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sldIdLst>
    <p:sldId id="5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88" autoAdjust="0"/>
    <p:restoredTop sz="98828" autoAdjust="0"/>
  </p:normalViewPr>
  <p:slideViewPr>
    <p:cSldViewPr>
      <p:cViewPr>
        <p:scale>
          <a:sx n="75" d="100"/>
          <a:sy n="75" d="100"/>
        </p:scale>
        <p:origin x="-1470" y="-7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6"/>
          </a:xfrm>
          <a:prstGeom prst="rect">
            <a:avLst/>
          </a:prstGeom>
        </p:spPr>
        <p:txBody>
          <a:bodyPr vert="horz" lIns="92121" tIns="46063" rIns="92121" bIns="4606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2" y="3"/>
            <a:ext cx="2949787" cy="496966"/>
          </a:xfrm>
          <a:prstGeom prst="rect">
            <a:avLst/>
          </a:prstGeom>
        </p:spPr>
        <p:txBody>
          <a:bodyPr vert="horz" lIns="92121" tIns="46063" rIns="92121" bIns="46063" rtlCol="0"/>
          <a:lstStyle>
            <a:lvl1pPr algn="r">
              <a:defRPr sz="1300"/>
            </a:lvl1pPr>
          </a:lstStyle>
          <a:p>
            <a:fld id="{5154843A-9348-41A4-9E89-E901216677F9}" type="datetimeFigureOut">
              <a:rPr kumimoji="1" lang="ja-JP" altLang="en-US" smtClean="0"/>
              <a:t>2015/12/3</a:t>
            </a:fld>
            <a:endParaRPr kumimoji="1" lang="ja-JP" altLang="en-US"/>
          </a:p>
        </p:txBody>
      </p:sp>
      <p:sp>
        <p:nvSpPr>
          <p:cNvPr id="4" name="スライド イメージ プレースホルダー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2121" tIns="46063" rIns="92121" bIns="46063" rtlCol="0" anchor="ctr"/>
          <a:lstStyle/>
          <a:p>
            <a:endParaRPr lang="ja-JP" altLang="en-US"/>
          </a:p>
        </p:txBody>
      </p:sp>
      <p:sp>
        <p:nvSpPr>
          <p:cNvPr id="5" name="ノート プレースホルダー 4"/>
          <p:cNvSpPr>
            <a:spLocks noGrp="1"/>
          </p:cNvSpPr>
          <p:nvPr>
            <p:ph type="body" sz="quarter" idx="3"/>
          </p:nvPr>
        </p:nvSpPr>
        <p:spPr>
          <a:xfrm>
            <a:off x="680721" y="4721199"/>
            <a:ext cx="5445760" cy="4472703"/>
          </a:xfrm>
          <a:prstGeom prst="rect">
            <a:avLst/>
          </a:prstGeom>
        </p:spPr>
        <p:txBody>
          <a:bodyPr vert="horz" lIns="92121" tIns="46063" rIns="92121" bIns="460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7"/>
            <a:ext cx="2949787" cy="496966"/>
          </a:xfrm>
          <a:prstGeom prst="rect">
            <a:avLst/>
          </a:prstGeom>
        </p:spPr>
        <p:txBody>
          <a:bodyPr vert="horz" lIns="92121" tIns="46063" rIns="92121" bIns="4606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2" y="9440647"/>
            <a:ext cx="2949787" cy="496966"/>
          </a:xfrm>
          <a:prstGeom prst="rect">
            <a:avLst/>
          </a:prstGeom>
        </p:spPr>
        <p:txBody>
          <a:bodyPr vert="horz" lIns="92121" tIns="46063" rIns="92121" bIns="46063" rtlCol="0" anchor="b"/>
          <a:lstStyle>
            <a:lvl1pPr algn="r">
              <a:defRPr sz="1300"/>
            </a:lvl1pPr>
          </a:lstStyle>
          <a:p>
            <a:fld id="{CFE8BBF3-CA47-4A13-B6C2-E1281A559426}" type="slidenum">
              <a:rPr kumimoji="1" lang="ja-JP" altLang="en-US" smtClean="0"/>
              <a:t>‹#›</a:t>
            </a:fld>
            <a:endParaRPr kumimoji="1" lang="ja-JP" altLang="en-US"/>
          </a:p>
        </p:txBody>
      </p:sp>
    </p:spTree>
    <p:extLst>
      <p:ext uri="{BB962C8B-B14F-4D97-AF65-F5344CB8AC3E}">
        <p14:creationId xmlns:p14="http://schemas.microsoft.com/office/powerpoint/2010/main" val="2577279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1200" y="744538"/>
            <a:ext cx="5384800" cy="372903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9D8BCD0-83AF-4BE9-BD58-75947D153CDB}" type="slidenum">
              <a:rPr lang="ja-JP" altLang="en-US" smtClean="0">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21996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2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928B1B-2CC1-4E0E-8116-496728E99E9C}" type="datetime1">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2400">
                <a:latin typeface="ＭＳ ゴシック" panose="020B0609070205080204" pitchFamily="49" charset="-128"/>
                <a:ea typeface="ＭＳ ゴシック" panose="020B0609070205080204" pitchFamily="49" charset="-128"/>
              </a:defRPr>
            </a:lvl1pPr>
          </a:lstStyle>
          <a:p>
            <a:fld id="{04C18DA6-3829-4B7E-A2EC-D05846048C57}" type="slidenum">
              <a:rPr lang="ja-JP" altLang="en-US" smtClean="0"/>
              <a:pPr/>
              <a:t>‹#›</a:t>
            </a:fld>
            <a:endParaRPr lang="ja-JP" altLang="en-US"/>
          </a:p>
        </p:txBody>
      </p:sp>
    </p:spTree>
    <p:extLst>
      <p:ext uri="{BB962C8B-B14F-4D97-AF65-F5344CB8AC3E}">
        <p14:creationId xmlns:p14="http://schemas.microsoft.com/office/powerpoint/2010/main" val="1490468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46B689-5DC4-481B-AC8E-F4509259EDC8}" type="datetime1">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52067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733"/>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733"/>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82DC0A-8AAD-4F0D-BBB2-81EF14CDC7C4}" type="datetime1">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208165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824D43-575C-43F8-8921-E74C6E17008D}" type="datetime1">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381422"/>
            <a:ext cx="2311400" cy="365125"/>
          </a:xfrm>
        </p:spPr>
        <p:txBody>
          <a:bodyPr/>
          <a:lstStyle>
            <a:lvl1pPr>
              <a:defRPr sz="2400">
                <a:latin typeface="ＭＳ ゴシック" panose="020B0609070205080204" pitchFamily="49" charset="-128"/>
                <a:ea typeface="ＭＳ ゴシック" panose="020B0609070205080204" pitchFamily="49" charset="-128"/>
              </a:defRPr>
            </a:lvl1pPr>
          </a:lstStyle>
          <a:p>
            <a:fld id="{04C18DA6-3829-4B7E-A2EC-D05846048C57}" type="slidenum">
              <a:rPr lang="ja-JP" altLang="en-US" smtClean="0"/>
              <a:pPr/>
              <a:t>‹#›</a:t>
            </a:fld>
            <a:endParaRPr lang="ja-JP" altLang="en-US"/>
          </a:p>
        </p:txBody>
      </p:sp>
    </p:spTree>
    <p:extLst>
      <p:ext uri="{BB962C8B-B14F-4D97-AF65-F5344CB8AC3E}">
        <p14:creationId xmlns:p14="http://schemas.microsoft.com/office/powerpoint/2010/main" val="19125602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9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99B3B26-6320-4B99-B98B-28330217D34C}" type="datetime1">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13811472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459A62-AE74-4ED9-8BC2-C61CEFB98FC9}" type="datetime1">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372742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0E5A89B-505A-4641-A085-873A7558A448}" type="datetime1">
              <a:rPr kumimoji="1" lang="ja-JP" altLang="en-US" smtClean="0"/>
              <a:t>2015/12/3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2850809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BA506A0-3DE0-4BE3-AF0D-4488AB150759}" type="datetime1">
              <a:rPr kumimoji="1" lang="ja-JP" altLang="en-US" smtClean="0"/>
              <a:t>2015/12/3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378315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04F46D-2933-4538-8754-220361618159}" type="datetime1">
              <a:rPr kumimoji="1" lang="ja-JP" altLang="en-US" smtClean="0"/>
              <a:t>2015/12/3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65054" y="6462611"/>
            <a:ext cx="2311400" cy="365125"/>
          </a:xfrm>
        </p:spPr>
        <p:txBody>
          <a:bodyPr/>
          <a:lstStyle>
            <a:lvl1pPr>
              <a:defRPr sz="2400">
                <a:solidFill>
                  <a:schemeClr val="tx1"/>
                </a:solidFill>
                <a:latin typeface="ＭＳ ゴシック" panose="020B0609070205080204" pitchFamily="49" charset="-128"/>
                <a:ea typeface="ＭＳ ゴシック" panose="020B0609070205080204" pitchFamily="49" charset="-128"/>
              </a:defRPr>
            </a:lvl1pPr>
          </a:lstStyle>
          <a:p>
            <a:fld id="{04C18DA6-3829-4B7E-A2EC-D05846048C57}" type="slidenum">
              <a:rPr lang="ja-JP" altLang="en-US" smtClean="0"/>
              <a:pPr/>
              <a:t>‹#›</a:t>
            </a:fld>
            <a:endParaRPr lang="ja-JP" altLang="en-US"/>
          </a:p>
        </p:txBody>
      </p:sp>
    </p:spTree>
    <p:extLst>
      <p:ext uri="{BB962C8B-B14F-4D97-AF65-F5344CB8AC3E}">
        <p14:creationId xmlns:p14="http://schemas.microsoft.com/office/powerpoint/2010/main" val="37001869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14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951B1D-1727-452E-914B-3292C9CB00E3}" type="datetime1">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255754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833DB9-B50D-4153-96FB-3899D021F38E}" type="datetime1">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889333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44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F5553-885C-4FE2-8A51-689CECC92B7D}" type="datetime1">
              <a:rPr kumimoji="1" lang="ja-JP" altLang="en-US" smtClean="0"/>
              <a:t>2015/12/3</a:t>
            </a:fld>
            <a:endParaRPr kumimoji="1" lang="ja-JP" altLang="en-US"/>
          </a:p>
        </p:txBody>
      </p:sp>
      <p:sp>
        <p:nvSpPr>
          <p:cNvPr id="5" name="フッター プレースホルダー 4"/>
          <p:cNvSpPr>
            <a:spLocks noGrp="1"/>
          </p:cNvSpPr>
          <p:nvPr>
            <p:ph type="ftr" sz="quarter" idx="3"/>
          </p:nvPr>
        </p:nvSpPr>
        <p:spPr>
          <a:xfrm>
            <a:off x="3384550" y="63564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44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18DA6-3829-4B7E-A2EC-D05846048C57}" type="slidenum">
              <a:rPr kumimoji="1" lang="ja-JP" altLang="en-US" smtClean="0"/>
              <a:t>‹#›</a:t>
            </a:fld>
            <a:endParaRPr kumimoji="1" lang="ja-JP" altLang="en-US"/>
          </a:p>
        </p:txBody>
      </p:sp>
    </p:spTree>
    <p:extLst>
      <p:ext uri="{BB962C8B-B14F-4D97-AF65-F5344CB8AC3E}">
        <p14:creationId xmlns:p14="http://schemas.microsoft.com/office/powerpoint/2010/main" val="3743356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973320" y="1820227"/>
            <a:ext cx="4968552" cy="2857192"/>
          </a:xfrm>
          <a:prstGeom prst="rect">
            <a:avLst/>
          </a:prstGeom>
          <a:noFill/>
          <a:ln>
            <a:noFill/>
            <a:prstDash val="dash"/>
          </a:ln>
        </p:spPr>
        <p:txBody>
          <a:bodyPr wrap="square" rtlCol="0">
            <a:spAutoFit/>
          </a:bodyPr>
          <a:lstStyle/>
          <a:p>
            <a:r>
              <a:rPr lang="ja-JP" altLang="en-US" sz="1050" b="1" u="sng" dirty="0" smtClean="0"/>
              <a:t>１　地方債制度の変遷</a:t>
            </a:r>
            <a:endParaRPr lang="en-US" altLang="ja-JP" sz="1050" b="1" dirty="0" smtClean="0"/>
          </a:p>
          <a:p>
            <a:r>
              <a:rPr lang="ja-JP" altLang="en-US" sz="1050" dirty="0" smtClean="0"/>
              <a:t>　</a:t>
            </a:r>
            <a:r>
              <a:rPr lang="ja-JP" altLang="en-US" sz="1000" dirty="0" smtClean="0"/>
              <a:t>地方債</a:t>
            </a:r>
            <a:r>
              <a:rPr lang="ja-JP" altLang="en-US" sz="1000" dirty="0"/>
              <a:t>制度については</a:t>
            </a:r>
            <a:r>
              <a:rPr lang="ja-JP" altLang="en-US" sz="1000" dirty="0" smtClean="0"/>
              <a:t>、平成</a:t>
            </a:r>
            <a:r>
              <a:rPr lang="en-US" altLang="ja-JP" sz="1000" dirty="0"/>
              <a:t>17</a:t>
            </a:r>
            <a:r>
              <a:rPr lang="ja-JP" altLang="en-US" sz="1000" dirty="0" smtClean="0"/>
              <a:t>年度までは全面的に許可制度の下で運用されてきたが、平成</a:t>
            </a:r>
            <a:r>
              <a:rPr lang="en-US" altLang="ja-JP" sz="1000" dirty="0" smtClean="0"/>
              <a:t>18</a:t>
            </a:r>
            <a:r>
              <a:rPr lang="ja-JP" altLang="en-US" sz="1000" dirty="0" smtClean="0"/>
              <a:t>年度から、許可制度から協議制度へ移行し、協議と許可の二本建ての制度となった。その後、平成</a:t>
            </a:r>
            <a:r>
              <a:rPr lang="en-US" altLang="ja-JP" sz="1000" dirty="0" smtClean="0"/>
              <a:t>21</a:t>
            </a:r>
            <a:r>
              <a:rPr lang="ja-JP" altLang="en-US" sz="1000" dirty="0" smtClean="0"/>
              <a:t>年度</a:t>
            </a:r>
            <a:r>
              <a:rPr lang="ja-JP" altLang="en-US" sz="1000" dirty="0"/>
              <a:t>の</a:t>
            </a:r>
            <a:r>
              <a:rPr lang="ja-JP" altLang="en-US" sz="1000" dirty="0" smtClean="0"/>
              <a:t>健全化法の全面施行を経て、平成</a:t>
            </a:r>
            <a:r>
              <a:rPr lang="en-US" altLang="ja-JP" sz="1000" dirty="0"/>
              <a:t>24</a:t>
            </a:r>
            <a:r>
              <a:rPr lang="ja-JP" altLang="en-US" sz="1000" dirty="0"/>
              <a:t>年度</a:t>
            </a:r>
            <a:r>
              <a:rPr lang="ja-JP" altLang="en-US" sz="1000" dirty="0" smtClean="0"/>
              <a:t>に地方債（公的資金を充当するものを除く）について届出制度が導入された。</a:t>
            </a:r>
            <a:endParaRPr lang="en-US" altLang="ja-JP" sz="1000" dirty="0" smtClean="0"/>
          </a:p>
          <a:p>
            <a:pPr>
              <a:lnSpc>
                <a:spcPts val="100"/>
              </a:lnSpc>
            </a:pPr>
            <a:endParaRPr lang="en-US" altLang="ja-JP" sz="1000" dirty="0" smtClean="0"/>
          </a:p>
          <a:p>
            <a:pPr>
              <a:lnSpc>
                <a:spcPts val="900"/>
              </a:lnSpc>
            </a:pPr>
            <a:endParaRPr lang="en-US" altLang="ja-JP" sz="1050" dirty="0"/>
          </a:p>
          <a:p>
            <a:r>
              <a:rPr lang="ja-JP" altLang="en-US" sz="1050" b="1" u="sng" dirty="0"/>
              <a:t>２</a:t>
            </a:r>
            <a:r>
              <a:rPr lang="ja-JP" altLang="en-US" sz="1050" b="1" u="sng" dirty="0" smtClean="0"/>
              <a:t>　研究会設置と抜本的見直しにあたっての基本的な観点</a:t>
            </a:r>
            <a:endParaRPr lang="en-US" altLang="ja-JP" sz="1050" b="1" u="sng" dirty="0" smtClean="0"/>
          </a:p>
          <a:p>
            <a:r>
              <a:rPr lang="ja-JP" altLang="en-US" sz="1200" dirty="0" smtClean="0"/>
              <a:t>　</a:t>
            </a:r>
            <a:r>
              <a:rPr lang="ja-JP" altLang="en-US" sz="1000" dirty="0" smtClean="0"/>
              <a:t>第２次一括法附則</a:t>
            </a:r>
            <a:r>
              <a:rPr lang="en-US" altLang="ja-JP" sz="1000" dirty="0" smtClean="0"/>
              <a:t>123</a:t>
            </a:r>
            <a:r>
              <a:rPr lang="ja-JP" altLang="en-US" sz="1000" dirty="0" smtClean="0"/>
              <a:t>条に、届出制度導入後３年の施行状況を勘案し、「地方財政の健全性の確保に留意しつつ、地方公共団体の自主性・自立性を高める観点</a:t>
            </a:r>
            <a:r>
              <a:rPr lang="ja-JP" altLang="en-US" sz="1000" dirty="0"/>
              <a:t>から、（中略）地方債発行に関する国の関与の在り方に</a:t>
            </a:r>
            <a:r>
              <a:rPr lang="ja-JP" altLang="en-US" sz="1000" dirty="0" smtClean="0"/>
              <a:t>ついて抜本的</a:t>
            </a:r>
            <a:r>
              <a:rPr lang="ja-JP" altLang="en-US" sz="1000" dirty="0"/>
              <a:t>な</a:t>
            </a:r>
            <a:r>
              <a:rPr lang="ja-JP" altLang="en-US" sz="1000" dirty="0" smtClean="0"/>
              <a:t>見直し」を行う規定が置かれた。</a:t>
            </a:r>
            <a:endParaRPr lang="en-US" altLang="ja-JP" sz="1000" dirty="0" smtClean="0"/>
          </a:p>
          <a:p>
            <a:r>
              <a:rPr lang="ja-JP" altLang="en-US" sz="1000" dirty="0"/>
              <a:t>　</a:t>
            </a:r>
            <a:r>
              <a:rPr lang="ja-JP" altLang="en-US" sz="1000" dirty="0" smtClean="0"/>
              <a:t>その際、第２次一括法に対する衆参附帯決議においては、リスク・ウェイトをゼロとする現行の地方債の取扱いを堅持することが強く要請されている。</a:t>
            </a:r>
            <a:endParaRPr lang="en-US" altLang="ja-JP" sz="1000" dirty="0" smtClean="0"/>
          </a:p>
          <a:p>
            <a:r>
              <a:rPr lang="ja-JP" altLang="en-US" sz="1000" dirty="0" smtClean="0"/>
              <a:t>　上記を踏まえ、地方公共団体及び市場関係者の意見を伺いつつ、以下の基本的な観点から検討を行った。</a:t>
            </a:r>
            <a:r>
              <a:rPr lang="ja-JP" altLang="en-US" sz="1200" dirty="0" smtClean="0"/>
              <a:t>　</a:t>
            </a:r>
            <a:endParaRPr lang="en-US" altLang="ja-JP" sz="1200" dirty="0" smtClean="0"/>
          </a:p>
          <a:p>
            <a:pPr>
              <a:lnSpc>
                <a:spcPts val="100"/>
              </a:lnSpc>
            </a:pPr>
            <a:endParaRPr lang="en-US" altLang="ja-JP" sz="1200" dirty="0" smtClean="0"/>
          </a:p>
          <a:p>
            <a:pPr marL="92075">
              <a:lnSpc>
                <a:spcPts val="1100"/>
              </a:lnSpc>
            </a:pPr>
            <a:r>
              <a:rPr lang="ja-JP" altLang="en-US" sz="900" dirty="0" smtClean="0"/>
              <a:t> </a:t>
            </a:r>
            <a:r>
              <a:rPr lang="ja-JP" altLang="en-US" sz="950" dirty="0" smtClean="0"/>
              <a:t>①地方財政の健全性の確保に留意しつつ、地方公共団体の自主性・自立性を高める観点</a:t>
            </a:r>
          </a:p>
          <a:p>
            <a:pPr marL="266700" indent="-174625">
              <a:lnSpc>
                <a:spcPts val="1100"/>
              </a:lnSpc>
            </a:pPr>
            <a:r>
              <a:rPr lang="ja-JP" altLang="en-US" sz="950" dirty="0" smtClean="0"/>
              <a:t> ②地方債のリスク・ウェイトがゼロとされている取扱いを維持し、金融市場における地方債</a:t>
            </a:r>
            <a:endParaRPr lang="en-US" altLang="ja-JP" sz="950" dirty="0" smtClean="0"/>
          </a:p>
          <a:p>
            <a:pPr marL="266700" indent="-174625">
              <a:lnSpc>
                <a:spcPts val="1100"/>
              </a:lnSpc>
            </a:pPr>
            <a:r>
              <a:rPr lang="ja-JP" altLang="en-US" sz="950" dirty="0"/>
              <a:t>　</a:t>
            </a:r>
            <a:r>
              <a:rPr lang="ja-JP" altLang="en-US" sz="950" dirty="0" smtClean="0"/>
              <a:t>　全体に対する信用を維持するという観点</a:t>
            </a:r>
            <a:endParaRPr lang="en-US" altLang="ja-JP" sz="950" dirty="0" smtClean="0"/>
          </a:p>
          <a:p>
            <a:pPr indent="92075">
              <a:lnSpc>
                <a:spcPts val="600"/>
              </a:lnSpc>
            </a:pPr>
            <a:endParaRPr lang="en-US" altLang="ja-JP" sz="1000" dirty="0" smtClean="0"/>
          </a:p>
          <a:p>
            <a:pPr marL="182563" indent="-90488">
              <a:lnSpc>
                <a:spcPts val="400"/>
              </a:lnSpc>
            </a:pPr>
            <a:endParaRPr lang="en-US" altLang="ja-JP" sz="900" dirty="0" smtClean="0"/>
          </a:p>
        </p:txBody>
      </p:sp>
      <p:sp>
        <p:nvSpPr>
          <p:cNvPr id="12" name="AutoShape 15"/>
          <p:cNvSpPr>
            <a:spLocks noChangeArrowheads="1"/>
          </p:cNvSpPr>
          <p:nvPr/>
        </p:nvSpPr>
        <p:spPr bwMode="auto">
          <a:xfrm>
            <a:off x="25971" y="35139"/>
            <a:ext cx="9828000" cy="360000"/>
          </a:xfrm>
          <a:prstGeom prst="roundRect">
            <a:avLst>
              <a:gd name="adj" fmla="val 21125"/>
            </a:avLst>
          </a:prstGeom>
          <a:ln>
            <a:headEnd/>
            <a:tailEnd/>
          </a:ln>
        </p:spPr>
        <p:style>
          <a:lnRef idx="1">
            <a:schemeClr val="accent6"/>
          </a:lnRef>
          <a:fillRef idx="2">
            <a:schemeClr val="accent6"/>
          </a:fillRef>
          <a:effectRef idx="1">
            <a:schemeClr val="accent6"/>
          </a:effectRef>
          <a:fontRef idx="minor">
            <a:schemeClr val="dk1"/>
          </a:fontRef>
        </p:style>
        <p:txBody>
          <a:bodyPr lIns="91339" tIns="0" rIns="91339" bIns="0" anchor="ctr"/>
          <a:lstStyle>
            <a:defPPr>
              <a:defRPr lang="ja-JP"/>
            </a:defPPr>
            <a:lvl1pPr marL="0" algn="l" defTabSz="1000902" rtl="0" eaLnBrk="1" latinLnBrk="0" hangingPunct="1">
              <a:defRPr kumimoji="1" sz="2000" kern="1200">
                <a:solidFill>
                  <a:schemeClr val="tx1"/>
                </a:solidFill>
                <a:latin typeface="+mn-lt"/>
                <a:ea typeface="+mn-ea"/>
                <a:cs typeface="+mn-cs"/>
              </a:defRPr>
            </a:lvl1pPr>
            <a:lvl2pPr marL="500451" algn="l" defTabSz="1000902" rtl="0" eaLnBrk="1" latinLnBrk="0" hangingPunct="1">
              <a:defRPr kumimoji="1" sz="2000" kern="1200">
                <a:solidFill>
                  <a:schemeClr val="tx1"/>
                </a:solidFill>
                <a:latin typeface="+mn-lt"/>
                <a:ea typeface="+mn-ea"/>
                <a:cs typeface="+mn-cs"/>
              </a:defRPr>
            </a:lvl2pPr>
            <a:lvl3pPr marL="1000902" algn="l" defTabSz="1000902" rtl="0" eaLnBrk="1" latinLnBrk="0" hangingPunct="1">
              <a:defRPr kumimoji="1" sz="2000" kern="1200">
                <a:solidFill>
                  <a:schemeClr val="tx1"/>
                </a:solidFill>
                <a:latin typeface="+mn-lt"/>
                <a:ea typeface="+mn-ea"/>
                <a:cs typeface="+mn-cs"/>
              </a:defRPr>
            </a:lvl3pPr>
            <a:lvl4pPr marL="1501353" algn="l" defTabSz="1000902" rtl="0" eaLnBrk="1" latinLnBrk="0" hangingPunct="1">
              <a:defRPr kumimoji="1" sz="2000" kern="1200">
                <a:solidFill>
                  <a:schemeClr val="tx1"/>
                </a:solidFill>
                <a:latin typeface="+mn-lt"/>
                <a:ea typeface="+mn-ea"/>
                <a:cs typeface="+mn-cs"/>
              </a:defRPr>
            </a:lvl4pPr>
            <a:lvl5pPr marL="2001804" algn="l" defTabSz="1000902" rtl="0" eaLnBrk="1" latinLnBrk="0" hangingPunct="1">
              <a:defRPr kumimoji="1" sz="2000" kern="1200">
                <a:solidFill>
                  <a:schemeClr val="tx1"/>
                </a:solidFill>
                <a:latin typeface="+mn-lt"/>
                <a:ea typeface="+mn-ea"/>
                <a:cs typeface="+mn-cs"/>
              </a:defRPr>
            </a:lvl5pPr>
            <a:lvl6pPr marL="2502256" algn="l" defTabSz="1000902" rtl="0" eaLnBrk="1" latinLnBrk="0" hangingPunct="1">
              <a:defRPr kumimoji="1" sz="2000" kern="1200">
                <a:solidFill>
                  <a:schemeClr val="tx1"/>
                </a:solidFill>
                <a:latin typeface="+mn-lt"/>
                <a:ea typeface="+mn-ea"/>
                <a:cs typeface="+mn-cs"/>
              </a:defRPr>
            </a:lvl6pPr>
            <a:lvl7pPr marL="3002707" algn="l" defTabSz="1000902" rtl="0" eaLnBrk="1" latinLnBrk="0" hangingPunct="1">
              <a:defRPr kumimoji="1" sz="2000" kern="1200">
                <a:solidFill>
                  <a:schemeClr val="tx1"/>
                </a:solidFill>
                <a:latin typeface="+mn-lt"/>
                <a:ea typeface="+mn-ea"/>
                <a:cs typeface="+mn-cs"/>
              </a:defRPr>
            </a:lvl7pPr>
            <a:lvl8pPr marL="3503158" algn="l" defTabSz="1000902" rtl="0" eaLnBrk="1" latinLnBrk="0" hangingPunct="1">
              <a:defRPr kumimoji="1" sz="2000" kern="1200">
                <a:solidFill>
                  <a:schemeClr val="tx1"/>
                </a:solidFill>
                <a:latin typeface="+mn-lt"/>
                <a:ea typeface="+mn-ea"/>
                <a:cs typeface="+mn-cs"/>
              </a:defRPr>
            </a:lvl8pPr>
            <a:lvl9pPr marL="4003609" algn="l" defTabSz="1000902" rtl="0" eaLnBrk="1" latinLnBrk="0" hangingPunct="1">
              <a:defRPr kumimoji="1" sz="2000" kern="1200">
                <a:solidFill>
                  <a:schemeClr val="tx1"/>
                </a:solidFill>
                <a:latin typeface="+mn-lt"/>
                <a:ea typeface="+mn-ea"/>
                <a:cs typeface="+mn-cs"/>
              </a:defRPr>
            </a:lvl9pPr>
          </a:lstStyle>
          <a:p>
            <a:pPr algn="ctr"/>
            <a:r>
              <a:rPr lang="ja-JP" altLang="en-US" sz="1800" dirty="0" smtClean="0">
                <a:solidFill>
                  <a:prstClr val="black"/>
                </a:solidFill>
                <a:latin typeface="ＤＦ特太ゴシック体" panose="020B0509000000000000" pitchFamily="49" charset="-128"/>
                <a:ea typeface="ＤＦ特太ゴシック体" panose="020B0509000000000000" pitchFamily="49" charset="-128"/>
              </a:rPr>
              <a:t>地方財政の健全化及び地方債制度の見直しに関する研究会報告書</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（平成</a:t>
            </a:r>
            <a:r>
              <a:rPr lang="en-US" altLang="ja-JP" sz="1400" dirty="0" smtClean="0">
                <a:solidFill>
                  <a:prstClr val="black"/>
                </a:solidFill>
                <a:latin typeface="ＤＦ特太ゴシック体" panose="020B0509000000000000" pitchFamily="49" charset="-128"/>
                <a:ea typeface="ＤＦ特太ゴシック体" panose="020B0509000000000000" pitchFamily="49" charset="-128"/>
              </a:rPr>
              <a:t>27</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年</a:t>
            </a:r>
            <a:r>
              <a:rPr lang="en-US" altLang="ja-JP" sz="1400" dirty="0" smtClean="0">
                <a:solidFill>
                  <a:prstClr val="black"/>
                </a:solidFill>
                <a:latin typeface="ＤＦ特太ゴシック体" panose="020B0509000000000000" pitchFamily="49" charset="-128"/>
                <a:ea typeface="ＤＦ特太ゴシック体" panose="020B0509000000000000" pitchFamily="49" charset="-128"/>
              </a:rPr>
              <a:t>12</a:t>
            </a:r>
            <a:r>
              <a:rPr lang="ja-JP" altLang="en-US" sz="1400" dirty="0" smtClean="0">
                <a:solidFill>
                  <a:prstClr val="black"/>
                </a:solidFill>
                <a:latin typeface="ＤＦ特太ゴシック体" panose="020B0509000000000000" pitchFamily="49" charset="-128"/>
                <a:ea typeface="ＤＦ特太ゴシック体" panose="020B0509000000000000" pitchFamily="49" charset="-128"/>
              </a:rPr>
              <a:t>月）</a:t>
            </a:r>
            <a:r>
              <a:rPr lang="ja-JP" altLang="en-US" sz="1800" dirty="0" smtClean="0">
                <a:solidFill>
                  <a:prstClr val="black"/>
                </a:solidFill>
                <a:latin typeface="ＤＦ特太ゴシック体" panose="020B0509000000000000" pitchFamily="49" charset="-128"/>
                <a:ea typeface="ＤＦ特太ゴシック体" panose="020B0509000000000000" pitchFamily="49" charset="-128"/>
              </a:rPr>
              <a:t>概要</a:t>
            </a:r>
            <a:endParaRPr lang="en-US" altLang="ja-JP" sz="18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テキスト ボックス 4"/>
          <p:cNvSpPr txBox="1"/>
          <p:nvPr/>
        </p:nvSpPr>
        <p:spPr>
          <a:xfrm>
            <a:off x="38671" y="470535"/>
            <a:ext cx="9828000" cy="1092607"/>
          </a:xfrm>
          <a:prstGeom prst="rect">
            <a:avLst/>
          </a:prstGeom>
          <a:solidFill>
            <a:schemeClr val="accent6">
              <a:lumMod val="20000"/>
              <a:lumOff val="80000"/>
            </a:schemeClr>
          </a:solidFill>
          <a:ln w="38100" cmpd="dbl">
            <a:solidFill>
              <a:schemeClr val="tx1"/>
            </a:solidFill>
            <a:prstDash val="solid"/>
          </a:ln>
        </p:spPr>
        <p:txBody>
          <a:bodyPr wrap="square" rtlCol="0">
            <a:spAutoFit/>
          </a:bodyPr>
          <a:lstStyle/>
          <a:p>
            <a:pPr marL="182563" indent="-182563">
              <a:lnSpc>
                <a:spcPts val="1300"/>
              </a:lnSpc>
            </a:pPr>
            <a:r>
              <a:rPr lang="ja-JP" altLang="en-US" sz="1200" dirty="0"/>
              <a:t>○　現行の「地方公共団体の財政の健全化に関する法律」（以下「健全化法」。）では必ずしも把握しきれていない財政負担を客観的に把握するため、　第三セクター等に対する短期貸付や公有地信託について健全化判断</a:t>
            </a:r>
            <a:r>
              <a:rPr lang="ja-JP" altLang="en-US" sz="1200" dirty="0" smtClean="0"/>
              <a:t>比率上捕捉する。</a:t>
            </a:r>
            <a:endParaRPr lang="ja-JP" altLang="en-US" sz="1200" dirty="0"/>
          </a:p>
          <a:p>
            <a:pPr marL="182563" indent="-182563">
              <a:lnSpc>
                <a:spcPts val="1300"/>
              </a:lnSpc>
            </a:pPr>
            <a:r>
              <a:rPr lang="ja-JP" altLang="en-US" sz="1200" dirty="0"/>
              <a:t>○　地方公会計によって把握される新たな財政指標による財政分析、指標の</a:t>
            </a:r>
            <a:r>
              <a:rPr lang="ja-JP" altLang="en-US" sz="1200" dirty="0" smtClean="0"/>
              <a:t>組合せ</a:t>
            </a:r>
            <a:r>
              <a:rPr lang="ja-JP" altLang="en-US" sz="1200" dirty="0"/>
              <a:t>による財政分析等を行い、より分かりやすい財政状況の開示、財政運営への活用を促進する。</a:t>
            </a:r>
          </a:p>
          <a:p>
            <a:pPr marL="173038" indent="-173038">
              <a:lnSpc>
                <a:spcPts val="1300"/>
              </a:lnSpc>
            </a:pPr>
            <a:r>
              <a:rPr lang="ja-JP" altLang="en-US" sz="1200" dirty="0" smtClean="0"/>
              <a:t>○　地方債制度の見直しに関しては、</a:t>
            </a:r>
            <a:r>
              <a:rPr lang="ja-JP" altLang="en-US" sz="1200" dirty="0"/>
              <a:t>地方公共団体の自主性・自立性</a:t>
            </a:r>
            <a:r>
              <a:rPr lang="ja-JP" altLang="en-US" sz="1200" dirty="0" smtClean="0"/>
              <a:t>を高める</a:t>
            </a:r>
            <a:r>
              <a:rPr lang="ja-JP" altLang="en-US" sz="1200" dirty="0"/>
              <a:t>観点及び地方債のリスク・ウェイトがゼロとされている取扱いを維持する観点から</a:t>
            </a:r>
            <a:r>
              <a:rPr lang="ja-JP" altLang="en-US" sz="1200" dirty="0" smtClean="0"/>
              <a:t>、協議</a:t>
            </a:r>
            <a:r>
              <a:rPr lang="ja-JP" altLang="en-US" sz="1200" dirty="0"/>
              <a:t>不要</a:t>
            </a:r>
            <a:r>
              <a:rPr lang="ja-JP" altLang="en-US" sz="1200" dirty="0" smtClean="0"/>
              <a:t>基準については緩和し、現在協議対象である範囲を、原則協議不要対象とするとともに、許可基準</a:t>
            </a:r>
            <a:r>
              <a:rPr lang="ja-JP" altLang="en-US" sz="1200" dirty="0"/>
              <a:t>について</a:t>
            </a:r>
            <a:r>
              <a:rPr lang="ja-JP" altLang="en-US" sz="1200" dirty="0" smtClean="0"/>
              <a:t>は変更せず。</a:t>
            </a:r>
            <a:endParaRPr lang="ja-JP" altLang="en-US" sz="1200" dirty="0"/>
          </a:p>
        </p:txBody>
      </p:sp>
      <p:sp>
        <p:nvSpPr>
          <p:cNvPr id="13" name="テキスト ボックス 12"/>
          <p:cNvSpPr txBox="1"/>
          <p:nvPr/>
        </p:nvSpPr>
        <p:spPr>
          <a:xfrm>
            <a:off x="4973320" y="4589636"/>
            <a:ext cx="4913671" cy="2372444"/>
          </a:xfrm>
          <a:prstGeom prst="rect">
            <a:avLst/>
          </a:prstGeom>
          <a:noFill/>
          <a:ln>
            <a:noFill/>
            <a:prstDash val="dash"/>
          </a:ln>
        </p:spPr>
        <p:txBody>
          <a:bodyPr wrap="square" rtlCol="0">
            <a:spAutoFit/>
          </a:bodyPr>
          <a:lstStyle/>
          <a:p>
            <a:pPr>
              <a:lnSpc>
                <a:spcPts val="1100"/>
              </a:lnSpc>
            </a:pPr>
            <a:r>
              <a:rPr lang="ja-JP" altLang="en-US" sz="1050" b="1" u="sng" dirty="0"/>
              <a:t>３　</a:t>
            </a:r>
            <a:r>
              <a:rPr lang="ja-JP" altLang="en-US" sz="1050" b="1" u="sng" dirty="0" smtClean="0"/>
              <a:t>地方債制度の抜本的見直し</a:t>
            </a:r>
          </a:p>
          <a:p>
            <a:pPr indent="92075">
              <a:lnSpc>
                <a:spcPts val="300"/>
              </a:lnSpc>
            </a:pPr>
            <a:endParaRPr lang="en-US" altLang="ja-JP" sz="1050" dirty="0"/>
          </a:p>
          <a:p>
            <a:pPr marL="173038" indent="-173038"/>
            <a:r>
              <a:rPr lang="ja-JP" altLang="en-US" sz="1000" dirty="0" smtClean="0"/>
              <a:t>　①地方債（公的資金を充当するものを除く）の発行に係る協議不要基準については緩和し、現在協議対象である範囲を、原則協議不要対象とすべき。</a:t>
            </a:r>
            <a:endParaRPr lang="en-US" altLang="ja-JP" sz="1000" dirty="0" smtClean="0"/>
          </a:p>
          <a:p>
            <a:pPr marL="92075" indent="-92075">
              <a:lnSpc>
                <a:spcPts val="1100"/>
              </a:lnSpc>
            </a:pPr>
            <a:r>
              <a:rPr lang="ja-JP" altLang="en-US" sz="850" dirty="0" smtClean="0"/>
              <a:t> </a:t>
            </a:r>
            <a:r>
              <a:rPr lang="en-US" altLang="ja-JP" sz="850" dirty="0" smtClean="0"/>
              <a:t>	    </a:t>
            </a:r>
            <a:r>
              <a:rPr lang="ja-JP" altLang="en-US" sz="850" dirty="0" smtClean="0"/>
              <a:t>・</a:t>
            </a:r>
            <a:r>
              <a:rPr lang="ja-JP" altLang="en-US" sz="950" dirty="0" smtClean="0"/>
              <a:t>実質公債費比率：</a:t>
            </a:r>
            <a:r>
              <a:rPr lang="en-US" altLang="ja-JP" sz="950" dirty="0" smtClean="0"/>
              <a:t>16%</a:t>
            </a:r>
            <a:r>
              <a:rPr lang="ja-JP" altLang="en-US" sz="950" dirty="0" smtClean="0"/>
              <a:t>⇒</a:t>
            </a:r>
            <a:r>
              <a:rPr lang="en-US" altLang="ja-JP" sz="950" dirty="0" smtClean="0"/>
              <a:t>18%</a:t>
            </a:r>
            <a:r>
              <a:rPr lang="ja-JP" altLang="en-US" sz="950" dirty="0" err="1" smtClean="0"/>
              <a:t>、</a:t>
            </a:r>
            <a:r>
              <a:rPr lang="ja-JP" altLang="en-US" sz="950" dirty="0" smtClean="0"/>
              <a:t>将来負担比率：</a:t>
            </a:r>
            <a:r>
              <a:rPr lang="en-US" altLang="ja-JP" sz="950" dirty="0" smtClean="0"/>
              <a:t>300%</a:t>
            </a:r>
            <a:r>
              <a:rPr lang="ja-JP" altLang="en-US" sz="950" dirty="0" smtClean="0"/>
              <a:t>（</a:t>
            </a:r>
            <a:r>
              <a:rPr lang="en-US" altLang="ja-JP" sz="950" dirty="0" smtClean="0"/>
              <a:t>200%</a:t>
            </a:r>
            <a:r>
              <a:rPr lang="ja-JP" altLang="en-US" sz="950" dirty="0" smtClean="0"/>
              <a:t>）⇒</a:t>
            </a:r>
            <a:r>
              <a:rPr lang="en-US" altLang="ja-JP" sz="950" dirty="0" smtClean="0"/>
              <a:t>400%</a:t>
            </a:r>
            <a:r>
              <a:rPr lang="ja-JP" altLang="en-US" sz="950" dirty="0" smtClean="0"/>
              <a:t>（</a:t>
            </a:r>
            <a:r>
              <a:rPr lang="en-US" altLang="ja-JP" sz="950" dirty="0" smtClean="0"/>
              <a:t>350%</a:t>
            </a:r>
            <a:r>
              <a:rPr lang="ja-JP" altLang="en-US" sz="950" dirty="0" smtClean="0"/>
              <a:t>）、</a:t>
            </a:r>
            <a:endParaRPr lang="en-US" altLang="ja-JP" sz="950" dirty="0" smtClean="0"/>
          </a:p>
          <a:p>
            <a:pPr marL="92075" indent="-92075">
              <a:lnSpc>
                <a:spcPts val="1100"/>
              </a:lnSpc>
            </a:pPr>
            <a:r>
              <a:rPr lang="ja-JP" altLang="en-US" sz="950" dirty="0"/>
              <a:t>　</a:t>
            </a:r>
            <a:r>
              <a:rPr lang="ja-JP" altLang="en-US" sz="950" dirty="0" smtClean="0"/>
              <a:t>　</a:t>
            </a:r>
            <a:r>
              <a:rPr lang="ja-JP" altLang="en-US" sz="950" dirty="0"/>
              <a:t> </a:t>
            </a:r>
            <a:r>
              <a:rPr lang="ja-JP" altLang="en-US" sz="950" dirty="0" smtClean="0"/>
              <a:t>・協議不要基準額：廃止、実質赤字比率・資金不足比率・連結実質赤字比率：変更せず</a:t>
            </a:r>
            <a:endParaRPr lang="en-US" altLang="ja-JP" sz="950" dirty="0" smtClean="0"/>
          </a:p>
          <a:p>
            <a:pPr marL="92075" indent="-92075">
              <a:lnSpc>
                <a:spcPts val="400"/>
              </a:lnSpc>
            </a:pPr>
            <a:endParaRPr lang="en-US" altLang="ja-JP" sz="950" dirty="0" smtClean="0"/>
          </a:p>
          <a:p>
            <a:pPr marL="92075" indent="-92075"/>
            <a:r>
              <a:rPr lang="ja-JP" altLang="en-US" sz="1000" dirty="0" smtClean="0"/>
              <a:t>　②地方債の発行に係る許可基準については、変更すべきでない。</a:t>
            </a:r>
            <a:endParaRPr lang="en-US" altLang="ja-JP" sz="1000" dirty="0" smtClean="0"/>
          </a:p>
          <a:p>
            <a:pPr marL="92075" indent="-92075">
              <a:lnSpc>
                <a:spcPts val="200"/>
              </a:lnSpc>
            </a:pPr>
            <a:endParaRPr lang="en-US" altLang="ja-JP" sz="1000" dirty="0"/>
          </a:p>
          <a:p>
            <a:pPr marL="182563" indent="-182563"/>
            <a:r>
              <a:rPr lang="ja-JP" altLang="en-US" sz="1000" dirty="0" smtClean="0"/>
              <a:t>　③公的資金充当の地方債については、引き続き届出制度の対象外とすべき（特別転貸債及び国の予算等貸付金債については新たに届出制度の対象とすべき）。</a:t>
            </a:r>
            <a:endParaRPr lang="en-US" altLang="ja-JP" sz="1000" dirty="0" smtClean="0"/>
          </a:p>
          <a:p>
            <a:pPr marL="182563" indent="-182563">
              <a:lnSpc>
                <a:spcPts val="100"/>
              </a:lnSpc>
            </a:pPr>
            <a:endParaRPr lang="en-US" altLang="ja-JP" sz="1000" dirty="0" smtClean="0"/>
          </a:p>
          <a:p>
            <a:pPr marL="182563" lvl="0" indent="-182563"/>
            <a:r>
              <a:rPr lang="ja-JP" altLang="en-US" sz="1000" dirty="0" smtClean="0">
                <a:solidFill>
                  <a:prstClr val="black"/>
                </a:solidFill>
              </a:rPr>
              <a:t>　④その他の許可制度</a:t>
            </a:r>
            <a:r>
              <a:rPr lang="ja-JP" altLang="en-US" sz="1000" dirty="0">
                <a:solidFill>
                  <a:prstClr val="black"/>
                </a:solidFill>
              </a:rPr>
              <a:t>（不正行為等及び標準税率未満による許可制度）</a:t>
            </a:r>
            <a:r>
              <a:rPr lang="ja-JP" altLang="en-US" sz="1000" dirty="0" smtClean="0">
                <a:solidFill>
                  <a:prstClr val="black"/>
                </a:solidFill>
              </a:rPr>
              <a:t>に係る要件については、変更すべきでない。</a:t>
            </a:r>
            <a:endParaRPr lang="en-US" altLang="ja-JP" sz="1000" dirty="0" smtClean="0">
              <a:solidFill>
                <a:prstClr val="black"/>
              </a:solidFill>
            </a:endParaRPr>
          </a:p>
          <a:p>
            <a:pPr marL="182563" lvl="0" indent="-182563">
              <a:lnSpc>
                <a:spcPts val="200"/>
              </a:lnSpc>
            </a:pPr>
            <a:endParaRPr lang="en-US" altLang="ja-JP" sz="1000" dirty="0" smtClean="0">
              <a:solidFill>
                <a:prstClr val="black"/>
              </a:solidFill>
            </a:endParaRPr>
          </a:p>
          <a:p>
            <a:pPr marL="92075" indent="-92075"/>
            <a:r>
              <a:rPr lang="ja-JP" altLang="en-US" sz="950" dirty="0"/>
              <a:t>　</a:t>
            </a:r>
            <a:r>
              <a:rPr lang="ja-JP" altLang="en-US" sz="1000" dirty="0" smtClean="0"/>
              <a:t>⑤その他（運用面での見直し）</a:t>
            </a:r>
            <a:endParaRPr lang="en-US" altLang="ja-JP" sz="1000" dirty="0" smtClean="0"/>
          </a:p>
          <a:p>
            <a:pPr marL="92075" indent="-92075">
              <a:lnSpc>
                <a:spcPts val="1100"/>
              </a:lnSpc>
            </a:pPr>
            <a:r>
              <a:rPr lang="ja-JP" altLang="en-US" sz="1200" b="1" dirty="0" smtClean="0"/>
              <a:t>  </a:t>
            </a:r>
            <a:r>
              <a:rPr lang="ja-JP" altLang="en-US" sz="950" dirty="0"/>
              <a:t>  </a:t>
            </a:r>
            <a:r>
              <a:rPr lang="ja-JP" altLang="en-US" sz="950" dirty="0" smtClean="0"/>
              <a:t>  ・新発債４月条件決定分の届出を可能な運用に変更することが適当 。</a:t>
            </a:r>
            <a:endParaRPr lang="en-US" altLang="ja-JP" sz="950" dirty="0"/>
          </a:p>
          <a:p>
            <a:pPr marL="92075" indent="-92075">
              <a:lnSpc>
                <a:spcPts val="1100"/>
              </a:lnSpc>
            </a:pPr>
            <a:r>
              <a:rPr lang="ja-JP" altLang="en-US" sz="950" dirty="0" smtClean="0"/>
              <a:t>　</a:t>
            </a:r>
            <a:r>
              <a:rPr lang="ja-JP" altLang="en-US" sz="950" dirty="0"/>
              <a:t> </a:t>
            </a:r>
            <a:r>
              <a:rPr lang="ja-JP" altLang="en-US" sz="950" dirty="0" smtClean="0"/>
              <a:t>   ・協議等予定額の提出期限を可能な限り後ろ倒しにすることが適当。　　　　等</a:t>
            </a:r>
            <a:endParaRPr lang="en-US" altLang="ja-JP" sz="950" dirty="0" smtClean="0"/>
          </a:p>
          <a:p>
            <a:pPr marL="182563" indent="-182563"/>
            <a:r>
              <a:rPr lang="ja-JP" altLang="en-US" sz="900" dirty="0"/>
              <a:t>　　</a:t>
            </a:r>
            <a:endParaRPr lang="en-US" altLang="ja-JP" sz="1100" dirty="0" smtClean="0"/>
          </a:p>
        </p:txBody>
      </p:sp>
      <p:sp>
        <p:nvSpPr>
          <p:cNvPr id="15" name="大かっこ 14"/>
          <p:cNvSpPr/>
          <p:nvPr/>
        </p:nvSpPr>
        <p:spPr>
          <a:xfrm>
            <a:off x="5129152" y="4085580"/>
            <a:ext cx="4680521" cy="363860"/>
          </a:xfrm>
          <a:prstGeom prst="bracketPair">
            <a:avLst>
              <a:gd name="adj" fmla="val 5699"/>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p:cNvSpPr/>
          <p:nvPr/>
        </p:nvSpPr>
        <p:spPr>
          <a:xfrm>
            <a:off x="4975215" y="1799104"/>
            <a:ext cx="4896000" cy="504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987916" y="1628824"/>
            <a:ext cx="1628888" cy="216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latin typeface="+mn-ea"/>
              </a:rPr>
              <a:t>地方債制度の見直し</a:t>
            </a:r>
            <a:endParaRPr lang="ja-JP" altLang="en-US" sz="1200" dirty="0">
              <a:latin typeface="+mn-ea"/>
            </a:endParaRPr>
          </a:p>
        </p:txBody>
      </p:sp>
      <p:sp>
        <p:nvSpPr>
          <p:cNvPr id="17" name="大かっこ 16"/>
          <p:cNvSpPr/>
          <p:nvPr/>
        </p:nvSpPr>
        <p:spPr>
          <a:xfrm>
            <a:off x="5181724" y="5113994"/>
            <a:ext cx="4608512" cy="252877"/>
          </a:xfrm>
          <a:prstGeom prst="bracketPair">
            <a:avLst>
              <a:gd name="adj" fmla="val 7716"/>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0" name="大かっこ 19"/>
          <p:cNvSpPr/>
          <p:nvPr/>
        </p:nvSpPr>
        <p:spPr>
          <a:xfrm>
            <a:off x="5198041" y="6458024"/>
            <a:ext cx="4608512" cy="261732"/>
          </a:xfrm>
          <a:prstGeom prst="bracketPair">
            <a:avLst>
              <a:gd name="adj" fmla="val 7716"/>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テキスト ボックス 20"/>
          <p:cNvSpPr txBox="1"/>
          <p:nvPr/>
        </p:nvSpPr>
        <p:spPr>
          <a:xfrm>
            <a:off x="31051" y="1799679"/>
            <a:ext cx="4896000" cy="5040000"/>
          </a:xfrm>
          <a:prstGeom prst="rect">
            <a:avLst/>
          </a:prstGeom>
          <a:noFill/>
          <a:ln>
            <a:solidFill>
              <a:schemeClr val="tx1"/>
            </a:solidFill>
          </a:ln>
        </p:spPr>
        <p:txBody>
          <a:bodyPr wrap="square" rtlCol="0">
            <a:spAutoFit/>
          </a:bodyPr>
          <a:lstStyle/>
          <a:p>
            <a:r>
              <a:rPr lang="ja-JP" altLang="en-US" sz="1200" smtClean="0"/>
              <a:t>　</a:t>
            </a:r>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smtClean="0"/>
          </a:p>
          <a:p>
            <a:endParaRPr lang="en-US" altLang="ja-JP" sz="1050" dirty="0" smtClean="0"/>
          </a:p>
        </p:txBody>
      </p:sp>
      <p:sp>
        <p:nvSpPr>
          <p:cNvPr id="22" name="角丸四角形 21"/>
          <p:cNvSpPr/>
          <p:nvPr/>
        </p:nvSpPr>
        <p:spPr>
          <a:xfrm>
            <a:off x="31051" y="1616006"/>
            <a:ext cx="1439959" cy="216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地方財政の健全化</a:t>
            </a:r>
            <a:endParaRPr kumimoji="1" lang="ja-JP" altLang="en-US" sz="1200" dirty="0"/>
          </a:p>
        </p:txBody>
      </p:sp>
      <p:sp>
        <p:nvSpPr>
          <p:cNvPr id="24" name="テキスト ボックス 23"/>
          <p:cNvSpPr txBox="1"/>
          <p:nvPr/>
        </p:nvSpPr>
        <p:spPr>
          <a:xfrm>
            <a:off x="32176" y="1817757"/>
            <a:ext cx="4980296" cy="3108543"/>
          </a:xfrm>
          <a:prstGeom prst="rect">
            <a:avLst/>
          </a:prstGeom>
          <a:noFill/>
          <a:ln>
            <a:noFill/>
            <a:prstDash val="dash"/>
          </a:ln>
        </p:spPr>
        <p:txBody>
          <a:bodyPr wrap="square" rtlCol="0">
            <a:spAutoFit/>
          </a:bodyPr>
          <a:lstStyle/>
          <a:p>
            <a:r>
              <a:rPr lang="ja-JP" altLang="en-US" sz="1050" b="1" u="sng" dirty="0" smtClean="0"/>
              <a:t>１　健全化法の課題</a:t>
            </a:r>
            <a:r>
              <a:rPr lang="ja-JP" altLang="en-US" sz="1050" b="1" u="sng" dirty="0"/>
              <a:t>への</a:t>
            </a:r>
            <a:r>
              <a:rPr lang="ja-JP" altLang="en-US" sz="1050" b="1" u="sng" dirty="0" smtClean="0"/>
              <a:t>対応</a:t>
            </a:r>
            <a:endParaRPr lang="en-US" altLang="ja-JP" sz="1050" b="1" u="sng" dirty="0"/>
          </a:p>
          <a:p>
            <a:r>
              <a:rPr lang="ja-JP" altLang="en-US" sz="1050" dirty="0" smtClean="0"/>
              <a:t>　</a:t>
            </a:r>
            <a:r>
              <a:rPr lang="ja-JP" altLang="en-US" sz="1000" dirty="0" smtClean="0"/>
              <a:t>健全化法</a:t>
            </a:r>
            <a:r>
              <a:rPr lang="ja-JP" altLang="en-US" sz="1000" dirty="0"/>
              <a:t>の全面施行による地方財政の早期是正の促進・財政情報の開示の促進</a:t>
            </a:r>
            <a:r>
              <a:rPr lang="ja-JP" altLang="en-US" sz="1000" dirty="0" smtClean="0"/>
              <a:t>が</a:t>
            </a:r>
            <a:endParaRPr lang="en-US" altLang="ja-JP" sz="1000" dirty="0" smtClean="0"/>
          </a:p>
          <a:p>
            <a:pPr>
              <a:spcAft>
                <a:spcPts val="300"/>
              </a:spcAft>
            </a:pPr>
            <a:r>
              <a:rPr lang="ja-JP" altLang="en-US" sz="1000" dirty="0" smtClean="0"/>
              <a:t>図られてきた</a:t>
            </a:r>
            <a:r>
              <a:rPr lang="ja-JP" altLang="en-US" sz="1000" dirty="0"/>
              <a:t>が</a:t>
            </a:r>
            <a:r>
              <a:rPr lang="ja-JP" altLang="en-US" sz="1000" dirty="0" smtClean="0"/>
              <a:t>、健全化法の新たな課題</a:t>
            </a:r>
            <a:r>
              <a:rPr lang="ja-JP" altLang="en-US" sz="1000" dirty="0"/>
              <a:t>への対応が必要。</a:t>
            </a:r>
          </a:p>
          <a:p>
            <a:r>
              <a:rPr lang="ja-JP" altLang="en-US" sz="1000" dirty="0" smtClean="0"/>
              <a:t>①　第三</a:t>
            </a:r>
            <a:r>
              <a:rPr lang="ja-JP" altLang="en-US" sz="1000" dirty="0"/>
              <a:t>セクター等に</a:t>
            </a:r>
            <a:r>
              <a:rPr lang="ja-JP" altLang="en-US" sz="1000" dirty="0" smtClean="0"/>
              <a:t>対する短期貸付</a:t>
            </a:r>
            <a:endParaRPr lang="en-US" altLang="ja-JP" sz="1000" dirty="0" smtClean="0"/>
          </a:p>
          <a:p>
            <a:r>
              <a:rPr lang="ja-JP" altLang="en-US" sz="1000" dirty="0" smtClean="0"/>
              <a:t>　・</a:t>
            </a:r>
            <a:r>
              <a:rPr lang="ja-JP" altLang="en-US" sz="1000" dirty="0"/>
              <a:t>第三セクター等に対する反復・継続的な短期貸付は、不適切な財政運営である</a:t>
            </a:r>
            <a:r>
              <a:rPr lang="ja-JP" altLang="en-US" sz="1000" dirty="0" smtClean="0"/>
              <a:t>ものも</a:t>
            </a:r>
            <a:endParaRPr lang="en-US" altLang="ja-JP" sz="1000" dirty="0" smtClean="0"/>
          </a:p>
          <a:p>
            <a:r>
              <a:rPr lang="ja-JP" altLang="en-US" sz="1000" dirty="0"/>
              <a:t>　</a:t>
            </a:r>
            <a:r>
              <a:rPr lang="ja-JP" altLang="en-US" sz="1000" dirty="0" smtClean="0"/>
              <a:t>あり、早期</a:t>
            </a:r>
            <a:r>
              <a:rPr lang="ja-JP" altLang="en-US" sz="1000" dirty="0"/>
              <a:t>の解消又は必要に応じて長期貸付等への切り替えを促すべき。</a:t>
            </a:r>
          </a:p>
          <a:p>
            <a:r>
              <a:rPr lang="ja-JP" altLang="en-US" sz="1000" dirty="0"/>
              <a:t>　・第三セクター等が経営破綻した場合には、地方公共団体に対する返済が</a:t>
            </a:r>
            <a:r>
              <a:rPr lang="ja-JP" altLang="en-US" sz="1000" dirty="0" smtClean="0"/>
              <a:t>行われなく</a:t>
            </a:r>
            <a:endParaRPr lang="en-US" altLang="ja-JP" sz="1000" dirty="0"/>
          </a:p>
          <a:p>
            <a:r>
              <a:rPr lang="ja-JP" altLang="en-US" sz="1000" dirty="0" smtClean="0"/>
              <a:t>　なるリスク</a:t>
            </a:r>
            <a:r>
              <a:rPr lang="ja-JP" altLang="en-US" sz="1000" dirty="0"/>
              <a:t>が潜在しており、実質的に負担することが見込まれる額について、</a:t>
            </a:r>
            <a:r>
              <a:rPr lang="ja-JP" altLang="en-US" sz="1000" dirty="0" smtClean="0"/>
              <a:t>将来負担</a:t>
            </a:r>
            <a:endParaRPr lang="en-US" altLang="ja-JP" sz="1000" dirty="0" smtClean="0"/>
          </a:p>
          <a:p>
            <a:r>
              <a:rPr lang="ja-JP" altLang="en-US" sz="1000" dirty="0"/>
              <a:t>　</a:t>
            </a:r>
            <a:r>
              <a:rPr lang="ja-JP" altLang="en-US" sz="1000" dirty="0" smtClean="0"/>
              <a:t>比率</a:t>
            </a:r>
            <a:r>
              <a:rPr lang="ja-JP" altLang="en-US" sz="1000" dirty="0"/>
              <a:t>へ</a:t>
            </a:r>
            <a:r>
              <a:rPr lang="ja-JP" altLang="en-US" sz="1000" dirty="0" smtClean="0"/>
              <a:t>の反映</a:t>
            </a:r>
            <a:r>
              <a:rPr lang="ja-JP" altLang="en-US" sz="1000" dirty="0"/>
              <a:t>を検討すべき。</a:t>
            </a:r>
          </a:p>
          <a:p>
            <a:r>
              <a:rPr lang="ja-JP" altLang="en-US" sz="1000" dirty="0" smtClean="0"/>
              <a:t>②　年度</a:t>
            </a:r>
            <a:r>
              <a:rPr lang="ja-JP" altLang="en-US" sz="1000" dirty="0"/>
              <a:t>を越えた基金の繰替</a:t>
            </a:r>
            <a:r>
              <a:rPr lang="ja-JP" altLang="en-US" sz="1000" dirty="0" smtClean="0"/>
              <a:t>運用</a:t>
            </a:r>
            <a:endParaRPr lang="en-US" altLang="ja-JP" sz="1000" dirty="0" smtClean="0"/>
          </a:p>
          <a:p>
            <a:r>
              <a:rPr lang="ja-JP" altLang="en-US" sz="1000" dirty="0"/>
              <a:t>　</a:t>
            </a:r>
            <a:r>
              <a:rPr lang="ja-JP" altLang="en-US" sz="1000" dirty="0" smtClean="0"/>
              <a:t>・</a:t>
            </a:r>
            <a:r>
              <a:rPr lang="ja-JP" altLang="en-US" sz="1000" dirty="0"/>
              <a:t>実質的には一般会計等に資金不足が生じている状況について十分な説明責任</a:t>
            </a:r>
            <a:r>
              <a:rPr lang="ja-JP" altLang="en-US" sz="1000" dirty="0" smtClean="0"/>
              <a:t>が</a:t>
            </a:r>
            <a:endParaRPr lang="en-US" altLang="ja-JP" sz="1000" dirty="0" smtClean="0"/>
          </a:p>
          <a:p>
            <a:r>
              <a:rPr lang="ja-JP" altLang="en-US" sz="1000" dirty="0"/>
              <a:t>　</a:t>
            </a:r>
            <a:r>
              <a:rPr lang="ja-JP" altLang="en-US" sz="1000" dirty="0" smtClean="0"/>
              <a:t>果たされて</a:t>
            </a:r>
            <a:r>
              <a:rPr lang="ja-JP" altLang="en-US" sz="1000" dirty="0"/>
              <a:t>いないため、実態に即した財務状況が開示され、住民や議会等が</a:t>
            </a:r>
            <a:r>
              <a:rPr lang="ja-JP" altLang="en-US" sz="1000" dirty="0" smtClean="0"/>
              <a:t>客観的な</a:t>
            </a:r>
            <a:endParaRPr lang="en-US" altLang="ja-JP" sz="1000" dirty="0" smtClean="0"/>
          </a:p>
          <a:p>
            <a:r>
              <a:rPr lang="ja-JP" altLang="en-US" sz="1000" dirty="0"/>
              <a:t>　</a:t>
            </a:r>
            <a:r>
              <a:rPr lang="ja-JP" altLang="en-US" sz="1000" dirty="0" smtClean="0"/>
              <a:t>チェックができる</a:t>
            </a:r>
            <a:r>
              <a:rPr lang="ja-JP" altLang="en-US" sz="1000" dirty="0"/>
              <a:t>よう、決算書等への記載を促す措置を検討すべき。</a:t>
            </a:r>
          </a:p>
          <a:p>
            <a:r>
              <a:rPr lang="ja-JP" altLang="en-US" sz="1000" dirty="0"/>
              <a:t>　・詳細な実施状況について総務省においても把握し、必要に応じてきめ細かな助言</a:t>
            </a:r>
            <a:r>
              <a:rPr lang="ja-JP" altLang="en-US" sz="1000" dirty="0" smtClean="0"/>
              <a:t>を</a:t>
            </a:r>
            <a:endParaRPr lang="en-US" altLang="ja-JP" sz="1000" dirty="0" smtClean="0"/>
          </a:p>
          <a:p>
            <a:r>
              <a:rPr lang="ja-JP" altLang="en-US" sz="1000" dirty="0"/>
              <a:t>　</a:t>
            </a:r>
            <a:r>
              <a:rPr lang="ja-JP" altLang="en-US" sz="1000" dirty="0" smtClean="0"/>
              <a:t>実施す</a:t>
            </a:r>
            <a:r>
              <a:rPr lang="ja-JP" altLang="en-US" sz="1000" dirty="0"/>
              <a:t>べき。</a:t>
            </a:r>
          </a:p>
          <a:p>
            <a:r>
              <a:rPr lang="ja-JP" altLang="en-US" sz="1000" dirty="0" smtClean="0"/>
              <a:t>③　公</a:t>
            </a:r>
            <a:r>
              <a:rPr lang="ja-JP" altLang="en-US" sz="1000" dirty="0"/>
              <a:t>有地信託</a:t>
            </a:r>
          </a:p>
          <a:p>
            <a:r>
              <a:rPr lang="ja-JP" altLang="en-US" sz="1000" dirty="0" smtClean="0"/>
              <a:t>　</a:t>
            </a:r>
            <a:r>
              <a:rPr lang="ja-JP" altLang="en-US" sz="1000" dirty="0"/>
              <a:t>・公有地信託の事業収支が悪化して資金不足が生じた場合、地方公共団体が</a:t>
            </a:r>
            <a:r>
              <a:rPr lang="ja-JP" altLang="en-US" sz="1000" dirty="0" smtClean="0"/>
              <a:t>費用補償</a:t>
            </a:r>
            <a:endParaRPr lang="en-US" altLang="ja-JP" sz="1000" dirty="0" smtClean="0"/>
          </a:p>
          <a:p>
            <a:r>
              <a:rPr lang="ja-JP" altLang="en-US" sz="1000" dirty="0"/>
              <a:t>　</a:t>
            </a:r>
            <a:r>
              <a:rPr lang="ja-JP" altLang="en-US" sz="1000" dirty="0" smtClean="0"/>
              <a:t>を求められる</a:t>
            </a:r>
            <a:r>
              <a:rPr lang="ja-JP" altLang="en-US" sz="1000" dirty="0"/>
              <a:t>可能性があるため、実質的に負担することが見込まれる額について</a:t>
            </a:r>
            <a:r>
              <a:rPr lang="ja-JP" altLang="en-US" sz="1000" dirty="0" smtClean="0"/>
              <a:t>、</a:t>
            </a:r>
            <a:endParaRPr lang="en-US" altLang="ja-JP" sz="1000" dirty="0" smtClean="0"/>
          </a:p>
          <a:p>
            <a:r>
              <a:rPr lang="ja-JP" altLang="en-US" sz="1000" dirty="0"/>
              <a:t>　</a:t>
            </a:r>
            <a:r>
              <a:rPr lang="ja-JP" altLang="en-US" sz="1000" dirty="0" smtClean="0"/>
              <a:t>将来負担比率</a:t>
            </a:r>
            <a:r>
              <a:rPr lang="ja-JP" altLang="en-US" sz="1000" dirty="0"/>
              <a:t>への反映を検討すべき。</a:t>
            </a:r>
          </a:p>
        </p:txBody>
      </p:sp>
      <p:sp>
        <p:nvSpPr>
          <p:cNvPr id="25" name="テキスト ボックス 24"/>
          <p:cNvSpPr txBox="1"/>
          <p:nvPr/>
        </p:nvSpPr>
        <p:spPr>
          <a:xfrm>
            <a:off x="21008" y="4795857"/>
            <a:ext cx="5004000" cy="2023631"/>
          </a:xfrm>
          <a:prstGeom prst="rect">
            <a:avLst/>
          </a:prstGeom>
          <a:noFill/>
          <a:ln>
            <a:noFill/>
            <a:prstDash val="dash"/>
          </a:ln>
        </p:spPr>
        <p:txBody>
          <a:bodyPr wrap="square" rtlCol="0">
            <a:spAutoFit/>
          </a:bodyPr>
          <a:lstStyle/>
          <a:p>
            <a:r>
              <a:rPr lang="ja-JP" altLang="en-US" sz="1050" b="1" u="sng" dirty="0" smtClean="0"/>
              <a:t>２　財政分析のあり方</a:t>
            </a:r>
            <a:endParaRPr lang="ja-JP" altLang="en-US" sz="1050" b="1" u="sng" dirty="0"/>
          </a:p>
          <a:p>
            <a:pPr>
              <a:spcBef>
                <a:spcPts val="300"/>
              </a:spcBef>
            </a:pPr>
            <a:r>
              <a:rPr lang="ja-JP" altLang="en-US" sz="1000" dirty="0" smtClean="0"/>
              <a:t>　財政状況資料集において、財政指標の経年比較、類似団体比較、内訳分析等が実施</a:t>
            </a:r>
            <a:endParaRPr lang="en-US" altLang="ja-JP" sz="1000" dirty="0" smtClean="0"/>
          </a:p>
          <a:p>
            <a:r>
              <a:rPr lang="ja-JP" altLang="en-US" sz="1000" dirty="0" smtClean="0"/>
              <a:t>されてきたが、</a:t>
            </a:r>
            <a:r>
              <a:rPr lang="ja-JP" altLang="en-US" sz="1000" dirty="0"/>
              <a:t>公共施設等の老朽化対策といった課題が生じる中、</a:t>
            </a:r>
            <a:r>
              <a:rPr lang="ja-JP" altLang="en-US" sz="1000" dirty="0" smtClean="0"/>
              <a:t>今後はさらに以下の</a:t>
            </a:r>
            <a:endParaRPr lang="en-US" altLang="ja-JP" sz="1000" dirty="0" smtClean="0"/>
          </a:p>
          <a:p>
            <a:r>
              <a:rPr lang="ja-JP" altLang="en-US" sz="1000" dirty="0" err="1" smtClean="0"/>
              <a:t>ような</a:t>
            </a:r>
            <a:r>
              <a:rPr lang="ja-JP" altLang="en-US" sz="1000" dirty="0" smtClean="0"/>
              <a:t>対応が必要。</a:t>
            </a:r>
            <a:endParaRPr lang="en-US" altLang="ja-JP" sz="1000" dirty="0" smtClean="0"/>
          </a:p>
          <a:p>
            <a:pPr>
              <a:spcBef>
                <a:spcPts val="300"/>
              </a:spcBef>
            </a:pPr>
            <a:r>
              <a:rPr lang="ja-JP" altLang="en-US" sz="1000" dirty="0" smtClean="0"/>
              <a:t>①　地方公会計</a:t>
            </a:r>
            <a:r>
              <a:rPr lang="ja-JP" altLang="en-US" sz="1000" dirty="0"/>
              <a:t>による</a:t>
            </a:r>
            <a:r>
              <a:rPr lang="ja-JP" altLang="en-US" sz="1000" dirty="0" smtClean="0"/>
              <a:t>指標の追加</a:t>
            </a:r>
            <a:endParaRPr lang="en-US" altLang="ja-JP" sz="1000" dirty="0" smtClean="0"/>
          </a:p>
          <a:p>
            <a:pPr marL="92075" indent="-92075"/>
            <a:r>
              <a:rPr lang="ja-JP" altLang="en-US" sz="1000" dirty="0"/>
              <a:t>　</a:t>
            </a:r>
            <a:r>
              <a:rPr lang="ja-JP" altLang="en-US" sz="1000" dirty="0" smtClean="0"/>
              <a:t>・</a:t>
            </a:r>
            <a:r>
              <a:rPr lang="en-US" altLang="ja-JP" sz="1000" dirty="0"/>
              <a:t>｢</a:t>
            </a:r>
            <a:r>
              <a:rPr lang="ja-JP" altLang="en-US" sz="1000" dirty="0" smtClean="0"/>
              <a:t>資産</a:t>
            </a:r>
            <a:r>
              <a:rPr lang="ja-JP" altLang="en-US" sz="1000" dirty="0"/>
              <a:t>老朽化</a:t>
            </a:r>
            <a:r>
              <a:rPr lang="ja-JP" altLang="en-US" sz="1000" dirty="0" smtClean="0"/>
              <a:t>比率</a:t>
            </a:r>
            <a:r>
              <a:rPr lang="en-US" altLang="ja-JP" sz="1000" dirty="0" smtClean="0"/>
              <a:t>｣</a:t>
            </a:r>
            <a:r>
              <a:rPr lang="ja-JP" altLang="en-US" sz="1000" dirty="0" smtClean="0"/>
              <a:t>及び</a:t>
            </a:r>
            <a:r>
              <a:rPr lang="en-US" altLang="ja-JP" sz="1000" dirty="0"/>
              <a:t>｢</a:t>
            </a:r>
            <a:r>
              <a:rPr lang="ja-JP" altLang="en-US" sz="1000" dirty="0" smtClean="0"/>
              <a:t>債務</a:t>
            </a:r>
            <a:r>
              <a:rPr lang="ja-JP" altLang="en-US" sz="1000" dirty="0"/>
              <a:t>償還可能</a:t>
            </a:r>
            <a:r>
              <a:rPr lang="ja-JP" altLang="en-US" sz="1000" dirty="0" smtClean="0"/>
              <a:t>年数</a:t>
            </a:r>
            <a:r>
              <a:rPr lang="en-US" altLang="ja-JP" sz="1000" dirty="0" smtClean="0"/>
              <a:t>｣</a:t>
            </a:r>
            <a:r>
              <a:rPr lang="ja-JP" altLang="en-US" sz="1000" dirty="0" smtClean="0"/>
              <a:t>の</a:t>
            </a:r>
            <a:r>
              <a:rPr lang="ja-JP" altLang="en-US" sz="1000" dirty="0"/>
              <a:t>財政状況</a:t>
            </a:r>
            <a:r>
              <a:rPr lang="ja-JP" altLang="en-US" sz="1000" dirty="0" smtClean="0"/>
              <a:t>資料集へ</a:t>
            </a:r>
            <a:r>
              <a:rPr lang="ja-JP" altLang="en-US" sz="1000" dirty="0"/>
              <a:t>の追加</a:t>
            </a:r>
            <a:r>
              <a:rPr lang="ja-JP" altLang="en-US" sz="1000" dirty="0" smtClean="0"/>
              <a:t>を検討す</a:t>
            </a:r>
            <a:r>
              <a:rPr lang="ja-JP" altLang="en-US" sz="1000" dirty="0"/>
              <a:t>べき。</a:t>
            </a:r>
          </a:p>
          <a:p>
            <a:r>
              <a:rPr lang="ja-JP" altLang="en-US" sz="1000" dirty="0" smtClean="0"/>
              <a:t>②　指標</a:t>
            </a:r>
            <a:r>
              <a:rPr lang="ja-JP" altLang="en-US" sz="1000" dirty="0"/>
              <a:t>の組合せに</a:t>
            </a:r>
            <a:r>
              <a:rPr lang="ja-JP" altLang="en-US" sz="1000" dirty="0" smtClean="0"/>
              <a:t>よる分析</a:t>
            </a:r>
            <a:endParaRPr kumimoji="1" lang="en-US" altLang="ja-JP" sz="1000" dirty="0" smtClean="0"/>
          </a:p>
          <a:p>
            <a:pPr marL="92075" indent="-92075"/>
            <a:r>
              <a:rPr lang="ja-JP" altLang="en-US" sz="1000" dirty="0"/>
              <a:t>　</a:t>
            </a:r>
            <a:r>
              <a:rPr lang="ja-JP" altLang="en-US" sz="1000" dirty="0" smtClean="0"/>
              <a:t>・「</a:t>
            </a:r>
            <a:r>
              <a:rPr lang="ja-JP" altLang="en-US" sz="1000" dirty="0"/>
              <a:t>将来負担比率と資産老朽化比率の組合せ」及び「将来負担比率と実質</a:t>
            </a:r>
            <a:r>
              <a:rPr lang="ja-JP" altLang="en-US" sz="1000" dirty="0" smtClean="0"/>
              <a:t>公債費比率の組合せ</a:t>
            </a:r>
            <a:r>
              <a:rPr lang="ja-JP" altLang="en-US" sz="1000" dirty="0"/>
              <a:t>」の財政状況資料集への追加を検討すべき。</a:t>
            </a:r>
          </a:p>
          <a:p>
            <a:r>
              <a:rPr lang="ja-JP" altLang="en-US" sz="1000" dirty="0" smtClean="0"/>
              <a:t>③　既存</a:t>
            </a:r>
            <a:r>
              <a:rPr lang="ja-JP" altLang="en-US" sz="1000" dirty="0"/>
              <a:t>指標の分析・活用の</a:t>
            </a:r>
            <a:r>
              <a:rPr lang="ja-JP" altLang="en-US" sz="1000" dirty="0" smtClean="0"/>
              <a:t>促進</a:t>
            </a:r>
            <a:endParaRPr lang="en-US" altLang="ja-JP" sz="1000" dirty="0" smtClean="0"/>
          </a:p>
          <a:p>
            <a:pPr marL="92075" indent="-92075"/>
            <a:r>
              <a:rPr lang="ja-JP" altLang="en-US" sz="1000" dirty="0"/>
              <a:t>　</a:t>
            </a:r>
            <a:r>
              <a:rPr lang="ja-JP" altLang="en-US" sz="1000" dirty="0" smtClean="0"/>
              <a:t>・経常収支比率（及びその内訳）の経年比較や類似団体比較</a:t>
            </a:r>
            <a:r>
              <a:rPr lang="ja-JP" altLang="en-US" sz="1000" dirty="0"/>
              <a:t>による分析</a:t>
            </a:r>
            <a:r>
              <a:rPr lang="ja-JP" altLang="en-US" sz="1000" dirty="0" smtClean="0"/>
              <a:t>を</a:t>
            </a:r>
            <a:r>
              <a:rPr lang="ja-JP" altLang="en-US" sz="1000" dirty="0"/>
              <a:t>さらに</a:t>
            </a:r>
            <a:r>
              <a:rPr lang="ja-JP" altLang="en-US" sz="1000" dirty="0" smtClean="0"/>
              <a:t>促進</a:t>
            </a:r>
            <a:endParaRPr lang="en-US" altLang="ja-JP" sz="1000" dirty="0" smtClean="0"/>
          </a:p>
          <a:p>
            <a:pPr marL="92075" indent="-92075"/>
            <a:r>
              <a:rPr lang="ja-JP" altLang="en-US" sz="1000" dirty="0"/>
              <a:t>　</a:t>
            </a:r>
            <a:r>
              <a:rPr lang="ja-JP" altLang="en-US" sz="1000" dirty="0" smtClean="0"/>
              <a:t>す</a:t>
            </a:r>
            <a:r>
              <a:rPr lang="ja-JP" altLang="en-US" sz="1000" dirty="0"/>
              <a:t>べき。</a:t>
            </a:r>
          </a:p>
        </p:txBody>
      </p:sp>
    </p:spTree>
    <p:extLst>
      <p:ext uri="{BB962C8B-B14F-4D97-AF65-F5344CB8AC3E}">
        <p14:creationId xmlns:p14="http://schemas.microsoft.com/office/powerpoint/2010/main" val="1644122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19045</TotalTime>
  <Words>35</Words>
  <Application>Microsoft Office PowerPoint</Application>
  <PresentationFormat>A4 210 x 297 mm</PresentationFormat>
  <Paragraphs>88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総務省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総務省</cp:lastModifiedBy>
  <cp:revision>1400</cp:revision>
  <cp:lastPrinted>2015-11-19T16:52:48Z</cp:lastPrinted>
  <dcterms:created xsi:type="dcterms:W3CDTF">2012-08-30T01:58:55Z</dcterms:created>
  <dcterms:modified xsi:type="dcterms:W3CDTF">2015-12-03T07:34:24Z</dcterms:modified>
</cp:coreProperties>
</file>