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62" r:id="rId2"/>
    <p:sldId id="274" r:id="rId3"/>
    <p:sldId id="267" r:id="rId4"/>
    <p:sldId id="264" r:id="rId5"/>
    <p:sldId id="272" r:id="rId6"/>
    <p:sldId id="269"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0000"/>
    <a:srgbClr val="FF3F3F"/>
    <a:srgbClr val="FF2525"/>
    <a:srgbClr val="FF9933"/>
    <a:srgbClr val="FF9900"/>
    <a:srgbClr val="FF6600"/>
    <a:srgbClr val="D4FCB6"/>
    <a:srgbClr val="FFE5FF"/>
    <a:srgbClr val="98F43C"/>
    <a:srgbClr val="FFF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10" autoAdjust="0"/>
    <p:restoredTop sz="95400" autoAdjust="0"/>
  </p:normalViewPr>
  <p:slideViewPr>
    <p:cSldViewPr snapToGrid="0">
      <p:cViewPr varScale="1">
        <p:scale>
          <a:sx n="89" d="100"/>
          <a:sy n="89" d="100"/>
        </p:scale>
        <p:origin x="1670" y="77"/>
      </p:cViewPr>
      <p:guideLst>
        <p:guide orient="horz" pos="2160"/>
        <p:guide pos="2880"/>
      </p:guideLst>
    </p:cSldViewPr>
  </p:slideViewPr>
  <p:notesTextViewPr>
    <p:cViewPr>
      <p:scale>
        <a:sx n="1" d="1"/>
        <a:sy n="1" d="1"/>
      </p:scale>
      <p:origin x="0" y="0"/>
    </p:cViewPr>
  </p:notesTextViewPr>
  <p:notesViewPr>
    <p:cSldViewPr snapToGrid="0">
      <p:cViewPr varScale="1">
        <p:scale>
          <a:sx n="60" d="100"/>
          <a:sy n="60" d="100"/>
        </p:scale>
        <p:origin x="2179"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E21FE5-B950-434F-9711-5484750CF143}" type="datetimeFigureOut">
              <a:rPr kumimoji="1" lang="ja-JP" altLang="en-US" smtClean="0"/>
              <a:t>2017/6/23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77716750-207A-4ECC-9A31-15C84B8430A9}" type="slidenum">
              <a:rPr kumimoji="1" lang="ja-JP" altLang="en-US" smtClean="0"/>
              <a:t>‹#›</a:t>
            </a:fld>
            <a:endParaRPr kumimoji="1" lang="ja-JP" altLang="en-US"/>
          </a:p>
        </p:txBody>
      </p:sp>
    </p:spTree>
    <p:extLst>
      <p:ext uri="{BB962C8B-B14F-4D97-AF65-F5344CB8AC3E}">
        <p14:creationId xmlns:p14="http://schemas.microsoft.com/office/powerpoint/2010/main" val="3658678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88F15BD-A6E5-4290-B7CA-508027D31754}" type="datetimeFigureOut">
              <a:rPr kumimoji="1" lang="ja-JP" altLang="en-US" smtClean="0"/>
              <a:t>2017/6/23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09BEA4C-F2CB-4974-9E2F-80FF220CF3F6}" type="slidenum">
              <a:rPr kumimoji="1" lang="ja-JP" altLang="en-US" smtClean="0"/>
              <a:t>‹#›</a:t>
            </a:fld>
            <a:endParaRPr kumimoji="1" lang="ja-JP" altLang="en-US"/>
          </a:p>
        </p:txBody>
      </p:sp>
    </p:spTree>
    <p:extLst>
      <p:ext uri="{BB962C8B-B14F-4D97-AF65-F5344CB8AC3E}">
        <p14:creationId xmlns:p14="http://schemas.microsoft.com/office/powerpoint/2010/main" val="1785667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09BEA4C-F2CB-4974-9E2F-80FF220CF3F6}" type="slidenum">
              <a:rPr kumimoji="1" lang="ja-JP" altLang="en-US" smtClean="0"/>
              <a:t>1</a:t>
            </a:fld>
            <a:endParaRPr kumimoji="1" lang="ja-JP" altLang="en-US"/>
          </a:p>
        </p:txBody>
      </p:sp>
    </p:spTree>
    <p:extLst>
      <p:ext uri="{BB962C8B-B14F-4D97-AF65-F5344CB8AC3E}">
        <p14:creationId xmlns:p14="http://schemas.microsoft.com/office/powerpoint/2010/main" val="717305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09BEA4C-F2CB-4974-9E2F-80FF220CF3F6}" type="slidenum">
              <a:rPr kumimoji="1" lang="ja-JP" altLang="en-US" smtClean="0"/>
              <a:t>2</a:t>
            </a:fld>
            <a:endParaRPr kumimoji="1" lang="ja-JP" altLang="en-US"/>
          </a:p>
        </p:txBody>
      </p:sp>
    </p:spTree>
    <p:extLst>
      <p:ext uri="{BB962C8B-B14F-4D97-AF65-F5344CB8AC3E}">
        <p14:creationId xmlns:p14="http://schemas.microsoft.com/office/powerpoint/2010/main" val="450939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BCF941-29CE-4F40-8CEC-931DB590B3D8}" type="datetime1">
              <a:rPr kumimoji="1" lang="ja-JP" altLang="en-US" smtClean="0"/>
              <a:t>2017/6/23</a:t>
            </a:fld>
            <a:endParaRPr kumimoji="1" lang="ja-JP" altLang="en-US"/>
          </a:p>
        </p:txBody>
      </p:sp>
      <p:sp>
        <p:nvSpPr>
          <p:cNvPr id="3" name="Footer Placeholder 2"/>
          <p:cNvSpPr>
            <a:spLocks noGrp="1"/>
          </p:cNvSpPr>
          <p:nvPr>
            <p:ph type="ftr" sz="quarter" idx="11"/>
          </p:nvPr>
        </p:nvSpPr>
        <p:spPr/>
        <p:txBody>
          <a:bodyPr/>
          <a:lstStyle/>
          <a:p>
            <a:r>
              <a:rPr kumimoji="1" lang="en-US" altLang="ja-JP" smtClean="0"/>
              <a:t>e-LAWS   e-Legislative Activity and Work Support System</a:t>
            </a:r>
            <a:endParaRPr kumimoji="1" lang="ja-JP" altLang="en-US"/>
          </a:p>
        </p:txBody>
      </p:sp>
      <p:sp>
        <p:nvSpPr>
          <p:cNvPr id="4" name="Slide Number Placeholder 3"/>
          <p:cNvSpPr>
            <a:spLocks noGrp="1"/>
          </p:cNvSpPr>
          <p:nvPr>
            <p:ph type="sldNum" sz="quarter" idx="12"/>
          </p:nvPr>
        </p:nvSpPr>
        <p:spPr/>
        <p:txBody>
          <a:bodyPr/>
          <a:lstStyle/>
          <a:p>
            <a:fld id="{64C8F87D-A488-45CD-836B-3BC3B8861651}" type="slidenum">
              <a:rPr kumimoji="1" lang="ja-JP" altLang="en-US" smtClean="0"/>
              <a:t>‹#›</a:t>
            </a:fld>
            <a:endParaRPr kumimoji="1" lang="ja-JP" altLang="en-US"/>
          </a:p>
        </p:txBody>
      </p:sp>
    </p:spTree>
    <p:extLst>
      <p:ext uri="{BB962C8B-B14F-4D97-AF65-F5344CB8AC3E}">
        <p14:creationId xmlns:p14="http://schemas.microsoft.com/office/powerpoint/2010/main" val="31497969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321574C-2534-4DA6-B3B7-29BC0B0C6F4D}" type="datetime1">
              <a:rPr kumimoji="1" lang="ja-JP" altLang="en-US" smtClean="0"/>
              <a:t>2017/6/23</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e-LAWS   e-Legislative Activity and Work Support System</a:t>
            </a:r>
            <a:endParaRPr kumimoji="1" lang="ja-JP" altLang="en-US"/>
          </a:p>
        </p:txBody>
      </p:sp>
      <p:sp>
        <p:nvSpPr>
          <p:cNvPr id="7" name="Slide Number Placeholder 6"/>
          <p:cNvSpPr>
            <a:spLocks noGrp="1"/>
          </p:cNvSpPr>
          <p:nvPr>
            <p:ph type="sldNum" sz="quarter" idx="12"/>
          </p:nvPr>
        </p:nvSpPr>
        <p:spPr/>
        <p:txBody>
          <a:bodyPr/>
          <a:lstStyle/>
          <a:p>
            <a:fld id="{64C8F87D-A488-45CD-836B-3BC3B8861651}" type="slidenum">
              <a:rPr kumimoji="1" lang="ja-JP" altLang="en-US" smtClean="0"/>
              <a:t>‹#›</a:t>
            </a:fld>
            <a:endParaRPr kumimoji="1" lang="ja-JP" altLang="en-US"/>
          </a:p>
        </p:txBody>
      </p:sp>
      <p:cxnSp>
        <p:nvCxnSpPr>
          <p:cNvPr id="8" name="直線コネクタ 7"/>
          <p:cNvCxnSpPr/>
          <p:nvPr userDrawn="1"/>
        </p:nvCxnSpPr>
        <p:spPr>
          <a:xfrm>
            <a:off x="0" y="670105"/>
            <a:ext cx="9144000" cy="0"/>
          </a:xfrm>
          <a:prstGeom prst="line">
            <a:avLst/>
          </a:prstGeom>
          <a:ln w="44450" cmpd="dbl">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0" name="図 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8128148" y="116796"/>
            <a:ext cx="993345" cy="521757"/>
          </a:xfrm>
          <a:prstGeom prst="rect">
            <a:avLst/>
          </a:prstGeom>
          <a:ln>
            <a:noFill/>
          </a:ln>
          <a:effectLst/>
        </p:spPr>
      </p:pic>
    </p:spTree>
    <p:extLst>
      <p:ext uri="{BB962C8B-B14F-4D97-AF65-F5344CB8AC3E}">
        <p14:creationId xmlns:p14="http://schemas.microsoft.com/office/powerpoint/2010/main" val="31529565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694856-0EBA-4A7B-941F-4D7F94B9996B}" type="datetime1">
              <a:rPr kumimoji="1" lang="ja-JP" altLang="en-US" smtClean="0"/>
              <a:t>2017/6/23</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e-LAWS   e-Legislative Activity and Work Support System</a:t>
            </a:r>
            <a:endParaRPr kumimoji="1" lang="ja-JP" altLang="en-US"/>
          </a:p>
        </p:txBody>
      </p:sp>
      <p:sp>
        <p:nvSpPr>
          <p:cNvPr id="6" name="Slide Number Placeholder 5"/>
          <p:cNvSpPr>
            <a:spLocks noGrp="1"/>
          </p:cNvSpPr>
          <p:nvPr>
            <p:ph type="sldNum" sz="quarter" idx="12"/>
          </p:nvPr>
        </p:nvSpPr>
        <p:spPr/>
        <p:txBody>
          <a:bodyPr/>
          <a:lstStyle/>
          <a:p>
            <a:fld id="{64C8F87D-A488-45CD-836B-3BC3B8861651}" type="slidenum">
              <a:rPr kumimoji="1" lang="ja-JP" altLang="en-US" smtClean="0"/>
              <a:t>‹#›</a:t>
            </a:fld>
            <a:endParaRPr kumimoji="1" lang="ja-JP" altLang="en-US"/>
          </a:p>
        </p:txBody>
      </p:sp>
      <p:cxnSp>
        <p:nvCxnSpPr>
          <p:cNvPr id="7" name="直線コネクタ 6"/>
          <p:cNvCxnSpPr/>
          <p:nvPr userDrawn="1"/>
        </p:nvCxnSpPr>
        <p:spPr>
          <a:xfrm>
            <a:off x="0" y="670105"/>
            <a:ext cx="9144000" cy="0"/>
          </a:xfrm>
          <a:prstGeom prst="line">
            <a:avLst/>
          </a:prstGeom>
          <a:ln w="44450" cmpd="dbl">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9" name="図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8150655" y="80880"/>
            <a:ext cx="993345" cy="521757"/>
          </a:xfrm>
          <a:prstGeom prst="rect">
            <a:avLst/>
          </a:prstGeom>
        </p:spPr>
      </p:pic>
    </p:spTree>
    <p:extLst>
      <p:ext uri="{BB962C8B-B14F-4D97-AF65-F5344CB8AC3E}">
        <p14:creationId xmlns:p14="http://schemas.microsoft.com/office/powerpoint/2010/main" val="14938222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40DB31-69E5-4EBF-B245-1A29DFD07500}" type="datetime1">
              <a:rPr kumimoji="1" lang="ja-JP" altLang="en-US" smtClean="0"/>
              <a:t>2017/6/23</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e-LAWS   e-Legislative Activity and Work Support System</a:t>
            </a:r>
            <a:endParaRPr kumimoji="1" lang="ja-JP" altLang="en-US"/>
          </a:p>
        </p:txBody>
      </p:sp>
      <p:sp>
        <p:nvSpPr>
          <p:cNvPr id="6" name="Slide Number Placeholder 5"/>
          <p:cNvSpPr>
            <a:spLocks noGrp="1"/>
          </p:cNvSpPr>
          <p:nvPr>
            <p:ph type="sldNum" sz="quarter" idx="12"/>
          </p:nvPr>
        </p:nvSpPr>
        <p:spPr/>
        <p:txBody>
          <a:bodyPr/>
          <a:lstStyle/>
          <a:p>
            <a:fld id="{64C8F87D-A488-45CD-836B-3BC3B8861651}" type="slidenum">
              <a:rPr kumimoji="1" lang="ja-JP" altLang="en-US" smtClean="0"/>
              <a:t>‹#›</a:t>
            </a:fld>
            <a:endParaRPr kumimoji="1" lang="ja-JP" altLang="en-US"/>
          </a:p>
        </p:txBody>
      </p:sp>
      <p:cxnSp>
        <p:nvCxnSpPr>
          <p:cNvPr id="7" name="直線コネクタ 6"/>
          <p:cNvCxnSpPr/>
          <p:nvPr userDrawn="1"/>
        </p:nvCxnSpPr>
        <p:spPr>
          <a:xfrm>
            <a:off x="0" y="670105"/>
            <a:ext cx="9144000" cy="0"/>
          </a:xfrm>
          <a:prstGeom prst="line">
            <a:avLst/>
          </a:prstGeom>
          <a:ln w="44450" cmpd="dbl">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9" name="図 8"/>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8168640" y="76200"/>
            <a:ext cx="948690" cy="483870"/>
          </a:xfrm>
          <a:prstGeom prst="rect">
            <a:avLst/>
          </a:prstGeom>
        </p:spPr>
      </p:pic>
    </p:spTree>
    <p:extLst>
      <p:ext uri="{BB962C8B-B14F-4D97-AF65-F5344CB8AC3E}">
        <p14:creationId xmlns:p14="http://schemas.microsoft.com/office/powerpoint/2010/main" val="4556829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2"/>
          </p:nvPr>
        </p:nvSpPr>
        <p:spPr>
          <a:xfrm>
            <a:off x="168275" y="6597767"/>
            <a:ext cx="920750" cy="255589"/>
          </a:xfrm>
          <a:prstGeom prst="rect">
            <a:avLst/>
          </a:prstGeom>
        </p:spPr>
        <p:txBody>
          <a:bodyPr vert="horz" lIns="91440" tIns="45720" rIns="91440" bIns="45720" rtlCol="0" anchor="ctr"/>
          <a:lstStyle>
            <a:lvl1pPr algn="l">
              <a:defRPr sz="1200">
                <a:solidFill>
                  <a:schemeClr val="tx1">
                    <a:tint val="75000"/>
                  </a:schemeClr>
                </a:solidFill>
              </a:defRPr>
            </a:lvl1pPr>
          </a:lstStyle>
          <a:p>
            <a:fld id="{FBDBA7AC-2BCB-4874-81D1-B1D84AF468DE}" type="datetime1">
              <a:rPr kumimoji="1" lang="ja-JP" altLang="en-US" smtClean="0">
                <a:solidFill>
                  <a:prstClr val="black">
                    <a:tint val="75000"/>
                  </a:prstClr>
                </a:solidFill>
              </a:rPr>
              <a:t>2017/6/23</a:t>
            </a:fld>
            <a:endParaRPr kumimoji="1" lang="ja-JP" altLang="en-US" dirty="0">
              <a:solidFill>
                <a:prstClr val="black">
                  <a:tint val="75000"/>
                </a:prstClr>
              </a:solidFill>
            </a:endParaRPr>
          </a:p>
        </p:txBody>
      </p:sp>
      <p:sp>
        <p:nvSpPr>
          <p:cNvPr id="9" name="Slide Number Placeholder 5"/>
          <p:cNvSpPr>
            <a:spLocks noGrp="1"/>
          </p:cNvSpPr>
          <p:nvPr>
            <p:ph type="sldNum" sz="quarter" idx="4"/>
          </p:nvPr>
        </p:nvSpPr>
        <p:spPr>
          <a:xfrm>
            <a:off x="8394700" y="6597767"/>
            <a:ext cx="539750" cy="255589"/>
          </a:xfrm>
          <a:prstGeom prst="rect">
            <a:avLst/>
          </a:prstGeom>
        </p:spPr>
        <p:txBody>
          <a:bodyPr vert="horz" lIns="91440" tIns="45720" rIns="91440" bIns="45720" rtlCol="0" anchor="ctr"/>
          <a:lstStyle>
            <a:lvl1pPr algn="r">
              <a:defRPr sz="2000">
                <a:solidFill>
                  <a:schemeClr val="tx1">
                    <a:tint val="75000"/>
                  </a:schemeClr>
                </a:solidFill>
              </a:defRPr>
            </a:lvl1pPr>
          </a:lstStyle>
          <a:p>
            <a:fld id="{44AA937D-AF6C-4178-AA01-2FBCB7D199AC}" type="slidenum">
              <a:rPr lang="ja-JP" altLang="en-US" smtClean="0">
                <a:solidFill>
                  <a:prstClr val="black">
                    <a:tint val="75000"/>
                  </a:prstClr>
                </a:solidFill>
              </a:rPr>
              <a:pPr/>
              <a:t>‹#›</a:t>
            </a:fld>
            <a:endParaRPr lang="ja-JP" altLang="en-US" dirty="0">
              <a:solidFill>
                <a:prstClr val="black">
                  <a:tint val="75000"/>
                </a:prstClr>
              </a:solidFill>
            </a:endParaRPr>
          </a:p>
        </p:txBody>
      </p:sp>
      <p:cxnSp>
        <p:nvCxnSpPr>
          <p:cNvPr id="11" name="直線コネクタ 10"/>
          <p:cNvCxnSpPr/>
          <p:nvPr userDrawn="1"/>
        </p:nvCxnSpPr>
        <p:spPr>
          <a:xfrm>
            <a:off x="0" y="670105"/>
            <a:ext cx="9144000" cy="0"/>
          </a:xfrm>
          <a:prstGeom prst="line">
            <a:avLst/>
          </a:prstGeom>
          <a:ln w="44450" cmpd="dbl">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3" name="図 12"/>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8166735" y="91440"/>
            <a:ext cx="958216" cy="481965"/>
          </a:xfrm>
          <a:prstGeom prst="rect">
            <a:avLst/>
          </a:prstGeom>
        </p:spPr>
      </p:pic>
    </p:spTree>
    <p:extLst>
      <p:ext uri="{BB962C8B-B14F-4D97-AF65-F5344CB8AC3E}">
        <p14:creationId xmlns:p14="http://schemas.microsoft.com/office/powerpoint/2010/main" val="18720165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D57C545-56DB-480B-853B-32C67EE8B41F}" type="datetime1">
              <a:rPr lang="ja-JP" altLang="en-US" smtClean="0">
                <a:solidFill>
                  <a:prstClr val="black">
                    <a:tint val="75000"/>
                  </a:prstClr>
                </a:solidFill>
              </a:rPr>
              <a:t>2017/6/23</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ja-JP" smtClean="0">
                <a:solidFill>
                  <a:prstClr val="black">
                    <a:tint val="75000"/>
                  </a:prstClr>
                </a:solidFill>
              </a:rPr>
              <a:t>e-LAWS   e-Legislative Activity and Work Support System</a:t>
            </a:r>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4C8F87D-A488-45CD-836B-3BC3B8861651}" type="slidenum">
              <a:rPr lang="ja-JP" altLang="en-US" smtClean="0">
                <a:solidFill>
                  <a:prstClr val="black">
                    <a:tint val="75000"/>
                  </a:prstClr>
                </a:solidFill>
              </a:rPr>
              <a:pPr/>
              <a:t>‹#›</a:t>
            </a:fld>
            <a:endParaRPr lang="ja-JP" altLang="en-US">
              <a:solidFill>
                <a:prstClr val="black">
                  <a:tint val="75000"/>
                </a:prstClr>
              </a:solidFill>
            </a:endParaRPr>
          </a:p>
        </p:txBody>
      </p:sp>
      <p:cxnSp>
        <p:nvCxnSpPr>
          <p:cNvPr id="7" name="直線コネクタ 6"/>
          <p:cNvCxnSpPr/>
          <p:nvPr userDrawn="1"/>
        </p:nvCxnSpPr>
        <p:spPr>
          <a:xfrm>
            <a:off x="0" y="670105"/>
            <a:ext cx="9144000" cy="0"/>
          </a:xfrm>
          <a:prstGeom prst="line">
            <a:avLst/>
          </a:prstGeom>
          <a:ln w="44450" cmpd="dbl">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8171179" y="91440"/>
            <a:ext cx="949961" cy="485140"/>
          </a:xfrm>
          <a:prstGeom prst="rect">
            <a:avLst/>
          </a:prstGeom>
        </p:spPr>
      </p:pic>
    </p:spTree>
    <p:extLst>
      <p:ext uri="{BB962C8B-B14F-4D97-AF65-F5344CB8AC3E}">
        <p14:creationId xmlns:p14="http://schemas.microsoft.com/office/powerpoint/2010/main" val="26205621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C5C797-36B0-45E6-80F8-415629A9EBED}" type="datetime1">
              <a:rPr kumimoji="1" lang="ja-JP" altLang="en-US" smtClean="0"/>
              <a:t>2017/6/23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e-LAWS   e-Legislative Activity and Work Support System</a:t>
            </a:r>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8F87D-A488-45CD-836B-3BC3B8861651}" type="slidenum">
              <a:rPr kumimoji="1" lang="ja-JP" altLang="en-US" smtClean="0"/>
              <a:t>‹#›</a:t>
            </a:fld>
            <a:endParaRPr kumimoji="1" lang="ja-JP" altLang="en-US"/>
          </a:p>
        </p:txBody>
      </p:sp>
    </p:spTree>
    <p:extLst>
      <p:ext uri="{BB962C8B-B14F-4D97-AF65-F5344CB8AC3E}">
        <p14:creationId xmlns:p14="http://schemas.microsoft.com/office/powerpoint/2010/main" val="321790485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70" r:id="rId3"/>
    <p:sldLayoutId id="2147483671" r:id="rId4"/>
    <p:sldLayoutId id="2147483672" r:id="rId5"/>
    <p:sldLayoutId id="2147483673" r:id="rId6"/>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gov.g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8.jpe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hyperlink" Target="http://www.e-gov.go.jp/" TargetMode="External"/><Relationship Id="rId9"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6.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26.jp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5.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6.xml.rels><?xml version="1.0" encoding="UTF-8" standalone="yes"?>
<Relationships xmlns="http://schemas.openxmlformats.org/package/2006/relationships"><Relationship Id="rId8" Type="http://schemas.openxmlformats.org/officeDocument/2006/relationships/image" Target="../media/image37.jp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31.png"/><Relationship Id="rId1" Type="http://schemas.openxmlformats.org/officeDocument/2006/relationships/slideLayout" Target="../slideLayouts/slideLayout5.xml"/><Relationship Id="rId6" Type="http://schemas.openxmlformats.org/officeDocument/2006/relationships/image" Target="../media/image35.jpeg"/><Relationship Id="rId5" Type="http://schemas.openxmlformats.org/officeDocument/2006/relationships/image" Target="../media/image34.png"/><Relationship Id="rId4" Type="http://schemas.openxmlformats.org/officeDocument/2006/relationships/image" Target="../media/image3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角丸四角形 63"/>
          <p:cNvSpPr/>
          <p:nvPr/>
        </p:nvSpPr>
        <p:spPr>
          <a:xfrm>
            <a:off x="117068" y="1946949"/>
            <a:ext cx="8909860" cy="4798907"/>
          </a:xfrm>
          <a:prstGeom prst="roundRect">
            <a:avLst>
              <a:gd name="adj" fmla="val 4028"/>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vert="horz" rtlCol="0" anchor="t"/>
          <a:lstStyle/>
          <a:p>
            <a:pPr>
              <a:lnSpc>
                <a:spcPts val="2200"/>
              </a:lnSpc>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「法令</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データ</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がより使いやすく、より</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身近に</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sz="2000" dirty="0" smtClean="0">
              <a:latin typeface="AR P浪漫明朝体U" panose="02020A00000000000000" pitchFamily="18" charset="-128"/>
              <a:ea typeface="AR P浪漫明朝体U" panose="02020A00000000000000" pitchFamily="18" charset="-128"/>
              <a:cs typeface="メイリオ" panose="020B0604030504040204" pitchFamily="50" charset="-128"/>
            </a:endParaRPr>
          </a:p>
          <a:p>
            <a:pPr>
              <a:lnSpc>
                <a:spcPts val="2200"/>
              </a:lnSpc>
            </a:pPr>
            <a:r>
              <a:rPr lang="ja-JP" altLang="en-US" sz="14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二次</a:t>
            </a:r>
            <a:r>
              <a:rPr lang="ja-JP" altLang="en-US" sz="14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利用が容易</a:t>
            </a:r>
            <a:r>
              <a:rPr lang="ja-JP" altLang="en-US" sz="14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なオープンデータと</a:t>
            </a:r>
            <a:r>
              <a:rPr lang="ja-JP" altLang="en-US" sz="14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4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提供</a:t>
            </a:r>
            <a:r>
              <a:rPr lang="ja-JP" altLang="en-US" sz="14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（→詳細は次頁以降）</a:t>
            </a:r>
            <a:endParaRPr lang="en-US" altLang="ja-JP" sz="14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・法令データ</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en-US" altLang="ja-JP"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XML</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形式</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で提供</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法令標準</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XML</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スキーマ</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より「</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文法」を</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定義し、機械</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判読可能</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なデータを提供）</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・同時に、二次利用をしやすくするための</a:t>
            </a:r>
            <a:r>
              <a:rPr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API</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バルク機能</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XML</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一括ダウンロード機能）も</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提供</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pPr marL="355600" indent="-355600">
              <a:lnSpc>
                <a:spcPts val="22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これにより、独自の法令</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DB</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をもたない中小の企業等も、</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e-</a:t>
            </a:r>
            <a:r>
              <a:rPr lang="en-US" altLang="ja-JP" sz="1400" b="1" dirty="0" err="1">
                <a:latin typeface="メイリオ" panose="020B0604030504040204" pitchFamily="50" charset="-128"/>
                <a:ea typeface="メイリオ" panose="020B0604030504040204" pitchFamily="50" charset="-128"/>
                <a:cs typeface="メイリオ" panose="020B0604030504040204" pitchFamily="50" charset="-128"/>
              </a:rPr>
              <a:t>Gov</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の法令データを利用して、様々</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な</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5600" indent="-355600">
              <a:lnSpc>
                <a:spcPts val="22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　アプリ</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開発が可能に</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endParaRPr lang="en-US" altLang="ja-JP" sz="14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新たに</a:t>
            </a:r>
            <a:r>
              <a:rPr lang="en-US" altLang="ja-JP" sz="14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e-</a:t>
            </a:r>
            <a:r>
              <a:rPr lang="en-US" altLang="ja-JP" sz="1400" b="1" dirty="0" err="1"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Gov</a:t>
            </a:r>
            <a:r>
              <a:rPr lang="ja-JP" altLang="en-US" sz="14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で公開する法令データ</a:t>
            </a:r>
            <a:endParaRPr lang="en-US" altLang="ja-JP" sz="1400"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e-LAWS</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（法制執務業務支援システム</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）上で各府省が</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確認</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を行ったデータ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lang="en-US" altLang="ja-JP"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・公布後</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、確認ができたデータから随時掲載予</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定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時点を指定することで未施行の改正が溶け込んだ条文を検索可能</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施行日の到来により、未</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施行の改正内容が自動的に溶け込み</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10,000</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以上</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の図表・様式</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等を新たに</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提供</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 法令データが官報で掲載された内容と異なる場合には、官報が優先します。</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法令の公布後、「</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e-</a:t>
            </a:r>
            <a:r>
              <a:rPr lang="en-US" altLang="ja-JP" sz="12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Gov</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法令検索」の法令データの更新までは、</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入力作業のためのタイムラグが生じます。</a:t>
            </a:r>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43822" y="33867"/>
            <a:ext cx="9187821" cy="461665"/>
          </a:xfrm>
          <a:prstGeom prst="rect">
            <a:avLst/>
          </a:prstGeom>
        </p:spPr>
        <p:txBody>
          <a:bodyPr wrap="square">
            <a:spAutoFit/>
          </a:bodyPr>
          <a:lstStyle/>
          <a:p>
            <a:pPr algn="ctr" defTabSz="457200"/>
            <a:r>
              <a:rPr kumimoji="0" lang="en-US" altLang="ja-JP"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e-</a:t>
            </a:r>
            <a:r>
              <a:rPr kumimoji="0" lang="en-US" altLang="ja-JP" sz="2400" b="1"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Gov</a:t>
            </a:r>
            <a:r>
              <a:rPr kumimoji="0"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法令検索（</a:t>
            </a:r>
            <a:r>
              <a:rPr kumimoji="0" lang="en-US" altLang="ja-JP"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e-LAWS</a:t>
            </a:r>
            <a:r>
              <a:rPr kumimoji="0"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の法令データ）の公開</a:t>
            </a:r>
            <a:endParaRPr kumimoji="0"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83154" y="691620"/>
            <a:ext cx="8977688" cy="1220847"/>
          </a:xfrm>
          <a:prstGeom prst="rect">
            <a:avLst/>
          </a:prstGeom>
        </p:spPr>
        <p:txBody>
          <a:bodyPr wrap="square">
            <a:spAutoFit/>
          </a:bodyPr>
          <a:lstStyle/>
          <a:p>
            <a:pPr>
              <a:lnSpc>
                <a:spcPts val="2200"/>
              </a:lnSpc>
            </a:pPr>
            <a:r>
              <a:rPr lang="ja-JP" altLang="en-US"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公開時期：平成</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６月</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日（月）</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午後</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公開場所：</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e-</a:t>
            </a:r>
            <a:r>
              <a:rPr lang="en-US" altLang="ja-JP" dirty="0" err="1" smtClean="0">
                <a:latin typeface="メイリオ" panose="020B0604030504040204" pitchFamily="50" charset="-128"/>
                <a:ea typeface="メイリオ" panose="020B0604030504040204" pitchFamily="50" charset="-128"/>
                <a:cs typeface="メイリオ" panose="020B0604030504040204" pitchFamily="50" charset="-128"/>
              </a:rPr>
              <a:t>Gov</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電子政府の総合窓口</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URL</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u="sng" dirty="0">
                <a:hlinkClick r:id="rId3"/>
              </a:rPr>
              <a:t>http://www.e-gov.go.jp</a:t>
            </a:r>
            <a:r>
              <a:rPr lang="en-US" altLang="ja-JP" u="sng" dirty="0" smtClean="0">
                <a:hlinkClick r:id="rId3"/>
              </a:rPr>
              <a:t>/</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公開内容：憲法、法律、政令、府省令、規則（約</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8,000</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法令）の</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H29.4.1</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時点</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の現行条文及び未施行の条文を提供</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 name="グループ化 2"/>
          <p:cNvGrpSpPr/>
          <p:nvPr/>
        </p:nvGrpSpPr>
        <p:grpSpPr>
          <a:xfrm>
            <a:off x="6827805" y="3820874"/>
            <a:ext cx="2251496" cy="2814770"/>
            <a:chOff x="6827805" y="3820874"/>
            <a:chExt cx="2251496" cy="2814770"/>
          </a:xfrm>
        </p:grpSpPr>
        <p:pic>
          <p:nvPicPr>
            <p:cNvPr id="8" name="table"/>
            <p:cNvPicPr>
              <a:picLocks noChangeAspect="1"/>
            </p:cNvPicPr>
            <p:nvPr/>
          </p:nvPicPr>
          <p:blipFill>
            <a:blip r:embed="rId4"/>
            <a:stretch>
              <a:fillRect/>
            </a:stretch>
          </p:blipFill>
          <p:spPr>
            <a:xfrm>
              <a:off x="6939566" y="4061891"/>
              <a:ext cx="2027975" cy="2573753"/>
            </a:xfrm>
            <a:prstGeom prst="rect">
              <a:avLst/>
            </a:prstGeom>
          </p:spPr>
        </p:pic>
        <p:sp>
          <p:nvSpPr>
            <p:cNvPr id="2" name="テキスト ボックス 1"/>
            <p:cNvSpPr txBox="1"/>
            <p:nvPr/>
          </p:nvSpPr>
          <p:spPr>
            <a:xfrm>
              <a:off x="6827805" y="3820874"/>
              <a:ext cx="2251496" cy="261610"/>
            </a:xfrm>
            <a:prstGeom prst="rect">
              <a:avLst/>
            </a:prstGeom>
            <a:noFill/>
          </p:spPr>
          <p:txBody>
            <a:bodyPr wrap="square" rtlCol="0">
              <a:spAutoFit/>
            </a:bodyPr>
            <a:lstStyle/>
            <a:p>
              <a:pPr algn="ctr"/>
              <a:r>
                <a:rPr lang="ja-JP" altLang="en-US" sz="1050" b="1" dirty="0" smtClean="0"/>
                <a:t>公開時の法令数内訳</a:t>
              </a:r>
              <a:endParaRPr kumimoji="1" lang="ja-JP" altLang="en-US" sz="1050" b="1" dirty="0"/>
            </a:p>
          </p:txBody>
        </p:sp>
      </p:grpSp>
      <p:pic>
        <p:nvPicPr>
          <p:cNvPr id="6" name="図 5"/>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8128148" y="16338"/>
            <a:ext cx="993345" cy="521757"/>
          </a:xfrm>
          <a:prstGeom prst="rect">
            <a:avLst/>
          </a:prstGeom>
        </p:spPr>
      </p:pic>
      <p:cxnSp>
        <p:nvCxnSpPr>
          <p:cNvPr id="12" name="直線コネクタ 11"/>
          <p:cNvCxnSpPr/>
          <p:nvPr/>
        </p:nvCxnSpPr>
        <p:spPr>
          <a:xfrm>
            <a:off x="0" y="538095"/>
            <a:ext cx="9144000" cy="0"/>
          </a:xfrm>
          <a:prstGeom prst="line">
            <a:avLst/>
          </a:prstGeom>
          <a:ln w="44450" cmpd="dbl">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1966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図 32"/>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2503992" y="1384866"/>
            <a:ext cx="973472" cy="628305"/>
          </a:xfrm>
          <a:prstGeom prst="rect">
            <a:avLst/>
          </a:prstGeom>
        </p:spPr>
      </p:pic>
      <p:grpSp>
        <p:nvGrpSpPr>
          <p:cNvPr id="3" name="グループ化 2"/>
          <p:cNvGrpSpPr/>
          <p:nvPr/>
        </p:nvGrpSpPr>
        <p:grpSpPr>
          <a:xfrm>
            <a:off x="178911" y="3043181"/>
            <a:ext cx="1783448" cy="1836042"/>
            <a:chOff x="279278" y="3580685"/>
            <a:chExt cx="2265280" cy="2332083"/>
          </a:xfrm>
        </p:grpSpPr>
        <p:sp>
          <p:nvSpPr>
            <p:cNvPr id="110" name="円柱 109"/>
            <p:cNvSpPr/>
            <p:nvPr/>
          </p:nvSpPr>
          <p:spPr>
            <a:xfrm>
              <a:off x="279278" y="3580685"/>
              <a:ext cx="2265280" cy="2332083"/>
            </a:xfrm>
            <a:prstGeom prst="can">
              <a:avLst>
                <a:gd name="adj" fmla="val 17003"/>
              </a:avLst>
            </a:prstGeom>
          </p:spPr>
          <p:style>
            <a:lnRef idx="0">
              <a:schemeClr val="accent2"/>
            </a:lnRef>
            <a:fillRef idx="3">
              <a:schemeClr val="accent2"/>
            </a:fillRef>
            <a:effectRef idx="3">
              <a:schemeClr val="accent2"/>
            </a:effectRef>
            <a:fontRef idx="minor">
              <a:schemeClr val="lt1"/>
            </a:fontRef>
          </p:style>
          <p:txBody>
            <a:bodyPr rtlCol="0" anchor="ctr"/>
            <a:lstStyle/>
            <a:p>
              <a:pPr algn="ctr" defTabSz="457200"/>
              <a:endParaRPr lang="en-US" altLang="ja-JP" sz="1600" dirty="0">
                <a:solidFill>
                  <a:prstClr val="black"/>
                </a:solidFill>
                <a:latin typeface="メイリオ" panose="020B0604030504040204" pitchFamily="50" charset="-128"/>
                <a:ea typeface="メイリオ" panose="020B0604030504040204" pitchFamily="50" charset="-128"/>
              </a:endParaRPr>
            </a:p>
          </p:txBody>
        </p:sp>
        <p:sp>
          <p:nvSpPr>
            <p:cNvPr id="111" name="正方形/長方形 110"/>
            <p:cNvSpPr/>
            <p:nvPr/>
          </p:nvSpPr>
          <p:spPr>
            <a:xfrm>
              <a:off x="510374" y="5430250"/>
              <a:ext cx="1786186" cy="290148"/>
            </a:xfrm>
            <a:prstGeom prst="rect">
              <a:avLst/>
            </a:prstGeom>
            <a:solidFill>
              <a:schemeClr val="bg1"/>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black"/>
                  </a:solidFill>
                </a:rPr>
                <a:t>明治</a:t>
              </a:r>
              <a:r>
                <a:rPr lang="ja-JP" altLang="en-US" sz="1200" dirty="0" smtClean="0">
                  <a:solidFill>
                    <a:prstClr val="black"/>
                  </a:solidFill>
                </a:rPr>
                <a:t>（</a:t>
              </a:r>
              <a:r>
                <a:rPr lang="en-US" altLang="ja-JP" sz="1200" dirty="0" smtClean="0">
                  <a:solidFill>
                    <a:prstClr val="black"/>
                  </a:solidFill>
                </a:rPr>
                <a:t>1868-1912)</a:t>
              </a:r>
              <a:endParaRPr lang="ja-JP" altLang="en-US" sz="1200" dirty="0">
                <a:solidFill>
                  <a:prstClr val="black"/>
                </a:solidFill>
              </a:endParaRPr>
            </a:p>
          </p:txBody>
        </p:sp>
        <p:sp>
          <p:nvSpPr>
            <p:cNvPr id="112" name="正方形/長方形 111"/>
            <p:cNvSpPr/>
            <p:nvPr/>
          </p:nvSpPr>
          <p:spPr>
            <a:xfrm>
              <a:off x="516127" y="5137839"/>
              <a:ext cx="1783306" cy="312268"/>
            </a:xfrm>
            <a:prstGeom prst="rect">
              <a:avLst/>
            </a:prstGeom>
            <a:solidFill>
              <a:schemeClr val="bg1"/>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black"/>
                  </a:solidFill>
                </a:rPr>
                <a:t>大正</a:t>
              </a:r>
              <a:r>
                <a:rPr lang="ja-JP" altLang="en-US" sz="1200" dirty="0" smtClean="0">
                  <a:solidFill>
                    <a:prstClr val="black"/>
                  </a:solidFill>
                </a:rPr>
                <a:t>（</a:t>
              </a:r>
              <a:r>
                <a:rPr lang="en-US" altLang="ja-JP" sz="1200" dirty="0" smtClean="0">
                  <a:solidFill>
                    <a:prstClr val="black"/>
                  </a:solidFill>
                </a:rPr>
                <a:t>1912-1926)</a:t>
              </a:r>
              <a:endParaRPr lang="ja-JP" altLang="en-US" sz="1200" dirty="0">
                <a:solidFill>
                  <a:prstClr val="black"/>
                </a:solidFill>
              </a:endParaRPr>
            </a:p>
          </p:txBody>
        </p:sp>
        <p:sp>
          <p:nvSpPr>
            <p:cNvPr id="113" name="正方形/長方形 112"/>
            <p:cNvSpPr/>
            <p:nvPr/>
          </p:nvSpPr>
          <p:spPr>
            <a:xfrm>
              <a:off x="513254" y="4576434"/>
              <a:ext cx="1783306" cy="567489"/>
            </a:xfrm>
            <a:prstGeom prst="rect">
              <a:avLst/>
            </a:prstGeom>
            <a:solidFill>
              <a:schemeClr val="bg1"/>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black"/>
                  </a:solidFill>
                </a:rPr>
                <a:t>昭和</a:t>
              </a:r>
              <a:r>
                <a:rPr lang="ja-JP" altLang="en-US" sz="1200" dirty="0" smtClean="0">
                  <a:solidFill>
                    <a:prstClr val="black"/>
                  </a:solidFill>
                </a:rPr>
                <a:t>（</a:t>
              </a:r>
              <a:r>
                <a:rPr lang="en-US" altLang="ja-JP" sz="1200" dirty="0" smtClean="0">
                  <a:solidFill>
                    <a:prstClr val="black"/>
                  </a:solidFill>
                </a:rPr>
                <a:t>1926-1989)</a:t>
              </a:r>
              <a:endParaRPr lang="ja-JP" altLang="en-US" sz="1200" dirty="0">
                <a:solidFill>
                  <a:prstClr val="black"/>
                </a:solidFill>
              </a:endParaRPr>
            </a:p>
          </p:txBody>
        </p:sp>
        <p:sp>
          <p:nvSpPr>
            <p:cNvPr id="114" name="正方形/長方形 113"/>
            <p:cNvSpPr/>
            <p:nvPr/>
          </p:nvSpPr>
          <p:spPr>
            <a:xfrm>
              <a:off x="513254" y="4071329"/>
              <a:ext cx="1783306" cy="516595"/>
            </a:xfrm>
            <a:prstGeom prst="rect">
              <a:avLst/>
            </a:prstGeom>
            <a:solidFill>
              <a:schemeClr val="bg1"/>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black"/>
                  </a:solidFill>
                </a:rPr>
                <a:t>平成</a:t>
              </a:r>
              <a:r>
                <a:rPr lang="ja-JP" altLang="en-US" sz="1200" dirty="0" smtClean="0">
                  <a:solidFill>
                    <a:prstClr val="black"/>
                  </a:solidFill>
                </a:rPr>
                <a:t>（</a:t>
              </a:r>
              <a:r>
                <a:rPr lang="en-US" altLang="ja-JP" sz="1200" dirty="0" smtClean="0">
                  <a:solidFill>
                    <a:prstClr val="black"/>
                  </a:solidFill>
                </a:rPr>
                <a:t>1989-</a:t>
              </a:r>
              <a:r>
                <a:rPr lang="ja-JP" altLang="en-US" sz="1200" dirty="0" smtClean="0">
                  <a:solidFill>
                    <a:prstClr val="black"/>
                  </a:solidFill>
                </a:rPr>
                <a:t>　　　</a:t>
              </a:r>
              <a:r>
                <a:rPr lang="en-US" altLang="ja-JP" sz="1200" dirty="0" smtClean="0">
                  <a:solidFill>
                    <a:prstClr val="black"/>
                  </a:solidFill>
                </a:rPr>
                <a:t>)</a:t>
              </a:r>
              <a:endParaRPr lang="ja-JP" altLang="en-US" sz="1200" dirty="0">
                <a:solidFill>
                  <a:prstClr val="black"/>
                </a:solidFill>
              </a:endParaRPr>
            </a:p>
          </p:txBody>
        </p:sp>
      </p:grpSp>
      <p:sp>
        <p:nvSpPr>
          <p:cNvPr id="120" name="正方形/長方形 119"/>
          <p:cNvSpPr/>
          <p:nvPr/>
        </p:nvSpPr>
        <p:spPr>
          <a:xfrm>
            <a:off x="489285" y="1410832"/>
            <a:ext cx="1990205" cy="600164"/>
          </a:xfrm>
          <a:prstGeom prst="rect">
            <a:avLst/>
          </a:prstGeom>
        </p:spPr>
        <p:txBody>
          <a:bodyPr wrap="square">
            <a:spAutoFit/>
          </a:bodyPr>
          <a:lstStyle/>
          <a:p>
            <a:r>
              <a:rPr lang="en-US" altLang="ja-JP" sz="1100" dirty="0" smtClean="0">
                <a:solidFill>
                  <a:prstClr val="black"/>
                </a:solidFill>
                <a:latin typeface="+mj-lt"/>
              </a:rPr>
              <a:t>【29.4.1</a:t>
            </a:r>
            <a:r>
              <a:rPr lang="ja-JP" altLang="en-US" sz="1100" dirty="0" smtClean="0">
                <a:solidFill>
                  <a:prstClr val="black"/>
                </a:solidFill>
                <a:latin typeface="+mj-lt"/>
              </a:rPr>
              <a:t>時点の全法令</a:t>
            </a:r>
            <a:r>
              <a:rPr lang="en-US" altLang="ja-JP" sz="1100" dirty="0" smtClean="0">
                <a:solidFill>
                  <a:prstClr val="black"/>
                </a:solidFill>
                <a:latin typeface="+mj-lt"/>
              </a:rPr>
              <a:t>】</a:t>
            </a:r>
          </a:p>
          <a:p>
            <a:r>
              <a:rPr lang="en-US" altLang="ja-JP" sz="1100" dirty="0" smtClean="0">
                <a:solidFill>
                  <a:prstClr val="black"/>
                </a:solidFill>
                <a:latin typeface="+mj-lt"/>
              </a:rPr>
              <a:t>e-LAWS</a:t>
            </a:r>
            <a:r>
              <a:rPr lang="ja-JP" altLang="en-US" sz="1100" dirty="0" smtClean="0">
                <a:solidFill>
                  <a:prstClr val="black"/>
                </a:solidFill>
                <a:latin typeface="+mj-lt"/>
              </a:rPr>
              <a:t>法令データ</a:t>
            </a:r>
          </a:p>
          <a:p>
            <a:r>
              <a:rPr lang="ja-JP" altLang="en-US" sz="1100" dirty="0" smtClean="0">
                <a:solidFill>
                  <a:prstClr val="black"/>
                </a:solidFill>
                <a:latin typeface="+mj-lt"/>
              </a:rPr>
              <a:t>（各府省が確認したデータ）</a:t>
            </a:r>
            <a:endParaRPr lang="ja-JP" altLang="en-US" sz="1100" dirty="0">
              <a:solidFill>
                <a:prstClr val="black"/>
              </a:solidFill>
              <a:latin typeface="+mj-lt"/>
            </a:endParaRPr>
          </a:p>
        </p:txBody>
      </p:sp>
      <p:sp>
        <p:nvSpPr>
          <p:cNvPr id="127" name="テキスト ボックス 126"/>
          <p:cNvSpPr txBox="1"/>
          <p:nvPr/>
        </p:nvSpPr>
        <p:spPr>
          <a:xfrm>
            <a:off x="-16845" y="99251"/>
            <a:ext cx="9160845" cy="461665"/>
          </a:xfrm>
          <a:prstGeom prst="rect">
            <a:avLst/>
          </a:prstGeom>
          <a:noFill/>
        </p:spPr>
        <p:txBody>
          <a:bodyPr wrap="square" rtlCol="0">
            <a:spAutoFit/>
          </a:bodyPr>
          <a:lstStyle/>
          <a:p>
            <a:pPr algn="ct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二次利用が容易なオープンデータでの提供</a:t>
            </a:r>
            <a:endPar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1" name="正方形/長方形 140"/>
          <p:cNvSpPr/>
          <p:nvPr/>
        </p:nvSpPr>
        <p:spPr>
          <a:xfrm>
            <a:off x="4997838" y="5024513"/>
            <a:ext cx="4085549" cy="1784837"/>
          </a:xfrm>
          <a:prstGeom prst="rect">
            <a:avLst/>
          </a:prstGeom>
          <a:solidFill>
            <a:schemeClr val="accent2">
              <a:lumMod val="40000"/>
              <a:lumOff val="6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t"/>
          <a:lstStyle/>
          <a:p>
            <a:r>
              <a:rPr lang="ja-JP" altLang="en-US" sz="1400" dirty="0" smtClean="0">
                <a:solidFill>
                  <a:prstClr val="black"/>
                </a:solidFill>
              </a:rPr>
              <a:t>二次利用の例</a:t>
            </a:r>
            <a:endParaRPr lang="en-US" altLang="ja-JP" sz="1400" dirty="0">
              <a:solidFill>
                <a:prstClr val="black"/>
              </a:solidFill>
            </a:endParaRPr>
          </a:p>
          <a:p>
            <a:r>
              <a:rPr lang="ja-JP" altLang="en-US" sz="1400" dirty="0" smtClean="0">
                <a:solidFill>
                  <a:prstClr val="black"/>
                </a:solidFill>
              </a:rPr>
              <a:t>　・マイ六法</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（自分の業務等に必要な法令データだけを集めた法令集）</a:t>
            </a:r>
            <a:endParaRPr lang="en-US" altLang="ja-JP" sz="1200" dirty="0" smtClean="0">
              <a:solidFill>
                <a:prstClr val="black"/>
              </a:solidFill>
            </a:endParaRPr>
          </a:p>
          <a:p>
            <a:endParaRPr lang="en-US" altLang="ja-JP" sz="500" dirty="0" smtClean="0">
              <a:solidFill>
                <a:prstClr val="black"/>
              </a:solidFill>
            </a:endParaRPr>
          </a:p>
          <a:p>
            <a:r>
              <a:rPr lang="ja-JP" altLang="en-US" sz="1400" dirty="0" smtClean="0">
                <a:solidFill>
                  <a:prstClr val="black"/>
                </a:solidFill>
              </a:rPr>
              <a:t>　・官報、英文法令、条例等他のデータとの連携</a:t>
            </a:r>
            <a:endParaRPr lang="en-US" altLang="ja-JP" sz="1400" dirty="0" smtClean="0">
              <a:solidFill>
                <a:prstClr val="black"/>
              </a:solidFill>
            </a:endParaRPr>
          </a:p>
          <a:p>
            <a:endParaRPr lang="en-US" altLang="ja-JP" sz="500" dirty="0">
              <a:solidFill>
                <a:prstClr val="black"/>
              </a:solidFill>
            </a:endParaRPr>
          </a:p>
          <a:p>
            <a:r>
              <a:rPr lang="ja-JP" altLang="en-US" sz="1400" dirty="0" smtClean="0">
                <a:solidFill>
                  <a:prstClr val="black"/>
                </a:solidFill>
              </a:rPr>
              <a:t>　・研究用途と</a:t>
            </a:r>
            <a:r>
              <a:rPr lang="ja-JP" altLang="en-US" sz="1400" dirty="0">
                <a:solidFill>
                  <a:prstClr val="black"/>
                </a:solidFill>
              </a:rPr>
              <a:t>して活用</a:t>
            </a:r>
            <a:endParaRPr lang="en-US" altLang="ja-JP" sz="1400" dirty="0">
              <a:solidFill>
                <a:prstClr val="black"/>
              </a:solidFill>
            </a:endParaRPr>
          </a:p>
          <a:p>
            <a:r>
              <a:rPr lang="ja-JP" altLang="en-US" sz="1200" dirty="0" smtClean="0">
                <a:solidFill>
                  <a:prstClr val="black"/>
                </a:solidFill>
              </a:rPr>
              <a:t>　</a:t>
            </a:r>
            <a:r>
              <a:rPr lang="ja-JP" altLang="en-US" sz="1100" dirty="0">
                <a:solidFill>
                  <a:prstClr val="black"/>
                </a:solidFill>
              </a:rPr>
              <a:t>　</a:t>
            </a:r>
            <a:r>
              <a:rPr lang="ja-JP" altLang="en-US" sz="1100" dirty="0" smtClean="0">
                <a:solidFill>
                  <a:prstClr val="black"/>
                </a:solidFill>
              </a:rPr>
              <a:t>　構文解析</a:t>
            </a:r>
            <a:endParaRPr lang="en-US" altLang="ja-JP" sz="1100" dirty="0">
              <a:solidFill>
                <a:prstClr val="black"/>
              </a:solidFill>
            </a:endParaRPr>
          </a:p>
          <a:p>
            <a:r>
              <a:rPr lang="ja-JP" altLang="en-US" sz="1100" dirty="0" smtClean="0">
                <a:solidFill>
                  <a:prstClr val="black"/>
                </a:solidFill>
              </a:rPr>
              <a:t>　　　 定義語抽出（目的、罰則規定等）</a:t>
            </a:r>
            <a:endParaRPr lang="en-US" altLang="ja-JP" sz="1100" dirty="0">
              <a:solidFill>
                <a:prstClr val="black"/>
              </a:solidFill>
            </a:endParaRPr>
          </a:p>
          <a:p>
            <a:r>
              <a:rPr lang="ja-JP" altLang="en-US" sz="1100" dirty="0">
                <a:solidFill>
                  <a:prstClr val="black"/>
                </a:solidFill>
              </a:rPr>
              <a:t>　</a:t>
            </a:r>
            <a:r>
              <a:rPr lang="ja-JP" altLang="en-US" sz="1100" dirty="0" smtClean="0">
                <a:solidFill>
                  <a:prstClr val="black"/>
                </a:solidFill>
              </a:rPr>
              <a:t>　　 条文内容の履歴解析　等</a:t>
            </a:r>
            <a:endParaRPr lang="en-US" altLang="ja-JP" sz="1100" dirty="0">
              <a:solidFill>
                <a:prstClr val="black"/>
              </a:solidFill>
            </a:endParaRPr>
          </a:p>
        </p:txBody>
      </p:sp>
      <p:sp>
        <p:nvSpPr>
          <p:cNvPr id="37" name="テキスト ボックス 36"/>
          <p:cNvSpPr txBox="1"/>
          <p:nvPr/>
        </p:nvSpPr>
        <p:spPr>
          <a:xfrm>
            <a:off x="301232" y="5807658"/>
            <a:ext cx="2564400" cy="938719"/>
          </a:xfrm>
          <a:prstGeom prst="rect">
            <a:avLst/>
          </a:prstGeom>
          <a:noFill/>
        </p:spPr>
        <p:txBody>
          <a:bodyPr wrap="square" rtlCol="0">
            <a:spAutoFit/>
          </a:bodyPr>
          <a:lstStyle/>
          <a:p>
            <a:pPr defTabSz="457200"/>
            <a:r>
              <a:rPr lang="en-US" altLang="ja-JP" sz="1100" dirty="0" smtClean="0">
                <a:solidFill>
                  <a:prstClr val="black"/>
                </a:solidFill>
                <a:latin typeface="メイリオ" panose="020B0604030504040204" pitchFamily="50" charset="-128"/>
                <a:ea typeface="メイリオ" panose="020B0604030504040204" pitchFamily="50" charset="-128"/>
              </a:rPr>
              <a:t>XML</a:t>
            </a:r>
            <a:r>
              <a:rPr lang="ja-JP" altLang="en-US" sz="1100" dirty="0" smtClean="0">
                <a:solidFill>
                  <a:prstClr val="black"/>
                </a:solidFill>
                <a:latin typeface="メイリオ" panose="020B0604030504040204" pitchFamily="50" charset="-128"/>
                <a:ea typeface="メイリオ" panose="020B0604030504040204" pitchFamily="50" charset="-128"/>
              </a:rPr>
              <a:t>形式で提供する法令</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defTabSz="457200"/>
            <a:r>
              <a:rPr lang="ja-JP" altLang="en-US" sz="1100" dirty="0" smtClean="0">
                <a:solidFill>
                  <a:prstClr val="black"/>
                </a:solidFill>
                <a:latin typeface="メイリオ" panose="020B0604030504040204" pitchFamily="50" charset="-128"/>
                <a:ea typeface="メイリオ" panose="020B0604030504040204" pitchFamily="50" charset="-128"/>
              </a:rPr>
              <a:t>データに加え、府省令・</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defTabSz="457200"/>
            <a:r>
              <a:rPr lang="ja-JP" altLang="en-US" sz="1100" dirty="0" smtClean="0">
                <a:solidFill>
                  <a:prstClr val="black"/>
                </a:solidFill>
                <a:latin typeface="メイリオ" panose="020B0604030504040204" pitchFamily="50" charset="-128"/>
                <a:ea typeface="メイリオ" panose="020B0604030504040204" pitchFamily="50" charset="-128"/>
              </a:rPr>
              <a:t>規則</a:t>
            </a:r>
            <a:r>
              <a:rPr lang="ja-JP" altLang="en-US" sz="1100" dirty="0" smtClean="0">
                <a:latin typeface="メイリオ" panose="020B0604030504040204" pitchFamily="50" charset="-128"/>
                <a:ea typeface="メイリオ" panose="020B0604030504040204" pitchFamily="50" charset="-128"/>
              </a:rPr>
              <a:t>等</a:t>
            </a:r>
            <a:r>
              <a:rPr lang="ja-JP" altLang="en-US" sz="1100" dirty="0" smtClean="0">
                <a:solidFill>
                  <a:prstClr val="black"/>
                </a:solidFill>
                <a:latin typeface="メイリオ" panose="020B0604030504040204" pitchFamily="50" charset="-128"/>
                <a:ea typeface="メイリオ" panose="020B0604030504040204" pitchFamily="50" charset="-128"/>
              </a:rPr>
              <a:t>で定めている登録</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defTabSz="457200"/>
            <a:r>
              <a:rPr lang="ja-JP" altLang="en-US" sz="1100" dirty="0" smtClean="0">
                <a:solidFill>
                  <a:prstClr val="black"/>
                </a:solidFill>
                <a:latin typeface="メイリオ" panose="020B0604030504040204" pitchFamily="50" charset="-128"/>
                <a:ea typeface="メイリオ" panose="020B0604030504040204" pitchFamily="50" charset="-128"/>
              </a:rPr>
              <a:t>申請様式等を、</a:t>
            </a:r>
            <a:r>
              <a:rPr lang="en-US" altLang="ja-JP" sz="1100" dirty="0" smtClean="0">
                <a:solidFill>
                  <a:prstClr val="black"/>
                </a:solidFill>
                <a:latin typeface="メイリオ" panose="020B0604030504040204" pitchFamily="50" charset="-128"/>
                <a:ea typeface="メイリオ" panose="020B0604030504040204" pitchFamily="50" charset="-128"/>
              </a:rPr>
              <a:t>PDF</a:t>
            </a:r>
            <a:r>
              <a:rPr lang="ja-JP" altLang="en-US" sz="1100" dirty="0" smtClean="0">
                <a:solidFill>
                  <a:prstClr val="black"/>
                </a:solidFill>
                <a:latin typeface="メイリオ" panose="020B0604030504040204" pitchFamily="50" charset="-128"/>
                <a:ea typeface="メイリオ" panose="020B0604030504040204" pitchFamily="50" charset="-128"/>
              </a:rPr>
              <a:t>データ</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defTabSz="457200"/>
            <a:r>
              <a:rPr lang="ja-JP" altLang="en-US" sz="1100" dirty="0" smtClean="0">
                <a:solidFill>
                  <a:prstClr val="black"/>
                </a:solidFill>
                <a:latin typeface="メイリオ" panose="020B0604030504040204" pitchFamily="50" charset="-128"/>
                <a:ea typeface="メイリオ" panose="020B0604030504040204" pitchFamily="50" charset="-128"/>
              </a:rPr>
              <a:t>で新たに提供（約</a:t>
            </a:r>
            <a:r>
              <a:rPr lang="en-US" altLang="ja-JP" sz="1100" dirty="0" smtClean="0">
                <a:solidFill>
                  <a:prstClr val="black"/>
                </a:solidFill>
                <a:latin typeface="メイリオ" panose="020B0604030504040204" pitchFamily="50" charset="-128"/>
                <a:ea typeface="メイリオ" panose="020B0604030504040204" pitchFamily="50" charset="-128"/>
              </a:rPr>
              <a:t>10,000</a:t>
            </a:r>
            <a:r>
              <a:rPr lang="ja-JP" altLang="en-US" sz="1100" dirty="0">
                <a:solidFill>
                  <a:prstClr val="black"/>
                </a:solidFill>
                <a:latin typeface="メイリオ" panose="020B0604030504040204" pitchFamily="50" charset="-128"/>
                <a:ea typeface="メイリオ" panose="020B0604030504040204" pitchFamily="50" charset="-128"/>
              </a:rPr>
              <a:t>ファイル</a:t>
            </a:r>
            <a:r>
              <a:rPr lang="ja-JP" altLang="en-US" sz="1100" dirty="0" smtClean="0">
                <a:solidFill>
                  <a:prstClr val="black"/>
                </a:solidFill>
                <a:latin typeface="メイリオ" panose="020B0604030504040204" pitchFamily="50" charset="-128"/>
                <a:ea typeface="メイリオ" panose="020B0604030504040204" pitchFamily="50" charset="-128"/>
              </a:rPr>
              <a:t>）</a:t>
            </a:r>
            <a:endParaRPr lang="en-US" altLang="ja-JP" sz="1100" dirty="0" smtClean="0">
              <a:solidFill>
                <a:prstClr val="black"/>
              </a:solidFill>
              <a:latin typeface="メイリオ" panose="020B0604030504040204" pitchFamily="50" charset="-128"/>
              <a:ea typeface="メイリオ" panose="020B0604030504040204" pitchFamily="50" charset="-128"/>
            </a:endParaRPr>
          </a:p>
        </p:txBody>
      </p:sp>
      <p:sp>
        <p:nvSpPr>
          <p:cNvPr id="34" name="正方形/長方形 33"/>
          <p:cNvSpPr/>
          <p:nvPr/>
        </p:nvSpPr>
        <p:spPr>
          <a:xfrm>
            <a:off x="3563972" y="1333716"/>
            <a:ext cx="3894474" cy="656590"/>
          </a:xfrm>
          <a:prstGeom prst="rect">
            <a:avLst/>
          </a:prstGeom>
        </p:spPr>
        <p:txBody>
          <a:bodyPr wrap="square">
            <a:spAutoFit/>
          </a:bodyPr>
          <a:lstStyle/>
          <a:p>
            <a:pPr>
              <a:lnSpc>
                <a:spcPts val="22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公開</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場所：</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e-</a:t>
            </a:r>
            <a:r>
              <a:rPr lang="en-US" altLang="ja-JP" sz="1200" dirty="0" err="1">
                <a:latin typeface="メイリオ" panose="020B0604030504040204" pitchFamily="50" charset="-128"/>
                <a:ea typeface="メイリオ" panose="020B0604030504040204" pitchFamily="50" charset="-128"/>
                <a:cs typeface="メイリオ" panose="020B0604030504040204" pitchFamily="50" charset="-128"/>
              </a:rPr>
              <a:t>Gov</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（電子政府の総合</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窓口）</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URL</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u="sng" dirty="0">
                <a:hlinkClick r:id="rId4"/>
              </a:rPr>
              <a:t>http://www.e-gov.go.jp/</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1" name="グループ化 10"/>
          <p:cNvGrpSpPr/>
          <p:nvPr/>
        </p:nvGrpSpPr>
        <p:grpSpPr>
          <a:xfrm>
            <a:off x="265155" y="4981365"/>
            <a:ext cx="1615444" cy="833093"/>
            <a:chOff x="349069" y="5375705"/>
            <a:chExt cx="1615444" cy="833093"/>
          </a:xfrm>
        </p:grpSpPr>
        <p:pic>
          <p:nvPicPr>
            <p:cNvPr id="118" name="図 117"/>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418059" y="5375705"/>
              <a:ext cx="610370" cy="610370"/>
            </a:xfrm>
            <a:prstGeom prst="rect">
              <a:avLst/>
            </a:prstGeom>
          </p:spPr>
        </p:pic>
        <p:sp>
          <p:nvSpPr>
            <p:cNvPr id="38" name="テキスト ボックス 37"/>
            <p:cNvSpPr txBox="1"/>
            <p:nvPr/>
          </p:nvSpPr>
          <p:spPr>
            <a:xfrm>
              <a:off x="349069" y="5950795"/>
              <a:ext cx="886370" cy="246221"/>
            </a:xfrm>
            <a:prstGeom prst="rect">
              <a:avLst/>
            </a:prstGeom>
            <a:noFill/>
          </p:spPr>
          <p:txBody>
            <a:bodyPr wrap="square" rtlCol="0">
              <a:spAutoFit/>
            </a:bodyPr>
            <a:lstStyle/>
            <a:p>
              <a:r>
                <a:rPr lang="ja-JP" altLang="en-US" sz="1000" b="1" dirty="0">
                  <a:solidFill>
                    <a:prstClr val="black"/>
                  </a:solidFill>
                </a:rPr>
                <a:t>法令</a:t>
              </a:r>
              <a:r>
                <a:rPr lang="ja-JP" altLang="en-US" sz="1000" b="1" dirty="0" smtClean="0">
                  <a:solidFill>
                    <a:prstClr val="black"/>
                  </a:solidFill>
                </a:rPr>
                <a:t>の</a:t>
              </a:r>
              <a:r>
                <a:rPr lang="ja-JP" altLang="en-US" sz="1000" b="1" dirty="0">
                  <a:solidFill>
                    <a:prstClr val="black"/>
                  </a:solidFill>
                </a:rPr>
                <a:t>条文</a:t>
              </a:r>
            </a:p>
          </p:txBody>
        </p:sp>
        <p:pic>
          <p:nvPicPr>
            <p:cNvPr id="41" name="図 40"/>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1389823" y="5418853"/>
              <a:ext cx="485110" cy="518128"/>
            </a:xfrm>
            <a:prstGeom prst="rect">
              <a:avLst/>
            </a:prstGeom>
          </p:spPr>
        </p:pic>
        <p:sp>
          <p:nvSpPr>
            <p:cNvPr id="42" name="テキスト ボックス 41"/>
            <p:cNvSpPr txBox="1"/>
            <p:nvPr/>
          </p:nvSpPr>
          <p:spPr>
            <a:xfrm>
              <a:off x="1468822" y="5962577"/>
              <a:ext cx="495691" cy="246221"/>
            </a:xfrm>
            <a:prstGeom prst="rect">
              <a:avLst/>
            </a:prstGeom>
            <a:noFill/>
          </p:spPr>
          <p:txBody>
            <a:bodyPr wrap="square" rtlCol="0">
              <a:spAutoFit/>
            </a:bodyPr>
            <a:lstStyle/>
            <a:p>
              <a:r>
                <a:rPr lang="ja-JP" altLang="en-US" sz="1000" b="1" dirty="0" smtClean="0">
                  <a:solidFill>
                    <a:prstClr val="black"/>
                  </a:solidFill>
                </a:rPr>
                <a:t>様式</a:t>
              </a:r>
              <a:endParaRPr lang="ja-JP" altLang="en-US" sz="1000" b="1" dirty="0">
                <a:solidFill>
                  <a:prstClr val="black"/>
                </a:solidFill>
              </a:endParaRPr>
            </a:p>
          </p:txBody>
        </p:sp>
        <p:sp>
          <p:nvSpPr>
            <p:cNvPr id="7" name="テキスト ボックス 6"/>
            <p:cNvSpPr txBox="1"/>
            <p:nvPr/>
          </p:nvSpPr>
          <p:spPr>
            <a:xfrm>
              <a:off x="979797" y="5560849"/>
              <a:ext cx="410026" cy="369332"/>
            </a:xfrm>
            <a:prstGeom prst="rect">
              <a:avLst/>
            </a:prstGeom>
            <a:noFill/>
          </p:spPr>
          <p:txBody>
            <a:bodyPr wrap="square" rtlCol="0">
              <a:spAutoFit/>
            </a:bodyPr>
            <a:lstStyle/>
            <a:p>
              <a:r>
                <a:rPr lang="ja-JP" altLang="en-US" b="1" dirty="0" smtClean="0">
                  <a:solidFill>
                    <a:prstClr val="black"/>
                  </a:solidFill>
                  <a:latin typeface="AR P浪漫明朝体U" panose="02020A00000000000000" pitchFamily="18" charset="-128"/>
                  <a:ea typeface="AR P浪漫明朝体U" panose="02020A00000000000000" pitchFamily="18" charset="-128"/>
                </a:rPr>
                <a:t>＋</a:t>
              </a:r>
              <a:endParaRPr lang="ja-JP" altLang="en-US" b="1" dirty="0">
                <a:solidFill>
                  <a:prstClr val="black"/>
                </a:solidFill>
                <a:latin typeface="AR P浪漫明朝体U" panose="02020A00000000000000" pitchFamily="18" charset="-128"/>
                <a:ea typeface="AR P浪漫明朝体U" panose="02020A00000000000000" pitchFamily="18" charset="-128"/>
              </a:endParaRPr>
            </a:p>
          </p:txBody>
        </p:sp>
      </p:grpSp>
      <p:pic>
        <p:nvPicPr>
          <p:cNvPr id="32" name="図 31"/>
          <p:cNvPicPr>
            <a:picLocks noChangeAspect="1"/>
          </p:cNvPicPr>
          <p:nvPr/>
        </p:nvPicPr>
        <p:blipFill rotWithShape="1">
          <a:blip r:embed="rId7" cstate="print">
            <a:extLst>
              <a:ext uri="{28A0092B-C50C-407E-A947-70E740481C1C}">
                <a14:useLocalDpi xmlns:a14="http://schemas.microsoft.com/office/drawing/2010/main"/>
              </a:ext>
            </a:extLst>
          </a:blip>
          <a:srcRect t="11251" r="6739"/>
          <a:stretch/>
        </p:blipFill>
        <p:spPr>
          <a:xfrm>
            <a:off x="0" y="1443424"/>
            <a:ext cx="489285" cy="434555"/>
          </a:xfrm>
          <a:prstGeom prst="rect">
            <a:avLst/>
          </a:prstGeom>
          <a:effectLst/>
        </p:spPr>
      </p:pic>
      <p:sp>
        <p:nvSpPr>
          <p:cNvPr id="50" name="テキスト ボックス 49"/>
          <p:cNvSpPr txBox="1"/>
          <p:nvPr/>
        </p:nvSpPr>
        <p:spPr>
          <a:xfrm>
            <a:off x="132989" y="2029685"/>
            <a:ext cx="2037073" cy="938719"/>
          </a:xfrm>
          <a:prstGeom prst="rect">
            <a:avLst/>
          </a:prstGeom>
          <a:noFill/>
          <a:ln>
            <a:solidFill>
              <a:schemeClr val="accent2"/>
            </a:solidFill>
          </a:ln>
        </p:spPr>
        <p:txBody>
          <a:bodyPr wrap="square" rtlCol="0">
            <a:spAutoFit/>
          </a:bodyPr>
          <a:lstStyle/>
          <a:p>
            <a:pPr defTabSz="457200"/>
            <a:r>
              <a:rPr lang="ja-JP" altLang="en-US" sz="1100" dirty="0" smtClean="0">
                <a:solidFill>
                  <a:prstClr val="black"/>
                </a:solidFill>
                <a:latin typeface="メイリオ" panose="020B0604030504040204" pitchFamily="50" charset="-128"/>
                <a:ea typeface="メイリオ" panose="020B0604030504040204" pitchFamily="50" charset="-128"/>
              </a:rPr>
              <a:t>憲法、法律、政令、府省令、</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defTabSz="457200"/>
            <a:r>
              <a:rPr lang="ja-JP" altLang="en-US" sz="1100" dirty="0" smtClean="0">
                <a:solidFill>
                  <a:prstClr val="black"/>
                </a:solidFill>
                <a:latin typeface="メイリオ" panose="020B0604030504040204" pitchFamily="50" charset="-128"/>
                <a:ea typeface="メイリオ" panose="020B0604030504040204" pitchFamily="50" charset="-128"/>
              </a:rPr>
              <a:t>規則等</a:t>
            </a:r>
            <a:r>
              <a:rPr lang="ja-JP" altLang="en-US" sz="1100" dirty="0" smtClean="0">
                <a:latin typeface="メイリオ" panose="020B0604030504040204" pitchFamily="50" charset="-128"/>
                <a:ea typeface="メイリオ" panose="020B0604030504040204" pitchFamily="50" charset="-128"/>
              </a:rPr>
              <a:t>の</a:t>
            </a:r>
            <a:r>
              <a:rPr lang="ja-JP" altLang="en-US" sz="1100" dirty="0" smtClean="0">
                <a:solidFill>
                  <a:prstClr val="black"/>
                </a:solidFill>
                <a:latin typeface="メイリオ" panose="020B0604030504040204" pitchFamily="50" charset="-128"/>
                <a:ea typeface="メイリオ" panose="020B0604030504040204" pitchFamily="50" charset="-128"/>
              </a:rPr>
              <a:t>現行</a:t>
            </a:r>
            <a:r>
              <a:rPr lang="en-US" altLang="ja-JP" sz="1100" dirty="0" smtClean="0">
                <a:solidFill>
                  <a:prstClr val="black"/>
                </a:solidFill>
                <a:latin typeface="メイリオ" panose="020B0604030504040204" pitchFamily="50" charset="-128"/>
                <a:ea typeface="メイリオ" panose="020B0604030504040204" pitchFamily="50" charset="-128"/>
              </a:rPr>
              <a:t>8000</a:t>
            </a:r>
            <a:r>
              <a:rPr lang="ja-JP" altLang="en-US" sz="1100" dirty="0" smtClean="0">
                <a:solidFill>
                  <a:prstClr val="black"/>
                </a:solidFill>
                <a:latin typeface="メイリオ" panose="020B0604030504040204" pitchFamily="50" charset="-128"/>
                <a:ea typeface="メイリオ" panose="020B0604030504040204" pitchFamily="50" charset="-128"/>
              </a:rPr>
              <a:t>法令に</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defTabSz="457200"/>
            <a:r>
              <a:rPr lang="ja-JP" altLang="en-US" sz="1100" dirty="0" smtClean="0">
                <a:solidFill>
                  <a:prstClr val="black"/>
                </a:solidFill>
                <a:latin typeface="メイリオ" panose="020B0604030504040204" pitchFamily="50" charset="-128"/>
                <a:ea typeface="メイリオ" panose="020B0604030504040204" pitchFamily="50" charset="-128"/>
              </a:rPr>
              <a:t>ついて、二次利用を可能と</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defTabSz="457200"/>
            <a:r>
              <a:rPr lang="ja-JP" altLang="en-US" sz="1100" dirty="0" smtClean="0">
                <a:solidFill>
                  <a:prstClr val="black"/>
                </a:solidFill>
                <a:latin typeface="メイリオ" panose="020B0604030504040204" pitchFamily="50" charset="-128"/>
                <a:ea typeface="メイリオ" panose="020B0604030504040204" pitchFamily="50" charset="-128"/>
              </a:rPr>
              <a:t>するため法令構造を定義した</a:t>
            </a:r>
            <a:r>
              <a:rPr lang="en-US" altLang="ja-JP" sz="1100" dirty="0" smtClean="0">
                <a:solidFill>
                  <a:prstClr val="black"/>
                </a:solidFill>
                <a:latin typeface="メイリオ" panose="020B0604030504040204" pitchFamily="50" charset="-128"/>
                <a:ea typeface="メイリオ" panose="020B0604030504040204" pitchFamily="50" charset="-128"/>
              </a:rPr>
              <a:t>XML</a:t>
            </a:r>
            <a:r>
              <a:rPr lang="ja-JP" altLang="en-US" sz="1100" dirty="0" smtClean="0">
                <a:solidFill>
                  <a:prstClr val="black"/>
                </a:solidFill>
                <a:latin typeface="メイリオ" panose="020B0604030504040204" pitchFamily="50" charset="-128"/>
                <a:ea typeface="メイリオ" panose="020B0604030504040204" pitchFamily="50" charset="-128"/>
              </a:rPr>
              <a:t>形式でデータ提供</a:t>
            </a:r>
            <a:endParaRPr lang="ja-JP" altLang="en-US" sz="1100" dirty="0">
              <a:solidFill>
                <a:prstClr val="black"/>
              </a:solidFill>
              <a:latin typeface="メイリオ" panose="020B0604030504040204" pitchFamily="50" charset="-128"/>
              <a:ea typeface="メイリオ" panose="020B0604030504040204" pitchFamily="50" charset="-128"/>
            </a:endParaRPr>
          </a:p>
        </p:txBody>
      </p:sp>
      <p:sp>
        <p:nvSpPr>
          <p:cNvPr id="52" name="正方形/長方形 51"/>
          <p:cNvSpPr/>
          <p:nvPr/>
        </p:nvSpPr>
        <p:spPr>
          <a:xfrm>
            <a:off x="101191" y="701710"/>
            <a:ext cx="9144000" cy="605294"/>
          </a:xfrm>
          <a:prstGeom prst="rect">
            <a:avLst/>
          </a:prstGeom>
          <a:noFill/>
        </p:spPr>
        <p:txBody>
          <a:bodyPr wrap="square">
            <a:spAutoFit/>
          </a:bodyPr>
          <a:lstStyle/>
          <a:p>
            <a:pPr defTabSz="457200">
              <a:lnSpc>
                <a:spcPts val="20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二次</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利用が容易</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な形式（</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XML</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）で、法令データ</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提供</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57200">
              <a:lnSpc>
                <a:spcPts val="20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さらに、バルクデータ及び</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API</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の提供により、利用者が必要な法令データを容易に入手可能</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 name="グループ化 9"/>
          <p:cNvGrpSpPr/>
          <p:nvPr/>
        </p:nvGrpSpPr>
        <p:grpSpPr>
          <a:xfrm>
            <a:off x="2298171" y="1946392"/>
            <a:ext cx="4853497" cy="2964699"/>
            <a:chOff x="2298171" y="1946392"/>
            <a:chExt cx="4853497" cy="2964699"/>
          </a:xfrm>
        </p:grpSpPr>
        <p:grpSp>
          <p:nvGrpSpPr>
            <p:cNvPr id="40" name="グループ化 39"/>
            <p:cNvGrpSpPr/>
            <p:nvPr/>
          </p:nvGrpSpPr>
          <p:grpSpPr>
            <a:xfrm>
              <a:off x="2298171" y="1946392"/>
              <a:ext cx="4853497" cy="2964699"/>
              <a:chOff x="-58194" y="1691621"/>
              <a:chExt cx="7302706" cy="4192350"/>
            </a:xfrm>
          </p:grpSpPr>
          <p:pic>
            <p:nvPicPr>
              <p:cNvPr id="46" name="図 45"/>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58194" y="1691621"/>
                <a:ext cx="7302706" cy="1094056"/>
              </a:xfrm>
              <a:prstGeom prst="rect">
                <a:avLst/>
              </a:prstGeom>
            </p:spPr>
          </p:pic>
          <p:pic>
            <p:nvPicPr>
              <p:cNvPr id="47" name="図 46"/>
              <p:cNvPicPr>
                <a:picLocks noChangeAspect="1"/>
              </p:cNvPicPr>
              <p:nvPr/>
            </p:nvPicPr>
            <p:blipFill rotWithShape="1">
              <a:blip r:embed="rId9" cstate="print">
                <a:extLst>
                  <a:ext uri="{28A0092B-C50C-407E-A947-70E740481C1C}">
                    <a14:useLocalDpi xmlns:a14="http://schemas.microsoft.com/office/drawing/2010/main"/>
                  </a:ext>
                </a:extLst>
              </a:blip>
              <a:srcRect/>
              <a:stretch/>
            </p:blipFill>
            <p:spPr>
              <a:xfrm>
                <a:off x="127385" y="4149190"/>
                <a:ext cx="6080381" cy="1734781"/>
              </a:xfrm>
              <a:prstGeom prst="rect">
                <a:avLst/>
              </a:prstGeom>
            </p:spPr>
          </p:pic>
          <p:pic>
            <p:nvPicPr>
              <p:cNvPr id="48" name="図 47"/>
              <p:cNvPicPr>
                <a:picLocks noChangeAspect="1"/>
              </p:cNvPicPr>
              <p:nvPr/>
            </p:nvPicPr>
            <p:blipFill rotWithShape="1">
              <a:blip r:embed="rId10" cstate="print">
                <a:extLst>
                  <a:ext uri="{28A0092B-C50C-407E-A947-70E740481C1C}">
                    <a14:useLocalDpi xmlns:a14="http://schemas.microsoft.com/office/drawing/2010/main"/>
                  </a:ext>
                </a:extLst>
              </a:blip>
              <a:srcRect/>
              <a:stretch/>
            </p:blipFill>
            <p:spPr>
              <a:xfrm>
                <a:off x="96900" y="2774659"/>
                <a:ext cx="6836855" cy="1331351"/>
              </a:xfrm>
              <a:prstGeom prst="rect">
                <a:avLst/>
              </a:prstGeom>
            </p:spPr>
          </p:pic>
        </p:grpSp>
        <p:sp>
          <p:nvSpPr>
            <p:cNvPr id="13" name="正方形/長方形 12"/>
            <p:cNvSpPr/>
            <p:nvPr/>
          </p:nvSpPr>
          <p:spPr>
            <a:xfrm>
              <a:off x="4997838" y="2256198"/>
              <a:ext cx="785770" cy="163256"/>
            </a:xfrm>
            <a:prstGeom prst="rect">
              <a:avLst/>
            </a:prstGeom>
            <a:noFill/>
            <a:ln w="28575">
              <a:solidFill>
                <a:srgbClr val="FF3F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5812722" y="2256197"/>
              <a:ext cx="1269565" cy="156099"/>
            </a:xfrm>
            <a:prstGeom prst="rect">
              <a:avLst/>
            </a:prstGeom>
            <a:noFill/>
            <a:ln w="28575">
              <a:solidFill>
                <a:srgbClr val="FF3F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4793339" y="2035088"/>
              <a:ext cx="280890" cy="357790"/>
            </a:xfrm>
            <a:prstGeom prst="rect">
              <a:avLst/>
            </a:prstGeom>
          </p:spPr>
          <p:txBody>
            <a:bodyPr wrap="square">
              <a:spAutoFit/>
            </a:bodyPr>
            <a:lstStyle/>
            <a:p>
              <a:pPr>
                <a:lnSpc>
                  <a:spcPts val="2200"/>
                </a:lnSpc>
              </a:pPr>
              <a:r>
                <a:rPr lang="ja-JP" altLang="en-US" sz="1400" b="1" dirty="0" smtClean="0">
                  <a:solidFill>
                    <a:srgbClr val="F6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①</a:t>
              </a:r>
              <a:endParaRPr lang="en-US" altLang="ja-JP" sz="2400" b="1" dirty="0">
                <a:solidFill>
                  <a:srgbClr val="F6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5665825" y="2014058"/>
              <a:ext cx="280890" cy="357790"/>
            </a:xfrm>
            <a:prstGeom prst="rect">
              <a:avLst/>
            </a:prstGeom>
          </p:spPr>
          <p:txBody>
            <a:bodyPr wrap="square">
              <a:spAutoFit/>
            </a:bodyPr>
            <a:lstStyle/>
            <a:p>
              <a:pPr>
                <a:lnSpc>
                  <a:spcPts val="2200"/>
                </a:lnSpc>
              </a:pPr>
              <a:r>
                <a:rPr lang="ja-JP" altLang="en-US" sz="1400" b="1" dirty="0">
                  <a:solidFill>
                    <a:srgbClr val="F6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②</a:t>
              </a:r>
              <a:endParaRPr lang="en-US" altLang="ja-JP" sz="2400" b="1" dirty="0">
                <a:solidFill>
                  <a:srgbClr val="F6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6" name="グループ化 5"/>
          <p:cNvGrpSpPr/>
          <p:nvPr/>
        </p:nvGrpSpPr>
        <p:grpSpPr>
          <a:xfrm>
            <a:off x="2552639" y="4984702"/>
            <a:ext cx="1936238" cy="510507"/>
            <a:chOff x="2552639" y="4984702"/>
            <a:chExt cx="1936238" cy="510507"/>
          </a:xfrm>
        </p:grpSpPr>
        <p:sp>
          <p:nvSpPr>
            <p:cNvPr id="4" name="円形吹き出し 3"/>
            <p:cNvSpPr/>
            <p:nvPr/>
          </p:nvSpPr>
          <p:spPr>
            <a:xfrm>
              <a:off x="2552639" y="4984702"/>
              <a:ext cx="1936238" cy="510507"/>
            </a:xfrm>
            <a:prstGeom prst="wedgeEllipseCallout">
              <a:avLst>
                <a:gd name="adj1" fmla="val 86078"/>
                <a:gd name="adj2" fmla="val -137716"/>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8" name="テキスト ボックス 57"/>
            <p:cNvSpPr txBox="1"/>
            <p:nvPr/>
          </p:nvSpPr>
          <p:spPr>
            <a:xfrm>
              <a:off x="2808670" y="5024513"/>
              <a:ext cx="1541851" cy="430887"/>
            </a:xfrm>
            <a:prstGeom prst="rect">
              <a:avLst/>
            </a:prstGeom>
            <a:noFill/>
          </p:spPr>
          <p:txBody>
            <a:bodyPr wrap="square" rtlCol="0">
              <a:spAutoFit/>
            </a:bodyPr>
            <a:lstStyle/>
            <a:p>
              <a:r>
                <a:rPr lang="ja-JP" altLang="en-US" sz="1100" dirty="0" smtClean="0">
                  <a:solidFill>
                    <a:prstClr val="black"/>
                  </a:solidFill>
                </a:rPr>
                <a:t>検索方法などの</a:t>
              </a:r>
              <a:endParaRPr lang="en-US" altLang="ja-JP" sz="1100" dirty="0" smtClean="0">
                <a:solidFill>
                  <a:prstClr val="black"/>
                </a:solidFill>
              </a:endParaRPr>
            </a:p>
            <a:p>
              <a:r>
                <a:rPr lang="ja-JP" altLang="en-US" sz="1100" dirty="0" smtClean="0">
                  <a:solidFill>
                    <a:prstClr val="black"/>
                  </a:solidFill>
                </a:rPr>
                <a:t>クイックガイドを掲載</a:t>
              </a:r>
              <a:endParaRPr lang="en-US" altLang="ja-JP" sz="1100" dirty="0" smtClean="0">
                <a:solidFill>
                  <a:prstClr val="black"/>
                </a:solidFill>
              </a:endParaRPr>
            </a:p>
          </p:txBody>
        </p:sp>
      </p:grpSp>
      <p:sp>
        <p:nvSpPr>
          <p:cNvPr id="124" name="右矢印 123"/>
          <p:cNvSpPr/>
          <p:nvPr/>
        </p:nvSpPr>
        <p:spPr>
          <a:xfrm>
            <a:off x="2091636" y="2839064"/>
            <a:ext cx="378638" cy="408234"/>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5" name="グループ化 4"/>
          <p:cNvGrpSpPr/>
          <p:nvPr/>
        </p:nvGrpSpPr>
        <p:grpSpPr>
          <a:xfrm>
            <a:off x="6658426" y="3632821"/>
            <a:ext cx="2433072" cy="1233891"/>
            <a:chOff x="3832121" y="1408147"/>
            <a:chExt cx="2651715" cy="779768"/>
          </a:xfrm>
        </p:grpSpPr>
        <p:sp>
          <p:nvSpPr>
            <p:cNvPr id="9" name="角丸四角形 8"/>
            <p:cNvSpPr/>
            <p:nvPr/>
          </p:nvSpPr>
          <p:spPr>
            <a:xfrm>
              <a:off x="3853986" y="1408147"/>
              <a:ext cx="2462676" cy="779768"/>
            </a:xfrm>
            <a:prstGeom prst="roundRect">
              <a:avLst>
                <a:gd name="adj" fmla="val 0"/>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noFill/>
              </a:endParaRPr>
            </a:p>
          </p:txBody>
        </p:sp>
        <p:sp>
          <p:nvSpPr>
            <p:cNvPr id="8" name="テキスト ボックス 7"/>
            <p:cNvSpPr txBox="1"/>
            <p:nvPr/>
          </p:nvSpPr>
          <p:spPr>
            <a:xfrm>
              <a:off x="3832121" y="1444689"/>
              <a:ext cx="2651713" cy="330653"/>
            </a:xfrm>
            <a:prstGeom prst="rect">
              <a:avLst/>
            </a:prstGeom>
            <a:noFill/>
          </p:spPr>
          <p:txBody>
            <a:bodyPr wrap="square" rtlCol="0">
              <a:spAutoFit/>
            </a:bodyPr>
            <a:lstStyle/>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バルクデータ</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XML</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束ねた一塊のデータ）</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テキスト ボックス 115"/>
            <p:cNvSpPr txBox="1"/>
            <p:nvPr/>
          </p:nvSpPr>
          <p:spPr>
            <a:xfrm>
              <a:off x="4090940" y="1701660"/>
              <a:ext cx="2392896" cy="486255"/>
            </a:xfrm>
            <a:prstGeom prst="rect">
              <a:avLst/>
            </a:prstGeom>
            <a:noFill/>
          </p:spPr>
          <p:txBody>
            <a:bodyPr wrap="square" rtlCol="0">
              <a:spAutoFit/>
            </a:bodyPr>
            <a:lstStyle/>
            <a:p>
              <a:r>
                <a:rPr lang="ja-JP" altLang="en-US" sz="1100" dirty="0" smtClean="0">
                  <a:solidFill>
                    <a:prstClr val="black"/>
                  </a:solidFill>
                </a:rPr>
                <a:t>約</a:t>
              </a:r>
              <a:r>
                <a:rPr lang="en-US" altLang="ja-JP" sz="1100" dirty="0" smtClean="0">
                  <a:solidFill>
                    <a:prstClr val="black"/>
                  </a:solidFill>
                </a:rPr>
                <a:t>8000</a:t>
              </a:r>
              <a:r>
                <a:rPr lang="ja-JP" altLang="en-US" sz="1100" dirty="0" smtClean="0">
                  <a:solidFill>
                    <a:prstClr val="black"/>
                  </a:solidFill>
                </a:rPr>
                <a:t>法令の全てのデータを</a:t>
              </a:r>
              <a:endParaRPr lang="en-US" altLang="ja-JP" sz="1100" dirty="0" smtClean="0">
                <a:solidFill>
                  <a:prstClr val="black"/>
                </a:solidFill>
              </a:endParaRPr>
            </a:p>
            <a:p>
              <a:r>
                <a:rPr lang="en-US" altLang="ja-JP" sz="1100" dirty="0" smtClean="0">
                  <a:solidFill>
                    <a:prstClr val="black"/>
                  </a:solidFill>
                </a:rPr>
                <a:t>10</a:t>
              </a:r>
              <a:r>
                <a:rPr lang="ja-JP" altLang="en-US" sz="1100" dirty="0">
                  <a:solidFill>
                    <a:prstClr val="black"/>
                  </a:solidFill>
                </a:rPr>
                <a:t>年単位で約</a:t>
              </a:r>
              <a:r>
                <a:rPr lang="en-US" altLang="ja-JP" sz="1100" dirty="0">
                  <a:solidFill>
                    <a:prstClr val="black"/>
                  </a:solidFill>
                </a:rPr>
                <a:t>10</a:t>
              </a:r>
              <a:r>
                <a:rPr lang="ja-JP" altLang="en-US" sz="1100" dirty="0">
                  <a:solidFill>
                    <a:prstClr val="black"/>
                  </a:solidFill>
                </a:rPr>
                <a:t>分割</a:t>
              </a:r>
              <a:r>
                <a:rPr lang="ja-JP" altLang="en-US" sz="1100" dirty="0" smtClean="0">
                  <a:solidFill>
                    <a:prstClr val="black"/>
                  </a:solidFill>
                </a:rPr>
                <a:t>する</a:t>
              </a:r>
              <a:endParaRPr lang="en-US" altLang="ja-JP" sz="1100" dirty="0" smtClean="0">
                <a:solidFill>
                  <a:prstClr val="black"/>
                </a:solidFill>
              </a:endParaRPr>
            </a:p>
            <a:p>
              <a:r>
                <a:rPr lang="ja-JP" altLang="en-US" sz="1100" dirty="0" smtClean="0">
                  <a:solidFill>
                    <a:prstClr val="black"/>
                  </a:solidFill>
                </a:rPr>
                <a:t>こと</a:t>
              </a:r>
              <a:r>
                <a:rPr lang="ja-JP" altLang="en-US" sz="1100" dirty="0">
                  <a:solidFill>
                    <a:prstClr val="black"/>
                  </a:solidFill>
                </a:rPr>
                <a:t>により</a:t>
              </a:r>
              <a:r>
                <a:rPr lang="ja-JP" altLang="en-US" sz="1100" dirty="0" smtClean="0">
                  <a:solidFill>
                    <a:prstClr val="black"/>
                  </a:solidFill>
                </a:rPr>
                <a:t>、</a:t>
              </a:r>
              <a:r>
                <a:rPr lang="en-US" altLang="ja-JP" sz="1100" dirty="0" smtClean="0">
                  <a:solidFill>
                    <a:prstClr val="black"/>
                  </a:solidFill>
                </a:rPr>
                <a:t>10</a:t>
              </a:r>
              <a:r>
                <a:rPr lang="ja-JP" altLang="en-US" sz="1100" dirty="0" smtClean="0">
                  <a:solidFill>
                    <a:prstClr val="black"/>
                  </a:solidFill>
                </a:rPr>
                <a:t>回のアクセスで</a:t>
              </a:r>
              <a:endParaRPr lang="en-US" altLang="ja-JP" sz="1100" dirty="0" smtClean="0">
                <a:solidFill>
                  <a:prstClr val="black"/>
                </a:solidFill>
              </a:endParaRPr>
            </a:p>
            <a:p>
              <a:r>
                <a:rPr lang="ja-JP" altLang="en-US" sz="1100" dirty="0" smtClean="0">
                  <a:solidFill>
                    <a:prstClr val="black"/>
                  </a:solidFill>
                </a:rPr>
                <a:t>全法令データを入手可能</a:t>
              </a:r>
              <a:endParaRPr lang="en-US" altLang="ja-JP" sz="1100" dirty="0" smtClean="0">
                <a:solidFill>
                  <a:prstClr val="black"/>
                </a:solidFill>
              </a:endParaRPr>
            </a:p>
          </p:txBody>
        </p:sp>
      </p:grpSp>
      <p:grpSp>
        <p:nvGrpSpPr>
          <p:cNvPr id="2" name="グループ化 1"/>
          <p:cNvGrpSpPr/>
          <p:nvPr/>
        </p:nvGrpSpPr>
        <p:grpSpPr>
          <a:xfrm>
            <a:off x="6609464" y="2458569"/>
            <a:ext cx="2362866" cy="1039868"/>
            <a:chOff x="2665927" y="4497509"/>
            <a:chExt cx="2362866" cy="1039868"/>
          </a:xfrm>
        </p:grpSpPr>
        <p:sp>
          <p:nvSpPr>
            <p:cNvPr id="45" name="角丸四角形 44"/>
            <p:cNvSpPr/>
            <p:nvPr/>
          </p:nvSpPr>
          <p:spPr>
            <a:xfrm>
              <a:off x="2734951" y="4497509"/>
              <a:ext cx="2259619" cy="1039868"/>
            </a:xfrm>
            <a:prstGeom prst="roundRect">
              <a:avLst>
                <a:gd name="adj" fmla="val 0"/>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noFill/>
              </a:endParaRPr>
            </a:p>
          </p:txBody>
        </p:sp>
        <p:sp>
          <p:nvSpPr>
            <p:cNvPr id="132" name="テキスト ボックス 131"/>
            <p:cNvSpPr txBox="1"/>
            <p:nvPr/>
          </p:nvSpPr>
          <p:spPr>
            <a:xfrm>
              <a:off x="2665927" y="4556092"/>
              <a:ext cx="2057296" cy="307777"/>
            </a:xfrm>
            <a:prstGeom prst="rect">
              <a:avLst/>
            </a:prstGeom>
            <a:noFill/>
          </p:spPr>
          <p:txBody>
            <a:bodyPr wrap="square" rtlCol="0">
              <a:spAutoFit/>
            </a:bodyPr>
            <a:lstStyle/>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API</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テキスト ボックス 43"/>
            <p:cNvSpPr txBox="1"/>
            <p:nvPr/>
          </p:nvSpPr>
          <p:spPr>
            <a:xfrm>
              <a:off x="2842926" y="4733443"/>
              <a:ext cx="2185867" cy="769441"/>
            </a:xfrm>
            <a:prstGeom prst="rect">
              <a:avLst/>
            </a:prstGeom>
            <a:noFill/>
          </p:spPr>
          <p:txBody>
            <a:bodyPr wrap="square" rtlCol="0">
              <a:spAutoFit/>
            </a:bodyPr>
            <a:lstStyle/>
            <a:p>
              <a:r>
                <a:rPr lang="ja-JP" altLang="en-US" sz="1100" dirty="0" smtClean="0">
                  <a:solidFill>
                    <a:prstClr val="black"/>
                  </a:solidFill>
                </a:rPr>
                <a:t>外部</a:t>
              </a:r>
              <a:r>
                <a:rPr lang="ja-JP" altLang="en-US" sz="1100" dirty="0">
                  <a:solidFill>
                    <a:prstClr val="black"/>
                  </a:solidFill>
                </a:rPr>
                <a:t>アプリケーションから直接</a:t>
              </a:r>
              <a:r>
                <a:rPr lang="ja-JP" altLang="en-US" sz="1100" dirty="0" smtClean="0">
                  <a:solidFill>
                    <a:prstClr val="black"/>
                  </a:solidFill>
                </a:rPr>
                <a:t>、</a:t>
              </a:r>
              <a:endParaRPr lang="en-US" altLang="ja-JP" sz="1100" dirty="0" smtClean="0">
                <a:solidFill>
                  <a:prstClr val="black"/>
                </a:solidFill>
              </a:endParaRPr>
            </a:p>
            <a:p>
              <a:r>
                <a:rPr lang="ja-JP" altLang="en-US" sz="1100" dirty="0" smtClean="0">
                  <a:solidFill>
                    <a:prstClr val="black"/>
                  </a:solidFill>
                </a:rPr>
                <a:t>法令データを</a:t>
              </a:r>
              <a:r>
                <a:rPr lang="ja-JP" altLang="en-US" sz="1100" dirty="0">
                  <a:solidFill>
                    <a:prstClr val="black"/>
                  </a:solidFill>
                </a:rPr>
                <a:t>入手できる</a:t>
              </a:r>
              <a:r>
                <a:rPr lang="ja-JP" altLang="en-US" sz="1100" dirty="0" smtClean="0">
                  <a:solidFill>
                    <a:prstClr val="black"/>
                  </a:solidFill>
                </a:rPr>
                <a:t>ＡＰＩを</a:t>
              </a:r>
              <a:endParaRPr lang="en-US" altLang="ja-JP" sz="1100" dirty="0" smtClean="0">
                <a:solidFill>
                  <a:prstClr val="black"/>
                </a:solidFill>
              </a:endParaRPr>
            </a:p>
            <a:p>
              <a:r>
                <a:rPr lang="ja-JP" altLang="en-US" sz="1100" dirty="0" smtClean="0">
                  <a:solidFill>
                    <a:prstClr val="black"/>
                  </a:solidFill>
                </a:rPr>
                <a:t>提供することにより、必要な法令データを容易に入手可能</a:t>
              </a:r>
              <a:endParaRPr lang="en-US" altLang="ja-JP" sz="1100" dirty="0" smtClean="0">
                <a:solidFill>
                  <a:prstClr val="black"/>
                </a:solidFill>
              </a:endParaRPr>
            </a:p>
          </p:txBody>
        </p:sp>
      </p:grpSp>
    </p:spTree>
    <p:extLst>
      <p:ext uri="{BB962C8B-B14F-4D97-AF65-F5344CB8AC3E}">
        <p14:creationId xmlns:p14="http://schemas.microsoft.com/office/powerpoint/2010/main" val="742561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66491" y="721664"/>
            <a:ext cx="9077509" cy="523220"/>
          </a:xfrm>
          <a:prstGeom prst="rect">
            <a:avLst/>
          </a:prstGeom>
          <a:noFill/>
        </p:spPr>
        <p:txBody>
          <a:bodyPr wrap="square" rtlCol="0">
            <a:spAutoFit/>
          </a:bodyPr>
          <a:lstStyle/>
          <a:p>
            <a:pPr algn="just"/>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a:t>
            </a:r>
            <a:r>
              <a:rPr lang="en-US" altLang="ja-JP" sz="14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Gov</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法令検索は、政府のもつデータの中でも最大規模の「全法令データ」を、これまでより二次利用しやすい形で提供します。これにより、民間事業者等によるサービスの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充実を促し、</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国民にとって</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「法令が</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より使いやすくより</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身近に」なることを目指します。</a:t>
            </a:r>
          </a:p>
        </p:txBody>
      </p:sp>
      <p:sp>
        <p:nvSpPr>
          <p:cNvPr id="59" name="正方形/長方形 58"/>
          <p:cNvSpPr/>
          <p:nvPr/>
        </p:nvSpPr>
        <p:spPr>
          <a:xfrm>
            <a:off x="0" y="101109"/>
            <a:ext cx="9135156" cy="461665"/>
          </a:xfrm>
          <a:prstGeom prst="rect">
            <a:avLst/>
          </a:prstGeom>
        </p:spPr>
        <p:txBody>
          <a:bodyPr wrap="square">
            <a:spAutoFit/>
          </a:bodyPr>
          <a:lstStyle/>
          <a:p>
            <a:pPr 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二次利用・加工の</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しやすい法令データとは</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XML</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形式での提供）</a:t>
            </a:r>
            <a:endParaRPr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39896" y="1636615"/>
            <a:ext cx="5298754" cy="323165"/>
          </a:xfrm>
          <a:prstGeom prst="rect">
            <a:avLst/>
          </a:prstGeom>
          <a:effectLst>
            <a:outerShdw blurRad="50800" dist="50800" dir="5400000" sx="89000" sy="89000" algn="ctr" rotWithShape="0">
              <a:schemeClr val="tx1">
                <a:lumMod val="50000"/>
                <a:lumOff val="50000"/>
              </a:schemeClr>
            </a:outerShdw>
          </a:effectLst>
        </p:spPr>
        <p:txBody>
          <a:bodyPr wrap="square">
            <a:spAutoFit/>
          </a:bodyPr>
          <a:lstStyle/>
          <a:p>
            <a:pPr algn="ctr"/>
            <a:r>
              <a:rPr lang="en-US" altLang="ja-JP" sz="1500" b="1" dirty="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e-</a:t>
            </a:r>
            <a:r>
              <a:rPr lang="en-US" altLang="ja-JP" sz="1500" b="1" dirty="0" err="1">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Gov</a:t>
            </a:r>
            <a:r>
              <a:rPr lang="ja-JP" altLang="en-US" sz="1500" b="1" dirty="0" smtClean="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で</a:t>
            </a:r>
            <a:r>
              <a:rPr lang="ja-JP" altLang="en-US" sz="1500" b="1" dirty="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二次</a:t>
            </a:r>
            <a:r>
              <a:rPr lang="ja-JP" altLang="en-US" sz="1500" b="1" dirty="0" smtClean="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利用しやすい法令</a:t>
            </a:r>
            <a:r>
              <a:rPr lang="ja-JP" altLang="en-US" sz="1500" b="1" dirty="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データ</a:t>
            </a:r>
            <a:r>
              <a:rPr lang="en-US" altLang="ja-JP" sz="1500" b="1" dirty="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(XML</a:t>
            </a:r>
            <a:r>
              <a:rPr lang="ja-JP" altLang="en-US" sz="1500" b="1" dirty="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形式</a:t>
            </a:r>
            <a:r>
              <a:rPr lang="en-US" altLang="ja-JP" sz="1500" b="1" dirty="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を提供</a:t>
            </a:r>
            <a:endParaRPr lang="en-US" altLang="ja-JP" sz="1500" b="1" dirty="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下矢印 2"/>
          <p:cNvSpPr/>
          <p:nvPr/>
        </p:nvSpPr>
        <p:spPr>
          <a:xfrm>
            <a:off x="7260114" y="3144459"/>
            <a:ext cx="785004" cy="5304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2"/>
          <a:stretch>
            <a:fillRect/>
          </a:stretch>
        </p:blipFill>
        <p:spPr>
          <a:xfrm>
            <a:off x="8045118" y="3096482"/>
            <a:ext cx="597344" cy="602678"/>
          </a:xfrm>
          <a:prstGeom prst="rect">
            <a:avLst/>
          </a:prstGeom>
        </p:spPr>
      </p:pic>
      <p:cxnSp>
        <p:nvCxnSpPr>
          <p:cNvPr id="18" name="直線コネクタ 17"/>
          <p:cNvCxnSpPr/>
          <p:nvPr/>
        </p:nvCxnSpPr>
        <p:spPr>
          <a:xfrm>
            <a:off x="-1" y="6652013"/>
            <a:ext cx="9144000" cy="0"/>
          </a:xfrm>
          <a:prstGeom prst="line">
            <a:avLst/>
          </a:prstGeom>
          <a:ln>
            <a:solidFill>
              <a:srgbClr val="FF9933"/>
            </a:solidFill>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139896" y="2090262"/>
            <a:ext cx="6599558" cy="3342131"/>
            <a:chOff x="139896" y="2090262"/>
            <a:chExt cx="6599558" cy="3342131"/>
          </a:xfrm>
        </p:grpSpPr>
        <p:pic>
          <p:nvPicPr>
            <p:cNvPr id="20" name="図 19"/>
            <p:cNvPicPr>
              <a:picLocks noChangeAspect="1"/>
            </p:cNvPicPr>
            <p:nvPr/>
          </p:nvPicPr>
          <p:blipFill>
            <a:blip r:embed="rId3"/>
            <a:stretch>
              <a:fillRect/>
            </a:stretch>
          </p:blipFill>
          <p:spPr>
            <a:xfrm>
              <a:off x="139896" y="2105551"/>
              <a:ext cx="4904115" cy="3303264"/>
            </a:xfrm>
            <a:prstGeom prst="rect">
              <a:avLst/>
            </a:prstGeom>
            <a:ln>
              <a:solidFill>
                <a:schemeClr val="accent2"/>
              </a:solidFill>
            </a:ln>
          </p:spPr>
        </p:pic>
        <p:pic>
          <p:nvPicPr>
            <p:cNvPr id="22" name="図 21"/>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2163446" y="2090262"/>
              <a:ext cx="4576008" cy="3342131"/>
            </a:xfrm>
            <a:prstGeom prst="rect">
              <a:avLst/>
            </a:prstGeom>
            <a:ln>
              <a:solidFill>
                <a:schemeClr val="accent2"/>
              </a:solidFill>
            </a:ln>
          </p:spPr>
        </p:pic>
      </p:grpSp>
      <p:pic>
        <p:nvPicPr>
          <p:cNvPr id="14" name="図 13"/>
          <p:cNvPicPr>
            <a:picLocks noChangeAspect="1"/>
          </p:cNvPicPr>
          <p:nvPr/>
        </p:nvPicPr>
        <p:blipFill>
          <a:blip r:embed="rId2"/>
          <a:stretch>
            <a:fillRect/>
          </a:stretch>
        </p:blipFill>
        <p:spPr>
          <a:xfrm>
            <a:off x="5215988" y="1533287"/>
            <a:ext cx="531684" cy="536432"/>
          </a:xfrm>
          <a:prstGeom prst="rect">
            <a:avLst/>
          </a:prstGeom>
        </p:spPr>
      </p:pic>
      <p:pic>
        <p:nvPicPr>
          <p:cNvPr id="13" name="図 12"/>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6451333" y="1424161"/>
            <a:ext cx="2467659" cy="1650779"/>
          </a:xfrm>
          <a:prstGeom prst="rect">
            <a:avLst/>
          </a:prstGeom>
        </p:spPr>
      </p:pic>
      <p:pic>
        <p:nvPicPr>
          <p:cNvPr id="15" name="図 14"/>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6468114" y="3742368"/>
            <a:ext cx="2450878" cy="1883437"/>
          </a:xfrm>
          <a:prstGeom prst="rect">
            <a:avLst/>
          </a:prstGeom>
        </p:spPr>
      </p:pic>
      <p:sp>
        <p:nvSpPr>
          <p:cNvPr id="25" name="正方形/長方形 24"/>
          <p:cNvSpPr/>
          <p:nvPr/>
        </p:nvSpPr>
        <p:spPr>
          <a:xfrm>
            <a:off x="105820" y="5784966"/>
            <a:ext cx="8998849" cy="707886"/>
          </a:xfrm>
          <a:prstGeom prst="rect">
            <a:avLst/>
          </a:prstGeom>
          <a:effectLst>
            <a:outerShdw blurRad="50800" dist="50800" dir="5400000" sx="89000" sy="89000" algn="ctr" rotWithShape="0">
              <a:schemeClr val="tx1">
                <a:lumMod val="50000"/>
                <a:lumOff val="50000"/>
              </a:schemeClr>
            </a:outerShdw>
          </a:effectLst>
        </p:spPr>
        <p:txBody>
          <a:bodyPr wrap="square">
            <a:spAutoFit/>
          </a:bodyPr>
          <a:lstStyle/>
          <a:p>
            <a:pPr algn="ctr"/>
            <a:r>
              <a:rPr lang="en-US" altLang="ja-JP" sz="2000" b="1" dirty="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e</a:t>
            </a:r>
            <a:r>
              <a:rPr lang="en-US" altLang="ja-JP" sz="2000" b="1" dirty="0" smtClean="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err="1" smtClean="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Gov</a:t>
            </a:r>
            <a:r>
              <a:rPr lang="ja-JP" altLang="en-US" sz="2000" b="1" dirty="0" smtClean="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の法令データを活用すれば、</a:t>
            </a:r>
            <a:endParaRPr lang="en-US" altLang="ja-JP" sz="2000" b="1" dirty="0" smtClean="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b="1" dirty="0" smtClean="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法令の題名のリスト化や条見出しの検索等が簡単に可能に</a:t>
            </a:r>
            <a:endParaRPr lang="en-US" altLang="ja-JP" sz="2000" b="1" dirty="0" smtClean="0">
              <a:solidFill>
                <a:srgbClr val="FF66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59581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角丸四角形 41"/>
          <p:cNvSpPr/>
          <p:nvPr/>
        </p:nvSpPr>
        <p:spPr>
          <a:xfrm>
            <a:off x="6219349" y="1523978"/>
            <a:ext cx="2854009" cy="5060118"/>
          </a:xfrm>
          <a:prstGeom prst="roundRect">
            <a:avLst>
              <a:gd name="adj" fmla="val 5786"/>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対角する 2 つの角を切り取った四角形 55"/>
          <p:cNvSpPr/>
          <p:nvPr/>
        </p:nvSpPr>
        <p:spPr>
          <a:xfrm>
            <a:off x="6351643" y="4610698"/>
            <a:ext cx="2589419" cy="1917436"/>
          </a:xfrm>
          <a:prstGeom prst="snip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3085940" y="1514259"/>
            <a:ext cx="2854009" cy="5060118"/>
          </a:xfrm>
          <a:prstGeom prst="roundRect">
            <a:avLst>
              <a:gd name="adj" fmla="val 5786"/>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対角する 2 つの角を切り取った四角形 54"/>
          <p:cNvSpPr/>
          <p:nvPr/>
        </p:nvSpPr>
        <p:spPr>
          <a:xfrm>
            <a:off x="3218234" y="4542227"/>
            <a:ext cx="2589419" cy="1917436"/>
          </a:xfrm>
          <a:prstGeom prst="snip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38010" y="1552198"/>
            <a:ext cx="2854009" cy="5031898"/>
          </a:xfrm>
          <a:prstGeom prst="roundRect">
            <a:avLst>
              <a:gd name="adj" fmla="val 5786"/>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対角する 2 つの角を切り取った四角形 15"/>
          <p:cNvSpPr/>
          <p:nvPr/>
        </p:nvSpPr>
        <p:spPr>
          <a:xfrm>
            <a:off x="166801" y="4589879"/>
            <a:ext cx="2589419" cy="1917436"/>
          </a:xfrm>
          <a:prstGeom prst="snip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9528" y="100361"/>
            <a:ext cx="9168260" cy="461665"/>
          </a:xfrm>
          <a:prstGeom prst="rect">
            <a:avLst/>
          </a:prstGeom>
        </p:spPr>
        <p:txBody>
          <a:bodyPr wrap="square">
            <a:spAutoFit/>
          </a:bodyPr>
          <a:lstStyle/>
          <a:p>
            <a:pPr algn="ct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民間の力を活用して、正確</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な法令データ</a:t>
            </a: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がより身近</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p>
        </p:txBody>
      </p:sp>
      <p:grpSp>
        <p:nvGrpSpPr>
          <p:cNvPr id="3" name="グループ化 2"/>
          <p:cNvGrpSpPr/>
          <p:nvPr/>
        </p:nvGrpSpPr>
        <p:grpSpPr>
          <a:xfrm>
            <a:off x="222181" y="1533888"/>
            <a:ext cx="2915383" cy="574415"/>
            <a:chOff x="222181" y="1533888"/>
            <a:chExt cx="2915383" cy="574415"/>
          </a:xfrm>
        </p:grpSpPr>
        <p:sp>
          <p:nvSpPr>
            <p:cNvPr id="53" name="テキスト ボックス 52"/>
            <p:cNvSpPr txBox="1"/>
            <p:nvPr/>
          </p:nvSpPr>
          <p:spPr>
            <a:xfrm>
              <a:off x="541269" y="1533888"/>
              <a:ext cx="2596295" cy="523220"/>
            </a:xfrm>
            <a:prstGeom prst="rect">
              <a:avLst/>
            </a:prstGeom>
            <a:noFill/>
          </p:spPr>
          <p:txBody>
            <a:bodyPr wrap="square" rtlCol="0">
              <a:spAutoFit/>
            </a:bodyPr>
            <a:lstStyle/>
            <a:p>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便利な法令検索アプリサービス</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0" name="図 19"/>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22181" y="1652136"/>
              <a:ext cx="456167" cy="456167"/>
            </a:xfrm>
            <a:prstGeom prst="rect">
              <a:avLst/>
            </a:prstGeom>
          </p:spPr>
        </p:pic>
      </p:grpSp>
      <p:grpSp>
        <p:nvGrpSpPr>
          <p:cNvPr id="7" name="グループ化 6"/>
          <p:cNvGrpSpPr/>
          <p:nvPr/>
        </p:nvGrpSpPr>
        <p:grpSpPr>
          <a:xfrm>
            <a:off x="3302935" y="1608044"/>
            <a:ext cx="3011370" cy="456167"/>
            <a:chOff x="3302935" y="1608044"/>
            <a:chExt cx="3011370" cy="456167"/>
          </a:xfrm>
        </p:grpSpPr>
        <p:pic>
          <p:nvPicPr>
            <p:cNvPr id="63" name="図 62"/>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302935" y="1608044"/>
              <a:ext cx="456167" cy="456167"/>
            </a:xfrm>
            <a:prstGeom prst="rect">
              <a:avLst/>
            </a:prstGeom>
          </p:spPr>
        </p:pic>
        <p:sp>
          <p:nvSpPr>
            <p:cNvPr id="67" name="テキスト ボックス 66"/>
            <p:cNvSpPr txBox="1"/>
            <p:nvPr/>
          </p:nvSpPr>
          <p:spPr>
            <a:xfrm>
              <a:off x="3718010" y="1660007"/>
              <a:ext cx="2596295" cy="307777"/>
            </a:xfrm>
            <a:prstGeom prst="rect">
              <a:avLst/>
            </a:prstGeom>
            <a:noFill/>
          </p:spPr>
          <p:txBody>
            <a:bodyPr wrap="square" rtlCol="0">
              <a:spAutoFit/>
            </a:bodyPr>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分野ごとの法体系の可視化</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7"/>
          <p:cNvGrpSpPr/>
          <p:nvPr/>
        </p:nvGrpSpPr>
        <p:grpSpPr>
          <a:xfrm>
            <a:off x="6371013" y="1628111"/>
            <a:ext cx="2518175" cy="456167"/>
            <a:chOff x="6371013" y="1628111"/>
            <a:chExt cx="2518175" cy="456167"/>
          </a:xfrm>
        </p:grpSpPr>
        <p:sp>
          <p:nvSpPr>
            <p:cNvPr id="70" name="テキスト ボックス 69"/>
            <p:cNvSpPr txBox="1"/>
            <p:nvPr/>
          </p:nvSpPr>
          <p:spPr>
            <a:xfrm>
              <a:off x="6673673" y="1682239"/>
              <a:ext cx="2215515" cy="307777"/>
            </a:xfrm>
            <a:prstGeom prst="rect">
              <a:avLst/>
            </a:prstGeom>
            <a:noFill/>
          </p:spPr>
          <p:txBody>
            <a:bodyPr wrap="square" rtlCol="0">
              <a:spAutoFit/>
            </a:bodyPr>
            <a:lstStyle/>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法令を対象とした研究</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74" name="図 7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371013" y="1628111"/>
              <a:ext cx="456167" cy="456167"/>
            </a:xfrm>
            <a:prstGeom prst="rect">
              <a:avLst/>
            </a:prstGeom>
          </p:spPr>
        </p:pic>
      </p:grpSp>
      <p:pic>
        <p:nvPicPr>
          <p:cNvPr id="25" name="図 2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669139" y="4721217"/>
            <a:ext cx="609600" cy="609600"/>
          </a:xfrm>
          <a:prstGeom prst="rect">
            <a:avLst/>
          </a:prstGeom>
          <a:solidFill>
            <a:schemeClr val="bg1"/>
          </a:solidFill>
        </p:spPr>
      </p:pic>
      <p:pic>
        <p:nvPicPr>
          <p:cNvPr id="26" name="図 25"/>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975901" y="4724968"/>
            <a:ext cx="609600" cy="609600"/>
          </a:xfrm>
          <a:prstGeom prst="rect">
            <a:avLst/>
          </a:prstGeom>
          <a:solidFill>
            <a:schemeClr val="bg1"/>
          </a:solidFill>
        </p:spPr>
      </p:pic>
      <p:sp>
        <p:nvSpPr>
          <p:cNvPr id="79" name="テキスト ボックス 78"/>
          <p:cNvSpPr txBox="1"/>
          <p:nvPr/>
        </p:nvSpPr>
        <p:spPr>
          <a:xfrm>
            <a:off x="6437420" y="5441336"/>
            <a:ext cx="2463438" cy="954107"/>
          </a:xfrm>
          <a:prstGeom prst="rect">
            <a:avLst/>
          </a:prstGeom>
          <a:noFill/>
        </p:spPr>
        <p:txBody>
          <a:bodyPr wrap="square" rtlCol="0">
            <a:spAutoFit/>
          </a:bodyPr>
          <a:lstStyle/>
          <a:p>
            <a:pPr algn="just"/>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特定の法令あるいは全法令について、世代や構造を管理し、既存の法令体系や最近の立法の動向の分析など</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9" name="図 28"/>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4547376" y="4690461"/>
            <a:ext cx="609600" cy="609600"/>
          </a:xfrm>
          <a:prstGeom prst="rect">
            <a:avLst/>
          </a:prstGeom>
          <a:solidFill>
            <a:schemeClr val="bg1"/>
          </a:solidFill>
        </p:spPr>
      </p:pic>
      <p:pic>
        <p:nvPicPr>
          <p:cNvPr id="28" name="図 27"/>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3840816" y="4690461"/>
            <a:ext cx="609600" cy="609600"/>
          </a:xfrm>
          <a:prstGeom prst="rect">
            <a:avLst/>
          </a:prstGeom>
          <a:solidFill>
            <a:schemeClr val="bg1"/>
          </a:solidFill>
        </p:spPr>
      </p:pic>
      <p:sp>
        <p:nvSpPr>
          <p:cNvPr id="91" name="テキスト ボックス 90"/>
          <p:cNvSpPr txBox="1"/>
          <p:nvPr/>
        </p:nvSpPr>
        <p:spPr>
          <a:xfrm>
            <a:off x="3302210" y="5448295"/>
            <a:ext cx="2484771" cy="954107"/>
          </a:xfrm>
          <a:prstGeom prst="rect">
            <a:avLst/>
          </a:prstGeom>
          <a:noFill/>
        </p:spPr>
        <p:txBody>
          <a:bodyPr wrap="square" rtlCol="0">
            <a:spAutoFit/>
          </a:bodyPr>
          <a:lstStyle/>
          <a:p>
            <a:pPr algn="just"/>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特定の分野について、法令の親子関係（法律ー政令ー府省令</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）が相互にリンクした逐条解説やガイドブックの作成など</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テキスト ボックス 92"/>
          <p:cNvSpPr txBox="1"/>
          <p:nvPr/>
        </p:nvSpPr>
        <p:spPr>
          <a:xfrm>
            <a:off x="351670" y="5448295"/>
            <a:ext cx="2244882" cy="954107"/>
          </a:xfrm>
          <a:prstGeom prst="rect">
            <a:avLst/>
          </a:prstGeom>
          <a:noFill/>
        </p:spPr>
        <p:txBody>
          <a:bodyPr wrap="square" rtlCol="0">
            <a:spAutoFit/>
          </a:bodyPr>
          <a:lstStyle/>
          <a:p>
            <a:pPr algn="just"/>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自分</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専用</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の法令集の作成・編集や、検索・アクセスランキング上位の話題の法令等の表示など</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0" name="図 29"/>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1426410" y="4739462"/>
            <a:ext cx="609600" cy="609600"/>
          </a:xfrm>
          <a:prstGeom prst="rect">
            <a:avLst/>
          </a:prstGeom>
          <a:solidFill>
            <a:schemeClr val="bg1"/>
          </a:solidFill>
        </p:spPr>
      </p:pic>
      <p:sp>
        <p:nvSpPr>
          <p:cNvPr id="37" name="スライド番号プレースホルダー 5"/>
          <p:cNvSpPr txBox="1">
            <a:spLocks/>
          </p:cNvSpPr>
          <p:nvPr/>
        </p:nvSpPr>
        <p:spPr>
          <a:xfrm>
            <a:off x="8790316" y="6574376"/>
            <a:ext cx="368416" cy="244476"/>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solidFill>
                <a:prstClr val="black">
                  <a:tint val="75000"/>
                </a:prstClr>
              </a:solidFill>
            </a:endParaRPr>
          </a:p>
        </p:txBody>
      </p:sp>
      <p:sp>
        <p:nvSpPr>
          <p:cNvPr id="5" name="正方形/長方形 4"/>
          <p:cNvSpPr/>
          <p:nvPr/>
        </p:nvSpPr>
        <p:spPr>
          <a:xfrm>
            <a:off x="9528" y="710416"/>
            <a:ext cx="9134472" cy="7046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二次利用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可能</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なデータ形式</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ＸＭＬ</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を外部から利用しやすくするためのＡＰＩ</a:t>
            </a:r>
            <a:r>
              <a:rPr lang="en-US" altLang="ja-JP" sz="1400" baseline="30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を総務省が提供</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国民の様々なニーズ</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に合わせた</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民間でのアプリの開発・提供が充実すれば、法令の利用が進むことが期待されます。  </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※API…</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外部</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アプリケーションを介して、必要な法令データを直接入手できる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
          <p:cNvGrpSpPr/>
          <p:nvPr/>
        </p:nvGrpSpPr>
        <p:grpSpPr>
          <a:xfrm>
            <a:off x="222181" y="2203046"/>
            <a:ext cx="2507746" cy="1630393"/>
            <a:chOff x="222181" y="2203046"/>
            <a:chExt cx="2507746" cy="1630393"/>
          </a:xfrm>
        </p:grpSpPr>
        <p:sp>
          <p:nvSpPr>
            <p:cNvPr id="12" name="雲 11"/>
            <p:cNvSpPr/>
            <p:nvPr/>
          </p:nvSpPr>
          <p:spPr>
            <a:xfrm>
              <a:off x="222181" y="2203046"/>
              <a:ext cx="2507746" cy="1630393"/>
            </a:xfrm>
            <a:prstGeom prst="cloud">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3" name="テキスト ボックス 12"/>
            <p:cNvSpPr txBox="1"/>
            <p:nvPr/>
          </p:nvSpPr>
          <p:spPr>
            <a:xfrm>
              <a:off x="437004" y="2475804"/>
              <a:ext cx="2076515" cy="1077218"/>
            </a:xfrm>
            <a:prstGeom prst="rect">
              <a:avLst/>
            </a:prstGeom>
            <a:noFill/>
          </p:spPr>
          <p:txBody>
            <a:bodyPr wrap="square" rtlCol="0">
              <a:spAutoFit/>
            </a:bodyPr>
            <a:lstStyle/>
            <a:p>
              <a:pPr algn="ctr"/>
              <a:r>
                <a:rPr lang="ja-JP" altLang="en-US" sz="1600" dirty="0">
                  <a:solidFill>
                    <a:prstClr val="black">
                      <a:lumMod val="85000"/>
                      <a:lumOff val="15000"/>
                    </a:prstClr>
                  </a:solidFill>
                </a:rPr>
                <a:t>授業中や出張先でも、法令を便利に検索・閲覧できる、安価な携帯アプリがほしいなぁ</a:t>
              </a:r>
            </a:p>
          </p:txBody>
        </p:sp>
      </p:grpSp>
      <p:grpSp>
        <p:nvGrpSpPr>
          <p:cNvPr id="10" name="グループ化 9"/>
          <p:cNvGrpSpPr/>
          <p:nvPr/>
        </p:nvGrpSpPr>
        <p:grpSpPr>
          <a:xfrm>
            <a:off x="3218478" y="2186319"/>
            <a:ext cx="2507746" cy="1630393"/>
            <a:chOff x="3218478" y="2186319"/>
            <a:chExt cx="2507746" cy="1630393"/>
          </a:xfrm>
        </p:grpSpPr>
        <p:sp>
          <p:nvSpPr>
            <p:cNvPr id="45" name="雲 44"/>
            <p:cNvSpPr/>
            <p:nvPr/>
          </p:nvSpPr>
          <p:spPr>
            <a:xfrm>
              <a:off x="3218478" y="2186319"/>
              <a:ext cx="2507746" cy="1630393"/>
            </a:xfrm>
            <a:prstGeom prst="cloud">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46" name="テキスト ボックス 45"/>
            <p:cNvSpPr txBox="1"/>
            <p:nvPr/>
          </p:nvSpPr>
          <p:spPr>
            <a:xfrm>
              <a:off x="3419006" y="2404025"/>
              <a:ext cx="2208021" cy="1323439"/>
            </a:xfrm>
            <a:prstGeom prst="rect">
              <a:avLst/>
            </a:prstGeom>
            <a:noFill/>
          </p:spPr>
          <p:txBody>
            <a:bodyPr wrap="square" rtlCol="0">
              <a:spAutoFit/>
            </a:bodyPr>
            <a:lstStyle/>
            <a:p>
              <a:pPr algn="ctr"/>
              <a:r>
                <a:rPr lang="ja-JP" altLang="en-US" sz="1600" dirty="0">
                  <a:solidFill>
                    <a:prstClr val="black">
                      <a:lumMod val="85000"/>
                      <a:lumOff val="15000"/>
                    </a:prstClr>
                  </a:solidFill>
                </a:rPr>
                <a:t>不動産や環境保護に関する最新の関係法令一覧と解説をまとめたサイトがあったら利用したいなぁ</a:t>
              </a:r>
            </a:p>
          </p:txBody>
        </p:sp>
      </p:grpSp>
      <p:grpSp>
        <p:nvGrpSpPr>
          <p:cNvPr id="11" name="グループ化 10"/>
          <p:cNvGrpSpPr/>
          <p:nvPr/>
        </p:nvGrpSpPr>
        <p:grpSpPr>
          <a:xfrm>
            <a:off x="6381442" y="2138406"/>
            <a:ext cx="2507746" cy="1630393"/>
            <a:chOff x="6381442" y="2138406"/>
            <a:chExt cx="2507746" cy="1630393"/>
          </a:xfrm>
        </p:grpSpPr>
        <p:sp>
          <p:nvSpPr>
            <p:cNvPr id="47" name="雲 46"/>
            <p:cNvSpPr/>
            <p:nvPr/>
          </p:nvSpPr>
          <p:spPr>
            <a:xfrm>
              <a:off x="6381442" y="2138406"/>
              <a:ext cx="2507746" cy="1630393"/>
            </a:xfrm>
            <a:prstGeom prst="cloud">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48" name="テキスト ボックス 47"/>
            <p:cNvSpPr txBox="1"/>
            <p:nvPr/>
          </p:nvSpPr>
          <p:spPr>
            <a:xfrm>
              <a:off x="6596265" y="2411164"/>
              <a:ext cx="2076515" cy="1077218"/>
            </a:xfrm>
            <a:prstGeom prst="rect">
              <a:avLst/>
            </a:prstGeom>
            <a:noFill/>
          </p:spPr>
          <p:txBody>
            <a:bodyPr wrap="square" rtlCol="0">
              <a:spAutoFit/>
            </a:bodyPr>
            <a:lstStyle/>
            <a:p>
              <a:r>
                <a:rPr lang="ja-JP" altLang="en-US" sz="1600" dirty="0">
                  <a:solidFill>
                    <a:prstClr val="black">
                      <a:lumMod val="85000"/>
                      <a:lumOff val="15000"/>
                    </a:prstClr>
                  </a:solidFill>
                </a:rPr>
                <a:t>ある法律の変遷を条ごとにツリー図にして、政治との関係を研究したいなぁ</a:t>
              </a:r>
            </a:p>
          </p:txBody>
        </p:sp>
      </p:grpSp>
      <p:sp>
        <p:nvSpPr>
          <p:cNvPr id="15" name="下矢印 14"/>
          <p:cNvSpPr/>
          <p:nvPr/>
        </p:nvSpPr>
        <p:spPr>
          <a:xfrm>
            <a:off x="897041" y="4108306"/>
            <a:ext cx="1193046" cy="268626"/>
          </a:xfrm>
          <a:prstGeom prst="down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下矢印 50"/>
          <p:cNvSpPr/>
          <p:nvPr/>
        </p:nvSpPr>
        <p:spPr>
          <a:xfrm>
            <a:off x="3901372" y="4060511"/>
            <a:ext cx="1193046" cy="268626"/>
          </a:xfrm>
          <a:prstGeom prst="down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下矢印 53"/>
          <p:cNvSpPr/>
          <p:nvPr/>
        </p:nvSpPr>
        <p:spPr>
          <a:xfrm>
            <a:off x="6975901" y="4028605"/>
            <a:ext cx="1193046" cy="268626"/>
          </a:xfrm>
          <a:prstGeom prst="down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コネクタ 34"/>
          <p:cNvCxnSpPr/>
          <p:nvPr/>
        </p:nvCxnSpPr>
        <p:spPr>
          <a:xfrm>
            <a:off x="-9528" y="6686090"/>
            <a:ext cx="9144000" cy="0"/>
          </a:xfrm>
          <a:prstGeom prst="line">
            <a:avLst/>
          </a:prstGeom>
          <a:ln>
            <a:solidFill>
              <a:srgbClr val="FF9933"/>
            </a:solidFill>
          </a:ln>
        </p:spPr>
        <p:style>
          <a:lnRef idx="1">
            <a:schemeClr val="accent1"/>
          </a:lnRef>
          <a:fillRef idx="0">
            <a:schemeClr val="accent1"/>
          </a:fillRef>
          <a:effectRef idx="0">
            <a:schemeClr val="accent1"/>
          </a:effectRef>
          <a:fontRef idx="minor">
            <a:schemeClr val="tx1"/>
          </a:fontRef>
        </p:style>
      </p:cxnSp>
      <p:pic>
        <p:nvPicPr>
          <p:cNvPr id="36" name="図 35">
            <a:extLst>
              <a:ext uri="{FF2B5EF4-FFF2-40B4-BE49-F238E27FC236}">
                <a16:creationId xmlns:a16="http://schemas.microsoft.com/office/drawing/2014/main" xmlns="" id="{D105D83B-7C03-4A65-874F-FECCF158A2EB}"/>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897041" y="4699632"/>
            <a:ext cx="387235" cy="720961"/>
          </a:xfrm>
          <a:prstGeom prst="rect">
            <a:avLst/>
          </a:prstGeom>
        </p:spPr>
      </p:pic>
      <p:sp>
        <p:nvSpPr>
          <p:cNvPr id="2" name="正方形/長方形 1"/>
          <p:cNvSpPr/>
          <p:nvPr/>
        </p:nvSpPr>
        <p:spPr>
          <a:xfrm>
            <a:off x="671091" y="4694001"/>
            <a:ext cx="706839" cy="730132"/>
          </a:xfrm>
          <a:prstGeom prst="rect">
            <a:avLst/>
          </a:prstGeom>
          <a:solidFill>
            <a:schemeClr val="bg1">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39026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5251025" y="718225"/>
            <a:ext cx="3787413" cy="2724426"/>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1"/>
          <p:cNvSpPr>
            <a:spLocks noGrp="1"/>
          </p:cNvSpPr>
          <p:nvPr>
            <p:ph type="title"/>
          </p:nvPr>
        </p:nvSpPr>
        <p:spPr>
          <a:xfrm>
            <a:off x="0" y="70207"/>
            <a:ext cx="9130452" cy="549274"/>
          </a:xfrm>
        </p:spPr>
        <p:txBody>
          <a:bodyPr>
            <a:noAutofi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法令</a:t>
            </a:r>
            <a:r>
              <a:rPr kumimoji="1"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XML</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の活用例：特定分野の関係法令集</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（マイ六法の編集イメージ）</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7223907" y="2105211"/>
            <a:ext cx="2029813" cy="12642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8" name="正方形/長方形 27"/>
          <p:cNvSpPr/>
          <p:nvPr/>
        </p:nvSpPr>
        <p:spPr>
          <a:xfrm>
            <a:off x="6502555" y="3544774"/>
            <a:ext cx="2482355" cy="395153"/>
          </a:xfrm>
          <a:prstGeom prst="rect">
            <a:avLst/>
          </a:prstGeom>
          <a:solidFill>
            <a:srgbClr val="FFFFCC"/>
          </a:solidFill>
          <a:ln>
            <a:noFill/>
          </a:ln>
          <a:effectLst/>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ダウンロード</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XML</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をローカルディスクに</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保存すると、オフラインでも検索が可能</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矢印: 下 29"/>
          <p:cNvSpPr/>
          <p:nvPr/>
        </p:nvSpPr>
        <p:spPr>
          <a:xfrm>
            <a:off x="6006649" y="3539959"/>
            <a:ext cx="495906" cy="518441"/>
          </a:xfrm>
          <a:prstGeom prst="downArrow">
            <a:avLst/>
          </a:prstGeom>
          <a:solidFill>
            <a:schemeClr val="accent2">
              <a:lumMod val="40000"/>
              <a:lumOff val="60000"/>
            </a:schemeClr>
          </a:solidFill>
          <a:ln>
            <a:solidFill>
              <a:schemeClr val="accent2"/>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a:solidFill>
                <a:prstClr val="black"/>
              </a:solidFill>
            </a:endParaRPr>
          </a:p>
        </p:txBody>
      </p:sp>
      <p:grpSp>
        <p:nvGrpSpPr>
          <p:cNvPr id="6" name="グループ化 5"/>
          <p:cNvGrpSpPr/>
          <p:nvPr/>
        </p:nvGrpSpPr>
        <p:grpSpPr>
          <a:xfrm>
            <a:off x="4820834" y="4134543"/>
            <a:ext cx="4225290" cy="1973407"/>
            <a:chOff x="4820834" y="4134543"/>
            <a:chExt cx="4225290" cy="1973407"/>
          </a:xfrm>
        </p:grpSpPr>
        <p:pic>
          <p:nvPicPr>
            <p:cNvPr id="23" name="図 22"/>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4820834" y="4134543"/>
              <a:ext cx="4225290" cy="1973407"/>
            </a:xfrm>
            <a:prstGeom prst="rect">
              <a:avLst/>
            </a:prstGeom>
            <a:ln>
              <a:solidFill>
                <a:schemeClr val="accent1"/>
              </a:solidFill>
            </a:ln>
          </p:spPr>
        </p:pic>
        <p:sp>
          <p:nvSpPr>
            <p:cNvPr id="32" name="テキスト ボックス 31"/>
            <p:cNvSpPr txBox="1"/>
            <p:nvPr/>
          </p:nvSpPr>
          <p:spPr>
            <a:xfrm>
              <a:off x="6917729" y="4136372"/>
              <a:ext cx="2128395" cy="307777"/>
            </a:xfrm>
            <a:prstGeom prst="rect">
              <a:avLst/>
            </a:prstGeom>
            <a:solidFill>
              <a:schemeClr val="accent2">
                <a:lumMod val="40000"/>
                <a:lumOff val="60000"/>
              </a:schemeClr>
            </a:solidFill>
          </p:spPr>
          <p:txBody>
            <a:bodyPr wrap="square" rtlCol="0">
              <a:spAutoFit/>
            </a:bodyPr>
            <a:lstStyle/>
            <a:p>
              <a:pPr algn="ct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全文検索・表示</a:t>
              </a:r>
            </a:p>
          </p:txBody>
        </p:sp>
      </p:grpSp>
      <p:sp>
        <p:nvSpPr>
          <p:cNvPr id="34" name="テキスト ボックス 33"/>
          <p:cNvSpPr txBox="1"/>
          <p:nvPr/>
        </p:nvSpPr>
        <p:spPr>
          <a:xfrm>
            <a:off x="463083" y="4134543"/>
            <a:ext cx="2864544" cy="954107"/>
          </a:xfrm>
          <a:prstGeom prst="rect">
            <a:avLst/>
          </a:prstGeom>
          <a:solidFill>
            <a:schemeClr val="accent2">
              <a:lumMod val="40000"/>
              <a:lumOff val="60000"/>
            </a:schemeClr>
          </a:solidFill>
        </p:spPr>
        <p:txBody>
          <a:bodyPr wrap="square" rtlCol="0">
            <a:spAutoFit/>
          </a:bodyPr>
          <a:lstStyle/>
          <a:p>
            <a:pPr algn="ct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このデータ一式を</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CD-ROM</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等媒体に</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格納</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法令集</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CD-ROM</a:t>
            </a:r>
          </a:p>
          <a:p>
            <a:pPr algn="ct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（検索機能付）</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矢印: 下 29"/>
          <p:cNvSpPr/>
          <p:nvPr/>
        </p:nvSpPr>
        <p:spPr>
          <a:xfrm rot="3931087">
            <a:off x="4149738" y="3043658"/>
            <a:ext cx="495906" cy="1367026"/>
          </a:xfrm>
          <a:prstGeom prst="downArrow">
            <a:avLst/>
          </a:prstGeom>
          <a:solidFill>
            <a:schemeClr val="accent2">
              <a:lumMod val="40000"/>
              <a:lumOff val="60000"/>
            </a:schemeClr>
          </a:solidFill>
          <a:ln>
            <a:solidFill>
              <a:schemeClr val="accent2"/>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a:solidFill>
                <a:prstClr val="black"/>
              </a:solidFill>
            </a:endParaRPr>
          </a:p>
        </p:txBody>
      </p:sp>
      <p:pic>
        <p:nvPicPr>
          <p:cNvPr id="3" name="図 2"/>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469801" y="5088650"/>
            <a:ext cx="851108" cy="964052"/>
          </a:xfrm>
          <a:prstGeom prst="rect">
            <a:avLst/>
          </a:prstGeom>
        </p:spPr>
      </p:pic>
      <p:grpSp>
        <p:nvGrpSpPr>
          <p:cNvPr id="61" name="グループ化 60"/>
          <p:cNvGrpSpPr/>
          <p:nvPr/>
        </p:nvGrpSpPr>
        <p:grpSpPr>
          <a:xfrm>
            <a:off x="29945" y="781675"/>
            <a:ext cx="3730821" cy="2692009"/>
            <a:chOff x="73412" y="783686"/>
            <a:chExt cx="3730821" cy="2692009"/>
          </a:xfrm>
        </p:grpSpPr>
        <p:grpSp>
          <p:nvGrpSpPr>
            <p:cNvPr id="58" name="グループ化 57"/>
            <p:cNvGrpSpPr/>
            <p:nvPr/>
          </p:nvGrpSpPr>
          <p:grpSpPr>
            <a:xfrm>
              <a:off x="73412" y="783686"/>
              <a:ext cx="3730821" cy="2692009"/>
              <a:chOff x="73412" y="783686"/>
              <a:chExt cx="3730821" cy="2692009"/>
            </a:xfrm>
          </p:grpSpPr>
          <p:sp>
            <p:nvSpPr>
              <p:cNvPr id="46" name="正方形/長方形 45"/>
              <p:cNvSpPr/>
              <p:nvPr/>
            </p:nvSpPr>
            <p:spPr>
              <a:xfrm>
                <a:off x="73412" y="783686"/>
                <a:ext cx="3730821" cy="269200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noFill/>
                </a:endParaRPr>
              </a:p>
            </p:txBody>
          </p:sp>
          <p:grpSp>
            <p:nvGrpSpPr>
              <p:cNvPr id="56" name="グループ化 55"/>
              <p:cNvGrpSpPr/>
              <p:nvPr/>
            </p:nvGrpSpPr>
            <p:grpSpPr>
              <a:xfrm>
                <a:off x="119442" y="834829"/>
                <a:ext cx="3602433" cy="2486866"/>
                <a:chOff x="119442" y="834829"/>
                <a:chExt cx="3602433" cy="2486866"/>
              </a:xfrm>
            </p:grpSpPr>
            <p:pic>
              <p:nvPicPr>
                <p:cNvPr id="50" name="図 49"/>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119443" y="1176351"/>
                  <a:ext cx="3587191" cy="2145344"/>
                </a:xfrm>
                <a:prstGeom prst="rect">
                  <a:avLst/>
                </a:prstGeom>
              </p:spPr>
            </p:pic>
            <p:pic>
              <p:nvPicPr>
                <p:cNvPr id="54" name="図 53"/>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2695118" y="1183513"/>
                  <a:ext cx="1026757" cy="332867"/>
                </a:xfrm>
                <a:prstGeom prst="rect">
                  <a:avLst/>
                </a:prstGeom>
              </p:spPr>
            </p:pic>
            <p:pic>
              <p:nvPicPr>
                <p:cNvPr id="55" name="図 54"/>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119442" y="834829"/>
                  <a:ext cx="543330" cy="350680"/>
                </a:xfrm>
                <a:prstGeom prst="rect">
                  <a:avLst/>
                </a:prstGeom>
              </p:spPr>
            </p:pic>
          </p:grpSp>
        </p:grpSp>
        <p:sp>
          <p:nvSpPr>
            <p:cNvPr id="49" name="正方形/長方形 48"/>
            <p:cNvSpPr/>
            <p:nvPr/>
          </p:nvSpPr>
          <p:spPr>
            <a:xfrm>
              <a:off x="2679878" y="1168272"/>
              <a:ext cx="1055513" cy="33286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0" name="矢印: 右 13"/>
          <p:cNvSpPr/>
          <p:nvPr/>
        </p:nvSpPr>
        <p:spPr>
          <a:xfrm>
            <a:off x="3806797" y="1655522"/>
            <a:ext cx="1420481" cy="898944"/>
          </a:xfrm>
          <a:prstGeom prst="rightArrow">
            <a:avLst>
              <a:gd name="adj1" fmla="val 70290"/>
              <a:gd name="adj2" fmla="val 32002"/>
            </a:avLst>
          </a:prstGeom>
          <a:solidFill>
            <a:schemeClr val="accent2">
              <a:lumMod val="20000"/>
              <a:lumOff val="80000"/>
            </a:schemeClr>
          </a:solidFill>
          <a:ln>
            <a:solidFill>
              <a:schemeClr val="accent2"/>
            </a:solidFill>
          </a:ln>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Gov</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な法令</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XML</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ダウンロード</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4" name="グループ化 93"/>
          <p:cNvGrpSpPr/>
          <p:nvPr/>
        </p:nvGrpSpPr>
        <p:grpSpPr>
          <a:xfrm>
            <a:off x="5339186" y="909971"/>
            <a:ext cx="3032467" cy="1034786"/>
            <a:chOff x="5366107" y="852329"/>
            <a:chExt cx="3032467" cy="1034786"/>
          </a:xfrm>
        </p:grpSpPr>
        <p:sp>
          <p:nvSpPr>
            <p:cNvPr id="70" name="テキスト ボックス 69"/>
            <p:cNvSpPr txBox="1"/>
            <p:nvPr/>
          </p:nvSpPr>
          <p:spPr>
            <a:xfrm>
              <a:off x="5366107" y="1208441"/>
              <a:ext cx="1279132" cy="400110"/>
            </a:xfrm>
            <a:prstGeom prst="rect">
              <a:avLst/>
            </a:prstGeom>
            <a:noFill/>
            <a:ln>
              <a:noFill/>
            </a:ln>
          </p:spPr>
          <p:txBody>
            <a:bodyPr wrap="square" rtlCol="0">
              <a:spAutoFit/>
            </a:bodyPr>
            <a:lstStyle/>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必要な法律の</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XML</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個別にダウンロード</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7" name="グループ化 86"/>
            <p:cNvGrpSpPr/>
            <p:nvPr/>
          </p:nvGrpSpPr>
          <p:grpSpPr>
            <a:xfrm>
              <a:off x="6708785" y="852329"/>
              <a:ext cx="1689789" cy="1034786"/>
              <a:chOff x="6444252" y="2429591"/>
              <a:chExt cx="1689789" cy="1034786"/>
            </a:xfrm>
          </p:grpSpPr>
          <p:sp>
            <p:nvSpPr>
              <p:cNvPr id="62" name="テキスト ボックス 61"/>
              <p:cNvSpPr txBox="1"/>
              <p:nvPr/>
            </p:nvSpPr>
            <p:spPr>
              <a:xfrm>
                <a:off x="6866452" y="2429591"/>
                <a:ext cx="992579" cy="230832"/>
              </a:xfrm>
              <a:prstGeom prst="rect">
                <a:avLst/>
              </a:prstGeom>
              <a:noFill/>
              <a:ln>
                <a:noFill/>
              </a:ln>
            </p:spPr>
            <p:txBody>
              <a:bodyPr wrap="none" rtlCol="0">
                <a:spAutoFit/>
              </a:bodyP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国家行政組織法</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テキスト ボックス 64"/>
              <p:cNvSpPr txBox="1"/>
              <p:nvPr/>
            </p:nvSpPr>
            <p:spPr>
              <a:xfrm>
                <a:off x="7081232" y="2692588"/>
                <a:ext cx="877163" cy="230832"/>
              </a:xfrm>
              <a:prstGeom prst="rect">
                <a:avLst/>
              </a:prstGeom>
              <a:noFill/>
              <a:ln>
                <a:noFill/>
              </a:ln>
            </p:spPr>
            <p:txBody>
              <a:bodyPr wrap="none" rtlCol="0">
                <a:spAutoFit/>
              </a:bodyP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法</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80" name="図 79"/>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6444252" y="2445445"/>
                <a:ext cx="494464" cy="501539"/>
              </a:xfrm>
              <a:prstGeom prst="rect">
                <a:avLst/>
              </a:prstGeom>
              <a:noFill/>
              <a:ln>
                <a:noFill/>
              </a:ln>
            </p:spPr>
          </p:pic>
          <p:pic>
            <p:nvPicPr>
              <p:cNvPr id="82" name="図 81"/>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6656265" y="2687911"/>
                <a:ext cx="494464" cy="501539"/>
              </a:xfrm>
              <a:prstGeom prst="rect">
                <a:avLst/>
              </a:prstGeom>
              <a:noFill/>
              <a:ln>
                <a:noFill/>
              </a:ln>
            </p:spPr>
          </p:pic>
          <p:pic>
            <p:nvPicPr>
              <p:cNvPr id="83" name="図 82"/>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6868278" y="2962838"/>
                <a:ext cx="494464" cy="501539"/>
              </a:xfrm>
              <a:prstGeom prst="rect">
                <a:avLst/>
              </a:prstGeom>
              <a:noFill/>
              <a:ln>
                <a:noFill/>
              </a:ln>
            </p:spPr>
          </p:pic>
          <p:sp>
            <p:nvSpPr>
              <p:cNvPr id="86" name="テキスト ボックス 85"/>
              <p:cNvSpPr txBox="1"/>
              <p:nvPr/>
            </p:nvSpPr>
            <p:spPr>
              <a:xfrm>
                <a:off x="7301762" y="2997965"/>
                <a:ext cx="832279" cy="230832"/>
              </a:xfrm>
              <a:prstGeom prst="rect">
                <a:avLst/>
              </a:prstGeom>
              <a:noFill/>
              <a:ln>
                <a:noFill/>
              </a:ln>
            </p:spPr>
            <p:txBody>
              <a:bodyPr wrap="none" rtlCol="0">
                <a:spAutoFit/>
              </a:bodyPr>
              <a:lstStyle/>
              <a:p>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組織令</a:t>
                </a:r>
              </a:p>
            </p:txBody>
          </p:sp>
        </p:grpSp>
      </p:grpSp>
      <p:grpSp>
        <p:nvGrpSpPr>
          <p:cNvPr id="93" name="グループ化 92"/>
          <p:cNvGrpSpPr/>
          <p:nvPr/>
        </p:nvGrpSpPr>
        <p:grpSpPr>
          <a:xfrm>
            <a:off x="5405243" y="2245635"/>
            <a:ext cx="3725209" cy="926630"/>
            <a:chOff x="5405243" y="2245635"/>
            <a:chExt cx="3725209" cy="926630"/>
          </a:xfrm>
        </p:grpSpPr>
        <p:grpSp>
          <p:nvGrpSpPr>
            <p:cNvPr id="91" name="グループ化 90"/>
            <p:cNvGrpSpPr/>
            <p:nvPr/>
          </p:nvGrpSpPr>
          <p:grpSpPr>
            <a:xfrm>
              <a:off x="6794767" y="2258332"/>
              <a:ext cx="1577751" cy="867318"/>
              <a:chOff x="7318631" y="2165000"/>
              <a:chExt cx="1577751" cy="867318"/>
            </a:xfrm>
          </p:grpSpPr>
          <p:pic>
            <p:nvPicPr>
              <p:cNvPr id="12" name="図 11"/>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8041299" y="2165000"/>
                <a:ext cx="494464" cy="501539"/>
              </a:xfrm>
              <a:prstGeom prst="rect">
                <a:avLst/>
              </a:prstGeom>
              <a:noFill/>
              <a:ln>
                <a:noFill/>
              </a:ln>
            </p:spPr>
          </p:pic>
          <p:pic>
            <p:nvPicPr>
              <p:cNvPr id="13" name="図 12"/>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8161505" y="2286926"/>
                <a:ext cx="494464" cy="501539"/>
              </a:xfrm>
              <a:prstGeom prst="rect">
                <a:avLst/>
              </a:prstGeom>
              <a:noFill/>
              <a:ln>
                <a:noFill/>
              </a:ln>
            </p:spPr>
          </p:pic>
          <p:pic>
            <p:nvPicPr>
              <p:cNvPr id="14" name="図 13"/>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8281712" y="2408852"/>
                <a:ext cx="494464" cy="501539"/>
              </a:xfrm>
              <a:prstGeom prst="rect">
                <a:avLst/>
              </a:prstGeom>
              <a:noFill/>
              <a:ln>
                <a:noFill/>
              </a:ln>
            </p:spPr>
          </p:pic>
          <p:pic>
            <p:nvPicPr>
              <p:cNvPr id="15" name="図 14"/>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8401918" y="2530779"/>
                <a:ext cx="494464" cy="501539"/>
              </a:xfrm>
              <a:prstGeom prst="rect">
                <a:avLst/>
              </a:prstGeom>
              <a:noFill/>
              <a:ln>
                <a:noFill/>
              </a:ln>
            </p:spPr>
          </p:pic>
          <p:pic>
            <p:nvPicPr>
              <p:cNvPr id="16" name="図 15"/>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7318631" y="2165000"/>
                <a:ext cx="494464" cy="501539"/>
              </a:xfrm>
              <a:prstGeom prst="rect">
                <a:avLst/>
              </a:prstGeom>
              <a:noFill/>
              <a:ln>
                <a:noFill/>
              </a:ln>
            </p:spPr>
          </p:pic>
          <p:pic>
            <p:nvPicPr>
              <p:cNvPr id="17" name="図 16"/>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7438837" y="2286926"/>
                <a:ext cx="494464" cy="501539"/>
              </a:xfrm>
              <a:prstGeom prst="rect">
                <a:avLst/>
              </a:prstGeom>
              <a:noFill/>
              <a:ln>
                <a:noFill/>
              </a:ln>
            </p:spPr>
          </p:pic>
          <p:pic>
            <p:nvPicPr>
              <p:cNvPr id="18" name="図 17"/>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7559044" y="2408852"/>
                <a:ext cx="494464" cy="501539"/>
              </a:xfrm>
              <a:prstGeom prst="rect">
                <a:avLst/>
              </a:prstGeom>
              <a:noFill/>
              <a:ln>
                <a:noFill/>
              </a:ln>
            </p:spPr>
          </p:pic>
          <p:pic>
            <p:nvPicPr>
              <p:cNvPr id="19" name="図 18"/>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7679250" y="2530779"/>
                <a:ext cx="494464" cy="501539"/>
              </a:xfrm>
              <a:prstGeom prst="rect">
                <a:avLst/>
              </a:prstGeom>
              <a:noFill/>
              <a:ln>
                <a:noFill/>
              </a:ln>
            </p:spPr>
          </p:pic>
        </p:grpSp>
        <p:sp>
          <p:nvSpPr>
            <p:cNvPr id="88" name="右中かっこ 87"/>
            <p:cNvSpPr/>
            <p:nvPr/>
          </p:nvSpPr>
          <p:spPr>
            <a:xfrm>
              <a:off x="8374464" y="2245635"/>
              <a:ext cx="120206" cy="90424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9" name="テキスト ボックス 88"/>
            <p:cNvSpPr txBox="1"/>
            <p:nvPr/>
          </p:nvSpPr>
          <p:spPr>
            <a:xfrm>
              <a:off x="8484121" y="2538491"/>
              <a:ext cx="646331" cy="369332"/>
            </a:xfrm>
            <a:prstGeom prst="rect">
              <a:avLst/>
            </a:prstGeom>
            <a:noFill/>
            <a:ln>
              <a:noFill/>
            </a:ln>
          </p:spPr>
          <p:txBody>
            <a:bodyPr wrap="none" rtlCol="0">
              <a:spAutoFit/>
            </a:bodyP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行政組織</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関係法令</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テキスト ボックス 89"/>
            <p:cNvSpPr txBox="1"/>
            <p:nvPr/>
          </p:nvSpPr>
          <p:spPr>
            <a:xfrm>
              <a:off x="5405243" y="2310491"/>
              <a:ext cx="1827744" cy="861774"/>
            </a:xfrm>
            <a:prstGeom prst="rect">
              <a:avLst/>
            </a:prstGeom>
            <a:noFill/>
            <a:ln>
              <a:noFill/>
            </a:ln>
          </p:spPr>
          <p:txBody>
            <a:bodyPr wrap="none" rtlCol="0">
              <a:spAutoFit/>
            </a:bodyPr>
            <a:lstStyle/>
            <a:p>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API</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活用により、</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一定の条件を満たす</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法令の</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XML</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の一括</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ダウンロードも可能</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（例：行政組織関係の法令）</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2" name="テキスト ボックス 91"/>
          <p:cNvSpPr txBox="1"/>
          <p:nvPr/>
        </p:nvSpPr>
        <p:spPr>
          <a:xfrm>
            <a:off x="7612904" y="1752879"/>
            <a:ext cx="530915" cy="230832"/>
          </a:xfrm>
          <a:prstGeom prst="rect">
            <a:avLst/>
          </a:prstGeom>
          <a:noFill/>
          <a:ln>
            <a:noFill/>
          </a:ln>
        </p:spPr>
        <p:txBody>
          <a:bodyPr wrap="none" rtlCol="0">
            <a:spAutoFit/>
          </a:bodyP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5477829" y="1983711"/>
            <a:ext cx="3466671" cy="230832"/>
            <a:chOff x="5477829" y="1983711"/>
            <a:chExt cx="3466671" cy="230832"/>
          </a:xfrm>
        </p:grpSpPr>
        <p:cxnSp>
          <p:nvCxnSpPr>
            <p:cNvPr id="96" name="直線コネクタ 95"/>
            <p:cNvCxnSpPr/>
            <p:nvPr/>
          </p:nvCxnSpPr>
          <p:spPr>
            <a:xfrm>
              <a:off x="5477829" y="2104994"/>
              <a:ext cx="3466671" cy="0"/>
            </a:xfrm>
            <a:prstGeom prst="line">
              <a:avLst/>
            </a:prstGeom>
            <a:ln>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98" name="テキスト ボックス 97"/>
            <p:cNvSpPr txBox="1"/>
            <p:nvPr/>
          </p:nvSpPr>
          <p:spPr>
            <a:xfrm>
              <a:off x="6888008" y="1983711"/>
              <a:ext cx="646313" cy="230832"/>
            </a:xfrm>
            <a:prstGeom prst="rect">
              <a:avLst/>
            </a:prstGeom>
            <a:solidFill>
              <a:schemeClr val="accent2">
                <a:lumMod val="20000"/>
                <a:lumOff val="80000"/>
              </a:schemeClr>
            </a:solidFill>
            <a:ln>
              <a:noFill/>
            </a:ln>
          </p:spPr>
          <p:txBody>
            <a:bodyPr wrap="square" rtlCol="0">
              <a:spAutoFit/>
            </a:bodyPr>
            <a:lstStyle/>
            <a:p>
              <a:pPr algn="ctr"/>
              <a:r>
                <a:rPr lang="ja-JP" altLang="en-US" sz="900" dirty="0" smtClean="0">
                  <a:solidFill>
                    <a:prstClr val="black"/>
                  </a:solidFill>
                </a:rPr>
                <a:t>あるいは</a:t>
              </a:r>
              <a:endParaRPr lang="en-US" altLang="ja-JP" sz="900" dirty="0" smtClean="0">
                <a:solidFill>
                  <a:prstClr val="black"/>
                </a:solidFill>
              </a:endParaRPr>
            </a:p>
          </p:txBody>
        </p:sp>
      </p:grpSp>
      <p:grpSp>
        <p:nvGrpSpPr>
          <p:cNvPr id="5" name="グループ化 4"/>
          <p:cNvGrpSpPr/>
          <p:nvPr/>
        </p:nvGrpSpPr>
        <p:grpSpPr>
          <a:xfrm>
            <a:off x="75975" y="6151963"/>
            <a:ext cx="8962463" cy="646331"/>
            <a:chOff x="75975" y="6151963"/>
            <a:chExt cx="8962463" cy="646331"/>
          </a:xfrm>
        </p:grpSpPr>
        <p:sp>
          <p:nvSpPr>
            <p:cNvPr id="29" name="テキスト ボックス 28"/>
            <p:cNvSpPr txBox="1"/>
            <p:nvPr/>
          </p:nvSpPr>
          <p:spPr>
            <a:xfrm>
              <a:off x="75975" y="6151963"/>
              <a:ext cx="8962463" cy="646331"/>
            </a:xfrm>
            <a:prstGeom prst="rect">
              <a:avLst/>
            </a:prstGeom>
            <a:solidFill>
              <a:schemeClr val="accent2">
                <a:lumMod val="60000"/>
                <a:lumOff val="40000"/>
              </a:schemeClr>
            </a:solidFill>
          </p:spPr>
          <p:txBody>
            <a:bodyPr wrap="square" rtlCol="0">
              <a:spAutoFit/>
            </a:body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特定</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分野の関係法令集が容易に作成可能（</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CD</a:t>
              </a:r>
              <a:r>
                <a:rPr lang="ja-JP" altLang="en-US"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での</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保存</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・共有も可能）</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法令</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XML</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dirty="0">
                  <a:latin typeface="Meiryo UI" panose="020B0604030504040204" pitchFamily="50" charset="-128"/>
                  <a:ea typeface="Meiryo UI" panose="020B0604030504040204" pitchFamily="50" charset="-128"/>
                  <a:cs typeface="Meiryo UI" panose="020B0604030504040204" pitchFamily="50" charset="-128"/>
                </a:rPr>
                <a:t>ローカルディスクに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保存</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で、オフラインでも検索が可能</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0" name="図 99"/>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1169239" y="6462548"/>
              <a:ext cx="322762" cy="322762"/>
            </a:xfrm>
            <a:prstGeom prst="rect">
              <a:avLst/>
            </a:prstGeom>
          </p:spPr>
        </p:pic>
        <p:pic>
          <p:nvPicPr>
            <p:cNvPr id="101" name="図 100"/>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1169040" y="6176972"/>
              <a:ext cx="322762" cy="322762"/>
            </a:xfrm>
            <a:prstGeom prst="rect">
              <a:avLst/>
            </a:prstGeom>
          </p:spPr>
        </p:pic>
      </p:grpSp>
    </p:spTree>
    <p:extLst>
      <p:ext uri="{BB962C8B-B14F-4D97-AF65-F5344CB8AC3E}">
        <p14:creationId xmlns:p14="http://schemas.microsoft.com/office/powerpoint/2010/main" val="3551998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a:spLocks noGrp="1"/>
          </p:cNvSpPr>
          <p:nvPr>
            <p:ph type="title"/>
          </p:nvPr>
        </p:nvSpPr>
        <p:spPr>
          <a:xfrm>
            <a:off x="156636" y="116178"/>
            <a:ext cx="8123764" cy="454568"/>
          </a:xfrm>
        </p:spPr>
        <p:txBody>
          <a:bodyPr>
            <a:noAutofit/>
          </a:bodyPr>
          <a:lstStyle/>
          <a:p>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今後想定される活用例：法令</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を容易に検索閲覧可能な</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スマートフォンアプリ</a:t>
            </a:r>
            <a:endParaRPr kumimoji="1" lang="ja-JP" altLang="en-US" sz="2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6" name="Picture 5"/>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56636" y="747822"/>
            <a:ext cx="902389" cy="3487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 name="グループ化 1"/>
          <p:cNvGrpSpPr/>
          <p:nvPr/>
        </p:nvGrpSpPr>
        <p:grpSpPr>
          <a:xfrm>
            <a:off x="744208" y="1197283"/>
            <a:ext cx="2351382" cy="1965521"/>
            <a:chOff x="285602" y="1158816"/>
            <a:chExt cx="2351382" cy="1965521"/>
          </a:xfrm>
        </p:grpSpPr>
        <p:pic>
          <p:nvPicPr>
            <p:cNvPr id="17" name="図 16"/>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03031" y="1158816"/>
              <a:ext cx="971550" cy="971550"/>
            </a:xfrm>
            <a:prstGeom prst="rect">
              <a:avLst/>
            </a:prstGeom>
          </p:spPr>
        </p:pic>
        <p:sp>
          <p:nvSpPr>
            <p:cNvPr id="18" name="テキスト ボックス 17"/>
            <p:cNvSpPr txBox="1"/>
            <p:nvPr/>
          </p:nvSpPr>
          <p:spPr>
            <a:xfrm>
              <a:off x="285602" y="2755005"/>
              <a:ext cx="1616008" cy="369332"/>
            </a:xfrm>
            <a:prstGeom prst="rect">
              <a:avLst/>
            </a:prstGeom>
            <a:noFill/>
          </p:spPr>
          <p:txBody>
            <a:bodyPr wrap="square" rtlCol="0">
              <a:spAutoFit/>
            </a:bodyPr>
            <a:lstStyle/>
            <a:p>
              <a:pPr algn="ctr"/>
              <a:r>
                <a:rPr kumimoji="1" lang="ja-JP" altLang="en-US" dirty="0">
                  <a:latin typeface="メイリオ" panose="020B0604030504040204" pitchFamily="50" charset="-128"/>
                  <a:ea typeface="メイリオ" panose="020B0604030504040204" pitchFamily="50" charset="-128"/>
                </a:rPr>
                <a:t>法令</a:t>
              </a:r>
              <a:r>
                <a:rPr kumimoji="1" lang="en-US" altLang="ja-JP" dirty="0">
                  <a:latin typeface="メイリオ" panose="020B0604030504040204" pitchFamily="50" charset="-128"/>
                  <a:ea typeface="メイリオ" panose="020B0604030504040204" pitchFamily="50" charset="-128"/>
                </a:rPr>
                <a:t>XML</a:t>
              </a:r>
              <a:endParaRPr kumimoji="1" lang="ja-JP" altLang="en-US" sz="2800" dirty="0">
                <a:latin typeface="メイリオ" panose="020B0604030504040204" pitchFamily="50" charset="-128"/>
                <a:ea typeface="メイリオ" panose="020B0604030504040204" pitchFamily="50" charset="-128"/>
              </a:endParaRPr>
            </a:p>
          </p:txBody>
        </p:sp>
        <p:pic>
          <p:nvPicPr>
            <p:cNvPr id="19" name="図 18"/>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55431" y="1311216"/>
              <a:ext cx="971550" cy="971550"/>
            </a:xfrm>
            <a:prstGeom prst="rect">
              <a:avLst/>
            </a:prstGeom>
          </p:spPr>
        </p:pic>
        <p:pic>
          <p:nvPicPr>
            <p:cNvPr id="21" name="図 20"/>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07831" y="1463616"/>
              <a:ext cx="971550" cy="971550"/>
            </a:xfrm>
            <a:prstGeom prst="rect">
              <a:avLst/>
            </a:prstGeom>
          </p:spPr>
        </p:pic>
        <p:pic>
          <p:nvPicPr>
            <p:cNvPr id="24" name="図 2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760231" y="1616016"/>
              <a:ext cx="971550" cy="971550"/>
            </a:xfrm>
            <a:prstGeom prst="rect">
              <a:avLst/>
            </a:prstGeom>
          </p:spPr>
        </p:pic>
        <p:sp>
          <p:nvSpPr>
            <p:cNvPr id="27" name="下矢印 26"/>
            <p:cNvSpPr/>
            <p:nvPr/>
          </p:nvSpPr>
          <p:spPr>
            <a:xfrm rot="18716149">
              <a:off x="2091408" y="2039146"/>
              <a:ext cx="560704" cy="530449"/>
            </a:xfrm>
            <a:prstGeom prst="downArrow">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 name="テキスト ボックス 27"/>
          <p:cNvSpPr txBox="1"/>
          <p:nvPr/>
        </p:nvSpPr>
        <p:spPr>
          <a:xfrm>
            <a:off x="86264" y="6343914"/>
            <a:ext cx="8971472" cy="369332"/>
          </a:xfrm>
          <a:prstGeom prst="rect">
            <a:avLst/>
          </a:prstGeom>
          <a:solidFill>
            <a:schemeClr val="accent2">
              <a:lumMod val="60000"/>
              <a:lumOff val="40000"/>
            </a:schemeClr>
          </a:solidFill>
        </p:spPr>
        <p:txBody>
          <a:bodyPr wrap="square" rtlCol="0">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e-</a:t>
            </a:r>
            <a:r>
              <a:rPr lang="en-US" altLang="ja-JP"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Gov</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の法令</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データ</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を利用すれば、便利な機能を搭載したスマホアプリ等の開発も可能</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308705" y="3265198"/>
            <a:ext cx="3198409" cy="1077218"/>
          </a:xfrm>
          <a:prstGeom prst="rect">
            <a:avLst/>
          </a:prstGeom>
          <a:noFill/>
        </p:spPr>
        <p:txBody>
          <a:bodyPr wrap="square" rtlCol="0">
            <a:spAutoFit/>
          </a:bodyPr>
          <a:lstStyle/>
          <a:p>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e</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Gov</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では提供できない</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法令検索の機能も、</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民間サービスの充実で、</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国民にとってもっと使いやすく。</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 name="グループ化 2"/>
          <p:cNvGrpSpPr/>
          <p:nvPr/>
        </p:nvGrpSpPr>
        <p:grpSpPr>
          <a:xfrm>
            <a:off x="7541184" y="1577629"/>
            <a:ext cx="1447020" cy="2694087"/>
            <a:chOff x="7541184" y="1577629"/>
            <a:chExt cx="1447020" cy="2694087"/>
          </a:xfrm>
        </p:grpSpPr>
        <p:pic>
          <p:nvPicPr>
            <p:cNvPr id="41" name="図 40">
              <a:extLst>
                <a:ext uri="{FF2B5EF4-FFF2-40B4-BE49-F238E27FC236}">
                  <a16:creationId xmlns:a16="http://schemas.microsoft.com/office/drawing/2014/main" xmlns="" id="{D105D83B-7C03-4A65-874F-FECCF158A2EB}"/>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7541184" y="1577629"/>
              <a:ext cx="1447020" cy="2694087"/>
            </a:xfrm>
            <a:prstGeom prst="rect">
              <a:avLst/>
            </a:prstGeom>
          </p:spPr>
        </p:pic>
        <p:pic>
          <p:nvPicPr>
            <p:cNvPr id="42" name="図 41">
              <a:extLst>
                <a:ext uri="{FF2B5EF4-FFF2-40B4-BE49-F238E27FC236}">
                  <a16:creationId xmlns:a16="http://schemas.microsoft.com/office/drawing/2014/main" xmlns="" id="{D7DCCC3D-BE9F-4621-B201-042EE84F6FB2}"/>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7665765" y="1993910"/>
              <a:ext cx="1197857" cy="1713490"/>
            </a:xfrm>
            <a:prstGeom prst="rect">
              <a:avLst/>
            </a:prstGeom>
          </p:spPr>
        </p:pic>
      </p:grpSp>
      <p:grpSp>
        <p:nvGrpSpPr>
          <p:cNvPr id="4" name="グループ化 3"/>
          <p:cNvGrpSpPr/>
          <p:nvPr/>
        </p:nvGrpSpPr>
        <p:grpSpPr>
          <a:xfrm>
            <a:off x="5829027" y="1570181"/>
            <a:ext cx="1451020" cy="2701535"/>
            <a:chOff x="5829027" y="1570181"/>
            <a:chExt cx="1451020" cy="2701535"/>
          </a:xfrm>
        </p:grpSpPr>
        <p:pic>
          <p:nvPicPr>
            <p:cNvPr id="43" name="図 42">
              <a:extLst>
                <a:ext uri="{FF2B5EF4-FFF2-40B4-BE49-F238E27FC236}">
                  <a16:creationId xmlns:a16="http://schemas.microsoft.com/office/drawing/2014/main" xmlns="" id="{19625D1E-FD8E-4D84-9378-5CEA623C220A}"/>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829027" y="1570181"/>
              <a:ext cx="1451020" cy="2701535"/>
            </a:xfrm>
            <a:prstGeom prst="rect">
              <a:avLst/>
            </a:prstGeom>
          </p:spPr>
        </p:pic>
        <p:pic>
          <p:nvPicPr>
            <p:cNvPr id="44" name="図 43">
              <a:extLst>
                <a:ext uri="{FF2B5EF4-FFF2-40B4-BE49-F238E27FC236}">
                  <a16:creationId xmlns:a16="http://schemas.microsoft.com/office/drawing/2014/main" xmlns="" id="{412E5DEE-D20B-4936-9C32-D5C44DE3A24C}"/>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b="16879"/>
            <a:stretch/>
          </p:blipFill>
          <p:spPr>
            <a:xfrm>
              <a:off x="5926053" y="1999632"/>
              <a:ext cx="1256968" cy="1681872"/>
            </a:xfrm>
            <a:prstGeom prst="rect">
              <a:avLst/>
            </a:prstGeom>
          </p:spPr>
        </p:pic>
      </p:grpSp>
      <p:grpSp>
        <p:nvGrpSpPr>
          <p:cNvPr id="5" name="グループ化 4"/>
          <p:cNvGrpSpPr/>
          <p:nvPr/>
        </p:nvGrpSpPr>
        <p:grpSpPr>
          <a:xfrm>
            <a:off x="3509221" y="857234"/>
            <a:ext cx="2120745" cy="3948441"/>
            <a:chOff x="3509221" y="857234"/>
            <a:chExt cx="2120745" cy="3948441"/>
          </a:xfrm>
        </p:grpSpPr>
        <p:pic>
          <p:nvPicPr>
            <p:cNvPr id="45" name="図 44">
              <a:extLst>
                <a:ext uri="{FF2B5EF4-FFF2-40B4-BE49-F238E27FC236}">
                  <a16:creationId xmlns:a16="http://schemas.microsoft.com/office/drawing/2014/main" xmlns="" id="{19625D1E-FD8E-4D84-9378-5CEA623C220A}"/>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3509221" y="857234"/>
              <a:ext cx="2120745" cy="3948441"/>
            </a:xfrm>
            <a:prstGeom prst="rect">
              <a:avLst/>
            </a:prstGeom>
          </p:spPr>
        </p:pic>
        <p:grpSp>
          <p:nvGrpSpPr>
            <p:cNvPr id="22" name="グループ化 21">
              <a:extLst>
                <a:ext uri="{FF2B5EF4-FFF2-40B4-BE49-F238E27FC236}">
                  <a16:creationId xmlns:a16="http://schemas.microsoft.com/office/drawing/2014/main" xmlns="" id="{CE2A52DA-AB2D-4262-9DE6-67D71CFFF12F}"/>
                </a:ext>
              </a:extLst>
            </p:cNvPr>
            <p:cNvGrpSpPr/>
            <p:nvPr/>
          </p:nvGrpSpPr>
          <p:grpSpPr>
            <a:xfrm>
              <a:off x="3564478" y="1557420"/>
              <a:ext cx="1812751" cy="2353860"/>
              <a:chOff x="960718" y="1282148"/>
              <a:chExt cx="2085186" cy="2771548"/>
            </a:xfrm>
          </p:grpSpPr>
          <p:sp>
            <p:nvSpPr>
              <p:cNvPr id="25" name="テキスト ボックス 24">
                <a:extLst>
                  <a:ext uri="{FF2B5EF4-FFF2-40B4-BE49-F238E27FC236}">
                    <a16:creationId xmlns:a16="http://schemas.microsoft.com/office/drawing/2014/main" xmlns="" id="{AE27E1F3-F27A-4ECF-8BF0-41B80506BC5B}"/>
                  </a:ext>
                </a:extLst>
              </p:cNvPr>
              <p:cNvSpPr txBox="1"/>
              <p:nvPr/>
            </p:nvSpPr>
            <p:spPr>
              <a:xfrm>
                <a:off x="1076135" y="1282148"/>
                <a:ext cx="1800493" cy="369332"/>
              </a:xfrm>
              <a:prstGeom prst="rect">
                <a:avLst/>
              </a:prstGeom>
              <a:noFill/>
            </p:spPr>
            <p:txBody>
              <a:bodyPr wrap="none" rtlCol="0">
                <a:spAutoFit/>
              </a:bodyPr>
              <a:lstStyle/>
              <a:p>
                <a:r>
                  <a:rPr kumimoji="1" lang="ja-JP" altLang="en-US" dirty="0"/>
                  <a:t>法令データ検索</a:t>
                </a:r>
              </a:p>
            </p:txBody>
          </p:sp>
          <p:sp>
            <p:nvSpPr>
              <p:cNvPr id="31" name="テキスト ボックス 30">
                <a:extLst>
                  <a:ext uri="{FF2B5EF4-FFF2-40B4-BE49-F238E27FC236}">
                    <a16:creationId xmlns:a16="http://schemas.microsoft.com/office/drawing/2014/main" xmlns="" id="{85DB0CCF-CFB0-4430-8366-948A062B955E}"/>
                  </a:ext>
                </a:extLst>
              </p:cNvPr>
              <p:cNvSpPr txBox="1"/>
              <p:nvPr/>
            </p:nvSpPr>
            <p:spPr>
              <a:xfrm>
                <a:off x="960718" y="1651480"/>
                <a:ext cx="2031325" cy="369332"/>
              </a:xfrm>
              <a:prstGeom prst="rect">
                <a:avLst/>
              </a:prstGeom>
              <a:noFill/>
            </p:spPr>
            <p:txBody>
              <a:bodyPr wrap="none" rtlCol="0">
                <a:spAutoFit/>
              </a:bodyPr>
              <a:lstStyle/>
              <a:p>
                <a:r>
                  <a:rPr kumimoji="1" lang="ja-JP" altLang="en-US" dirty="0"/>
                  <a:t>〇法令名　〇全文</a:t>
                </a:r>
              </a:p>
            </p:txBody>
          </p:sp>
          <p:sp>
            <p:nvSpPr>
              <p:cNvPr id="32" name="正方形/長方形 31">
                <a:extLst>
                  <a:ext uri="{FF2B5EF4-FFF2-40B4-BE49-F238E27FC236}">
                    <a16:creationId xmlns:a16="http://schemas.microsoft.com/office/drawing/2014/main" xmlns="" id="{6E6077D9-25B9-4636-A3E2-13067B084AA1}"/>
                  </a:ext>
                </a:extLst>
              </p:cNvPr>
              <p:cNvSpPr/>
              <p:nvPr/>
            </p:nvSpPr>
            <p:spPr>
              <a:xfrm>
                <a:off x="1674519" y="3755521"/>
                <a:ext cx="914400" cy="298175"/>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dirty="0"/>
                  <a:t>検索</a:t>
                </a:r>
              </a:p>
            </p:txBody>
          </p:sp>
          <p:sp>
            <p:nvSpPr>
              <p:cNvPr id="33" name="正方形/長方形 32">
                <a:extLst>
                  <a:ext uri="{FF2B5EF4-FFF2-40B4-BE49-F238E27FC236}">
                    <a16:creationId xmlns:a16="http://schemas.microsoft.com/office/drawing/2014/main" xmlns="" id="{3C2FEF42-89D1-4CF2-A4C2-9E9ABECAD31D}"/>
                  </a:ext>
                </a:extLst>
              </p:cNvPr>
              <p:cNvSpPr/>
              <p:nvPr/>
            </p:nvSpPr>
            <p:spPr>
              <a:xfrm>
                <a:off x="1190852" y="2074852"/>
                <a:ext cx="1800492" cy="295005"/>
              </a:xfrm>
              <a:prstGeom prst="rect">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xmlns="" id="{FBFAE909-BD8C-4BC0-BC29-1098CB9DE5DF}"/>
                  </a:ext>
                </a:extLst>
              </p:cNvPr>
              <p:cNvSpPr txBox="1"/>
              <p:nvPr/>
            </p:nvSpPr>
            <p:spPr>
              <a:xfrm>
                <a:off x="1020657" y="1709917"/>
                <a:ext cx="508462" cy="326152"/>
              </a:xfrm>
              <a:prstGeom prst="rect">
                <a:avLst/>
              </a:prstGeom>
              <a:noFill/>
            </p:spPr>
            <p:txBody>
              <a:bodyPr wrap="square" rtlCol="0">
                <a:spAutoFit/>
              </a:bodyPr>
              <a:lstStyle/>
              <a:p>
                <a:r>
                  <a:rPr kumimoji="1" lang="ja-JP" altLang="en-US" sz="1200" dirty="0"/>
                  <a:t>●</a:t>
                </a:r>
                <a:endParaRPr kumimoji="1" lang="ja-JP" altLang="en-US" dirty="0"/>
              </a:p>
            </p:txBody>
          </p:sp>
          <p:sp>
            <p:nvSpPr>
              <p:cNvPr id="35" name="テキスト ボックス 34">
                <a:extLst>
                  <a:ext uri="{FF2B5EF4-FFF2-40B4-BE49-F238E27FC236}">
                    <a16:creationId xmlns:a16="http://schemas.microsoft.com/office/drawing/2014/main" xmlns="" id="{CAD12092-0C61-42A2-97AA-357F3C9D1E30}"/>
                  </a:ext>
                </a:extLst>
              </p:cNvPr>
              <p:cNvSpPr txBox="1"/>
              <p:nvPr/>
            </p:nvSpPr>
            <p:spPr>
              <a:xfrm>
                <a:off x="1064690" y="2473157"/>
                <a:ext cx="1723549" cy="276999"/>
              </a:xfrm>
              <a:prstGeom prst="rect">
                <a:avLst/>
              </a:prstGeom>
              <a:noFill/>
            </p:spPr>
            <p:txBody>
              <a:bodyPr wrap="none" rtlCol="0">
                <a:spAutoFit/>
              </a:bodyPr>
              <a:lstStyle/>
              <a:p>
                <a:r>
                  <a:rPr kumimoji="1" lang="ja-JP" altLang="en-US" sz="1200" dirty="0"/>
                  <a:t>法令種別　憲法・法律</a:t>
                </a:r>
              </a:p>
            </p:txBody>
          </p:sp>
          <p:sp>
            <p:nvSpPr>
              <p:cNvPr id="36" name="テキスト ボックス 35">
                <a:extLst>
                  <a:ext uri="{FF2B5EF4-FFF2-40B4-BE49-F238E27FC236}">
                    <a16:creationId xmlns:a16="http://schemas.microsoft.com/office/drawing/2014/main" xmlns="" id="{71F4C703-F9BA-4AD5-89AC-BFA5DCA72CAD}"/>
                  </a:ext>
                </a:extLst>
              </p:cNvPr>
              <p:cNvSpPr txBox="1"/>
              <p:nvPr/>
            </p:nvSpPr>
            <p:spPr>
              <a:xfrm>
                <a:off x="1069508" y="3258257"/>
                <a:ext cx="1572866" cy="276999"/>
              </a:xfrm>
              <a:prstGeom prst="rect">
                <a:avLst/>
              </a:prstGeom>
              <a:noFill/>
            </p:spPr>
            <p:txBody>
              <a:bodyPr wrap="none" rtlCol="0">
                <a:spAutoFit/>
              </a:bodyPr>
              <a:lstStyle/>
              <a:p>
                <a:r>
                  <a:rPr kumimoji="1" lang="ja-JP" altLang="en-US" sz="1200" dirty="0"/>
                  <a:t>表示件数　　　</a:t>
                </a:r>
                <a:r>
                  <a:rPr kumimoji="1" lang="en-US" altLang="ja-JP" sz="1200" dirty="0"/>
                  <a:t>20</a:t>
                </a:r>
                <a:r>
                  <a:rPr kumimoji="1" lang="ja-JP" altLang="en-US" sz="1200" dirty="0"/>
                  <a:t>件</a:t>
                </a:r>
              </a:p>
            </p:txBody>
          </p:sp>
          <p:sp>
            <p:nvSpPr>
              <p:cNvPr id="37" name="テキスト ボックス 36">
                <a:extLst>
                  <a:ext uri="{FF2B5EF4-FFF2-40B4-BE49-F238E27FC236}">
                    <a16:creationId xmlns:a16="http://schemas.microsoft.com/office/drawing/2014/main" xmlns="" id="{E93D8429-EA2F-438B-B394-6DBD06C4B513}"/>
                  </a:ext>
                </a:extLst>
              </p:cNvPr>
              <p:cNvSpPr txBox="1"/>
              <p:nvPr/>
            </p:nvSpPr>
            <p:spPr>
              <a:xfrm>
                <a:off x="2707350" y="2463881"/>
                <a:ext cx="338554" cy="276999"/>
              </a:xfrm>
              <a:prstGeom prst="rect">
                <a:avLst/>
              </a:prstGeom>
              <a:noFill/>
            </p:spPr>
            <p:txBody>
              <a:bodyPr wrap="square" rtlCol="0">
                <a:spAutoFit/>
              </a:bodyPr>
              <a:lstStyle/>
              <a:p>
                <a:r>
                  <a:rPr kumimoji="1" lang="ja-JP" altLang="en-US" sz="1200" dirty="0">
                    <a:solidFill>
                      <a:schemeClr val="bg1">
                        <a:lumMod val="50000"/>
                      </a:schemeClr>
                    </a:solidFill>
                  </a:rPr>
                  <a:t>▼</a:t>
                </a:r>
                <a:endParaRPr kumimoji="1" lang="ja-JP" altLang="en-US" dirty="0">
                  <a:solidFill>
                    <a:schemeClr val="bg1">
                      <a:lumMod val="50000"/>
                    </a:schemeClr>
                  </a:solidFill>
                </a:endParaRPr>
              </a:p>
            </p:txBody>
          </p:sp>
          <p:sp>
            <p:nvSpPr>
              <p:cNvPr id="38" name="テキスト ボックス 37">
                <a:extLst>
                  <a:ext uri="{FF2B5EF4-FFF2-40B4-BE49-F238E27FC236}">
                    <a16:creationId xmlns:a16="http://schemas.microsoft.com/office/drawing/2014/main" xmlns="" id="{6683AEC2-2EFC-4961-9E3B-333E108F32C6}"/>
                  </a:ext>
                </a:extLst>
              </p:cNvPr>
              <p:cNvSpPr txBox="1"/>
              <p:nvPr/>
            </p:nvSpPr>
            <p:spPr>
              <a:xfrm>
                <a:off x="2707350" y="3258256"/>
                <a:ext cx="338554" cy="276999"/>
              </a:xfrm>
              <a:prstGeom prst="rect">
                <a:avLst/>
              </a:prstGeom>
              <a:noFill/>
            </p:spPr>
            <p:txBody>
              <a:bodyPr wrap="square" rtlCol="0">
                <a:spAutoFit/>
              </a:bodyPr>
              <a:lstStyle/>
              <a:p>
                <a:r>
                  <a:rPr kumimoji="1" lang="ja-JP" altLang="en-US" sz="1200" dirty="0">
                    <a:solidFill>
                      <a:schemeClr val="bg1">
                        <a:lumMod val="50000"/>
                      </a:schemeClr>
                    </a:solidFill>
                  </a:rPr>
                  <a:t>▼</a:t>
                </a:r>
                <a:endParaRPr kumimoji="1" lang="ja-JP" altLang="en-US" dirty="0">
                  <a:solidFill>
                    <a:schemeClr val="bg1">
                      <a:lumMod val="50000"/>
                    </a:schemeClr>
                  </a:solidFill>
                </a:endParaRPr>
              </a:p>
            </p:txBody>
          </p:sp>
          <p:sp>
            <p:nvSpPr>
              <p:cNvPr id="39" name="テキスト ボックス 38">
                <a:extLst>
                  <a:ext uri="{FF2B5EF4-FFF2-40B4-BE49-F238E27FC236}">
                    <a16:creationId xmlns:a16="http://schemas.microsoft.com/office/drawing/2014/main" xmlns="" id="{E62BA5EF-2831-4AD8-835A-2C1E8C2A4DFE}"/>
                  </a:ext>
                </a:extLst>
              </p:cNvPr>
              <p:cNvSpPr txBox="1"/>
              <p:nvPr/>
            </p:nvSpPr>
            <p:spPr>
              <a:xfrm>
                <a:off x="1061484" y="2841838"/>
                <a:ext cx="1726755" cy="276999"/>
              </a:xfrm>
              <a:prstGeom prst="rect">
                <a:avLst/>
              </a:prstGeom>
              <a:noFill/>
            </p:spPr>
            <p:txBody>
              <a:bodyPr wrap="none" rtlCol="0">
                <a:spAutoFit/>
              </a:bodyPr>
              <a:lstStyle/>
              <a:p>
                <a:r>
                  <a:rPr kumimoji="1" lang="ja-JP" altLang="en-US" sz="1200" dirty="0"/>
                  <a:t>公布年　　　平成</a:t>
                </a:r>
                <a:r>
                  <a:rPr kumimoji="1" lang="en-US" altLang="ja-JP" sz="1200" dirty="0"/>
                  <a:t>29</a:t>
                </a:r>
                <a:r>
                  <a:rPr kumimoji="1" lang="ja-JP" altLang="en-US" sz="1200" dirty="0"/>
                  <a:t>年</a:t>
                </a:r>
              </a:p>
            </p:txBody>
          </p:sp>
          <p:sp>
            <p:nvSpPr>
              <p:cNvPr id="40" name="テキスト ボックス 39">
                <a:extLst>
                  <a:ext uri="{FF2B5EF4-FFF2-40B4-BE49-F238E27FC236}">
                    <a16:creationId xmlns:a16="http://schemas.microsoft.com/office/drawing/2014/main" xmlns="" id="{98EF9EDC-126F-4AA9-B340-C895E0631868}"/>
                  </a:ext>
                </a:extLst>
              </p:cNvPr>
              <p:cNvSpPr txBox="1"/>
              <p:nvPr/>
            </p:nvSpPr>
            <p:spPr>
              <a:xfrm>
                <a:off x="2707350" y="2841837"/>
                <a:ext cx="338554" cy="276999"/>
              </a:xfrm>
              <a:prstGeom prst="rect">
                <a:avLst/>
              </a:prstGeom>
              <a:noFill/>
            </p:spPr>
            <p:txBody>
              <a:bodyPr wrap="square" rtlCol="0">
                <a:spAutoFit/>
              </a:bodyPr>
              <a:lstStyle/>
              <a:p>
                <a:r>
                  <a:rPr kumimoji="1" lang="ja-JP" altLang="en-US" sz="1200" dirty="0">
                    <a:solidFill>
                      <a:schemeClr val="bg1">
                        <a:lumMod val="50000"/>
                      </a:schemeClr>
                    </a:solidFill>
                  </a:rPr>
                  <a:t>▼</a:t>
                </a:r>
                <a:endParaRPr kumimoji="1" lang="ja-JP" altLang="en-US" dirty="0">
                  <a:solidFill>
                    <a:schemeClr val="bg1">
                      <a:lumMod val="50000"/>
                    </a:schemeClr>
                  </a:solidFill>
                </a:endParaRPr>
              </a:p>
            </p:txBody>
          </p:sp>
        </p:grpSp>
      </p:grpSp>
      <p:sp>
        <p:nvSpPr>
          <p:cNvPr id="49" name="角丸四角形 48"/>
          <p:cNvSpPr/>
          <p:nvPr/>
        </p:nvSpPr>
        <p:spPr>
          <a:xfrm>
            <a:off x="3532506" y="4866829"/>
            <a:ext cx="5455697" cy="1108712"/>
          </a:xfrm>
          <a:prstGeom prst="roundRect">
            <a:avLst>
              <a:gd name="adj" fmla="val 0"/>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a:t>
            </a:r>
            <a:r>
              <a:rPr lang="en-US" altLang="ja-JP" sz="16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Gov</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法令データを活用した便利機能の例</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・他の法令情報（官報、条例等）とリンク</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・複雑な法令検索</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・利用者の「お気に入り法令」の登録　</a:t>
            </a:r>
          </a:p>
        </p:txBody>
      </p:sp>
    </p:spTree>
    <p:extLst>
      <p:ext uri="{BB962C8B-B14F-4D97-AF65-F5344CB8AC3E}">
        <p14:creationId xmlns:p14="http://schemas.microsoft.com/office/powerpoint/2010/main" val="1732035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9530</TotalTime>
  <Words>893</Words>
  <Application>Microsoft Office PowerPoint</Application>
  <PresentationFormat>画面に合わせる (4:3)</PresentationFormat>
  <Paragraphs>140</Paragraphs>
  <Slides>6</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AR P浪漫明朝体U</vt:lpstr>
      <vt:lpstr>Meiryo UI</vt:lpstr>
      <vt:lpstr>ＭＳ Ｐゴシック</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法令XMLの活用例：特定分野の関係法令集（マイ六法の編集イメージ）</vt:lpstr>
      <vt:lpstr>今後想定される活用例：法令を容易に検索閲覧可能なスマートフォンアプリ</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Administrator</cp:lastModifiedBy>
  <cp:revision>2</cp:revision>
  <cp:lastPrinted>2017-06-22T03:07:23Z</cp:lastPrinted>
  <dcterms:created xsi:type="dcterms:W3CDTF">2015-12-22T01:34:35Z</dcterms:created>
  <dcterms:modified xsi:type="dcterms:W3CDTF">2017-06-22T23:54:40Z</dcterms:modified>
</cp:coreProperties>
</file>