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8" r:id="rId2"/>
    <p:sldId id="269" r:id="rId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584" autoAdjust="0"/>
  </p:normalViewPr>
  <p:slideViewPr>
    <p:cSldViewPr showGuides="1">
      <p:cViewPr varScale="1">
        <p:scale>
          <a:sx n="81" d="100"/>
          <a:sy n="81" d="100"/>
        </p:scale>
        <p:origin x="1229"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A9DBBDA-3ABA-4A67-A757-0E1B457B83AF}" type="datetimeFigureOut">
              <a:rPr kumimoji="1" lang="ja-JP" altLang="en-US" smtClean="0"/>
              <a:t>2017/3/23</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EC96F89-21DF-4D14-A2F6-14EED885AD04}" type="slidenum">
              <a:rPr kumimoji="1" lang="ja-JP" altLang="en-US" smtClean="0"/>
              <a:t>‹#›</a:t>
            </a:fld>
            <a:endParaRPr kumimoji="1" lang="ja-JP" altLang="en-US"/>
          </a:p>
        </p:txBody>
      </p:sp>
    </p:spTree>
    <p:extLst>
      <p:ext uri="{BB962C8B-B14F-4D97-AF65-F5344CB8AC3E}">
        <p14:creationId xmlns:p14="http://schemas.microsoft.com/office/powerpoint/2010/main" val="10015444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2017/3/23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1540921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2017/3/23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58190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2017/3/23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1001093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2017/3/23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598827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2017/3/23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915593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2378961-12FA-46C9-AC0E-18C27034ECF2}" type="datetimeFigureOut">
              <a:rPr kumimoji="1" lang="ja-JP" altLang="en-US" smtClean="0"/>
              <a:t>2017/3/23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503803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2378961-12FA-46C9-AC0E-18C27034ECF2}" type="datetimeFigureOut">
              <a:rPr kumimoji="1" lang="ja-JP" altLang="en-US" smtClean="0"/>
              <a:t>2017/3/23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658145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2378961-12FA-46C9-AC0E-18C27034ECF2}" type="datetimeFigureOut">
              <a:rPr kumimoji="1" lang="ja-JP" altLang="en-US" smtClean="0"/>
              <a:t>2017/3/23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3102663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2378961-12FA-46C9-AC0E-18C27034ECF2}" type="datetimeFigureOut">
              <a:rPr kumimoji="1" lang="ja-JP" altLang="en-US" smtClean="0"/>
              <a:t>2017/3/23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3170113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2378961-12FA-46C9-AC0E-18C27034ECF2}" type="datetimeFigureOut">
              <a:rPr kumimoji="1" lang="ja-JP" altLang="en-US" smtClean="0"/>
              <a:t>2017/3/23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452842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2378961-12FA-46C9-AC0E-18C27034ECF2}" type="datetimeFigureOut">
              <a:rPr kumimoji="1" lang="ja-JP" altLang="en-US" smtClean="0"/>
              <a:t>2017/3/23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4156015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378961-12FA-46C9-AC0E-18C27034ECF2}" type="datetimeFigureOut">
              <a:rPr kumimoji="1" lang="ja-JP" altLang="en-US" smtClean="0"/>
              <a:t>2017/3/23</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3775617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729" y="38078"/>
            <a:ext cx="9906000" cy="430887"/>
          </a:xfrm>
          <a:prstGeom prst="rect">
            <a:avLst/>
          </a:prstGeom>
          <a:noFill/>
        </p:spPr>
        <p:txBody>
          <a:bodyPr wrap="square" rtlCol="0">
            <a:spAutoFit/>
          </a:bodyPr>
          <a:lstStyle/>
          <a:p>
            <a:pPr algn="ctr"/>
            <a:r>
              <a:rPr lang="ja-JP" altLang="en-US" sz="2200" dirty="0" smtClean="0">
                <a:latin typeface="HGP創英角ｺﾞｼｯｸUB" panose="020B0900000000000000" pitchFamily="50" charset="-128"/>
                <a:ea typeface="HGP創英角ｺﾞｼｯｸUB" panose="020B0900000000000000" pitchFamily="50" charset="-128"/>
              </a:rPr>
              <a:t>（事業名）</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3" name="正方形/長方形 2"/>
          <p:cNvSpPr/>
          <p:nvPr/>
        </p:nvSpPr>
        <p:spPr>
          <a:xfrm>
            <a:off x="0" y="509491"/>
            <a:ext cx="9906000" cy="7724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360494" y="2764036"/>
            <a:ext cx="9151805" cy="3744416"/>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事業概要を表す図・イラスト等を記載すること</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000114884"/>
              </p:ext>
            </p:extLst>
          </p:nvPr>
        </p:nvGraphicFramePr>
        <p:xfrm>
          <a:off x="231089" y="686936"/>
          <a:ext cx="9436100" cy="2194613"/>
        </p:xfrm>
        <a:graphic>
          <a:graphicData uri="http://schemas.openxmlformats.org/drawingml/2006/table">
            <a:tbl>
              <a:tblPr firstRow="1" bandRow="1">
                <a:tableStyleId>{1FECB4D8-DB02-4DC6-A0A2-4F2EBAE1DC90}</a:tableStyleId>
              </a:tblPr>
              <a:tblGrid>
                <a:gridCol w="1097280"/>
                <a:gridCol w="8338820"/>
              </a:tblGrid>
              <a:tr h="370840">
                <a:tc>
                  <a:txBody>
                    <a:bodyPr/>
                    <a:lstStyle/>
                    <a:p>
                      <a:r>
                        <a:rPr kumimoji="1" lang="ja-JP" altLang="en-US" sz="1600" b="0" dirty="0" smtClean="0">
                          <a:solidFill>
                            <a:schemeClr val="bg1"/>
                          </a:solidFill>
                          <a:latin typeface="AR P丸ゴシック体E" panose="020F0900000000000000" pitchFamily="50" charset="-128"/>
                          <a:ea typeface="AR P丸ゴシック体E" panose="020F0900000000000000" pitchFamily="50" charset="-128"/>
                        </a:rPr>
                        <a:t>実施団体</a:t>
                      </a:r>
                      <a:endParaRPr kumimoji="1" lang="ja-JP" altLang="en-US" sz="1600" b="0" dirty="0">
                        <a:solidFill>
                          <a:schemeClr val="bg1"/>
                        </a:solidFill>
                        <a:latin typeface="AR P丸ゴシック体E" panose="020F0900000000000000" pitchFamily="50" charset="-128"/>
                        <a:ea typeface="AR P丸ゴシック体E" panose="020F09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r>
                        <a:rPr kumimoji="1" lang="ja-JP" altLang="en-US" sz="1600" b="0" dirty="0" smtClean="0">
                          <a:solidFill>
                            <a:schemeClr val="tx1"/>
                          </a:solidFill>
                          <a:latin typeface="AR P丸ゴシック体M" panose="020F0600000000000000" pitchFamily="50" charset="-128"/>
                          <a:ea typeface="AR P丸ゴシック体M" panose="020F0600000000000000" pitchFamily="50" charset="-128"/>
                        </a:rPr>
                        <a:t>○○県○○市</a:t>
                      </a:r>
                      <a:endParaRPr kumimoji="1" lang="ja-JP" altLang="en-US" sz="1600" b="0" dirty="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bg1"/>
                    </a:solidFill>
                  </a:tcPr>
                </a:tc>
              </a:tr>
              <a:tr h="370840">
                <a:tc>
                  <a:txBody>
                    <a:bodyPr/>
                    <a:lstStyle/>
                    <a:p>
                      <a:r>
                        <a:rPr kumimoji="1" lang="ja-JP" altLang="en-US" sz="1600" b="0" dirty="0" smtClean="0">
                          <a:solidFill>
                            <a:schemeClr val="bg1"/>
                          </a:solidFill>
                          <a:latin typeface="AR P丸ゴシック体E" panose="020F0900000000000000" pitchFamily="50" charset="-128"/>
                          <a:ea typeface="AR P丸ゴシック体E" panose="020F0900000000000000" pitchFamily="50" charset="-128"/>
                        </a:rPr>
                        <a:t>事業費</a:t>
                      </a:r>
                      <a:endParaRPr kumimoji="1" lang="ja-JP" altLang="en-US" sz="1600" b="0" dirty="0">
                        <a:solidFill>
                          <a:schemeClr val="bg1"/>
                        </a:solidFill>
                        <a:latin typeface="AR P丸ゴシック体E" panose="020F0900000000000000" pitchFamily="50" charset="-128"/>
                        <a:ea typeface="AR P丸ゴシック体E" panose="020F09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r>
                        <a:rPr kumimoji="1" lang="ja-JP" altLang="en-US" sz="1600" dirty="0" smtClean="0">
                          <a:latin typeface="AR P丸ゴシック体M" panose="020F0600000000000000" pitchFamily="50" charset="-128"/>
                          <a:ea typeface="AR P丸ゴシック体M" panose="020F0600000000000000" pitchFamily="50" charset="-128"/>
                        </a:rPr>
                        <a:t>○○○，○○○千円</a:t>
                      </a:r>
                      <a:endParaRPr kumimoji="1" lang="ja-JP" altLang="en-US" sz="1600" b="0" dirty="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bg1"/>
                    </a:solidFill>
                  </a:tcPr>
                </a:tc>
              </a:tr>
              <a:tr h="488216">
                <a:tc>
                  <a:txBody>
                    <a:bodyPr/>
                    <a:lstStyle/>
                    <a:p>
                      <a:r>
                        <a:rPr kumimoji="1" lang="ja-JP" altLang="en-US" sz="1600" b="0" dirty="0" smtClean="0">
                          <a:solidFill>
                            <a:schemeClr val="bg1"/>
                          </a:solidFill>
                          <a:latin typeface="AR P丸ゴシック体E" panose="020F0900000000000000" pitchFamily="50" charset="-128"/>
                          <a:ea typeface="AR P丸ゴシック体E" panose="020F0900000000000000" pitchFamily="50" charset="-128"/>
                        </a:rPr>
                        <a:t>対象地域</a:t>
                      </a:r>
                      <a:endParaRPr kumimoji="1" lang="ja-JP" altLang="en-US" sz="1600" b="0" dirty="0">
                        <a:solidFill>
                          <a:schemeClr val="bg1"/>
                        </a:solidFill>
                        <a:latin typeface="AR P丸ゴシック体E" panose="020F0900000000000000" pitchFamily="50" charset="-128"/>
                        <a:ea typeface="AR P丸ゴシック体E" panose="020F09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r>
                        <a:rPr kumimoji="1" lang="ja-JP" altLang="en-US" sz="1600" b="0" dirty="0" smtClean="0">
                          <a:solidFill>
                            <a:schemeClr val="tx1"/>
                          </a:solidFill>
                          <a:latin typeface="AR P丸ゴシック体M" panose="020F0600000000000000" pitchFamily="50" charset="-128"/>
                          <a:ea typeface="AR P丸ゴシック体M" panose="020F0600000000000000" pitchFamily="50" charset="-128"/>
                        </a:rPr>
                        <a:t>○○地区（○○市）　</a:t>
                      </a:r>
                      <a:r>
                        <a:rPr kumimoji="1" lang="en-US" altLang="ja-JP" sz="1600" b="0" dirty="0" smtClean="0">
                          <a:solidFill>
                            <a:schemeClr val="tx1"/>
                          </a:solidFill>
                          <a:latin typeface="AR P丸ゴシック体M" panose="020F0600000000000000" pitchFamily="50" charset="-128"/>
                          <a:ea typeface="AR P丸ゴシック体M" panose="020F0600000000000000" pitchFamily="50" charset="-128"/>
                        </a:rPr>
                        <a:t>※</a:t>
                      </a:r>
                      <a:r>
                        <a:rPr kumimoji="1" lang="ja-JP" altLang="en-US" sz="1600" b="0" dirty="0" smtClean="0">
                          <a:solidFill>
                            <a:schemeClr val="tx1"/>
                          </a:solidFill>
                          <a:latin typeface="AR P丸ゴシック体M" panose="020F0600000000000000" pitchFamily="50" charset="-128"/>
                          <a:ea typeface="AR P丸ゴシック体M" panose="020F0600000000000000" pitchFamily="50" charset="-128"/>
                        </a:rPr>
                        <a:t>街づくりの対象地域を明確に記載すること。</a:t>
                      </a:r>
                      <a:endParaRPr kumimoji="1" lang="en-US" altLang="ja-JP" sz="1600" b="0" dirty="0" smtClean="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bg1"/>
                    </a:solidFill>
                  </a:tcPr>
                </a:tc>
              </a:tr>
              <a:tr h="964717">
                <a:tc>
                  <a:txBody>
                    <a:bodyPr/>
                    <a:lstStyle/>
                    <a:p>
                      <a:r>
                        <a:rPr kumimoji="1" lang="ja-JP" altLang="en-US" sz="1600" b="0" dirty="0" smtClean="0">
                          <a:solidFill>
                            <a:schemeClr val="bg1"/>
                          </a:solidFill>
                          <a:latin typeface="AR P丸ゴシック体E" panose="020F0900000000000000" pitchFamily="50" charset="-128"/>
                          <a:ea typeface="AR P丸ゴシック体E" panose="020F0900000000000000" pitchFamily="50" charset="-128"/>
                        </a:rPr>
                        <a:t>事業概要</a:t>
                      </a:r>
                      <a:endParaRPr kumimoji="1" lang="ja-JP" altLang="en-US" sz="1600" b="0" dirty="0">
                        <a:solidFill>
                          <a:schemeClr val="bg1"/>
                        </a:solidFill>
                        <a:latin typeface="AR P丸ゴシック体E" panose="020F0900000000000000" pitchFamily="50" charset="-128"/>
                        <a:ea typeface="AR P丸ゴシック体E" panose="020F09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r>
                        <a:rPr kumimoji="1" lang="en-US" altLang="ja-JP" sz="1600" dirty="0" smtClean="0">
                          <a:latin typeface="AR P丸ゴシック体M" panose="020F0600000000000000" pitchFamily="50" charset="-128"/>
                          <a:ea typeface="AR P丸ゴシック体M" panose="020F0600000000000000" pitchFamily="50" charset="-128"/>
                        </a:rPr>
                        <a:t>※</a:t>
                      </a:r>
                      <a:r>
                        <a:rPr kumimoji="1" lang="ja-JP" altLang="en-US" sz="1600" dirty="0" smtClean="0">
                          <a:latin typeface="AR P丸ゴシック体M" panose="020F0600000000000000" pitchFamily="50" charset="-128"/>
                          <a:ea typeface="AR P丸ゴシック体M" panose="020F0600000000000000" pitchFamily="50" charset="-128"/>
                        </a:rPr>
                        <a:t>事業概要を記載、フォントの大きさは</a:t>
                      </a:r>
                      <a:r>
                        <a:rPr kumimoji="1" lang="en-US" altLang="ja-JP" sz="1600" dirty="0" smtClean="0">
                          <a:latin typeface="AR P丸ゴシック体M" panose="020F0600000000000000" pitchFamily="50" charset="-128"/>
                          <a:ea typeface="AR P丸ゴシック体M" panose="020F0600000000000000" pitchFamily="50" charset="-128"/>
                        </a:rPr>
                        <a:t>16</a:t>
                      </a:r>
                      <a:r>
                        <a:rPr kumimoji="1" lang="ja-JP" altLang="en-US" sz="1600" dirty="0" smtClean="0">
                          <a:latin typeface="AR P丸ゴシック体M" panose="020F0600000000000000" pitchFamily="50" charset="-128"/>
                          <a:ea typeface="AR P丸ゴシック体M" panose="020F0600000000000000" pitchFamily="50" charset="-128"/>
                        </a:rPr>
                        <a:t>ポイントとすること。</a:t>
                      </a:r>
                      <a:endParaRPr kumimoji="1" lang="ja-JP" altLang="en-US" sz="1600" b="0" dirty="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bg1"/>
                    </a:solidFill>
                  </a:tcPr>
                </a:tc>
              </a:tr>
            </a:tbl>
          </a:graphicData>
        </a:graphic>
      </p:graphicFrame>
      <p:sp>
        <p:nvSpPr>
          <p:cNvPr id="8" name="正方形/長方形 7"/>
          <p:cNvSpPr/>
          <p:nvPr/>
        </p:nvSpPr>
        <p:spPr>
          <a:xfrm>
            <a:off x="8875732" y="91795"/>
            <a:ext cx="944719"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様式６－１</a:t>
            </a:r>
            <a:endParaRPr kumimoji="1" lang="ja-JP" altLang="en-US" sz="1200" dirty="0">
              <a:solidFill>
                <a:schemeClr val="tx1"/>
              </a:solidFill>
            </a:endParaRPr>
          </a:p>
        </p:txBody>
      </p:sp>
      <p:sp>
        <p:nvSpPr>
          <p:cNvPr id="10" name="テキスト ボックス 9"/>
          <p:cNvSpPr txBox="1"/>
          <p:nvPr/>
        </p:nvSpPr>
        <p:spPr>
          <a:xfrm>
            <a:off x="8251404" y="6562302"/>
            <a:ext cx="1654628" cy="276999"/>
          </a:xfrm>
          <a:prstGeom prst="rect">
            <a:avLst/>
          </a:prstGeom>
          <a:noFill/>
        </p:spPr>
        <p:txBody>
          <a:bodyPr wrap="square" rtlCol="0">
            <a:spAutoFit/>
          </a:bodyPr>
          <a:lstStyle/>
          <a:p>
            <a:r>
              <a:rPr kumimoji="1" lang="en-US" altLang="ja-JP" sz="1200" i="1" dirty="0" smtClean="0">
                <a:solidFill>
                  <a:srgbClr val="FF0000"/>
                </a:solidFill>
              </a:rPr>
              <a:t>※</a:t>
            </a:r>
            <a:r>
              <a:rPr kumimoji="1" lang="ja-JP" altLang="en-US" sz="1200" i="1" dirty="0" smtClean="0">
                <a:solidFill>
                  <a:srgbClr val="FF0000"/>
                </a:solidFill>
              </a:rPr>
              <a:t>一枚に収めること。</a:t>
            </a:r>
            <a:endParaRPr kumimoji="1" lang="ja-JP" altLang="en-US" sz="1200" i="1" dirty="0">
              <a:solidFill>
                <a:srgbClr val="FF0000"/>
              </a:solidFill>
            </a:endParaRPr>
          </a:p>
        </p:txBody>
      </p:sp>
    </p:spTree>
    <p:extLst>
      <p:ext uri="{BB962C8B-B14F-4D97-AF65-F5344CB8AC3E}">
        <p14:creationId xmlns:p14="http://schemas.microsoft.com/office/powerpoint/2010/main" val="1144178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729" y="38078"/>
            <a:ext cx="9906000" cy="430887"/>
          </a:xfrm>
          <a:prstGeom prst="rect">
            <a:avLst/>
          </a:prstGeom>
          <a:noFill/>
        </p:spPr>
        <p:txBody>
          <a:bodyPr wrap="square" rtlCol="0">
            <a:spAutoFit/>
          </a:bodyPr>
          <a:lstStyle/>
          <a:p>
            <a:pPr algn="ctr"/>
            <a:r>
              <a:rPr lang="ja-JP" altLang="en-US" sz="2200" dirty="0" smtClean="0">
                <a:latin typeface="HGP創英角ｺﾞｼｯｸUB" panose="020B0900000000000000" pitchFamily="50" charset="-128"/>
                <a:ea typeface="HGP創英角ｺﾞｼｯｸUB" panose="020B0900000000000000" pitchFamily="50" charset="-128"/>
              </a:rPr>
              <a:t>（事業名）に</a:t>
            </a:r>
            <a:r>
              <a:rPr lang="ja-JP" altLang="en-US" sz="2200" dirty="0" smtClean="0">
                <a:latin typeface="HGP創英角ｺﾞｼｯｸUB" panose="020B0900000000000000" pitchFamily="50" charset="-128"/>
                <a:ea typeface="HGP創英角ｺﾞｼｯｸUB" panose="020B0900000000000000" pitchFamily="50" charset="-128"/>
              </a:rPr>
              <a:t>おける実施体制図</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3" name="正方形/長方形 2"/>
          <p:cNvSpPr/>
          <p:nvPr/>
        </p:nvSpPr>
        <p:spPr>
          <a:xfrm>
            <a:off x="0" y="509491"/>
            <a:ext cx="9906000" cy="7724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59279" y="1498161"/>
            <a:ext cx="9908823" cy="3744416"/>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関係するステークホルダーを</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含む</a:t>
            </a:r>
            <a:r>
              <a:rPr lang="ja-JP" altLang="en-US" sz="2400" dirty="0">
                <a:solidFill>
                  <a:schemeClr val="tx1"/>
                </a:solidFill>
                <a:latin typeface="AR P丸ゴシック体M" panose="020F0600000000000000" pitchFamily="50" charset="-128"/>
                <a:ea typeface="AR P丸ゴシック体M" panose="020F0600000000000000" pitchFamily="50" charset="-128"/>
              </a:rPr>
              <a:t>実施</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体制図</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を記載すること</a:t>
            </a:r>
            <a:endPar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algn="ctr"/>
            <a:endPar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marL="1249363" indent="-439738">
              <a:spcBef>
                <a:spcPts val="600"/>
              </a:spcBef>
              <a:tabLst>
                <a:tab pos="1249363" algn="l"/>
              </a:tabLst>
            </a:pPr>
            <a:r>
              <a:rPr lang="en-US" altLang="ja-JP" sz="2400" dirty="0" smtClean="0">
                <a:solidFill>
                  <a:schemeClr val="tx1"/>
                </a:solidFill>
                <a:latin typeface="AR P丸ゴシック体M" panose="020F0600000000000000" pitchFamily="50" charset="-128"/>
                <a:ea typeface="AR P丸ゴシック体M" panose="020F0600000000000000" pitchFamily="50" charset="-128"/>
              </a:rPr>
              <a:t>※</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１　民間企業からの出融資やデータ売買などによる持続性担保のためのファイナンス面の工夫も明確にすること（見込みも含む）</a:t>
            </a:r>
            <a:endParaRPr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marL="1249363" indent="-439738">
              <a:spcBef>
                <a:spcPts val="600"/>
              </a:spcBef>
              <a:tabLst>
                <a:tab pos="1249363" algn="l"/>
              </a:tabLst>
            </a:pP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２　</a:t>
            </a:r>
            <a:r>
              <a:rPr lang="ja-JP" altLang="en-US" sz="2400" dirty="0">
                <a:solidFill>
                  <a:srgbClr val="000000"/>
                </a:solidFill>
                <a:latin typeface="AR P丸ゴシック体M" panose="020F0600000000000000" pitchFamily="50" charset="-128"/>
                <a:ea typeface="AR P丸ゴシック体M" panose="020F0600000000000000" pitchFamily="50" charset="-128"/>
              </a:rPr>
              <a:t>サービス事業者、ベンチャー企業、</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大学・高専等の研究教育機関及び市民など多様な主体が参画</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する仕組み</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を明確にすること</a:t>
            </a:r>
            <a:endPar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marL="1249363" indent="-439738">
              <a:spcBef>
                <a:spcPts val="600"/>
              </a:spcBef>
              <a:tabLst>
                <a:tab pos="1249363" algn="l"/>
              </a:tabLst>
            </a:pPr>
            <a:r>
              <a:rPr lang="en-US" altLang="ja-JP" sz="2400" dirty="0" smtClean="0">
                <a:solidFill>
                  <a:schemeClr val="tx1"/>
                </a:solidFill>
                <a:latin typeface="AR P丸ゴシック体M" panose="020F0600000000000000" pitchFamily="50" charset="-128"/>
                <a:ea typeface="AR P丸ゴシック体M" panose="020F0600000000000000" pitchFamily="50" charset="-128"/>
              </a:rPr>
              <a:t>※</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３　参考４の「データ利活用型スマートシティのエコシステム」を参考に記載すること</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p:txBody>
      </p:sp>
      <p:sp>
        <p:nvSpPr>
          <p:cNvPr id="7" name="テキスト ボックス 6"/>
          <p:cNvSpPr txBox="1"/>
          <p:nvPr/>
        </p:nvSpPr>
        <p:spPr>
          <a:xfrm>
            <a:off x="8251404" y="6562302"/>
            <a:ext cx="1654628" cy="276999"/>
          </a:xfrm>
          <a:prstGeom prst="rect">
            <a:avLst/>
          </a:prstGeom>
          <a:noFill/>
        </p:spPr>
        <p:txBody>
          <a:bodyPr wrap="square" rtlCol="0">
            <a:spAutoFit/>
          </a:bodyPr>
          <a:lstStyle/>
          <a:p>
            <a:r>
              <a:rPr kumimoji="1" lang="en-US" altLang="ja-JP" sz="1200" i="1" dirty="0" smtClean="0">
                <a:solidFill>
                  <a:srgbClr val="FF0000"/>
                </a:solidFill>
              </a:rPr>
              <a:t>※</a:t>
            </a:r>
            <a:r>
              <a:rPr kumimoji="1" lang="ja-JP" altLang="en-US" sz="1200" i="1" dirty="0" smtClean="0">
                <a:solidFill>
                  <a:srgbClr val="FF0000"/>
                </a:solidFill>
              </a:rPr>
              <a:t>一枚に収めること。</a:t>
            </a:r>
            <a:endParaRPr kumimoji="1" lang="ja-JP" altLang="en-US" sz="1200" i="1" dirty="0">
              <a:solidFill>
                <a:srgbClr val="FF0000"/>
              </a:solidFill>
            </a:endParaRPr>
          </a:p>
        </p:txBody>
      </p:sp>
      <p:sp>
        <p:nvSpPr>
          <p:cNvPr id="8" name="正方形/長方形 7"/>
          <p:cNvSpPr/>
          <p:nvPr/>
        </p:nvSpPr>
        <p:spPr>
          <a:xfrm>
            <a:off x="8875732" y="91795"/>
            <a:ext cx="944719"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様式６－２</a:t>
            </a:r>
            <a:endParaRPr kumimoji="1" lang="ja-JP" altLang="en-US" sz="1200" dirty="0">
              <a:solidFill>
                <a:schemeClr val="tx1"/>
              </a:solidFill>
            </a:endParaRPr>
          </a:p>
        </p:txBody>
      </p:sp>
    </p:spTree>
    <p:extLst>
      <p:ext uri="{BB962C8B-B14F-4D97-AF65-F5344CB8AC3E}">
        <p14:creationId xmlns:p14="http://schemas.microsoft.com/office/powerpoint/2010/main" val="43461687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2669</TotalTime>
  <Words>87</Words>
  <Application>Microsoft Office PowerPoint</Application>
  <PresentationFormat>A4 210 x 297 mm</PresentationFormat>
  <Paragraphs>20</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AR P丸ゴシック体E</vt:lpstr>
      <vt:lpstr>AR P丸ゴシック体M</vt:lpstr>
      <vt:lpstr>HGP創英角ｺﾞｼｯｸUB</vt:lpstr>
      <vt:lpstr>ＭＳ Ｐゴシック</vt:lpstr>
      <vt:lpstr>Arial</vt:lpstr>
      <vt:lpstr>Calibri</vt:lpstr>
      <vt:lpstr>Office ​​テーマ</vt:lpstr>
      <vt:lpstr>PowerPoint プレゼンテーション</vt:lpstr>
      <vt:lpstr>PowerPoint プレゼンテーション</vt:lpstr>
    </vt:vector>
  </TitlesOfParts>
  <Company>総務省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user</cp:lastModifiedBy>
  <cp:revision>440</cp:revision>
  <cp:lastPrinted>2017-03-13T04:30:06Z</cp:lastPrinted>
  <dcterms:created xsi:type="dcterms:W3CDTF">2016-10-31T08:19:48Z</dcterms:created>
  <dcterms:modified xsi:type="dcterms:W3CDTF">2017-03-23T06:19:27Z</dcterms:modified>
</cp:coreProperties>
</file>