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5"/>
  </p:notesMasterIdLst>
  <p:sldIdLst>
    <p:sldId id="460" r:id="rId2"/>
    <p:sldId id="468" r:id="rId3"/>
    <p:sldId id="46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FF00"/>
    <a:srgbClr val="00CC99"/>
    <a:srgbClr val="00FF99"/>
    <a:srgbClr val="66FF66"/>
    <a:srgbClr val="66FF33"/>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5873" autoAdjust="0"/>
  </p:normalViewPr>
  <p:slideViewPr>
    <p:cSldViewPr snapToGrid="0">
      <p:cViewPr varScale="1">
        <p:scale>
          <a:sx n="88" d="100"/>
          <a:sy n="88" d="100"/>
        </p:scale>
        <p:origin x="53" y="82"/>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2018/5/14</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0</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2018/5/14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2018/5/14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2018/5/14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2018/5/14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2018/5/14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2018/5/14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2018/5/14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2018/5/14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2018/5/14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2018/5/14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2018/5/14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2018/5/14</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817622722"/>
              </p:ext>
            </p:extLst>
          </p:nvPr>
        </p:nvGraphicFramePr>
        <p:xfrm>
          <a:off x="208779" y="870139"/>
          <a:ext cx="9504088" cy="2126813"/>
        </p:xfrm>
        <a:graphic>
          <a:graphicData uri="http://schemas.openxmlformats.org/drawingml/2006/table">
            <a:tbl>
              <a:tblPr firstRow="1" bandRow="1">
                <a:tableStyleId>{1FECB4D8-DB02-4DC6-A0A2-4F2EBAE1DC90}</a:tableStyleId>
              </a:tblPr>
              <a:tblGrid>
                <a:gridCol w="1240459"/>
                <a:gridCol w="8263629"/>
              </a:tblGrid>
              <a:tr h="261226">
                <a:tc>
                  <a:txBody>
                    <a:bodyPr/>
                    <a:lstStyle/>
                    <a:p>
                      <a:r>
                        <a:rPr kumimoji="1" lang="ja-JP" altLang="en-US" sz="1200" b="1" dirty="0" smtClean="0">
                          <a:solidFill>
                            <a:schemeClr val="bg1"/>
                          </a:solidFill>
                          <a:latin typeface="+mn-ea"/>
                          <a:ea typeface="+mn-ea"/>
                        </a:rPr>
                        <a:t>提案者</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対象分野</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実施地域</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spc="-100" baseline="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15821">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altLang="ja-JP" sz="1200" b="0" dirty="0" smtClean="0">
                        <a:solidFill>
                          <a:schemeClr val="tx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32">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○○，○○○千円　（千円未満切り捨てで記載）</a:t>
                      </a:r>
                      <a:endParaRPr kumimoji="1" lang="ja-JP" altLang="en-US" sz="1200" b="0" dirty="0" smtClean="0">
                        <a:solidFill>
                          <a:schemeClr val="tx1"/>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2" name="正方形/長方形 71"/>
          <p:cNvSpPr/>
          <p:nvPr/>
        </p:nvSpPr>
        <p:spPr>
          <a:xfrm>
            <a:off x="1500997" y="1863587"/>
            <a:ext cx="8122046"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rgbClr val="FF0000"/>
                </a:solidFill>
                <a:latin typeface="+mn-ea"/>
              </a:rPr>
              <a:t>実証を行う事業全体の概要を</a:t>
            </a:r>
            <a:r>
              <a:rPr lang="en-US" altLang="ja-JP" sz="1200" dirty="0" smtClean="0">
                <a:solidFill>
                  <a:srgbClr val="FF0000"/>
                </a:solidFill>
                <a:latin typeface="+mn-ea"/>
              </a:rPr>
              <a:t>300</a:t>
            </a:r>
            <a:r>
              <a:rPr lang="ja-JP" altLang="en-US" sz="1200" dirty="0" smtClean="0">
                <a:solidFill>
                  <a:srgbClr val="FF0000"/>
                </a:solidFill>
                <a:latin typeface="+mn-ea"/>
              </a:rPr>
              <a:t>字以内で記載してください。</a:t>
            </a:r>
            <a:endParaRPr lang="en-US" altLang="ja-JP" sz="1200" dirty="0">
              <a:solidFill>
                <a:srgbClr val="FF0000"/>
              </a:solidFill>
              <a:latin typeface="+mn-ea"/>
            </a:endParaRPr>
          </a:p>
        </p:txBody>
      </p:sp>
      <p:sp>
        <p:nvSpPr>
          <p:cNvPr id="73" name="正方形/長方形 72"/>
          <p:cNvSpPr/>
          <p:nvPr/>
        </p:nvSpPr>
        <p:spPr>
          <a:xfrm>
            <a:off x="1504777" y="909299"/>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mn-ea"/>
              </a:rPr>
              <a:t>○○、○○・・・　</a:t>
            </a:r>
            <a:r>
              <a:rPr lang="en-US" altLang="ja-JP" sz="1200" dirty="0">
                <a:solidFill>
                  <a:srgbClr val="FF0000"/>
                </a:solidFill>
                <a:latin typeface="+mn-ea"/>
              </a:rPr>
              <a:t>※</a:t>
            </a:r>
            <a:r>
              <a:rPr lang="ja-JP" altLang="en-US" sz="1200" dirty="0">
                <a:solidFill>
                  <a:srgbClr val="FF0000"/>
                </a:solidFill>
                <a:latin typeface="+mn-ea"/>
              </a:rPr>
              <a:t>代表提案者を含む、すべての機関について</a:t>
            </a:r>
            <a:r>
              <a:rPr lang="ja-JP" altLang="en-US" sz="1200" dirty="0" smtClean="0">
                <a:solidFill>
                  <a:srgbClr val="FF0000"/>
                </a:solidFill>
                <a:latin typeface="+mn-ea"/>
              </a:rPr>
              <a:t>記載</a:t>
            </a:r>
            <a:r>
              <a:rPr lang="ja-JP" altLang="en-US" sz="1200" dirty="0">
                <a:solidFill>
                  <a:srgbClr val="FF0000"/>
                </a:solidFill>
                <a:latin typeface="ＭＳ Ｐゴシック" panose="020B0600070205080204" pitchFamily="50" charset="-128"/>
              </a:rPr>
              <a:t>してください。代表提案団体名に下線を引くこと</a:t>
            </a:r>
            <a:r>
              <a:rPr lang="ja-JP" altLang="en-US" sz="1200" dirty="0" smtClean="0">
                <a:solidFill>
                  <a:srgbClr val="FF0000"/>
                </a:solidFill>
                <a:latin typeface="ＭＳ Ｐゴシック" panose="020B0600070205080204" pitchFamily="50" charset="-128"/>
              </a:rPr>
              <a:t>。</a:t>
            </a:r>
            <a:endParaRPr lang="ja-JP" altLang="en-US" sz="1200" dirty="0">
              <a:solidFill>
                <a:srgbClr val="FF0000"/>
              </a:solidFill>
              <a:latin typeface="ＭＳ Ｐゴシック" panose="020B0600070205080204" pitchFamily="50" charset="-128"/>
            </a:endParaRPr>
          </a:p>
        </p:txBody>
      </p:sp>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a:t>
            </a:r>
            <a:r>
              <a:rPr lang="ja-JP" altLang="en-US" sz="2000" dirty="0" smtClean="0">
                <a:solidFill>
                  <a:prstClr val="black"/>
                </a:solidFill>
                <a:latin typeface="HGP創英角ｺﾞｼｯｸUB" pitchFamily="50" charset="-128"/>
                <a:ea typeface="HGP創英角ｺﾞｼｯｸUB" pitchFamily="50" charset="-128"/>
              </a:rPr>
              <a:t>提案者名</a:t>
            </a:r>
            <a:r>
              <a:rPr lang="ja-JP" altLang="en-US" sz="1600" dirty="0" smtClean="0">
                <a:solidFill>
                  <a:prstClr val="black"/>
                </a:solidFill>
                <a:latin typeface="HGP創英角ｺﾞｼｯｸUB" pitchFamily="50" charset="-128"/>
                <a:ea typeface="HGP創英角ｺﾞｼｯｸUB" pitchFamily="50" charset="-128"/>
              </a:rPr>
              <a:t>（一社のみ記載して下さい）</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29" name="正方形/長方形 28"/>
          <p:cNvSpPr/>
          <p:nvPr/>
        </p:nvSpPr>
        <p:spPr>
          <a:xfrm>
            <a:off x="1504777" y="1174377"/>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ＭＳ Ｐゴシック" panose="020B0600070205080204" pitchFamily="50" charset="-128"/>
              </a:rPr>
              <a:t>実施</a:t>
            </a:r>
            <a:r>
              <a:rPr lang="ja-JP" altLang="en-US" sz="1200" dirty="0" smtClean="0">
                <a:solidFill>
                  <a:srgbClr val="FF0000"/>
                </a:solidFill>
                <a:latin typeface="ＭＳ Ｐゴシック" panose="020B0600070205080204" pitchFamily="50" charset="-128"/>
              </a:rPr>
              <a:t>要領を参考に実証を行う分野を選択してください。複数</a:t>
            </a:r>
            <a:r>
              <a:rPr lang="ja-JP" altLang="en-US" sz="1200" dirty="0">
                <a:solidFill>
                  <a:srgbClr val="FF0000"/>
                </a:solidFill>
                <a:latin typeface="ＭＳ Ｐゴシック" panose="020B0600070205080204" pitchFamily="50" charset="-128"/>
              </a:rPr>
              <a:t>分野を対象と</a:t>
            </a:r>
            <a:r>
              <a:rPr lang="ja-JP" altLang="en-US" sz="1200" dirty="0" smtClean="0">
                <a:solidFill>
                  <a:srgbClr val="FF0000"/>
                </a:solidFill>
                <a:latin typeface="ＭＳ Ｐゴシック" panose="020B0600070205080204" pitchFamily="50" charset="-128"/>
              </a:rPr>
              <a:t>する場合</a:t>
            </a:r>
            <a:r>
              <a:rPr lang="ja-JP" altLang="en-US" sz="1200" dirty="0">
                <a:solidFill>
                  <a:srgbClr val="FF0000"/>
                </a:solidFill>
                <a:latin typeface="ＭＳ Ｐゴシック" panose="020B0600070205080204" pitchFamily="50" charset="-128"/>
              </a:rPr>
              <a:t>は主たる対象</a:t>
            </a:r>
            <a:r>
              <a:rPr lang="ja-JP" altLang="en-US" sz="1200" dirty="0" smtClean="0">
                <a:solidFill>
                  <a:srgbClr val="FF0000"/>
                </a:solidFill>
                <a:latin typeface="ＭＳ Ｐゴシック" panose="020B0600070205080204" pitchFamily="50" charset="-128"/>
              </a:rPr>
              <a:t>分野</a:t>
            </a:r>
            <a:r>
              <a:rPr lang="ja-JP" altLang="en-US" sz="1200" dirty="0">
                <a:solidFill>
                  <a:srgbClr val="FF0000"/>
                </a:solidFill>
                <a:latin typeface="ＭＳ Ｐゴシック" panose="020B0600070205080204" pitchFamily="50" charset="-128"/>
              </a:rPr>
              <a:t>に</a:t>
            </a:r>
            <a:r>
              <a:rPr lang="ja-JP" altLang="en-US" sz="1200" dirty="0" smtClean="0">
                <a:solidFill>
                  <a:srgbClr val="FF0000"/>
                </a:solidFill>
                <a:latin typeface="ＭＳ Ｐゴシック" panose="020B0600070205080204" pitchFamily="50" charset="-128"/>
              </a:rPr>
              <a:t>下線</a:t>
            </a:r>
            <a:r>
              <a:rPr lang="ja-JP" altLang="en-US" sz="1200" dirty="0">
                <a:solidFill>
                  <a:srgbClr val="FF0000"/>
                </a:solidFill>
                <a:latin typeface="ＭＳ Ｐゴシック" panose="020B0600070205080204" pitchFamily="50" charset="-128"/>
              </a:rPr>
              <a:t>を付すこと。</a:t>
            </a:r>
          </a:p>
        </p:txBody>
      </p:sp>
      <p:sp>
        <p:nvSpPr>
          <p:cNvPr id="30" name="正方形/長方形 29"/>
          <p:cNvSpPr/>
          <p:nvPr/>
        </p:nvSpPr>
        <p:spPr>
          <a:xfrm>
            <a:off x="1504777" y="1446988"/>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ja-JP" sz="1200" dirty="0">
                <a:solidFill>
                  <a:srgbClr val="FF0000"/>
                </a:solidFill>
              </a:rPr>
              <a:t>「○○県○○市」等と</a:t>
            </a:r>
            <a:r>
              <a:rPr lang="ja-JP" altLang="ja-JP" sz="1200" dirty="0" smtClean="0">
                <a:solidFill>
                  <a:srgbClr val="FF0000"/>
                </a:solidFill>
              </a:rPr>
              <a:t>記載</a:t>
            </a:r>
            <a:r>
              <a:rPr lang="ja-JP" altLang="en-US" sz="1200" dirty="0">
                <a:solidFill>
                  <a:srgbClr val="FF0000"/>
                </a:solidFill>
              </a:rPr>
              <a:t>してください</a:t>
            </a:r>
            <a:r>
              <a:rPr lang="ja-JP" altLang="ja-JP" sz="1200" dirty="0" smtClean="0">
                <a:solidFill>
                  <a:srgbClr val="FF0000"/>
                </a:solidFill>
              </a:rPr>
              <a:t>（</a:t>
            </a:r>
            <a:r>
              <a:rPr lang="ja-JP" altLang="ja-JP" sz="1200" dirty="0">
                <a:solidFill>
                  <a:srgbClr val="FF0000"/>
                </a:solidFill>
              </a:rPr>
              <a:t>さらに地区が特定可能な場合は、詳細に記載）。</a:t>
            </a:r>
            <a:endParaRPr lang="ja-JP" altLang="en-US" sz="1200" dirty="0">
              <a:solidFill>
                <a:srgbClr val="FF0000"/>
              </a:solidFill>
              <a:latin typeface="ＭＳ Ｐゴシック" panose="020B0600070205080204" pitchFamily="50" charset="-128"/>
            </a:endParaRPr>
          </a:p>
        </p:txBody>
      </p:sp>
      <p:sp>
        <p:nvSpPr>
          <p:cNvPr id="2" name="テキスト ボックス 1"/>
          <p:cNvSpPr txBox="1"/>
          <p:nvPr/>
        </p:nvSpPr>
        <p:spPr>
          <a:xfrm>
            <a:off x="721453" y="3263317"/>
            <a:ext cx="1107996" cy="369332"/>
          </a:xfrm>
          <a:prstGeom prst="rect">
            <a:avLst/>
          </a:prstGeom>
          <a:noFill/>
          <a:ln>
            <a:solidFill>
              <a:schemeClr val="tx1"/>
            </a:solidFill>
          </a:ln>
        </p:spPr>
        <p:txBody>
          <a:bodyPr wrap="none" rtlCol="0">
            <a:spAutoFit/>
          </a:bodyPr>
          <a:lstStyle/>
          <a:p>
            <a:r>
              <a:rPr kumimoji="1" lang="ja-JP" altLang="en-US" dirty="0" smtClean="0"/>
              <a:t>事業概要</a:t>
            </a:r>
            <a:endParaRPr kumimoji="1" lang="ja-JP" altLang="en-US" dirty="0"/>
          </a:p>
        </p:txBody>
      </p:sp>
      <p:sp>
        <p:nvSpPr>
          <p:cNvPr id="12" name="正方形/長方形 11"/>
          <p:cNvSpPr/>
          <p:nvPr/>
        </p:nvSpPr>
        <p:spPr>
          <a:xfrm>
            <a:off x="1007444" y="3736716"/>
            <a:ext cx="8122046"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u"/>
            </a:pPr>
            <a:r>
              <a:rPr lang="ja-JP" altLang="en-US" sz="1200" dirty="0" smtClean="0">
                <a:solidFill>
                  <a:srgbClr val="FF0000"/>
                </a:solidFill>
                <a:latin typeface="+mn-ea"/>
              </a:rPr>
              <a:t>　図を用いる等して、実証を行うサービスについてわかりやすく示して下さい。</a:t>
            </a:r>
            <a:endParaRPr lang="en-US" altLang="ja-JP" sz="1200" dirty="0" smtClean="0">
              <a:solidFill>
                <a:srgbClr val="FF0000"/>
              </a:solidFill>
              <a:latin typeface="+mn-ea"/>
            </a:endParaRPr>
          </a:p>
          <a:p>
            <a:pPr marL="171450" indent="-171450">
              <a:buFont typeface="Wingdings" panose="05000000000000000000" pitchFamily="2" charset="2"/>
              <a:buChar char="u"/>
            </a:pPr>
            <a:r>
              <a:rPr lang="ja-JP" altLang="en-US" sz="1200" dirty="0" smtClean="0">
                <a:solidFill>
                  <a:srgbClr val="FF0000"/>
                </a:solidFill>
                <a:latin typeface="+mn-ea"/>
              </a:rPr>
              <a:t>　この</a:t>
            </a:r>
            <a:r>
              <a:rPr lang="ja-JP" altLang="en-US" sz="1200" dirty="0">
                <a:solidFill>
                  <a:srgbClr val="FF0000"/>
                </a:solidFill>
                <a:latin typeface="+mn-ea"/>
              </a:rPr>
              <a:t>中</a:t>
            </a:r>
            <a:r>
              <a:rPr lang="ja-JP" altLang="en-US" sz="1200" dirty="0" smtClean="0">
                <a:solidFill>
                  <a:srgbClr val="FF0000"/>
                </a:solidFill>
                <a:latin typeface="+mn-ea"/>
              </a:rPr>
              <a:t>で、様式１企画提案書（全体概要）の記載内容を踏まえ、当サービスによる効果及び実証での検証事項を明らかにして下さい。</a:t>
            </a:r>
            <a:endParaRPr lang="en-US" altLang="ja-JP" sz="1200" dirty="0">
              <a:solidFill>
                <a:srgbClr val="FF0000"/>
              </a:solidFill>
              <a:latin typeface="+mn-ea"/>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r>
              <a:rPr lang="ja-JP" altLang="en-US" sz="1600" dirty="0">
                <a:solidFill>
                  <a:prstClr val="black"/>
                </a:solidFill>
                <a:latin typeface="HGP創英角ｺﾞｼｯｸUB" pitchFamily="50" charset="-128"/>
                <a:ea typeface="HGP創英角ｺﾞｼｯｸUB" pitchFamily="50" charset="-128"/>
              </a:rPr>
              <a:t>（一社のみ記載して下さい</a:t>
            </a:r>
            <a:r>
              <a:rPr lang="ja-JP" altLang="en-US" sz="1600" dirty="0" smtClean="0">
                <a:solidFill>
                  <a:prstClr val="black"/>
                </a:solidFill>
                <a:latin typeface="HGP創英角ｺﾞｼｯｸUB" pitchFamily="50" charset="-128"/>
                <a:ea typeface="HGP創英角ｺﾞｼｯｸUB" pitchFamily="50" charset="-128"/>
              </a:rPr>
              <a:t>）</a:t>
            </a:r>
            <a:endParaRPr lang="en-US" altLang="ja-JP" sz="1600" dirty="0" smtClean="0">
              <a:solidFill>
                <a:prstClr val="black"/>
              </a:solidFill>
              <a:latin typeface="HGP創英角ｺﾞｼｯｸUB" pitchFamily="50" charset="-128"/>
              <a:ea typeface="HGP創英角ｺﾞｼｯｸUB" pitchFamily="50" charset="-128"/>
            </a:endParaRPr>
          </a:p>
          <a:p>
            <a:pPr marL="182563" indent="-182563" algn="ctr"/>
            <a:r>
              <a:rPr lang="ja-JP" altLang="en-US" sz="2000" dirty="0" smtClean="0">
                <a:solidFill>
                  <a:prstClr val="black"/>
                </a:solidFill>
                <a:latin typeface="HGP創英角ｺﾞｼｯｸUB" pitchFamily="50" charset="-128"/>
                <a:ea typeface="HGP創英角ｺﾞｼｯｸUB" pitchFamily="50" charset="-128"/>
              </a:rPr>
              <a:t>実施</a:t>
            </a:r>
            <a:r>
              <a:rPr lang="ja-JP" altLang="en-US" sz="2000" dirty="0">
                <a:solidFill>
                  <a:prstClr val="black"/>
                </a:solidFill>
                <a:latin typeface="HGP創英角ｺﾞｼｯｸUB" pitchFamily="50" charset="-128"/>
                <a:ea typeface="HGP創英角ｺﾞｼｯｸUB" pitchFamily="50" charset="-128"/>
              </a:rPr>
              <a:t>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49" name="Rectangle 2"/>
          <p:cNvSpPr txBox="1">
            <a:spLocks noChangeArrowheads="1"/>
          </p:cNvSpPr>
          <p:nvPr/>
        </p:nvSpPr>
        <p:spPr bwMode="auto">
          <a:xfrm>
            <a:off x="234950" y="684327"/>
            <a:ext cx="94488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スキーム</a:t>
            </a:r>
            <a:r>
              <a:rPr kumimoji="0" lang="ja-JP" altLang="en-US" sz="1800" kern="0" dirty="0" smtClean="0">
                <a:solidFill>
                  <a:srgbClr val="000000"/>
                </a:solidFill>
                <a:latin typeface="HGP創英角ｺﾞｼｯｸUB"/>
                <a:ea typeface="HGP創英角ｺﾞｼｯｸUB"/>
              </a:rPr>
              <a:t>概要</a:t>
            </a:r>
            <a:endParaRPr kumimoji="0" lang="ja-JP" altLang="en-US" sz="1800" kern="0" dirty="0">
              <a:solidFill>
                <a:srgbClr val="000000"/>
              </a:solidFill>
              <a:latin typeface="HGP創英角ｺﾞｼｯｸUB"/>
              <a:ea typeface="HGP創英角ｺﾞｼｯｸUB"/>
            </a:endParaRPr>
          </a:p>
        </p:txBody>
      </p:sp>
      <p:cxnSp>
        <p:nvCxnSpPr>
          <p:cNvPr id="50" name="直線コネクタ 49"/>
          <p:cNvCxnSpPr/>
          <p:nvPr/>
        </p:nvCxnSpPr>
        <p:spPr>
          <a:xfrm>
            <a:off x="241300" y="1171690"/>
            <a:ext cx="9436100" cy="7874"/>
          </a:xfrm>
          <a:prstGeom prst="line">
            <a:avLst/>
          </a:prstGeom>
        </p:spPr>
        <p:style>
          <a:lnRef idx="1">
            <a:schemeClr val="dk1"/>
          </a:lnRef>
          <a:fillRef idx="0">
            <a:schemeClr val="dk1"/>
          </a:fillRef>
          <a:effectRef idx="0">
            <a:schemeClr val="dk1"/>
          </a:effectRef>
          <a:fontRef idx="minor">
            <a:schemeClr val="tx1"/>
          </a:fontRef>
        </p:style>
      </p:cxnSp>
      <p:grpSp>
        <p:nvGrpSpPr>
          <p:cNvPr id="4" name="グループ化 3"/>
          <p:cNvGrpSpPr/>
          <p:nvPr/>
        </p:nvGrpSpPr>
        <p:grpSpPr>
          <a:xfrm>
            <a:off x="10027017" y="3373339"/>
            <a:ext cx="5988332" cy="3188963"/>
            <a:chOff x="2925108" y="1450642"/>
            <a:chExt cx="5988332" cy="3188963"/>
          </a:xfrm>
        </p:grpSpPr>
        <p:sp>
          <p:nvSpPr>
            <p:cNvPr id="12" name="テキスト ボックス 11"/>
            <p:cNvSpPr txBox="1"/>
            <p:nvPr/>
          </p:nvSpPr>
          <p:spPr>
            <a:xfrm>
              <a:off x="2925108" y="2818692"/>
              <a:ext cx="1870208" cy="415498"/>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サービスの名称を記載</a:t>
              </a:r>
              <a:endPar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endParaRPr>
            </a:p>
          </p:txBody>
        </p:sp>
        <p:cxnSp>
          <p:nvCxnSpPr>
            <p:cNvPr id="16" name="直線矢印コネクタ 15"/>
            <p:cNvCxnSpPr/>
            <p:nvPr/>
          </p:nvCxnSpPr>
          <p:spPr bwMode="auto">
            <a:xfrm>
              <a:off x="4788425" y="2674778"/>
              <a:ext cx="0" cy="851899"/>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19" name="直線矢印コネクタ 18"/>
            <p:cNvCxnSpPr>
              <a:stCxn id="26" idx="0"/>
            </p:cNvCxnSpPr>
            <p:nvPr/>
          </p:nvCxnSpPr>
          <p:spPr bwMode="auto">
            <a:xfrm flipV="1">
              <a:off x="5019019" y="2683286"/>
              <a:ext cx="0" cy="843391"/>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20" name="テキスト ボックス 19"/>
            <p:cNvSpPr txBox="1"/>
            <p:nvPr/>
          </p:nvSpPr>
          <p:spPr>
            <a:xfrm>
              <a:off x="4860598" y="2734510"/>
              <a:ext cx="2618503"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データ</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の名称を記載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（バイタルデータ</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気温・室温データ等）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5" name="Rectangle 315"/>
            <p:cNvSpPr>
              <a:spLocks noChangeArrowheads="1"/>
            </p:cNvSpPr>
            <p:nvPr/>
          </p:nvSpPr>
          <p:spPr bwMode="auto">
            <a:xfrm>
              <a:off x="3873000" y="1612073"/>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ステイクホルダーの名称</a:t>
              </a:r>
              <a:r>
                <a:rPr kumimoji="0" lang="ja-JP" altLang="en-US" sz="1050" kern="0" dirty="0">
                  <a:solidFill>
                    <a:srgbClr val="000000"/>
                  </a:solidFill>
                  <a:latin typeface="Arial" charset="0"/>
                  <a:ea typeface="HGP創英角ｺﾞｼｯｸUB" panose="020B0900000000000000" pitchFamily="50" charset="-128"/>
                </a:rPr>
                <a:t>を</a:t>
              </a:r>
              <a:r>
                <a:rPr kumimoji="0" lang="ja-JP" altLang="en-US" sz="1050" kern="0" dirty="0" smtClean="0">
                  <a:solidFill>
                    <a:srgbClr val="000000"/>
                  </a:solidFill>
                  <a:latin typeface="Arial" charset="0"/>
                  <a:ea typeface="HGP創英角ｺﾞｼｯｸUB" panose="020B0900000000000000" pitchFamily="50" charset="-128"/>
                </a:rPr>
                <a:t>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smtClean="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smtClean="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26" name="Rectangle 315"/>
            <p:cNvSpPr>
              <a:spLocks noChangeArrowheads="1"/>
            </p:cNvSpPr>
            <p:nvPr/>
          </p:nvSpPr>
          <p:spPr bwMode="auto">
            <a:xfrm>
              <a:off x="3939019"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a:t>
              </a:r>
              <a:r>
                <a:rPr kumimoji="0" lang="ja-JP" altLang="en-US" sz="1050" kern="0" dirty="0" smtClean="0">
                  <a:solidFill>
                    <a:srgbClr val="000000"/>
                  </a:solidFill>
                  <a:latin typeface="Arial" charset="0"/>
                  <a:ea typeface="HGP創英角ｺﾞｼｯｸUB" panose="020B0900000000000000" pitchFamily="50" charset="-128"/>
                </a:rPr>
                <a:t>名称を記載</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27" name="Rectangle 4"/>
            <p:cNvSpPr>
              <a:spLocks noChangeArrowheads="1"/>
            </p:cNvSpPr>
            <p:nvPr/>
          </p:nvSpPr>
          <p:spPr bwMode="auto">
            <a:xfrm>
              <a:off x="3568892" y="1450642"/>
              <a:ext cx="846489" cy="286466"/>
            </a:xfrm>
            <a:prstGeom prst="roundRect">
              <a:avLst>
                <a:gd name="adj" fmla="val 6394"/>
              </a:avLst>
            </a:prstGeom>
            <a:ln>
              <a:headEnd/>
              <a:tailEnd/>
            </a:ln>
            <a:extLst/>
          </p:spPr>
          <p:style>
            <a:lnRef idx="1">
              <a:schemeClr val="accent2"/>
            </a:lnRef>
            <a:fillRef idx="2">
              <a:schemeClr val="accent2"/>
            </a:fillRef>
            <a:effectRef idx="1">
              <a:schemeClr val="accent2"/>
            </a:effectRef>
            <a:fontRef idx="minor">
              <a:schemeClr val="dk1"/>
            </a:fontRef>
          </p:style>
          <p:txBody>
            <a:bodyPr lIns="0" tIns="0" rIns="0" bIns="0" anchor="ctr"/>
            <a:lstStyle>
              <a:lvl1pPr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1pPr>
              <a:lvl2pPr marL="742950" indent="-28575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2pPr>
              <a:lvl3pPr marL="11430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3pPr>
              <a:lvl4pPr marL="16002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4pPr>
              <a:lvl5pPr marL="20574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5pPr>
              <a:lvl6pPr marL="25146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6pPr>
              <a:lvl7pPr marL="29718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7pPr>
              <a:lvl8pPr marL="34290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8pPr>
              <a:lvl9pPr marL="38862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9pPr>
            </a:lstStyle>
            <a:p>
              <a:pPr algn="ctr" fontAlgn="base">
                <a:spcBef>
                  <a:spcPct val="50000"/>
                </a:spcBef>
                <a:spcAft>
                  <a:spcPct val="0"/>
                </a:spcAft>
                <a:buClr>
                  <a:srgbClr val="000000"/>
                </a:buClr>
                <a:buFont typeface="Wingdings" pitchFamily="2" charset="2"/>
                <a:buNone/>
                <a:defRPr/>
              </a:pPr>
              <a:r>
                <a:rPr lang="ja-JP" altLang="en-US" sz="1050" kern="0" dirty="0">
                  <a:solidFill>
                    <a:srgbClr val="C0504D"/>
                  </a:solidFill>
                  <a:latin typeface="Arial" charset="0"/>
                </a:rPr>
                <a:t>事業主体</a:t>
              </a:r>
              <a:endParaRPr lang="en-US" altLang="ja-JP" sz="1050" kern="0" dirty="0">
                <a:solidFill>
                  <a:srgbClr val="C0504D"/>
                </a:solidFill>
                <a:latin typeface="Arial" charset="0"/>
              </a:endParaRPr>
            </a:p>
          </p:txBody>
        </p:sp>
        <p:sp>
          <p:nvSpPr>
            <p:cNvPr id="52" name="Rectangle 315"/>
            <p:cNvSpPr>
              <a:spLocks noChangeArrowheads="1"/>
            </p:cNvSpPr>
            <p:nvPr/>
          </p:nvSpPr>
          <p:spPr bwMode="auto">
            <a:xfrm>
              <a:off x="6753440"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a:t>
              </a:r>
              <a:r>
                <a:rPr kumimoji="0" lang="ja-JP" altLang="en-US" sz="1050" kern="0" dirty="0" smtClean="0">
                  <a:solidFill>
                    <a:srgbClr val="000000"/>
                  </a:solidFill>
                  <a:latin typeface="Arial" charset="0"/>
                  <a:ea typeface="HGP創英角ｺﾞｼｯｸUB" panose="020B0900000000000000" pitchFamily="50" charset="-128"/>
                </a:rPr>
                <a:t>を記載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cxnSp>
          <p:nvCxnSpPr>
            <p:cNvPr id="53" name="直線矢印コネクタ 52"/>
            <p:cNvCxnSpPr>
              <a:stCxn id="52" idx="1"/>
            </p:cNvCxnSpPr>
            <p:nvPr/>
          </p:nvCxnSpPr>
          <p:spPr bwMode="auto">
            <a:xfrm flipH="1">
              <a:off x="6066880" y="4066677"/>
              <a:ext cx="686560" cy="0"/>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56" name="正方形/長方形 55"/>
            <p:cNvSpPr/>
            <p:nvPr/>
          </p:nvSpPr>
          <p:spPr>
            <a:xfrm>
              <a:off x="6076126" y="3760017"/>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57" name="直線矢印コネクタ 56"/>
            <p:cNvCxnSpPr/>
            <p:nvPr/>
          </p:nvCxnSpPr>
          <p:spPr bwMode="auto">
            <a:xfrm>
              <a:off x="6099019" y="4333705"/>
              <a:ext cx="700382"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60" name="正方形/長方形 59"/>
            <p:cNvSpPr/>
            <p:nvPr/>
          </p:nvSpPr>
          <p:spPr>
            <a:xfrm>
              <a:off x="6087572" y="4385689"/>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rgbClr val="4F81BD"/>
                  </a:solidFill>
                  <a:latin typeface="HGP創英角ｺﾞｼｯｸUB" panose="020B0900000000000000" pitchFamily="50" charset="-128"/>
                  <a:ea typeface="HGP創英角ｺﾞｼｯｸUB" panose="020B0900000000000000" pitchFamily="50" charset="-128"/>
                </a:rPr>
                <a:t>●●●●</a:t>
              </a:r>
              <a:endParaRPr lang="en-US" altLang="ja-JP" sz="1050" dirty="0">
                <a:solidFill>
                  <a:srgbClr val="4F81BD"/>
                </a:solidFill>
                <a:latin typeface="HGP創英角ｺﾞｼｯｸUB" panose="020B0900000000000000" pitchFamily="50" charset="-128"/>
                <a:ea typeface="HGP創英角ｺﾞｼｯｸUB" panose="020B0900000000000000" pitchFamily="50" charset="-128"/>
              </a:endParaRPr>
            </a:p>
          </p:txBody>
        </p:sp>
      </p:grpSp>
      <p:sp>
        <p:nvSpPr>
          <p:cNvPr id="61" name="正方形/長方形 60"/>
          <p:cNvSpPr/>
          <p:nvPr/>
        </p:nvSpPr>
        <p:spPr>
          <a:xfrm>
            <a:off x="337351" y="5509042"/>
            <a:ext cx="9340049" cy="1262450"/>
          </a:xfrm>
          <a:prstGeom prst="rect">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注意事項</a:t>
            </a:r>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コンソーシアム各社の役割や、</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信託機能の利用者の関係が分かるように記載してください。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提供されるデータやサービス等の内容がわかるように記載してください。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本事業</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に参加する具体的な事業者名とその役割を記載して</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フォントのサイズ等は記載しやすいように作成時に調整してください。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スキーム概要は一枚</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に収めて</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上記</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は例であり、配置は実証を行うスキームに応じて</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作成して下さい。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rPr>
              <a:t>様式８</a:t>
            </a:r>
            <a:endParaRPr lang="ja-JP" altLang="en-US" sz="1200" dirty="0">
              <a:solidFill>
                <a:prstClr val="black"/>
              </a:solidFill>
            </a:endParaRPr>
          </a:p>
        </p:txBody>
      </p:sp>
      <p:cxnSp>
        <p:nvCxnSpPr>
          <p:cNvPr id="29" name="直線矢印コネクタ 28"/>
          <p:cNvCxnSpPr/>
          <p:nvPr/>
        </p:nvCxnSpPr>
        <p:spPr bwMode="auto">
          <a:xfrm>
            <a:off x="10192154" y="2083180"/>
            <a:ext cx="1631336"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31" name="正方形/長方形 30"/>
          <p:cNvSpPr/>
          <p:nvPr/>
        </p:nvSpPr>
        <p:spPr>
          <a:xfrm>
            <a:off x="1855086" y="1421078"/>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593949" y="1773098"/>
            <a:ext cx="802354"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サービス等</a:t>
            </a:r>
            <a:endParaRPr lang="en-US" altLang="ja-JP" sz="1050" dirty="0">
              <a:solidFill>
                <a:srgbClr val="4F81BD"/>
              </a:solidFill>
              <a:latin typeface="HGP創英角ｺﾞｼｯｸUB" panose="020B0900000000000000" pitchFamily="50" charset="-128"/>
              <a:ea typeface="HGP創英角ｺﾞｼｯｸUB" panose="020B0900000000000000" pitchFamily="50" charset="-128"/>
            </a:endParaRPr>
          </a:p>
        </p:txBody>
      </p:sp>
      <p:grpSp>
        <p:nvGrpSpPr>
          <p:cNvPr id="7" name="グループ化 6"/>
          <p:cNvGrpSpPr/>
          <p:nvPr/>
        </p:nvGrpSpPr>
        <p:grpSpPr>
          <a:xfrm>
            <a:off x="3353163" y="1395909"/>
            <a:ext cx="3199674" cy="1401771"/>
            <a:chOff x="188419" y="1349427"/>
            <a:chExt cx="2344324" cy="1401771"/>
          </a:xfrm>
          <a:effectLst/>
        </p:grpSpPr>
        <p:sp>
          <p:nvSpPr>
            <p:cNvPr id="5" name="テキスト ボックス 4"/>
            <p:cNvSpPr txBox="1"/>
            <p:nvPr/>
          </p:nvSpPr>
          <p:spPr>
            <a:xfrm>
              <a:off x="188419" y="1349427"/>
              <a:ext cx="2344324" cy="369332"/>
            </a:xfrm>
            <a:prstGeom prst="rect">
              <a:avLst/>
            </a:prstGeom>
            <a:noFill/>
            <a:ln w="38100">
              <a:solidFill>
                <a:schemeClr val="tx2">
                  <a:lumMod val="60000"/>
                  <a:lumOff val="40000"/>
                </a:schemeClr>
              </a:solidFill>
            </a:ln>
            <a:effectLst/>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情報信託機能等を提供する者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88419" y="1735535"/>
              <a:ext cx="2344324" cy="1015663"/>
            </a:xfrm>
            <a:prstGeom prst="rect">
              <a:avLst/>
            </a:prstGeom>
            <a:solidFill>
              <a:schemeClr val="accent5">
                <a:lumMod val="20000"/>
                <a:lumOff val="80000"/>
              </a:schemeClr>
            </a:solidFill>
          </p:spPr>
          <p:txBody>
            <a:bodyPr wrap="square" rtlCol="0">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信託を受ける主体と、その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役割を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○○社は、△△から情報の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信託</a:t>
              </a:r>
              <a:r>
                <a:rPr lang="ja-JP" altLang="en-US" sz="12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を受け取り、</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して☆☆する。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3" name="グループ化 32"/>
          <p:cNvGrpSpPr/>
          <p:nvPr/>
        </p:nvGrpSpPr>
        <p:grpSpPr>
          <a:xfrm>
            <a:off x="455649" y="3355826"/>
            <a:ext cx="2798873" cy="1586437"/>
            <a:chOff x="188419" y="1349427"/>
            <a:chExt cx="2344324" cy="1586437"/>
          </a:xfrm>
          <a:effectLst/>
        </p:grpSpPr>
        <p:sp>
          <p:nvSpPr>
            <p:cNvPr id="34" name="テキスト ボックス 33"/>
            <p:cNvSpPr txBox="1"/>
            <p:nvPr/>
          </p:nvSpPr>
          <p:spPr>
            <a:xfrm>
              <a:off x="188419" y="1349427"/>
              <a:ext cx="2344324" cy="369332"/>
            </a:xfrm>
            <a:prstGeom prst="rect">
              <a:avLst/>
            </a:prstGeom>
            <a:noFill/>
            <a:ln w="28575">
              <a:solidFill>
                <a:schemeClr val="accent6">
                  <a:lumMod val="60000"/>
                  <a:lumOff val="40000"/>
                </a:schemeClr>
              </a:solidFill>
            </a:ln>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情報を提供する者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88419" y="1735535"/>
              <a:ext cx="2344324" cy="1200329"/>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する主体と、データの内容を記載。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・・・は、○○社に★★の情報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6" name="グループ化 35"/>
          <p:cNvGrpSpPr/>
          <p:nvPr/>
        </p:nvGrpSpPr>
        <p:grpSpPr>
          <a:xfrm>
            <a:off x="6632765" y="3604776"/>
            <a:ext cx="3106378" cy="1401771"/>
            <a:chOff x="188419" y="1349427"/>
            <a:chExt cx="2344324" cy="1401771"/>
          </a:xfrm>
          <a:effectLst/>
        </p:grpSpPr>
        <p:sp>
          <p:nvSpPr>
            <p:cNvPr id="37" name="テキスト ボックス 36"/>
            <p:cNvSpPr txBox="1"/>
            <p:nvPr/>
          </p:nvSpPr>
          <p:spPr>
            <a:xfrm>
              <a:off x="188419" y="1349427"/>
              <a:ext cx="2344324" cy="369332"/>
            </a:xfrm>
            <a:prstGeom prst="rect">
              <a:avLst/>
            </a:prstGeom>
            <a:noFill/>
            <a:ln w="38100">
              <a:solidFill>
                <a:schemeClr val="accent4">
                  <a:lumMod val="60000"/>
                  <a:lumOff val="40000"/>
                </a:schemeClr>
              </a:solidFill>
            </a:ln>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情報を受け取り、活用する者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88419" y="1735535"/>
              <a:ext cx="2344324" cy="1015663"/>
            </a:xfrm>
            <a:prstGeom prst="rect">
              <a:avLst/>
            </a:prstGeom>
            <a:solidFill>
              <a:schemeClr val="accent4">
                <a:lumMod val="20000"/>
                <a:lumOff val="80000"/>
              </a:schemeClr>
            </a:solidFill>
          </p:spPr>
          <p:txBody>
            <a:bodyPr wrap="square" rtlCol="0">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情報を受け取る主体と、データをどのように活用するか記載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○○社が●●した結果、□□が◇◇となる。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 name="カギ線コネクタ 10"/>
          <p:cNvCxnSpPr/>
          <p:nvPr/>
        </p:nvCxnSpPr>
        <p:spPr>
          <a:xfrm rot="5400000" flipH="1" flipV="1">
            <a:off x="1501091" y="1967521"/>
            <a:ext cx="1376584" cy="878114"/>
          </a:xfrm>
          <a:prstGeom prst="bentConnector3">
            <a:avLst>
              <a:gd name="adj1" fmla="val 10061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419" y="1251113"/>
            <a:ext cx="530915" cy="369332"/>
          </a:xfrm>
          <a:prstGeom prst="rect">
            <a:avLst/>
          </a:prstGeom>
          <a:noFill/>
        </p:spPr>
        <p:txBody>
          <a:bodyPr wrap="none" rtlCol="0">
            <a:spAutoFit/>
          </a:bodyPr>
          <a:lstStyle/>
          <a:p>
            <a:r>
              <a:rPr lang="ja-JP" altLang="en-US" dirty="0" smtClean="0">
                <a:solidFill>
                  <a:prstClr val="black"/>
                </a:solidFill>
              </a:rPr>
              <a:t>例：</a:t>
            </a:r>
            <a:endParaRPr lang="ja-JP" altLang="en-US" dirty="0">
              <a:solidFill>
                <a:prstClr val="black"/>
              </a:solidFill>
            </a:endParaRPr>
          </a:p>
        </p:txBody>
      </p:sp>
      <p:cxnSp>
        <p:nvCxnSpPr>
          <p:cNvPr id="44" name="カギ線コネクタ 43"/>
          <p:cNvCxnSpPr/>
          <p:nvPr/>
        </p:nvCxnSpPr>
        <p:spPr>
          <a:xfrm rot="16200000" flipH="1">
            <a:off x="6476668" y="2033627"/>
            <a:ext cx="1442127" cy="811445"/>
          </a:xfrm>
          <a:prstGeom prst="bentConnector3">
            <a:avLst>
              <a:gd name="adj1" fmla="val 1187"/>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924713" y="1450845"/>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ローチャート: 結合子 2"/>
          <p:cNvSpPr/>
          <p:nvPr/>
        </p:nvSpPr>
        <p:spPr>
          <a:xfrm>
            <a:off x="4529986" y="4209900"/>
            <a:ext cx="827315" cy="84231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個人</a:t>
            </a:r>
            <a:endParaRPr kumimoji="1" lang="ja-JP" altLang="en-US" dirty="0"/>
          </a:p>
        </p:txBody>
      </p:sp>
      <p:cxnSp>
        <p:nvCxnSpPr>
          <p:cNvPr id="9" name="直線矢印コネクタ 8"/>
          <p:cNvCxnSpPr/>
          <p:nvPr/>
        </p:nvCxnSpPr>
        <p:spPr>
          <a:xfrm flipH="1">
            <a:off x="3472951" y="4614770"/>
            <a:ext cx="96818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5480277" y="4614770"/>
            <a:ext cx="96818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上矢印 12"/>
          <p:cNvSpPr/>
          <p:nvPr/>
        </p:nvSpPr>
        <p:spPr>
          <a:xfrm>
            <a:off x="4791243" y="2928592"/>
            <a:ext cx="304800" cy="1185791"/>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5057933" y="3475139"/>
            <a:ext cx="1473480" cy="369332"/>
          </a:xfrm>
          <a:prstGeom prst="rect">
            <a:avLst/>
          </a:prstGeom>
          <a:noFill/>
        </p:spPr>
        <p:txBody>
          <a:bodyPr wrap="none" rtlCol="0">
            <a:spAutoFit/>
          </a:bodyPr>
          <a:lstStyle/>
          <a:p>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契約等</a:t>
            </a:r>
            <a:endParaRPr lang="en-US" altLang="ja-JP"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の取扱いについて委託</a:t>
            </a:r>
            <a:endPar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681424" y="4277391"/>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5610779" y="4277391"/>
            <a:ext cx="707176"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0393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9" name="正方形/長方形 8"/>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10" name="テキスト ボックス 9"/>
          <p:cNvSpPr txBox="1"/>
          <p:nvPr/>
        </p:nvSpPr>
        <p:spPr>
          <a:xfrm>
            <a:off x="8247839" y="6624633"/>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2" name="テキスト ボックス 1"/>
          <p:cNvSpPr txBox="1"/>
          <p:nvPr/>
        </p:nvSpPr>
        <p:spPr>
          <a:xfrm>
            <a:off x="177128" y="826781"/>
            <a:ext cx="9587974" cy="338554"/>
          </a:xfrm>
          <a:prstGeom prst="rect">
            <a:avLst/>
          </a:prstGeom>
          <a:noFill/>
        </p:spPr>
        <p:txBody>
          <a:bodyPr wrap="square" rtlCol="0">
            <a:spAutoFit/>
          </a:bodyPr>
          <a:lstStyle/>
          <a:p>
            <a:r>
              <a:rPr lang="ja-JP" altLang="en-US" sz="1600" dirty="0" smtClean="0"/>
              <a:t>実証を行うサービス</a:t>
            </a:r>
            <a:endParaRPr kumimoji="1" lang="ja-JP" altLang="en-US" sz="1600" dirty="0"/>
          </a:p>
        </p:txBody>
      </p:sp>
      <p:graphicFrame>
        <p:nvGraphicFramePr>
          <p:cNvPr id="16" name="表 15"/>
          <p:cNvGraphicFramePr>
            <a:graphicFrameLocks noGrp="1"/>
          </p:cNvGraphicFramePr>
          <p:nvPr>
            <p:extLst>
              <p:ext uri="{D42A27DB-BD31-4B8C-83A1-F6EECF244321}">
                <p14:modId xmlns:p14="http://schemas.microsoft.com/office/powerpoint/2010/main" val="4129858862"/>
              </p:ext>
            </p:extLst>
          </p:nvPr>
        </p:nvGraphicFramePr>
        <p:xfrm>
          <a:off x="177128" y="1156708"/>
          <a:ext cx="9587974" cy="2527241"/>
        </p:xfrm>
        <a:graphic>
          <a:graphicData uri="http://schemas.openxmlformats.org/drawingml/2006/table">
            <a:tbl>
              <a:tblPr firstRow="1" bandRow="1">
                <a:tableStyleId>{1FECB4D8-DB02-4DC6-A0A2-4F2EBAE1DC90}</a:tableStyleId>
              </a:tblPr>
              <a:tblGrid>
                <a:gridCol w="1265933"/>
                <a:gridCol w="8322041"/>
              </a:tblGrid>
              <a:tr h="25272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ea typeface="+mn-ea"/>
                        </a:rPr>
                        <a:t>サービス</a:t>
                      </a:r>
                      <a:r>
                        <a:rPr kumimoji="1" lang="ja-JP" altLang="en-US" sz="1200" b="1" dirty="0" smtClean="0">
                          <a:solidFill>
                            <a:schemeClr val="bg1"/>
                          </a:solidFill>
                          <a:latin typeface="+mn-ea"/>
                          <a:ea typeface="+mn-ea"/>
                        </a:rPr>
                        <a:t>の</a:t>
                      </a:r>
                      <a:endParaRPr kumimoji="1" lang="en-US" altLang="ja-JP" sz="1200" b="1"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概要</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7" name="テキスト ボックス 16"/>
          <p:cNvSpPr txBox="1"/>
          <p:nvPr/>
        </p:nvSpPr>
        <p:spPr>
          <a:xfrm>
            <a:off x="177127" y="3767465"/>
            <a:ext cx="9587975" cy="338554"/>
          </a:xfrm>
          <a:prstGeom prst="rect">
            <a:avLst/>
          </a:prstGeom>
          <a:noFill/>
        </p:spPr>
        <p:txBody>
          <a:bodyPr wrap="square" rtlCol="0">
            <a:spAutoFit/>
          </a:bodyPr>
          <a:lstStyle/>
          <a:p>
            <a:r>
              <a:rPr kumimoji="1" lang="ja-JP" altLang="en-US" sz="1600" dirty="0" smtClean="0"/>
              <a:t>その他特記すべきアピールポイント</a:t>
            </a:r>
            <a:endParaRPr kumimoji="1" lang="ja-JP" altLang="en-US" sz="1600" dirty="0"/>
          </a:p>
        </p:txBody>
      </p:sp>
      <p:sp>
        <p:nvSpPr>
          <p:cNvPr id="21" name="正方形/長方形 20"/>
          <p:cNvSpPr/>
          <p:nvPr/>
        </p:nvSpPr>
        <p:spPr>
          <a:xfrm>
            <a:off x="188419" y="65453"/>
            <a:ext cx="3123815" cy="307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ctr"/>
            <a:r>
              <a:rPr lang="ja-JP" altLang="en-US" sz="1200" dirty="0" smtClean="0">
                <a:solidFill>
                  <a:srgbClr val="FF0000"/>
                </a:solidFill>
                <a:latin typeface="+mj-ea"/>
                <a:ea typeface="+mj-ea"/>
              </a:rPr>
              <a:t>代表</a:t>
            </a:r>
            <a:r>
              <a:rPr lang="ja-JP" altLang="en-US" sz="1200" dirty="0">
                <a:solidFill>
                  <a:srgbClr val="FF0000"/>
                </a:solidFill>
                <a:latin typeface="+mj-ea"/>
                <a:ea typeface="+mj-ea"/>
              </a:rPr>
              <a:t>提案者一社のみ記載して</a:t>
            </a:r>
            <a:r>
              <a:rPr lang="ja-JP" altLang="en-US" sz="1200" dirty="0" smtClean="0">
                <a:solidFill>
                  <a:srgbClr val="FF0000"/>
                </a:solidFill>
                <a:latin typeface="+mj-ea"/>
                <a:ea typeface="+mj-ea"/>
              </a:rPr>
              <a:t>ください</a:t>
            </a:r>
            <a:endParaRPr lang="en-US" altLang="ja-JP" sz="1200" dirty="0">
              <a:solidFill>
                <a:srgbClr val="FF0000"/>
              </a:solidFill>
              <a:latin typeface="+mj-ea"/>
              <a:ea typeface="+mj-ea"/>
            </a:endParaRPr>
          </a:p>
        </p:txBody>
      </p:sp>
      <p:graphicFrame>
        <p:nvGraphicFramePr>
          <p:cNvPr id="23" name="表 22"/>
          <p:cNvGraphicFramePr>
            <a:graphicFrameLocks noGrp="1"/>
          </p:cNvGraphicFramePr>
          <p:nvPr>
            <p:extLst>
              <p:ext uri="{D42A27DB-BD31-4B8C-83A1-F6EECF244321}">
                <p14:modId xmlns:p14="http://schemas.microsoft.com/office/powerpoint/2010/main" val="215103459"/>
              </p:ext>
            </p:extLst>
          </p:nvPr>
        </p:nvGraphicFramePr>
        <p:xfrm>
          <a:off x="177075" y="4106019"/>
          <a:ext cx="9587974" cy="2528088"/>
        </p:xfrm>
        <a:graphic>
          <a:graphicData uri="http://schemas.openxmlformats.org/drawingml/2006/table">
            <a:tbl>
              <a:tblPr firstRow="1" bandRow="1">
                <a:tableStyleId>{1FECB4D8-DB02-4DC6-A0A2-4F2EBAE1DC90}</a:tableStyleId>
              </a:tblPr>
              <a:tblGrid>
                <a:gridCol w="1265933"/>
                <a:gridCol w="8322041"/>
              </a:tblGrid>
              <a:tr h="1264044">
                <a:tc>
                  <a:txBody>
                    <a:bodyPr/>
                    <a:lstStyle/>
                    <a:p>
                      <a:r>
                        <a:rPr kumimoji="1" lang="ja-JP" altLang="en-US" sz="1200" b="1" dirty="0" smtClean="0">
                          <a:solidFill>
                            <a:schemeClr val="bg1"/>
                          </a:solidFill>
                          <a:latin typeface="+mn-ea"/>
                          <a:ea typeface="+mn-ea"/>
                        </a:rPr>
                        <a:t>●●●●●●</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64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6" name="正方形/長方形 25"/>
          <p:cNvSpPr/>
          <p:nvPr/>
        </p:nvSpPr>
        <p:spPr>
          <a:xfrm>
            <a:off x="1820252" y="4794227"/>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smtClean="0">
                <a:solidFill>
                  <a:srgbClr val="FF0000"/>
                </a:solidFill>
              </a:rPr>
              <a:t>実施</a:t>
            </a:r>
            <a:r>
              <a:rPr lang="ja-JP" altLang="ja-JP" sz="1200" dirty="0">
                <a:solidFill>
                  <a:srgbClr val="FF0000"/>
                </a:solidFill>
              </a:rPr>
              <a:t>要領の「４　委託先候補の選定及び採択（２）選定の</a:t>
            </a:r>
            <a:r>
              <a:rPr lang="ja-JP" altLang="ja-JP" sz="1200" dirty="0" smtClean="0">
                <a:solidFill>
                  <a:srgbClr val="FF0000"/>
                </a:solidFill>
              </a:rPr>
              <a:t>ポイント</a:t>
            </a:r>
            <a:r>
              <a:rPr lang="ja-JP" altLang="en-US" sz="1200" dirty="0" smtClean="0">
                <a:solidFill>
                  <a:srgbClr val="FF0000"/>
                </a:solidFill>
              </a:rPr>
              <a:t>に基づき、</a:t>
            </a:r>
            <a:r>
              <a:rPr lang="ja-JP" altLang="en-US" sz="1200" dirty="0">
                <a:solidFill>
                  <a:srgbClr val="FF0000"/>
                </a:solidFill>
                <a:latin typeface="ＭＳ Ｐゴシック" panose="020B0600070205080204" pitchFamily="50" charset="-128"/>
              </a:rPr>
              <a:t>その他特記すべきアピールポイントが</a:t>
            </a:r>
            <a:r>
              <a:rPr lang="ja-JP" altLang="en-US" sz="1200" dirty="0" smtClean="0">
                <a:solidFill>
                  <a:srgbClr val="FF0000"/>
                </a:solidFill>
                <a:latin typeface="ＭＳ Ｐゴシック" panose="020B0600070205080204" pitchFamily="50" charset="-128"/>
              </a:rPr>
              <a:t>あれば</a:t>
            </a:r>
            <a:r>
              <a:rPr lang="ja-JP" altLang="en-US" sz="1200" dirty="0" smtClean="0">
                <a:solidFill>
                  <a:srgbClr val="FF0000"/>
                </a:solidFill>
              </a:rPr>
              <a:t>記載してください。</a:t>
            </a:r>
            <a:endParaRPr lang="en-US" altLang="ja-JP" sz="1200" dirty="0">
              <a:solidFill>
                <a:srgbClr val="FF0000"/>
              </a:solidFill>
              <a:latin typeface="ＭＳ Ｐゴシック" panose="020B0600070205080204" pitchFamily="50" charset="-128"/>
            </a:endParaRPr>
          </a:p>
        </p:txBody>
      </p:sp>
      <p:sp>
        <p:nvSpPr>
          <p:cNvPr id="27" name="正方形/長方形 26"/>
          <p:cNvSpPr/>
          <p:nvPr/>
        </p:nvSpPr>
        <p:spPr>
          <a:xfrm>
            <a:off x="1820251" y="1799754"/>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mn-ea"/>
              </a:rPr>
              <a:t>様式</a:t>
            </a:r>
            <a:r>
              <a:rPr lang="ja-JP" altLang="en-US" sz="1200" dirty="0" smtClean="0">
                <a:solidFill>
                  <a:srgbClr val="FF0000"/>
                </a:solidFill>
                <a:latin typeface="+mn-ea"/>
              </a:rPr>
              <a:t>１　</a:t>
            </a:r>
            <a:r>
              <a:rPr lang="ja-JP" altLang="ja-JP" sz="1200" dirty="0" smtClean="0">
                <a:solidFill>
                  <a:srgbClr val="FF0000"/>
                </a:solidFill>
                <a:latin typeface="+mn-ea"/>
              </a:rPr>
              <a:t>企画</a:t>
            </a:r>
            <a:r>
              <a:rPr lang="ja-JP" altLang="ja-JP" sz="1200" dirty="0">
                <a:solidFill>
                  <a:srgbClr val="FF0000"/>
                </a:solidFill>
                <a:latin typeface="+mn-ea"/>
              </a:rPr>
              <a:t>提案書（全体概要）</a:t>
            </a:r>
            <a:r>
              <a:rPr lang="ja-JP" altLang="en-US" sz="1200" dirty="0">
                <a:solidFill>
                  <a:srgbClr val="FF0000"/>
                </a:solidFill>
                <a:latin typeface="+mn-ea"/>
              </a:rPr>
              <a:t>の</a:t>
            </a:r>
            <a:r>
              <a:rPr lang="ja-JP" altLang="en-US" sz="1200" dirty="0" smtClean="0">
                <a:solidFill>
                  <a:srgbClr val="FF0000"/>
                </a:solidFill>
                <a:latin typeface="+mn-ea"/>
              </a:rPr>
              <a:t>「実証を行うサービス」欄に記載の内容と同じものを、記載してください。</a:t>
            </a:r>
            <a:endParaRPr lang="en-US" altLang="ja-JP" sz="12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260175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16592</TotalTime>
  <Words>521</Words>
  <Application>Microsoft Office PowerPoint</Application>
  <PresentationFormat>A4 210 x 297 mm</PresentationFormat>
  <Paragraphs>85</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Meiryo UI</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田口　一徹(014925)</dc:creator>
  <cp:lastModifiedBy>user</cp:lastModifiedBy>
  <cp:revision>224</cp:revision>
  <cp:lastPrinted>2018-03-05T13:17:53Z</cp:lastPrinted>
  <dcterms:created xsi:type="dcterms:W3CDTF">2010-10-01T01:45:35Z</dcterms:created>
  <dcterms:modified xsi:type="dcterms:W3CDTF">2018-05-14T05:05:45Z</dcterms:modified>
</cp:coreProperties>
</file>