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7"/>
  </p:notesMasterIdLst>
  <p:sldIdLst>
    <p:sldId id="260" r:id="rId2"/>
    <p:sldId id="258" r:id="rId3"/>
    <p:sldId id="462" r:id="rId4"/>
    <p:sldId id="463" r:id="rId5"/>
    <p:sldId id="464" r:id="rId6"/>
    <p:sldId id="465" r:id="rId7"/>
    <p:sldId id="466" r:id="rId8"/>
    <p:sldId id="467" r:id="rId9"/>
    <p:sldId id="468" r:id="rId10"/>
    <p:sldId id="469" r:id="rId11"/>
    <p:sldId id="470" r:id="rId12"/>
    <p:sldId id="471" r:id="rId13"/>
    <p:sldId id="472" r:id="rId14"/>
    <p:sldId id="473" r:id="rId15"/>
    <p:sldId id="474" r:id="rId16"/>
    <p:sldId id="475" r:id="rId17"/>
    <p:sldId id="476" r:id="rId18"/>
    <p:sldId id="477" r:id="rId19"/>
    <p:sldId id="478" r:id="rId20"/>
    <p:sldId id="479" r:id="rId21"/>
    <p:sldId id="480" r:id="rId22"/>
    <p:sldId id="481" r:id="rId23"/>
    <p:sldId id="482" r:id="rId24"/>
    <p:sldId id="483" r:id="rId25"/>
    <p:sldId id="484" r:id="rId26"/>
    <p:sldId id="485" r:id="rId27"/>
    <p:sldId id="278" r:id="rId28"/>
    <p:sldId id="279" r:id="rId29"/>
    <p:sldId id="280" r:id="rId30"/>
    <p:sldId id="281" r:id="rId31"/>
    <p:sldId id="282" r:id="rId32"/>
    <p:sldId id="283" r:id="rId33"/>
    <p:sldId id="427" r:id="rId34"/>
    <p:sldId id="285" r:id="rId35"/>
    <p:sldId id="286" r:id="rId36"/>
    <p:sldId id="430" r:id="rId37"/>
    <p:sldId id="486" r:id="rId38"/>
    <p:sldId id="429" r:id="rId39"/>
    <p:sldId id="431" r:id="rId40"/>
    <p:sldId id="433" r:id="rId41"/>
    <p:sldId id="487" r:id="rId42"/>
    <p:sldId id="488" r:id="rId43"/>
    <p:sldId id="489" r:id="rId44"/>
    <p:sldId id="490" r:id="rId45"/>
    <p:sldId id="356" r:id="rId4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山本 ゆう" initials="山本" lastIdx="3" clrIdx="0">
    <p:extLst>
      <p:ext uri="{19B8F6BF-5375-455C-9EA6-DF929625EA0E}">
        <p15:presenceInfo xmlns:p15="http://schemas.microsoft.com/office/powerpoint/2012/main" userId="S-1-5-21-861567501-507921405-1801674531-47766" providerId="AD"/>
      </p:ext>
    </p:extLst>
  </p:cmAuthor>
  <p:cmAuthor id="2" name="市川 博之" initials="市川" lastIdx="2" clrIdx="1">
    <p:extLst>
      <p:ext uri="{19B8F6BF-5375-455C-9EA6-DF929625EA0E}">
        <p15:presenceInfo xmlns:p15="http://schemas.microsoft.com/office/powerpoint/2012/main" userId="bb0a69f8a4e97ec1" providerId="Windows Live"/>
      </p:ext>
    </p:extLst>
  </p:cmAuthor>
  <p:cmAuthor id="3" name="miyazaki" initials="m" lastIdx="5" clrIdx="2">
    <p:extLst>
      <p:ext uri="{19B8F6BF-5375-455C-9EA6-DF929625EA0E}">
        <p15:presenceInfo xmlns:p15="http://schemas.microsoft.com/office/powerpoint/2012/main" userId="miyazak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CB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テーマ スタイル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30" autoAdjust="0"/>
    <p:restoredTop sz="95416"/>
  </p:normalViewPr>
  <p:slideViewPr>
    <p:cSldViewPr snapToGrid="0" snapToObjects="1">
      <p:cViewPr varScale="1">
        <p:scale>
          <a:sx n="66" d="100"/>
          <a:sy n="66" d="100"/>
        </p:scale>
        <p:origin x="60" y="5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1FE7FA-7D20-714B-B8F1-AE7603FD91BC}" type="datetimeFigureOut">
              <a:rPr kumimoji="1" lang="ja-JP" altLang="en-US" smtClean="0"/>
              <a:t>2019/5/17</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779CCB-3E28-8E4D-90C4-8669BB7CCBD1}" type="slidenum">
              <a:rPr kumimoji="1" lang="ja-JP" altLang="en-US" smtClean="0"/>
              <a:t>‹#›</a:t>
            </a:fld>
            <a:endParaRPr kumimoji="1" lang="ja-JP" altLang="en-US"/>
          </a:p>
        </p:txBody>
      </p:sp>
    </p:spTree>
    <p:extLst>
      <p:ext uri="{BB962C8B-B14F-4D97-AF65-F5344CB8AC3E}">
        <p14:creationId xmlns:p14="http://schemas.microsoft.com/office/powerpoint/2010/main" val="184427102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F5A5485-AA81-4237-B355-AED555F10797}" type="slidenum">
              <a:rPr kumimoji="1" lang="ja-JP" altLang="en-US" smtClean="0"/>
              <a:t>24</a:t>
            </a:fld>
            <a:endParaRPr kumimoji="1" lang="ja-JP" altLang="en-US"/>
          </a:p>
        </p:txBody>
      </p:sp>
    </p:spTree>
    <p:extLst>
      <p:ext uri="{BB962C8B-B14F-4D97-AF65-F5344CB8AC3E}">
        <p14:creationId xmlns:p14="http://schemas.microsoft.com/office/powerpoint/2010/main" val="23431608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F5A5485-AA81-4237-B355-AED555F10797}" type="slidenum">
              <a:rPr kumimoji="1" lang="ja-JP" altLang="en-US" smtClean="0"/>
              <a:t>25</a:t>
            </a:fld>
            <a:endParaRPr kumimoji="1" lang="ja-JP" altLang="en-US"/>
          </a:p>
        </p:txBody>
      </p:sp>
    </p:spTree>
    <p:extLst>
      <p:ext uri="{BB962C8B-B14F-4D97-AF65-F5344CB8AC3E}">
        <p14:creationId xmlns:p14="http://schemas.microsoft.com/office/powerpoint/2010/main" val="141455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C5DE1351-B769-4FAB-B430-60EF8691B7D1}" type="datetime1">
              <a:rPr kumimoji="1" lang="ja-JP" altLang="en-US" smtClean="0"/>
              <a:t>2019/5/17</a:t>
            </a:fld>
            <a:endParaRPr kumimoji="1" lang="ja-JP" altLang="en-US"/>
          </a:p>
        </p:txBody>
      </p:sp>
      <p:sp>
        <p:nvSpPr>
          <p:cNvPr id="5" name="フッター プレースホルダー 4"/>
          <p:cNvSpPr>
            <a:spLocks noGrp="1"/>
          </p:cNvSpPr>
          <p:nvPr>
            <p:ph type="ftr" sz="quarter" idx="11"/>
          </p:nvPr>
        </p:nvSpPr>
        <p:spPr/>
        <p:txBody>
          <a:bodyPr/>
          <a:lstStyle/>
          <a:p>
            <a:r>
              <a:rPr kumimoji="1" lang="en-US" altLang="ja-JP"/>
              <a:t>Copyright © 2017 Code for Japan All Rights Reserved.</a:t>
            </a:r>
            <a:endParaRPr kumimoji="1" lang="ja-JP" altLang="en-US"/>
          </a:p>
        </p:txBody>
      </p:sp>
      <p:sp>
        <p:nvSpPr>
          <p:cNvPr id="6" name="スライド番号プレースホルダー 5"/>
          <p:cNvSpPr>
            <a:spLocks noGrp="1"/>
          </p:cNvSpPr>
          <p:nvPr>
            <p:ph type="sldNum" sz="quarter" idx="12"/>
          </p:nvPr>
        </p:nvSpPr>
        <p:spPr/>
        <p:txBody>
          <a:body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4360820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E102591-9A05-4F12-8F36-64BACC455285}" type="datetime1">
              <a:rPr kumimoji="1" lang="ja-JP" altLang="en-US" smtClean="0"/>
              <a:t>2019/5/17</a:t>
            </a:fld>
            <a:endParaRPr kumimoji="1" lang="ja-JP" altLang="en-US"/>
          </a:p>
        </p:txBody>
      </p:sp>
      <p:sp>
        <p:nvSpPr>
          <p:cNvPr id="5" name="フッター プレースホルダー 4"/>
          <p:cNvSpPr>
            <a:spLocks noGrp="1"/>
          </p:cNvSpPr>
          <p:nvPr>
            <p:ph type="ftr" sz="quarter" idx="11"/>
          </p:nvPr>
        </p:nvSpPr>
        <p:spPr/>
        <p:txBody>
          <a:bodyPr/>
          <a:lstStyle/>
          <a:p>
            <a:r>
              <a:rPr kumimoji="1" lang="en-US" altLang="ja-JP"/>
              <a:t>Copyright © 2017 Code for Japan All Rights Reserved.</a:t>
            </a:r>
            <a:endParaRPr kumimoji="1" lang="ja-JP" altLang="en-US"/>
          </a:p>
        </p:txBody>
      </p:sp>
      <p:sp>
        <p:nvSpPr>
          <p:cNvPr id="6" name="スライド番号プレースホルダー 5"/>
          <p:cNvSpPr>
            <a:spLocks noGrp="1"/>
          </p:cNvSpPr>
          <p:nvPr>
            <p:ph type="sldNum" sz="quarter" idx="12"/>
          </p:nvPr>
        </p:nvSpPr>
        <p:spPr/>
        <p:txBody>
          <a:body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16805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5E289BAB-F345-44E4-AC96-C528C9BB3A7D}" type="datetime1">
              <a:rPr kumimoji="1" lang="ja-JP" altLang="en-US" smtClean="0"/>
              <a:t>2019/5/17</a:t>
            </a:fld>
            <a:endParaRPr kumimoji="1" lang="ja-JP" altLang="en-US"/>
          </a:p>
        </p:txBody>
      </p:sp>
      <p:sp>
        <p:nvSpPr>
          <p:cNvPr id="5" name="フッター プレースホルダー 4"/>
          <p:cNvSpPr>
            <a:spLocks noGrp="1"/>
          </p:cNvSpPr>
          <p:nvPr>
            <p:ph type="ftr" sz="quarter" idx="11"/>
          </p:nvPr>
        </p:nvSpPr>
        <p:spPr/>
        <p:txBody>
          <a:bodyPr/>
          <a:lstStyle/>
          <a:p>
            <a:r>
              <a:rPr kumimoji="1" lang="en-US" altLang="ja-JP"/>
              <a:t>Copyright © 2017 Code for Japan All Rights Reserved.</a:t>
            </a:r>
            <a:endParaRPr kumimoji="1" lang="ja-JP" altLang="en-US"/>
          </a:p>
        </p:txBody>
      </p:sp>
      <p:sp>
        <p:nvSpPr>
          <p:cNvPr id="6" name="スライド番号プレースホルダー 5"/>
          <p:cNvSpPr>
            <a:spLocks noGrp="1"/>
          </p:cNvSpPr>
          <p:nvPr>
            <p:ph type="sldNum" sz="quarter" idx="12"/>
          </p:nvPr>
        </p:nvSpPr>
        <p:spPr/>
        <p:txBody>
          <a:body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1136537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251400" y="365126"/>
            <a:ext cx="11689200" cy="590218"/>
          </a:xfrm>
          <a:solidFill>
            <a:schemeClr val="accent5">
              <a:lumMod val="40000"/>
              <a:lumOff val="60000"/>
            </a:schemeClr>
          </a:solidFill>
        </p:spPr>
        <p:txBody>
          <a:bodyPr/>
          <a:lstStyle/>
          <a:p>
            <a:r>
              <a:rPr kumimoji="1" lang="ja-JP" altLang="en-US"/>
              <a:t>マスター タイトルの書式設定</a:t>
            </a:r>
          </a:p>
        </p:txBody>
      </p:sp>
      <p:sp>
        <p:nvSpPr>
          <p:cNvPr id="3" name="コンテンツ プレースホルダー 2"/>
          <p:cNvSpPr>
            <a:spLocks noGrp="1"/>
          </p:cNvSpPr>
          <p:nvPr>
            <p:ph idx="1"/>
          </p:nvPr>
        </p:nvSpPr>
        <p:spPr>
          <a:xfrm>
            <a:off x="838200" y="1105469"/>
            <a:ext cx="10515600" cy="5071494"/>
          </a:xfrm>
        </p:spPr>
        <p:txBody>
          <a:body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50729AF-EC82-484F-BF44-8A31681598A9}" type="datetime1">
              <a:rPr kumimoji="1" lang="ja-JP" altLang="en-US" smtClean="0"/>
              <a:t>2019/5/17</a:t>
            </a:fld>
            <a:endParaRPr kumimoji="1" lang="ja-JP" altLang="en-US"/>
          </a:p>
        </p:txBody>
      </p:sp>
      <p:sp>
        <p:nvSpPr>
          <p:cNvPr id="5" name="フッター プレースホルダー 4"/>
          <p:cNvSpPr>
            <a:spLocks noGrp="1"/>
          </p:cNvSpPr>
          <p:nvPr>
            <p:ph type="ftr" sz="quarter" idx="11"/>
          </p:nvPr>
        </p:nvSpPr>
        <p:spPr/>
        <p:txBody>
          <a:bodyPr/>
          <a:lstStyle>
            <a:lvl1pPr>
              <a:defRPr lang="en-US" altLang="ja-JP" b="0" i="0" smtClean="0">
                <a:effectLst/>
              </a:defRPr>
            </a:lvl1pPr>
          </a:lstStyle>
          <a:p>
            <a:r>
              <a:rPr lang="en-US" dirty="0"/>
              <a:t>Copyright © 2017 Code for Japan All Rights Reserved.</a:t>
            </a:r>
          </a:p>
        </p:txBody>
      </p:sp>
      <p:sp>
        <p:nvSpPr>
          <p:cNvPr id="6" name="スライド番号プレースホルダー 5"/>
          <p:cNvSpPr>
            <a:spLocks noGrp="1"/>
          </p:cNvSpPr>
          <p:nvPr>
            <p:ph type="sldNum" sz="quarter" idx="12"/>
          </p:nvPr>
        </p:nvSpPr>
        <p:spPr/>
        <p:txBody>
          <a:body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2016978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EF73972-9D8A-4652-9778-C1321A9B82CB}" type="datetime1">
              <a:rPr kumimoji="1" lang="ja-JP" altLang="en-US" smtClean="0"/>
              <a:t>2019/5/17</a:t>
            </a:fld>
            <a:endParaRPr kumimoji="1" lang="ja-JP" altLang="en-US"/>
          </a:p>
        </p:txBody>
      </p:sp>
      <p:sp>
        <p:nvSpPr>
          <p:cNvPr id="5" name="フッター プレースホルダー 4"/>
          <p:cNvSpPr>
            <a:spLocks noGrp="1"/>
          </p:cNvSpPr>
          <p:nvPr>
            <p:ph type="ftr" sz="quarter" idx="11"/>
          </p:nvPr>
        </p:nvSpPr>
        <p:spPr/>
        <p:txBody>
          <a:bodyPr/>
          <a:lstStyle/>
          <a:p>
            <a:r>
              <a:rPr kumimoji="1" lang="en-US" altLang="ja-JP"/>
              <a:t>Copyright © 2017 Code for Japan All Rights Reserved.</a:t>
            </a:r>
            <a:endParaRPr kumimoji="1" lang="ja-JP" altLang="en-US"/>
          </a:p>
        </p:txBody>
      </p:sp>
      <p:sp>
        <p:nvSpPr>
          <p:cNvPr id="6" name="スライド番号プレースホルダー 5"/>
          <p:cNvSpPr>
            <a:spLocks noGrp="1"/>
          </p:cNvSpPr>
          <p:nvPr>
            <p:ph type="sldNum" sz="quarter" idx="12"/>
          </p:nvPr>
        </p:nvSpPr>
        <p:spPr/>
        <p:txBody>
          <a:body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13342648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215A2438-70AC-4A34-A408-CAB08E9D8C98}" type="datetime1">
              <a:rPr kumimoji="1" lang="ja-JP" altLang="en-US" smtClean="0"/>
              <a:t>2019/5/17</a:t>
            </a:fld>
            <a:endParaRPr kumimoji="1" lang="ja-JP" altLang="en-US"/>
          </a:p>
        </p:txBody>
      </p:sp>
      <p:sp>
        <p:nvSpPr>
          <p:cNvPr id="6" name="フッター プレースホルダー 5"/>
          <p:cNvSpPr>
            <a:spLocks noGrp="1"/>
          </p:cNvSpPr>
          <p:nvPr>
            <p:ph type="ftr" sz="quarter" idx="11"/>
          </p:nvPr>
        </p:nvSpPr>
        <p:spPr/>
        <p:txBody>
          <a:bodyPr/>
          <a:lstStyle/>
          <a:p>
            <a:r>
              <a:rPr kumimoji="1" lang="en-US" altLang="ja-JP"/>
              <a:t>Copyright © 2017 Code for Japan All Rights Reserved.</a:t>
            </a:r>
            <a:endParaRPr kumimoji="1" lang="ja-JP" altLang="en-US"/>
          </a:p>
        </p:txBody>
      </p:sp>
      <p:sp>
        <p:nvSpPr>
          <p:cNvPr id="7" name="スライド番号プレースホルダー 6"/>
          <p:cNvSpPr>
            <a:spLocks noGrp="1"/>
          </p:cNvSpPr>
          <p:nvPr>
            <p:ph type="sldNum" sz="quarter" idx="12"/>
          </p:nvPr>
        </p:nvSpPr>
        <p:spPr/>
        <p:txBody>
          <a:body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965881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C64A9EC6-81A5-419D-ADA3-9BB105CFE6AD}" type="datetime1">
              <a:rPr kumimoji="1" lang="ja-JP" altLang="en-US" smtClean="0"/>
              <a:t>2019/5/17</a:t>
            </a:fld>
            <a:endParaRPr kumimoji="1" lang="ja-JP" altLang="en-US"/>
          </a:p>
        </p:txBody>
      </p:sp>
      <p:sp>
        <p:nvSpPr>
          <p:cNvPr id="8" name="フッター プレースホルダー 7"/>
          <p:cNvSpPr>
            <a:spLocks noGrp="1"/>
          </p:cNvSpPr>
          <p:nvPr>
            <p:ph type="ftr" sz="quarter" idx="11"/>
          </p:nvPr>
        </p:nvSpPr>
        <p:spPr/>
        <p:txBody>
          <a:bodyPr/>
          <a:lstStyle/>
          <a:p>
            <a:r>
              <a:rPr kumimoji="1" lang="en-US" altLang="ja-JP"/>
              <a:t>Copyright © 2017 Code for Japan All Rights Reserved.</a:t>
            </a:r>
            <a:endParaRPr kumimoji="1" lang="ja-JP" altLang="en-US"/>
          </a:p>
        </p:txBody>
      </p:sp>
      <p:sp>
        <p:nvSpPr>
          <p:cNvPr id="9" name="スライド番号プレースホルダー 8"/>
          <p:cNvSpPr>
            <a:spLocks noGrp="1"/>
          </p:cNvSpPr>
          <p:nvPr>
            <p:ph type="sldNum" sz="quarter" idx="12"/>
          </p:nvPr>
        </p:nvSpPr>
        <p:spPr/>
        <p:txBody>
          <a:body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748289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C45247E1-28FD-440A-901F-99C06137654F}" type="datetime1">
              <a:rPr kumimoji="1" lang="ja-JP" altLang="en-US" smtClean="0"/>
              <a:t>2019/5/17</a:t>
            </a:fld>
            <a:endParaRPr kumimoji="1" lang="ja-JP" altLang="en-US"/>
          </a:p>
        </p:txBody>
      </p:sp>
      <p:sp>
        <p:nvSpPr>
          <p:cNvPr id="4" name="フッター プレースホルダー 3"/>
          <p:cNvSpPr>
            <a:spLocks noGrp="1"/>
          </p:cNvSpPr>
          <p:nvPr>
            <p:ph type="ftr" sz="quarter" idx="11"/>
          </p:nvPr>
        </p:nvSpPr>
        <p:spPr/>
        <p:txBody>
          <a:bodyPr/>
          <a:lstStyle/>
          <a:p>
            <a:r>
              <a:rPr kumimoji="1" lang="en-US" altLang="ja-JP"/>
              <a:t>Copyright © 2017 Code for Japan All Rights Reserved.</a:t>
            </a:r>
            <a:endParaRPr kumimoji="1" lang="ja-JP" altLang="en-US"/>
          </a:p>
        </p:txBody>
      </p:sp>
      <p:sp>
        <p:nvSpPr>
          <p:cNvPr id="5" name="スライド番号プレースホルダー 4"/>
          <p:cNvSpPr>
            <a:spLocks noGrp="1"/>
          </p:cNvSpPr>
          <p:nvPr>
            <p:ph type="sldNum" sz="quarter" idx="12"/>
          </p:nvPr>
        </p:nvSpPr>
        <p:spPr/>
        <p:txBody>
          <a:body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8401124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091D1E66-E16C-4EB1-8F92-1703EF0BC447}" type="datetime1">
              <a:rPr kumimoji="1" lang="ja-JP" altLang="en-US" smtClean="0"/>
              <a:t>2019/5/17</a:t>
            </a:fld>
            <a:endParaRPr kumimoji="1" lang="ja-JP" altLang="en-US"/>
          </a:p>
        </p:txBody>
      </p:sp>
      <p:sp>
        <p:nvSpPr>
          <p:cNvPr id="3" name="フッター プレースホルダー 2"/>
          <p:cNvSpPr>
            <a:spLocks noGrp="1"/>
          </p:cNvSpPr>
          <p:nvPr>
            <p:ph type="ftr" sz="quarter" idx="11"/>
          </p:nvPr>
        </p:nvSpPr>
        <p:spPr/>
        <p:txBody>
          <a:bodyPr/>
          <a:lstStyle/>
          <a:p>
            <a:r>
              <a:rPr kumimoji="1" lang="en-US" altLang="ja-JP"/>
              <a:t>Copyright © 2017 Code for Japan All Rights Reserved.</a:t>
            </a:r>
            <a:endParaRPr kumimoji="1" lang="ja-JP" altLang="en-US"/>
          </a:p>
        </p:txBody>
      </p:sp>
      <p:sp>
        <p:nvSpPr>
          <p:cNvPr id="4" name="スライド番号プレースホルダー 3"/>
          <p:cNvSpPr>
            <a:spLocks noGrp="1"/>
          </p:cNvSpPr>
          <p:nvPr>
            <p:ph type="sldNum" sz="quarter" idx="12"/>
          </p:nvPr>
        </p:nvSpPr>
        <p:spPr/>
        <p:txBody>
          <a:body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64161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30156827-FEAD-40FE-AD36-AB5A5A79DE4C}" type="datetime1">
              <a:rPr kumimoji="1" lang="ja-JP" altLang="en-US" smtClean="0"/>
              <a:t>2019/5/17</a:t>
            </a:fld>
            <a:endParaRPr kumimoji="1" lang="ja-JP" altLang="en-US"/>
          </a:p>
        </p:txBody>
      </p:sp>
      <p:sp>
        <p:nvSpPr>
          <p:cNvPr id="6" name="フッター プレースホルダー 5"/>
          <p:cNvSpPr>
            <a:spLocks noGrp="1"/>
          </p:cNvSpPr>
          <p:nvPr>
            <p:ph type="ftr" sz="quarter" idx="11"/>
          </p:nvPr>
        </p:nvSpPr>
        <p:spPr/>
        <p:txBody>
          <a:bodyPr/>
          <a:lstStyle/>
          <a:p>
            <a:r>
              <a:rPr kumimoji="1" lang="en-US" altLang="ja-JP"/>
              <a:t>Copyright © 2017 Code for Japan All Rights Reserved.</a:t>
            </a:r>
            <a:endParaRPr kumimoji="1" lang="ja-JP" altLang="en-US"/>
          </a:p>
        </p:txBody>
      </p:sp>
      <p:sp>
        <p:nvSpPr>
          <p:cNvPr id="7" name="スライド番号プレースホルダー 6"/>
          <p:cNvSpPr>
            <a:spLocks noGrp="1"/>
          </p:cNvSpPr>
          <p:nvPr>
            <p:ph type="sldNum" sz="quarter" idx="12"/>
          </p:nvPr>
        </p:nvSpPr>
        <p:spPr/>
        <p:txBody>
          <a:body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323674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アイコンをクリックして図を追加</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44D6DEFA-5B3B-4D59-99E8-9B7A54E32712}" type="datetime1">
              <a:rPr kumimoji="1" lang="ja-JP" altLang="en-US" smtClean="0"/>
              <a:t>2019/5/17</a:t>
            </a:fld>
            <a:endParaRPr kumimoji="1" lang="ja-JP" altLang="en-US"/>
          </a:p>
        </p:txBody>
      </p:sp>
      <p:sp>
        <p:nvSpPr>
          <p:cNvPr id="6" name="フッター プレースホルダー 5"/>
          <p:cNvSpPr>
            <a:spLocks noGrp="1"/>
          </p:cNvSpPr>
          <p:nvPr>
            <p:ph type="ftr" sz="quarter" idx="11"/>
          </p:nvPr>
        </p:nvSpPr>
        <p:spPr/>
        <p:txBody>
          <a:bodyPr/>
          <a:lstStyle/>
          <a:p>
            <a:r>
              <a:rPr kumimoji="1" lang="en-US" altLang="ja-JP"/>
              <a:t>Copyright © 2017 Code for Japan All Rights Reserved.</a:t>
            </a:r>
            <a:endParaRPr kumimoji="1" lang="ja-JP" altLang="en-US"/>
          </a:p>
        </p:txBody>
      </p:sp>
      <p:sp>
        <p:nvSpPr>
          <p:cNvPr id="7" name="スライド番号プレースホルダー 6"/>
          <p:cNvSpPr>
            <a:spLocks noGrp="1"/>
          </p:cNvSpPr>
          <p:nvPr>
            <p:ph type="sldNum" sz="quarter" idx="12"/>
          </p:nvPr>
        </p:nvSpPr>
        <p:spPr/>
        <p:txBody>
          <a:body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415008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52851C-4727-4BBB-978B-DD17F4FB42E7}" type="datetime1">
              <a:rPr kumimoji="1" lang="ja-JP" altLang="en-US" smtClean="0"/>
              <a:t>2019/5/17</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Copyright © 2017 Code for Japan All Rights Reserved.</a:t>
            </a:r>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B8D3BA-E350-1147-995F-63335037DF5A}" type="slidenum">
              <a:rPr kumimoji="1" lang="ja-JP" altLang="en-US" smtClean="0"/>
              <a:t>‹#›</a:t>
            </a:fld>
            <a:endParaRPr kumimoji="1" lang="ja-JP" altLang="en-US"/>
          </a:p>
        </p:txBody>
      </p:sp>
    </p:spTree>
    <p:extLst>
      <p:ext uri="{BB962C8B-B14F-4D97-AF65-F5344CB8AC3E}">
        <p14:creationId xmlns:p14="http://schemas.microsoft.com/office/powerpoint/2010/main" val="15338150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ja-JP" altLang="en-US" dirty="0"/>
              <a:t>データアカデミー</a:t>
            </a:r>
            <a:br>
              <a:rPr lang="en-US" altLang="ja-JP" dirty="0"/>
            </a:br>
            <a:r>
              <a:rPr lang="ja-JP" altLang="en-US" sz="4800" dirty="0"/>
              <a:t>（サービス立案編）</a:t>
            </a:r>
            <a:endParaRPr kumimoji="1" lang="ja-JP" altLang="en-US" sz="4800" dirty="0"/>
          </a:p>
        </p:txBody>
      </p:sp>
      <p:sp>
        <p:nvSpPr>
          <p:cNvPr id="3" name="サブタイトル 2"/>
          <p:cNvSpPr>
            <a:spLocks noGrp="1"/>
          </p:cNvSpPr>
          <p:nvPr>
            <p:ph type="subTitle" idx="1"/>
          </p:nvPr>
        </p:nvSpPr>
        <p:spPr/>
        <p:txBody>
          <a:bodyPr anchor="ctr">
            <a:normAutofit/>
          </a:bodyPr>
          <a:lstStyle/>
          <a:p>
            <a:r>
              <a:rPr lang="ja-JP" altLang="en-US" sz="3600" dirty="0"/>
              <a:t>地方公共団体名　第一回</a:t>
            </a:r>
            <a:endParaRPr lang="en-US" altLang="ja-JP" sz="3600" dirty="0"/>
          </a:p>
          <a:p>
            <a:r>
              <a:rPr lang="ja-JP" altLang="en-US" sz="3600" dirty="0"/>
              <a:t>年月日</a:t>
            </a:r>
            <a:endParaRPr kumimoji="1" lang="en-US" altLang="ja-JP" sz="3600" dirty="0"/>
          </a:p>
        </p:txBody>
      </p:sp>
      <p:pic>
        <p:nvPicPr>
          <p:cNvPr id="4" name="図 3">
            <a:extLst>
              <a:ext uri="{FF2B5EF4-FFF2-40B4-BE49-F238E27FC236}">
                <a16:creationId xmlns:a16="http://schemas.microsoft.com/office/drawing/2014/main" id="{716BD13E-3D20-4045-B1A6-C1375B8A4ED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32728" y="2243303"/>
            <a:ext cx="1576344" cy="2082357"/>
          </a:xfrm>
          <a:prstGeom prst="rect">
            <a:avLst/>
          </a:prstGeom>
        </p:spPr>
      </p:pic>
      <p:sp>
        <p:nvSpPr>
          <p:cNvPr id="6" name="サブタイトル 2">
            <a:extLst>
              <a:ext uri="{FF2B5EF4-FFF2-40B4-BE49-F238E27FC236}">
                <a16:creationId xmlns:a16="http://schemas.microsoft.com/office/drawing/2014/main" id="{F7790022-D5CC-43CF-8C2F-F938CFE36FA6}"/>
              </a:ext>
            </a:extLst>
          </p:cNvPr>
          <p:cNvSpPr txBox="1">
            <a:spLocks/>
          </p:cNvSpPr>
          <p:nvPr/>
        </p:nvSpPr>
        <p:spPr>
          <a:xfrm>
            <a:off x="2716924" y="114794"/>
            <a:ext cx="9144000" cy="881773"/>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r"/>
            <a:r>
              <a:rPr lang="ja-JP" altLang="en-US" sz="3600" dirty="0"/>
              <a:t>別添資料</a:t>
            </a:r>
            <a:r>
              <a:rPr lang="en-US" altLang="ja-JP" sz="3600" dirty="0"/>
              <a:t>5-4-1</a:t>
            </a:r>
          </a:p>
        </p:txBody>
      </p:sp>
      <p:sp>
        <p:nvSpPr>
          <p:cNvPr id="7" name="スライド番号プレースホルダー 1">
            <a:extLst>
              <a:ext uri="{FF2B5EF4-FFF2-40B4-BE49-F238E27FC236}">
                <a16:creationId xmlns:a16="http://schemas.microsoft.com/office/drawing/2014/main" id="{35184ECA-6D59-4AA6-96AA-E68AEE947EF8}"/>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1</a:t>
            </a:fld>
            <a:endParaRPr kumimoji="1" lang="ja-JP" altLang="en-US" dirty="0"/>
          </a:p>
        </p:txBody>
      </p:sp>
    </p:spTree>
    <p:extLst>
      <p:ext uri="{BB962C8B-B14F-4D97-AF65-F5344CB8AC3E}">
        <p14:creationId xmlns:p14="http://schemas.microsoft.com/office/powerpoint/2010/main" val="18922647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4527E27-59BC-4B49-A2A2-71E0E67FF7BC}"/>
              </a:ext>
            </a:extLst>
          </p:cNvPr>
          <p:cNvSpPr>
            <a:spLocks noGrp="1"/>
          </p:cNvSpPr>
          <p:nvPr>
            <p:ph type="title"/>
          </p:nvPr>
        </p:nvSpPr>
        <p:spPr/>
        <p:txBody>
          <a:bodyPr>
            <a:normAutofit fontScale="90000"/>
          </a:bodyPr>
          <a:lstStyle/>
          <a:p>
            <a:r>
              <a:rPr lang="en-US" altLang="ja-JP" dirty="0"/>
              <a:t>2-1-1. </a:t>
            </a:r>
            <a:r>
              <a:rPr lang="ja-JP" altLang="en-US" dirty="0"/>
              <a:t>データアカデミーの特徴</a:t>
            </a:r>
            <a:endParaRPr kumimoji="1" lang="ja-JP" altLang="en-US" dirty="0"/>
          </a:p>
        </p:txBody>
      </p:sp>
      <p:graphicFrame>
        <p:nvGraphicFramePr>
          <p:cNvPr id="10" name="コンテンツ プレースホルダー 3">
            <a:extLst>
              <a:ext uri="{FF2B5EF4-FFF2-40B4-BE49-F238E27FC236}">
                <a16:creationId xmlns:a16="http://schemas.microsoft.com/office/drawing/2014/main" id="{6405D3E8-37B1-442C-BA75-57F536FE74B6}"/>
              </a:ext>
            </a:extLst>
          </p:cNvPr>
          <p:cNvGraphicFramePr>
            <a:graphicFrameLocks noGrp="1"/>
          </p:cNvGraphicFramePr>
          <p:nvPr>
            <p:ph idx="1"/>
            <p:extLst/>
          </p:nvPr>
        </p:nvGraphicFramePr>
        <p:xfrm>
          <a:off x="725504" y="1942298"/>
          <a:ext cx="10740992" cy="4417128"/>
        </p:xfrm>
        <a:graphic>
          <a:graphicData uri="http://schemas.openxmlformats.org/drawingml/2006/table">
            <a:tbl>
              <a:tblPr firstRow="1" bandRow="1">
                <a:tableStyleId>{5940675A-B579-460E-94D1-54222C63F5DA}</a:tableStyleId>
              </a:tblPr>
              <a:tblGrid>
                <a:gridCol w="3040781">
                  <a:extLst>
                    <a:ext uri="{9D8B030D-6E8A-4147-A177-3AD203B41FA5}">
                      <a16:colId xmlns:a16="http://schemas.microsoft.com/office/drawing/2014/main" val="883926018"/>
                    </a:ext>
                  </a:extLst>
                </a:gridCol>
                <a:gridCol w="7700211">
                  <a:extLst>
                    <a:ext uri="{9D8B030D-6E8A-4147-A177-3AD203B41FA5}">
                      <a16:colId xmlns:a16="http://schemas.microsoft.com/office/drawing/2014/main" val="2173573833"/>
                    </a:ext>
                  </a:extLst>
                </a:gridCol>
              </a:tblGrid>
              <a:tr h="782320">
                <a:tc>
                  <a:txBody>
                    <a:bodyPr/>
                    <a:lstStyle/>
                    <a:p>
                      <a:r>
                        <a:rPr kumimoji="1" lang="ja-JP" altLang="en-US" sz="2400" dirty="0"/>
                        <a:t>項目</a:t>
                      </a:r>
                    </a:p>
                  </a:txBody>
                  <a:tcPr>
                    <a:solidFill>
                      <a:schemeClr val="accent6">
                        <a:lumMod val="20000"/>
                        <a:lumOff val="80000"/>
                      </a:schemeClr>
                    </a:solidFill>
                  </a:tcPr>
                </a:tc>
                <a:tc>
                  <a:txBody>
                    <a:bodyPr/>
                    <a:lstStyle/>
                    <a:p>
                      <a:r>
                        <a:rPr kumimoji="1" lang="ja-JP" altLang="en-US" sz="2400" dirty="0"/>
                        <a:t>データアカデミーの特徴</a:t>
                      </a:r>
                    </a:p>
                  </a:txBody>
                  <a:tcPr>
                    <a:solidFill>
                      <a:schemeClr val="accent6">
                        <a:lumMod val="20000"/>
                        <a:lumOff val="80000"/>
                      </a:schemeClr>
                    </a:solidFill>
                  </a:tcPr>
                </a:tc>
                <a:extLst>
                  <a:ext uri="{0D108BD9-81ED-4DB2-BD59-A6C34878D82A}">
                    <a16:rowId xmlns:a16="http://schemas.microsoft.com/office/drawing/2014/main" val="50227356"/>
                  </a:ext>
                </a:extLst>
              </a:tr>
              <a:tr h="908702">
                <a:tc>
                  <a:txBody>
                    <a:bodyPr/>
                    <a:lstStyle/>
                    <a:p>
                      <a:r>
                        <a:rPr kumimoji="1" lang="ja-JP" altLang="en-US" sz="2400" dirty="0">
                          <a:solidFill>
                            <a:schemeClr val="tx1"/>
                          </a:solidFill>
                        </a:rPr>
                        <a:t>目的</a:t>
                      </a:r>
                    </a:p>
                  </a:txBody>
                  <a:tcPr/>
                </a:tc>
                <a:tc>
                  <a:txBody>
                    <a:bodyPr/>
                    <a:lstStyle/>
                    <a:p>
                      <a:r>
                        <a:rPr lang="ja-JP" altLang="en-US" sz="2400" dirty="0"/>
                        <a:t>庁内データ利活用のための</a:t>
                      </a:r>
                      <a:r>
                        <a:rPr lang="ja-JP" altLang="en-US" sz="2400" dirty="0">
                          <a:solidFill>
                            <a:srgbClr val="FF0000"/>
                          </a:solidFill>
                        </a:rPr>
                        <a:t>一連のプロセスをワークショップ形式で習得</a:t>
                      </a:r>
                      <a:r>
                        <a:rPr lang="ja-JP" altLang="en-US" sz="2400" dirty="0">
                          <a:solidFill>
                            <a:schemeClr val="tx1"/>
                          </a:solidFill>
                        </a:rPr>
                        <a:t>する</a:t>
                      </a:r>
                      <a:endParaRPr kumimoji="1" lang="ja-JP" altLang="en-US" sz="2400" dirty="0">
                        <a:solidFill>
                          <a:schemeClr val="tx1"/>
                        </a:solidFill>
                      </a:endParaRPr>
                    </a:p>
                  </a:txBody>
                  <a:tcPr/>
                </a:tc>
                <a:extLst>
                  <a:ext uri="{0D108BD9-81ED-4DB2-BD59-A6C34878D82A}">
                    <a16:rowId xmlns:a16="http://schemas.microsoft.com/office/drawing/2014/main" val="1729808442"/>
                  </a:ext>
                </a:extLst>
              </a:tr>
              <a:tr h="908702">
                <a:tc>
                  <a:txBody>
                    <a:bodyPr/>
                    <a:lstStyle/>
                    <a:p>
                      <a:r>
                        <a:rPr kumimoji="1" lang="ja-JP" altLang="en-US" sz="2400" dirty="0"/>
                        <a:t>研修課題</a:t>
                      </a:r>
                    </a:p>
                  </a:txBody>
                  <a:tcPr/>
                </a:tc>
                <a:tc>
                  <a:txBody>
                    <a:bodyPr/>
                    <a:lstStyle/>
                    <a:p>
                      <a:r>
                        <a:rPr kumimoji="1" lang="ja-JP" altLang="en-US" sz="2400" dirty="0"/>
                        <a:t>原課から提出された</a:t>
                      </a:r>
                      <a:r>
                        <a:rPr kumimoji="1" lang="ja-JP" altLang="en-US" sz="2400" dirty="0">
                          <a:solidFill>
                            <a:srgbClr val="FF0000"/>
                          </a:solidFill>
                        </a:rPr>
                        <a:t>実際の課題を利用</a:t>
                      </a:r>
                      <a:r>
                        <a:rPr kumimoji="1" lang="ja-JP" altLang="en-US" sz="2400" dirty="0"/>
                        <a:t>する</a:t>
                      </a:r>
                    </a:p>
                  </a:txBody>
                  <a:tcPr/>
                </a:tc>
                <a:extLst>
                  <a:ext uri="{0D108BD9-81ED-4DB2-BD59-A6C34878D82A}">
                    <a16:rowId xmlns:a16="http://schemas.microsoft.com/office/drawing/2014/main" val="2720059739"/>
                  </a:ext>
                </a:extLst>
              </a:tr>
              <a:tr h="908702">
                <a:tc>
                  <a:txBody>
                    <a:bodyPr/>
                    <a:lstStyle/>
                    <a:p>
                      <a:r>
                        <a:rPr kumimoji="1" lang="ja-JP" altLang="en-US" sz="2400" dirty="0"/>
                        <a:t>地方公共団体の規模</a:t>
                      </a:r>
                    </a:p>
                  </a:txBody>
                  <a:tcPr/>
                </a:tc>
                <a:tc>
                  <a:txBody>
                    <a:bodyPr/>
                    <a:lstStyle/>
                    <a:p>
                      <a:r>
                        <a:rPr kumimoji="1" lang="ja-JP" altLang="en-US" sz="2400" dirty="0">
                          <a:solidFill>
                            <a:srgbClr val="FF0000"/>
                          </a:solidFill>
                        </a:rPr>
                        <a:t>規模の大小、複数団体／単独団体問わず</a:t>
                      </a:r>
                      <a:r>
                        <a:rPr kumimoji="1" lang="ja-JP" altLang="en-US" sz="2400" dirty="0">
                          <a:solidFill>
                            <a:schemeClr val="tx1"/>
                          </a:solidFill>
                        </a:rPr>
                        <a:t>実施</a:t>
                      </a:r>
                      <a:r>
                        <a:rPr kumimoji="1" lang="ja-JP" altLang="en-US" sz="2400" dirty="0"/>
                        <a:t>可能</a:t>
                      </a:r>
                    </a:p>
                  </a:txBody>
                  <a:tcPr/>
                </a:tc>
                <a:extLst>
                  <a:ext uri="{0D108BD9-81ED-4DB2-BD59-A6C34878D82A}">
                    <a16:rowId xmlns:a16="http://schemas.microsoft.com/office/drawing/2014/main" val="1172320501"/>
                  </a:ext>
                </a:extLst>
              </a:tr>
              <a:tr h="908702">
                <a:tc>
                  <a:txBody>
                    <a:bodyPr/>
                    <a:lstStyle/>
                    <a:p>
                      <a:r>
                        <a:rPr kumimoji="1" lang="ja-JP" altLang="en-US" sz="2400"/>
                        <a:t>方法</a:t>
                      </a:r>
                    </a:p>
                  </a:txBody>
                  <a:tcPr/>
                </a:tc>
                <a:tc>
                  <a:txBody>
                    <a:bodyPr/>
                    <a:lstStyle/>
                    <a:p>
                      <a:r>
                        <a:rPr kumimoji="1" lang="ja-JP" altLang="en-US" sz="2400" dirty="0"/>
                        <a:t>複数の課や団体が参加</a:t>
                      </a:r>
                      <a:r>
                        <a:rPr kumimoji="1" lang="ja-JP" altLang="en-US" sz="2400" dirty="0">
                          <a:solidFill>
                            <a:schemeClr val="tx1"/>
                          </a:solidFill>
                        </a:rPr>
                        <a:t>する</a:t>
                      </a:r>
                      <a:r>
                        <a:rPr kumimoji="1" lang="ja-JP" altLang="en-US" sz="2400" dirty="0">
                          <a:solidFill>
                            <a:srgbClr val="FF0000"/>
                          </a:solidFill>
                        </a:rPr>
                        <a:t>アクティブラーニング型の研修</a:t>
                      </a:r>
                    </a:p>
                  </a:txBody>
                  <a:tcPr/>
                </a:tc>
                <a:extLst>
                  <a:ext uri="{0D108BD9-81ED-4DB2-BD59-A6C34878D82A}">
                    <a16:rowId xmlns:a16="http://schemas.microsoft.com/office/drawing/2014/main" val="3129300342"/>
                  </a:ext>
                </a:extLst>
              </a:tr>
            </a:tbl>
          </a:graphicData>
        </a:graphic>
      </p:graphicFrame>
      <p:sp>
        <p:nvSpPr>
          <p:cNvPr id="11" name="コンテンツ プレースホルダー 2">
            <a:extLst>
              <a:ext uri="{FF2B5EF4-FFF2-40B4-BE49-F238E27FC236}">
                <a16:creationId xmlns:a16="http://schemas.microsoft.com/office/drawing/2014/main" id="{F63E7052-A7BB-4913-9794-21D0D8CEC144}"/>
              </a:ext>
            </a:extLst>
          </p:cNvPr>
          <p:cNvSpPr txBox="1">
            <a:spLocks/>
          </p:cNvSpPr>
          <p:nvPr/>
        </p:nvSpPr>
        <p:spPr>
          <a:xfrm>
            <a:off x="838200" y="1105469"/>
            <a:ext cx="10515600" cy="50714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buNone/>
            </a:pPr>
            <a:r>
              <a:rPr lang="ja-JP" altLang="en-US" sz="2200" dirty="0"/>
              <a:t>個別のデータ分析技術を覚えるのではなく、データ分析を課題解決プロセスとして利用できるスキルを身につけるための研修プログラム。</a:t>
            </a:r>
          </a:p>
          <a:p>
            <a:pPr marL="514350" indent="-514350">
              <a:buFont typeface="+mj-lt"/>
              <a:buAutoNum type="arabicPeriod"/>
            </a:pPr>
            <a:endParaRPr lang="en-US" altLang="ja-JP" sz="2200" dirty="0"/>
          </a:p>
        </p:txBody>
      </p:sp>
      <p:sp>
        <p:nvSpPr>
          <p:cNvPr id="6" name="スライド番号プレースホルダー 1">
            <a:extLst>
              <a:ext uri="{FF2B5EF4-FFF2-40B4-BE49-F238E27FC236}">
                <a16:creationId xmlns:a16="http://schemas.microsoft.com/office/drawing/2014/main" id="{4A507AE6-8BA7-42CB-8169-CA3D5C815DA4}"/>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10</a:t>
            </a:fld>
            <a:endParaRPr kumimoji="1" lang="ja-JP" altLang="en-US" dirty="0"/>
          </a:p>
        </p:txBody>
      </p:sp>
    </p:spTree>
    <p:extLst>
      <p:ext uri="{BB962C8B-B14F-4D97-AF65-F5344CB8AC3E}">
        <p14:creationId xmlns:p14="http://schemas.microsoft.com/office/powerpoint/2010/main" val="23693795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3FD3701-1650-B74F-AAA3-CBB3BE36240A}"/>
              </a:ext>
            </a:extLst>
          </p:cNvPr>
          <p:cNvSpPr>
            <a:spLocks noGrp="1"/>
          </p:cNvSpPr>
          <p:nvPr>
            <p:ph type="title"/>
          </p:nvPr>
        </p:nvSpPr>
        <p:spPr/>
        <p:txBody>
          <a:bodyPr>
            <a:normAutofit fontScale="90000"/>
          </a:bodyPr>
          <a:lstStyle/>
          <a:p>
            <a:r>
              <a:rPr lang="en-US" altLang="ja-JP" dirty="0"/>
              <a:t>2-1-2. </a:t>
            </a:r>
            <a:r>
              <a:rPr lang="ja-JP" altLang="en-US" dirty="0"/>
              <a:t>一足飛びには行えない</a:t>
            </a:r>
            <a:endParaRPr kumimoji="1" lang="ja-JP" altLang="en-US" dirty="0"/>
          </a:p>
        </p:txBody>
      </p:sp>
      <p:sp>
        <p:nvSpPr>
          <p:cNvPr id="3" name="コンテンツ プレースホルダー 2">
            <a:extLst>
              <a:ext uri="{FF2B5EF4-FFF2-40B4-BE49-F238E27FC236}">
                <a16:creationId xmlns:a16="http://schemas.microsoft.com/office/drawing/2014/main" id="{043ADA22-BC8D-214D-BE30-9AE93E1F7215}"/>
              </a:ext>
            </a:extLst>
          </p:cNvPr>
          <p:cNvSpPr>
            <a:spLocks noGrp="1"/>
          </p:cNvSpPr>
          <p:nvPr>
            <p:ph idx="1"/>
          </p:nvPr>
        </p:nvSpPr>
        <p:spPr>
          <a:xfrm>
            <a:off x="838200" y="1140193"/>
            <a:ext cx="10515600" cy="5071494"/>
          </a:xfrm>
        </p:spPr>
        <p:txBody>
          <a:bodyPr>
            <a:normAutofit/>
          </a:bodyPr>
          <a:lstStyle/>
          <a:p>
            <a:pPr marL="0" indent="0">
              <a:buNone/>
            </a:pPr>
            <a:r>
              <a:rPr kumimoji="1" lang="ja-JP" altLang="en-US" sz="2200" dirty="0"/>
              <a:t>データ</a:t>
            </a:r>
            <a:r>
              <a:rPr lang="ja-JP" altLang="en-US" sz="2200" dirty="0"/>
              <a:t>分析</a:t>
            </a:r>
            <a:r>
              <a:rPr kumimoji="1" lang="ja-JP" altLang="en-US" sz="2200" dirty="0"/>
              <a:t>もサービス立案も一足飛びには進め</a:t>
            </a:r>
            <a:r>
              <a:rPr lang="ja-JP" altLang="en-US" sz="2200" dirty="0"/>
              <a:t>ない</a:t>
            </a:r>
            <a:r>
              <a:rPr kumimoji="1" lang="ja-JP" altLang="en-US" sz="2200" dirty="0"/>
              <a:t>。</a:t>
            </a:r>
          </a:p>
        </p:txBody>
      </p:sp>
      <p:sp>
        <p:nvSpPr>
          <p:cNvPr id="4" name="円/楕円 3">
            <a:extLst>
              <a:ext uri="{FF2B5EF4-FFF2-40B4-BE49-F238E27FC236}">
                <a16:creationId xmlns:a16="http://schemas.microsoft.com/office/drawing/2014/main" id="{509F48BA-50DA-E547-9EC5-93C9E3DDEFBB}"/>
              </a:ext>
            </a:extLst>
          </p:cNvPr>
          <p:cNvSpPr/>
          <p:nvPr/>
        </p:nvSpPr>
        <p:spPr>
          <a:xfrm>
            <a:off x="2523281" y="2071344"/>
            <a:ext cx="1377388" cy="134266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rPr>
              <a:t>Plan</a:t>
            </a:r>
            <a:endParaRPr kumimoji="1" lang="ja-JP" altLang="en-US">
              <a:solidFill>
                <a:schemeClr val="tx1"/>
              </a:solidFill>
            </a:endParaRPr>
          </a:p>
        </p:txBody>
      </p:sp>
      <p:sp>
        <p:nvSpPr>
          <p:cNvPr id="5" name="円/楕円 4">
            <a:extLst>
              <a:ext uri="{FF2B5EF4-FFF2-40B4-BE49-F238E27FC236}">
                <a16:creationId xmlns:a16="http://schemas.microsoft.com/office/drawing/2014/main" id="{8B456691-CB9D-1846-BE17-0F2DFA880A05}"/>
              </a:ext>
            </a:extLst>
          </p:cNvPr>
          <p:cNvSpPr/>
          <p:nvPr/>
        </p:nvSpPr>
        <p:spPr>
          <a:xfrm>
            <a:off x="4421047" y="3575709"/>
            <a:ext cx="1377388" cy="134266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rPr>
              <a:t>Do</a:t>
            </a:r>
            <a:endParaRPr kumimoji="1" lang="ja-JP" altLang="en-US">
              <a:solidFill>
                <a:schemeClr val="tx1"/>
              </a:solidFill>
            </a:endParaRPr>
          </a:p>
        </p:txBody>
      </p:sp>
      <p:sp>
        <p:nvSpPr>
          <p:cNvPr id="6" name="円/楕円 5">
            <a:extLst>
              <a:ext uri="{FF2B5EF4-FFF2-40B4-BE49-F238E27FC236}">
                <a16:creationId xmlns:a16="http://schemas.microsoft.com/office/drawing/2014/main" id="{15AA3FF4-EB46-2148-8E2F-92055ACD0059}"/>
              </a:ext>
            </a:extLst>
          </p:cNvPr>
          <p:cNvSpPr/>
          <p:nvPr/>
        </p:nvSpPr>
        <p:spPr>
          <a:xfrm>
            <a:off x="2569579" y="5046037"/>
            <a:ext cx="1377388" cy="134266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rPr>
              <a:t>Check</a:t>
            </a:r>
            <a:endParaRPr kumimoji="1" lang="ja-JP" altLang="en-US">
              <a:solidFill>
                <a:schemeClr val="tx1"/>
              </a:solidFill>
            </a:endParaRPr>
          </a:p>
        </p:txBody>
      </p:sp>
      <p:sp>
        <p:nvSpPr>
          <p:cNvPr id="7" name="円/楕円 6">
            <a:extLst>
              <a:ext uri="{FF2B5EF4-FFF2-40B4-BE49-F238E27FC236}">
                <a16:creationId xmlns:a16="http://schemas.microsoft.com/office/drawing/2014/main" id="{31B4B513-3059-3C4E-8169-8CDD4B37C36C}"/>
              </a:ext>
            </a:extLst>
          </p:cNvPr>
          <p:cNvSpPr/>
          <p:nvPr/>
        </p:nvSpPr>
        <p:spPr>
          <a:xfrm>
            <a:off x="578734" y="3575709"/>
            <a:ext cx="1377388" cy="134266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rPr>
              <a:t>Action</a:t>
            </a:r>
            <a:endParaRPr kumimoji="1" lang="ja-JP" altLang="en-US">
              <a:solidFill>
                <a:schemeClr val="tx1"/>
              </a:solidFill>
            </a:endParaRPr>
          </a:p>
        </p:txBody>
      </p:sp>
      <p:cxnSp>
        <p:nvCxnSpPr>
          <p:cNvPr id="9" name="曲線コネクタ 8">
            <a:extLst>
              <a:ext uri="{FF2B5EF4-FFF2-40B4-BE49-F238E27FC236}">
                <a16:creationId xmlns:a16="http://schemas.microsoft.com/office/drawing/2014/main" id="{5358D627-29EC-A641-B454-873F6C32F471}"/>
              </a:ext>
            </a:extLst>
          </p:cNvPr>
          <p:cNvCxnSpPr>
            <a:stCxn id="4" idx="6"/>
            <a:endCxn id="5" idx="0"/>
          </p:cNvCxnSpPr>
          <p:nvPr/>
        </p:nvCxnSpPr>
        <p:spPr>
          <a:xfrm>
            <a:off x="3900669" y="2742676"/>
            <a:ext cx="1209072" cy="833033"/>
          </a:xfrm>
          <a:prstGeom prst="curved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曲線コネクタ 10">
            <a:extLst>
              <a:ext uri="{FF2B5EF4-FFF2-40B4-BE49-F238E27FC236}">
                <a16:creationId xmlns:a16="http://schemas.microsoft.com/office/drawing/2014/main" id="{3F9CD616-C998-9640-A142-BCD7A4799B9D}"/>
              </a:ext>
            </a:extLst>
          </p:cNvPr>
          <p:cNvCxnSpPr>
            <a:stCxn id="5" idx="4"/>
            <a:endCxn id="6" idx="6"/>
          </p:cNvCxnSpPr>
          <p:nvPr/>
        </p:nvCxnSpPr>
        <p:spPr>
          <a:xfrm rot="5400000">
            <a:off x="4128856" y="4736484"/>
            <a:ext cx="798996" cy="1162774"/>
          </a:xfrm>
          <a:prstGeom prst="curved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曲線コネクタ 12">
            <a:extLst>
              <a:ext uri="{FF2B5EF4-FFF2-40B4-BE49-F238E27FC236}">
                <a16:creationId xmlns:a16="http://schemas.microsoft.com/office/drawing/2014/main" id="{386E759E-A247-EA45-AA5E-07989E055EEF}"/>
              </a:ext>
            </a:extLst>
          </p:cNvPr>
          <p:cNvCxnSpPr>
            <a:cxnSpLocks/>
            <a:stCxn id="6" idx="2"/>
            <a:endCxn id="7" idx="4"/>
          </p:cNvCxnSpPr>
          <p:nvPr/>
        </p:nvCxnSpPr>
        <p:spPr>
          <a:xfrm rot="10800000">
            <a:off x="1267429" y="4918373"/>
            <a:ext cx="1302151" cy="798996"/>
          </a:xfrm>
          <a:prstGeom prst="curved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曲線コネクタ 14">
            <a:extLst>
              <a:ext uri="{FF2B5EF4-FFF2-40B4-BE49-F238E27FC236}">
                <a16:creationId xmlns:a16="http://schemas.microsoft.com/office/drawing/2014/main" id="{0F566B5B-CFEA-824E-9905-068B4D50A526}"/>
              </a:ext>
            </a:extLst>
          </p:cNvPr>
          <p:cNvCxnSpPr>
            <a:stCxn id="7" idx="0"/>
            <a:endCxn id="4" idx="2"/>
          </p:cNvCxnSpPr>
          <p:nvPr/>
        </p:nvCxnSpPr>
        <p:spPr>
          <a:xfrm rot="5400000" flipH="1" flipV="1">
            <a:off x="1478838" y="2531267"/>
            <a:ext cx="833033" cy="1255853"/>
          </a:xfrm>
          <a:prstGeom prst="curved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角丸四角形吹き出し 23">
            <a:extLst>
              <a:ext uri="{FF2B5EF4-FFF2-40B4-BE49-F238E27FC236}">
                <a16:creationId xmlns:a16="http://schemas.microsoft.com/office/drawing/2014/main" id="{B03CCCE8-4277-DE4B-AB57-E10C90D2DC24}"/>
              </a:ext>
            </a:extLst>
          </p:cNvPr>
          <p:cNvSpPr/>
          <p:nvPr/>
        </p:nvSpPr>
        <p:spPr>
          <a:xfrm>
            <a:off x="3946966" y="1822316"/>
            <a:ext cx="2384385" cy="858569"/>
          </a:xfrm>
          <a:prstGeom prst="wedgeRoundRectCallout">
            <a:avLst>
              <a:gd name="adj1" fmla="val -64693"/>
              <a:gd name="adj2" fmla="val 27435"/>
              <a:gd name="adj3" fmla="val 16667"/>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ここで止まってしまうと世の中の流れから遅れる</a:t>
            </a:r>
          </a:p>
        </p:txBody>
      </p:sp>
      <p:sp>
        <p:nvSpPr>
          <p:cNvPr id="25" name="テキスト ボックス 24">
            <a:extLst>
              <a:ext uri="{FF2B5EF4-FFF2-40B4-BE49-F238E27FC236}">
                <a16:creationId xmlns:a16="http://schemas.microsoft.com/office/drawing/2014/main" id="{933A6C8C-BB2C-8446-9767-C6C15EF127F4}"/>
              </a:ext>
            </a:extLst>
          </p:cNvPr>
          <p:cNvSpPr txBox="1"/>
          <p:nvPr/>
        </p:nvSpPr>
        <p:spPr>
          <a:xfrm>
            <a:off x="6640352" y="2071344"/>
            <a:ext cx="5057795" cy="3970318"/>
          </a:xfrm>
          <a:prstGeom prst="rect">
            <a:avLst/>
          </a:prstGeom>
          <a:noFill/>
        </p:spPr>
        <p:txBody>
          <a:bodyPr wrap="none" rtlCol="0">
            <a:spAutoFit/>
          </a:bodyPr>
          <a:lstStyle/>
          <a:p>
            <a:r>
              <a:rPr kumimoji="1" lang="ja-JP" altLang="en-US"/>
              <a:t>内閣官房</a:t>
            </a:r>
            <a:r>
              <a:rPr lang="ja-JP" altLang="en-US" dirty="0"/>
              <a:t>　</a:t>
            </a:r>
            <a:r>
              <a:rPr kumimoji="1" lang="ja-JP" altLang="en-US"/>
              <a:t>情報通信技術（</a:t>
            </a:r>
            <a:r>
              <a:rPr kumimoji="1" lang="en-US" altLang="ja-JP" dirty="0"/>
              <a:t>IT</a:t>
            </a:r>
            <a:r>
              <a:rPr kumimoji="1" lang="ja-JP" altLang="en-US"/>
              <a:t>）総合戦略室</a:t>
            </a:r>
            <a:br>
              <a:rPr kumimoji="1" lang="en-US" altLang="ja-JP" dirty="0"/>
            </a:br>
            <a:br>
              <a:rPr kumimoji="1" lang="en-US" altLang="ja-JP" dirty="0"/>
            </a:br>
            <a:r>
              <a:rPr kumimoji="1" lang="ja-JP" altLang="en-US"/>
              <a:t>サービスデザイン実践ガイドブック（</a:t>
            </a:r>
            <a:r>
              <a:rPr kumimoji="1" lang="en-US" altLang="ja-JP" dirty="0"/>
              <a:t>β</a:t>
            </a:r>
            <a:r>
              <a:rPr kumimoji="1" lang="ja-JP" altLang="en-US"/>
              <a:t>版）</a:t>
            </a:r>
            <a:br>
              <a:rPr kumimoji="1" lang="en-US" altLang="ja-JP" dirty="0"/>
            </a:br>
            <a:endParaRPr kumimoji="1" lang="en-US" altLang="ja-JP" dirty="0"/>
          </a:p>
          <a:p>
            <a:r>
              <a:rPr kumimoji="1" lang="ja-JP" altLang="en-US"/>
              <a:t>サービス設計１２カ条</a:t>
            </a:r>
            <a:endParaRPr kumimoji="1" lang="en-US" altLang="ja-JP" dirty="0"/>
          </a:p>
          <a:p>
            <a:endParaRPr lang="en-US" altLang="ja-JP" dirty="0"/>
          </a:p>
          <a:p>
            <a:r>
              <a:rPr lang="ja-JP" altLang="en-US"/>
              <a:t>「第</a:t>
            </a:r>
            <a:r>
              <a:rPr lang="en-US" altLang="ja-JP" dirty="0"/>
              <a:t>10</a:t>
            </a:r>
            <a:r>
              <a:rPr lang="ja-JP" altLang="en-US"/>
              <a:t>条：何度も繰り返す」</a:t>
            </a:r>
            <a:endParaRPr lang="en-US" altLang="ja-JP" dirty="0"/>
          </a:p>
          <a:p>
            <a:r>
              <a:rPr kumimoji="1" lang="ja-JP" altLang="en-US"/>
              <a:t>「第</a:t>
            </a:r>
            <a:r>
              <a:rPr kumimoji="1" lang="en-US" altLang="ja-JP" dirty="0"/>
              <a:t>11</a:t>
            </a:r>
            <a:r>
              <a:rPr kumimoji="1" lang="ja-JP" altLang="en-US"/>
              <a:t>条：一遍にやらず、一貫してやる」</a:t>
            </a:r>
            <a:endParaRPr kumimoji="1" lang="en-US" altLang="ja-JP" dirty="0"/>
          </a:p>
          <a:p>
            <a:r>
              <a:rPr lang="ja-JP" altLang="en-US"/>
              <a:t>「第</a:t>
            </a:r>
            <a:r>
              <a:rPr lang="en-US" altLang="ja-JP" dirty="0"/>
              <a:t>12</a:t>
            </a:r>
            <a:r>
              <a:rPr lang="ja-JP" altLang="en-US"/>
              <a:t>条：システムではなくサービスを作る」</a:t>
            </a:r>
            <a:endParaRPr kumimoji="1" lang="en-US" altLang="ja-JP" dirty="0"/>
          </a:p>
          <a:p>
            <a:endParaRPr lang="en-US" altLang="ja-JP" dirty="0"/>
          </a:p>
          <a:p>
            <a:r>
              <a:rPr lang="ja-JP" altLang="en-US"/>
              <a:t>試行的にサービスの提供や業務を実施し</a:t>
            </a:r>
            <a:br>
              <a:rPr lang="en-US" altLang="ja-JP" dirty="0"/>
            </a:br>
            <a:r>
              <a:rPr lang="ja-JP" altLang="en-US"/>
              <a:t>利用者や関係者からのフィードバックを</a:t>
            </a:r>
            <a:br>
              <a:rPr lang="en-US" altLang="ja-JP" dirty="0"/>
            </a:br>
            <a:r>
              <a:rPr lang="ja-JP" altLang="en-US"/>
              <a:t>踏まえて見直し、何度も確認と改善の</a:t>
            </a:r>
            <a:br>
              <a:rPr lang="en-US" altLang="ja-JP" dirty="0"/>
            </a:br>
            <a:r>
              <a:rPr lang="ja-JP" altLang="en-US"/>
              <a:t>プロセスを繰り返し品質を向上させる。</a:t>
            </a:r>
            <a:endParaRPr kumimoji="1" lang="ja-JP" altLang="en-US"/>
          </a:p>
        </p:txBody>
      </p:sp>
      <p:sp>
        <p:nvSpPr>
          <p:cNvPr id="16" name="スライド番号プレースホルダー 1">
            <a:extLst>
              <a:ext uri="{FF2B5EF4-FFF2-40B4-BE49-F238E27FC236}">
                <a16:creationId xmlns:a16="http://schemas.microsoft.com/office/drawing/2014/main" id="{BA8D3A50-711B-4EE4-B137-1BC9E49F12E7}"/>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11</a:t>
            </a:fld>
            <a:endParaRPr kumimoji="1" lang="ja-JP" altLang="en-US" dirty="0"/>
          </a:p>
        </p:txBody>
      </p:sp>
    </p:spTree>
    <p:extLst>
      <p:ext uri="{BB962C8B-B14F-4D97-AF65-F5344CB8AC3E}">
        <p14:creationId xmlns:p14="http://schemas.microsoft.com/office/powerpoint/2010/main" val="34804814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a:t>2-1-3. </a:t>
            </a:r>
            <a:r>
              <a:rPr kumimoji="1" lang="ja-JP" altLang="en-US" dirty="0"/>
              <a:t>データ利活用の大きな２つの流れ</a:t>
            </a:r>
          </a:p>
        </p:txBody>
      </p:sp>
      <p:sp>
        <p:nvSpPr>
          <p:cNvPr id="21" name="コンテンツ プレースホルダー 2">
            <a:extLst>
              <a:ext uri="{FF2B5EF4-FFF2-40B4-BE49-F238E27FC236}">
                <a16:creationId xmlns:a16="http://schemas.microsoft.com/office/drawing/2014/main" id="{53714885-8193-46D2-ADB3-F09B7AC0E1B9}"/>
              </a:ext>
            </a:extLst>
          </p:cNvPr>
          <p:cNvSpPr>
            <a:spLocks noGrp="1"/>
          </p:cNvSpPr>
          <p:nvPr>
            <p:ph idx="1"/>
          </p:nvPr>
        </p:nvSpPr>
        <p:spPr>
          <a:xfrm>
            <a:off x="838200" y="1105469"/>
            <a:ext cx="10515600" cy="5071494"/>
          </a:xfrm>
        </p:spPr>
        <p:txBody>
          <a:bodyPr>
            <a:normAutofit/>
          </a:bodyPr>
          <a:lstStyle/>
          <a:p>
            <a:pPr marL="0" indent="0">
              <a:buNone/>
            </a:pPr>
            <a:r>
              <a:rPr kumimoji="1" lang="ja-JP" altLang="en-US" sz="2200" dirty="0"/>
              <a:t>データ分析による政策</a:t>
            </a:r>
            <a:r>
              <a:rPr lang="ja-JP" altLang="en-US" sz="2200" dirty="0"/>
              <a:t>立案</a:t>
            </a:r>
            <a:br>
              <a:rPr kumimoji="1" lang="en-US" altLang="ja-JP" sz="2200" dirty="0"/>
            </a:br>
            <a:endParaRPr kumimoji="1" lang="en-US" altLang="ja-JP" sz="2200" dirty="0"/>
          </a:p>
          <a:p>
            <a:pPr marL="514350" indent="-514350">
              <a:buFont typeface="+mj-lt"/>
              <a:buAutoNum type="arabicPeriod"/>
            </a:pPr>
            <a:endParaRPr lang="en-US" altLang="ja-JP" sz="2200" dirty="0"/>
          </a:p>
          <a:p>
            <a:pPr marL="514350" indent="-514350">
              <a:buFont typeface="+mj-lt"/>
              <a:buAutoNum type="arabicPeriod"/>
            </a:pPr>
            <a:endParaRPr lang="en-US" altLang="ja-JP" sz="2200" dirty="0"/>
          </a:p>
        </p:txBody>
      </p:sp>
      <p:sp>
        <p:nvSpPr>
          <p:cNvPr id="37" name="正方形/長方形 36">
            <a:extLst>
              <a:ext uri="{FF2B5EF4-FFF2-40B4-BE49-F238E27FC236}">
                <a16:creationId xmlns:a16="http://schemas.microsoft.com/office/drawing/2014/main" id="{DB8772B8-8401-442E-B7EA-2307096461D4}"/>
              </a:ext>
            </a:extLst>
          </p:cNvPr>
          <p:cNvSpPr/>
          <p:nvPr/>
        </p:nvSpPr>
        <p:spPr>
          <a:xfrm>
            <a:off x="1136468" y="3504056"/>
            <a:ext cx="1567543" cy="1136469"/>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仮説を</a:t>
            </a:r>
            <a:br>
              <a:rPr kumimoji="1" lang="en-US" altLang="ja-JP" sz="2400" dirty="0">
                <a:solidFill>
                  <a:schemeClr val="tx1"/>
                </a:solidFill>
              </a:rPr>
            </a:br>
            <a:r>
              <a:rPr kumimoji="1" lang="ja-JP" altLang="en-US" sz="2400" dirty="0">
                <a:solidFill>
                  <a:schemeClr val="tx1"/>
                </a:solidFill>
              </a:rPr>
              <a:t>立てる</a:t>
            </a:r>
          </a:p>
        </p:txBody>
      </p:sp>
      <p:sp>
        <p:nvSpPr>
          <p:cNvPr id="39" name="正方形/長方形 38">
            <a:extLst>
              <a:ext uri="{FF2B5EF4-FFF2-40B4-BE49-F238E27FC236}">
                <a16:creationId xmlns:a16="http://schemas.microsoft.com/office/drawing/2014/main" id="{8EE532DF-E0EB-4463-87FC-6B4CE3323F7E}"/>
              </a:ext>
            </a:extLst>
          </p:cNvPr>
          <p:cNvSpPr/>
          <p:nvPr/>
        </p:nvSpPr>
        <p:spPr>
          <a:xfrm>
            <a:off x="3742508" y="3504055"/>
            <a:ext cx="1567543" cy="1136469"/>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データを集める</a:t>
            </a:r>
          </a:p>
        </p:txBody>
      </p:sp>
      <p:sp>
        <p:nvSpPr>
          <p:cNvPr id="40" name="正方形/長方形 39">
            <a:extLst>
              <a:ext uri="{FF2B5EF4-FFF2-40B4-BE49-F238E27FC236}">
                <a16:creationId xmlns:a16="http://schemas.microsoft.com/office/drawing/2014/main" id="{C688D5E5-C8C4-4D4D-8B5F-32400981F512}"/>
              </a:ext>
            </a:extLst>
          </p:cNvPr>
          <p:cNvSpPr/>
          <p:nvPr/>
        </p:nvSpPr>
        <p:spPr>
          <a:xfrm>
            <a:off x="6348548" y="3504055"/>
            <a:ext cx="1567543" cy="1136469"/>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分析</a:t>
            </a:r>
            <a:br>
              <a:rPr lang="en-US" altLang="ja-JP" sz="2400" dirty="0">
                <a:solidFill>
                  <a:schemeClr val="tx1"/>
                </a:solidFill>
              </a:rPr>
            </a:br>
            <a:r>
              <a:rPr lang="ja-JP" altLang="en-US" sz="2400" dirty="0">
                <a:solidFill>
                  <a:schemeClr val="tx1"/>
                </a:solidFill>
              </a:rPr>
              <a:t>評価</a:t>
            </a:r>
            <a:endParaRPr kumimoji="1" lang="ja-JP" altLang="en-US" sz="2400" dirty="0">
              <a:solidFill>
                <a:schemeClr val="tx1"/>
              </a:solidFill>
            </a:endParaRPr>
          </a:p>
        </p:txBody>
      </p:sp>
      <p:sp>
        <p:nvSpPr>
          <p:cNvPr id="41" name="正方形/長方形 40">
            <a:extLst>
              <a:ext uri="{FF2B5EF4-FFF2-40B4-BE49-F238E27FC236}">
                <a16:creationId xmlns:a16="http://schemas.microsoft.com/office/drawing/2014/main" id="{C34D2F1A-E00D-48E1-994E-F25B0CF18F6D}"/>
              </a:ext>
            </a:extLst>
          </p:cNvPr>
          <p:cNvSpPr/>
          <p:nvPr/>
        </p:nvSpPr>
        <p:spPr>
          <a:xfrm>
            <a:off x="8954588" y="3504055"/>
            <a:ext cx="1567543" cy="1136469"/>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政策立案</a:t>
            </a:r>
            <a:br>
              <a:rPr lang="en-US" altLang="ja-JP" sz="2400" dirty="0">
                <a:solidFill>
                  <a:schemeClr val="tx1"/>
                </a:solidFill>
              </a:rPr>
            </a:br>
            <a:r>
              <a:rPr lang="ja-JP" altLang="en-US" sz="2400" dirty="0">
                <a:solidFill>
                  <a:schemeClr val="tx1"/>
                </a:solidFill>
              </a:rPr>
              <a:t>指標作成</a:t>
            </a:r>
            <a:endParaRPr kumimoji="1" lang="ja-JP" altLang="en-US" sz="2400" dirty="0">
              <a:solidFill>
                <a:schemeClr val="tx1"/>
              </a:solidFill>
            </a:endParaRPr>
          </a:p>
        </p:txBody>
      </p:sp>
      <p:sp>
        <p:nvSpPr>
          <p:cNvPr id="42" name="雲形吹き出し 8">
            <a:extLst>
              <a:ext uri="{FF2B5EF4-FFF2-40B4-BE49-F238E27FC236}">
                <a16:creationId xmlns:a16="http://schemas.microsoft.com/office/drawing/2014/main" id="{54F2D193-44B9-4FE0-BEDD-A36CA8253606}"/>
              </a:ext>
            </a:extLst>
          </p:cNvPr>
          <p:cNvSpPr/>
          <p:nvPr/>
        </p:nvSpPr>
        <p:spPr>
          <a:xfrm>
            <a:off x="1031966" y="1582057"/>
            <a:ext cx="2351314" cy="1378858"/>
          </a:xfrm>
          <a:prstGeom prst="cloudCallout">
            <a:avLst>
              <a:gd name="adj1" fmla="val -29467"/>
              <a:gd name="adj2" fmla="val 93098"/>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rPr>
              <a:t>課題</a:t>
            </a:r>
            <a:endParaRPr kumimoji="1" lang="ja-JP" altLang="en-US" dirty="0">
              <a:solidFill>
                <a:schemeClr val="tx1"/>
              </a:solidFill>
            </a:endParaRPr>
          </a:p>
        </p:txBody>
      </p:sp>
      <p:sp>
        <p:nvSpPr>
          <p:cNvPr id="43" name="三角形 9">
            <a:extLst>
              <a:ext uri="{FF2B5EF4-FFF2-40B4-BE49-F238E27FC236}">
                <a16:creationId xmlns:a16="http://schemas.microsoft.com/office/drawing/2014/main" id="{ECE81D76-1684-417C-B16E-B6668EA9C63E}"/>
              </a:ext>
            </a:extLst>
          </p:cNvPr>
          <p:cNvSpPr/>
          <p:nvPr/>
        </p:nvSpPr>
        <p:spPr>
          <a:xfrm rot="5400000">
            <a:off x="2703285" y="3902472"/>
            <a:ext cx="1097280" cy="33963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三角形 10">
            <a:extLst>
              <a:ext uri="{FF2B5EF4-FFF2-40B4-BE49-F238E27FC236}">
                <a16:creationId xmlns:a16="http://schemas.microsoft.com/office/drawing/2014/main" id="{A93331ED-60A9-4E03-BFFF-27CDB37DF189}"/>
              </a:ext>
            </a:extLst>
          </p:cNvPr>
          <p:cNvSpPr/>
          <p:nvPr/>
        </p:nvSpPr>
        <p:spPr>
          <a:xfrm rot="5400000">
            <a:off x="5309325" y="3922067"/>
            <a:ext cx="1097280" cy="33963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三角形 11">
            <a:extLst>
              <a:ext uri="{FF2B5EF4-FFF2-40B4-BE49-F238E27FC236}">
                <a16:creationId xmlns:a16="http://schemas.microsoft.com/office/drawing/2014/main" id="{7147B61F-E49C-4507-8642-444D8AA8E2D3}"/>
              </a:ext>
            </a:extLst>
          </p:cNvPr>
          <p:cNvSpPr/>
          <p:nvPr/>
        </p:nvSpPr>
        <p:spPr>
          <a:xfrm rot="5400000">
            <a:off x="7915365" y="3902472"/>
            <a:ext cx="1097280" cy="33963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6" name="カギ線コネクタ 13">
            <a:extLst>
              <a:ext uri="{FF2B5EF4-FFF2-40B4-BE49-F238E27FC236}">
                <a16:creationId xmlns:a16="http://schemas.microsoft.com/office/drawing/2014/main" id="{FB88F631-F78E-429C-B965-957BFDEF5071}"/>
              </a:ext>
            </a:extLst>
          </p:cNvPr>
          <p:cNvCxnSpPr>
            <a:stCxn id="41" idx="3"/>
            <a:endCxn id="42" idx="2"/>
          </p:cNvCxnSpPr>
          <p:nvPr/>
        </p:nvCxnSpPr>
        <p:spPr>
          <a:xfrm flipH="1" flipV="1">
            <a:off x="3381321" y="2271486"/>
            <a:ext cx="7140810" cy="1800804"/>
          </a:xfrm>
          <a:prstGeom prst="bentConnector3">
            <a:avLst>
              <a:gd name="adj1" fmla="val -320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カギ線コネクタ 39">
            <a:extLst>
              <a:ext uri="{FF2B5EF4-FFF2-40B4-BE49-F238E27FC236}">
                <a16:creationId xmlns:a16="http://schemas.microsoft.com/office/drawing/2014/main" id="{DE5F7088-F585-42D6-974D-4B2E3C2BF15E}"/>
              </a:ext>
            </a:extLst>
          </p:cNvPr>
          <p:cNvCxnSpPr>
            <a:stCxn id="40" idx="2"/>
          </p:cNvCxnSpPr>
          <p:nvPr/>
        </p:nvCxnSpPr>
        <p:spPr>
          <a:xfrm rot="5400000" flipH="1">
            <a:off x="4579620" y="2087825"/>
            <a:ext cx="19593" cy="5085806"/>
          </a:xfrm>
          <a:prstGeom prst="bentConnector4">
            <a:avLst>
              <a:gd name="adj1" fmla="val -6944914"/>
              <a:gd name="adj2" fmla="val 9994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86A567D7-76F5-474C-92D0-3E48E3487E1A}"/>
              </a:ext>
            </a:extLst>
          </p:cNvPr>
          <p:cNvSpPr txBox="1"/>
          <p:nvPr/>
        </p:nvSpPr>
        <p:spPr>
          <a:xfrm>
            <a:off x="2215051" y="4771410"/>
            <a:ext cx="4917550" cy="923330"/>
          </a:xfrm>
          <a:prstGeom prst="rect">
            <a:avLst/>
          </a:prstGeom>
          <a:noFill/>
        </p:spPr>
        <p:txBody>
          <a:bodyPr wrap="square" rtlCol="0">
            <a:spAutoFit/>
          </a:bodyPr>
          <a:lstStyle/>
          <a:p>
            <a:r>
              <a:rPr kumimoji="1" lang="ja-JP" altLang="en-US" dirty="0"/>
              <a:t>必要であれば、パーソナルデータ</a:t>
            </a:r>
            <a:r>
              <a:rPr lang="ja-JP" altLang="en-US" dirty="0"/>
              <a:t>も利用する。</a:t>
            </a:r>
            <a:br>
              <a:rPr kumimoji="1" lang="en-US" altLang="ja-JP" dirty="0"/>
            </a:br>
            <a:r>
              <a:rPr lang="ja-JP" altLang="en-US" dirty="0"/>
              <a:t>パーソナルデータの</a:t>
            </a:r>
            <a:r>
              <a:rPr kumimoji="1" lang="ja-JP" altLang="en-US" dirty="0"/>
              <a:t>利用可否判断や手続き等についても確認する。</a:t>
            </a:r>
          </a:p>
        </p:txBody>
      </p:sp>
      <p:sp>
        <p:nvSpPr>
          <p:cNvPr id="49" name="テキスト ボックス 48">
            <a:extLst>
              <a:ext uri="{FF2B5EF4-FFF2-40B4-BE49-F238E27FC236}">
                <a16:creationId xmlns:a16="http://schemas.microsoft.com/office/drawing/2014/main" id="{CC8EFA87-8456-433D-8CEC-E21031737B55}"/>
              </a:ext>
            </a:extLst>
          </p:cNvPr>
          <p:cNvSpPr txBox="1"/>
          <p:nvPr/>
        </p:nvSpPr>
        <p:spPr>
          <a:xfrm>
            <a:off x="5647310" y="2345526"/>
            <a:ext cx="2031325" cy="369332"/>
          </a:xfrm>
          <a:prstGeom prst="rect">
            <a:avLst/>
          </a:prstGeom>
          <a:noFill/>
        </p:spPr>
        <p:txBody>
          <a:bodyPr wrap="none" rtlCol="0">
            <a:spAutoFit/>
          </a:bodyPr>
          <a:lstStyle/>
          <a:p>
            <a:r>
              <a:rPr lang="ja-JP" altLang="en-US" dirty="0"/>
              <a:t>新しい課題の検討</a:t>
            </a:r>
            <a:endParaRPr kumimoji="1" lang="ja-JP" altLang="en-US" dirty="0"/>
          </a:p>
        </p:txBody>
      </p:sp>
      <p:sp>
        <p:nvSpPr>
          <p:cNvPr id="50" name="テキスト ボックス 49">
            <a:extLst>
              <a:ext uri="{FF2B5EF4-FFF2-40B4-BE49-F238E27FC236}">
                <a16:creationId xmlns:a16="http://schemas.microsoft.com/office/drawing/2014/main" id="{954E03AC-AF7C-4D78-8D11-1A13E88E13E2}"/>
              </a:ext>
            </a:extLst>
          </p:cNvPr>
          <p:cNvSpPr txBox="1"/>
          <p:nvPr/>
        </p:nvSpPr>
        <p:spPr>
          <a:xfrm>
            <a:off x="1926920" y="6066003"/>
            <a:ext cx="5493812" cy="646331"/>
          </a:xfrm>
          <a:prstGeom prst="rect">
            <a:avLst/>
          </a:prstGeom>
          <a:noFill/>
        </p:spPr>
        <p:txBody>
          <a:bodyPr wrap="none" rtlCol="0">
            <a:spAutoFit/>
          </a:bodyPr>
          <a:lstStyle/>
          <a:p>
            <a:r>
              <a:rPr kumimoji="1" lang="ja-JP" altLang="en-US" dirty="0"/>
              <a:t>仮説が間違っていた場合、早期に発見することで、</a:t>
            </a:r>
            <a:br>
              <a:rPr kumimoji="1" lang="en-US" altLang="ja-JP" dirty="0"/>
            </a:br>
            <a:r>
              <a:rPr kumimoji="1" lang="ja-JP" altLang="en-US" dirty="0"/>
              <a:t>政策の精度を上げる。</a:t>
            </a:r>
          </a:p>
        </p:txBody>
      </p:sp>
      <p:sp>
        <p:nvSpPr>
          <p:cNvPr id="51" name="テキスト ボックス 50">
            <a:extLst>
              <a:ext uri="{FF2B5EF4-FFF2-40B4-BE49-F238E27FC236}">
                <a16:creationId xmlns:a16="http://schemas.microsoft.com/office/drawing/2014/main" id="{458706F5-7497-4DD0-9D82-77D3BB4DA234}"/>
              </a:ext>
            </a:extLst>
          </p:cNvPr>
          <p:cNvSpPr txBox="1"/>
          <p:nvPr/>
        </p:nvSpPr>
        <p:spPr>
          <a:xfrm>
            <a:off x="8706922" y="4739624"/>
            <a:ext cx="2262158" cy="646331"/>
          </a:xfrm>
          <a:prstGeom prst="rect">
            <a:avLst/>
          </a:prstGeom>
          <a:noFill/>
        </p:spPr>
        <p:txBody>
          <a:bodyPr wrap="none" rtlCol="0">
            <a:spAutoFit/>
          </a:bodyPr>
          <a:lstStyle/>
          <a:p>
            <a:r>
              <a:rPr kumimoji="1" lang="ja-JP" altLang="en-US" dirty="0"/>
              <a:t>数値目標、効果指標</a:t>
            </a:r>
            <a:br>
              <a:rPr kumimoji="1" lang="en-US" altLang="ja-JP" dirty="0"/>
            </a:br>
            <a:r>
              <a:rPr kumimoji="1" lang="ja-JP" altLang="en-US" dirty="0"/>
              <a:t>を作成する。</a:t>
            </a:r>
          </a:p>
        </p:txBody>
      </p:sp>
      <p:sp>
        <p:nvSpPr>
          <p:cNvPr id="52" name="正方形/長方形 51">
            <a:extLst>
              <a:ext uri="{FF2B5EF4-FFF2-40B4-BE49-F238E27FC236}">
                <a16:creationId xmlns:a16="http://schemas.microsoft.com/office/drawing/2014/main" id="{DA9A588A-0500-4C44-8FE2-414C9F3B6F94}"/>
              </a:ext>
            </a:extLst>
          </p:cNvPr>
          <p:cNvSpPr/>
          <p:nvPr/>
        </p:nvSpPr>
        <p:spPr>
          <a:xfrm>
            <a:off x="8966167" y="2766333"/>
            <a:ext cx="1520633" cy="678210"/>
          </a:xfrm>
          <a:prstGeom prst="rect">
            <a:avLst/>
          </a:prstGeom>
          <a:solidFill>
            <a:srgbClr val="F9CBF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政策立案や</a:t>
            </a:r>
            <a:br>
              <a:rPr kumimoji="1" lang="en-US" altLang="ja-JP" sz="1400" dirty="0">
                <a:solidFill>
                  <a:schemeClr val="tx1"/>
                </a:solidFill>
              </a:rPr>
            </a:br>
            <a:r>
              <a:rPr kumimoji="1" lang="ja-JP" altLang="en-US" sz="1400" dirty="0">
                <a:solidFill>
                  <a:schemeClr val="tx1"/>
                </a:solidFill>
              </a:rPr>
              <a:t>市民に対しての</a:t>
            </a:r>
            <a:br>
              <a:rPr kumimoji="1" lang="en-US" altLang="ja-JP" sz="1400" dirty="0">
                <a:solidFill>
                  <a:schemeClr val="tx1"/>
                </a:solidFill>
              </a:rPr>
            </a:br>
            <a:r>
              <a:rPr kumimoji="1" lang="ja-JP" altLang="en-US" sz="1400" dirty="0">
                <a:solidFill>
                  <a:schemeClr val="tx1"/>
                </a:solidFill>
              </a:rPr>
              <a:t>サービス立案</a:t>
            </a:r>
          </a:p>
        </p:txBody>
      </p:sp>
      <p:sp>
        <p:nvSpPr>
          <p:cNvPr id="53" name="テキスト ボックス 52">
            <a:extLst>
              <a:ext uri="{FF2B5EF4-FFF2-40B4-BE49-F238E27FC236}">
                <a16:creationId xmlns:a16="http://schemas.microsoft.com/office/drawing/2014/main" id="{C8914BF1-2230-4C66-8E5F-F79A87962684}"/>
              </a:ext>
            </a:extLst>
          </p:cNvPr>
          <p:cNvSpPr txBox="1"/>
          <p:nvPr/>
        </p:nvSpPr>
        <p:spPr>
          <a:xfrm rot="20640379">
            <a:off x="1163823" y="1771291"/>
            <a:ext cx="881973" cy="461665"/>
          </a:xfrm>
          <a:prstGeom prst="rect">
            <a:avLst/>
          </a:prstGeom>
          <a:noFill/>
        </p:spPr>
        <p:txBody>
          <a:bodyPr wrap="none" rtlCol="0">
            <a:spAutoFit/>
          </a:bodyPr>
          <a:lstStyle/>
          <a:p>
            <a:r>
              <a:rPr lang="en-US" altLang="ja-JP" sz="2400" b="1" dirty="0">
                <a:solidFill>
                  <a:srgbClr val="FF0000"/>
                </a:solidFill>
              </a:rPr>
              <a:t>start</a:t>
            </a:r>
            <a:endParaRPr kumimoji="1" lang="ja-JP" altLang="en-US" sz="2400" b="1" dirty="0">
              <a:solidFill>
                <a:srgbClr val="FF0000"/>
              </a:solidFill>
            </a:endParaRPr>
          </a:p>
        </p:txBody>
      </p:sp>
      <p:sp>
        <p:nvSpPr>
          <p:cNvPr id="22" name="スライド番号プレースホルダー 1">
            <a:extLst>
              <a:ext uri="{FF2B5EF4-FFF2-40B4-BE49-F238E27FC236}">
                <a16:creationId xmlns:a16="http://schemas.microsoft.com/office/drawing/2014/main" id="{33B8A477-E508-45C5-81F2-96E9DD5E5001}"/>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12</a:t>
            </a:fld>
            <a:endParaRPr kumimoji="1" lang="ja-JP" altLang="en-US" dirty="0"/>
          </a:p>
        </p:txBody>
      </p:sp>
    </p:spTree>
    <p:extLst>
      <p:ext uri="{BB962C8B-B14F-4D97-AF65-F5344CB8AC3E}">
        <p14:creationId xmlns:p14="http://schemas.microsoft.com/office/powerpoint/2010/main" val="8227646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a:t>2-1-4. </a:t>
            </a:r>
            <a:r>
              <a:rPr kumimoji="1" lang="ja-JP" altLang="en-US" dirty="0"/>
              <a:t>データ利活用の大きな２つの流れ</a:t>
            </a:r>
          </a:p>
        </p:txBody>
      </p:sp>
      <p:sp>
        <p:nvSpPr>
          <p:cNvPr id="21" name="コンテンツ プレースホルダー 2">
            <a:extLst>
              <a:ext uri="{FF2B5EF4-FFF2-40B4-BE49-F238E27FC236}">
                <a16:creationId xmlns:a16="http://schemas.microsoft.com/office/drawing/2014/main" id="{DA585FDD-C121-45A9-8C72-36FF34398BD8}"/>
              </a:ext>
            </a:extLst>
          </p:cNvPr>
          <p:cNvSpPr>
            <a:spLocks noGrp="1"/>
          </p:cNvSpPr>
          <p:nvPr>
            <p:ph idx="1"/>
          </p:nvPr>
        </p:nvSpPr>
        <p:spPr>
          <a:xfrm>
            <a:off x="838200" y="1105469"/>
            <a:ext cx="10515600" cy="5071494"/>
          </a:xfrm>
        </p:spPr>
        <p:txBody>
          <a:bodyPr>
            <a:normAutofit/>
          </a:bodyPr>
          <a:lstStyle/>
          <a:p>
            <a:pPr marL="0" indent="0">
              <a:buNone/>
            </a:pPr>
            <a:r>
              <a:rPr kumimoji="1" lang="ja-JP" altLang="en-US" sz="2200" dirty="0"/>
              <a:t>データ利用による課題解決（新しいサービスを作る）</a:t>
            </a:r>
          </a:p>
        </p:txBody>
      </p:sp>
      <p:sp>
        <p:nvSpPr>
          <p:cNvPr id="23" name="正方形/長方形 22">
            <a:extLst>
              <a:ext uri="{FF2B5EF4-FFF2-40B4-BE49-F238E27FC236}">
                <a16:creationId xmlns:a16="http://schemas.microsoft.com/office/drawing/2014/main" id="{D349002F-E67D-43A7-8030-3874E57EC822}"/>
              </a:ext>
            </a:extLst>
          </p:cNvPr>
          <p:cNvSpPr/>
          <p:nvPr/>
        </p:nvSpPr>
        <p:spPr>
          <a:xfrm>
            <a:off x="353777" y="3482287"/>
            <a:ext cx="1567543" cy="1136469"/>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a:solidFill>
                  <a:schemeClr val="tx1"/>
                </a:solidFill>
              </a:rPr>
              <a:t>サービスの検討</a:t>
            </a:r>
            <a:endParaRPr kumimoji="1" lang="ja-JP" altLang="en-US" sz="2400" dirty="0">
              <a:solidFill>
                <a:schemeClr val="tx1"/>
              </a:solidFill>
            </a:endParaRPr>
          </a:p>
        </p:txBody>
      </p:sp>
      <p:sp>
        <p:nvSpPr>
          <p:cNvPr id="28" name="正方形/長方形 27">
            <a:extLst>
              <a:ext uri="{FF2B5EF4-FFF2-40B4-BE49-F238E27FC236}">
                <a16:creationId xmlns:a16="http://schemas.microsoft.com/office/drawing/2014/main" id="{182D633F-6D90-4E99-AE0B-02D80E361C06}"/>
              </a:ext>
            </a:extLst>
          </p:cNvPr>
          <p:cNvSpPr/>
          <p:nvPr/>
        </p:nvSpPr>
        <p:spPr>
          <a:xfrm>
            <a:off x="2904058" y="3482287"/>
            <a:ext cx="1567543" cy="1136469"/>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あるべき姿の検討</a:t>
            </a:r>
            <a:endParaRPr kumimoji="1" lang="ja-JP" altLang="en-US" sz="2400" dirty="0">
              <a:solidFill>
                <a:schemeClr val="tx1"/>
              </a:solidFill>
            </a:endParaRPr>
          </a:p>
        </p:txBody>
      </p:sp>
      <p:sp>
        <p:nvSpPr>
          <p:cNvPr id="29" name="正方形/長方形 28">
            <a:extLst>
              <a:ext uri="{FF2B5EF4-FFF2-40B4-BE49-F238E27FC236}">
                <a16:creationId xmlns:a16="http://schemas.microsoft.com/office/drawing/2014/main" id="{CB24B2C1-DD6E-48D2-91A3-767D8F299EFC}"/>
              </a:ext>
            </a:extLst>
          </p:cNvPr>
          <p:cNvSpPr/>
          <p:nvPr/>
        </p:nvSpPr>
        <p:spPr>
          <a:xfrm>
            <a:off x="5454339" y="3482287"/>
            <a:ext cx="1567543" cy="1136469"/>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データを集める</a:t>
            </a:r>
          </a:p>
        </p:txBody>
      </p:sp>
      <p:sp>
        <p:nvSpPr>
          <p:cNvPr id="40" name="正方形/長方形 39">
            <a:extLst>
              <a:ext uri="{FF2B5EF4-FFF2-40B4-BE49-F238E27FC236}">
                <a16:creationId xmlns:a16="http://schemas.microsoft.com/office/drawing/2014/main" id="{80405FEA-1165-427B-A5BE-4147F1E25018}"/>
              </a:ext>
            </a:extLst>
          </p:cNvPr>
          <p:cNvSpPr/>
          <p:nvPr/>
        </p:nvSpPr>
        <p:spPr>
          <a:xfrm>
            <a:off x="8004621" y="3482287"/>
            <a:ext cx="1567543" cy="1136469"/>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サービスの</a:t>
            </a:r>
            <a:br>
              <a:rPr kumimoji="1" lang="en-US" altLang="ja-JP" sz="2400" dirty="0">
                <a:solidFill>
                  <a:schemeClr val="tx1"/>
                </a:solidFill>
              </a:rPr>
            </a:br>
            <a:r>
              <a:rPr kumimoji="1" lang="ja-JP" altLang="en-US" sz="2400" dirty="0">
                <a:solidFill>
                  <a:schemeClr val="tx1"/>
                </a:solidFill>
              </a:rPr>
              <a:t>効果確認</a:t>
            </a:r>
          </a:p>
        </p:txBody>
      </p:sp>
      <p:sp>
        <p:nvSpPr>
          <p:cNvPr id="42" name="三角形 8">
            <a:extLst>
              <a:ext uri="{FF2B5EF4-FFF2-40B4-BE49-F238E27FC236}">
                <a16:creationId xmlns:a16="http://schemas.microsoft.com/office/drawing/2014/main" id="{6C6467E7-1D90-4115-8563-F0959E9D4A41}"/>
              </a:ext>
            </a:extLst>
          </p:cNvPr>
          <p:cNvSpPr/>
          <p:nvPr/>
        </p:nvSpPr>
        <p:spPr>
          <a:xfrm rot="5400000">
            <a:off x="1865077" y="3902472"/>
            <a:ext cx="1097280" cy="33963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三角形 9">
            <a:extLst>
              <a:ext uri="{FF2B5EF4-FFF2-40B4-BE49-F238E27FC236}">
                <a16:creationId xmlns:a16="http://schemas.microsoft.com/office/drawing/2014/main" id="{F6D783FE-CB3B-451D-9453-9EFDF16B542F}"/>
              </a:ext>
            </a:extLst>
          </p:cNvPr>
          <p:cNvSpPr/>
          <p:nvPr/>
        </p:nvSpPr>
        <p:spPr>
          <a:xfrm rot="5400000">
            <a:off x="4452247" y="3900299"/>
            <a:ext cx="1097280" cy="33963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三角形 10">
            <a:extLst>
              <a:ext uri="{FF2B5EF4-FFF2-40B4-BE49-F238E27FC236}">
                <a16:creationId xmlns:a16="http://schemas.microsoft.com/office/drawing/2014/main" id="{DD31B41F-E264-4414-8B09-A6F5F6343947}"/>
              </a:ext>
            </a:extLst>
          </p:cNvPr>
          <p:cNvSpPr/>
          <p:nvPr/>
        </p:nvSpPr>
        <p:spPr>
          <a:xfrm rot="5400000">
            <a:off x="7021275" y="3900299"/>
            <a:ext cx="1097280" cy="33963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5" name="カギ線コネクタ 12">
            <a:extLst>
              <a:ext uri="{FF2B5EF4-FFF2-40B4-BE49-F238E27FC236}">
                <a16:creationId xmlns:a16="http://schemas.microsoft.com/office/drawing/2014/main" id="{366C0690-CA6C-4CFF-9390-C506B1D119A2}"/>
              </a:ext>
            </a:extLst>
          </p:cNvPr>
          <p:cNvCxnSpPr>
            <a:stCxn id="51" idx="0"/>
            <a:endCxn id="23" idx="0"/>
          </p:cNvCxnSpPr>
          <p:nvPr/>
        </p:nvCxnSpPr>
        <p:spPr>
          <a:xfrm rot="16200000" flipV="1">
            <a:off x="6146344" y="-1526507"/>
            <a:ext cx="6351" cy="10023939"/>
          </a:xfrm>
          <a:prstGeom prst="bentConnector3">
            <a:avLst>
              <a:gd name="adj1" fmla="val 2649584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カギ線コネクタ 15">
            <a:extLst>
              <a:ext uri="{FF2B5EF4-FFF2-40B4-BE49-F238E27FC236}">
                <a16:creationId xmlns:a16="http://schemas.microsoft.com/office/drawing/2014/main" id="{67900B80-A233-44E1-A931-9874D1796AA8}"/>
              </a:ext>
            </a:extLst>
          </p:cNvPr>
          <p:cNvCxnSpPr>
            <a:stCxn id="40" idx="2"/>
            <a:endCxn id="28" idx="2"/>
          </p:cNvCxnSpPr>
          <p:nvPr/>
        </p:nvCxnSpPr>
        <p:spPr>
          <a:xfrm rot="5400000">
            <a:off x="6238112" y="2068475"/>
            <a:ext cx="12700" cy="5100563"/>
          </a:xfrm>
          <a:prstGeom prst="bentConnector3">
            <a:avLst>
              <a:gd name="adj1" fmla="val 1097143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7" name="テキスト ボックス 46">
            <a:extLst>
              <a:ext uri="{FF2B5EF4-FFF2-40B4-BE49-F238E27FC236}">
                <a16:creationId xmlns:a16="http://schemas.microsoft.com/office/drawing/2014/main" id="{52C1553C-ED18-4F2D-B5A8-0385AD7BF92D}"/>
              </a:ext>
            </a:extLst>
          </p:cNvPr>
          <p:cNvSpPr txBox="1"/>
          <p:nvPr/>
        </p:nvSpPr>
        <p:spPr>
          <a:xfrm>
            <a:off x="5257792" y="4712480"/>
            <a:ext cx="2262158" cy="646331"/>
          </a:xfrm>
          <a:prstGeom prst="rect">
            <a:avLst/>
          </a:prstGeom>
          <a:noFill/>
        </p:spPr>
        <p:txBody>
          <a:bodyPr wrap="none" rtlCol="0">
            <a:spAutoFit/>
          </a:bodyPr>
          <a:lstStyle/>
          <a:p>
            <a:r>
              <a:rPr kumimoji="1" lang="ja-JP" altLang="en-US" dirty="0"/>
              <a:t>パーソナルデータの</a:t>
            </a:r>
            <a:br>
              <a:rPr kumimoji="1" lang="en-US" altLang="ja-JP" dirty="0"/>
            </a:br>
            <a:r>
              <a:rPr kumimoji="1" lang="ja-JP" altLang="en-US" dirty="0"/>
              <a:t>利用も含む。</a:t>
            </a:r>
          </a:p>
        </p:txBody>
      </p:sp>
      <p:sp>
        <p:nvSpPr>
          <p:cNvPr id="48" name="テキスト ボックス 47">
            <a:extLst>
              <a:ext uri="{FF2B5EF4-FFF2-40B4-BE49-F238E27FC236}">
                <a16:creationId xmlns:a16="http://schemas.microsoft.com/office/drawing/2014/main" id="{656BEBD3-0071-4ED6-AD8F-67272C5F2638}"/>
              </a:ext>
            </a:extLst>
          </p:cNvPr>
          <p:cNvSpPr txBox="1"/>
          <p:nvPr/>
        </p:nvSpPr>
        <p:spPr>
          <a:xfrm>
            <a:off x="5257792" y="6079670"/>
            <a:ext cx="2492990" cy="369332"/>
          </a:xfrm>
          <a:prstGeom prst="rect">
            <a:avLst/>
          </a:prstGeom>
          <a:noFill/>
        </p:spPr>
        <p:txBody>
          <a:bodyPr wrap="none" rtlCol="0">
            <a:spAutoFit/>
          </a:bodyPr>
          <a:lstStyle/>
          <a:p>
            <a:r>
              <a:rPr kumimoji="1" lang="ja-JP" altLang="en-US" dirty="0"/>
              <a:t>あるべき姿の再検討。</a:t>
            </a:r>
          </a:p>
        </p:txBody>
      </p:sp>
      <p:sp>
        <p:nvSpPr>
          <p:cNvPr id="49" name="テキスト ボックス 48">
            <a:extLst>
              <a:ext uri="{FF2B5EF4-FFF2-40B4-BE49-F238E27FC236}">
                <a16:creationId xmlns:a16="http://schemas.microsoft.com/office/drawing/2014/main" id="{170B1A44-A898-4B4F-BA31-CBFEECE80F12}"/>
              </a:ext>
            </a:extLst>
          </p:cNvPr>
          <p:cNvSpPr txBox="1"/>
          <p:nvPr/>
        </p:nvSpPr>
        <p:spPr>
          <a:xfrm>
            <a:off x="4165201" y="1882247"/>
            <a:ext cx="3185487" cy="369332"/>
          </a:xfrm>
          <a:prstGeom prst="rect">
            <a:avLst/>
          </a:prstGeom>
          <a:noFill/>
        </p:spPr>
        <p:txBody>
          <a:bodyPr wrap="none" rtlCol="0">
            <a:spAutoFit/>
          </a:bodyPr>
          <a:lstStyle/>
          <a:p>
            <a:r>
              <a:rPr lang="ja-JP" altLang="en-US" dirty="0"/>
              <a:t>サービス向上に向けた検討。</a:t>
            </a:r>
            <a:endParaRPr kumimoji="1" lang="ja-JP" altLang="en-US" dirty="0"/>
          </a:p>
        </p:txBody>
      </p:sp>
      <p:sp>
        <p:nvSpPr>
          <p:cNvPr id="50" name="テキスト ボックス 49">
            <a:extLst>
              <a:ext uri="{FF2B5EF4-FFF2-40B4-BE49-F238E27FC236}">
                <a16:creationId xmlns:a16="http://schemas.microsoft.com/office/drawing/2014/main" id="{8F048A38-06EE-4B51-B006-58BD439B53B0}"/>
              </a:ext>
            </a:extLst>
          </p:cNvPr>
          <p:cNvSpPr txBox="1"/>
          <p:nvPr/>
        </p:nvSpPr>
        <p:spPr>
          <a:xfrm>
            <a:off x="70571" y="4754703"/>
            <a:ext cx="3405804" cy="1200329"/>
          </a:xfrm>
          <a:prstGeom prst="rect">
            <a:avLst/>
          </a:prstGeom>
          <a:noFill/>
        </p:spPr>
        <p:txBody>
          <a:bodyPr wrap="square" rtlCol="0">
            <a:spAutoFit/>
          </a:bodyPr>
          <a:lstStyle/>
          <a:p>
            <a:r>
              <a:rPr kumimoji="1" lang="ja-JP" altLang="en-US" dirty="0"/>
              <a:t>現在の行政サービスや庁内業務の課題や、データを利活用した行政サービス改善や業務効率化</a:t>
            </a:r>
            <a:endParaRPr kumimoji="1" lang="en-US" altLang="ja-JP" dirty="0"/>
          </a:p>
          <a:p>
            <a:r>
              <a:rPr lang="ja-JP" altLang="en-US" dirty="0"/>
              <a:t>の可能性など</a:t>
            </a:r>
            <a:r>
              <a:rPr kumimoji="1" lang="ja-JP" altLang="en-US" dirty="0"/>
              <a:t>を検討。</a:t>
            </a:r>
          </a:p>
        </p:txBody>
      </p:sp>
      <p:sp>
        <p:nvSpPr>
          <p:cNvPr id="51" name="正方形/長方形 50">
            <a:extLst>
              <a:ext uri="{FF2B5EF4-FFF2-40B4-BE49-F238E27FC236}">
                <a16:creationId xmlns:a16="http://schemas.microsoft.com/office/drawing/2014/main" id="{5720B738-3590-4B8F-A6CC-9D640363A651}"/>
              </a:ext>
            </a:extLst>
          </p:cNvPr>
          <p:cNvSpPr/>
          <p:nvPr/>
        </p:nvSpPr>
        <p:spPr>
          <a:xfrm>
            <a:off x="10377716" y="3488638"/>
            <a:ext cx="1567543" cy="1136469"/>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サービス</a:t>
            </a:r>
            <a:br>
              <a:rPr kumimoji="1" lang="en-US" altLang="ja-JP" sz="2400" dirty="0">
                <a:solidFill>
                  <a:schemeClr val="tx1"/>
                </a:solidFill>
              </a:rPr>
            </a:br>
            <a:r>
              <a:rPr kumimoji="1" lang="ja-JP" altLang="en-US" sz="2400" dirty="0">
                <a:solidFill>
                  <a:schemeClr val="tx1"/>
                </a:solidFill>
              </a:rPr>
              <a:t>提供</a:t>
            </a:r>
          </a:p>
        </p:txBody>
      </p:sp>
      <p:sp>
        <p:nvSpPr>
          <p:cNvPr id="52" name="三角形 28">
            <a:extLst>
              <a:ext uri="{FF2B5EF4-FFF2-40B4-BE49-F238E27FC236}">
                <a16:creationId xmlns:a16="http://schemas.microsoft.com/office/drawing/2014/main" id="{BAE6A780-A0AB-4D59-8CA2-2022C544A6AB}"/>
              </a:ext>
            </a:extLst>
          </p:cNvPr>
          <p:cNvSpPr/>
          <p:nvPr/>
        </p:nvSpPr>
        <p:spPr>
          <a:xfrm rot="5400000">
            <a:off x="9475376" y="3900299"/>
            <a:ext cx="1097280" cy="33963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テキスト ボックス 52">
            <a:extLst>
              <a:ext uri="{FF2B5EF4-FFF2-40B4-BE49-F238E27FC236}">
                <a16:creationId xmlns:a16="http://schemas.microsoft.com/office/drawing/2014/main" id="{50BDB8A5-FDE7-4152-ACD1-337432B51306}"/>
              </a:ext>
            </a:extLst>
          </p:cNvPr>
          <p:cNvSpPr txBox="1"/>
          <p:nvPr/>
        </p:nvSpPr>
        <p:spPr>
          <a:xfrm rot="20640379">
            <a:off x="117103" y="3388306"/>
            <a:ext cx="881973" cy="461665"/>
          </a:xfrm>
          <a:prstGeom prst="rect">
            <a:avLst/>
          </a:prstGeom>
          <a:noFill/>
        </p:spPr>
        <p:txBody>
          <a:bodyPr wrap="none" rtlCol="0">
            <a:spAutoFit/>
          </a:bodyPr>
          <a:lstStyle/>
          <a:p>
            <a:r>
              <a:rPr lang="en-US" altLang="ja-JP" sz="2400" b="1" dirty="0">
                <a:solidFill>
                  <a:srgbClr val="FF0000"/>
                </a:solidFill>
              </a:rPr>
              <a:t>start</a:t>
            </a:r>
            <a:endParaRPr kumimoji="1" lang="ja-JP" altLang="en-US" sz="2400" b="1" dirty="0">
              <a:solidFill>
                <a:srgbClr val="FF0000"/>
              </a:solidFill>
            </a:endParaRPr>
          </a:p>
        </p:txBody>
      </p:sp>
      <p:sp>
        <p:nvSpPr>
          <p:cNvPr id="22" name="スライド番号プレースホルダー 1">
            <a:extLst>
              <a:ext uri="{FF2B5EF4-FFF2-40B4-BE49-F238E27FC236}">
                <a16:creationId xmlns:a16="http://schemas.microsoft.com/office/drawing/2014/main" id="{D9D8F46A-E978-434F-B43A-86112740ABC7}"/>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13</a:t>
            </a:fld>
            <a:endParaRPr kumimoji="1" lang="ja-JP" altLang="en-US" dirty="0"/>
          </a:p>
        </p:txBody>
      </p:sp>
    </p:spTree>
    <p:extLst>
      <p:ext uri="{BB962C8B-B14F-4D97-AF65-F5344CB8AC3E}">
        <p14:creationId xmlns:p14="http://schemas.microsoft.com/office/powerpoint/2010/main" val="2570498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2-1-5. </a:t>
            </a:r>
            <a:r>
              <a:rPr lang="ja-JP" altLang="en-US" dirty="0"/>
              <a:t>データ利活用</a:t>
            </a:r>
            <a:r>
              <a:rPr kumimoji="1" lang="ja-JP" altLang="en-US" dirty="0"/>
              <a:t>プロセスと手法を学ぶ</a:t>
            </a:r>
          </a:p>
        </p:txBody>
      </p:sp>
      <p:sp>
        <p:nvSpPr>
          <p:cNvPr id="22" name="コンテンツ プレースホルダー 2">
            <a:extLst>
              <a:ext uri="{FF2B5EF4-FFF2-40B4-BE49-F238E27FC236}">
                <a16:creationId xmlns:a16="http://schemas.microsoft.com/office/drawing/2014/main" id="{80442DA2-9853-4535-88C4-3D199E338920}"/>
              </a:ext>
            </a:extLst>
          </p:cNvPr>
          <p:cNvSpPr txBox="1">
            <a:spLocks/>
          </p:cNvSpPr>
          <p:nvPr/>
        </p:nvSpPr>
        <p:spPr>
          <a:xfrm>
            <a:off x="838200" y="1105469"/>
            <a:ext cx="10515600" cy="50714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buFont typeface="Arial"/>
              <a:buNone/>
            </a:pPr>
            <a:r>
              <a:rPr lang="ja-JP" altLang="en-US" sz="2200" dirty="0"/>
              <a:t>設定した課題により、研修のプロセスや活用する手法が変わる。</a:t>
            </a:r>
            <a:endParaRPr lang="en-US" altLang="ja-JP" sz="2200" dirty="0"/>
          </a:p>
        </p:txBody>
      </p:sp>
      <p:graphicFrame>
        <p:nvGraphicFramePr>
          <p:cNvPr id="19" name="表 18">
            <a:extLst>
              <a:ext uri="{FF2B5EF4-FFF2-40B4-BE49-F238E27FC236}">
                <a16:creationId xmlns:a16="http://schemas.microsoft.com/office/drawing/2014/main" id="{E0D1ECF6-1121-4296-968C-E3CCFE7284DB}"/>
              </a:ext>
            </a:extLst>
          </p:cNvPr>
          <p:cNvGraphicFramePr>
            <a:graphicFrameLocks noGrp="1"/>
          </p:cNvGraphicFramePr>
          <p:nvPr>
            <p:extLst>
              <p:ext uri="{D42A27DB-BD31-4B8C-83A1-F6EECF244321}">
                <p14:modId xmlns:p14="http://schemas.microsoft.com/office/powerpoint/2010/main" val="1642479098"/>
              </p:ext>
            </p:extLst>
          </p:nvPr>
        </p:nvGraphicFramePr>
        <p:xfrm>
          <a:off x="477353" y="1968693"/>
          <a:ext cx="10200576" cy="4809422"/>
        </p:xfrm>
        <a:graphic>
          <a:graphicData uri="http://schemas.openxmlformats.org/drawingml/2006/table">
            <a:tbl>
              <a:tblPr firstRow="1" bandRow="1">
                <a:tableStyleId>{5940675A-B579-460E-94D1-54222C63F5DA}</a:tableStyleId>
              </a:tblPr>
              <a:tblGrid>
                <a:gridCol w="1275072">
                  <a:extLst>
                    <a:ext uri="{9D8B030D-6E8A-4147-A177-3AD203B41FA5}">
                      <a16:colId xmlns:a16="http://schemas.microsoft.com/office/drawing/2014/main" val="20000"/>
                    </a:ext>
                  </a:extLst>
                </a:gridCol>
                <a:gridCol w="1275072">
                  <a:extLst>
                    <a:ext uri="{9D8B030D-6E8A-4147-A177-3AD203B41FA5}">
                      <a16:colId xmlns:a16="http://schemas.microsoft.com/office/drawing/2014/main" val="20001"/>
                    </a:ext>
                  </a:extLst>
                </a:gridCol>
                <a:gridCol w="1275072">
                  <a:extLst>
                    <a:ext uri="{9D8B030D-6E8A-4147-A177-3AD203B41FA5}">
                      <a16:colId xmlns:a16="http://schemas.microsoft.com/office/drawing/2014/main" val="20002"/>
                    </a:ext>
                  </a:extLst>
                </a:gridCol>
                <a:gridCol w="1275072">
                  <a:extLst>
                    <a:ext uri="{9D8B030D-6E8A-4147-A177-3AD203B41FA5}">
                      <a16:colId xmlns:a16="http://schemas.microsoft.com/office/drawing/2014/main" val="20003"/>
                    </a:ext>
                  </a:extLst>
                </a:gridCol>
                <a:gridCol w="1275072">
                  <a:extLst>
                    <a:ext uri="{9D8B030D-6E8A-4147-A177-3AD203B41FA5}">
                      <a16:colId xmlns:a16="http://schemas.microsoft.com/office/drawing/2014/main" val="20004"/>
                    </a:ext>
                  </a:extLst>
                </a:gridCol>
                <a:gridCol w="1275072">
                  <a:extLst>
                    <a:ext uri="{9D8B030D-6E8A-4147-A177-3AD203B41FA5}">
                      <a16:colId xmlns:a16="http://schemas.microsoft.com/office/drawing/2014/main" val="20005"/>
                    </a:ext>
                  </a:extLst>
                </a:gridCol>
                <a:gridCol w="1275072">
                  <a:extLst>
                    <a:ext uri="{9D8B030D-6E8A-4147-A177-3AD203B41FA5}">
                      <a16:colId xmlns:a16="http://schemas.microsoft.com/office/drawing/2014/main" val="20006"/>
                    </a:ext>
                  </a:extLst>
                </a:gridCol>
                <a:gridCol w="1275072">
                  <a:extLst>
                    <a:ext uri="{9D8B030D-6E8A-4147-A177-3AD203B41FA5}">
                      <a16:colId xmlns:a16="http://schemas.microsoft.com/office/drawing/2014/main" val="20007"/>
                    </a:ext>
                  </a:extLst>
                </a:gridCol>
              </a:tblGrid>
              <a:tr h="478471">
                <a:tc>
                  <a:txBody>
                    <a:bodyPr/>
                    <a:lstStyle/>
                    <a:p>
                      <a:r>
                        <a:rPr kumimoji="1" lang="ja-JP" altLang="en-US" sz="1200" dirty="0"/>
                        <a:t>データ分析型</a:t>
                      </a:r>
                    </a:p>
                  </a:txBody>
                  <a:tcPr>
                    <a:lnB w="12700" cap="flat" cmpd="sng" algn="ctr">
                      <a:solidFill>
                        <a:schemeClr val="tx1"/>
                      </a:solidFill>
                      <a:prstDash val="solid"/>
                      <a:round/>
                      <a:headEnd type="none" w="med" len="med"/>
                      <a:tailEnd type="none" w="med" len="med"/>
                    </a:lnB>
                    <a:solidFill>
                      <a:srgbClr val="FFC000"/>
                    </a:solidFill>
                  </a:tcPr>
                </a:tc>
                <a:tc>
                  <a:txBody>
                    <a:bodyPr/>
                    <a:lstStyle/>
                    <a:p>
                      <a:r>
                        <a:rPr kumimoji="1" lang="ja-JP" altLang="en-US" sz="1200" dirty="0"/>
                        <a:t>①仮説</a:t>
                      </a:r>
                      <a:r>
                        <a:rPr kumimoji="1" lang="en-US" altLang="ja-JP" sz="1200" dirty="0"/>
                        <a:t>/</a:t>
                      </a:r>
                    </a:p>
                    <a:p>
                      <a:r>
                        <a:rPr kumimoji="1" lang="ja-JP" altLang="en-US" sz="1200" dirty="0"/>
                        <a:t>　現状分析</a:t>
                      </a:r>
                    </a:p>
                  </a:txBody>
                  <a:tcPr>
                    <a:lnB w="12700" cap="flat" cmpd="sng" algn="ctr">
                      <a:solidFill>
                        <a:schemeClr val="tx1"/>
                      </a:solidFill>
                      <a:prstDash val="solid"/>
                      <a:round/>
                      <a:headEnd type="none" w="med" len="med"/>
                      <a:tailEnd type="none" w="med" len="med"/>
                    </a:lnB>
                  </a:tcPr>
                </a:tc>
                <a:tc>
                  <a:txBody>
                    <a:bodyPr/>
                    <a:lstStyle/>
                    <a:p>
                      <a:r>
                        <a:rPr kumimoji="1" lang="ja-JP" altLang="en-US" sz="1200" dirty="0"/>
                        <a:t>②対象データ</a:t>
                      </a:r>
                      <a:endParaRPr kumimoji="1" lang="en-US" altLang="ja-JP" sz="1200" dirty="0"/>
                    </a:p>
                    <a:p>
                      <a:r>
                        <a:rPr kumimoji="1" lang="ja-JP" altLang="en-US" sz="1200" dirty="0"/>
                        <a:t>　確認</a:t>
                      </a:r>
                    </a:p>
                  </a:txBody>
                  <a:tcPr>
                    <a:lnB w="12700" cap="flat" cmpd="sng" algn="ctr">
                      <a:solidFill>
                        <a:schemeClr val="tx1"/>
                      </a:solidFill>
                      <a:prstDash val="solid"/>
                      <a:round/>
                      <a:headEnd type="none" w="med" len="med"/>
                      <a:tailEnd type="none" w="med" len="med"/>
                    </a:lnB>
                  </a:tcPr>
                </a:tc>
                <a:tc>
                  <a:txBody>
                    <a:bodyPr/>
                    <a:lstStyle/>
                    <a:p>
                      <a:r>
                        <a:rPr kumimoji="1" lang="ja-JP" altLang="en-US" sz="1200" dirty="0"/>
                        <a:t>③分析手法</a:t>
                      </a:r>
                      <a:endParaRPr kumimoji="1" lang="en-US" altLang="ja-JP" sz="1200" dirty="0"/>
                    </a:p>
                    <a:p>
                      <a:r>
                        <a:rPr kumimoji="1" lang="ja-JP" altLang="en-US" sz="1200" dirty="0"/>
                        <a:t>　検討</a:t>
                      </a:r>
                    </a:p>
                  </a:txBody>
                  <a:tcPr>
                    <a:lnB w="12700" cap="flat" cmpd="sng" algn="ctr">
                      <a:solidFill>
                        <a:schemeClr val="tx1"/>
                      </a:solidFill>
                      <a:prstDash val="solid"/>
                      <a:round/>
                      <a:headEnd type="none" w="med" len="med"/>
                      <a:tailEnd type="none" w="med" len="med"/>
                    </a:lnB>
                  </a:tcPr>
                </a:tc>
                <a:tc>
                  <a:txBody>
                    <a:bodyPr/>
                    <a:lstStyle/>
                    <a:p>
                      <a:r>
                        <a:rPr kumimoji="1" lang="ja-JP" altLang="en-US" sz="1200" dirty="0"/>
                        <a:t>④データ分析</a:t>
                      </a:r>
                    </a:p>
                  </a:txBody>
                  <a:tcPr>
                    <a:lnB w="12700" cap="flat" cmpd="sng" algn="ctr">
                      <a:solidFill>
                        <a:schemeClr val="tx1"/>
                      </a:solidFill>
                      <a:prstDash val="solid"/>
                      <a:round/>
                      <a:headEnd type="none" w="med" len="med"/>
                      <a:tailEnd type="none" w="med" len="med"/>
                    </a:lnB>
                  </a:tcPr>
                </a:tc>
                <a:tc>
                  <a:txBody>
                    <a:bodyPr/>
                    <a:lstStyle/>
                    <a:p>
                      <a:r>
                        <a:rPr kumimoji="1" lang="ja-JP" altLang="en-US" sz="1200" dirty="0"/>
                        <a:t>⑤評価</a:t>
                      </a:r>
                      <a:br>
                        <a:rPr kumimoji="1" lang="en-US" altLang="ja-JP" sz="1200" dirty="0"/>
                      </a:br>
                      <a:endParaRPr kumimoji="1" lang="ja-JP" altLang="en-US" sz="1200" dirty="0"/>
                    </a:p>
                  </a:txBody>
                  <a:tcPr>
                    <a:lnB w="12700" cap="flat" cmpd="sng" algn="ctr">
                      <a:solidFill>
                        <a:schemeClr val="tx1"/>
                      </a:solidFill>
                      <a:prstDash val="solid"/>
                      <a:round/>
                      <a:headEnd type="none" w="med" len="med"/>
                      <a:tailEnd type="none" w="med" len="med"/>
                    </a:lnB>
                  </a:tcPr>
                </a:tc>
                <a:tc>
                  <a:txBody>
                    <a:bodyPr/>
                    <a:lstStyle/>
                    <a:p>
                      <a:r>
                        <a:rPr kumimoji="1" lang="ja-JP" altLang="en-US" sz="1200" dirty="0"/>
                        <a:t>⑥政策検討</a:t>
                      </a:r>
                    </a:p>
                  </a:txBody>
                  <a:tcPr>
                    <a:lnB w="12700" cap="flat" cmpd="sng" algn="ctr">
                      <a:solidFill>
                        <a:schemeClr val="tx1"/>
                      </a:solidFill>
                      <a:prstDash val="solid"/>
                      <a:round/>
                      <a:headEnd type="none" w="med" len="med"/>
                      <a:tailEnd type="none" w="med" len="med"/>
                    </a:lnB>
                  </a:tcPr>
                </a:tc>
                <a:tc>
                  <a:txBody>
                    <a:bodyPr/>
                    <a:lstStyle/>
                    <a:p>
                      <a:r>
                        <a:rPr kumimoji="1" lang="ja-JP" altLang="en-US" sz="1200" dirty="0"/>
                        <a:t>⑦効果・指標</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171">
                <a:tc>
                  <a:txBody>
                    <a:bodyPr/>
                    <a:lstStyle/>
                    <a:p>
                      <a:r>
                        <a:rPr kumimoji="1" lang="ja-JP" altLang="en-US" sz="1200" dirty="0"/>
                        <a:t>サービス</a:t>
                      </a:r>
                      <a:br>
                        <a:rPr kumimoji="1" lang="en-US" altLang="ja-JP" sz="1200" dirty="0"/>
                      </a:br>
                      <a:r>
                        <a:rPr kumimoji="1" lang="ja-JP" altLang="en-US" sz="1200" dirty="0"/>
                        <a:t>立案型</a:t>
                      </a:r>
                    </a:p>
                  </a:txBody>
                  <a:tcPr>
                    <a:lnT w="12700" cap="flat" cmpd="sng" algn="ctr">
                      <a:solidFill>
                        <a:schemeClr val="tx1"/>
                      </a:solidFill>
                      <a:prstDash val="solid"/>
                      <a:round/>
                      <a:headEnd type="none" w="med" len="med"/>
                      <a:tailEnd type="none" w="med" len="med"/>
                    </a:lnT>
                    <a:solidFill>
                      <a:srgbClr val="FFC000"/>
                    </a:solidFill>
                  </a:tcPr>
                </a:tc>
                <a:tc>
                  <a:txBody>
                    <a:bodyPr/>
                    <a:lstStyle/>
                    <a:p>
                      <a:r>
                        <a:rPr kumimoji="1" lang="ja-JP" altLang="en-US" sz="1200" dirty="0"/>
                        <a:t>①現状・ある</a:t>
                      </a:r>
                      <a:endParaRPr kumimoji="1" lang="en-US" altLang="ja-JP" sz="1200" dirty="0"/>
                    </a:p>
                    <a:p>
                      <a:r>
                        <a:rPr kumimoji="1" lang="ja-JP" altLang="en-US" sz="1200" dirty="0"/>
                        <a:t>　</a:t>
                      </a:r>
                      <a:r>
                        <a:rPr kumimoji="1" lang="ja-JP" altLang="en-US" sz="1200" dirty="0" err="1"/>
                        <a:t>べき</a:t>
                      </a:r>
                      <a:r>
                        <a:rPr kumimoji="1" lang="ja-JP" altLang="en-US" sz="1200" dirty="0"/>
                        <a:t>姿検討</a:t>
                      </a:r>
                    </a:p>
                  </a:txBody>
                  <a:tcPr>
                    <a:lnT w="12700" cap="flat" cmpd="sng" algn="ctr">
                      <a:solidFill>
                        <a:schemeClr val="tx1"/>
                      </a:solidFill>
                      <a:prstDash val="solid"/>
                      <a:round/>
                      <a:headEnd type="none" w="med" len="med"/>
                      <a:tailEnd type="none" w="med" len="med"/>
                    </a:lnT>
                  </a:tcPr>
                </a:tc>
                <a:tc>
                  <a:txBody>
                    <a:bodyPr/>
                    <a:lstStyle/>
                    <a:p>
                      <a:r>
                        <a:rPr kumimoji="1" lang="ja-JP" altLang="en-US" sz="1200" dirty="0"/>
                        <a:t>②活用対象</a:t>
                      </a:r>
                      <a:endParaRPr kumimoji="1" lang="en-US" altLang="ja-JP" sz="1200" dirty="0"/>
                    </a:p>
                    <a:p>
                      <a:r>
                        <a:rPr kumimoji="1" lang="ja-JP" altLang="en-US" sz="1200" dirty="0"/>
                        <a:t>　データ確認</a:t>
                      </a:r>
                    </a:p>
                  </a:txBody>
                  <a:tcPr>
                    <a:lnT w="12700" cap="flat" cmpd="sng" algn="ctr">
                      <a:solidFill>
                        <a:schemeClr val="tx1"/>
                      </a:solidFill>
                      <a:prstDash val="solid"/>
                      <a:round/>
                      <a:headEnd type="none" w="med" len="med"/>
                      <a:tailEnd type="none" w="med" len="med"/>
                    </a:lnT>
                  </a:tcPr>
                </a:tc>
                <a:tc>
                  <a:txBody>
                    <a:bodyPr/>
                    <a:lstStyle/>
                    <a:p>
                      <a:r>
                        <a:rPr kumimoji="1" lang="ja-JP" altLang="en-US" sz="1200" dirty="0"/>
                        <a:t>③データ利用</a:t>
                      </a:r>
                      <a:endParaRPr kumimoji="1" lang="en-US" altLang="ja-JP" sz="1200" dirty="0"/>
                    </a:p>
                    <a:p>
                      <a:r>
                        <a:rPr kumimoji="1" lang="ja-JP" altLang="en-US" sz="1200" dirty="0"/>
                        <a:t>　方法検討</a:t>
                      </a:r>
                    </a:p>
                  </a:txBody>
                  <a:tcPr>
                    <a:lnT w="12700" cap="flat" cmpd="sng" algn="ctr">
                      <a:solidFill>
                        <a:schemeClr val="tx1"/>
                      </a:solidFill>
                      <a:prstDash val="solid"/>
                      <a:round/>
                      <a:headEnd type="none" w="med" len="med"/>
                      <a:tailEnd type="none" w="med" len="med"/>
                    </a:lnT>
                  </a:tcPr>
                </a:tc>
                <a:tc>
                  <a:txBody>
                    <a:bodyPr/>
                    <a:lstStyle/>
                    <a:p>
                      <a:r>
                        <a:rPr kumimoji="1" lang="ja-JP" altLang="en-US" sz="1200" dirty="0"/>
                        <a:t>④データ利用</a:t>
                      </a:r>
                    </a:p>
                  </a:txBody>
                  <a:tcPr>
                    <a:lnT w="12700" cap="flat" cmpd="sng" algn="ctr">
                      <a:solidFill>
                        <a:schemeClr val="tx1"/>
                      </a:solidFill>
                      <a:prstDash val="solid"/>
                      <a:round/>
                      <a:headEnd type="none" w="med" len="med"/>
                      <a:tailEnd type="none" w="med" len="med"/>
                    </a:lnT>
                  </a:tcPr>
                </a:tc>
                <a:tc>
                  <a:txBody>
                    <a:bodyPr/>
                    <a:lstStyle/>
                    <a:p>
                      <a:r>
                        <a:rPr kumimoji="1" lang="ja-JP" altLang="en-US" sz="1200" dirty="0"/>
                        <a:t>⑤評価</a:t>
                      </a:r>
                      <a:br>
                        <a:rPr kumimoji="1" lang="en-US" altLang="ja-JP" sz="1200" dirty="0"/>
                      </a:br>
                      <a:endParaRPr kumimoji="1" lang="ja-JP" altLang="en-US" sz="1200" dirty="0"/>
                    </a:p>
                  </a:txBody>
                  <a:tcPr>
                    <a:lnT w="12700" cap="flat" cmpd="sng" algn="ctr">
                      <a:solidFill>
                        <a:schemeClr val="tx1"/>
                      </a:solidFill>
                      <a:prstDash val="solid"/>
                      <a:round/>
                      <a:headEnd type="none" w="med" len="med"/>
                      <a:tailEnd type="none" w="med" len="med"/>
                    </a:lnT>
                  </a:tcPr>
                </a:tc>
                <a:tc>
                  <a:txBody>
                    <a:bodyPr/>
                    <a:lstStyle/>
                    <a:p>
                      <a:r>
                        <a:rPr kumimoji="1" lang="ja-JP" altLang="en-US" sz="1200" dirty="0"/>
                        <a:t>⑥政策検討</a:t>
                      </a:r>
                    </a:p>
                  </a:txBody>
                  <a:tcPr>
                    <a:lnT w="12700" cap="flat" cmpd="sng" algn="ctr">
                      <a:solidFill>
                        <a:schemeClr val="tx1"/>
                      </a:solidFill>
                      <a:prstDash val="solid"/>
                      <a:round/>
                      <a:headEnd type="none" w="med" len="med"/>
                      <a:tailEnd type="none" w="med" len="med"/>
                    </a:lnT>
                  </a:tcPr>
                </a:tc>
                <a:tc>
                  <a:txBody>
                    <a:bodyPr/>
                    <a:lstStyle/>
                    <a:p>
                      <a:r>
                        <a:rPr kumimoji="1" lang="ja-JP" altLang="en-US" sz="1200" dirty="0"/>
                        <a:t>⑦効果・指標</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378778">
                <a:tc rowSpan="10">
                  <a:txBody>
                    <a:bodyPr/>
                    <a:lstStyle/>
                    <a:p>
                      <a:endParaRPr kumimoji="1" lang="en-US" altLang="ja-JP" sz="1200" dirty="0"/>
                    </a:p>
                    <a:p>
                      <a:r>
                        <a:rPr kumimoji="1" lang="ja-JP" altLang="en-US" sz="1400" dirty="0"/>
                        <a:t>活用可能な研修メニュー</a:t>
                      </a:r>
                      <a:endParaRPr kumimoji="1" lang="en-US" altLang="ja-JP" sz="1400" dirty="0"/>
                    </a:p>
                    <a:p>
                      <a:r>
                        <a:rPr kumimoji="1" lang="ja-JP" altLang="en-US" sz="1400" dirty="0"/>
                        <a:t>（手法等）</a:t>
                      </a:r>
                    </a:p>
                  </a:txBody>
                  <a:tcPr>
                    <a:solidFill>
                      <a:srgbClr val="FFC000"/>
                    </a:solidFill>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extLst>
                  <a:ext uri="{0D108BD9-81ED-4DB2-BD59-A6C34878D82A}">
                    <a16:rowId xmlns:a16="http://schemas.microsoft.com/office/drawing/2014/main" val="10002"/>
                  </a:ext>
                </a:extLst>
              </a:tr>
              <a:tr h="378778">
                <a:tc vMerge="1">
                  <a:txBody>
                    <a:bodyPr/>
                    <a:lstStyle/>
                    <a:p>
                      <a:endParaRPr kumimoji="1" lang="ja-JP" altLang="en-US" sz="1600" dirty="0"/>
                    </a:p>
                  </a:txBody>
                  <a:tcPr>
                    <a:solidFill>
                      <a:srgbClr val="FFC000"/>
                    </a:solidFill>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a:p>
                  </a:txBody>
                  <a:tcPr/>
                </a:tc>
                <a:tc>
                  <a:txBody>
                    <a:bodyPr/>
                    <a:lstStyle/>
                    <a:p>
                      <a:endParaRPr kumimoji="1" lang="ja-JP" altLang="en-US" sz="1000" dirty="0"/>
                    </a:p>
                  </a:txBody>
                  <a:tcPr/>
                </a:tc>
                <a:extLst>
                  <a:ext uri="{0D108BD9-81ED-4DB2-BD59-A6C34878D82A}">
                    <a16:rowId xmlns:a16="http://schemas.microsoft.com/office/drawing/2014/main" val="10003"/>
                  </a:ext>
                </a:extLst>
              </a:tr>
              <a:tr h="378778">
                <a:tc vMerge="1">
                  <a:txBody>
                    <a:bodyPr/>
                    <a:lstStyle/>
                    <a:p>
                      <a:endParaRPr kumimoji="1" lang="ja-JP" altLang="en-US" sz="1600" dirty="0"/>
                    </a:p>
                  </a:txBody>
                  <a:tcPr>
                    <a:solidFill>
                      <a:srgbClr val="FFC000"/>
                    </a:solidFill>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extLst>
                  <a:ext uri="{0D108BD9-81ED-4DB2-BD59-A6C34878D82A}">
                    <a16:rowId xmlns:a16="http://schemas.microsoft.com/office/drawing/2014/main" val="10004"/>
                  </a:ext>
                </a:extLst>
              </a:tr>
              <a:tr h="378778">
                <a:tc vMerge="1">
                  <a:txBody>
                    <a:bodyPr/>
                    <a:lstStyle/>
                    <a:p>
                      <a:endParaRPr kumimoji="1" lang="ja-JP" altLang="en-US" sz="1600" dirty="0"/>
                    </a:p>
                  </a:txBody>
                  <a:tcPr>
                    <a:solidFill>
                      <a:srgbClr val="FFC000"/>
                    </a:solidFill>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extLst>
                  <a:ext uri="{0D108BD9-81ED-4DB2-BD59-A6C34878D82A}">
                    <a16:rowId xmlns:a16="http://schemas.microsoft.com/office/drawing/2014/main" val="10005"/>
                  </a:ext>
                </a:extLst>
              </a:tr>
              <a:tr h="378778">
                <a:tc vMerge="1">
                  <a:txBody>
                    <a:bodyPr/>
                    <a:lstStyle/>
                    <a:p>
                      <a:endParaRPr kumimoji="1" lang="ja-JP" altLang="en-US" sz="1600" dirty="0"/>
                    </a:p>
                  </a:txBody>
                  <a:tcPr>
                    <a:solidFill>
                      <a:srgbClr val="FFC000"/>
                    </a:solidFill>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a:p>
                  </a:txBody>
                  <a:tcPr/>
                </a:tc>
                <a:tc>
                  <a:txBody>
                    <a:bodyPr/>
                    <a:lstStyle/>
                    <a:p>
                      <a:endParaRPr kumimoji="1" lang="ja-JP" altLang="en-US" sz="1000"/>
                    </a:p>
                  </a:txBody>
                  <a:tcPr/>
                </a:tc>
                <a:tc>
                  <a:txBody>
                    <a:bodyPr/>
                    <a:lstStyle/>
                    <a:p>
                      <a:endParaRPr kumimoji="1" lang="ja-JP" altLang="en-US" sz="1000" dirty="0"/>
                    </a:p>
                  </a:txBody>
                  <a:tcPr/>
                </a:tc>
                <a:extLst>
                  <a:ext uri="{0D108BD9-81ED-4DB2-BD59-A6C34878D82A}">
                    <a16:rowId xmlns:a16="http://schemas.microsoft.com/office/drawing/2014/main" val="10006"/>
                  </a:ext>
                </a:extLst>
              </a:tr>
              <a:tr h="378778">
                <a:tc vMerge="1">
                  <a:txBody>
                    <a:bodyPr/>
                    <a:lstStyle/>
                    <a:p>
                      <a:endParaRPr kumimoji="1" lang="ja-JP" altLang="en-US" sz="1600" dirty="0"/>
                    </a:p>
                  </a:txBody>
                  <a:tcPr>
                    <a:solidFill>
                      <a:srgbClr val="FFC000"/>
                    </a:solidFill>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extLst>
                  <a:ext uri="{0D108BD9-81ED-4DB2-BD59-A6C34878D82A}">
                    <a16:rowId xmlns:a16="http://schemas.microsoft.com/office/drawing/2014/main" val="10007"/>
                  </a:ext>
                </a:extLst>
              </a:tr>
              <a:tr h="378778">
                <a:tc vMerge="1">
                  <a:txBody>
                    <a:bodyPr/>
                    <a:lstStyle/>
                    <a:p>
                      <a:endParaRPr kumimoji="1" lang="ja-JP" altLang="en-US" sz="1600" dirty="0"/>
                    </a:p>
                  </a:txBody>
                  <a:tcPr>
                    <a:solidFill>
                      <a:srgbClr val="FFC000"/>
                    </a:solidFill>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dirty="0"/>
                    </a:p>
                  </a:txBody>
                  <a:tcPr/>
                </a:tc>
                <a:extLst>
                  <a:ext uri="{0D108BD9-81ED-4DB2-BD59-A6C34878D82A}">
                    <a16:rowId xmlns:a16="http://schemas.microsoft.com/office/drawing/2014/main" val="10008"/>
                  </a:ext>
                </a:extLst>
              </a:tr>
              <a:tr h="378778">
                <a:tc vMerge="1">
                  <a:txBody>
                    <a:bodyPr/>
                    <a:lstStyle/>
                    <a:p>
                      <a:endParaRPr kumimoji="1" lang="ja-JP" altLang="en-US" sz="1600" dirty="0"/>
                    </a:p>
                  </a:txBody>
                  <a:tcPr>
                    <a:solidFill>
                      <a:srgbClr val="FFC000"/>
                    </a:solidFill>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dirty="0"/>
                    </a:p>
                  </a:txBody>
                  <a:tcPr/>
                </a:tc>
                <a:extLst>
                  <a:ext uri="{0D108BD9-81ED-4DB2-BD59-A6C34878D82A}">
                    <a16:rowId xmlns:a16="http://schemas.microsoft.com/office/drawing/2014/main" val="10009"/>
                  </a:ext>
                </a:extLst>
              </a:tr>
              <a:tr h="378778">
                <a:tc vMerge="1">
                  <a:txBody>
                    <a:bodyPr/>
                    <a:lstStyle/>
                    <a:p>
                      <a:endParaRPr kumimoji="1" lang="ja-JP" altLang="en-US" sz="1600" dirty="0"/>
                    </a:p>
                  </a:txBody>
                  <a:tcPr>
                    <a:solidFill>
                      <a:srgbClr val="FFC000"/>
                    </a:solidFill>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dirty="0"/>
                    </a:p>
                  </a:txBody>
                  <a:tcPr/>
                </a:tc>
                <a:tc>
                  <a:txBody>
                    <a:bodyPr/>
                    <a:lstStyle/>
                    <a:p>
                      <a:endParaRPr kumimoji="1" lang="ja-JP" altLang="en-US" sz="1000"/>
                    </a:p>
                  </a:txBody>
                  <a:tcPr/>
                </a:tc>
                <a:tc>
                  <a:txBody>
                    <a:bodyPr/>
                    <a:lstStyle/>
                    <a:p>
                      <a:endParaRPr kumimoji="1" lang="ja-JP" altLang="en-US" sz="1000"/>
                    </a:p>
                  </a:txBody>
                  <a:tcPr/>
                </a:tc>
                <a:tc>
                  <a:txBody>
                    <a:bodyPr/>
                    <a:lstStyle/>
                    <a:p>
                      <a:endParaRPr kumimoji="1" lang="ja-JP" altLang="en-US" sz="1000"/>
                    </a:p>
                  </a:txBody>
                  <a:tcPr/>
                </a:tc>
                <a:tc>
                  <a:txBody>
                    <a:bodyPr/>
                    <a:lstStyle/>
                    <a:p>
                      <a:endParaRPr kumimoji="1" lang="ja-JP" altLang="en-US" sz="1000" dirty="0"/>
                    </a:p>
                  </a:txBody>
                  <a:tcPr/>
                </a:tc>
                <a:extLst>
                  <a:ext uri="{0D108BD9-81ED-4DB2-BD59-A6C34878D82A}">
                    <a16:rowId xmlns:a16="http://schemas.microsoft.com/office/drawing/2014/main" val="10010"/>
                  </a:ext>
                </a:extLst>
              </a:tr>
              <a:tr h="378778">
                <a:tc vMerge="1">
                  <a:txBody>
                    <a:bodyPr/>
                    <a:lstStyle/>
                    <a:p>
                      <a:endParaRPr kumimoji="1" lang="ja-JP" altLang="en-US" sz="1600" dirty="0"/>
                    </a:p>
                  </a:txBody>
                  <a:tcPr>
                    <a:solidFill>
                      <a:srgbClr val="FFC000"/>
                    </a:solidFill>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tc>
                  <a:txBody>
                    <a:bodyPr/>
                    <a:lstStyle/>
                    <a:p>
                      <a:endParaRPr kumimoji="1" lang="ja-JP" altLang="en-US" sz="1000" dirty="0"/>
                    </a:p>
                  </a:txBody>
                  <a:tcPr/>
                </a:tc>
                <a:extLst>
                  <a:ext uri="{0D108BD9-81ED-4DB2-BD59-A6C34878D82A}">
                    <a16:rowId xmlns:a16="http://schemas.microsoft.com/office/drawing/2014/main" val="10011"/>
                  </a:ext>
                </a:extLst>
              </a:tr>
            </a:tbl>
          </a:graphicData>
        </a:graphic>
      </p:graphicFrame>
      <p:sp>
        <p:nvSpPr>
          <p:cNvPr id="23" name="ホームベース 4">
            <a:extLst>
              <a:ext uri="{FF2B5EF4-FFF2-40B4-BE49-F238E27FC236}">
                <a16:creationId xmlns:a16="http://schemas.microsoft.com/office/drawing/2014/main" id="{2D0E53BE-E97B-4199-BB5E-F519FF5D91F9}"/>
              </a:ext>
            </a:extLst>
          </p:cNvPr>
          <p:cNvSpPr/>
          <p:nvPr/>
        </p:nvSpPr>
        <p:spPr>
          <a:xfrm>
            <a:off x="1768959" y="1616309"/>
            <a:ext cx="8901841" cy="308758"/>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t>データ利活用のプロセス（基礎知識として覚える）</a:t>
            </a:r>
          </a:p>
        </p:txBody>
      </p:sp>
      <p:sp>
        <p:nvSpPr>
          <p:cNvPr id="24" name="ホームベース 5">
            <a:extLst>
              <a:ext uri="{FF2B5EF4-FFF2-40B4-BE49-F238E27FC236}">
                <a16:creationId xmlns:a16="http://schemas.microsoft.com/office/drawing/2014/main" id="{24EC955B-18BE-45C5-A9C1-A401CEA26B1C}"/>
              </a:ext>
            </a:extLst>
          </p:cNvPr>
          <p:cNvSpPr/>
          <p:nvPr/>
        </p:nvSpPr>
        <p:spPr>
          <a:xfrm>
            <a:off x="2410332" y="3412192"/>
            <a:ext cx="4435623" cy="296883"/>
          </a:xfrm>
          <a:prstGeom prst="homePlate">
            <a:avLst/>
          </a:prstGeom>
          <a:solidFill>
            <a:srgbClr val="FFC3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統計手法に</a:t>
            </a:r>
            <a:r>
              <a:rPr kumimoji="1" lang="ja-JP" altLang="en-US" sz="1600">
                <a:solidFill>
                  <a:schemeClr val="tx1"/>
                </a:solidFill>
              </a:rPr>
              <a:t>よる定量的分析</a:t>
            </a:r>
          </a:p>
        </p:txBody>
      </p:sp>
      <p:sp>
        <p:nvSpPr>
          <p:cNvPr id="26" name="ホームベース 6">
            <a:extLst>
              <a:ext uri="{FF2B5EF4-FFF2-40B4-BE49-F238E27FC236}">
                <a16:creationId xmlns:a16="http://schemas.microsoft.com/office/drawing/2014/main" id="{3C8E0340-27F9-4F35-AB9B-524F32162E8A}"/>
              </a:ext>
            </a:extLst>
          </p:cNvPr>
          <p:cNvSpPr/>
          <p:nvPr/>
        </p:nvSpPr>
        <p:spPr>
          <a:xfrm>
            <a:off x="2410332" y="3790588"/>
            <a:ext cx="5068765" cy="296883"/>
          </a:xfrm>
          <a:prstGeom prst="homePlate">
            <a:avLst/>
          </a:prstGeom>
          <a:solidFill>
            <a:srgbClr val="FFC3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dirty="0">
                <a:solidFill>
                  <a:schemeClr val="tx1"/>
                </a:solidFill>
              </a:rPr>
              <a:t>GIS</a:t>
            </a:r>
            <a:r>
              <a:rPr lang="ja-JP" altLang="en-US" sz="1600" dirty="0">
                <a:solidFill>
                  <a:schemeClr val="tx1"/>
                </a:solidFill>
              </a:rPr>
              <a:t>を使った</a:t>
            </a:r>
            <a:r>
              <a:rPr kumimoji="1" lang="ja-JP" altLang="en-US" sz="1600" dirty="0">
                <a:solidFill>
                  <a:schemeClr val="tx1"/>
                </a:solidFill>
              </a:rPr>
              <a:t>分析・表現</a:t>
            </a:r>
          </a:p>
        </p:txBody>
      </p:sp>
      <p:sp>
        <p:nvSpPr>
          <p:cNvPr id="28" name="ホームベース 7">
            <a:extLst>
              <a:ext uri="{FF2B5EF4-FFF2-40B4-BE49-F238E27FC236}">
                <a16:creationId xmlns:a16="http://schemas.microsoft.com/office/drawing/2014/main" id="{49627D41-8C8A-401F-AD36-09890766B05E}"/>
              </a:ext>
            </a:extLst>
          </p:cNvPr>
          <p:cNvSpPr/>
          <p:nvPr/>
        </p:nvSpPr>
        <p:spPr>
          <a:xfrm>
            <a:off x="3657596" y="4925776"/>
            <a:ext cx="3821502" cy="296883"/>
          </a:xfrm>
          <a:prstGeom prst="homePlate">
            <a:avLst/>
          </a:prstGeom>
          <a:solidFill>
            <a:srgbClr val="FFC3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tx1"/>
                </a:solidFill>
              </a:rPr>
              <a:t>データビジュアライズ</a:t>
            </a:r>
            <a:endParaRPr kumimoji="1" lang="ja-JP" altLang="en-US" sz="1600" dirty="0">
              <a:solidFill>
                <a:schemeClr val="tx1"/>
              </a:solidFill>
            </a:endParaRPr>
          </a:p>
        </p:txBody>
      </p:sp>
      <p:sp>
        <p:nvSpPr>
          <p:cNvPr id="29" name="ホームベース 8">
            <a:extLst>
              <a:ext uri="{FF2B5EF4-FFF2-40B4-BE49-F238E27FC236}">
                <a16:creationId xmlns:a16="http://schemas.microsoft.com/office/drawing/2014/main" id="{0EC10388-4853-468D-A5EE-889CF49F6AB0}"/>
              </a:ext>
            </a:extLst>
          </p:cNvPr>
          <p:cNvSpPr/>
          <p:nvPr/>
        </p:nvSpPr>
        <p:spPr>
          <a:xfrm>
            <a:off x="6354787" y="6060964"/>
            <a:ext cx="4324251" cy="296883"/>
          </a:xfrm>
          <a:prstGeom prst="homePlate">
            <a:avLst/>
          </a:prstGeom>
          <a:solidFill>
            <a:srgbClr val="FFC3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費用対効果分析</a:t>
            </a:r>
          </a:p>
        </p:txBody>
      </p:sp>
      <p:sp>
        <p:nvSpPr>
          <p:cNvPr id="30" name="ホームベース 9">
            <a:extLst>
              <a:ext uri="{FF2B5EF4-FFF2-40B4-BE49-F238E27FC236}">
                <a16:creationId xmlns:a16="http://schemas.microsoft.com/office/drawing/2014/main" id="{623881F0-FFF3-41DB-86D3-FE1A85E1A450}"/>
              </a:ext>
            </a:extLst>
          </p:cNvPr>
          <p:cNvSpPr/>
          <p:nvPr/>
        </p:nvSpPr>
        <p:spPr>
          <a:xfrm>
            <a:off x="1756372" y="5304172"/>
            <a:ext cx="8914428" cy="296883"/>
          </a:xfrm>
          <a:prstGeom prst="homePlate">
            <a:avLst/>
          </a:prstGeom>
          <a:solidFill>
            <a:srgbClr val="FFC3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solidFill>
              </a:rPr>
              <a:t>コンサルティング手法を利用した分析・政策検討（問い合わせデータなど）</a:t>
            </a:r>
            <a:endParaRPr kumimoji="1" lang="ja-JP" altLang="en-US" sz="1600" dirty="0">
              <a:solidFill>
                <a:schemeClr val="tx1"/>
              </a:solidFill>
            </a:endParaRPr>
          </a:p>
        </p:txBody>
      </p:sp>
      <p:sp>
        <p:nvSpPr>
          <p:cNvPr id="31" name="ホームベース 10">
            <a:extLst>
              <a:ext uri="{FF2B5EF4-FFF2-40B4-BE49-F238E27FC236}">
                <a16:creationId xmlns:a16="http://schemas.microsoft.com/office/drawing/2014/main" id="{D01B5308-EEDD-4C03-BCDA-779B7A173216}"/>
              </a:ext>
            </a:extLst>
          </p:cNvPr>
          <p:cNvSpPr/>
          <p:nvPr/>
        </p:nvSpPr>
        <p:spPr>
          <a:xfrm>
            <a:off x="2410332" y="4168984"/>
            <a:ext cx="5068765" cy="296883"/>
          </a:xfrm>
          <a:prstGeom prst="homePlate">
            <a:avLst/>
          </a:prstGeom>
          <a:solidFill>
            <a:srgbClr val="FFC3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a:solidFill>
                  <a:schemeClr val="tx1"/>
                </a:solidFill>
              </a:rPr>
              <a:t>BI</a:t>
            </a:r>
            <a:r>
              <a:rPr kumimoji="1" lang="ja-JP" altLang="en-US" sz="1600" dirty="0">
                <a:solidFill>
                  <a:schemeClr val="tx1"/>
                </a:solidFill>
              </a:rPr>
              <a:t>等ツールを利用した分析・表現</a:t>
            </a:r>
          </a:p>
        </p:txBody>
      </p:sp>
      <p:sp>
        <p:nvSpPr>
          <p:cNvPr id="32" name="ホームベース 11">
            <a:extLst>
              <a:ext uri="{FF2B5EF4-FFF2-40B4-BE49-F238E27FC236}">
                <a16:creationId xmlns:a16="http://schemas.microsoft.com/office/drawing/2014/main" id="{3FDAA4AF-1C02-4F58-B348-B0E6C0C45876}"/>
              </a:ext>
            </a:extLst>
          </p:cNvPr>
          <p:cNvSpPr/>
          <p:nvPr/>
        </p:nvSpPr>
        <p:spPr>
          <a:xfrm>
            <a:off x="2751821" y="3033796"/>
            <a:ext cx="2784215" cy="296883"/>
          </a:xfrm>
          <a:prstGeom prst="homePlate">
            <a:avLst/>
          </a:prstGeom>
          <a:solidFill>
            <a:srgbClr val="FFC3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パーソナルデータ整備</a:t>
            </a:r>
          </a:p>
        </p:txBody>
      </p:sp>
      <p:sp>
        <p:nvSpPr>
          <p:cNvPr id="33" name="ホームベース 12">
            <a:extLst>
              <a:ext uri="{FF2B5EF4-FFF2-40B4-BE49-F238E27FC236}">
                <a16:creationId xmlns:a16="http://schemas.microsoft.com/office/drawing/2014/main" id="{76727301-BB6E-4C1A-B0B5-BAA6D3F72F4B}"/>
              </a:ext>
            </a:extLst>
          </p:cNvPr>
          <p:cNvSpPr/>
          <p:nvPr/>
        </p:nvSpPr>
        <p:spPr>
          <a:xfrm>
            <a:off x="1756372" y="5682568"/>
            <a:ext cx="5089584" cy="296883"/>
          </a:xfrm>
          <a:prstGeom prst="homePlate">
            <a:avLst/>
          </a:prstGeom>
          <a:solidFill>
            <a:srgbClr val="FFC3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アンケートやヒアリングの定性分析</a:t>
            </a:r>
          </a:p>
        </p:txBody>
      </p:sp>
      <p:sp>
        <p:nvSpPr>
          <p:cNvPr id="34" name="ホームベース 13">
            <a:extLst>
              <a:ext uri="{FF2B5EF4-FFF2-40B4-BE49-F238E27FC236}">
                <a16:creationId xmlns:a16="http://schemas.microsoft.com/office/drawing/2014/main" id="{2A4A0557-F2EE-4C64-81FA-BEFFE10D0186}"/>
              </a:ext>
            </a:extLst>
          </p:cNvPr>
          <p:cNvSpPr/>
          <p:nvPr/>
        </p:nvSpPr>
        <p:spPr>
          <a:xfrm>
            <a:off x="1768958" y="6439364"/>
            <a:ext cx="8091030" cy="296883"/>
          </a:xfrm>
          <a:prstGeom prst="homePlate">
            <a:avLst/>
          </a:prstGeom>
          <a:solidFill>
            <a:srgbClr val="FFC3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solidFill>
              </a:rPr>
              <a:t>業務改善（業務フロー作成による</a:t>
            </a:r>
            <a:r>
              <a:rPr lang="en-US" altLang="ja-JP" sz="1600" dirty="0" err="1">
                <a:solidFill>
                  <a:schemeClr val="tx1"/>
                </a:solidFill>
              </a:rPr>
              <a:t>AsIs</a:t>
            </a:r>
            <a:r>
              <a:rPr lang="en-US" altLang="ja-JP" sz="1600" dirty="0">
                <a:solidFill>
                  <a:schemeClr val="tx1"/>
                </a:solidFill>
              </a:rPr>
              <a:t> </a:t>
            </a:r>
            <a:r>
              <a:rPr lang="en-US" altLang="ja-JP" sz="1600" dirty="0" err="1">
                <a:solidFill>
                  <a:schemeClr val="tx1"/>
                </a:solidFill>
              </a:rPr>
              <a:t>ToBe</a:t>
            </a:r>
            <a:r>
              <a:rPr lang="ja-JP" altLang="en-US" sz="1600" dirty="0">
                <a:solidFill>
                  <a:schemeClr val="tx1"/>
                </a:solidFill>
              </a:rPr>
              <a:t>分析）</a:t>
            </a:r>
            <a:endParaRPr kumimoji="1" lang="ja-JP" altLang="en-US" sz="1600" dirty="0">
              <a:solidFill>
                <a:schemeClr val="tx1"/>
              </a:solidFill>
            </a:endParaRPr>
          </a:p>
        </p:txBody>
      </p:sp>
      <p:sp>
        <p:nvSpPr>
          <p:cNvPr id="35" name="ホームベース 14">
            <a:extLst>
              <a:ext uri="{FF2B5EF4-FFF2-40B4-BE49-F238E27FC236}">
                <a16:creationId xmlns:a16="http://schemas.microsoft.com/office/drawing/2014/main" id="{DFAEB8B3-EECC-4636-80C1-26406BBA023E}"/>
              </a:ext>
            </a:extLst>
          </p:cNvPr>
          <p:cNvSpPr/>
          <p:nvPr/>
        </p:nvSpPr>
        <p:spPr>
          <a:xfrm>
            <a:off x="2410332" y="4547380"/>
            <a:ext cx="5068765" cy="296883"/>
          </a:xfrm>
          <a:prstGeom prst="homePlate">
            <a:avLst/>
          </a:prstGeom>
          <a:solidFill>
            <a:srgbClr val="FFC3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機械学習・</a:t>
            </a:r>
            <a:r>
              <a:rPr lang="ja-JP" altLang="en-US" sz="1600" dirty="0">
                <a:solidFill>
                  <a:schemeClr val="tx1"/>
                </a:solidFill>
              </a:rPr>
              <a:t>データマイニングによる分析</a:t>
            </a:r>
            <a:endParaRPr kumimoji="1" lang="ja-JP" altLang="en-US" sz="1600" dirty="0">
              <a:solidFill>
                <a:schemeClr val="tx1"/>
              </a:solidFill>
            </a:endParaRPr>
          </a:p>
        </p:txBody>
      </p:sp>
      <p:sp>
        <p:nvSpPr>
          <p:cNvPr id="36" name="上下矢印 15">
            <a:extLst>
              <a:ext uri="{FF2B5EF4-FFF2-40B4-BE49-F238E27FC236}">
                <a16:creationId xmlns:a16="http://schemas.microsoft.com/office/drawing/2014/main" id="{706B01B1-29DF-4BB7-A133-5355A26D6605}"/>
              </a:ext>
            </a:extLst>
          </p:cNvPr>
          <p:cNvSpPr/>
          <p:nvPr/>
        </p:nvSpPr>
        <p:spPr>
          <a:xfrm>
            <a:off x="10700421" y="2932433"/>
            <a:ext cx="950025" cy="3772979"/>
          </a:xfrm>
          <a:prstGeom prst="up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課題に合わせて組み合わせる</a:t>
            </a:r>
          </a:p>
        </p:txBody>
      </p:sp>
      <p:sp>
        <p:nvSpPr>
          <p:cNvPr id="37" name="正方形/長方形 36">
            <a:extLst>
              <a:ext uri="{FF2B5EF4-FFF2-40B4-BE49-F238E27FC236}">
                <a16:creationId xmlns:a16="http://schemas.microsoft.com/office/drawing/2014/main" id="{3EE5D636-1CD2-4C27-BEC5-052425546958}"/>
              </a:ext>
            </a:extLst>
          </p:cNvPr>
          <p:cNvSpPr/>
          <p:nvPr/>
        </p:nvSpPr>
        <p:spPr>
          <a:xfrm>
            <a:off x="461987" y="1960692"/>
            <a:ext cx="10200576" cy="102015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スライド番号プレースホルダー 1">
            <a:extLst>
              <a:ext uri="{FF2B5EF4-FFF2-40B4-BE49-F238E27FC236}">
                <a16:creationId xmlns:a16="http://schemas.microsoft.com/office/drawing/2014/main" id="{D8BFFF81-261F-4BAB-BCA5-7980DBCFCF7E}"/>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14</a:t>
            </a:fld>
            <a:endParaRPr kumimoji="1" lang="ja-JP" altLang="en-US" dirty="0"/>
          </a:p>
        </p:txBody>
      </p:sp>
    </p:spTree>
    <p:extLst>
      <p:ext uri="{BB962C8B-B14F-4D97-AF65-F5344CB8AC3E}">
        <p14:creationId xmlns:p14="http://schemas.microsoft.com/office/powerpoint/2010/main" val="9626123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a:t>2-1-6. </a:t>
            </a:r>
            <a:r>
              <a:rPr kumimoji="1" lang="ja-JP" altLang="en-US" dirty="0"/>
              <a:t>研修計画を立て課題解決を体験</a:t>
            </a:r>
          </a:p>
        </p:txBody>
      </p:sp>
      <p:sp>
        <p:nvSpPr>
          <p:cNvPr id="3" name="コンテンツ プレースホルダー 2"/>
          <p:cNvSpPr>
            <a:spLocks noGrp="1"/>
          </p:cNvSpPr>
          <p:nvPr>
            <p:ph idx="1"/>
          </p:nvPr>
        </p:nvSpPr>
        <p:spPr>
          <a:xfrm>
            <a:off x="685800" y="1105468"/>
            <a:ext cx="10515600" cy="5600131"/>
          </a:xfrm>
        </p:spPr>
        <p:txBody>
          <a:bodyPr>
            <a:normAutofit/>
          </a:bodyPr>
          <a:lstStyle/>
          <a:p>
            <a:pPr marL="0" indent="0">
              <a:buNone/>
            </a:pPr>
            <a:r>
              <a:rPr kumimoji="1" lang="ja-JP" altLang="en-US" sz="2200" dirty="0"/>
              <a:t>今回の</a:t>
            </a:r>
            <a:r>
              <a:rPr lang="en-US" altLang="ja-JP" sz="2200" dirty="0" err="1"/>
              <a:t>xxxx</a:t>
            </a:r>
            <a:r>
              <a:rPr kumimoji="1" lang="ja-JP" altLang="en-US" sz="2200" dirty="0"/>
              <a:t>の研修は、</a:t>
            </a:r>
            <a:r>
              <a:rPr kumimoji="1" lang="en-US" altLang="ja-JP" sz="2200" dirty="0"/>
              <a:t>GIS</a:t>
            </a:r>
            <a:r>
              <a:rPr kumimoji="1" lang="ja-JP" altLang="en-US" sz="2200" dirty="0"/>
              <a:t>を活用して、課題に対する仮説の検証と解決方策の検討を行います。</a:t>
            </a:r>
            <a:endParaRPr kumimoji="1" lang="en-US" altLang="ja-JP" sz="2200" dirty="0"/>
          </a:p>
          <a:p>
            <a:endParaRPr lang="en-US" altLang="ja-JP" sz="2200" dirty="0"/>
          </a:p>
          <a:p>
            <a:endParaRPr kumimoji="1" lang="en-US" altLang="ja-JP" sz="2200" dirty="0"/>
          </a:p>
          <a:p>
            <a:endParaRPr lang="en-US" altLang="ja-JP" sz="2200" dirty="0"/>
          </a:p>
          <a:p>
            <a:endParaRPr kumimoji="1" lang="en-US" altLang="ja-JP" sz="2200" dirty="0"/>
          </a:p>
          <a:p>
            <a:endParaRPr lang="en-US" altLang="ja-JP" sz="2200" dirty="0"/>
          </a:p>
          <a:p>
            <a:endParaRPr kumimoji="1" lang="en-US" altLang="ja-JP" sz="2200" dirty="0"/>
          </a:p>
          <a:p>
            <a:endParaRPr kumimoji="1" lang="en-US" altLang="ja-JP" sz="2200" dirty="0"/>
          </a:p>
          <a:p>
            <a:endParaRPr kumimoji="1" lang="en-US" altLang="ja-JP" sz="2200" dirty="0"/>
          </a:p>
        </p:txBody>
      </p:sp>
      <p:graphicFrame>
        <p:nvGraphicFramePr>
          <p:cNvPr id="24" name="表 23">
            <a:extLst>
              <a:ext uri="{FF2B5EF4-FFF2-40B4-BE49-F238E27FC236}">
                <a16:creationId xmlns:a16="http://schemas.microsoft.com/office/drawing/2014/main" id="{B450E42C-CBE8-4183-9830-9F552304B373}"/>
              </a:ext>
            </a:extLst>
          </p:cNvPr>
          <p:cNvGraphicFramePr>
            <a:graphicFrameLocks noGrp="1"/>
          </p:cNvGraphicFramePr>
          <p:nvPr>
            <p:extLst/>
          </p:nvPr>
        </p:nvGraphicFramePr>
        <p:xfrm>
          <a:off x="330369" y="2344323"/>
          <a:ext cx="11762462" cy="2743200"/>
        </p:xfrm>
        <a:graphic>
          <a:graphicData uri="http://schemas.openxmlformats.org/drawingml/2006/table">
            <a:tbl>
              <a:tblPr firstRow="1" bandRow="1">
                <a:tableStyleId>{5940675A-B579-460E-94D1-54222C63F5DA}</a:tableStyleId>
              </a:tblPr>
              <a:tblGrid>
                <a:gridCol w="1439917">
                  <a:extLst>
                    <a:ext uri="{9D8B030D-6E8A-4147-A177-3AD203B41FA5}">
                      <a16:colId xmlns:a16="http://schemas.microsoft.com/office/drawing/2014/main" val="20000"/>
                    </a:ext>
                  </a:extLst>
                </a:gridCol>
                <a:gridCol w="2795752">
                  <a:extLst>
                    <a:ext uri="{9D8B030D-6E8A-4147-A177-3AD203B41FA5}">
                      <a16:colId xmlns:a16="http://schemas.microsoft.com/office/drawing/2014/main" val="751499519"/>
                    </a:ext>
                  </a:extLst>
                </a:gridCol>
                <a:gridCol w="2388643">
                  <a:extLst>
                    <a:ext uri="{9D8B030D-6E8A-4147-A177-3AD203B41FA5}">
                      <a16:colId xmlns:a16="http://schemas.microsoft.com/office/drawing/2014/main" val="20001"/>
                    </a:ext>
                  </a:extLst>
                </a:gridCol>
                <a:gridCol w="2569075">
                  <a:extLst>
                    <a:ext uri="{9D8B030D-6E8A-4147-A177-3AD203B41FA5}">
                      <a16:colId xmlns:a16="http://schemas.microsoft.com/office/drawing/2014/main" val="20002"/>
                    </a:ext>
                  </a:extLst>
                </a:gridCol>
                <a:gridCol w="2569075">
                  <a:extLst>
                    <a:ext uri="{9D8B030D-6E8A-4147-A177-3AD203B41FA5}">
                      <a16:colId xmlns:a16="http://schemas.microsoft.com/office/drawing/2014/main" val="20003"/>
                    </a:ext>
                  </a:extLst>
                </a:gridCol>
              </a:tblGrid>
              <a:tr h="291525">
                <a:tc>
                  <a:txBody>
                    <a:bodyPr/>
                    <a:lstStyle/>
                    <a:p>
                      <a:pPr algn="ctr"/>
                      <a:r>
                        <a:rPr kumimoji="1" lang="ja-JP" altLang="en-US" sz="1400" dirty="0"/>
                        <a:t>準備段階</a:t>
                      </a:r>
                    </a:p>
                  </a:txBody>
                  <a:tcPr>
                    <a:solidFill>
                      <a:schemeClr val="accent5">
                        <a:lumMod val="20000"/>
                        <a:lumOff val="80000"/>
                      </a:schemeClr>
                    </a:solidFill>
                  </a:tcPr>
                </a:tc>
                <a:tc>
                  <a:txBody>
                    <a:bodyPr/>
                    <a:lstStyle/>
                    <a:p>
                      <a:pPr algn="ctr"/>
                      <a:r>
                        <a:rPr kumimoji="1" lang="en-US" altLang="ja-JP" sz="1400" dirty="0"/>
                        <a:t>1</a:t>
                      </a:r>
                      <a:r>
                        <a:rPr kumimoji="1" lang="ja-JP" altLang="en-US" sz="1400" dirty="0"/>
                        <a:t>回目（</a:t>
                      </a:r>
                      <a:r>
                        <a:rPr kumimoji="1" lang="en-US" altLang="ja-JP" sz="1400" dirty="0"/>
                        <a:t>3-4</a:t>
                      </a:r>
                      <a:r>
                        <a:rPr kumimoji="1" lang="ja-JP" altLang="en-US" sz="1400" dirty="0"/>
                        <a:t>時間）</a:t>
                      </a:r>
                    </a:p>
                  </a:txBody>
                  <a:tcPr>
                    <a:solidFill>
                      <a:schemeClr val="accent5">
                        <a:lumMod val="20000"/>
                        <a:lumOff val="80000"/>
                      </a:schemeClr>
                    </a:solidFill>
                  </a:tcPr>
                </a:tc>
                <a:tc>
                  <a:txBody>
                    <a:bodyPr/>
                    <a:lstStyle/>
                    <a:p>
                      <a:pPr algn="ctr"/>
                      <a:r>
                        <a:rPr kumimoji="1" lang="en-US" altLang="ja-JP" sz="1400" dirty="0"/>
                        <a:t>2</a:t>
                      </a:r>
                      <a:r>
                        <a:rPr kumimoji="1" lang="ja-JP" altLang="en-US" sz="1400" dirty="0"/>
                        <a:t>回目（</a:t>
                      </a:r>
                      <a:r>
                        <a:rPr kumimoji="1" lang="en-US" altLang="ja-JP" sz="1400" dirty="0"/>
                        <a:t>3-4</a:t>
                      </a:r>
                      <a:r>
                        <a:rPr kumimoji="1" lang="ja-JP" altLang="en-US" sz="1400" dirty="0"/>
                        <a:t>時間）</a:t>
                      </a:r>
                    </a:p>
                  </a:txBody>
                  <a:tcPr>
                    <a:solidFill>
                      <a:schemeClr val="accent5">
                        <a:lumMod val="20000"/>
                        <a:lumOff val="80000"/>
                      </a:schemeClr>
                    </a:solidFill>
                  </a:tcPr>
                </a:tc>
                <a:tc>
                  <a:txBody>
                    <a:bodyPr/>
                    <a:lstStyle/>
                    <a:p>
                      <a:pPr algn="ctr"/>
                      <a:r>
                        <a:rPr kumimoji="1" lang="en-US" altLang="ja-JP" sz="1400" dirty="0"/>
                        <a:t>3</a:t>
                      </a:r>
                      <a:r>
                        <a:rPr kumimoji="1" lang="ja-JP" altLang="en-US" sz="1400" dirty="0"/>
                        <a:t>回目（</a:t>
                      </a:r>
                      <a:r>
                        <a:rPr kumimoji="1" lang="en-US" altLang="ja-JP" sz="1400" dirty="0"/>
                        <a:t>3-4</a:t>
                      </a:r>
                      <a:r>
                        <a:rPr kumimoji="1" lang="ja-JP" altLang="en-US" sz="1400" dirty="0"/>
                        <a:t>時間）</a:t>
                      </a:r>
                    </a:p>
                  </a:txBody>
                  <a:tcPr>
                    <a:solidFill>
                      <a:schemeClr val="accent5">
                        <a:lumMod val="20000"/>
                        <a:lumOff val="80000"/>
                      </a:schemeClr>
                    </a:solidFill>
                  </a:tcPr>
                </a:tc>
                <a:tc>
                  <a:txBody>
                    <a:bodyPr/>
                    <a:lstStyle/>
                    <a:p>
                      <a:pPr algn="ctr"/>
                      <a:r>
                        <a:rPr kumimoji="1" lang="en-US" altLang="ja-JP" sz="1400" dirty="0"/>
                        <a:t>4</a:t>
                      </a:r>
                      <a:r>
                        <a:rPr kumimoji="1" lang="ja-JP" altLang="en-US" sz="1400" dirty="0"/>
                        <a:t>回目（</a:t>
                      </a:r>
                      <a:r>
                        <a:rPr kumimoji="1" lang="en-US" altLang="ja-JP" sz="1400" dirty="0"/>
                        <a:t>3-4</a:t>
                      </a:r>
                      <a:r>
                        <a:rPr kumimoji="1" lang="ja-JP" altLang="en-US" sz="1400" dirty="0"/>
                        <a:t>時間）</a:t>
                      </a:r>
                    </a:p>
                  </a:txBody>
                  <a:tcPr>
                    <a:solidFill>
                      <a:schemeClr val="accent5">
                        <a:lumMod val="20000"/>
                        <a:lumOff val="80000"/>
                      </a:schemeClr>
                    </a:solidFill>
                  </a:tcPr>
                </a:tc>
                <a:extLst>
                  <a:ext uri="{0D108BD9-81ED-4DB2-BD59-A6C34878D82A}">
                    <a16:rowId xmlns:a16="http://schemas.microsoft.com/office/drawing/2014/main" val="10000"/>
                  </a:ext>
                </a:extLst>
              </a:tr>
              <a:tr h="20661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dirty="0">
                          <a:solidFill>
                            <a:schemeClr val="tx1"/>
                          </a:solidFill>
                        </a:rPr>
                        <a:t>【</a:t>
                      </a:r>
                      <a:r>
                        <a:rPr kumimoji="1" lang="ja-JP" altLang="en-US" sz="1400" b="1" dirty="0">
                          <a:solidFill>
                            <a:schemeClr val="tx1"/>
                          </a:solidFill>
                        </a:rPr>
                        <a:t>課題の設定</a:t>
                      </a:r>
                      <a:r>
                        <a:rPr kumimoji="1" lang="en-US" altLang="ja-JP" sz="1400" b="1" dirty="0">
                          <a:solidFill>
                            <a:schemeClr val="tx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rPr>
                        <a:t>・研修の準備段階で、テーマとする課題を設定する。</a:t>
                      </a:r>
                      <a:endParaRPr kumimoji="1" lang="ja-JP" altLang="en-US" sz="1400" dirty="0"/>
                    </a:p>
                  </a:txBody>
                  <a:tcPr>
                    <a:noFill/>
                  </a:tcPr>
                </a:tc>
                <a:tc>
                  <a:txBody>
                    <a:bodyPr/>
                    <a:lstStyle/>
                    <a:p>
                      <a:r>
                        <a:rPr kumimoji="1" lang="en-US" altLang="ja-JP" sz="1400" b="1" dirty="0"/>
                        <a:t>【</a:t>
                      </a:r>
                      <a:r>
                        <a:rPr kumimoji="1" lang="ja-JP" altLang="en-US" sz="1400" b="1" dirty="0"/>
                        <a:t>仮説の設定</a:t>
                      </a:r>
                      <a:r>
                        <a:rPr kumimoji="1" lang="en-US" altLang="ja-JP" sz="1400" b="1" dirty="0"/>
                        <a:t>】</a:t>
                      </a:r>
                    </a:p>
                    <a:p>
                      <a:r>
                        <a:rPr kumimoji="1" lang="ja-JP" altLang="en-US" sz="1400" dirty="0">
                          <a:solidFill>
                            <a:schemeClr val="tx1"/>
                          </a:solidFill>
                        </a:rPr>
                        <a:t>・設定した課題の原因について、仮説をできるだけ多く立てる。</a:t>
                      </a:r>
                      <a:br>
                        <a:rPr kumimoji="1" lang="en-US" altLang="ja-JP" sz="1400" dirty="0">
                          <a:solidFill>
                            <a:schemeClr val="tx1"/>
                          </a:solidFill>
                        </a:rPr>
                      </a:br>
                      <a:r>
                        <a:rPr kumimoji="1" lang="en-US" altLang="ja-JP" sz="1400" b="1" dirty="0">
                          <a:solidFill>
                            <a:schemeClr val="tx1"/>
                          </a:solidFill>
                        </a:rPr>
                        <a:t>【</a:t>
                      </a:r>
                      <a:r>
                        <a:rPr kumimoji="1" lang="ja-JP" altLang="en-US" sz="1400" b="1" dirty="0">
                          <a:solidFill>
                            <a:schemeClr val="tx1"/>
                          </a:solidFill>
                        </a:rPr>
                        <a:t>現状調査とデータの洗出し</a:t>
                      </a:r>
                      <a:r>
                        <a:rPr kumimoji="1" lang="en-US" altLang="ja-JP" sz="1400" b="1" dirty="0">
                          <a:solidFill>
                            <a:schemeClr val="tx1"/>
                          </a:solidFill>
                        </a:rPr>
                        <a:t>】</a:t>
                      </a:r>
                    </a:p>
                    <a:p>
                      <a:r>
                        <a:rPr kumimoji="1" lang="ja-JP" altLang="en-US" sz="1400" dirty="0">
                          <a:solidFill>
                            <a:schemeClr val="tx1"/>
                          </a:solidFill>
                        </a:rPr>
                        <a:t>・課題に関する既存調査の確認や原課担当者からの意見聴取などを行う。</a:t>
                      </a:r>
                      <a:endParaRPr kumimoji="1" lang="en-US" altLang="ja-JP" sz="1400" dirty="0">
                        <a:solidFill>
                          <a:schemeClr val="tx1"/>
                        </a:solidFill>
                      </a:endParaRPr>
                    </a:p>
                    <a:p>
                      <a:r>
                        <a:rPr kumimoji="1" lang="ja-JP" altLang="en-US" sz="1400" dirty="0">
                          <a:solidFill>
                            <a:schemeClr val="tx1"/>
                          </a:solidFill>
                        </a:rPr>
                        <a:t>・</a:t>
                      </a:r>
                      <a:r>
                        <a:rPr kumimoji="1" lang="en-US" altLang="ja-JP" sz="1400" dirty="0">
                          <a:solidFill>
                            <a:schemeClr val="tx1"/>
                          </a:solidFill>
                        </a:rPr>
                        <a:t>GIS</a:t>
                      </a:r>
                      <a:r>
                        <a:rPr kumimoji="1" lang="ja-JP" altLang="en-US" sz="1400" dirty="0">
                          <a:solidFill>
                            <a:schemeClr val="tx1"/>
                          </a:solidFill>
                        </a:rPr>
                        <a:t>の活用方法を検討する。</a:t>
                      </a:r>
                      <a:endParaRPr kumimoji="1" lang="en-US" altLang="ja-JP" sz="1400" dirty="0">
                        <a:solidFill>
                          <a:schemeClr val="tx1"/>
                        </a:solidFill>
                      </a:endParaRPr>
                    </a:p>
                    <a:p>
                      <a:r>
                        <a:rPr kumimoji="1" lang="ja-JP" altLang="en-US" sz="1400" dirty="0">
                          <a:solidFill>
                            <a:schemeClr val="tx1"/>
                          </a:solidFill>
                        </a:rPr>
                        <a:t>・</a:t>
                      </a:r>
                      <a:r>
                        <a:rPr kumimoji="1" lang="en-US" altLang="ja-JP" sz="1400" dirty="0">
                          <a:solidFill>
                            <a:schemeClr val="tx1"/>
                          </a:solidFill>
                        </a:rPr>
                        <a:t>GIS</a:t>
                      </a:r>
                      <a:r>
                        <a:rPr kumimoji="1" lang="ja-JP" altLang="en-US" sz="1400" dirty="0">
                          <a:solidFill>
                            <a:schemeClr val="tx1"/>
                          </a:solidFill>
                        </a:rPr>
                        <a:t>を活用したデータ分析に必要なデータの洗い出し、保有部署の確認などを行う。</a:t>
                      </a:r>
                    </a:p>
                  </a:txBody>
                  <a:tcPr/>
                </a:tc>
                <a:tc>
                  <a:txBody>
                    <a:bodyPr/>
                    <a:lstStyle/>
                    <a:p>
                      <a:r>
                        <a:rPr kumimoji="1" lang="en-US" altLang="ja-JP" sz="1400" b="1" dirty="0"/>
                        <a:t>【GIS</a:t>
                      </a:r>
                      <a:r>
                        <a:rPr kumimoji="1" lang="ja-JP" altLang="en-US" sz="1400" b="1" dirty="0"/>
                        <a:t>を活用した分析</a:t>
                      </a:r>
                      <a:r>
                        <a:rPr kumimoji="1" lang="en-US" altLang="ja-JP" sz="1400" b="1" dirty="0"/>
                        <a:t>】</a:t>
                      </a:r>
                    </a:p>
                    <a:p>
                      <a:r>
                        <a:rPr kumimoji="1" lang="ja-JP" altLang="en-US" sz="1400" dirty="0"/>
                        <a:t>・収集したデータをもとに、</a:t>
                      </a:r>
                      <a:r>
                        <a:rPr kumimoji="1" lang="en-US" altLang="ja-JP" sz="1400" dirty="0"/>
                        <a:t>GIS</a:t>
                      </a:r>
                      <a:r>
                        <a:rPr kumimoji="1" lang="ja-JP" altLang="en-US" sz="1400" dirty="0"/>
                        <a:t>を活用して様々な分析を試みて、課題の原因として立てた様々な仮説の中で、どれが重要な要因になっているかを検証する。</a:t>
                      </a:r>
                    </a:p>
                  </a:txBody>
                  <a:tcPr/>
                </a:tc>
                <a:tc>
                  <a:txBody>
                    <a:bodyPr/>
                    <a:lstStyle/>
                    <a:p>
                      <a:r>
                        <a:rPr kumimoji="1" lang="en-US" altLang="ja-JP" sz="1400" b="1" dirty="0"/>
                        <a:t>【</a:t>
                      </a:r>
                      <a:r>
                        <a:rPr kumimoji="1" lang="ja-JP" altLang="en-US" sz="1400" b="1" dirty="0"/>
                        <a:t>原因の明確化</a:t>
                      </a:r>
                      <a:r>
                        <a:rPr kumimoji="1" lang="en-US" altLang="ja-JP" sz="1400" b="1" dirty="0"/>
                        <a:t>】</a:t>
                      </a:r>
                      <a:br>
                        <a:rPr kumimoji="1" lang="en-US" altLang="ja-JP" sz="1400" dirty="0"/>
                      </a:br>
                      <a:r>
                        <a:rPr kumimoji="1" lang="ja-JP" altLang="en-US" sz="1400" dirty="0"/>
                        <a:t>・第</a:t>
                      </a:r>
                      <a:r>
                        <a:rPr kumimoji="1" lang="en-US" altLang="ja-JP" sz="1400" dirty="0"/>
                        <a:t>2</a:t>
                      </a:r>
                      <a:r>
                        <a:rPr kumimoji="1" lang="ja-JP" altLang="en-US" sz="1400" dirty="0"/>
                        <a:t>回の検証結果を踏まえ、最初に設定した課題の原因を明確化する。</a:t>
                      </a:r>
                      <a:endParaRPr kumimoji="1" lang="en-US" altLang="ja-JP" sz="1400" dirty="0"/>
                    </a:p>
                    <a:p>
                      <a:r>
                        <a:rPr kumimoji="1" lang="en-US" altLang="ja-JP" sz="1400" b="1" dirty="0"/>
                        <a:t>【</a:t>
                      </a:r>
                      <a:r>
                        <a:rPr kumimoji="1" lang="ja-JP" altLang="en-US" sz="1400" b="1" dirty="0"/>
                        <a:t>解決方策の検討</a:t>
                      </a:r>
                      <a:r>
                        <a:rPr kumimoji="1" lang="en-US" altLang="ja-JP" sz="1400" b="1" dirty="0"/>
                        <a:t>】</a:t>
                      </a:r>
                      <a:br>
                        <a:rPr kumimoji="1" lang="en-US" altLang="ja-JP" sz="1400" dirty="0"/>
                      </a:br>
                      <a:r>
                        <a:rPr kumimoji="1" lang="ja-JP" altLang="en-US" sz="1400" dirty="0"/>
                        <a:t>・課題の原因に対して、参加メンバーでアイデアを出し合い、解決方策を検討する。</a:t>
                      </a:r>
                      <a:endParaRPr kumimoji="1" lang="en-US" altLang="ja-JP" sz="1400" dirty="0"/>
                    </a:p>
                    <a:p>
                      <a:r>
                        <a:rPr kumimoji="1" lang="ja-JP" altLang="en-US" sz="1400" dirty="0"/>
                        <a:t>・解決方策は費用対効果が検討しやすいよう、細かい単位で検討する。</a:t>
                      </a:r>
                    </a:p>
                  </a:txBody>
                  <a:tcPr/>
                </a:tc>
                <a:tc>
                  <a:txBody>
                    <a:bodyPr/>
                    <a:lstStyle/>
                    <a:p>
                      <a:r>
                        <a:rPr kumimoji="1" lang="en-US" altLang="ja-JP" sz="1400" b="1" dirty="0"/>
                        <a:t>【</a:t>
                      </a:r>
                      <a:r>
                        <a:rPr kumimoji="1" lang="ja-JP" altLang="en-US" sz="1400" b="1" dirty="0"/>
                        <a:t>費用対効果の分析</a:t>
                      </a:r>
                      <a:r>
                        <a:rPr kumimoji="1" lang="en-US" altLang="ja-JP" sz="1400" b="1" dirty="0"/>
                        <a:t>】</a:t>
                      </a:r>
                      <a:br>
                        <a:rPr kumimoji="1" lang="en-US" altLang="ja-JP" sz="1400" dirty="0"/>
                      </a:br>
                      <a:r>
                        <a:rPr kumimoji="1" lang="ja-JP" altLang="en-US" sz="1400" dirty="0"/>
                        <a:t>・第</a:t>
                      </a:r>
                      <a:r>
                        <a:rPr kumimoji="1" lang="en-US" altLang="ja-JP" sz="1400" dirty="0"/>
                        <a:t>3</a:t>
                      </a:r>
                      <a:r>
                        <a:rPr kumimoji="1" lang="ja-JP" altLang="en-US" sz="1400" dirty="0"/>
                        <a:t>回で検討した解決方策の中から有望なものを選定し、実施した場合の費用と効果を試算する。</a:t>
                      </a:r>
                      <a:br>
                        <a:rPr kumimoji="1" lang="en-US" altLang="ja-JP" sz="1400" dirty="0"/>
                      </a:br>
                      <a:r>
                        <a:rPr kumimoji="1" lang="en-US" altLang="ja-JP" sz="1400" b="1" dirty="0"/>
                        <a:t>【</a:t>
                      </a:r>
                      <a:r>
                        <a:rPr kumimoji="1" lang="ja-JP" altLang="en-US" sz="1400" b="1" dirty="0"/>
                        <a:t>評価指標の検討</a:t>
                      </a:r>
                      <a:r>
                        <a:rPr kumimoji="1" lang="en-US" altLang="ja-JP" sz="1400" b="1" dirty="0"/>
                        <a:t>】</a:t>
                      </a:r>
                      <a:br>
                        <a:rPr kumimoji="1" lang="en-US" altLang="ja-JP" sz="1400" dirty="0"/>
                      </a:br>
                      <a:r>
                        <a:rPr kumimoji="1" lang="ja-JP" altLang="en-US" sz="1400" dirty="0"/>
                        <a:t>・効果を測るための指標を検討する。</a:t>
                      </a:r>
                    </a:p>
                  </a:txBody>
                  <a:tcPr/>
                </a:tc>
                <a:extLst>
                  <a:ext uri="{0D108BD9-81ED-4DB2-BD59-A6C34878D82A}">
                    <a16:rowId xmlns:a16="http://schemas.microsoft.com/office/drawing/2014/main" val="10001"/>
                  </a:ext>
                </a:extLst>
              </a:tr>
            </a:tbl>
          </a:graphicData>
        </a:graphic>
      </p:graphicFrame>
      <p:sp>
        <p:nvSpPr>
          <p:cNvPr id="25" name="テキスト ボックス 24">
            <a:extLst>
              <a:ext uri="{FF2B5EF4-FFF2-40B4-BE49-F238E27FC236}">
                <a16:creationId xmlns:a16="http://schemas.microsoft.com/office/drawing/2014/main" id="{E869E61A-93BC-40BE-A016-B8298F1EDCAC}"/>
              </a:ext>
            </a:extLst>
          </p:cNvPr>
          <p:cNvSpPr txBox="1"/>
          <p:nvPr/>
        </p:nvSpPr>
        <p:spPr>
          <a:xfrm>
            <a:off x="251400" y="2005769"/>
            <a:ext cx="7930376" cy="338554"/>
          </a:xfrm>
          <a:prstGeom prst="rect">
            <a:avLst/>
          </a:prstGeom>
          <a:noFill/>
        </p:spPr>
        <p:txBody>
          <a:bodyPr wrap="none" rtlCol="0">
            <a:spAutoFit/>
          </a:bodyPr>
          <a:lstStyle/>
          <a:p>
            <a:r>
              <a:rPr kumimoji="1" lang="en-US" altLang="ja-JP" sz="1600" dirty="0"/>
              <a:t>GIS</a:t>
            </a:r>
            <a:r>
              <a:rPr kumimoji="1" lang="ja-JP" altLang="en-US" sz="1600" dirty="0"/>
              <a:t>を利用した分析、政策立案（</a:t>
            </a:r>
            <a:r>
              <a:rPr lang="en-US" altLang="ja-JP" sz="1600" dirty="0"/>
              <a:t>1</a:t>
            </a:r>
            <a:r>
              <a:rPr lang="ja-JP" altLang="en-US" sz="1600" dirty="0"/>
              <a:t>グループ</a:t>
            </a:r>
            <a:r>
              <a:rPr lang="en-US" altLang="ja-JP" sz="1600" dirty="0"/>
              <a:t>5</a:t>
            </a:r>
            <a:r>
              <a:rPr lang="ja-JP" altLang="en-US" sz="1600" dirty="0"/>
              <a:t>人程度で複数グループでの実施</a:t>
            </a:r>
            <a:r>
              <a:rPr kumimoji="1" lang="ja-JP" altLang="en-US" sz="1600" dirty="0"/>
              <a:t>を想定）</a:t>
            </a:r>
          </a:p>
        </p:txBody>
      </p:sp>
      <p:cxnSp>
        <p:nvCxnSpPr>
          <p:cNvPr id="26" name="直線矢印コネクタ 25">
            <a:extLst>
              <a:ext uri="{FF2B5EF4-FFF2-40B4-BE49-F238E27FC236}">
                <a16:creationId xmlns:a16="http://schemas.microsoft.com/office/drawing/2014/main" id="{8D427515-1C64-4561-B6D2-65A3EC3AF607}"/>
              </a:ext>
            </a:extLst>
          </p:cNvPr>
          <p:cNvCxnSpPr/>
          <p:nvPr/>
        </p:nvCxnSpPr>
        <p:spPr>
          <a:xfrm>
            <a:off x="3919174" y="5177941"/>
            <a:ext cx="937591" cy="0"/>
          </a:xfrm>
          <a:prstGeom prst="straightConnector1">
            <a:avLst/>
          </a:prstGeom>
          <a:ln w="571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直線矢印コネクタ 26">
            <a:extLst>
              <a:ext uri="{FF2B5EF4-FFF2-40B4-BE49-F238E27FC236}">
                <a16:creationId xmlns:a16="http://schemas.microsoft.com/office/drawing/2014/main" id="{816F4F03-FC3B-45E5-9490-CBBED4926B20}"/>
              </a:ext>
            </a:extLst>
          </p:cNvPr>
          <p:cNvCxnSpPr/>
          <p:nvPr/>
        </p:nvCxnSpPr>
        <p:spPr>
          <a:xfrm>
            <a:off x="6481616" y="5177941"/>
            <a:ext cx="937591" cy="0"/>
          </a:xfrm>
          <a:prstGeom prst="straightConnector1">
            <a:avLst/>
          </a:prstGeom>
          <a:ln w="571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直線矢印コネクタ 27">
            <a:extLst>
              <a:ext uri="{FF2B5EF4-FFF2-40B4-BE49-F238E27FC236}">
                <a16:creationId xmlns:a16="http://schemas.microsoft.com/office/drawing/2014/main" id="{E941C62B-26EC-40B6-A889-9F3289EC16D6}"/>
              </a:ext>
            </a:extLst>
          </p:cNvPr>
          <p:cNvCxnSpPr/>
          <p:nvPr/>
        </p:nvCxnSpPr>
        <p:spPr>
          <a:xfrm>
            <a:off x="9084703" y="5177941"/>
            <a:ext cx="937591" cy="0"/>
          </a:xfrm>
          <a:prstGeom prst="straightConnector1">
            <a:avLst/>
          </a:prstGeom>
          <a:ln w="571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9" name="角丸四角形吹き出し 15">
            <a:extLst>
              <a:ext uri="{FF2B5EF4-FFF2-40B4-BE49-F238E27FC236}">
                <a16:creationId xmlns:a16="http://schemas.microsoft.com/office/drawing/2014/main" id="{DF601E2A-5E84-4B97-A07B-A8B5A4B20099}"/>
              </a:ext>
            </a:extLst>
          </p:cNvPr>
          <p:cNvSpPr/>
          <p:nvPr/>
        </p:nvSpPr>
        <p:spPr>
          <a:xfrm>
            <a:off x="424963" y="5328066"/>
            <a:ext cx="4356710" cy="587477"/>
          </a:xfrm>
          <a:prstGeom prst="wedgeRoundRectCallout">
            <a:avLst>
              <a:gd name="adj1" fmla="val 42135"/>
              <a:gd name="adj2" fmla="val -77064"/>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tx1"/>
                </a:solidFill>
              </a:rPr>
              <a:t> 必要なデータを庁内で集める。ここで庁内データの活用規準や活用のための庁内手続などもわかる。</a:t>
            </a:r>
            <a:endParaRPr kumimoji="1" lang="ja-JP" altLang="en-US" sz="1400" dirty="0">
              <a:solidFill>
                <a:schemeClr val="tx1"/>
              </a:solidFill>
            </a:endParaRPr>
          </a:p>
        </p:txBody>
      </p:sp>
      <p:sp>
        <p:nvSpPr>
          <p:cNvPr id="30" name="角丸四角形吹き出し 16">
            <a:extLst>
              <a:ext uri="{FF2B5EF4-FFF2-40B4-BE49-F238E27FC236}">
                <a16:creationId xmlns:a16="http://schemas.microsoft.com/office/drawing/2014/main" id="{140248BD-54E2-42E0-AB54-5712B86284ED}"/>
              </a:ext>
            </a:extLst>
          </p:cNvPr>
          <p:cNvSpPr/>
          <p:nvPr/>
        </p:nvSpPr>
        <p:spPr>
          <a:xfrm>
            <a:off x="5085064" y="5328066"/>
            <a:ext cx="3301635" cy="592865"/>
          </a:xfrm>
          <a:prstGeom prst="wedgeRoundRectCallout">
            <a:avLst>
              <a:gd name="adj1" fmla="val 6379"/>
              <a:gd name="adj2" fmla="val -76928"/>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tx1"/>
                </a:solidFill>
              </a:rPr>
              <a:t>十分な検証ができなかった場合は、第</a:t>
            </a:r>
            <a:r>
              <a:rPr lang="en-US" altLang="ja-JP" sz="1400" dirty="0">
                <a:solidFill>
                  <a:schemeClr val="tx1"/>
                </a:solidFill>
              </a:rPr>
              <a:t>3</a:t>
            </a:r>
            <a:r>
              <a:rPr lang="ja-JP" altLang="en-US" sz="1400" dirty="0">
                <a:solidFill>
                  <a:schemeClr val="tx1"/>
                </a:solidFill>
              </a:rPr>
              <a:t>回までに宿題として検証を続ける。</a:t>
            </a:r>
            <a:endParaRPr kumimoji="1" lang="ja-JP" altLang="en-US" sz="1400" dirty="0">
              <a:solidFill>
                <a:schemeClr val="tx1"/>
              </a:solidFill>
            </a:endParaRPr>
          </a:p>
        </p:txBody>
      </p:sp>
      <p:sp>
        <p:nvSpPr>
          <p:cNvPr id="31" name="角丸四角形吹き出し 17">
            <a:extLst>
              <a:ext uri="{FF2B5EF4-FFF2-40B4-BE49-F238E27FC236}">
                <a16:creationId xmlns:a16="http://schemas.microsoft.com/office/drawing/2014/main" id="{084B5F1A-7373-4C47-9996-945818FA45BA}"/>
              </a:ext>
            </a:extLst>
          </p:cNvPr>
          <p:cNvSpPr/>
          <p:nvPr/>
        </p:nvSpPr>
        <p:spPr>
          <a:xfrm>
            <a:off x="8688326" y="5339322"/>
            <a:ext cx="3296251" cy="587476"/>
          </a:xfrm>
          <a:prstGeom prst="wedgeRoundRectCallout">
            <a:avLst>
              <a:gd name="adj1" fmla="val -23825"/>
              <a:gd name="adj2" fmla="val -76113"/>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十分な解決方策が得られなかった場合は、第</a:t>
            </a:r>
            <a:r>
              <a:rPr kumimoji="1" lang="en-US" altLang="ja-JP" sz="1400" dirty="0">
                <a:solidFill>
                  <a:schemeClr val="tx1"/>
                </a:solidFill>
              </a:rPr>
              <a:t>4</a:t>
            </a:r>
            <a:r>
              <a:rPr kumimoji="1" lang="ja-JP" altLang="en-US" sz="1400" dirty="0">
                <a:solidFill>
                  <a:schemeClr val="tx1"/>
                </a:solidFill>
              </a:rPr>
              <a:t>回までに宿題として検討する。</a:t>
            </a:r>
          </a:p>
        </p:txBody>
      </p:sp>
      <p:sp>
        <p:nvSpPr>
          <p:cNvPr id="14" name="スライド番号プレースホルダー 1">
            <a:extLst>
              <a:ext uri="{FF2B5EF4-FFF2-40B4-BE49-F238E27FC236}">
                <a16:creationId xmlns:a16="http://schemas.microsoft.com/office/drawing/2014/main" id="{7FCAA4E0-9952-42AC-A223-0F1EE4EA58C6}"/>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15</a:t>
            </a:fld>
            <a:endParaRPr kumimoji="1" lang="ja-JP" altLang="en-US" dirty="0"/>
          </a:p>
        </p:txBody>
      </p:sp>
      <p:sp>
        <p:nvSpPr>
          <p:cNvPr id="15" name="正方形/長方形 14">
            <a:extLst>
              <a:ext uri="{FF2B5EF4-FFF2-40B4-BE49-F238E27FC236}">
                <a16:creationId xmlns:a16="http://schemas.microsoft.com/office/drawing/2014/main" id="{3774F1B1-F49A-4A67-9763-EDAA9E013365}"/>
              </a:ext>
            </a:extLst>
          </p:cNvPr>
          <p:cNvSpPr/>
          <p:nvPr/>
        </p:nvSpPr>
        <p:spPr>
          <a:xfrm>
            <a:off x="9626597" y="143691"/>
            <a:ext cx="2378169" cy="9617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地方公共団体に</a:t>
            </a:r>
            <a:endParaRPr kumimoji="1" lang="en-US" altLang="ja-JP" dirty="0"/>
          </a:p>
          <a:p>
            <a:pPr algn="ctr"/>
            <a:r>
              <a:rPr lang="ja-JP" altLang="en-US" dirty="0"/>
              <a:t>合わせて調整し、</a:t>
            </a:r>
            <a:endParaRPr lang="en-US" altLang="ja-JP" dirty="0"/>
          </a:p>
          <a:p>
            <a:pPr algn="ctr"/>
            <a:r>
              <a:rPr lang="ja-JP" altLang="en-US" dirty="0"/>
              <a:t>内容を変える</a:t>
            </a:r>
            <a:endParaRPr kumimoji="1" lang="ja-JP" altLang="en-US" dirty="0"/>
          </a:p>
        </p:txBody>
      </p:sp>
    </p:spTree>
    <p:extLst>
      <p:ext uri="{BB962C8B-B14F-4D97-AF65-F5344CB8AC3E}">
        <p14:creationId xmlns:p14="http://schemas.microsoft.com/office/powerpoint/2010/main" val="16415238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4294967295"/>
          </p:nvPr>
        </p:nvSpPr>
        <p:spPr>
          <a:xfrm>
            <a:off x="838200" y="892969"/>
            <a:ext cx="10515600" cy="5072063"/>
          </a:xfrm>
        </p:spPr>
        <p:txBody>
          <a:bodyPr anchor="ctr">
            <a:normAutofit/>
          </a:bodyPr>
          <a:lstStyle/>
          <a:p>
            <a:pPr marL="0" indent="0" algn="ctr">
              <a:buNone/>
            </a:pPr>
            <a:r>
              <a:rPr lang="en-US" altLang="ja-JP" sz="6000" dirty="0"/>
              <a:t>2-2. </a:t>
            </a:r>
            <a:r>
              <a:rPr lang="ja-JP" altLang="en-US" sz="6000" dirty="0"/>
              <a:t>官民データ推進基本法を</a:t>
            </a:r>
            <a:endParaRPr lang="en-US" altLang="ja-JP" sz="6000" dirty="0"/>
          </a:p>
          <a:p>
            <a:pPr marL="0" indent="0" algn="ctr">
              <a:buNone/>
            </a:pPr>
            <a:r>
              <a:rPr lang="ja-JP" altLang="en-US" sz="6000" dirty="0"/>
              <a:t>含む政府の取組</a:t>
            </a:r>
            <a:endParaRPr lang="en-US" altLang="ja-JP" sz="6000" dirty="0"/>
          </a:p>
        </p:txBody>
      </p:sp>
      <p:sp>
        <p:nvSpPr>
          <p:cNvPr id="4" name="タイトル 1">
            <a:extLst>
              <a:ext uri="{FF2B5EF4-FFF2-40B4-BE49-F238E27FC236}">
                <a16:creationId xmlns:a16="http://schemas.microsoft.com/office/drawing/2014/main" id="{DFAF33FE-0C04-41B0-BC3A-A035D60CCA37}"/>
              </a:ext>
            </a:extLst>
          </p:cNvPr>
          <p:cNvSpPr txBox="1">
            <a:spLocks/>
          </p:cNvSpPr>
          <p:nvPr/>
        </p:nvSpPr>
        <p:spPr>
          <a:xfrm>
            <a:off x="251400" y="365126"/>
            <a:ext cx="11689200" cy="590218"/>
          </a:xfrm>
          <a:prstGeom prst="rect">
            <a:avLst/>
          </a:prstGeom>
        </p:spPr>
        <p:txBody>
          <a:bodyPr>
            <a:normAutofit fontScale="90000" lnSpcReduction="1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t>データ利活用基本研修</a:t>
            </a:r>
          </a:p>
        </p:txBody>
      </p:sp>
      <p:sp>
        <p:nvSpPr>
          <p:cNvPr id="5" name="スライド番号プレースホルダー 1">
            <a:extLst>
              <a:ext uri="{FF2B5EF4-FFF2-40B4-BE49-F238E27FC236}">
                <a16:creationId xmlns:a16="http://schemas.microsoft.com/office/drawing/2014/main" id="{A6CE3B63-D298-4164-BCEF-249339B4AEC1}"/>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16</a:t>
            </a:fld>
            <a:endParaRPr kumimoji="1" lang="ja-JP" altLang="en-US" dirty="0"/>
          </a:p>
        </p:txBody>
      </p:sp>
    </p:spTree>
    <p:extLst>
      <p:ext uri="{BB962C8B-B14F-4D97-AF65-F5344CB8AC3E}">
        <p14:creationId xmlns:p14="http://schemas.microsoft.com/office/powerpoint/2010/main" val="7810768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spc="-150" dirty="0">
                <a:latin typeface="+mj-ea"/>
              </a:rPr>
              <a:t>2-2-1. </a:t>
            </a:r>
            <a:r>
              <a:rPr lang="ja-JP" altLang="en-US" spc="-150" dirty="0">
                <a:latin typeface="+mj-ea"/>
              </a:rPr>
              <a:t>データ利活用に関する政策の流れ</a:t>
            </a:r>
            <a:endParaRPr lang="en-US" altLang="ja-JP" spc="-150" dirty="0">
              <a:latin typeface="+mj-ea"/>
            </a:endParaRPr>
          </a:p>
        </p:txBody>
      </p:sp>
      <p:graphicFrame>
        <p:nvGraphicFramePr>
          <p:cNvPr id="6" name="コンテンツ プレースホルダー 5"/>
          <p:cNvGraphicFramePr>
            <a:graphicFrameLocks noGrp="1"/>
          </p:cNvGraphicFramePr>
          <p:nvPr>
            <p:ph idx="1"/>
            <p:extLst/>
          </p:nvPr>
        </p:nvGraphicFramePr>
        <p:xfrm>
          <a:off x="329223" y="1230312"/>
          <a:ext cx="11533554" cy="4759960"/>
        </p:xfrm>
        <a:graphic>
          <a:graphicData uri="http://schemas.openxmlformats.org/drawingml/2006/table">
            <a:tbl>
              <a:tblPr firstRow="1" bandRow="1">
                <a:tableStyleId>{5940675A-B579-460E-94D1-54222C63F5DA}</a:tableStyleId>
              </a:tblPr>
              <a:tblGrid>
                <a:gridCol w="498231">
                  <a:extLst>
                    <a:ext uri="{9D8B030D-6E8A-4147-A177-3AD203B41FA5}">
                      <a16:colId xmlns:a16="http://schemas.microsoft.com/office/drawing/2014/main" val="3512832765"/>
                    </a:ext>
                  </a:extLst>
                </a:gridCol>
                <a:gridCol w="3048000">
                  <a:extLst>
                    <a:ext uri="{9D8B030D-6E8A-4147-A177-3AD203B41FA5}">
                      <a16:colId xmlns:a16="http://schemas.microsoft.com/office/drawing/2014/main" val="3475478473"/>
                    </a:ext>
                  </a:extLst>
                </a:gridCol>
                <a:gridCol w="7987323">
                  <a:extLst>
                    <a:ext uri="{9D8B030D-6E8A-4147-A177-3AD203B41FA5}">
                      <a16:colId xmlns:a16="http://schemas.microsoft.com/office/drawing/2014/main" val="1197132765"/>
                    </a:ext>
                  </a:extLst>
                </a:gridCol>
              </a:tblGrid>
              <a:tr h="370840">
                <a:tc>
                  <a:txBody>
                    <a:bodyPr/>
                    <a:lstStyle/>
                    <a:p>
                      <a:r>
                        <a:rPr kumimoji="1" lang="en-US" altLang="ja-JP" dirty="0">
                          <a:latin typeface="+mn-ea"/>
                          <a:ea typeface="+mn-ea"/>
                        </a:rPr>
                        <a:t>No.</a:t>
                      </a:r>
                      <a:endParaRPr kumimoji="1" lang="ja-JP" altLang="en-US" dirty="0">
                        <a:latin typeface="+mn-ea"/>
                        <a:ea typeface="+mn-ea"/>
                      </a:endParaRPr>
                    </a:p>
                  </a:txBody>
                  <a:tcPr>
                    <a:solidFill>
                      <a:schemeClr val="accent4"/>
                    </a:solidFill>
                  </a:tcPr>
                </a:tc>
                <a:tc>
                  <a:txBody>
                    <a:bodyPr/>
                    <a:lstStyle/>
                    <a:p>
                      <a:r>
                        <a:rPr kumimoji="1" lang="ja-JP" altLang="en-US" dirty="0">
                          <a:latin typeface="+mn-ea"/>
                          <a:ea typeface="+mn-ea"/>
                        </a:rPr>
                        <a:t>法案・指針</a:t>
                      </a:r>
                    </a:p>
                  </a:txBody>
                  <a:tcPr>
                    <a:solidFill>
                      <a:schemeClr val="accent4"/>
                    </a:solidFill>
                  </a:tcPr>
                </a:tc>
                <a:tc>
                  <a:txBody>
                    <a:bodyPr/>
                    <a:lstStyle/>
                    <a:p>
                      <a:r>
                        <a:rPr kumimoji="1" lang="ja-JP" altLang="en-US" dirty="0">
                          <a:latin typeface="+mn-ea"/>
                          <a:ea typeface="+mn-ea"/>
                        </a:rPr>
                        <a:t>方針</a:t>
                      </a:r>
                    </a:p>
                  </a:txBody>
                  <a:tcPr>
                    <a:solidFill>
                      <a:schemeClr val="accent4"/>
                    </a:solidFill>
                  </a:tcPr>
                </a:tc>
                <a:extLst>
                  <a:ext uri="{0D108BD9-81ED-4DB2-BD59-A6C34878D82A}">
                    <a16:rowId xmlns:a16="http://schemas.microsoft.com/office/drawing/2014/main" val="3040335910"/>
                  </a:ext>
                </a:extLst>
              </a:tr>
              <a:tr h="370840">
                <a:tc>
                  <a:txBody>
                    <a:bodyPr/>
                    <a:lstStyle/>
                    <a:p>
                      <a:pPr algn="r"/>
                      <a:r>
                        <a:rPr kumimoji="1" lang="en-US" altLang="ja-JP" dirty="0">
                          <a:latin typeface="+mn-ea"/>
                          <a:ea typeface="+mn-ea"/>
                          <a:cs typeface="MS PGothic" charset="-128"/>
                        </a:rPr>
                        <a:t>1</a:t>
                      </a:r>
                      <a:endParaRPr kumimoji="1" lang="ja-JP" altLang="en-US" dirty="0">
                        <a:latin typeface="+mn-ea"/>
                        <a:ea typeface="+mn-ea"/>
                        <a:cs typeface="MS PGothic"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spc="-150" dirty="0">
                          <a:latin typeface="+mn-ea"/>
                          <a:ea typeface="+mn-ea"/>
                          <a:cs typeface="MS PGothic" charset="-128"/>
                        </a:rPr>
                        <a:t>電子行政オープンテータ戦略</a:t>
                      </a:r>
                      <a:endParaRPr lang="en-US" altLang="ja-JP" sz="1800" spc="-150" dirty="0">
                        <a:latin typeface="+mn-ea"/>
                        <a:ea typeface="+mn-ea"/>
                        <a:cs typeface="MS PGothic"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b="0" dirty="0">
                          <a:latin typeface="+mn-ea"/>
                          <a:ea typeface="+mn-ea"/>
                          <a:cs typeface="MS PGothic" charset="-128"/>
                        </a:rPr>
                        <a:t>平成</a:t>
                      </a:r>
                      <a:r>
                        <a:rPr lang="en-US" altLang="ja-JP" sz="1800" b="0" dirty="0">
                          <a:latin typeface="+mn-ea"/>
                          <a:ea typeface="+mn-ea"/>
                          <a:cs typeface="MS PGothic" charset="-128"/>
                        </a:rPr>
                        <a:t>24</a:t>
                      </a:r>
                      <a:r>
                        <a:rPr lang="ja-JP" altLang="en-US" sz="1800" b="0" dirty="0">
                          <a:latin typeface="+mn-ea"/>
                          <a:ea typeface="+mn-ea"/>
                          <a:cs typeface="MS PGothic" charset="-128"/>
                        </a:rPr>
                        <a:t>年</a:t>
                      </a:r>
                      <a:r>
                        <a:rPr lang="en-US" altLang="ja-JP" sz="1800" b="0" dirty="0">
                          <a:latin typeface="+mn-ea"/>
                          <a:ea typeface="+mn-ea"/>
                          <a:cs typeface="MS PGothic" charset="-128"/>
                        </a:rPr>
                        <a:t>7</a:t>
                      </a:r>
                      <a:r>
                        <a:rPr lang="ja-JP" altLang="en-US" sz="1800" b="0" dirty="0">
                          <a:latin typeface="+mn-ea"/>
                          <a:ea typeface="+mn-ea"/>
                          <a:cs typeface="MS PGothic" charset="-128"/>
                        </a:rPr>
                        <a:t>月</a:t>
                      </a:r>
                      <a:r>
                        <a:rPr lang="en-US" altLang="ja-JP" sz="1800" b="0" dirty="0">
                          <a:latin typeface="+mn-ea"/>
                          <a:ea typeface="+mn-ea"/>
                          <a:cs typeface="MS PGothic" charset="-128"/>
                        </a:rPr>
                        <a:t>4</a:t>
                      </a:r>
                      <a:r>
                        <a:rPr lang="ja-JP" altLang="en-US" sz="1800" b="0" dirty="0">
                          <a:latin typeface="+mn-ea"/>
                          <a:ea typeface="+mn-ea"/>
                          <a:cs typeface="MS PGothic" charset="-128"/>
                        </a:rPr>
                        <a:t>日</a:t>
                      </a:r>
                      <a:r>
                        <a:rPr lang="en-US" altLang="ja-JP" sz="1800" spc="-150" dirty="0">
                          <a:latin typeface="+mn-ea"/>
                          <a:ea typeface="+mn-ea"/>
                          <a:cs typeface="MS PGothic" charset="-128"/>
                        </a:rPr>
                        <a:t>IT</a:t>
                      </a:r>
                      <a:r>
                        <a:rPr lang="ja-JP" altLang="en-US" sz="1800" spc="-150" dirty="0">
                          <a:latin typeface="+mn-ea"/>
                          <a:ea typeface="+mn-ea"/>
                          <a:cs typeface="MS PGothic" charset="-128"/>
                        </a:rPr>
                        <a:t>本部決定</a:t>
                      </a:r>
                      <a:endParaRPr lang="en-US" altLang="ja-JP" sz="1800" spc="-150" dirty="0">
                        <a:latin typeface="+mn-ea"/>
                        <a:ea typeface="+mn-ea"/>
                        <a:cs typeface="MS PGothic"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mn-ea"/>
                          <a:ea typeface="+mn-ea"/>
                          <a:cs typeface="MS PGothic" charset="-128"/>
                        </a:rPr>
                        <a:t>国、地方公共団体、事業者において取組を開始した。</a:t>
                      </a:r>
                      <a:r>
                        <a:rPr lang="ja-JP" altLang="en-US" sz="1800" dirty="0">
                          <a:solidFill>
                            <a:srgbClr val="FF0000"/>
                          </a:solidFill>
                          <a:latin typeface="+mn-ea"/>
                          <a:ea typeface="+mn-ea"/>
                          <a:cs typeface="MS PGothic" charset="-128"/>
                        </a:rPr>
                        <a:t>現在は課題解決型オープンデータの推進として「一億総活躍社会の実現」等を強化分野に設定し、国・地方公共団体のみならず事業者の協力を求めながら進めている</a:t>
                      </a:r>
                      <a:r>
                        <a:rPr lang="ja-JP" altLang="en-US" sz="1800" dirty="0">
                          <a:latin typeface="+mn-ea"/>
                          <a:ea typeface="+mn-ea"/>
                          <a:cs typeface="MS PGothic" charset="-128"/>
                        </a:rPr>
                        <a:t>。 </a:t>
                      </a:r>
                      <a:r>
                        <a:rPr lang="en-US" altLang="ja-JP" sz="1800" dirty="0">
                          <a:latin typeface="+mn-ea"/>
                          <a:ea typeface="+mn-ea"/>
                          <a:cs typeface="MS PGothic" charset="-128"/>
                        </a:rPr>
                        <a:t>(</a:t>
                      </a:r>
                      <a:r>
                        <a:rPr lang="ja-JP" altLang="en-US" sz="1800" dirty="0">
                          <a:latin typeface="+mn-ea"/>
                          <a:ea typeface="+mn-ea"/>
                          <a:cs typeface="MS PGothic" charset="-128"/>
                        </a:rPr>
                        <a:t>平成</a:t>
                      </a:r>
                      <a:r>
                        <a:rPr lang="en-US" altLang="ja-JP" sz="1800" dirty="0">
                          <a:latin typeface="+mn-ea"/>
                          <a:ea typeface="+mn-ea"/>
                          <a:cs typeface="MS PGothic" charset="-128"/>
                        </a:rPr>
                        <a:t>29</a:t>
                      </a:r>
                      <a:r>
                        <a:rPr lang="ja-JP" altLang="en-US" sz="1800" dirty="0">
                          <a:latin typeface="+mn-ea"/>
                          <a:ea typeface="+mn-ea"/>
                          <a:cs typeface="MS PGothic" charset="-128"/>
                        </a:rPr>
                        <a:t>年</a:t>
                      </a:r>
                      <a:r>
                        <a:rPr lang="en-US" altLang="ja-JP" sz="1800" dirty="0">
                          <a:latin typeface="+mn-ea"/>
                          <a:ea typeface="+mn-ea"/>
                          <a:cs typeface="MS PGothic" charset="-128"/>
                        </a:rPr>
                        <a:t>5</a:t>
                      </a:r>
                      <a:r>
                        <a:rPr lang="ja-JP" altLang="en-US" sz="1800" dirty="0">
                          <a:latin typeface="+mn-ea"/>
                          <a:ea typeface="+mn-ea"/>
                          <a:cs typeface="MS PGothic" charset="-128"/>
                        </a:rPr>
                        <a:t>月時点で、国のデータセット</a:t>
                      </a:r>
                      <a:r>
                        <a:rPr lang="en-US" altLang="ja-JP" sz="1800" dirty="0">
                          <a:latin typeface="+mn-ea"/>
                          <a:ea typeface="+mn-ea"/>
                          <a:cs typeface="MS PGothic" charset="-128"/>
                        </a:rPr>
                        <a:t>29</a:t>
                      </a:r>
                      <a:r>
                        <a:rPr lang="ja-JP" altLang="en-US" sz="1800" dirty="0">
                          <a:latin typeface="+mn-ea"/>
                          <a:ea typeface="+mn-ea"/>
                          <a:cs typeface="MS PGothic" charset="-128"/>
                        </a:rPr>
                        <a:t>数は</a:t>
                      </a:r>
                      <a:r>
                        <a:rPr lang="en-US" altLang="ja-JP" sz="1800" dirty="0">
                          <a:latin typeface="+mn-ea"/>
                          <a:ea typeface="+mn-ea"/>
                          <a:cs typeface="MS PGothic" charset="-128"/>
                        </a:rPr>
                        <a:t>19,422</a:t>
                      </a:r>
                      <a:r>
                        <a:rPr lang="ja-JP" altLang="en-US" sz="1800" dirty="0">
                          <a:latin typeface="+mn-ea"/>
                          <a:ea typeface="+mn-ea"/>
                          <a:cs typeface="MS PGothic" charset="-128"/>
                        </a:rPr>
                        <a:t>件、取組済の地方公共団体は</a:t>
                      </a:r>
                      <a:r>
                        <a:rPr lang="en-US" altLang="ja-JP" sz="1800" dirty="0">
                          <a:latin typeface="+mn-ea"/>
                          <a:ea typeface="+mn-ea"/>
                          <a:cs typeface="MS PGothic" charset="-128"/>
                        </a:rPr>
                        <a:t>279</a:t>
                      </a:r>
                      <a:r>
                        <a:rPr lang="ja-JP" altLang="en-US" sz="1800" dirty="0">
                          <a:latin typeface="+mn-ea"/>
                          <a:ea typeface="+mn-ea"/>
                          <a:cs typeface="MS PGothic" charset="-128"/>
                        </a:rPr>
                        <a:t>団体。</a:t>
                      </a:r>
                      <a:r>
                        <a:rPr lang="en-US" altLang="ja-JP" sz="1800" dirty="0">
                          <a:latin typeface="+mn-ea"/>
                          <a:ea typeface="+mn-ea"/>
                          <a:cs typeface="MS PGothic" charset="-128"/>
                        </a:rPr>
                        <a:t>)</a:t>
                      </a:r>
                      <a:endParaRPr lang="en-US" altLang="ja-JP" sz="1800" dirty="0">
                        <a:solidFill>
                          <a:srgbClr val="FF0000"/>
                        </a:solidFill>
                        <a:latin typeface="+mn-ea"/>
                        <a:ea typeface="+mn-ea"/>
                        <a:cs typeface="MS PGothic" charset="-128"/>
                      </a:endParaRPr>
                    </a:p>
                  </a:txBody>
                  <a:tcPr/>
                </a:tc>
                <a:extLst>
                  <a:ext uri="{0D108BD9-81ED-4DB2-BD59-A6C34878D82A}">
                    <a16:rowId xmlns:a16="http://schemas.microsoft.com/office/drawing/2014/main" val="2078622658"/>
                  </a:ext>
                </a:extLst>
              </a:tr>
              <a:tr h="370840">
                <a:tc>
                  <a:txBody>
                    <a:bodyPr/>
                    <a:lstStyle/>
                    <a:p>
                      <a:pPr algn="r"/>
                      <a:r>
                        <a:rPr kumimoji="1" lang="en-US" altLang="ja-JP" dirty="0">
                          <a:latin typeface="+mn-ea"/>
                          <a:ea typeface="+mn-ea"/>
                          <a:cs typeface="MS PGothic" charset="-128"/>
                        </a:rPr>
                        <a:t>2</a:t>
                      </a:r>
                      <a:endParaRPr kumimoji="1" lang="ja-JP" altLang="en-US" dirty="0">
                        <a:latin typeface="+mn-ea"/>
                        <a:ea typeface="+mn-ea"/>
                        <a:cs typeface="MS PGothic"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b="0" dirty="0">
                          <a:latin typeface="+mn-ea"/>
                          <a:ea typeface="+mn-ea"/>
                          <a:cs typeface="MS PGothic" charset="-128"/>
                        </a:rPr>
                        <a:t>官民データ活用推進基本法</a:t>
                      </a:r>
                      <a:br>
                        <a:rPr lang="en-US" altLang="ja-JP" sz="1800" b="0" dirty="0">
                          <a:latin typeface="+mn-ea"/>
                          <a:ea typeface="+mn-ea"/>
                          <a:cs typeface="MS PGothic" charset="-128"/>
                        </a:rPr>
                      </a:br>
                      <a:r>
                        <a:rPr lang="ja-JP" altLang="en-US" sz="1800" b="0" dirty="0">
                          <a:latin typeface="+mn-ea"/>
                          <a:ea typeface="+mn-ea"/>
                          <a:cs typeface="MS PGothic" charset="-128"/>
                        </a:rPr>
                        <a:t>平成</a:t>
                      </a:r>
                      <a:r>
                        <a:rPr lang="en-US" altLang="ja-JP" sz="1800" b="0" dirty="0">
                          <a:latin typeface="+mn-ea"/>
                          <a:ea typeface="+mn-ea"/>
                          <a:cs typeface="MS PGothic" charset="-128"/>
                        </a:rPr>
                        <a:t>28</a:t>
                      </a:r>
                      <a:r>
                        <a:rPr lang="ja-JP" altLang="en-US" sz="1800" b="0" dirty="0">
                          <a:latin typeface="+mn-ea"/>
                          <a:ea typeface="+mn-ea"/>
                          <a:cs typeface="MS PGothic" charset="-128"/>
                        </a:rPr>
                        <a:t>年</a:t>
                      </a:r>
                      <a:r>
                        <a:rPr lang="en-US" altLang="ja-JP" sz="1800" b="0" dirty="0">
                          <a:latin typeface="+mn-ea"/>
                          <a:ea typeface="+mn-ea"/>
                          <a:cs typeface="MS PGothic" charset="-128"/>
                        </a:rPr>
                        <a:t>12</a:t>
                      </a:r>
                      <a:r>
                        <a:rPr lang="ja-JP" altLang="en-US" sz="1800" b="0" dirty="0">
                          <a:latin typeface="+mn-ea"/>
                          <a:ea typeface="+mn-ea"/>
                          <a:cs typeface="MS PGothic" charset="-128"/>
                        </a:rPr>
                        <a:t>月</a:t>
                      </a:r>
                      <a:r>
                        <a:rPr lang="en-US" altLang="ja-JP" sz="1800" b="0" dirty="0">
                          <a:latin typeface="+mn-ea"/>
                          <a:ea typeface="+mn-ea"/>
                          <a:cs typeface="MS PGothic" charset="-128"/>
                        </a:rPr>
                        <a:t>7</a:t>
                      </a:r>
                      <a:r>
                        <a:rPr lang="ja-JP" altLang="en-US" sz="1800" b="0" dirty="0">
                          <a:latin typeface="+mn-ea"/>
                          <a:ea typeface="+mn-ea"/>
                          <a:cs typeface="MS PGothic" charset="-128"/>
                        </a:rPr>
                        <a:t>日</a:t>
                      </a:r>
                      <a:r>
                        <a:rPr lang="ja-JP" altLang="en-US" sz="1800" dirty="0">
                          <a:latin typeface="+mn-ea"/>
                          <a:ea typeface="+mn-ea"/>
                          <a:cs typeface="MS PGothic" charset="-128"/>
                        </a:rPr>
                        <a:t>成立</a:t>
                      </a:r>
                      <a:endParaRPr lang="en-US" altLang="ja-JP" sz="1800" dirty="0">
                        <a:latin typeface="+mn-ea"/>
                        <a:ea typeface="+mn-ea"/>
                        <a:cs typeface="MS PGothic" charset="-128"/>
                      </a:endParaRPr>
                    </a:p>
                    <a:p>
                      <a:endParaRPr kumimoji="1" lang="ja-JP" altLang="en-US" dirty="0">
                        <a:latin typeface="+mn-ea"/>
                        <a:ea typeface="+mn-ea"/>
                        <a:cs typeface="MS PGothic"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cs typeface="MS PGothic" charset="-128"/>
                        </a:rPr>
                        <a:t>・</a:t>
                      </a:r>
                      <a:r>
                        <a:rPr lang="ja-JP" altLang="en-US" sz="1800" dirty="0">
                          <a:latin typeface="+mn-ea"/>
                          <a:ea typeface="+mn-ea"/>
                          <a:cs typeface="MS PGothic" charset="-128"/>
                        </a:rPr>
                        <a:t>国・地方公共団体・民間企業が保有するデータを効果的に活用し、自立的で個性豊かな地域社会の形成、新事業の創出、国際競争力の強化などを目指す。</a:t>
                      </a:r>
                      <a:endParaRPr lang="en-US" altLang="ja-JP" sz="1800" dirty="0">
                        <a:latin typeface="+mn-ea"/>
                        <a:ea typeface="+mn-ea"/>
                        <a:cs typeface="MS PGothic"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cs typeface="MS PGothic" charset="-128"/>
                        </a:rPr>
                        <a:t>・</a:t>
                      </a:r>
                      <a:r>
                        <a:rPr lang="ja-JP" altLang="en-US" sz="1800" dirty="0">
                          <a:latin typeface="+mn-ea"/>
                          <a:ea typeface="+mn-ea"/>
                          <a:cs typeface="MS PGothic" charset="-128"/>
                        </a:rPr>
                        <a:t>必要に応じて既存の法制度の改正も進める。首相には、関係行政機関の長に勧告できる権限も付与。都道府県に対して「官民データ活用推進基本計画」の策定を義務付けたほか、</a:t>
                      </a:r>
                      <a:r>
                        <a:rPr lang="ja-JP" altLang="en-US" sz="1800" dirty="0">
                          <a:solidFill>
                            <a:srgbClr val="FF0000"/>
                          </a:solidFill>
                          <a:latin typeface="+mn-ea"/>
                          <a:ea typeface="+mn-ea"/>
                          <a:cs typeface="MS PGothic" charset="-128"/>
                        </a:rPr>
                        <a:t>市町村には努力義務</a:t>
                      </a:r>
                      <a:r>
                        <a:rPr lang="ja-JP" altLang="en-US" sz="1800" dirty="0">
                          <a:latin typeface="+mn-ea"/>
                          <a:ea typeface="+mn-ea"/>
                          <a:cs typeface="MS PGothic" charset="-128"/>
                        </a:rPr>
                        <a:t>を課した。</a:t>
                      </a:r>
                    </a:p>
                  </a:txBody>
                  <a:tcPr/>
                </a:tc>
                <a:extLst>
                  <a:ext uri="{0D108BD9-81ED-4DB2-BD59-A6C34878D82A}">
                    <a16:rowId xmlns:a16="http://schemas.microsoft.com/office/drawing/2014/main" val="3140769449"/>
                  </a:ext>
                </a:extLst>
              </a:tr>
              <a:tr h="370840">
                <a:tc>
                  <a:txBody>
                    <a:bodyPr/>
                    <a:lstStyle/>
                    <a:p>
                      <a:pPr algn="r"/>
                      <a:r>
                        <a:rPr kumimoji="1" lang="en-US" altLang="ja-JP" dirty="0">
                          <a:latin typeface="+mn-ea"/>
                          <a:ea typeface="+mn-ea"/>
                        </a:rPr>
                        <a:t>3</a:t>
                      </a:r>
                      <a:endParaRPr kumimoji="1" lang="ja-JP" altLang="en-US" dirty="0">
                        <a:latin typeface="+mn-ea"/>
                        <a:ea typeface="+mn-ea"/>
                      </a:endParaRPr>
                    </a:p>
                  </a:txBody>
                  <a:tcPr/>
                </a:tc>
                <a:tc>
                  <a:txBody>
                    <a:bodyPr/>
                    <a:lstStyle/>
                    <a:p>
                      <a:r>
                        <a:rPr lang="ja-JP" altLang="en-US" dirty="0"/>
                        <a:t>世界最先端</a:t>
                      </a:r>
                      <a:r>
                        <a:rPr lang="en-US" altLang="ja-JP" dirty="0"/>
                        <a:t>IT</a:t>
                      </a:r>
                      <a:r>
                        <a:rPr lang="ja-JP" altLang="en-US" dirty="0"/>
                        <a:t>国家創造宣言・官民データ活用推進基本計画</a:t>
                      </a:r>
                      <a:br>
                        <a:rPr lang="en-US" altLang="ja-JP" dirty="0"/>
                      </a:br>
                      <a:r>
                        <a:rPr lang="ja-JP" altLang="en-US" dirty="0"/>
                        <a:t>平成</a:t>
                      </a:r>
                      <a:r>
                        <a:rPr lang="en-US" altLang="ja-JP" dirty="0"/>
                        <a:t>29</a:t>
                      </a:r>
                      <a:r>
                        <a:rPr lang="ja-JP" altLang="en-US" dirty="0"/>
                        <a:t>年</a:t>
                      </a:r>
                      <a:r>
                        <a:rPr lang="en-US" altLang="ja-JP" dirty="0"/>
                        <a:t>5</a:t>
                      </a:r>
                      <a:r>
                        <a:rPr lang="ja-JP" altLang="en-US" dirty="0"/>
                        <a:t>月</a:t>
                      </a:r>
                      <a:r>
                        <a:rPr lang="en-US" altLang="ja-JP" dirty="0"/>
                        <a:t>30</a:t>
                      </a:r>
                      <a:r>
                        <a:rPr lang="ja-JP" altLang="en-US" dirty="0"/>
                        <a:t>日閣議決定</a:t>
                      </a:r>
                      <a:endParaRPr kumimoji="1" lang="ja-JP" altLang="en-US" dirty="0">
                        <a:latin typeface="+mn-ea"/>
                        <a:ea typeface="+mn-ea"/>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mn-ea"/>
                          <a:ea typeface="+mn-ea"/>
                        </a:rPr>
                        <a:t>・平成</a:t>
                      </a:r>
                      <a:r>
                        <a:rPr lang="en-US" altLang="ja-JP" sz="1800" dirty="0">
                          <a:latin typeface="+mn-ea"/>
                          <a:ea typeface="+mn-ea"/>
                        </a:rPr>
                        <a:t>29</a:t>
                      </a:r>
                      <a:r>
                        <a:rPr lang="ja-JP" altLang="en-US" sz="1800" dirty="0">
                          <a:latin typeface="+mn-ea"/>
                          <a:ea typeface="+mn-ea"/>
                        </a:rPr>
                        <a:t>年内に実施する行政データの棚卸し結果を踏まえ、平成</a:t>
                      </a:r>
                      <a:r>
                        <a:rPr lang="en-US" altLang="ja-JP" sz="1800" dirty="0">
                          <a:latin typeface="+mn-ea"/>
                          <a:ea typeface="+mn-ea"/>
                        </a:rPr>
                        <a:t>29</a:t>
                      </a:r>
                      <a:r>
                        <a:rPr lang="ja-JP" altLang="en-US" sz="1800" dirty="0">
                          <a:latin typeface="+mn-ea"/>
                          <a:ea typeface="+mn-ea"/>
                        </a:rPr>
                        <a:t>年度下期に重点分野を中心に官民ラウンドテーブルを開催し、</a:t>
                      </a:r>
                      <a:r>
                        <a:rPr lang="ja-JP" altLang="en-US" sz="1800" dirty="0">
                          <a:solidFill>
                            <a:srgbClr val="FF0000"/>
                          </a:solidFill>
                          <a:latin typeface="+mn-ea"/>
                          <a:ea typeface="+mn-ea"/>
                        </a:rPr>
                        <a:t>地方公共団体や事業者が保有するデータを含め、データの公開・活用の在り方</a:t>
                      </a:r>
                      <a:r>
                        <a:rPr lang="en-US" altLang="ja-JP" sz="1800" dirty="0">
                          <a:solidFill>
                            <a:srgbClr val="FF0000"/>
                          </a:solidFill>
                          <a:latin typeface="+mn-ea"/>
                          <a:ea typeface="+mn-ea"/>
                        </a:rPr>
                        <a:t>(</a:t>
                      </a:r>
                      <a:r>
                        <a:rPr lang="ja-JP" altLang="en-US" sz="1800" dirty="0">
                          <a:solidFill>
                            <a:srgbClr val="FF0000"/>
                          </a:solidFill>
                          <a:latin typeface="+mn-ea"/>
                          <a:ea typeface="+mn-ea"/>
                        </a:rPr>
                        <a:t>目標値や 効果指標を含む。</a:t>
                      </a:r>
                      <a:r>
                        <a:rPr lang="en-US" altLang="ja-JP" sz="1800" dirty="0">
                          <a:solidFill>
                            <a:srgbClr val="FF0000"/>
                          </a:solidFill>
                          <a:latin typeface="+mn-ea"/>
                          <a:ea typeface="+mn-ea"/>
                        </a:rPr>
                        <a:t>)</a:t>
                      </a:r>
                      <a:r>
                        <a:rPr lang="ja-JP" altLang="en-US" sz="1800" dirty="0">
                          <a:solidFill>
                            <a:srgbClr val="FF0000"/>
                          </a:solidFill>
                          <a:latin typeface="+mn-ea"/>
                          <a:ea typeface="+mn-ea"/>
                        </a:rPr>
                        <a:t>を整理し、更なるオープンデータ化を推進</a:t>
                      </a:r>
                      <a:r>
                        <a:rPr lang="ja-JP" altLang="en-US" sz="1800" dirty="0">
                          <a:latin typeface="+mn-ea"/>
                          <a:ea typeface="+mn-ea"/>
                        </a:rPr>
                        <a:t>。</a:t>
                      </a:r>
                    </a:p>
                  </a:txBody>
                  <a:tcPr/>
                </a:tc>
                <a:extLst>
                  <a:ext uri="{0D108BD9-81ED-4DB2-BD59-A6C34878D82A}">
                    <a16:rowId xmlns:a16="http://schemas.microsoft.com/office/drawing/2014/main" val="10003"/>
                  </a:ext>
                </a:extLst>
              </a:tr>
            </a:tbl>
          </a:graphicData>
        </a:graphic>
      </p:graphicFrame>
      <p:sp>
        <p:nvSpPr>
          <p:cNvPr id="7" name="コンテンツ プレースホルダー 2"/>
          <p:cNvSpPr txBox="1">
            <a:spLocks/>
          </p:cNvSpPr>
          <p:nvPr/>
        </p:nvSpPr>
        <p:spPr>
          <a:xfrm>
            <a:off x="838200" y="914396"/>
            <a:ext cx="10515600" cy="6096003"/>
          </a:xfrm>
          <a:prstGeom prst="rect">
            <a:avLst/>
          </a:prstGeom>
        </p:spPr>
        <p:txBody>
          <a:bodyPr vert="horz" lIns="91440" tIns="45720" rIns="91440" bIns="45720" rtlCol="0">
            <a:normAutofit/>
          </a:bodyPr>
          <a:lstStyle>
            <a:lvl1pPr marL="457200" indent="-457200" algn="l" defTabSz="914400" rtl="0" eaLnBrk="1" latinLnBrk="0" hangingPunct="1">
              <a:lnSpc>
                <a:spcPct val="90000"/>
              </a:lnSpc>
              <a:spcBef>
                <a:spcPts val="1000"/>
              </a:spcBef>
              <a:buClr>
                <a:schemeClr val="accent5">
                  <a:lumMod val="75000"/>
                </a:schemeClr>
              </a:buClr>
              <a:buFont typeface="Wingdings" panose="05000000000000000000" pitchFamily="2" charset="2"/>
              <a:buChar char="n"/>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FF9933"/>
              </a:buClr>
              <a:buFont typeface="Wingdings" panose="05000000000000000000" pitchFamily="2" charset="2"/>
              <a:buChar char="u"/>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5">
                  <a:lumMod val="75000"/>
                </a:schemeClr>
              </a:buClr>
              <a:buFont typeface="Wingdings" panose="05000000000000000000" pitchFamily="2" charset="2"/>
              <a:buChar char="n"/>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FF9900"/>
              </a:buClr>
              <a:buFont typeface="Wingdings" panose="05000000000000000000" pitchFamily="2" charset="2"/>
              <a:buChar char="u"/>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5">
                  <a:lumMod val="75000"/>
                </a:schemeClr>
              </a:buClr>
              <a:buFont typeface="Wingdings" panose="05000000000000000000" pitchFamily="2" charset="2"/>
              <a:buChar char="n"/>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en-US" altLang="ja-JP" spc="-150" dirty="0">
              <a:latin typeface="ＭＳ Ｐゴシック 本文"/>
            </a:endParaRPr>
          </a:p>
        </p:txBody>
      </p:sp>
      <p:sp>
        <p:nvSpPr>
          <p:cNvPr id="8" name="スライド番号プレースホルダー 1">
            <a:extLst>
              <a:ext uri="{FF2B5EF4-FFF2-40B4-BE49-F238E27FC236}">
                <a16:creationId xmlns:a16="http://schemas.microsoft.com/office/drawing/2014/main" id="{1CD2ABA7-7A9E-4FEF-935A-989CE140E28E}"/>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17</a:t>
            </a:fld>
            <a:endParaRPr kumimoji="1" lang="ja-JP" altLang="en-US" dirty="0"/>
          </a:p>
        </p:txBody>
      </p:sp>
    </p:spTree>
    <p:extLst>
      <p:ext uri="{BB962C8B-B14F-4D97-AF65-F5344CB8AC3E}">
        <p14:creationId xmlns:p14="http://schemas.microsoft.com/office/powerpoint/2010/main" val="6849475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17B2C21C-2429-49BC-9884-D41D5477C8A2}"/>
              </a:ext>
            </a:extLst>
          </p:cNvPr>
          <p:cNvPicPr>
            <a:picLocks noChangeAspect="1"/>
          </p:cNvPicPr>
          <p:nvPr/>
        </p:nvPicPr>
        <p:blipFill>
          <a:blip r:embed="rId2">
            <a:duotone>
              <a:schemeClr val="accent1">
                <a:shade val="45000"/>
                <a:satMod val="135000"/>
              </a:schemeClr>
              <a:prstClr val="white"/>
            </a:duotone>
          </a:blip>
          <a:stretch>
            <a:fillRect/>
          </a:stretch>
        </p:blipFill>
        <p:spPr>
          <a:xfrm rot="2278656">
            <a:off x="9050036" y="3319921"/>
            <a:ext cx="2105000" cy="3830077"/>
          </a:xfrm>
          <a:prstGeom prst="rect">
            <a:avLst/>
          </a:prstGeom>
          <a:scene3d>
            <a:camera prst="orthographicFront">
              <a:rot lat="1800000" lon="0" rev="0"/>
            </a:camera>
            <a:lightRig rig="threePt" dir="t"/>
          </a:scene3d>
        </p:spPr>
      </p:pic>
      <p:sp>
        <p:nvSpPr>
          <p:cNvPr id="2" name="タイトル 1"/>
          <p:cNvSpPr>
            <a:spLocks noGrp="1"/>
          </p:cNvSpPr>
          <p:nvPr>
            <p:ph type="title"/>
          </p:nvPr>
        </p:nvSpPr>
        <p:spPr/>
        <p:txBody>
          <a:bodyPr>
            <a:normAutofit fontScale="90000"/>
          </a:bodyPr>
          <a:lstStyle/>
          <a:p>
            <a:r>
              <a:rPr lang="en-US" altLang="ja-JP" dirty="0"/>
              <a:t>2-2-2. </a:t>
            </a:r>
            <a:r>
              <a:rPr lang="ja-JP" altLang="en-US" dirty="0"/>
              <a:t>政府の取り組み　バックグラウンド</a:t>
            </a:r>
            <a:endParaRPr kumimoji="1" lang="ja-JP" altLang="en-US" dirty="0"/>
          </a:p>
        </p:txBody>
      </p:sp>
      <p:sp>
        <p:nvSpPr>
          <p:cNvPr id="3" name="コンテンツ プレースホルダー 2"/>
          <p:cNvSpPr>
            <a:spLocks noGrp="1"/>
          </p:cNvSpPr>
          <p:nvPr>
            <p:ph idx="1"/>
          </p:nvPr>
        </p:nvSpPr>
        <p:spPr/>
        <p:txBody>
          <a:bodyPr>
            <a:normAutofit/>
          </a:bodyPr>
          <a:lstStyle/>
          <a:p>
            <a:pPr marL="0" indent="0">
              <a:lnSpc>
                <a:spcPct val="100000"/>
              </a:lnSpc>
              <a:spcBef>
                <a:spcPts val="0"/>
              </a:spcBef>
              <a:buClrTx/>
              <a:buNone/>
            </a:pPr>
            <a:r>
              <a:rPr lang="ja-JP" altLang="en-US" sz="2200" dirty="0"/>
              <a:t>「ヒト・モノ・カネ・データの資源併存」</a:t>
            </a:r>
            <a:endParaRPr lang="en-US" altLang="ja-JP" sz="2200" dirty="0"/>
          </a:p>
          <a:p>
            <a:pPr marL="0" indent="0">
              <a:lnSpc>
                <a:spcPct val="100000"/>
              </a:lnSpc>
              <a:spcBef>
                <a:spcPts val="0"/>
              </a:spcBef>
              <a:buClrTx/>
              <a:buNone/>
            </a:pPr>
            <a:r>
              <a:rPr lang="ja-JP" altLang="en-US" sz="2200" dirty="0"/>
              <a:t>　　　　　→ 「データの上で、ヒト・モノ・カネが活きる」時代へ。</a:t>
            </a:r>
            <a:endParaRPr kumimoji="1" lang="ja-JP" altLang="en-US" sz="2200" dirty="0"/>
          </a:p>
        </p:txBody>
      </p:sp>
      <p:sp>
        <p:nvSpPr>
          <p:cNvPr id="6" name="円/楕円 5"/>
          <p:cNvSpPr/>
          <p:nvPr/>
        </p:nvSpPr>
        <p:spPr>
          <a:xfrm>
            <a:off x="446106" y="2407614"/>
            <a:ext cx="1557425" cy="968827"/>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ヒト</a:t>
            </a:r>
          </a:p>
        </p:txBody>
      </p:sp>
      <p:sp>
        <p:nvSpPr>
          <p:cNvPr id="7" name="円/楕円 6"/>
          <p:cNvSpPr/>
          <p:nvPr/>
        </p:nvSpPr>
        <p:spPr>
          <a:xfrm>
            <a:off x="2086441" y="2407614"/>
            <a:ext cx="1557425" cy="968827"/>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カネ</a:t>
            </a:r>
            <a:endParaRPr kumimoji="1" lang="ja-JP" altLang="en-US" dirty="0">
              <a:solidFill>
                <a:schemeClr val="tx1"/>
              </a:solidFill>
            </a:endParaRPr>
          </a:p>
        </p:txBody>
      </p:sp>
      <p:sp>
        <p:nvSpPr>
          <p:cNvPr id="8" name="円/楕円 7"/>
          <p:cNvSpPr/>
          <p:nvPr/>
        </p:nvSpPr>
        <p:spPr>
          <a:xfrm>
            <a:off x="446106" y="3854252"/>
            <a:ext cx="1557425" cy="968827"/>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solidFill>
                  <a:schemeClr val="tx1"/>
                </a:solidFill>
              </a:rPr>
              <a:t>モノ</a:t>
            </a:r>
            <a:endParaRPr kumimoji="1" lang="ja-JP" altLang="en-US">
              <a:solidFill>
                <a:schemeClr val="tx1"/>
              </a:solidFill>
            </a:endParaRPr>
          </a:p>
        </p:txBody>
      </p:sp>
      <p:sp>
        <p:nvSpPr>
          <p:cNvPr id="9" name="円/楕円 8"/>
          <p:cNvSpPr/>
          <p:nvPr/>
        </p:nvSpPr>
        <p:spPr>
          <a:xfrm>
            <a:off x="2093391" y="3831006"/>
            <a:ext cx="1557425" cy="968827"/>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データ</a:t>
            </a:r>
            <a:br>
              <a:rPr lang="en-US" altLang="ja-JP" dirty="0">
                <a:solidFill>
                  <a:schemeClr val="tx1"/>
                </a:solidFill>
              </a:rPr>
            </a:br>
            <a:r>
              <a:rPr lang="ja-JP" altLang="en-US" dirty="0">
                <a:solidFill>
                  <a:schemeClr val="tx1"/>
                </a:solidFill>
              </a:rPr>
              <a:t>（情報）</a:t>
            </a:r>
            <a:endParaRPr kumimoji="1" lang="ja-JP" altLang="en-US" dirty="0">
              <a:solidFill>
                <a:schemeClr val="tx1"/>
              </a:solidFill>
            </a:endParaRPr>
          </a:p>
        </p:txBody>
      </p:sp>
      <p:sp>
        <p:nvSpPr>
          <p:cNvPr id="10" name="円/楕円 9"/>
          <p:cNvSpPr/>
          <p:nvPr/>
        </p:nvSpPr>
        <p:spPr>
          <a:xfrm>
            <a:off x="4806396" y="2120536"/>
            <a:ext cx="4242517" cy="285351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dirty="0">
                <a:solidFill>
                  <a:schemeClr val="tx1"/>
                </a:solidFill>
              </a:rPr>
              <a:t>データ</a:t>
            </a:r>
            <a:br>
              <a:rPr lang="en-US" altLang="ja-JP" dirty="0">
                <a:solidFill>
                  <a:schemeClr val="tx1"/>
                </a:solidFill>
              </a:rPr>
            </a:br>
            <a:r>
              <a:rPr lang="ja-JP" altLang="en-US" dirty="0">
                <a:solidFill>
                  <a:schemeClr val="tx1"/>
                </a:solidFill>
              </a:rPr>
              <a:t>（情報）</a:t>
            </a:r>
            <a:endParaRPr kumimoji="1" lang="ja-JP" altLang="en-US" dirty="0">
              <a:solidFill>
                <a:schemeClr val="tx1"/>
              </a:solidFill>
            </a:endParaRPr>
          </a:p>
        </p:txBody>
      </p:sp>
      <p:sp>
        <p:nvSpPr>
          <p:cNvPr id="12" name="円/楕円 11"/>
          <p:cNvSpPr/>
          <p:nvPr/>
        </p:nvSpPr>
        <p:spPr>
          <a:xfrm>
            <a:off x="4991276" y="2879983"/>
            <a:ext cx="1387925" cy="99604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ヒト</a:t>
            </a:r>
          </a:p>
        </p:txBody>
      </p:sp>
      <p:sp>
        <p:nvSpPr>
          <p:cNvPr id="13" name="円/楕円 12"/>
          <p:cNvSpPr/>
          <p:nvPr/>
        </p:nvSpPr>
        <p:spPr>
          <a:xfrm>
            <a:off x="7328969" y="2927220"/>
            <a:ext cx="1387925" cy="99604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カネ</a:t>
            </a:r>
            <a:endParaRPr kumimoji="1" lang="ja-JP" altLang="en-US" dirty="0">
              <a:solidFill>
                <a:schemeClr val="tx1"/>
              </a:solidFill>
            </a:endParaRPr>
          </a:p>
        </p:txBody>
      </p:sp>
      <p:sp>
        <p:nvSpPr>
          <p:cNvPr id="14" name="円/楕円 13"/>
          <p:cNvSpPr/>
          <p:nvPr/>
        </p:nvSpPr>
        <p:spPr>
          <a:xfrm>
            <a:off x="6289387" y="3840645"/>
            <a:ext cx="1387925" cy="99604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solidFill>
                  <a:schemeClr val="tx1"/>
                </a:solidFill>
              </a:rPr>
              <a:t>モノ</a:t>
            </a:r>
            <a:endParaRPr kumimoji="1" lang="ja-JP" altLang="en-US">
              <a:solidFill>
                <a:schemeClr val="tx1"/>
              </a:solidFill>
            </a:endParaRPr>
          </a:p>
        </p:txBody>
      </p:sp>
      <p:sp>
        <p:nvSpPr>
          <p:cNvPr id="15" name="三角形 14"/>
          <p:cNvSpPr/>
          <p:nvPr/>
        </p:nvSpPr>
        <p:spPr>
          <a:xfrm rot="5400000">
            <a:off x="3327473" y="3134791"/>
            <a:ext cx="1857178" cy="985435"/>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3661089" y="3103434"/>
            <a:ext cx="902811" cy="954107"/>
          </a:xfrm>
          <a:prstGeom prst="rect">
            <a:avLst/>
          </a:prstGeom>
          <a:noFill/>
        </p:spPr>
        <p:txBody>
          <a:bodyPr wrap="none" rtlCol="0">
            <a:spAutoFit/>
          </a:bodyPr>
          <a:lstStyle/>
          <a:p>
            <a:pPr algn="ctr"/>
            <a:r>
              <a:rPr kumimoji="1" lang="en-US" altLang="ja-JP" sz="2800" dirty="0"/>
              <a:t>IT</a:t>
            </a:r>
            <a:br>
              <a:rPr kumimoji="1" lang="en-US" altLang="ja-JP" sz="2800" dirty="0"/>
            </a:br>
            <a:r>
              <a:rPr kumimoji="1" lang="ja-JP" altLang="en-US" sz="2800" dirty="0"/>
              <a:t>革命</a:t>
            </a:r>
          </a:p>
        </p:txBody>
      </p:sp>
      <p:sp>
        <p:nvSpPr>
          <p:cNvPr id="16" name="テキスト ボックス 15"/>
          <p:cNvSpPr txBox="1"/>
          <p:nvPr/>
        </p:nvSpPr>
        <p:spPr>
          <a:xfrm>
            <a:off x="5637397" y="2034582"/>
            <a:ext cx="2691904" cy="461665"/>
          </a:xfrm>
          <a:prstGeom prst="rect">
            <a:avLst/>
          </a:prstGeom>
          <a:solidFill>
            <a:srgbClr val="FFFF00"/>
          </a:solidFill>
          <a:ln>
            <a:solidFill>
              <a:schemeClr val="tx1"/>
            </a:solidFill>
          </a:ln>
        </p:spPr>
        <p:txBody>
          <a:bodyPr wrap="square" rtlCol="0">
            <a:spAutoFit/>
          </a:bodyPr>
          <a:lstStyle/>
          <a:p>
            <a:r>
              <a:rPr kumimoji="1" lang="ja-JP" altLang="en-US" sz="2400" dirty="0">
                <a:solidFill>
                  <a:srgbClr val="FF0000"/>
                </a:solidFill>
              </a:rPr>
              <a:t>社会</a:t>
            </a:r>
            <a:r>
              <a:rPr kumimoji="1" lang="ja-JP" altLang="en-US" sz="2400">
                <a:solidFill>
                  <a:srgbClr val="FF0000"/>
                </a:solidFill>
              </a:rPr>
              <a:t>構造が変わる</a:t>
            </a:r>
            <a:endParaRPr kumimoji="1" lang="ja-JP" altLang="en-US" dirty="0">
              <a:solidFill>
                <a:srgbClr val="FF0000"/>
              </a:solidFill>
            </a:endParaRPr>
          </a:p>
        </p:txBody>
      </p:sp>
      <p:sp>
        <p:nvSpPr>
          <p:cNvPr id="18" name="テキスト ボックス 17"/>
          <p:cNvSpPr txBox="1"/>
          <p:nvPr/>
        </p:nvSpPr>
        <p:spPr>
          <a:xfrm>
            <a:off x="770481" y="5443899"/>
            <a:ext cx="7368732" cy="1015663"/>
          </a:xfrm>
          <a:prstGeom prst="rect">
            <a:avLst/>
          </a:prstGeom>
          <a:noFill/>
        </p:spPr>
        <p:txBody>
          <a:bodyPr wrap="square" rtlCol="0">
            <a:spAutoFit/>
          </a:bodyPr>
          <a:lstStyle/>
          <a:p>
            <a:r>
              <a:rPr lang="en-US" altLang="ja-JP" sz="2000" dirty="0"/>
              <a:t>IT</a:t>
            </a:r>
            <a:r>
              <a:rPr lang="ja-JP" altLang="en-US" sz="2000" dirty="0"/>
              <a:t>の進歩は想定していないことも起こる</a:t>
            </a:r>
            <a:br>
              <a:rPr lang="en-US" altLang="ja-JP" sz="2000" dirty="0"/>
            </a:br>
            <a:r>
              <a:rPr lang="ja-JP" altLang="en-US" sz="2000" dirty="0"/>
              <a:t>→　アジャイルで素早く反復（イテレーション）を繰り返し、　　</a:t>
            </a:r>
            <a:endParaRPr lang="en-US" altLang="ja-JP" sz="2000" dirty="0"/>
          </a:p>
          <a:p>
            <a:r>
              <a:rPr lang="ja-JP" altLang="en-US" sz="2000" dirty="0"/>
              <a:t>　　政策や</a:t>
            </a:r>
            <a:r>
              <a:rPr lang="en-US" altLang="ja-JP" sz="2000" dirty="0"/>
              <a:t>KPI</a:t>
            </a:r>
            <a:r>
              <a:rPr lang="ja-JP" altLang="en-US" sz="2000" dirty="0"/>
              <a:t>を柔軟に調整する。</a:t>
            </a:r>
            <a:endParaRPr kumimoji="1" lang="ja-JP" altLang="en-US" sz="2800" dirty="0"/>
          </a:p>
        </p:txBody>
      </p:sp>
      <p:sp>
        <p:nvSpPr>
          <p:cNvPr id="22" name="上矢印 21"/>
          <p:cNvSpPr/>
          <p:nvPr/>
        </p:nvSpPr>
        <p:spPr>
          <a:xfrm>
            <a:off x="8509218" y="4729947"/>
            <a:ext cx="415352" cy="183555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400" dirty="0"/>
              <a:t>アップデート</a:t>
            </a:r>
          </a:p>
        </p:txBody>
      </p:sp>
      <p:sp>
        <p:nvSpPr>
          <p:cNvPr id="23" name="上矢印 22"/>
          <p:cNvSpPr/>
          <p:nvPr/>
        </p:nvSpPr>
        <p:spPr>
          <a:xfrm rot="3942441">
            <a:off x="10771053" y="4484552"/>
            <a:ext cx="610533" cy="1145198"/>
          </a:xfrm>
          <a:prstGeom prst="upArrow">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sz="1400" dirty="0">
                <a:solidFill>
                  <a:schemeClr val="tx1"/>
                </a:solidFill>
              </a:rPr>
              <a:t>柔軟に調整</a:t>
            </a:r>
            <a:endParaRPr kumimoji="1" lang="ja-JP" altLang="en-US" sz="1400" dirty="0">
              <a:solidFill>
                <a:schemeClr val="tx1"/>
              </a:solidFill>
            </a:endParaRPr>
          </a:p>
        </p:txBody>
      </p:sp>
      <p:sp>
        <p:nvSpPr>
          <p:cNvPr id="24" name="上矢印 23"/>
          <p:cNvSpPr/>
          <p:nvPr/>
        </p:nvSpPr>
        <p:spPr>
          <a:xfrm rot="948268">
            <a:off x="9427379" y="3576950"/>
            <a:ext cx="631950" cy="1145198"/>
          </a:xfrm>
          <a:prstGeom prst="upArrow">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sz="1400" dirty="0">
                <a:solidFill>
                  <a:schemeClr val="tx1"/>
                </a:solidFill>
              </a:rPr>
              <a:t>柔軟に調整</a:t>
            </a:r>
            <a:endParaRPr kumimoji="1" lang="ja-JP" altLang="en-US" sz="1400" dirty="0">
              <a:solidFill>
                <a:schemeClr val="tx1"/>
              </a:solidFill>
            </a:endParaRPr>
          </a:p>
        </p:txBody>
      </p:sp>
      <p:sp>
        <p:nvSpPr>
          <p:cNvPr id="25" name="テキスト ボックス 24"/>
          <p:cNvSpPr txBox="1"/>
          <p:nvPr/>
        </p:nvSpPr>
        <p:spPr>
          <a:xfrm>
            <a:off x="9962732" y="4174016"/>
            <a:ext cx="1750800" cy="369332"/>
          </a:xfrm>
          <a:prstGeom prst="rect">
            <a:avLst/>
          </a:prstGeom>
          <a:noFill/>
        </p:spPr>
        <p:txBody>
          <a:bodyPr wrap="none" rtlCol="0">
            <a:spAutoFit/>
          </a:bodyPr>
          <a:lstStyle/>
          <a:p>
            <a:r>
              <a:rPr kumimoji="1" lang="ja-JP" altLang="en-US" dirty="0"/>
              <a:t>政策・</a:t>
            </a:r>
            <a:r>
              <a:rPr kumimoji="1" lang="en-US" altLang="ja-JP" dirty="0"/>
              <a:t>KPI</a:t>
            </a:r>
            <a:r>
              <a:rPr kumimoji="1" lang="ja-JP" altLang="en-US" dirty="0"/>
              <a:t>の判断</a:t>
            </a:r>
          </a:p>
        </p:txBody>
      </p:sp>
      <p:sp>
        <p:nvSpPr>
          <p:cNvPr id="26" name="スライド番号プレースホルダー 1">
            <a:extLst>
              <a:ext uri="{FF2B5EF4-FFF2-40B4-BE49-F238E27FC236}">
                <a16:creationId xmlns:a16="http://schemas.microsoft.com/office/drawing/2014/main" id="{91AEA169-1D87-4BF3-B59A-5858D60CA51F}"/>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18</a:t>
            </a:fld>
            <a:endParaRPr kumimoji="1" lang="ja-JP" altLang="en-US" dirty="0"/>
          </a:p>
        </p:txBody>
      </p:sp>
    </p:spTree>
    <p:extLst>
      <p:ext uri="{BB962C8B-B14F-4D97-AF65-F5344CB8AC3E}">
        <p14:creationId xmlns:p14="http://schemas.microsoft.com/office/powerpoint/2010/main" val="25310024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右矢印 49"/>
          <p:cNvSpPr/>
          <p:nvPr/>
        </p:nvSpPr>
        <p:spPr>
          <a:xfrm>
            <a:off x="786620" y="5779380"/>
            <a:ext cx="2242401" cy="216838"/>
          </a:xfrm>
          <a:prstGeom prst="rightArrow">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円/楕円 45"/>
          <p:cNvSpPr/>
          <p:nvPr/>
        </p:nvSpPr>
        <p:spPr>
          <a:xfrm>
            <a:off x="956456" y="4650845"/>
            <a:ext cx="3473191" cy="79053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 name="タイトル 1"/>
          <p:cNvSpPr>
            <a:spLocks noGrp="1"/>
          </p:cNvSpPr>
          <p:nvPr>
            <p:ph type="title"/>
          </p:nvPr>
        </p:nvSpPr>
        <p:spPr/>
        <p:txBody>
          <a:bodyPr>
            <a:normAutofit fontScale="90000"/>
          </a:bodyPr>
          <a:lstStyle/>
          <a:p>
            <a:r>
              <a:rPr lang="en-US" altLang="ja-JP" dirty="0"/>
              <a:t>2-2-3. </a:t>
            </a:r>
            <a:r>
              <a:rPr lang="ja-JP" altLang="en-US" dirty="0"/>
              <a:t>政府の取り組み　官民データ法の概要</a:t>
            </a:r>
            <a:endParaRPr kumimoji="1" lang="ja-JP" altLang="en-US" dirty="0"/>
          </a:p>
        </p:txBody>
      </p:sp>
      <p:sp>
        <p:nvSpPr>
          <p:cNvPr id="3" name="コンテンツ プレースホルダー 2"/>
          <p:cNvSpPr>
            <a:spLocks noGrp="1"/>
          </p:cNvSpPr>
          <p:nvPr>
            <p:ph idx="1"/>
          </p:nvPr>
        </p:nvSpPr>
        <p:spPr>
          <a:xfrm>
            <a:off x="795271" y="983331"/>
            <a:ext cx="10515600" cy="5381791"/>
          </a:xfrm>
        </p:spPr>
        <p:txBody>
          <a:bodyPr>
            <a:normAutofit/>
          </a:bodyPr>
          <a:lstStyle/>
          <a:p>
            <a:pPr marL="0" indent="0">
              <a:buNone/>
            </a:pPr>
            <a:r>
              <a:rPr kumimoji="1" lang="ja-JP" altLang="en-US" sz="2200" dirty="0"/>
              <a:t>データが人を豊かにする社会をめざして。</a:t>
            </a:r>
          </a:p>
        </p:txBody>
      </p:sp>
      <p:sp>
        <p:nvSpPr>
          <p:cNvPr id="7" name="テキスト ボックス 6"/>
          <p:cNvSpPr txBox="1"/>
          <p:nvPr/>
        </p:nvSpPr>
        <p:spPr>
          <a:xfrm>
            <a:off x="7397557" y="2197481"/>
            <a:ext cx="4698722" cy="1354217"/>
          </a:xfrm>
          <a:prstGeom prst="rect">
            <a:avLst/>
          </a:prstGeom>
          <a:noFill/>
        </p:spPr>
        <p:txBody>
          <a:bodyPr wrap="none" rtlCol="0">
            <a:spAutoFit/>
          </a:bodyPr>
          <a:lstStyle/>
          <a:p>
            <a:pPr marL="0" lvl="1"/>
            <a:r>
              <a:rPr lang="ja-JP" altLang="en-US" sz="1600"/>
              <a:t>１、全ての国民が</a:t>
            </a:r>
            <a:r>
              <a:rPr lang="en-US" altLang="ja-JP" sz="1600" dirty="0"/>
              <a:t>IT</a:t>
            </a:r>
            <a:r>
              <a:rPr lang="ja-JP" altLang="en-US" sz="1600" dirty="0"/>
              <a:t>利活用やデータ利活用を</a:t>
            </a:r>
            <a:endParaRPr lang="en-US" altLang="ja-JP" sz="1600" dirty="0"/>
          </a:p>
          <a:p>
            <a:pPr marL="0" lvl="1"/>
            <a:r>
              <a:rPr lang="ja-JP" altLang="en-US" sz="1600" dirty="0"/>
              <a:t>　　意識せずその便益を享受し、真に豊かさを</a:t>
            </a:r>
            <a:endParaRPr lang="en-US" altLang="ja-JP" sz="1600" dirty="0"/>
          </a:p>
          <a:p>
            <a:pPr marL="0" lvl="1"/>
            <a:r>
              <a:rPr lang="ja-JP" altLang="en-US" sz="1600" dirty="0"/>
              <a:t>　　実感できる社会である「データがヒトを豊か</a:t>
            </a:r>
            <a:br>
              <a:rPr lang="en-US" altLang="ja-JP" sz="1600" dirty="0"/>
            </a:br>
            <a:r>
              <a:rPr lang="ja-JP" altLang="en-US" sz="1600" dirty="0"/>
              <a:t>　　にする社会」のモデルを世界に先駆けて</a:t>
            </a:r>
            <a:endParaRPr lang="en-US" altLang="ja-JP" sz="1600" dirty="0"/>
          </a:p>
          <a:p>
            <a:pPr marL="0" lvl="1"/>
            <a:r>
              <a:rPr lang="ja-JP" altLang="en-US" sz="1600" dirty="0"/>
              <a:t>　　構築する。</a:t>
            </a:r>
            <a:endParaRPr lang="en-US" altLang="ja-JP" sz="1600" dirty="0"/>
          </a:p>
        </p:txBody>
      </p:sp>
      <p:sp>
        <p:nvSpPr>
          <p:cNvPr id="8" name="テキスト ボックス 7"/>
          <p:cNvSpPr txBox="1"/>
          <p:nvPr/>
        </p:nvSpPr>
        <p:spPr>
          <a:xfrm>
            <a:off x="6913081" y="3821791"/>
            <a:ext cx="5365571" cy="1354217"/>
          </a:xfrm>
          <a:prstGeom prst="rect">
            <a:avLst/>
          </a:prstGeom>
          <a:noFill/>
        </p:spPr>
        <p:txBody>
          <a:bodyPr wrap="none" rtlCol="0">
            <a:spAutoFit/>
          </a:bodyPr>
          <a:lstStyle/>
          <a:p>
            <a:pPr lvl="1"/>
            <a:r>
              <a:rPr lang="ja-JP" altLang="en-US" sz="1600" dirty="0"/>
              <a:t>２、将来的に、このモデルを途上国をはじめと</a:t>
            </a:r>
            <a:endParaRPr lang="en-US" altLang="ja-JP" sz="1600" dirty="0"/>
          </a:p>
          <a:p>
            <a:pPr lvl="1"/>
            <a:r>
              <a:rPr lang="ja-JP" altLang="en-US" sz="1600" dirty="0"/>
              <a:t>　　する他国に展開していくことを通じ、これまで</a:t>
            </a:r>
            <a:endParaRPr lang="en-US" altLang="ja-JP" sz="1600" dirty="0"/>
          </a:p>
          <a:p>
            <a:pPr lvl="1"/>
            <a:r>
              <a:rPr lang="ja-JP" altLang="en-US" sz="1600" dirty="0"/>
              <a:t>　　以上に我が国がより高い尊敬の念を持って</a:t>
            </a:r>
            <a:endParaRPr lang="en-US" altLang="ja-JP" sz="1600" dirty="0"/>
          </a:p>
          <a:p>
            <a:pPr lvl="1"/>
            <a:r>
              <a:rPr lang="ja-JP" altLang="en-US" sz="1600" dirty="0"/>
              <a:t>　　世界的に認められるよう「官民データ利活用</a:t>
            </a:r>
            <a:endParaRPr lang="en-US" altLang="ja-JP" sz="1600" dirty="0"/>
          </a:p>
          <a:p>
            <a:pPr lvl="1"/>
            <a:r>
              <a:rPr lang="ja-JP" altLang="en-US" sz="1600" dirty="0"/>
              <a:t>　　社会」の実現を目指していく。</a:t>
            </a:r>
          </a:p>
        </p:txBody>
      </p:sp>
      <p:sp>
        <p:nvSpPr>
          <p:cNvPr id="9" name="正方形/長方形 8"/>
          <p:cNvSpPr/>
          <p:nvPr/>
        </p:nvSpPr>
        <p:spPr>
          <a:xfrm>
            <a:off x="235498" y="3700581"/>
            <a:ext cx="6237419" cy="3403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rPr>
              <a:t>【</a:t>
            </a:r>
            <a:r>
              <a:rPr lang="ja-JP" altLang="en-US" dirty="0">
                <a:solidFill>
                  <a:schemeClr val="tx1"/>
                </a:solidFill>
              </a:rPr>
              <a:t>データ</a:t>
            </a:r>
            <a:r>
              <a:rPr kumimoji="1" lang="ja-JP" altLang="en-US" dirty="0">
                <a:solidFill>
                  <a:schemeClr val="tx1"/>
                </a:solidFill>
              </a:rPr>
              <a:t>利活用をいつでも誰でもできるよう環境整備</a:t>
            </a:r>
            <a:r>
              <a:rPr kumimoji="1" lang="en-US" altLang="ja-JP" dirty="0">
                <a:solidFill>
                  <a:schemeClr val="tx1"/>
                </a:solidFill>
              </a:rPr>
              <a:t>】</a:t>
            </a:r>
            <a:endParaRPr kumimoji="1" lang="ja-JP" altLang="en-US" dirty="0">
              <a:solidFill>
                <a:schemeClr val="tx1"/>
              </a:solidFill>
            </a:endParaRPr>
          </a:p>
        </p:txBody>
      </p:sp>
      <p:sp>
        <p:nvSpPr>
          <p:cNvPr id="10" name="正方形/長方形 9"/>
          <p:cNvSpPr/>
          <p:nvPr/>
        </p:nvSpPr>
        <p:spPr>
          <a:xfrm>
            <a:off x="812986" y="1847531"/>
            <a:ext cx="2233611" cy="153940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dirty="0">
                <a:solidFill>
                  <a:schemeClr val="tx1"/>
                </a:solidFill>
              </a:rPr>
              <a:t>つながりを深める</a:t>
            </a:r>
          </a:p>
        </p:txBody>
      </p:sp>
      <p:sp>
        <p:nvSpPr>
          <p:cNvPr id="11" name="円/楕円 10"/>
          <p:cNvSpPr/>
          <p:nvPr/>
        </p:nvSpPr>
        <p:spPr>
          <a:xfrm>
            <a:off x="981526" y="2192908"/>
            <a:ext cx="571566" cy="434022"/>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kumimoji="1" lang="ja-JP" altLang="en-US" sz="1200" dirty="0">
                <a:solidFill>
                  <a:schemeClr val="tx1"/>
                </a:solidFill>
              </a:rPr>
              <a:t>ヒト</a:t>
            </a:r>
          </a:p>
        </p:txBody>
      </p:sp>
      <p:sp>
        <p:nvSpPr>
          <p:cNvPr id="12" name="円/楕円 11"/>
          <p:cNvSpPr/>
          <p:nvPr/>
        </p:nvSpPr>
        <p:spPr>
          <a:xfrm>
            <a:off x="997254" y="2760132"/>
            <a:ext cx="571566" cy="434022"/>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kumimoji="1" lang="ja-JP" altLang="en-US" sz="1200" dirty="0">
                <a:solidFill>
                  <a:schemeClr val="tx1"/>
                </a:solidFill>
              </a:rPr>
              <a:t>ヒト</a:t>
            </a:r>
          </a:p>
        </p:txBody>
      </p:sp>
      <p:cxnSp>
        <p:nvCxnSpPr>
          <p:cNvPr id="18" name="直線コネクタ 17"/>
          <p:cNvCxnSpPr>
            <a:stCxn id="11" idx="4"/>
            <a:endCxn id="12" idx="0"/>
          </p:cNvCxnSpPr>
          <p:nvPr/>
        </p:nvCxnSpPr>
        <p:spPr>
          <a:xfrm>
            <a:off x="1267309" y="2626930"/>
            <a:ext cx="15728" cy="1332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三角形 24"/>
          <p:cNvSpPr/>
          <p:nvPr/>
        </p:nvSpPr>
        <p:spPr>
          <a:xfrm rot="5400000">
            <a:off x="2717342" y="2535431"/>
            <a:ext cx="1298464" cy="22599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テキスト ボックス 25"/>
          <p:cNvSpPr txBox="1"/>
          <p:nvPr/>
        </p:nvSpPr>
        <p:spPr>
          <a:xfrm>
            <a:off x="3387620" y="2081977"/>
            <a:ext cx="1107996" cy="1200329"/>
          </a:xfrm>
          <a:prstGeom prst="rect">
            <a:avLst/>
          </a:prstGeom>
          <a:noFill/>
        </p:spPr>
        <p:txBody>
          <a:bodyPr wrap="none" rtlCol="0">
            <a:spAutoFit/>
          </a:bodyPr>
          <a:lstStyle/>
          <a:p>
            <a:pPr algn="ctr"/>
            <a:r>
              <a:rPr kumimoji="1" lang="ja-JP" altLang="en-US" dirty="0"/>
              <a:t>多種多様</a:t>
            </a:r>
            <a:br>
              <a:rPr kumimoji="1" lang="en-US" altLang="ja-JP" dirty="0"/>
            </a:br>
            <a:r>
              <a:rPr kumimoji="1" lang="ja-JP" altLang="en-US" dirty="0"/>
              <a:t>大量の</a:t>
            </a:r>
            <a:br>
              <a:rPr kumimoji="1" lang="en-US" altLang="ja-JP" dirty="0"/>
            </a:br>
            <a:r>
              <a:rPr kumimoji="1" lang="ja-JP" altLang="en-US" dirty="0"/>
              <a:t>データ</a:t>
            </a:r>
            <a:br>
              <a:rPr kumimoji="1" lang="en-US" altLang="ja-JP" dirty="0"/>
            </a:br>
            <a:r>
              <a:rPr kumimoji="1" lang="ja-JP" altLang="en-US" dirty="0"/>
              <a:t>共有</a:t>
            </a:r>
          </a:p>
        </p:txBody>
      </p:sp>
      <p:sp>
        <p:nvSpPr>
          <p:cNvPr id="27" name="三角形 26"/>
          <p:cNvSpPr/>
          <p:nvPr/>
        </p:nvSpPr>
        <p:spPr>
          <a:xfrm rot="5400000">
            <a:off x="4004598" y="2505264"/>
            <a:ext cx="1301190" cy="240141"/>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p:cNvSpPr txBox="1"/>
          <p:nvPr/>
        </p:nvSpPr>
        <p:spPr>
          <a:xfrm>
            <a:off x="1456268" y="1428639"/>
            <a:ext cx="4315894" cy="369332"/>
          </a:xfrm>
          <a:prstGeom prst="rect">
            <a:avLst/>
          </a:prstGeom>
          <a:noFill/>
        </p:spPr>
        <p:txBody>
          <a:bodyPr wrap="square" rtlCol="0">
            <a:spAutoFit/>
          </a:bodyPr>
          <a:lstStyle/>
          <a:p>
            <a:pPr algn="ctr"/>
            <a:r>
              <a:rPr kumimoji="1" lang="en-US" altLang="ja-JP" dirty="0"/>
              <a:t>【</a:t>
            </a:r>
            <a:r>
              <a:rPr kumimoji="1" lang="ja-JP" altLang="en-US" dirty="0"/>
              <a:t>データ</a:t>
            </a:r>
            <a:r>
              <a:rPr lang="ja-JP" altLang="en-US" dirty="0"/>
              <a:t>利活用社会が価値を生み出す</a:t>
            </a:r>
            <a:r>
              <a:rPr lang="en-US" altLang="ja-JP" dirty="0"/>
              <a:t>】</a:t>
            </a:r>
            <a:endParaRPr kumimoji="1" lang="ja-JP" altLang="en-US" dirty="0"/>
          </a:p>
        </p:txBody>
      </p:sp>
      <p:sp>
        <p:nvSpPr>
          <p:cNvPr id="29" name="正方形/長方形 28"/>
          <p:cNvSpPr/>
          <p:nvPr/>
        </p:nvSpPr>
        <p:spPr>
          <a:xfrm>
            <a:off x="4923556" y="1831375"/>
            <a:ext cx="1549361" cy="15640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dirty="0">
                <a:solidFill>
                  <a:schemeClr val="tx1"/>
                </a:solidFill>
              </a:rPr>
              <a:t>共存と</a:t>
            </a:r>
            <a:br>
              <a:rPr kumimoji="1" lang="en-US" altLang="ja-JP" dirty="0">
                <a:solidFill>
                  <a:schemeClr val="tx1"/>
                </a:solidFill>
              </a:rPr>
            </a:br>
            <a:r>
              <a:rPr kumimoji="1" lang="ja-JP" altLang="en-US" dirty="0">
                <a:solidFill>
                  <a:schemeClr val="tx1"/>
                </a:solidFill>
              </a:rPr>
              <a:t>価値の創出</a:t>
            </a:r>
          </a:p>
        </p:txBody>
      </p:sp>
      <p:sp>
        <p:nvSpPr>
          <p:cNvPr id="31" name="円/楕円 30"/>
          <p:cNvSpPr/>
          <p:nvPr/>
        </p:nvSpPr>
        <p:spPr>
          <a:xfrm>
            <a:off x="4969489" y="2453790"/>
            <a:ext cx="571566" cy="479482"/>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kumimoji="1" lang="ja-JP" altLang="en-US" sz="1200" dirty="0">
                <a:solidFill>
                  <a:schemeClr val="tx1"/>
                </a:solidFill>
              </a:rPr>
              <a:t>ヒト</a:t>
            </a:r>
          </a:p>
        </p:txBody>
      </p:sp>
      <p:sp>
        <p:nvSpPr>
          <p:cNvPr id="32" name="円/楕円 31"/>
          <p:cNvSpPr/>
          <p:nvPr/>
        </p:nvSpPr>
        <p:spPr>
          <a:xfrm>
            <a:off x="5887114" y="2453790"/>
            <a:ext cx="571566" cy="479482"/>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US" altLang="ja-JP" sz="1200">
                <a:solidFill>
                  <a:schemeClr val="tx1"/>
                </a:solidFill>
              </a:rPr>
              <a:t>AI</a:t>
            </a:r>
            <a:endParaRPr kumimoji="1" lang="ja-JP" altLang="en-US" sz="1200" dirty="0">
              <a:solidFill>
                <a:schemeClr val="tx1"/>
              </a:solidFill>
            </a:endParaRPr>
          </a:p>
        </p:txBody>
      </p:sp>
      <p:sp>
        <p:nvSpPr>
          <p:cNvPr id="33" name="円/楕円 32"/>
          <p:cNvSpPr/>
          <p:nvPr/>
        </p:nvSpPr>
        <p:spPr>
          <a:xfrm>
            <a:off x="5423970" y="2862653"/>
            <a:ext cx="571566" cy="479482"/>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ja-JP" altLang="en-US" sz="1200" dirty="0">
                <a:solidFill>
                  <a:schemeClr val="tx1"/>
                </a:solidFill>
              </a:rPr>
              <a:t>ロボ</a:t>
            </a:r>
            <a:endParaRPr kumimoji="1" lang="ja-JP" altLang="en-US" sz="1200" dirty="0">
              <a:solidFill>
                <a:schemeClr val="tx1"/>
              </a:solidFill>
            </a:endParaRPr>
          </a:p>
        </p:txBody>
      </p:sp>
      <p:sp>
        <p:nvSpPr>
          <p:cNvPr id="34" name="円柱 33"/>
          <p:cNvSpPr/>
          <p:nvPr/>
        </p:nvSpPr>
        <p:spPr>
          <a:xfrm>
            <a:off x="2952710" y="4531001"/>
            <a:ext cx="309960" cy="381000"/>
          </a:xfrm>
          <a:prstGeom prst="can">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円柱 34"/>
          <p:cNvSpPr/>
          <p:nvPr/>
        </p:nvSpPr>
        <p:spPr>
          <a:xfrm>
            <a:off x="3440129" y="4531001"/>
            <a:ext cx="309960" cy="381000"/>
          </a:xfrm>
          <a:prstGeom prst="can">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円柱 35"/>
          <p:cNvSpPr/>
          <p:nvPr/>
        </p:nvSpPr>
        <p:spPr>
          <a:xfrm>
            <a:off x="3923242" y="4534770"/>
            <a:ext cx="309960" cy="381000"/>
          </a:xfrm>
          <a:prstGeom prst="can">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p:nvSpPr>
        <p:spPr>
          <a:xfrm>
            <a:off x="2808750" y="4098471"/>
            <a:ext cx="525599" cy="3810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民</a:t>
            </a:r>
            <a:endParaRPr kumimoji="1" lang="ja-JP" altLang="en-US" dirty="0">
              <a:solidFill>
                <a:schemeClr val="tx1"/>
              </a:solidFill>
            </a:endParaRPr>
          </a:p>
        </p:txBody>
      </p:sp>
      <p:sp>
        <p:nvSpPr>
          <p:cNvPr id="38" name="正方形/長方形 37"/>
          <p:cNvSpPr/>
          <p:nvPr/>
        </p:nvSpPr>
        <p:spPr>
          <a:xfrm>
            <a:off x="3363927" y="4099164"/>
            <a:ext cx="525599" cy="3810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民</a:t>
            </a:r>
            <a:endParaRPr kumimoji="1" lang="ja-JP" altLang="en-US" dirty="0">
              <a:solidFill>
                <a:schemeClr val="tx1"/>
              </a:solidFill>
            </a:endParaRPr>
          </a:p>
        </p:txBody>
      </p:sp>
      <p:sp>
        <p:nvSpPr>
          <p:cNvPr id="39" name="正方形/長方形 38"/>
          <p:cNvSpPr/>
          <p:nvPr/>
        </p:nvSpPr>
        <p:spPr>
          <a:xfrm>
            <a:off x="3904048" y="4100018"/>
            <a:ext cx="525599" cy="3810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民</a:t>
            </a:r>
            <a:endParaRPr kumimoji="1" lang="ja-JP" altLang="en-US" dirty="0">
              <a:solidFill>
                <a:schemeClr val="tx1"/>
              </a:solidFill>
            </a:endParaRPr>
          </a:p>
        </p:txBody>
      </p:sp>
      <p:sp>
        <p:nvSpPr>
          <p:cNvPr id="40" name="円柱 39"/>
          <p:cNvSpPr/>
          <p:nvPr/>
        </p:nvSpPr>
        <p:spPr>
          <a:xfrm>
            <a:off x="1265422" y="5227918"/>
            <a:ext cx="309960" cy="381000"/>
          </a:xfrm>
          <a:prstGeom prst="can">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円柱 40"/>
          <p:cNvSpPr/>
          <p:nvPr/>
        </p:nvSpPr>
        <p:spPr>
          <a:xfrm>
            <a:off x="1752841" y="5227918"/>
            <a:ext cx="309960" cy="381000"/>
          </a:xfrm>
          <a:prstGeom prst="can">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円柱 41"/>
          <p:cNvSpPr/>
          <p:nvPr/>
        </p:nvSpPr>
        <p:spPr>
          <a:xfrm>
            <a:off x="2235954" y="5231687"/>
            <a:ext cx="309960" cy="381000"/>
          </a:xfrm>
          <a:prstGeom prst="can">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p:cNvSpPr/>
          <p:nvPr/>
        </p:nvSpPr>
        <p:spPr>
          <a:xfrm>
            <a:off x="1037960" y="5686864"/>
            <a:ext cx="525599" cy="381000"/>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官</a:t>
            </a:r>
            <a:endParaRPr kumimoji="1" lang="ja-JP" altLang="en-US" dirty="0">
              <a:solidFill>
                <a:schemeClr val="tx1"/>
              </a:solidFill>
            </a:endParaRPr>
          </a:p>
        </p:txBody>
      </p:sp>
      <p:sp>
        <p:nvSpPr>
          <p:cNvPr id="44" name="正方形/長方形 43"/>
          <p:cNvSpPr/>
          <p:nvPr/>
        </p:nvSpPr>
        <p:spPr>
          <a:xfrm>
            <a:off x="1593137" y="5687557"/>
            <a:ext cx="525599" cy="381000"/>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官</a:t>
            </a:r>
            <a:endParaRPr kumimoji="1" lang="ja-JP" altLang="en-US" dirty="0">
              <a:solidFill>
                <a:schemeClr val="tx1"/>
              </a:solidFill>
            </a:endParaRPr>
          </a:p>
        </p:txBody>
      </p:sp>
      <p:sp>
        <p:nvSpPr>
          <p:cNvPr id="45" name="正方形/長方形 44"/>
          <p:cNvSpPr/>
          <p:nvPr/>
        </p:nvSpPr>
        <p:spPr>
          <a:xfrm>
            <a:off x="2133258" y="5677525"/>
            <a:ext cx="525599" cy="381000"/>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官</a:t>
            </a:r>
            <a:endParaRPr kumimoji="1" lang="ja-JP" altLang="en-US" dirty="0">
              <a:solidFill>
                <a:schemeClr val="tx1"/>
              </a:solidFill>
            </a:endParaRPr>
          </a:p>
        </p:txBody>
      </p:sp>
      <p:sp>
        <p:nvSpPr>
          <p:cNvPr id="47" name="テキスト ボックス 46"/>
          <p:cNvSpPr txBox="1"/>
          <p:nvPr/>
        </p:nvSpPr>
        <p:spPr>
          <a:xfrm>
            <a:off x="302835" y="4346083"/>
            <a:ext cx="1569660" cy="646331"/>
          </a:xfrm>
          <a:prstGeom prst="rect">
            <a:avLst/>
          </a:prstGeom>
          <a:solidFill>
            <a:srgbClr val="FFCCFF"/>
          </a:solidFill>
          <a:ln>
            <a:solidFill>
              <a:schemeClr val="accent5"/>
            </a:solidFill>
          </a:ln>
        </p:spPr>
        <p:txBody>
          <a:bodyPr wrap="none" rtlCol="0">
            <a:spAutoFit/>
          </a:bodyPr>
          <a:lstStyle/>
          <a:p>
            <a:r>
              <a:rPr kumimoji="1" lang="ja-JP" altLang="en-US" dirty="0"/>
              <a:t>官民連携の</a:t>
            </a:r>
            <a:endParaRPr kumimoji="1" lang="en-US" altLang="ja-JP" dirty="0"/>
          </a:p>
          <a:p>
            <a:r>
              <a:rPr kumimoji="1" lang="ja-JP" altLang="en-US" dirty="0"/>
              <a:t>仕組みの構築</a:t>
            </a:r>
            <a:endParaRPr lang="en-US" altLang="ja-JP" dirty="0"/>
          </a:p>
        </p:txBody>
      </p:sp>
      <p:sp>
        <p:nvSpPr>
          <p:cNvPr id="48" name="テキスト ボックス 47"/>
          <p:cNvSpPr txBox="1"/>
          <p:nvPr/>
        </p:nvSpPr>
        <p:spPr>
          <a:xfrm>
            <a:off x="4598749" y="4165637"/>
            <a:ext cx="2117887" cy="830997"/>
          </a:xfrm>
          <a:prstGeom prst="rect">
            <a:avLst/>
          </a:prstGeom>
          <a:noFill/>
        </p:spPr>
        <p:txBody>
          <a:bodyPr wrap="none" rtlCol="0">
            <a:spAutoFit/>
          </a:bodyPr>
          <a:lstStyle/>
          <a:p>
            <a:r>
              <a:rPr kumimoji="1" lang="ja-JP" altLang="en-US" sz="2400" dirty="0">
                <a:solidFill>
                  <a:srgbClr val="FF0000"/>
                </a:solidFill>
              </a:rPr>
              <a:t>つながってこそ</a:t>
            </a:r>
            <a:endParaRPr kumimoji="1" lang="en-US" altLang="ja-JP" sz="2400" dirty="0">
              <a:solidFill>
                <a:srgbClr val="FF0000"/>
              </a:solidFill>
            </a:endParaRPr>
          </a:p>
          <a:p>
            <a:r>
              <a:rPr kumimoji="1" lang="ja-JP" altLang="en-US" sz="2400" dirty="0">
                <a:solidFill>
                  <a:srgbClr val="FF0000"/>
                </a:solidFill>
              </a:rPr>
              <a:t>価値がある！</a:t>
            </a:r>
            <a:endParaRPr lang="en-US" altLang="ja-JP" sz="2400" dirty="0">
              <a:solidFill>
                <a:srgbClr val="FF0000"/>
              </a:solidFill>
            </a:endParaRPr>
          </a:p>
        </p:txBody>
      </p:sp>
      <p:sp>
        <p:nvSpPr>
          <p:cNvPr id="49" name="三角形 48"/>
          <p:cNvSpPr/>
          <p:nvPr/>
        </p:nvSpPr>
        <p:spPr>
          <a:xfrm rot="5400000">
            <a:off x="5619554" y="3844565"/>
            <a:ext cx="2668049" cy="232779"/>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テキスト ボックス 50"/>
          <p:cNvSpPr txBox="1"/>
          <p:nvPr/>
        </p:nvSpPr>
        <p:spPr>
          <a:xfrm>
            <a:off x="460290" y="6093887"/>
            <a:ext cx="2901756" cy="646331"/>
          </a:xfrm>
          <a:prstGeom prst="rect">
            <a:avLst/>
          </a:prstGeom>
          <a:solidFill>
            <a:srgbClr val="FFCCFF"/>
          </a:solidFill>
          <a:ln>
            <a:solidFill>
              <a:schemeClr val="accent5"/>
            </a:solidFill>
          </a:ln>
        </p:spPr>
        <p:txBody>
          <a:bodyPr wrap="none" rtlCol="0">
            <a:spAutoFit/>
          </a:bodyPr>
          <a:lstStyle/>
          <a:p>
            <a:r>
              <a:rPr lang="ja-JP" altLang="en-US" dirty="0"/>
              <a:t>官には政府</a:t>
            </a:r>
            <a:r>
              <a:rPr lang="en-US" altLang="ja-JP" dirty="0"/>
              <a:t>CIO</a:t>
            </a:r>
            <a:r>
              <a:rPr lang="ja-JP" altLang="en-US" dirty="0"/>
              <a:t>が横串をさし</a:t>
            </a:r>
            <a:endParaRPr lang="en-US" altLang="ja-JP" dirty="0"/>
          </a:p>
          <a:p>
            <a:r>
              <a:rPr lang="ja-JP" altLang="en-US" dirty="0"/>
              <a:t>政府一丸で取り組む</a:t>
            </a:r>
            <a:endParaRPr lang="en-US" altLang="ja-JP" dirty="0"/>
          </a:p>
        </p:txBody>
      </p:sp>
      <p:sp>
        <p:nvSpPr>
          <p:cNvPr id="52" name="正方形/長方形 51"/>
          <p:cNvSpPr/>
          <p:nvPr/>
        </p:nvSpPr>
        <p:spPr>
          <a:xfrm>
            <a:off x="3557492" y="5512250"/>
            <a:ext cx="1508378" cy="872791"/>
          </a:xfrm>
          <a:prstGeom prst="rect">
            <a:avLst/>
          </a:prstGeom>
          <a:solidFill>
            <a:srgbClr val="FFCCFF"/>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solidFill>
              </a:rPr>
              <a:t>データの品質</a:t>
            </a:r>
            <a:endParaRPr lang="en-US" altLang="ja-JP" sz="1600" dirty="0">
              <a:solidFill>
                <a:schemeClr val="tx1"/>
              </a:solidFill>
            </a:endParaRPr>
          </a:p>
          <a:p>
            <a:pPr algn="ctr"/>
            <a:r>
              <a:rPr lang="ja-JP" altLang="en-US" sz="1600" dirty="0">
                <a:solidFill>
                  <a:schemeClr val="tx1"/>
                </a:solidFill>
              </a:rPr>
              <a:t>安全性</a:t>
            </a:r>
            <a:endParaRPr lang="en-US" altLang="ja-JP" sz="1600" dirty="0">
              <a:solidFill>
                <a:schemeClr val="tx1"/>
              </a:solidFill>
            </a:endParaRPr>
          </a:p>
          <a:p>
            <a:pPr algn="ctr"/>
            <a:r>
              <a:rPr lang="ja-JP" altLang="en-US" sz="1600" dirty="0">
                <a:solidFill>
                  <a:schemeClr val="tx1"/>
                </a:solidFill>
              </a:rPr>
              <a:t>信頼性確保</a:t>
            </a:r>
            <a:endParaRPr lang="en-US" altLang="ja-JP" sz="1600" dirty="0">
              <a:solidFill>
                <a:schemeClr val="tx1"/>
              </a:solidFill>
            </a:endParaRPr>
          </a:p>
        </p:txBody>
      </p:sp>
      <p:sp>
        <p:nvSpPr>
          <p:cNvPr id="53" name="正方形/長方形 52"/>
          <p:cNvSpPr/>
          <p:nvPr/>
        </p:nvSpPr>
        <p:spPr>
          <a:xfrm>
            <a:off x="5101257" y="5512250"/>
            <a:ext cx="1508378" cy="872791"/>
          </a:xfrm>
          <a:prstGeom prst="rect">
            <a:avLst/>
          </a:prstGeom>
          <a:solidFill>
            <a:srgbClr val="FFCCFF"/>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solidFill>
              </a:rPr>
              <a:t>利活用の</a:t>
            </a:r>
            <a:br>
              <a:rPr lang="en-US" altLang="ja-JP" sz="1600" dirty="0">
                <a:solidFill>
                  <a:schemeClr val="tx1"/>
                </a:solidFill>
              </a:rPr>
            </a:br>
            <a:r>
              <a:rPr lang="ja-JP" altLang="en-US" sz="1600" dirty="0">
                <a:solidFill>
                  <a:schemeClr val="tx1"/>
                </a:solidFill>
              </a:rPr>
              <a:t>人材育成</a:t>
            </a:r>
            <a:endParaRPr lang="en-US" altLang="ja-JP" sz="1600" dirty="0">
              <a:solidFill>
                <a:schemeClr val="tx1"/>
              </a:solidFill>
            </a:endParaRPr>
          </a:p>
          <a:p>
            <a:pPr algn="ctr"/>
            <a:r>
              <a:rPr lang="ja-JP" altLang="en-US" sz="1600" dirty="0">
                <a:solidFill>
                  <a:schemeClr val="tx1"/>
                </a:solidFill>
              </a:rPr>
              <a:t>研究開発</a:t>
            </a:r>
            <a:endParaRPr lang="en-US" altLang="ja-JP" sz="1600" dirty="0">
              <a:solidFill>
                <a:schemeClr val="tx1"/>
              </a:solidFill>
            </a:endParaRPr>
          </a:p>
        </p:txBody>
      </p:sp>
      <p:sp>
        <p:nvSpPr>
          <p:cNvPr id="54" name="テキスト ボックス 53"/>
          <p:cNvSpPr txBox="1"/>
          <p:nvPr/>
        </p:nvSpPr>
        <p:spPr>
          <a:xfrm>
            <a:off x="2701801" y="4965974"/>
            <a:ext cx="1253869" cy="369332"/>
          </a:xfrm>
          <a:prstGeom prst="rect">
            <a:avLst/>
          </a:prstGeom>
          <a:solidFill>
            <a:srgbClr val="FFCCFF"/>
          </a:solidFill>
          <a:ln>
            <a:solidFill>
              <a:schemeClr val="accent5"/>
            </a:solidFill>
          </a:ln>
        </p:spPr>
        <p:txBody>
          <a:bodyPr wrap="none" rtlCol="0">
            <a:spAutoFit/>
          </a:bodyPr>
          <a:lstStyle/>
          <a:p>
            <a:r>
              <a:rPr lang="ja-JP" altLang="en-US"/>
              <a:t>オープン化</a:t>
            </a:r>
            <a:endParaRPr kumimoji="1" lang="en-US" altLang="ja-JP" dirty="0"/>
          </a:p>
        </p:txBody>
      </p:sp>
      <p:sp>
        <p:nvSpPr>
          <p:cNvPr id="55" name="正方形/長方形 54"/>
          <p:cNvSpPr/>
          <p:nvPr/>
        </p:nvSpPr>
        <p:spPr>
          <a:xfrm>
            <a:off x="7256757" y="1680491"/>
            <a:ext cx="4883420" cy="376089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8614285" y="1396255"/>
            <a:ext cx="2220685" cy="457200"/>
          </a:xfrm>
          <a:prstGeom prst="rect">
            <a:avLst/>
          </a:prstGeom>
          <a:solidFill>
            <a:schemeClr val="accent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rPr>
              <a:t>最終ゴール</a:t>
            </a:r>
            <a:endParaRPr kumimoji="1" lang="ja-JP" altLang="en-US" dirty="0">
              <a:solidFill>
                <a:schemeClr val="tx1"/>
              </a:solidFill>
            </a:endParaRPr>
          </a:p>
        </p:txBody>
      </p:sp>
      <p:sp>
        <p:nvSpPr>
          <p:cNvPr id="66" name="円/楕円 65"/>
          <p:cNvSpPr/>
          <p:nvPr/>
        </p:nvSpPr>
        <p:spPr>
          <a:xfrm>
            <a:off x="1674843" y="2213104"/>
            <a:ext cx="571566" cy="434022"/>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kumimoji="1" lang="ja-JP" altLang="en-US" sz="1200" dirty="0">
                <a:solidFill>
                  <a:schemeClr val="tx1"/>
                </a:solidFill>
              </a:rPr>
              <a:t>ヒト</a:t>
            </a:r>
          </a:p>
        </p:txBody>
      </p:sp>
      <p:sp>
        <p:nvSpPr>
          <p:cNvPr id="67" name="円/楕円 66"/>
          <p:cNvSpPr/>
          <p:nvPr/>
        </p:nvSpPr>
        <p:spPr>
          <a:xfrm>
            <a:off x="1679685" y="2780328"/>
            <a:ext cx="571566" cy="434022"/>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ja-JP" altLang="en-US" sz="1200" dirty="0">
                <a:solidFill>
                  <a:schemeClr val="tx1"/>
                </a:solidFill>
              </a:rPr>
              <a:t>モノ</a:t>
            </a:r>
            <a:endParaRPr kumimoji="1" lang="ja-JP" altLang="en-US" sz="1200" dirty="0">
              <a:solidFill>
                <a:schemeClr val="tx1"/>
              </a:solidFill>
            </a:endParaRPr>
          </a:p>
        </p:txBody>
      </p:sp>
      <p:sp>
        <p:nvSpPr>
          <p:cNvPr id="68" name="円/楕円 67"/>
          <p:cNvSpPr/>
          <p:nvPr/>
        </p:nvSpPr>
        <p:spPr>
          <a:xfrm>
            <a:off x="2360903" y="2202429"/>
            <a:ext cx="571566" cy="434022"/>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ja-JP" altLang="en-US" sz="1200" dirty="0">
                <a:solidFill>
                  <a:schemeClr val="tx1"/>
                </a:solidFill>
              </a:rPr>
              <a:t>モノ</a:t>
            </a:r>
            <a:endParaRPr kumimoji="1" lang="ja-JP" altLang="en-US" sz="1200" dirty="0">
              <a:solidFill>
                <a:schemeClr val="tx1"/>
              </a:solidFill>
            </a:endParaRPr>
          </a:p>
        </p:txBody>
      </p:sp>
      <p:sp>
        <p:nvSpPr>
          <p:cNvPr id="69" name="円/楕円 68"/>
          <p:cNvSpPr/>
          <p:nvPr/>
        </p:nvSpPr>
        <p:spPr>
          <a:xfrm>
            <a:off x="2365745" y="2769653"/>
            <a:ext cx="571566" cy="434022"/>
          </a:xfrm>
          <a:prstGeom prst="ellipse">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ja-JP" altLang="en-US" sz="1200" dirty="0">
                <a:solidFill>
                  <a:schemeClr val="tx1"/>
                </a:solidFill>
              </a:rPr>
              <a:t>モノ</a:t>
            </a:r>
            <a:endParaRPr kumimoji="1" lang="ja-JP" altLang="en-US" sz="1200" dirty="0">
              <a:solidFill>
                <a:schemeClr val="tx1"/>
              </a:solidFill>
            </a:endParaRPr>
          </a:p>
        </p:txBody>
      </p:sp>
      <p:cxnSp>
        <p:nvCxnSpPr>
          <p:cNvPr id="74" name="直線コネクタ 73"/>
          <p:cNvCxnSpPr>
            <a:stCxn id="66" idx="4"/>
            <a:endCxn id="67" idx="0"/>
          </p:cNvCxnSpPr>
          <p:nvPr/>
        </p:nvCxnSpPr>
        <p:spPr>
          <a:xfrm>
            <a:off x="1960626" y="2647126"/>
            <a:ext cx="4842" cy="1332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線コネクタ 75"/>
          <p:cNvCxnSpPr>
            <a:stCxn id="68" idx="4"/>
            <a:endCxn id="69" idx="0"/>
          </p:cNvCxnSpPr>
          <p:nvPr/>
        </p:nvCxnSpPr>
        <p:spPr>
          <a:xfrm>
            <a:off x="2646686" y="2636451"/>
            <a:ext cx="4842" cy="1332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角丸四角形吹き出し 12"/>
          <p:cNvSpPr/>
          <p:nvPr/>
        </p:nvSpPr>
        <p:spPr>
          <a:xfrm>
            <a:off x="8001000" y="5608918"/>
            <a:ext cx="3838342" cy="911625"/>
          </a:xfrm>
          <a:prstGeom prst="wedgeRoundRectCallout">
            <a:avLst>
              <a:gd name="adj1" fmla="val -30395"/>
              <a:gd name="adj2" fmla="val -73592"/>
              <a:gd name="adj3" fmla="val 16667"/>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rgbClr val="FF0000"/>
                </a:solidFill>
              </a:rPr>
              <a:t>地方公共団体のデータも庁内で利活用していくことが必要。</a:t>
            </a:r>
            <a:endParaRPr kumimoji="1" lang="ja-JP" altLang="en-US" sz="2000" dirty="0">
              <a:solidFill>
                <a:srgbClr val="FF0000"/>
              </a:solidFill>
            </a:endParaRPr>
          </a:p>
        </p:txBody>
      </p:sp>
      <p:sp>
        <p:nvSpPr>
          <p:cNvPr id="56" name="スライド番号プレースホルダー 1">
            <a:extLst>
              <a:ext uri="{FF2B5EF4-FFF2-40B4-BE49-F238E27FC236}">
                <a16:creationId xmlns:a16="http://schemas.microsoft.com/office/drawing/2014/main" id="{D4925630-54AA-4088-ACD1-5CB78C94BAF9}"/>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19</a:t>
            </a:fld>
            <a:endParaRPr kumimoji="1" lang="ja-JP" altLang="en-US" dirty="0"/>
          </a:p>
        </p:txBody>
      </p:sp>
    </p:spTree>
    <p:extLst>
      <p:ext uri="{BB962C8B-B14F-4D97-AF65-F5344CB8AC3E}">
        <p14:creationId xmlns:p14="http://schemas.microsoft.com/office/powerpoint/2010/main" val="32970667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ja-JP" altLang="en-US" dirty="0"/>
              <a:t>アジェンダ</a:t>
            </a:r>
          </a:p>
        </p:txBody>
      </p:sp>
      <p:sp>
        <p:nvSpPr>
          <p:cNvPr id="3" name="コンテンツ プレースホルダー 2"/>
          <p:cNvSpPr>
            <a:spLocks noGrp="1"/>
          </p:cNvSpPr>
          <p:nvPr>
            <p:ph idx="1"/>
          </p:nvPr>
        </p:nvSpPr>
        <p:spPr/>
        <p:txBody>
          <a:bodyPr>
            <a:normAutofit/>
          </a:bodyPr>
          <a:lstStyle/>
          <a:p>
            <a:pPr marL="514350" indent="-514350">
              <a:buFont typeface="+mj-lt"/>
              <a:buAutoNum type="arabicPeriod"/>
            </a:pPr>
            <a:r>
              <a:rPr lang="ja-JP" altLang="en-US" dirty="0"/>
              <a:t>イントロダクション</a:t>
            </a:r>
            <a:endParaRPr lang="en-US" altLang="ja-JP" dirty="0"/>
          </a:p>
          <a:p>
            <a:pPr marL="514350" indent="-514350">
              <a:buFont typeface="+mj-lt"/>
              <a:buAutoNum type="arabicPeriod"/>
            </a:pPr>
            <a:r>
              <a:rPr lang="ja-JP" altLang="en-US" dirty="0"/>
              <a:t>データ利活用基本研修（</a:t>
            </a:r>
            <a:r>
              <a:rPr lang="en-US" altLang="ja-JP" dirty="0"/>
              <a:t>50</a:t>
            </a:r>
            <a:r>
              <a:rPr lang="ja-JP" altLang="en-US" dirty="0"/>
              <a:t>分）</a:t>
            </a:r>
            <a:endParaRPr lang="en-US" altLang="ja-JP" dirty="0"/>
          </a:p>
          <a:p>
            <a:pPr marL="514350" indent="-514350">
              <a:buFont typeface="+mj-lt"/>
              <a:buAutoNum type="arabicPeriod"/>
            </a:pPr>
            <a:r>
              <a:rPr lang="ja-JP" altLang="en-US" dirty="0"/>
              <a:t>課題確認と理想の姿（</a:t>
            </a:r>
            <a:r>
              <a:rPr lang="en-US" altLang="ja-JP" dirty="0"/>
              <a:t>100</a:t>
            </a:r>
            <a:r>
              <a:rPr lang="ja-JP" altLang="en-US" dirty="0"/>
              <a:t>分）</a:t>
            </a:r>
            <a:endParaRPr lang="en-US" altLang="ja-JP" dirty="0"/>
          </a:p>
          <a:p>
            <a:pPr marL="971550" lvl="1" indent="-514350">
              <a:buFont typeface="+mj-lt"/>
              <a:buAutoNum type="arabicPeriod"/>
            </a:pPr>
            <a:r>
              <a:rPr lang="ja-JP" altLang="en-US" dirty="0"/>
              <a:t>現状とあるべき姿の検討</a:t>
            </a:r>
            <a:endParaRPr lang="en-US" altLang="ja-JP" dirty="0"/>
          </a:p>
          <a:p>
            <a:pPr marL="971550" lvl="1" indent="-514350">
              <a:buFont typeface="+mj-lt"/>
              <a:buAutoNum type="arabicPeriod"/>
            </a:pPr>
            <a:r>
              <a:rPr lang="ja-JP" altLang="en-US" dirty="0"/>
              <a:t>現状の確認</a:t>
            </a:r>
            <a:endParaRPr lang="en-US" altLang="ja-JP" dirty="0"/>
          </a:p>
          <a:p>
            <a:pPr marL="971550" lvl="1" indent="-514350">
              <a:buFont typeface="+mj-lt"/>
              <a:buAutoNum type="arabicPeriod"/>
            </a:pPr>
            <a:r>
              <a:rPr lang="ja-JP" altLang="en-US" dirty="0"/>
              <a:t>あるべき姿の検討</a:t>
            </a:r>
            <a:endParaRPr lang="en-US" altLang="ja-JP" dirty="0"/>
          </a:p>
          <a:p>
            <a:pPr marL="971550" lvl="1" indent="-514350">
              <a:buFont typeface="+mj-lt"/>
              <a:buAutoNum type="arabicPeriod"/>
            </a:pPr>
            <a:r>
              <a:rPr lang="ja-JP" altLang="en-US" dirty="0"/>
              <a:t>集めるデータ項目の検討</a:t>
            </a:r>
            <a:endParaRPr lang="en-US" altLang="ja-JP" dirty="0"/>
          </a:p>
          <a:p>
            <a:pPr marL="514350" indent="-514350">
              <a:buFont typeface="+mj-lt"/>
              <a:buAutoNum type="arabicPeriod"/>
            </a:pPr>
            <a:r>
              <a:rPr lang="ja-JP" altLang="en-US" dirty="0"/>
              <a:t>データ準備時の注意事項（</a:t>
            </a:r>
            <a:r>
              <a:rPr lang="en-US" altLang="ja-JP" dirty="0"/>
              <a:t>10</a:t>
            </a:r>
            <a:r>
              <a:rPr lang="ja-JP" altLang="en-US" dirty="0"/>
              <a:t>分）</a:t>
            </a:r>
            <a:endParaRPr lang="en-US" altLang="ja-JP" dirty="0"/>
          </a:p>
          <a:p>
            <a:pPr marL="514350" indent="-514350">
              <a:buFont typeface="+mj-lt"/>
              <a:buAutoNum type="arabicPeriod"/>
            </a:pPr>
            <a:r>
              <a:rPr lang="ja-JP" altLang="en-US" dirty="0"/>
              <a:t>アンケート（</a:t>
            </a:r>
            <a:r>
              <a:rPr lang="en-US" altLang="ja-JP" dirty="0"/>
              <a:t>10</a:t>
            </a:r>
            <a:r>
              <a:rPr lang="ja-JP" altLang="en-US" dirty="0"/>
              <a:t>分）</a:t>
            </a:r>
            <a:endParaRPr lang="en-US" altLang="ja-JP" dirty="0"/>
          </a:p>
        </p:txBody>
      </p:sp>
      <p:sp>
        <p:nvSpPr>
          <p:cNvPr id="4" name="スライド番号プレースホルダー 1">
            <a:extLst>
              <a:ext uri="{FF2B5EF4-FFF2-40B4-BE49-F238E27FC236}">
                <a16:creationId xmlns:a16="http://schemas.microsoft.com/office/drawing/2014/main" id="{77CF271A-353D-4C5F-B0D6-F82A29E495CD}"/>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2</a:t>
            </a:fld>
            <a:endParaRPr kumimoji="1" lang="ja-JP" altLang="en-US" dirty="0"/>
          </a:p>
        </p:txBody>
      </p:sp>
    </p:spTree>
    <p:extLst>
      <p:ext uri="{BB962C8B-B14F-4D97-AF65-F5344CB8AC3E}">
        <p14:creationId xmlns:p14="http://schemas.microsoft.com/office/powerpoint/2010/main" val="20542241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2-2-4. </a:t>
            </a:r>
            <a:r>
              <a:rPr lang="ja-JP" altLang="en-US" dirty="0"/>
              <a:t>庁内データの活用背景</a:t>
            </a:r>
            <a:endParaRPr kumimoji="1" lang="ja-JP" altLang="en-US" dirty="0"/>
          </a:p>
        </p:txBody>
      </p:sp>
      <p:sp>
        <p:nvSpPr>
          <p:cNvPr id="3" name="コンテンツ プレースホルダー 2"/>
          <p:cNvSpPr>
            <a:spLocks noGrp="1"/>
          </p:cNvSpPr>
          <p:nvPr>
            <p:ph idx="1"/>
          </p:nvPr>
        </p:nvSpPr>
        <p:spPr/>
        <p:txBody>
          <a:bodyPr>
            <a:normAutofit/>
          </a:bodyPr>
          <a:lstStyle/>
          <a:p>
            <a:pPr marL="0" indent="0">
              <a:buNone/>
            </a:pPr>
            <a:r>
              <a:rPr kumimoji="1" lang="ja-JP" altLang="en-US" sz="2200" dirty="0"/>
              <a:t>今後の庁内の業務とデータ利活用イメージは下記のとおり。</a:t>
            </a:r>
          </a:p>
        </p:txBody>
      </p:sp>
      <p:sp>
        <p:nvSpPr>
          <p:cNvPr id="6" name="角丸四角形 5"/>
          <p:cNvSpPr/>
          <p:nvPr/>
        </p:nvSpPr>
        <p:spPr>
          <a:xfrm>
            <a:off x="1275825" y="1689814"/>
            <a:ext cx="4800600" cy="4848146"/>
          </a:xfrm>
          <a:prstGeom prst="round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t"/>
          <a:lstStyle/>
          <a:p>
            <a:pPr algn="ctr"/>
            <a:endParaRPr kumimoji="1" lang="ja-JP" altLang="en-US" dirty="0">
              <a:solidFill>
                <a:schemeClr val="tx1"/>
              </a:solidFill>
            </a:endParaRPr>
          </a:p>
        </p:txBody>
      </p:sp>
      <p:sp>
        <p:nvSpPr>
          <p:cNvPr id="7" name="円柱 6"/>
          <p:cNvSpPr/>
          <p:nvPr/>
        </p:nvSpPr>
        <p:spPr>
          <a:xfrm>
            <a:off x="4625770" y="3327916"/>
            <a:ext cx="1177290" cy="1348740"/>
          </a:xfrm>
          <a:prstGeom prst="ca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庁内</a:t>
            </a:r>
            <a:br>
              <a:rPr kumimoji="1" lang="en-US" altLang="ja-JP" dirty="0">
                <a:solidFill>
                  <a:schemeClr val="tx1"/>
                </a:solidFill>
              </a:rPr>
            </a:br>
            <a:r>
              <a:rPr kumimoji="1" lang="ja-JP" altLang="en-US" dirty="0">
                <a:solidFill>
                  <a:schemeClr val="tx1"/>
                </a:solidFill>
              </a:rPr>
              <a:t>データ</a:t>
            </a:r>
          </a:p>
        </p:txBody>
      </p:sp>
      <p:sp>
        <p:nvSpPr>
          <p:cNvPr id="8" name="正方形/長方形 7"/>
          <p:cNvSpPr/>
          <p:nvPr/>
        </p:nvSpPr>
        <p:spPr>
          <a:xfrm>
            <a:off x="9006315" y="3908204"/>
            <a:ext cx="1474470" cy="6858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市民</a:t>
            </a:r>
          </a:p>
        </p:txBody>
      </p:sp>
      <p:sp>
        <p:nvSpPr>
          <p:cNvPr id="9" name="正方形/長方形 8"/>
          <p:cNvSpPr/>
          <p:nvPr/>
        </p:nvSpPr>
        <p:spPr>
          <a:xfrm>
            <a:off x="9006315" y="3041149"/>
            <a:ext cx="1474470" cy="6858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solidFill>
                  <a:schemeClr val="tx1"/>
                </a:solidFill>
              </a:rPr>
              <a:t>企業</a:t>
            </a:r>
            <a:endParaRPr kumimoji="1" lang="ja-JP" altLang="en-US">
              <a:solidFill>
                <a:schemeClr val="tx1"/>
              </a:solidFill>
            </a:endParaRPr>
          </a:p>
        </p:txBody>
      </p:sp>
      <p:cxnSp>
        <p:nvCxnSpPr>
          <p:cNvPr id="11" name="直線矢印コネクタ 10"/>
          <p:cNvCxnSpPr>
            <a:stCxn id="7" idx="4"/>
            <a:endCxn id="9" idx="1"/>
          </p:cNvCxnSpPr>
          <p:nvPr/>
        </p:nvCxnSpPr>
        <p:spPr>
          <a:xfrm flipV="1">
            <a:off x="5803060" y="3384049"/>
            <a:ext cx="3203255" cy="618237"/>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3" name="直線矢印コネクタ 12"/>
          <p:cNvCxnSpPr>
            <a:stCxn id="7" idx="4"/>
            <a:endCxn id="8" idx="1"/>
          </p:cNvCxnSpPr>
          <p:nvPr/>
        </p:nvCxnSpPr>
        <p:spPr>
          <a:xfrm>
            <a:off x="5803060" y="4002286"/>
            <a:ext cx="3203255" cy="248818"/>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1791130" y="2905006"/>
            <a:ext cx="872490" cy="496896"/>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solidFill>
                  <a:schemeClr val="tx1"/>
                </a:solidFill>
              </a:rPr>
              <a:t>原課</a:t>
            </a:r>
            <a:endParaRPr kumimoji="1" lang="ja-JP" altLang="en-US" dirty="0">
              <a:solidFill>
                <a:schemeClr val="tx1"/>
              </a:solidFill>
            </a:endParaRPr>
          </a:p>
        </p:txBody>
      </p:sp>
      <p:sp>
        <p:nvSpPr>
          <p:cNvPr id="19" name="正方形/長方形 18"/>
          <p:cNvSpPr/>
          <p:nvPr/>
        </p:nvSpPr>
        <p:spPr>
          <a:xfrm>
            <a:off x="1791130" y="3822418"/>
            <a:ext cx="872490" cy="496896"/>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solidFill>
                  <a:schemeClr val="tx1"/>
                </a:solidFill>
              </a:rPr>
              <a:t>原課</a:t>
            </a:r>
            <a:endParaRPr kumimoji="1" lang="ja-JP" altLang="en-US" dirty="0">
              <a:solidFill>
                <a:schemeClr val="tx1"/>
              </a:solidFill>
            </a:endParaRPr>
          </a:p>
        </p:txBody>
      </p:sp>
      <p:sp>
        <p:nvSpPr>
          <p:cNvPr id="20" name="正方形/長方形 19"/>
          <p:cNvSpPr/>
          <p:nvPr/>
        </p:nvSpPr>
        <p:spPr>
          <a:xfrm>
            <a:off x="1791130" y="4762690"/>
            <a:ext cx="872490" cy="496896"/>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solidFill>
                  <a:schemeClr val="tx1"/>
                </a:solidFill>
              </a:rPr>
              <a:t>原課</a:t>
            </a:r>
            <a:endParaRPr kumimoji="1" lang="ja-JP" altLang="en-US" dirty="0">
              <a:solidFill>
                <a:schemeClr val="tx1"/>
              </a:solidFill>
            </a:endParaRPr>
          </a:p>
        </p:txBody>
      </p:sp>
      <p:cxnSp>
        <p:nvCxnSpPr>
          <p:cNvPr id="21" name="直線矢印コネクタ 20"/>
          <p:cNvCxnSpPr>
            <a:stCxn id="18" idx="3"/>
            <a:endCxn id="7" idx="2"/>
          </p:cNvCxnSpPr>
          <p:nvPr/>
        </p:nvCxnSpPr>
        <p:spPr>
          <a:xfrm>
            <a:off x="2663620" y="3153454"/>
            <a:ext cx="1962150" cy="848832"/>
          </a:xfrm>
          <a:prstGeom prst="straightConnector1">
            <a:avLst/>
          </a:prstGeom>
          <a:ln w="317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p:cNvCxnSpPr>
            <a:stCxn id="19" idx="3"/>
            <a:endCxn id="7" idx="2"/>
          </p:cNvCxnSpPr>
          <p:nvPr/>
        </p:nvCxnSpPr>
        <p:spPr>
          <a:xfrm flipV="1">
            <a:off x="2663620" y="4002286"/>
            <a:ext cx="1962150" cy="68580"/>
          </a:xfrm>
          <a:prstGeom prst="straightConnector1">
            <a:avLst/>
          </a:prstGeom>
          <a:ln w="317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直線矢印コネクタ 26"/>
          <p:cNvCxnSpPr>
            <a:stCxn id="20" idx="3"/>
            <a:endCxn id="7" idx="2"/>
          </p:cNvCxnSpPr>
          <p:nvPr/>
        </p:nvCxnSpPr>
        <p:spPr>
          <a:xfrm flipV="1">
            <a:off x="2663620" y="4002286"/>
            <a:ext cx="1962150" cy="1008852"/>
          </a:xfrm>
          <a:prstGeom prst="straightConnector1">
            <a:avLst/>
          </a:prstGeom>
          <a:ln w="31750">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右矢印 29"/>
          <p:cNvSpPr/>
          <p:nvPr/>
        </p:nvSpPr>
        <p:spPr>
          <a:xfrm>
            <a:off x="2663620" y="2526692"/>
            <a:ext cx="2257228" cy="346841"/>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1" name="テキスト ボックス 30"/>
          <p:cNvSpPr txBox="1"/>
          <p:nvPr/>
        </p:nvSpPr>
        <p:spPr>
          <a:xfrm>
            <a:off x="2227375" y="1958508"/>
            <a:ext cx="3416320" cy="646331"/>
          </a:xfrm>
          <a:prstGeom prst="rect">
            <a:avLst/>
          </a:prstGeom>
          <a:noFill/>
        </p:spPr>
        <p:txBody>
          <a:bodyPr wrap="none" rtlCol="0">
            <a:spAutoFit/>
          </a:bodyPr>
          <a:lstStyle/>
          <a:p>
            <a:r>
              <a:rPr kumimoji="1" lang="ja-JP" altLang="en-US" dirty="0"/>
              <a:t>業務</a:t>
            </a:r>
            <a:r>
              <a:rPr lang="ja-JP" altLang="en-US" dirty="0"/>
              <a:t>上発生する</a:t>
            </a:r>
            <a:r>
              <a:rPr kumimoji="1" lang="ja-JP" altLang="en-US" dirty="0"/>
              <a:t>データは自動で</a:t>
            </a:r>
            <a:br>
              <a:rPr kumimoji="1" lang="en-US" altLang="ja-JP" dirty="0"/>
            </a:br>
            <a:r>
              <a:rPr kumimoji="1" lang="ja-JP" altLang="en-US" dirty="0"/>
              <a:t>蓄積されるようにして一元化</a:t>
            </a:r>
          </a:p>
        </p:txBody>
      </p:sp>
      <p:sp>
        <p:nvSpPr>
          <p:cNvPr id="33" name="右矢印 32"/>
          <p:cNvSpPr/>
          <p:nvPr/>
        </p:nvSpPr>
        <p:spPr>
          <a:xfrm>
            <a:off x="6529714" y="2751506"/>
            <a:ext cx="2080885" cy="419551"/>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0000"/>
                </a:solidFill>
              </a:rPr>
              <a:t>オープンデータ</a:t>
            </a:r>
          </a:p>
        </p:txBody>
      </p:sp>
      <p:sp>
        <p:nvSpPr>
          <p:cNvPr id="34" name="右矢印 33"/>
          <p:cNvSpPr/>
          <p:nvPr/>
        </p:nvSpPr>
        <p:spPr>
          <a:xfrm flipH="1">
            <a:off x="2533292" y="5289749"/>
            <a:ext cx="2241856" cy="395759"/>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p:cNvSpPr txBox="1"/>
          <p:nvPr/>
        </p:nvSpPr>
        <p:spPr>
          <a:xfrm>
            <a:off x="2299140" y="5770178"/>
            <a:ext cx="3185487" cy="646331"/>
          </a:xfrm>
          <a:prstGeom prst="rect">
            <a:avLst/>
          </a:prstGeom>
          <a:noFill/>
        </p:spPr>
        <p:txBody>
          <a:bodyPr wrap="none" rtlCol="0">
            <a:spAutoFit/>
          </a:bodyPr>
          <a:lstStyle/>
          <a:p>
            <a:r>
              <a:rPr kumimoji="1" lang="ja-JP" altLang="en-US" dirty="0"/>
              <a:t>庁内データを有効に活用して</a:t>
            </a:r>
            <a:br>
              <a:rPr kumimoji="1" lang="en-US" altLang="ja-JP" dirty="0"/>
            </a:br>
            <a:r>
              <a:rPr kumimoji="1" lang="ja-JP" altLang="en-US" dirty="0"/>
              <a:t>政策立案に活かす</a:t>
            </a:r>
          </a:p>
        </p:txBody>
      </p:sp>
      <p:sp>
        <p:nvSpPr>
          <p:cNvPr id="36" name="テキスト ボックス 35"/>
          <p:cNvSpPr txBox="1"/>
          <p:nvPr/>
        </p:nvSpPr>
        <p:spPr>
          <a:xfrm>
            <a:off x="6438289" y="1930938"/>
            <a:ext cx="2723823" cy="923330"/>
          </a:xfrm>
          <a:prstGeom prst="rect">
            <a:avLst/>
          </a:prstGeom>
          <a:noFill/>
        </p:spPr>
        <p:txBody>
          <a:bodyPr wrap="none" rtlCol="0">
            <a:spAutoFit/>
          </a:bodyPr>
          <a:lstStyle/>
          <a:p>
            <a:r>
              <a:rPr kumimoji="1" lang="ja-JP" altLang="en-US" dirty="0"/>
              <a:t>蓄積されたデータのうち</a:t>
            </a:r>
            <a:br>
              <a:rPr kumimoji="1" lang="en-US" altLang="ja-JP" dirty="0"/>
            </a:br>
            <a:r>
              <a:rPr kumimoji="1" lang="ja-JP" altLang="en-US" dirty="0"/>
              <a:t>公開するものを</a:t>
            </a:r>
            <a:endParaRPr kumimoji="1" lang="en-US" altLang="ja-JP" dirty="0"/>
          </a:p>
          <a:p>
            <a:r>
              <a:rPr kumimoji="1" lang="ja-JP" altLang="en-US" dirty="0"/>
              <a:t>自動で利用者に提供</a:t>
            </a:r>
          </a:p>
        </p:txBody>
      </p:sp>
      <p:sp>
        <p:nvSpPr>
          <p:cNvPr id="37" name="右矢印 36"/>
          <p:cNvSpPr/>
          <p:nvPr/>
        </p:nvSpPr>
        <p:spPr>
          <a:xfrm>
            <a:off x="3314700" y="4692017"/>
            <a:ext cx="5086350" cy="414069"/>
          </a:xfrm>
          <a:prstGeom prst="rightArrow">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0000"/>
                </a:solidFill>
              </a:rPr>
              <a:t>行政サービス（個人別）</a:t>
            </a:r>
          </a:p>
        </p:txBody>
      </p:sp>
      <p:sp>
        <p:nvSpPr>
          <p:cNvPr id="38" name="テキスト ボックス 37"/>
          <p:cNvSpPr txBox="1"/>
          <p:nvPr/>
        </p:nvSpPr>
        <p:spPr>
          <a:xfrm>
            <a:off x="6495000" y="5076635"/>
            <a:ext cx="4108817" cy="646331"/>
          </a:xfrm>
          <a:prstGeom prst="rect">
            <a:avLst/>
          </a:prstGeom>
          <a:noFill/>
        </p:spPr>
        <p:txBody>
          <a:bodyPr wrap="none" rtlCol="0">
            <a:spAutoFit/>
          </a:bodyPr>
          <a:lstStyle/>
          <a:p>
            <a:r>
              <a:rPr kumimoji="1" lang="ja-JP" altLang="en-US" dirty="0"/>
              <a:t>個人情報等を安全かつ有効に活用して</a:t>
            </a:r>
            <a:br>
              <a:rPr kumimoji="1" lang="en-US" altLang="ja-JP" dirty="0"/>
            </a:br>
            <a:r>
              <a:rPr kumimoji="1" lang="ja-JP" altLang="en-US" dirty="0"/>
              <a:t>市民向けに個別サービスを提供</a:t>
            </a:r>
          </a:p>
        </p:txBody>
      </p:sp>
      <p:sp>
        <p:nvSpPr>
          <p:cNvPr id="42" name="正方形/長方形 41"/>
          <p:cNvSpPr/>
          <p:nvPr/>
        </p:nvSpPr>
        <p:spPr>
          <a:xfrm>
            <a:off x="2943834" y="1584645"/>
            <a:ext cx="1401722" cy="288904"/>
          </a:xfrm>
          <a:prstGeom prst="rect">
            <a:avLst/>
          </a:prstGeom>
          <a:solidFill>
            <a:srgbClr val="FFD8E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庁内</a:t>
            </a:r>
          </a:p>
        </p:txBody>
      </p:sp>
      <p:sp>
        <p:nvSpPr>
          <p:cNvPr id="43" name="正方形/長方形 42"/>
          <p:cNvSpPr/>
          <p:nvPr/>
        </p:nvSpPr>
        <p:spPr>
          <a:xfrm>
            <a:off x="7815884" y="5949316"/>
            <a:ext cx="4139896" cy="696311"/>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業務の流れの中</a:t>
            </a:r>
            <a:r>
              <a:rPr kumimoji="1" lang="ja-JP" altLang="en-US">
                <a:solidFill>
                  <a:schemeClr val="tx1"/>
                </a:solidFill>
              </a:rPr>
              <a:t>で、データが蓄積され利活用できる仕組みへ変わっていく。</a:t>
            </a:r>
          </a:p>
        </p:txBody>
      </p:sp>
      <p:sp>
        <p:nvSpPr>
          <p:cNvPr id="28" name="スライド番号プレースホルダー 1">
            <a:extLst>
              <a:ext uri="{FF2B5EF4-FFF2-40B4-BE49-F238E27FC236}">
                <a16:creationId xmlns:a16="http://schemas.microsoft.com/office/drawing/2014/main" id="{B0E46F6B-F10D-4FE1-900A-C19AA4FA7D7B}"/>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20</a:t>
            </a:fld>
            <a:endParaRPr kumimoji="1" lang="ja-JP" altLang="en-US" dirty="0"/>
          </a:p>
        </p:txBody>
      </p:sp>
    </p:spTree>
    <p:extLst>
      <p:ext uri="{BB962C8B-B14F-4D97-AF65-F5344CB8AC3E}">
        <p14:creationId xmlns:p14="http://schemas.microsoft.com/office/powerpoint/2010/main" val="29977556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a:t>2-2-5. </a:t>
            </a:r>
            <a:r>
              <a:rPr kumimoji="1" lang="ja-JP" altLang="en-US" dirty="0"/>
              <a:t>活用</a:t>
            </a:r>
            <a:r>
              <a:rPr lang="ja-JP" altLang="en-US" dirty="0"/>
              <a:t>に向けたデータ利活用人材育成</a:t>
            </a:r>
            <a:endParaRPr kumimoji="1" lang="ja-JP" altLang="en-US" dirty="0"/>
          </a:p>
        </p:txBody>
      </p:sp>
      <p:sp>
        <p:nvSpPr>
          <p:cNvPr id="3" name="コンテンツ プレースホルダー 2"/>
          <p:cNvSpPr>
            <a:spLocks noGrp="1"/>
          </p:cNvSpPr>
          <p:nvPr>
            <p:ph idx="1"/>
          </p:nvPr>
        </p:nvSpPr>
        <p:spPr/>
        <p:txBody>
          <a:bodyPr>
            <a:normAutofit/>
          </a:bodyPr>
          <a:lstStyle/>
          <a:p>
            <a:pPr marL="0" indent="0">
              <a:buNone/>
            </a:pPr>
            <a:r>
              <a:rPr lang="ja-JP" altLang="en-US" sz="2200" dirty="0"/>
              <a:t>庁内でのデータ利活用人材育成のステップ</a:t>
            </a:r>
            <a:endParaRPr lang="en-US" altLang="ja-JP" sz="2200" dirty="0"/>
          </a:p>
          <a:p>
            <a:pPr marL="457200" lvl="1" indent="0">
              <a:buNone/>
            </a:pPr>
            <a:endParaRPr kumimoji="1" lang="ja-JP" altLang="en-US" sz="2200" dirty="0"/>
          </a:p>
        </p:txBody>
      </p:sp>
      <p:sp>
        <p:nvSpPr>
          <p:cNvPr id="6" name="正方形/長方形 5"/>
          <p:cNvSpPr/>
          <p:nvPr/>
        </p:nvSpPr>
        <p:spPr>
          <a:xfrm>
            <a:off x="1498007" y="4274296"/>
            <a:ext cx="4012769" cy="867907"/>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rPr>
              <a:t>【Step1】</a:t>
            </a:r>
            <a:br>
              <a:rPr lang="en-US" altLang="ja-JP" dirty="0">
                <a:solidFill>
                  <a:schemeClr val="tx1"/>
                </a:solidFill>
              </a:rPr>
            </a:br>
            <a:r>
              <a:rPr lang="ja-JP" altLang="en-US" dirty="0">
                <a:solidFill>
                  <a:schemeClr val="tx1"/>
                </a:solidFill>
              </a:rPr>
              <a:t>データの重要性・利活用の理解</a:t>
            </a:r>
            <a:endParaRPr kumimoji="1" lang="ja-JP" altLang="en-US" dirty="0">
              <a:solidFill>
                <a:schemeClr val="tx1"/>
              </a:solidFill>
            </a:endParaRPr>
          </a:p>
        </p:txBody>
      </p:sp>
      <p:sp>
        <p:nvSpPr>
          <p:cNvPr id="10" name="正方形/長方形 9"/>
          <p:cNvSpPr/>
          <p:nvPr/>
        </p:nvSpPr>
        <p:spPr>
          <a:xfrm>
            <a:off x="1498006" y="3406389"/>
            <a:ext cx="4012769" cy="867907"/>
          </a:xfrm>
          <a:prstGeom prst="rect">
            <a:avLst/>
          </a:prstGeom>
          <a:solidFill>
            <a:schemeClr val="accent6">
              <a:lumMod val="20000"/>
              <a:lumOff val="80000"/>
              <a:alpha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rPr>
              <a:t>【Step2】</a:t>
            </a:r>
            <a:br>
              <a:rPr lang="en-US" altLang="ja-JP" dirty="0">
                <a:solidFill>
                  <a:schemeClr val="tx1"/>
                </a:solidFill>
              </a:rPr>
            </a:br>
            <a:r>
              <a:rPr lang="ja-JP" altLang="en-US" dirty="0">
                <a:solidFill>
                  <a:schemeClr val="tx1"/>
                </a:solidFill>
              </a:rPr>
              <a:t>データ分析・可視化手法の学習</a:t>
            </a:r>
            <a:endParaRPr kumimoji="1" lang="ja-JP" altLang="en-US" dirty="0">
              <a:solidFill>
                <a:schemeClr val="tx1"/>
              </a:solidFill>
            </a:endParaRPr>
          </a:p>
        </p:txBody>
      </p:sp>
      <p:sp>
        <p:nvSpPr>
          <p:cNvPr id="11" name="正方形/長方形 10"/>
          <p:cNvSpPr/>
          <p:nvPr/>
        </p:nvSpPr>
        <p:spPr>
          <a:xfrm>
            <a:off x="1498005" y="2538482"/>
            <a:ext cx="4012769" cy="867907"/>
          </a:xfrm>
          <a:prstGeom prst="rect">
            <a:avLst/>
          </a:prstGeom>
          <a:solidFill>
            <a:schemeClr val="accent6">
              <a:lumMod val="20000"/>
              <a:lumOff val="8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rPr>
              <a:t>【Step3】</a:t>
            </a:r>
            <a:br>
              <a:rPr lang="en-US" altLang="ja-JP" dirty="0">
                <a:solidFill>
                  <a:schemeClr val="tx1"/>
                </a:solidFill>
              </a:rPr>
            </a:br>
            <a:r>
              <a:rPr lang="ja-JP" altLang="en-US" dirty="0">
                <a:solidFill>
                  <a:schemeClr val="tx1"/>
                </a:solidFill>
              </a:rPr>
              <a:t>データに基づく政策立案の</a:t>
            </a:r>
            <a:br>
              <a:rPr lang="en-US" altLang="ja-JP" dirty="0">
                <a:solidFill>
                  <a:schemeClr val="tx1"/>
                </a:solidFill>
              </a:rPr>
            </a:br>
            <a:r>
              <a:rPr lang="ja-JP" altLang="en-US" dirty="0">
                <a:solidFill>
                  <a:schemeClr val="tx1"/>
                </a:solidFill>
              </a:rPr>
              <a:t>重要性の気付き</a:t>
            </a:r>
            <a:endParaRPr kumimoji="1" lang="ja-JP" altLang="en-US" dirty="0">
              <a:solidFill>
                <a:schemeClr val="tx1"/>
              </a:solidFill>
            </a:endParaRPr>
          </a:p>
        </p:txBody>
      </p:sp>
      <p:sp>
        <p:nvSpPr>
          <p:cNvPr id="12" name="正方形/長方形 11"/>
          <p:cNvSpPr/>
          <p:nvPr/>
        </p:nvSpPr>
        <p:spPr>
          <a:xfrm>
            <a:off x="1498005" y="1670575"/>
            <a:ext cx="4012769" cy="867907"/>
          </a:xfrm>
          <a:prstGeom prst="rect">
            <a:avLst/>
          </a:prstGeom>
          <a:solidFill>
            <a:schemeClr val="accent6">
              <a:lumMod val="20000"/>
              <a:lumOff val="80000"/>
              <a:alpha val="3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rPr>
              <a:t>【Step4】</a:t>
            </a:r>
            <a:br>
              <a:rPr lang="en-US" altLang="ja-JP" dirty="0">
                <a:solidFill>
                  <a:schemeClr val="tx1"/>
                </a:solidFill>
              </a:rPr>
            </a:br>
            <a:r>
              <a:rPr lang="ja-JP" altLang="en-US" dirty="0">
                <a:solidFill>
                  <a:schemeClr val="tx1"/>
                </a:solidFill>
              </a:rPr>
              <a:t>全庁的な議論の高度化</a:t>
            </a:r>
            <a:endParaRPr kumimoji="1" lang="ja-JP" altLang="en-US" dirty="0">
              <a:solidFill>
                <a:schemeClr val="tx1"/>
              </a:solidFill>
            </a:endParaRPr>
          </a:p>
        </p:txBody>
      </p:sp>
      <p:sp>
        <p:nvSpPr>
          <p:cNvPr id="13" name="テキスト ボックス 12"/>
          <p:cNvSpPr txBox="1"/>
          <p:nvPr/>
        </p:nvSpPr>
        <p:spPr>
          <a:xfrm>
            <a:off x="5678318" y="4446639"/>
            <a:ext cx="853119" cy="523220"/>
          </a:xfrm>
          <a:prstGeom prst="rect">
            <a:avLst/>
          </a:prstGeom>
          <a:noFill/>
        </p:spPr>
        <p:txBody>
          <a:bodyPr wrap="none" rtlCol="0">
            <a:spAutoFit/>
          </a:bodyPr>
          <a:lstStyle/>
          <a:p>
            <a:r>
              <a:rPr lang="ja-JP" altLang="en-US" sz="2800" dirty="0">
                <a:solidFill>
                  <a:srgbClr val="0000FF"/>
                </a:solidFill>
              </a:rPr>
              <a:t>知る</a:t>
            </a:r>
            <a:endParaRPr kumimoji="1" lang="ja-JP" altLang="en-US" dirty="0">
              <a:solidFill>
                <a:srgbClr val="0000FF"/>
              </a:solidFill>
            </a:endParaRPr>
          </a:p>
        </p:txBody>
      </p:sp>
      <p:sp>
        <p:nvSpPr>
          <p:cNvPr id="14" name="テキスト ボックス 13"/>
          <p:cNvSpPr txBox="1"/>
          <p:nvPr/>
        </p:nvSpPr>
        <p:spPr>
          <a:xfrm>
            <a:off x="5678317" y="3578732"/>
            <a:ext cx="1556836" cy="523220"/>
          </a:xfrm>
          <a:prstGeom prst="rect">
            <a:avLst/>
          </a:prstGeom>
          <a:noFill/>
        </p:spPr>
        <p:txBody>
          <a:bodyPr wrap="none" rtlCol="0">
            <a:spAutoFit/>
          </a:bodyPr>
          <a:lstStyle/>
          <a:p>
            <a:r>
              <a:rPr lang="ja-JP" altLang="en-US" sz="2800" dirty="0">
                <a:solidFill>
                  <a:srgbClr val="0000FF"/>
                </a:solidFill>
              </a:rPr>
              <a:t>分析する</a:t>
            </a:r>
            <a:endParaRPr kumimoji="1" lang="ja-JP" altLang="en-US" dirty="0">
              <a:solidFill>
                <a:srgbClr val="0000FF"/>
              </a:solidFill>
            </a:endParaRPr>
          </a:p>
        </p:txBody>
      </p:sp>
      <p:sp>
        <p:nvSpPr>
          <p:cNvPr id="15" name="テキスト ボックス 14"/>
          <p:cNvSpPr txBox="1"/>
          <p:nvPr/>
        </p:nvSpPr>
        <p:spPr>
          <a:xfrm>
            <a:off x="5678317" y="2710825"/>
            <a:ext cx="1556836" cy="523220"/>
          </a:xfrm>
          <a:prstGeom prst="rect">
            <a:avLst/>
          </a:prstGeom>
          <a:noFill/>
        </p:spPr>
        <p:txBody>
          <a:bodyPr wrap="none" rtlCol="0">
            <a:spAutoFit/>
          </a:bodyPr>
          <a:lstStyle/>
          <a:p>
            <a:r>
              <a:rPr lang="ja-JP" altLang="en-US" sz="2800" dirty="0">
                <a:solidFill>
                  <a:srgbClr val="0000FF"/>
                </a:solidFill>
              </a:rPr>
              <a:t>活用する</a:t>
            </a:r>
            <a:endParaRPr kumimoji="1" lang="ja-JP" altLang="en-US" dirty="0">
              <a:solidFill>
                <a:srgbClr val="0000FF"/>
              </a:solidFill>
            </a:endParaRPr>
          </a:p>
        </p:txBody>
      </p:sp>
      <p:sp>
        <p:nvSpPr>
          <p:cNvPr id="17" name="テキスト ボックス 16"/>
          <p:cNvSpPr txBox="1"/>
          <p:nvPr/>
        </p:nvSpPr>
        <p:spPr>
          <a:xfrm>
            <a:off x="5678317" y="1853778"/>
            <a:ext cx="1980029" cy="523220"/>
          </a:xfrm>
          <a:prstGeom prst="rect">
            <a:avLst/>
          </a:prstGeom>
          <a:noFill/>
        </p:spPr>
        <p:txBody>
          <a:bodyPr wrap="none" rtlCol="0">
            <a:spAutoFit/>
          </a:bodyPr>
          <a:lstStyle/>
          <a:p>
            <a:r>
              <a:rPr lang="ja-JP" altLang="en-US" sz="2800" dirty="0">
                <a:solidFill>
                  <a:srgbClr val="0000FF"/>
                </a:solidFill>
              </a:rPr>
              <a:t>全体最適化</a:t>
            </a:r>
            <a:endParaRPr kumimoji="1" lang="ja-JP" altLang="en-US" dirty="0">
              <a:solidFill>
                <a:srgbClr val="0000FF"/>
              </a:solidFill>
            </a:endParaRPr>
          </a:p>
        </p:txBody>
      </p:sp>
      <p:sp>
        <p:nvSpPr>
          <p:cNvPr id="18" name="正方形/長方形 17"/>
          <p:cNvSpPr/>
          <p:nvPr/>
        </p:nvSpPr>
        <p:spPr>
          <a:xfrm>
            <a:off x="1498005" y="4274296"/>
            <a:ext cx="6469168" cy="86790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矢印: 右 18"/>
          <p:cNvSpPr/>
          <p:nvPr/>
        </p:nvSpPr>
        <p:spPr>
          <a:xfrm>
            <a:off x="8169184" y="4329688"/>
            <a:ext cx="684125" cy="757121"/>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8961076" y="4246583"/>
            <a:ext cx="2492990" cy="923330"/>
          </a:xfrm>
          <a:prstGeom prst="rect">
            <a:avLst/>
          </a:prstGeom>
          <a:noFill/>
        </p:spPr>
        <p:txBody>
          <a:bodyPr wrap="none" rtlCol="0">
            <a:spAutoFit/>
          </a:bodyPr>
          <a:lstStyle/>
          <a:p>
            <a:r>
              <a:rPr lang="ja-JP" altLang="en-US" dirty="0"/>
              <a:t>各地方公共団体では</a:t>
            </a:r>
            <a:br>
              <a:rPr lang="en-US" altLang="ja-JP" dirty="0"/>
            </a:br>
            <a:r>
              <a:rPr lang="ja-JP" altLang="en-US" dirty="0"/>
              <a:t>まずは</a:t>
            </a:r>
            <a:r>
              <a:rPr lang="en-US" altLang="ja-JP" dirty="0"/>
              <a:t>Step1</a:t>
            </a:r>
            <a:r>
              <a:rPr lang="ja-JP" altLang="en-US" dirty="0"/>
              <a:t>の</a:t>
            </a:r>
            <a:br>
              <a:rPr lang="en-US" altLang="ja-JP" dirty="0"/>
            </a:br>
            <a:r>
              <a:rPr lang="ja-JP" altLang="en-US" dirty="0"/>
              <a:t>取り組みから始める。</a:t>
            </a:r>
            <a:endParaRPr kumimoji="1" lang="ja-JP" altLang="en-US" dirty="0"/>
          </a:p>
        </p:txBody>
      </p:sp>
      <p:sp>
        <p:nvSpPr>
          <p:cNvPr id="21" name="テキスト ボックス 20"/>
          <p:cNvSpPr txBox="1"/>
          <p:nvPr/>
        </p:nvSpPr>
        <p:spPr>
          <a:xfrm>
            <a:off x="8961076" y="3352866"/>
            <a:ext cx="2642070" cy="646331"/>
          </a:xfrm>
          <a:prstGeom prst="rect">
            <a:avLst/>
          </a:prstGeom>
          <a:noFill/>
        </p:spPr>
        <p:txBody>
          <a:bodyPr wrap="none" rtlCol="0">
            <a:spAutoFit/>
          </a:bodyPr>
          <a:lstStyle/>
          <a:p>
            <a:r>
              <a:rPr kumimoji="1" lang="en-US" altLang="ja-JP" dirty="0"/>
              <a:t>RESAS</a:t>
            </a:r>
            <a:r>
              <a:rPr kumimoji="1" lang="ja-JP" altLang="en-US" dirty="0"/>
              <a:t>や統合</a:t>
            </a:r>
            <a:r>
              <a:rPr kumimoji="1" lang="en-US" altLang="ja-JP" dirty="0"/>
              <a:t>GIS</a:t>
            </a:r>
            <a:r>
              <a:rPr kumimoji="1" lang="ja-JP" altLang="en-US" dirty="0" err="1"/>
              <a:t>、</a:t>
            </a:r>
            <a:r>
              <a:rPr kumimoji="1" lang="ja-JP" altLang="en-US" dirty="0"/>
              <a:t>その他</a:t>
            </a:r>
            <a:br>
              <a:rPr kumimoji="1" lang="en-US" altLang="ja-JP" dirty="0"/>
            </a:br>
            <a:r>
              <a:rPr kumimoji="1" lang="ja-JP" altLang="en-US" dirty="0"/>
              <a:t>個々の分析手法を学ぶ</a:t>
            </a:r>
          </a:p>
        </p:txBody>
      </p:sp>
      <p:sp>
        <p:nvSpPr>
          <p:cNvPr id="22" name="テキスト ボックス 21"/>
          <p:cNvSpPr txBox="1"/>
          <p:nvPr/>
        </p:nvSpPr>
        <p:spPr>
          <a:xfrm>
            <a:off x="8961076" y="2646374"/>
            <a:ext cx="2377574" cy="646331"/>
          </a:xfrm>
          <a:prstGeom prst="rect">
            <a:avLst/>
          </a:prstGeom>
          <a:noFill/>
        </p:spPr>
        <p:txBody>
          <a:bodyPr wrap="none" rtlCol="0">
            <a:spAutoFit/>
          </a:bodyPr>
          <a:lstStyle/>
          <a:p>
            <a:r>
              <a:rPr kumimoji="1" lang="ja-JP" altLang="en-US" dirty="0"/>
              <a:t>費用対効果の検討</a:t>
            </a:r>
            <a:br>
              <a:rPr kumimoji="1" lang="en-US" altLang="ja-JP" dirty="0"/>
            </a:br>
            <a:r>
              <a:rPr kumimoji="1" lang="ja-JP" altLang="en-US" dirty="0"/>
              <a:t>重点課題の発見・対策</a:t>
            </a:r>
          </a:p>
        </p:txBody>
      </p:sp>
      <p:sp>
        <p:nvSpPr>
          <p:cNvPr id="23" name="テキスト ボックス 22"/>
          <p:cNvSpPr txBox="1"/>
          <p:nvPr/>
        </p:nvSpPr>
        <p:spPr>
          <a:xfrm>
            <a:off x="8961076" y="1781362"/>
            <a:ext cx="2198038" cy="646331"/>
          </a:xfrm>
          <a:prstGeom prst="rect">
            <a:avLst/>
          </a:prstGeom>
          <a:noFill/>
        </p:spPr>
        <p:txBody>
          <a:bodyPr wrap="none" rtlCol="0">
            <a:spAutoFit/>
          </a:bodyPr>
          <a:lstStyle/>
          <a:p>
            <a:r>
              <a:rPr kumimoji="1" lang="ja-JP" altLang="en-US" dirty="0"/>
              <a:t>部門を跨いだ課題の</a:t>
            </a:r>
            <a:br>
              <a:rPr kumimoji="1" lang="en-US" altLang="ja-JP" dirty="0"/>
            </a:br>
            <a:r>
              <a:rPr kumimoji="1" lang="ja-JP" altLang="en-US" dirty="0"/>
              <a:t>全体最適化</a:t>
            </a:r>
          </a:p>
        </p:txBody>
      </p:sp>
      <p:sp>
        <p:nvSpPr>
          <p:cNvPr id="7" name="正方形/長方形 6"/>
          <p:cNvSpPr/>
          <p:nvPr/>
        </p:nvSpPr>
        <p:spPr>
          <a:xfrm>
            <a:off x="1426345" y="5445582"/>
            <a:ext cx="9339309" cy="936778"/>
          </a:xfrm>
          <a:prstGeom prst="rect">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ctr"/>
            <a:r>
              <a:rPr lang="ja-JP" altLang="en-US" sz="2800" dirty="0">
                <a:solidFill>
                  <a:srgbClr val="FF0000"/>
                </a:solidFill>
              </a:rPr>
              <a:t>データ利活用は、庁内での政策立案、公民連携の</a:t>
            </a:r>
            <a:br>
              <a:rPr lang="en-US" altLang="ja-JP" sz="2800" dirty="0">
                <a:solidFill>
                  <a:srgbClr val="FF0000"/>
                </a:solidFill>
              </a:rPr>
            </a:br>
            <a:r>
              <a:rPr lang="ja-JP" altLang="en-US" sz="2800" dirty="0">
                <a:solidFill>
                  <a:srgbClr val="FF0000"/>
                </a:solidFill>
              </a:rPr>
              <a:t>大きなテーマになっている。</a:t>
            </a:r>
            <a:endParaRPr lang="en-US" altLang="ja-JP" sz="2800" dirty="0">
              <a:solidFill>
                <a:srgbClr val="FF0000"/>
              </a:solidFill>
            </a:endParaRPr>
          </a:p>
        </p:txBody>
      </p:sp>
      <p:sp>
        <p:nvSpPr>
          <p:cNvPr id="24" name="スライド番号プレースホルダー 1">
            <a:extLst>
              <a:ext uri="{FF2B5EF4-FFF2-40B4-BE49-F238E27FC236}">
                <a16:creationId xmlns:a16="http://schemas.microsoft.com/office/drawing/2014/main" id="{F83B3CC6-5F77-45A0-9392-9455595FFDFE}"/>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21</a:t>
            </a:fld>
            <a:endParaRPr kumimoji="1" lang="ja-JP" altLang="en-US" dirty="0"/>
          </a:p>
        </p:txBody>
      </p:sp>
    </p:spTree>
    <p:extLst>
      <p:ext uri="{BB962C8B-B14F-4D97-AF65-F5344CB8AC3E}">
        <p14:creationId xmlns:p14="http://schemas.microsoft.com/office/powerpoint/2010/main" val="40819316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1400" y="365126"/>
            <a:ext cx="11689200" cy="590218"/>
          </a:xfrm>
        </p:spPr>
        <p:txBody>
          <a:bodyPr>
            <a:normAutofit fontScale="90000"/>
          </a:bodyPr>
          <a:lstStyle/>
          <a:p>
            <a:r>
              <a:rPr lang="en-US" altLang="ja-JP" dirty="0"/>
              <a:t>2-2-6. </a:t>
            </a:r>
            <a:r>
              <a:rPr lang="ja-JP" altLang="en-US" dirty="0"/>
              <a:t>庁内データのデザイン</a:t>
            </a:r>
            <a:endParaRPr kumimoji="1" lang="ja-JP" altLang="en-US" dirty="0"/>
          </a:p>
        </p:txBody>
      </p:sp>
      <p:sp>
        <p:nvSpPr>
          <p:cNvPr id="3" name="コンテンツ プレースホルダー 2"/>
          <p:cNvSpPr>
            <a:spLocks noGrp="1"/>
          </p:cNvSpPr>
          <p:nvPr>
            <p:ph idx="1"/>
          </p:nvPr>
        </p:nvSpPr>
        <p:spPr>
          <a:xfrm>
            <a:off x="838200" y="1105469"/>
            <a:ext cx="10515600" cy="5071494"/>
          </a:xfrm>
        </p:spPr>
        <p:txBody>
          <a:bodyPr>
            <a:normAutofit/>
          </a:bodyPr>
          <a:lstStyle/>
          <a:p>
            <a:pPr marL="0" indent="0">
              <a:buNone/>
            </a:pPr>
            <a:r>
              <a:rPr lang="ja-JP" altLang="en-US" sz="2200" dirty="0"/>
              <a:t>庁内でのデータ利活用のステップ</a:t>
            </a:r>
            <a:endParaRPr kumimoji="1" lang="ja-JP" altLang="en-US" sz="2200" dirty="0"/>
          </a:p>
        </p:txBody>
      </p:sp>
      <p:sp>
        <p:nvSpPr>
          <p:cNvPr id="6" name="正方形/長方形 5"/>
          <p:cNvSpPr/>
          <p:nvPr/>
        </p:nvSpPr>
        <p:spPr>
          <a:xfrm>
            <a:off x="1258708" y="2090576"/>
            <a:ext cx="4012769" cy="867907"/>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rPr>
              <a:t>【Step1】</a:t>
            </a:r>
            <a:br>
              <a:rPr lang="en-US" altLang="ja-JP" dirty="0">
                <a:solidFill>
                  <a:schemeClr val="tx1"/>
                </a:solidFill>
              </a:rPr>
            </a:br>
            <a:r>
              <a:rPr lang="ja-JP" altLang="en-US">
                <a:solidFill>
                  <a:schemeClr val="tx1"/>
                </a:solidFill>
              </a:rPr>
              <a:t>データを使ってみる</a:t>
            </a:r>
            <a:endParaRPr kumimoji="1" lang="ja-JP" altLang="en-US" dirty="0">
              <a:solidFill>
                <a:schemeClr val="tx1"/>
              </a:solidFill>
            </a:endParaRPr>
          </a:p>
        </p:txBody>
      </p:sp>
      <p:sp>
        <p:nvSpPr>
          <p:cNvPr id="10" name="正方形/長方形 9"/>
          <p:cNvSpPr/>
          <p:nvPr/>
        </p:nvSpPr>
        <p:spPr>
          <a:xfrm>
            <a:off x="1258707" y="3645830"/>
            <a:ext cx="4012769" cy="867907"/>
          </a:xfrm>
          <a:prstGeom prst="rect">
            <a:avLst/>
          </a:prstGeom>
          <a:solidFill>
            <a:schemeClr val="accent6">
              <a:lumMod val="20000"/>
              <a:lumOff val="80000"/>
              <a:alpha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rPr>
              <a:t>【Step2】</a:t>
            </a:r>
            <a:br>
              <a:rPr lang="en-US" altLang="ja-JP" dirty="0">
                <a:solidFill>
                  <a:schemeClr val="tx1"/>
                </a:solidFill>
              </a:rPr>
            </a:br>
            <a:r>
              <a:rPr lang="ja-JP" altLang="en-US">
                <a:solidFill>
                  <a:schemeClr val="tx1"/>
                </a:solidFill>
              </a:rPr>
              <a:t>データを分析、政策に活用する</a:t>
            </a:r>
            <a:br>
              <a:rPr lang="en-US" altLang="ja-JP" dirty="0">
                <a:solidFill>
                  <a:schemeClr val="tx1"/>
                </a:solidFill>
              </a:rPr>
            </a:br>
            <a:r>
              <a:rPr lang="ja-JP" altLang="en-US">
                <a:solidFill>
                  <a:schemeClr val="tx1"/>
                </a:solidFill>
              </a:rPr>
              <a:t>指標を作る</a:t>
            </a:r>
            <a:endParaRPr kumimoji="1" lang="ja-JP" altLang="en-US" dirty="0">
              <a:solidFill>
                <a:schemeClr val="tx1"/>
              </a:solidFill>
            </a:endParaRPr>
          </a:p>
        </p:txBody>
      </p:sp>
      <p:sp>
        <p:nvSpPr>
          <p:cNvPr id="11" name="正方形/長方形 10"/>
          <p:cNvSpPr/>
          <p:nvPr/>
        </p:nvSpPr>
        <p:spPr>
          <a:xfrm>
            <a:off x="1258707" y="5201084"/>
            <a:ext cx="4012769" cy="867907"/>
          </a:xfrm>
          <a:prstGeom prst="rect">
            <a:avLst/>
          </a:prstGeom>
          <a:solidFill>
            <a:schemeClr val="accent6">
              <a:lumMod val="20000"/>
              <a:lumOff val="8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rPr>
              <a:t>【Step3】</a:t>
            </a:r>
            <a:br>
              <a:rPr lang="en-US" altLang="ja-JP" dirty="0">
                <a:solidFill>
                  <a:schemeClr val="tx1"/>
                </a:solidFill>
              </a:rPr>
            </a:br>
            <a:r>
              <a:rPr lang="ja-JP" altLang="en-US">
                <a:solidFill>
                  <a:schemeClr val="tx1"/>
                </a:solidFill>
              </a:rPr>
              <a:t>結果と指標を確認し</a:t>
            </a:r>
            <a:br>
              <a:rPr lang="en-US" altLang="ja-JP" dirty="0">
                <a:solidFill>
                  <a:schemeClr val="tx1"/>
                </a:solidFill>
              </a:rPr>
            </a:br>
            <a:r>
              <a:rPr lang="ja-JP" altLang="en-US">
                <a:solidFill>
                  <a:schemeClr val="tx1"/>
                </a:solidFill>
              </a:rPr>
              <a:t>計画をアップデートする</a:t>
            </a:r>
            <a:endParaRPr kumimoji="1" lang="ja-JP" altLang="en-US" dirty="0">
              <a:solidFill>
                <a:schemeClr val="tx1"/>
              </a:solidFill>
            </a:endParaRPr>
          </a:p>
        </p:txBody>
      </p:sp>
      <p:sp>
        <p:nvSpPr>
          <p:cNvPr id="4" name="三角形 3">
            <a:extLst>
              <a:ext uri="{FF2B5EF4-FFF2-40B4-BE49-F238E27FC236}">
                <a16:creationId xmlns:a16="http://schemas.microsoft.com/office/drawing/2014/main" id="{8644650F-817E-DF40-930C-5E47DA3A1465}"/>
              </a:ext>
            </a:extLst>
          </p:cNvPr>
          <p:cNvSpPr/>
          <p:nvPr/>
        </p:nvSpPr>
        <p:spPr>
          <a:xfrm rot="10800000">
            <a:off x="2726386" y="3182609"/>
            <a:ext cx="1077410" cy="34367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三角形 23">
            <a:extLst>
              <a:ext uri="{FF2B5EF4-FFF2-40B4-BE49-F238E27FC236}">
                <a16:creationId xmlns:a16="http://schemas.microsoft.com/office/drawing/2014/main" id="{E23E6ED4-2E27-854F-BEF2-82BF0B8AE000}"/>
              </a:ext>
            </a:extLst>
          </p:cNvPr>
          <p:cNvSpPr/>
          <p:nvPr/>
        </p:nvSpPr>
        <p:spPr>
          <a:xfrm rot="10800000">
            <a:off x="2680088" y="4733617"/>
            <a:ext cx="1077410" cy="34367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97439838-A10D-C040-90D7-85531936D11C}"/>
              </a:ext>
            </a:extLst>
          </p:cNvPr>
          <p:cNvSpPr txBox="1"/>
          <p:nvPr/>
        </p:nvSpPr>
        <p:spPr>
          <a:xfrm>
            <a:off x="5886777" y="1934101"/>
            <a:ext cx="2723823" cy="1200329"/>
          </a:xfrm>
          <a:prstGeom prst="rect">
            <a:avLst/>
          </a:prstGeom>
          <a:noFill/>
        </p:spPr>
        <p:txBody>
          <a:bodyPr wrap="none" rtlCol="0">
            <a:spAutoFit/>
          </a:bodyPr>
          <a:lstStyle/>
          <a:p>
            <a:r>
              <a:rPr kumimoji="1" lang="ja-JP" altLang="en-US"/>
              <a:t>課題</a:t>
            </a:r>
            <a:br>
              <a:rPr kumimoji="1" lang="en-US" altLang="ja-JP" dirty="0"/>
            </a:br>
            <a:r>
              <a:rPr kumimoji="1" lang="ja-JP" altLang="en-US"/>
              <a:t>・データが足りない</a:t>
            </a:r>
            <a:br>
              <a:rPr kumimoji="1" lang="en-US" altLang="ja-JP" dirty="0"/>
            </a:br>
            <a:r>
              <a:rPr kumimoji="1" lang="ja-JP" altLang="en-US"/>
              <a:t>・デジタル化されてない</a:t>
            </a:r>
            <a:br>
              <a:rPr kumimoji="1" lang="en-US" altLang="ja-JP" dirty="0"/>
            </a:br>
            <a:r>
              <a:rPr kumimoji="1" lang="ja-JP" altLang="en-US"/>
              <a:t>・出してもらえない</a:t>
            </a:r>
          </a:p>
        </p:txBody>
      </p:sp>
      <p:sp>
        <p:nvSpPr>
          <p:cNvPr id="25" name="テキスト ボックス 24">
            <a:extLst>
              <a:ext uri="{FF2B5EF4-FFF2-40B4-BE49-F238E27FC236}">
                <a16:creationId xmlns:a16="http://schemas.microsoft.com/office/drawing/2014/main" id="{DE3D07CC-C12E-8F4F-881B-8020C8CEBB73}"/>
              </a:ext>
            </a:extLst>
          </p:cNvPr>
          <p:cNvSpPr txBox="1"/>
          <p:nvPr/>
        </p:nvSpPr>
        <p:spPr>
          <a:xfrm>
            <a:off x="5886777" y="3573344"/>
            <a:ext cx="2262158" cy="1200329"/>
          </a:xfrm>
          <a:prstGeom prst="rect">
            <a:avLst/>
          </a:prstGeom>
          <a:noFill/>
        </p:spPr>
        <p:txBody>
          <a:bodyPr wrap="none" rtlCol="0">
            <a:spAutoFit/>
          </a:bodyPr>
          <a:lstStyle/>
          <a:p>
            <a:r>
              <a:rPr kumimoji="1" lang="ja-JP" altLang="en-US"/>
              <a:t>課題</a:t>
            </a:r>
            <a:br>
              <a:rPr kumimoji="1" lang="en-US" altLang="ja-JP" dirty="0"/>
            </a:br>
            <a:r>
              <a:rPr lang="ja-JP" altLang="en-US"/>
              <a:t>・データが足りない</a:t>
            </a:r>
            <a:br>
              <a:rPr kumimoji="1" lang="en-US" altLang="ja-JP" dirty="0"/>
            </a:br>
            <a:r>
              <a:rPr kumimoji="1" lang="ja-JP" altLang="en-US"/>
              <a:t>・精度が低い</a:t>
            </a:r>
            <a:br>
              <a:rPr kumimoji="1" lang="en-US" altLang="ja-JP" dirty="0"/>
            </a:br>
            <a:r>
              <a:rPr kumimoji="1" lang="ja-JP" altLang="en-US"/>
              <a:t>・件数が少ない</a:t>
            </a:r>
          </a:p>
        </p:txBody>
      </p:sp>
      <p:sp>
        <p:nvSpPr>
          <p:cNvPr id="26" name="テキスト ボックス 25">
            <a:extLst>
              <a:ext uri="{FF2B5EF4-FFF2-40B4-BE49-F238E27FC236}">
                <a16:creationId xmlns:a16="http://schemas.microsoft.com/office/drawing/2014/main" id="{BB1EE4CF-AEB1-6642-A445-7276C4F5CD64}"/>
              </a:ext>
            </a:extLst>
          </p:cNvPr>
          <p:cNvSpPr txBox="1"/>
          <p:nvPr/>
        </p:nvSpPr>
        <p:spPr>
          <a:xfrm>
            <a:off x="5886777" y="5128598"/>
            <a:ext cx="2492990" cy="1200329"/>
          </a:xfrm>
          <a:prstGeom prst="rect">
            <a:avLst/>
          </a:prstGeom>
          <a:noFill/>
        </p:spPr>
        <p:txBody>
          <a:bodyPr wrap="none" rtlCol="0">
            <a:spAutoFit/>
          </a:bodyPr>
          <a:lstStyle/>
          <a:p>
            <a:r>
              <a:rPr kumimoji="1" lang="ja-JP" altLang="en-US"/>
              <a:t>課題</a:t>
            </a:r>
            <a:br>
              <a:rPr kumimoji="1" lang="en-US" altLang="ja-JP" dirty="0"/>
            </a:br>
            <a:r>
              <a:rPr lang="ja-JP" altLang="en-US"/>
              <a:t>・別の指標が必要</a:t>
            </a:r>
            <a:br>
              <a:rPr kumimoji="1" lang="en-US" altLang="ja-JP" dirty="0"/>
            </a:br>
            <a:r>
              <a:rPr kumimoji="1" lang="ja-JP" altLang="en-US"/>
              <a:t>・項目の詳細化</a:t>
            </a:r>
            <a:br>
              <a:rPr kumimoji="1" lang="en-US" altLang="ja-JP" dirty="0"/>
            </a:br>
            <a:r>
              <a:rPr kumimoji="1" lang="ja-JP" altLang="en-US"/>
              <a:t>・定性評価→定量評価</a:t>
            </a:r>
          </a:p>
        </p:txBody>
      </p:sp>
      <p:sp>
        <p:nvSpPr>
          <p:cNvPr id="8" name="正方形/長方形 7">
            <a:extLst>
              <a:ext uri="{FF2B5EF4-FFF2-40B4-BE49-F238E27FC236}">
                <a16:creationId xmlns:a16="http://schemas.microsoft.com/office/drawing/2014/main" id="{17AD5F60-DF3F-FC43-BEE5-DAAAEFBE1EB4}"/>
              </a:ext>
            </a:extLst>
          </p:cNvPr>
          <p:cNvSpPr/>
          <p:nvPr/>
        </p:nvSpPr>
        <p:spPr>
          <a:xfrm>
            <a:off x="5629554" y="1811113"/>
            <a:ext cx="3090440" cy="45159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右矢印 8">
            <a:extLst>
              <a:ext uri="{FF2B5EF4-FFF2-40B4-BE49-F238E27FC236}">
                <a16:creationId xmlns:a16="http://schemas.microsoft.com/office/drawing/2014/main" id="{D5C4C3BF-60B7-C44E-81E0-E78AB47BDFC8}"/>
              </a:ext>
            </a:extLst>
          </p:cNvPr>
          <p:cNvSpPr/>
          <p:nvPr/>
        </p:nvSpPr>
        <p:spPr>
          <a:xfrm>
            <a:off x="8967525" y="3258304"/>
            <a:ext cx="428264" cy="1551008"/>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5961AEB4-75D7-324E-840A-5649843AA168}"/>
              </a:ext>
            </a:extLst>
          </p:cNvPr>
          <p:cNvSpPr txBox="1"/>
          <p:nvPr/>
        </p:nvSpPr>
        <p:spPr>
          <a:xfrm>
            <a:off x="9516343" y="2154868"/>
            <a:ext cx="2492990" cy="3416320"/>
          </a:xfrm>
          <a:prstGeom prst="rect">
            <a:avLst/>
          </a:prstGeom>
          <a:noFill/>
        </p:spPr>
        <p:txBody>
          <a:bodyPr wrap="none" rtlCol="0">
            <a:spAutoFit/>
          </a:bodyPr>
          <a:lstStyle/>
          <a:p>
            <a:r>
              <a:rPr kumimoji="1" lang="ja-JP" altLang="en-US" dirty="0"/>
              <a:t>実際に利用して</a:t>
            </a:r>
            <a:br>
              <a:rPr kumimoji="1" lang="en-US" altLang="ja-JP" dirty="0"/>
            </a:br>
            <a:r>
              <a:rPr kumimoji="1" lang="ja-JP" altLang="en-US" dirty="0"/>
              <a:t>課題を明確にし</a:t>
            </a:r>
            <a:br>
              <a:rPr kumimoji="1" lang="en-US" altLang="ja-JP" dirty="0"/>
            </a:br>
            <a:r>
              <a:rPr kumimoji="1" lang="ja-JP" altLang="en-US" dirty="0"/>
              <a:t>常に品質を上げる。</a:t>
            </a:r>
            <a:br>
              <a:rPr kumimoji="1" lang="en-US" altLang="ja-JP" dirty="0"/>
            </a:br>
            <a:br>
              <a:rPr kumimoji="1" lang="en-US" altLang="ja-JP" dirty="0"/>
            </a:br>
            <a:r>
              <a:rPr kumimoji="1" lang="ja-JP" altLang="en-US" dirty="0"/>
              <a:t>使わないことには</a:t>
            </a:r>
            <a:br>
              <a:rPr kumimoji="1" lang="en-US" altLang="ja-JP" dirty="0"/>
            </a:br>
            <a:r>
              <a:rPr kumimoji="1" lang="ja-JP" altLang="en-US" dirty="0"/>
              <a:t>品質は上がって</a:t>
            </a:r>
            <a:endParaRPr kumimoji="1" lang="en-US" altLang="ja-JP" dirty="0"/>
          </a:p>
          <a:p>
            <a:r>
              <a:rPr kumimoji="1" lang="ja-JP" altLang="en-US" dirty="0"/>
              <a:t>いかない。</a:t>
            </a:r>
            <a:endParaRPr kumimoji="1" lang="en-US" altLang="ja-JP" dirty="0"/>
          </a:p>
          <a:p>
            <a:endParaRPr lang="en-US" altLang="ja-JP" dirty="0"/>
          </a:p>
          <a:p>
            <a:r>
              <a:rPr kumimoji="1" lang="ja-JP" altLang="en-US" dirty="0"/>
              <a:t>なぜなら、課題と</a:t>
            </a:r>
            <a:endParaRPr kumimoji="1" lang="en-US" altLang="ja-JP" dirty="0"/>
          </a:p>
          <a:p>
            <a:r>
              <a:rPr kumimoji="1" lang="ja-JP" altLang="en-US" dirty="0"/>
              <a:t>内部の運用はそれぞれ</a:t>
            </a:r>
            <a:endParaRPr kumimoji="1" lang="en-US" altLang="ja-JP" dirty="0"/>
          </a:p>
          <a:p>
            <a:r>
              <a:rPr kumimoji="1" lang="ja-JP" altLang="en-US" dirty="0"/>
              <a:t>の地方公共団体で</a:t>
            </a:r>
            <a:br>
              <a:rPr kumimoji="1" lang="en-US" altLang="ja-JP" dirty="0"/>
            </a:br>
            <a:r>
              <a:rPr kumimoji="1" lang="ja-JP" altLang="en-US" dirty="0"/>
              <a:t>異なる</a:t>
            </a:r>
            <a:r>
              <a:rPr lang="ja-JP" altLang="en-US" dirty="0"/>
              <a:t>ため</a:t>
            </a:r>
            <a:r>
              <a:rPr kumimoji="1" lang="ja-JP" altLang="en-US" dirty="0"/>
              <a:t>。</a:t>
            </a:r>
          </a:p>
        </p:txBody>
      </p:sp>
      <p:sp>
        <p:nvSpPr>
          <p:cNvPr id="27" name="右カーブ矢印 26">
            <a:extLst>
              <a:ext uri="{FF2B5EF4-FFF2-40B4-BE49-F238E27FC236}">
                <a16:creationId xmlns:a16="http://schemas.microsoft.com/office/drawing/2014/main" id="{06892F28-2017-0F4B-AA92-2ED9EECDEC4E}"/>
              </a:ext>
            </a:extLst>
          </p:cNvPr>
          <p:cNvSpPr/>
          <p:nvPr/>
        </p:nvSpPr>
        <p:spPr>
          <a:xfrm flipV="1">
            <a:off x="504550" y="4238392"/>
            <a:ext cx="506626" cy="990449"/>
          </a:xfrm>
          <a:prstGeom prst="curved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8" name="右カーブ矢印 27">
            <a:extLst>
              <a:ext uri="{FF2B5EF4-FFF2-40B4-BE49-F238E27FC236}">
                <a16:creationId xmlns:a16="http://schemas.microsoft.com/office/drawing/2014/main" id="{8432F34C-10CC-E249-9031-B03B0B15E0E8}"/>
              </a:ext>
            </a:extLst>
          </p:cNvPr>
          <p:cNvSpPr/>
          <p:nvPr/>
        </p:nvSpPr>
        <p:spPr>
          <a:xfrm flipV="1">
            <a:off x="492975" y="2698959"/>
            <a:ext cx="506626" cy="990449"/>
          </a:xfrm>
          <a:prstGeom prst="curved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9" name="テキスト ボックス 28">
            <a:extLst>
              <a:ext uri="{FF2B5EF4-FFF2-40B4-BE49-F238E27FC236}">
                <a16:creationId xmlns:a16="http://schemas.microsoft.com/office/drawing/2014/main" id="{8EF001F6-C3CD-0549-A9D9-1794C9B2BDEE}"/>
              </a:ext>
            </a:extLst>
          </p:cNvPr>
          <p:cNvSpPr txBox="1"/>
          <p:nvPr/>
        </p:nvSpPr>
        <p:spPr>
          <a:xfrm>
            <a:off x="34646" y="2381072"/>
            <a:ext cx="1261884" cy="276999"/>
          </a:xfrm>
          <a:prstGeom prst="rect">
            <a:avLst/>
          </a:prstGeom>
          <a:noFill/>
        </p:spPr>
        <p:txBody>
          <a:bodyPr wrap="none" rtlCol="0">
            <a:spAutoFit/>
          </a:bodyPr>
          <a:lstStyle/>
          <a:p>
            <a:r>
              <a:rPr kumimoji="1" lang="ja-JP" altLang="en-US" sz="1200"/>
              <a:t>フィードバック</a:t>
            </a:r>
            <a:endParaRPr kumimoji="1" lang="ja-JP" altLang="en-US"/>
          </a:p>
        </p:txBody>
      </p:sp>
      <p:sp>
        <p:nvSpPr>
          <p:cNvPr id="30" name="テキスト ボックス 29">
            <a:extLst>
              <a:ext uri="{FF2B5EF4-FFF2-40B4-BE49-F238E27FC236}">
                <a16:creationId xmlns:a16="http://schemas.microsoft.com/office/drawing/2014/main" id="{9072573D-D3C5-1A48-A1D2-D5F6454536E8}"/>
              </a:ext>
            </a:extLst>
          </p:cNvPr>
          <p:cNvSpPr txBox="1"/>
          <p:nvPr/>
        </p:nvSpPr>
        <p:spPr>
          <a:xfrm>
            <a:off x="34646" y="4001528"/>
            <a:ext cx="1261884" cy="276999"/>
          </a:xfrm>
          <a:prstGeom prst="rect">
            <a:avLst/>
          </a:prstGeom>
          <a:noFill/>
        </p:spPr>
        <p:txBody>
          <a:bodyPr wrap="none" rtlCol="0">
            <a:spAutoFit/>
          </a:bodyPr>
          <a:lstStyle/>
          <a:p>
            <a:r>
              <a:rPr kumimoji="1" lang="ja-JP" altLang="en-US" sz="1200"/>
              <a:t>フィードバック</a:t>
            </a:r>
            <a:endParaRPr kumimoji="1" lang="ja-JP" altLang="en-US"/>
          </a:p>
        </p:txBody>
      </p:sp>
      <p:sp>
        <p:nvSpPr>
          <p:cNvPr id="20" name="スライド番号プレースホルダー 1">
            <a:extLst>
              <a:ext uri="{FF2B5EF4-FFF2-40B4-BE49-F238E27FC236}">
                <a16:creationId xmlns:a16="http://schemas.microsoft.com/office/drawing/2014/main" id="{2FEDA4AC-8AAE-45C4-A383-1657267DC518}"/>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22</a:t>
            </a:fld>
            <a:endParaRPr kumimoji="1" lang="ja-JP" altLang="en-US" dirty="0"/>
          </a:p>
        </p:txBody>
      </p:sp>
    </p:spTree>
    <p:extLst>
      <p:ext uri="{BB962C8B-B14F-4D97-AF65-F5344CB8AC3E}">
        <p14:creationId xmlns:p14="http://schemas.microsoft.com/office/powerpoint/2010/main" val="1646688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4294967295"/>
          </p:nvPr>
        </p:nvSpPr>
        <p:spPr>
          <a:xfrm>
            <a:off x="838200" y="892969"/>
            <a:ext cx="10515600" cy="5072063"/>
          </a:xfrm>
        </p:spPr>
        <p:txBody>
          <a:bodyPr anchor="ctr">
            <a:normAutofit/>
          </a:bodyPr>
          <a:lstStyle/>
          <a:p>
            <a:pPr marL="0" indent="0" algn="ctr">
              <a:buNone/>
            </a:pPr>
            <a:r>
              <a:rPr lang="en-US" altLang="ja-JP" sz="6000" dirty="0"/>
              <a:t>2-3. </a:t>
            </a:r>
            <a:r>
              <a:rPr lang="ja-JP" altLang="en-US" sz="6000" dirty="0"/>
              <a:t>オープンデータ</a:t>
            </a:r>
            <a:endParaRPr lang="en-US" altLang="ja-JP" sz="4800" dirty="0"/>
          </a:p>
        </p:txBody>
      </p:sp>
      <p:sp>
        <p:nvSpPr>
          <p:cNvPr id="4" name="タイトル 1">
            <a:extLst>
              <a:ext uri="{FF2B5EF4-FFF2-40B4-BE49-F238E27FC236}">
                <a16:creationId xmlns:a16="http://schemas.microsoft.com/office/drawing/2014/main" id="{CD7BC0A1-EA08-4EC6-8388-2C3AE160A1A0}"/>
              </a:ext>
            </a:extLst>
          </p:cNvPr>
          <p:cNvSpPr txBox="1">
            <a:spLocks/>
          </p:cNvSpPr>
          <p:nvPr/>
        </p:nvSpPr>
        <p:spPr>
          <a:xfrm>
            <a:off x="251400" y="365126"/>
            <a:ext cx="11689200" cy="590218"/>
          </a:xfrm>
          <a:prstGeom prst="rect">
            <a:avLst/>
          </a:prstGeom>
        </p:spPr>
        <p:txBody>
          <a:bodyPr>
            <a:normAutofit fontScale="90000" lnSpcReduction="1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t>データ利活用基本研修</a:t>
            </a:r>
          </a:p>
        </p:txBody>
      </p:sp>
      <p:sp>
        <p:nvSpPr>
          <p:cNvPr id="5" name="スライド番号プレースホルダー 1">
            <a:extLst>
              <a:ext uri="{FF2B5EF4-FFF2-40B4-BE49-F238E27FC236}">
                <a16:creationId xmlns:a16="http://schemas.microsoft.com/office/drawing/2014/main" id="{1F689B61-2333-48B2-8361-ACF4A14EFB13}"/>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23</a:t>
            </a:fld>
            <a:endParaRPr kumimoji="1" lang="ja-JP" altLang="en-US" dirty="0"/>
          </a:p>
        </p:txBody>
      </p:sp>
    </p:spTree>
    <p:extLst>
      <p:ext uri="{BB962C8B-B14F-4D97-AF65-F5344CB8AC3E}">
        <p14:creationId xmlns:p14="http://schemas.microsoft.com/office/powerpoint/2010/main" val="13010458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sz="4000" dirty="0"/>
              <a:t>2-3-1. </a:t>
            </a:r>
            <a:r>
              <a:rPr lang="ja-JP" altLang="en-US" sz="4000" dirty="0"/>
              <a:t>オープンデータについて</a:t>
            </a:r>
            <a:endParaRPr kumimoji="1" lang="ja-JP" altLang="en-US" sz="4000" b="1" dirty="0"/>
          </a:p>
        </p:txBody>
      </p:sp>
      <p:sp>
        <p:nvSpPr>
          <p:cNvPr id="3" name="コンテンツ プレースホルダー 2"/>
          <p:cNvSpPr>
            <a:spLocks noGrp="1"/>
          </p:cNvSpPr>
          <p:nvPr>
            <p:ph idx="1"/>
          </p:nvPr>
        </p:nvSpPr>
        <p:spPr/>
        <p:txBody>
          <a:bodyPr>
            <a:normAutofit/>
          </a:bodyPr>
          <a:lstStyle/>
          <a:p>
            <a:r>
              <a:rPr lang="ja-JP" altLang="en-US" sz="2200" dirty="0"/>
              <a:t>社会サービスを行政が一括管理する</a:t>
            </a:r>
            <a:r>
              <a:rPr lang="en-US" altLang="ja-JP" sz="2200" dirty="0"/>
              <a:t>20</a:t>
            </a:r>
            <a:r>
              <a:rPr lang="ja-JP" altLang="en-US" sz="2200" dirty="0"/>
              <a:t>世紀型スタイルでは、「課題の解決」を継続できない（①）。</a:t>
            </a:r>
            <a:endParaRPr lang="en-US" altLang="ja-JP" sz="2200" dirty="0"/>
          </a:p>
          <a:p>
            <a:r>
              <a:rPr lang="ja-JP" altLang="en-US" sz="2200" dirty="0"/>
              <a:t>今後の社会サービスは、行政・市民が協業することで「効率的な行政」と「ビジネスチャンス」が生まれる。そのためのキーとなるのがオープンデータ（②）。</a:t>
            </a:r>
            <a:endParaRPr lang="en-US" altLang="ja-JP" sz="2200" dirty="0"/>
          </a:p>
          <a:p>
            <a:r>
              <a:rPr lang="ja-JP" altLang="en-US" sz="2200" dirty="0"/>
              <a:t>市民も自ら地域課題を解決するサービスを作ることができる（③）。</a:t>
            </a:r>
            <a:endParaRPr kumimoji="1" lang="ja-JP" altLang="en-US" sz="2200" dirty="0"/>
          </a:p>
        </p:txBody>
      </p:sp>
      <p:sp>
        <p:nvSpPr>
          <p:cNvPr id="6" name="正方形/長方形 5"/>
          <p:cNvSpPr/>
          <p:nvPr/>
        </p:nvSpPr>
        <p:spPr bwMode="auto">
          <a:xfrm>
            <a:off x="2004595" y="5258244"/>
            <a:ext cx="863745" cy="451597"/>
          </a:xfrm>
          <a:prstGeom prst="rect">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100" dirty="0">
                <a:latin typeface="Trebuchet MS" pitchFamily="34" charset="0"/>
                <a:ea typeface="ＭＳ Ｐゴシック" pitchFamily="50" charset="-128"/>
              </a:rPr>
              <a:t>人口減少</a:t>
            </a:r>
            <a:endParaRPr kumimoji="0" lang="ja-JP" altLang="en-US" sz="11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7" name="正方形/長方形 6"/>
          <p:cNvSpPr/>
          <p:nvPr/>
        </p:nvSpPr>
        <p:spPr bwMode="auto">
          <a:xfrm>
            <a:off x="2874532" y="5258244"/>
            <a:ext cx="863745" cy="451597"/>
          </a:xfrm>
          <a:prstGeom prst="rect">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100" b="0" i="0" u="none" strike="noStrike" cap="none" normalizeH="0" baseline="0" dirty="0">
                <a:ln>
                  <a:noFill/>
                </a:ln>
                <a:solidFill>
                  <a:schemeClr val="tx1"/>
                </a:solidFill>
                <a:effectLst/>
                <a:latin typeface="Trebuchet MS" pitchFamily="34" charset="0"/>
                <a:ea typeface="ＭＳ Ｐゴシック" pitchFamily="50" charset="-128"/>
              </a:rPr>
              <a:t>税金</a:t>
            </a:r>
            <a:br>
              <a:rPr kumimoji="0" lang="en-US" altLang="ja-JP" sz="1100" b="0" i="0" u="none" strike="noStrike" cap="none" normalizeH="0" baseline="0" dirty="0">
                <a:ln>
                  <a:noFill/>
                </a:ln>
                <a:solidFill>
                  <a:schemeClr val="tx1"/>
                </a:solidFill>
                <a:effectLst/>
                <a:latin typeface="Trebuchet MS" pitchFamily="34" charset="0"/>
                <a:ea typeface="ＭＳ Ｐゴシック" pitchFamily="50" charset="-128"/>
              </a:rPr>
            </a:br>
            <a:r>
              <a:rPr kumimoji="0" lang="ja-JP" altLang="en-US" sz="1100" b="0" i="0" u="none" strike="noStrike" cap="none" normalizeH="0" baseline="0" dirty="0">
                <a:ln>
                  <a:noFill/>
                </a:ln>
                <a:solidFill>
                  <a:schemeClr val="tx1"/>
                </a:solidFill>
                <a:effectLst/>
                <a:latin typeface="Trebuchet MS" pitchFamily="34" charset="0"/>
                <a:ea typeface="ＭＳ Ｐゴシック" pitchFamily="50" charset="-128"/>
              </a:rPr>
              <a:t>増えない</a:t>
            </a:r>
          </a:p>
        </p:txBody>
      </p:sp>
      <p:sp>
        <p:nvSpPr>
          <p:cNvPr id="8" name="正方形/長方形 7"/>
          <p:cNvSpPr/>
          <p:nvPr/>
        </p:nvSpPr>
        <p:spPr bwMode="auto">
          <a:xfrm>
            <a:off x="2004595" y="4796714"/>
            <a:ext cx="863745" cy="451597"/>
          </a:xfrm>
          <a:prstGeom prst="rect">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100" dirty="0">
                <a:latin typeface="Trebuchet MS" pitchFamily="34" charset="0"/>
                <a:ea typeface="ＭＳ Ｐゴシック" pitchFamily="50" charset="-128"/>
              </a:rPr>
              <a:t>インフラ</a:t>
            </a:r>
            <a:br>
              <a:rPr kumimoji="0" lang="en-US" altLang="ja-JP" sz="1100" dirty="0">
                <a:latin typeface="Trebuchet MS" pitchFamily="34" charset="0"/>
                <a:ea typeface="ＭＳ Ｐゴシック" pitchFamily="50" charset="-128"/>
              </a:rPr>
            </a:br>
            <a:r>
              <a:rPr kumimoji="0" lang="ja-JP" altLang="en-US" sz="1100" dirty="0">
                <a:latin typeface="Trebuchet MS" pitchFamily="34" charset="0"/>
                <a:ea typeface="ＭＳ Ｐゴシック" pitchFamily="50" charset="-128"/>
              </a:rPr>
              <a:t>維持大変</a:t>
            </a:r>
            <a:endParaRPr kumimoji="0" lang="ja-JP" altLang="en-US" sz="11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9" name="正方形/長方形 8"/>
          <p:cNvSpPr/>
          <p:nvPr/>
        </p:nvSpPr>
        <p:spPr bwMode="auto">
          <a:xfrm>
            <a:off x="2874532" y="4796714"/>
            <a:ext cx="863745" cy="451597"/>
          </a:xfrm>
          <a:prstGeom prst="rect">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100" dirty="0">
                <a:latin typeface="Trebuchet MS" pitchFamily="34" charset="0"/>
                <a:ea typeface="ＭＳ Ｐゴシック" pitchFamily="50" charset="-128"/>
              </a:rPr>
              <a:t>行政サービス</a:t>
            </a:r>
            <a:br>
              <a:rPr kumimoji="0" lang="en-US" altLang="ja-JP" sz="1100" dirty="0">
                <a:latin typeface="Trebuchet MS" pitchFamily="34" charset="0"/>
                <a:ea typeface="ＭＳ Ｐゴシック" pitchFamily="50" charset="-128"/>
              </a:rPr>
            </a:br>
            <a:r>
              <a:rPr kumimoji="0" lang="ja-JP" altLang="en-US" sz="1100" dirty="0">
                <a:latin typeface="Trebuchet MS" pitchFamily="34" charset="0"/>
                <a:ea typeface="ＭＳ Ｐゴシック" pitchFamily="50" charset="-128"/>
              </a:rPr>
              <a:t>減らせない</a:t>
            </a:r>
            <a:endParaRPr kumimoji="0" lang="ja-JP" altLang="en-US" sz="11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10" name="フローチャート: 磁気ディスク 9"/>
          <p:cNvSpPr/>
          <p:nvPr/>
        </p:nvSpPr>
        <p:spPr bwMode="auto">
          <a:xfrm>
            <a:off x="6526817" y="3190877"/>
            <a:ext cx="782447" cy="804967"/>
          </a:xfrm>
          <a:prstGeom prst="flowChartMagneticDisk">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400" dirty="0">
                <a:latin typeface="Trebuchet MS" pitchFamily="34" charset="0"/>
                <a:ea typeface="ＭＳ Ｐゴシック" pitchFamily="50" charset="-128"/>
              </a:rPr>
              <a:t>オープン</a:t>
            </a:r>
            <a:br>
              <a:rPr kumimoji="0" lang="en-US" altLang="ja-JP" sz="1400" dirty="0">
                <a:latin typeface="Trebuchet MS" pitchFamily="34" charset="0"/>
                <a:ea typeface="ＭＳ Ｐゴシック" pitchFamily="50" charset="-128"/>
              </a:rPr>
            </a:br>
            <a:r>
              <a:rPr kumimoji="0" lang="ja-JP" altLang="en-US" sz="1400" dirty="0">
                <a:latin typeface="Trebuchet MS" pitchFamily="34" charset="0"/>
                <a:ea typeface="ＭＳ Ｐゴシック" pitchFamily="50" charset="-128"/>
              </a:rPr>
              <a:t>データ</a:t>
            </a:r>
            <a:endParaRPr kumimoji="0" lang="ja-JP" altLang="en-US" sz="14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11" name="円/楕円 10"/>
          <p:cNvSpPr/>
          <p:nvPr/>
        </p:nvSpPr>
        <p:spPr bwMode="auto">
          <a:xfrm>
            <a:off x="7383379" y="4998594"/>
            <a:ext cx="755904" cy="709528"/>
          </a:xfrm>
          <a:prstGeom prst="ellipse">
            <a:avLst/>
          </a:prstGeom>
          <a:solidFill>
            <a:schemeClr val="accent5">
              <a:lumMod val="40000"/>
              <a:lumOff val="60000"/>
            </a:schemeClr>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400" dirty="0">
                <a:latin typeface="Trebuchet MS" pitchFamily="34" charset="0"/>
                <a:ea typeface="ＭＳ Ｐゴシック" pitchFamily="50" charset="-128"/>
              </a:rPr>
              <a:t>市民</a:t>
            </a:r>
            <a:endParaRPr kumimoji="0" lang="ja-JP" altLang="en-US" sz="14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12" name="円/楕円 11"/>
          <p:cNvSpPr/>
          <p:nvPr/>
        </p:nvSpPr>
        <p:spPr bwMode="auto">
          <a:xfrm>
            <a:off x="6627475" y="5012748"/>
            <a:ext cx="755904" cy="709528"/>
          </a:xfrm>
          <a:prstGeom prst="ellipse">
            <a:avLst/>
          </a:prstGeom>
          <a:solidFill>
            <a:srgbClr val="FFCCFF"/>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400" dirty="0">
                <a:latin typeface="Trebuchet MS" pitchFamily="34" charset="0"/>
                <a:ea typeface="ＭＳ Ｐゴシック" pitchFamily="50" charset="-128"/>
              </a:rPr>
              <a:t>企業</a:t>
            </a:r>
            <a:endParaRPr kumimoji="0" lang="ja-JP" altLang="en-US" sz="14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13" name="円/楕円 12"/>
          <p:cNvSpPr/>
          <p:nvPr/>
        </p:nvSpPr>
        <p:spPr bwMode="auto">
          <a:xfrm>
            <a:off x="8120720" y="4998594"/>
            <a:ext cx="755904" cy="709528"/>
          </a:xfrm>
          <a:prstGeom prst="ellipse">
            <a:avLst/>
          </a:prstGeom>
          <a:solidFill>
            <a:srgbClr val="CCFF66"/>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400" dirty="0">
                <a:latin typeface="Trebuchet MS" pitchFamily="34" charset="0"/>
                <a:ea typeface="ＭＳ Ｐゴシック" pitchFamily="50" charset="-128"/>
              </a:rPr>
              <a:t>行政</a:t>
            </a:r>
            <a:endParaRPr kumimoji="0" lang="ja-JP" altLang="en-US" sz="14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14" name="二等辺三角形 13"/>
          <p:cNvSpPr/>
          <p:nvPr/>
        </p:nvSpPr>
        <p:spPr bwMode="auto">
          <a:xfrm rot="5400000">
            <a:off x="4435385" y="4385562"/>
            <a:ext cx="2222857" cy="370554"/>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ja-JP" altLang="en-US" sz="1400" b="0" i="0" u="none" strike="noStrike" cap="none" normalizeH="0" baseline="0">
              <a:ln>
                <a:noFill/>
              </a:ln>
              <a:solidFill>
                <a:schemeClr val="tx1"/>
              </a:solidFill>
              <a:effectLst/>
              <a:latin typeface="Trebuchet MS" pitchFamily="34" charset="0"/>
              <a:ea typeface="ＭＳ Ｐゴシック" pitchFamily="50" charset="-128"/>
            </a:endParaRPr>
          </a:p>
        </p:txBody>
      </p:sp>
      <p:sp>
        <p:nvSpPr>
          <p:cNvPr id="15" name="テキスト ボックス 14"/>
          <p:cNvSpPr txBox="1"/>
          <p:nvPr/>
        </p:nvSpPr>
        <p:spPr>
          <a:xfrm>
            <a:off x="1848171" y="5888594"/>
            <a:ext cx="2727029" cy="369332"/>
          </a:xfrm>
          <a:prstGeom prst="rect">
            <a:avLst/>
          </a:prstGeom>
          <a:noFill/>
        </p:spPr>
        <p:txBody>
          <a:bodyPr wrap="none" rtlCol="0">
            <a:spAutoFit/>
          </a:bodyPr>
          <a:lstStyle/>
          <a:p>
            <a:r>
              <a:rPr lang="ja-JP" altLang="en-US" dirty="0"/>
              <a:t>「</a:t>
            </a:r>
            <a:r>
              <a:rPr lang="en-US" altLang="ja-JP" dirty="0"/>
              <a:t>20</a:t>
            </a:r>
            <a:r>
              <a:rPr lang="ja-JP" altLang="en-US" dirty="0"/>
              <a:t>世紀型の行政の限界」</a:t>
            </a:r>
            <a:endParaRPr kumimoji="1" lang="ja-JP" altLang="en-US" dirty="0"/>
          </a:p>
        </p:txBody>
      </p:sp>
      <p:sp>
        <p:nvSpPr>
          <p:cNvPr id="16" name="テキスト ボックス 15"/>
          <p:cNvSpPr txBox="1"/>
          <p:nvPr/>
        </p:nvSpPr>
        <p:spPr>
          <a:xfrm>
            <a:off x="5585171" y="5859154"/>
            <a:ext cx="4912528" cy="400110"/>
          </a:xfrm>
          <a:prstGeom prst="rect">
            <a:avLst/>
          </a:prstGeom>
          <a:noFill/>
        </p:spPr>
        <p:txBody>
          <a:bodyPr wrap="square" rtlCol="0">
            <a:spAutoFit/>
          </a:bodyPr>
          <a:lstStyle/>
          <a:p>
            <a:r>
              <a:rPr lang="ja-JP" altLang="en-US" sz="2000" b="1" dirty="0">
                <a:solidFill>
                  <a:srgbClr val="FF0000"/>
                </a:solidFill>
              </a:rPr>
              <a:t>「行政と市民</a:t>
            </a:r>
            <a:r>
              <a:rPr kumimoji="1" lang="ja-JP" altLang="en-US" sz="2000" b="1" dirty="0">
                <a:solidFill>
                  <a:srgbClr val="FF0000"/>
                </a:solidFill>
              </a:rPr>
              <a:t>協業</a:t>
            </a:r>
            <a:r>
              <a:rPr lang="ja-JP" altLang="en-US" sz="2000" b="1" dirty="0">
                <a:solidFill>
                  <a:srgbClr val="FF0000"/>
                </a:solidFill>
              </a:rPr>
              <a:t>、</a:t>
            </a:r>
            <a:r>
              <a:rPr kumimoji="1" lang="ja-JP" altLang="en-US" sz="2000" b="1" dirty="0">
                <a:solidFill>
                  <a:srgbClr val="FF0000"/>
                </a:solidFill>
              </a:rPr>
              <a:t>市民の力を活用</a:t>
            </a:r>
            <a:r>
              <a:rPr lang="ja-JP" altLang="en-US" sz="2000" b="1" dirty="0">
                <a:solidFill>
                  <a:srgbClr val="FF0000"/>
                </a:solidFill>
              </a:rPr>
              <a:t>！」</a:t>
            </a:r>
            <a:endParaRPr kumimoji="1" lang="ja-JP" altLang="en-US" sz="2000" b="1" dirty="0">
              <a:solidFill>
                <a:srgbClr val="FF0000"/>
              </a:solidFill>
            </a:endParaRPr>
          </a:p>
        </p:txBody>
      </p:sp>
      <p:sp>
        <p:nvSpPr>
          <p:cNvPr id="18" name="円/楕円 17"/>
          <p:cNvSpPr/>
          <p:nvPr/>
        </p:nvSpPr>
        <p:spPr bwMode="auto">
          <a:xfrm>
            <a:off x="3895270" y="3124781"/>
            <a:ext cx="755904" cy="709528"/>
          </a:xfrm>
          <a:prstGeom prst="ellipse">
            <a:avLst/>
          </a:prstGeom>
          <a:solidFill>
            <a:schemeClr val="accent5">
              <a:lumMod val="40000"/>
              <a:lumOff val="60000"/>
            </a:schemeClr>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400" dirty="0">
                <a:latin typeface="Trebuchet MS" pitchFamily="34" charset="0"/>
                <a:ea typeface="ＭＳ Ｐゴシック" pitchFamily="50" charset="-128"/>
              </a:rPr>
              <a:t>市民</a:t>
            </a:r>
            <a:endParaRPr kumimoji="0" lang="ja-JP" altLang="en-US" sz="14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19" name="円/楕円 18"/>
          <p:cNvSpPr/>
          <p:nvPr/>
        </p:nvSpPr>
        <p:spPr bwMode="auto">
          <a:xfrm>
            <a:off x="3861494" y="3903648"/>
            <a:ext cx="755904" cy="709528"/>
          </a:xfrm>
          <a:prstGeom prst="ellipse">
            <a:avLst/>
          </a:prstGeom>
          <a:solidFill>
            <a:srgbClr val="FFCCFF"/>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400" dirty="0">
                <a:latin typeface="Trebuchet MS" pitchFamily="34" charset="0"/>
                <a:ea typeface="ＭＳ Ｐゴシック" pitchFamily="50" charset="-128"/>
              </a:rPr>
              <a:t>企業</a:t>
            </a:r>
            <a:endParaRPr kumimoji="0" lang="ja-JP" altLang="en-US" sz="14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20" name="円/楕円 19"/>
          <p:cNvSpPr/>
          <p:nvPr/>
        </p:nvSpPr>
        <p:spPr bwMode="auto">
          <a:xfrm>
            <a:off x="2220032" y="3515980"/>
            <a:ext cx="755904" cy="709528"/>
          </a:xfrm>
          <a:prstGeom prst="ellipse">
            <a:avLst/>
          </a:prstGeom>
          <a:solidFill>
            <a:srgbClr val="CCFF66"/>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ja-JP" altLang="en-US" sz="1400" dirty="0">
                <a:latin typeface="Trebuchet MS" pitchFamily="34" charset="0"/>
                <a:ea typeface="ＭＳ Ｐゴシック" pitchFamily="50" charset="-128"/>
              </a:rPr>
              <a:t>行政</a:t>
            </a:r>
            <a:endParaRPr kumimoji="0" lang="ja-JP" altLang="en-US" sz="14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21" name="右矢印 20"/>
          <p:cNvSpPr/>
          <p:nvPr/>
        </p:nvSpPr>
        <p:spPr bwMode="auto">
          <a:xfrm>
            <a:off x="3211686" y="3588617"/>
            <a:ext cx="341904" cy="534036"/>
          </a:xfrm>
          <a:prstGeom prst="rightArrow">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ja-JP" altLang="en-US" sz="1400" b="0" i="0" u="none" strike="noStrike" cap="none" normalizeH="0" baseline="0" dirty="0">
              <a:ln>
                <a:noFill/>
              </a:ln>
              <a:solidFill>
                <a:schemeClr val="tx1"/>
              </a:solidFill>
              <a:effectLst/>
              <a:latin typeface="Century Gothic" panose="020B0502020202020204" pitchFamily="34" charset="0"/>
              <a:ea typeface="Meiryo UI" panose="020B0604030504040204" pitchFamily="50" charset="-128"/>
              <a:cs typeface="Meiryo UI" panose="020B0604030504040204" pitchFamily="50" charset="-128"/>
            </a:endParaRPr>
          </a:p>
        </p:txBody>
      </p:sp>
      <p:graphicFrame>
        <p:nvGraphicFramePr>
          <p:cNvPr id="22" name="表 21"/>
          <p:cNvGraphicFramePr>
            <a:graphicFrameLocks noGrp="1"/>
          </p:cNvGraphicFramePr>
          <p:nvPr>
            <p:extLst/>
          </p:nvPr>
        </p:nvGraphicFramePr>
        <p:xfrm>
          <a:off x="994164" y="3360289"/>
          <a:ext cx="998912" cy="914400"/>
        </p:xfrm>
        <a:graphic>
          <a:graphicData uri="http://schemas.openxmlformats.org/drawingml/2006/table">
            <a:tbl>
              <a:tblPr firstRow="1" bandRow="1">
                <a:tableStyleId>{5940675A-B579-460E-94D1-54222C63F5DA}</a:tableStyleId>
              </a:tblPr>
              <a:tblGrid>
                <a:gridCol w="998912">
                  <a:extLst>
                    <a:ext uri="{9D8B030D-6E8A-4147-A177-3AD203B41FA5}">
                      <a16:colId xmlns:a16="http://schemas.microsoft.com/office/drawing/2014/main" val="20000"/>
                    </a:ext>
                  </a:extLst>
                </a:gridCol>
              </a:tblGrid>
              <a:tr h="209081">
                <a:tc>
                  <a:txBody>
                    <a:bodyPr/>
                    <a:lstStyle/>
                    <a:p>
                      <a:r>
                        <a:rPr kumimoji="1" lang="ja-JP" altLang="en-US" sz="900" dirty="0"/>
                        <a:t>サービスＡ</a:t>
                      </a:r>
                    </a:p>
                  </a:txBody>
                  <a:tcPr>
                    <a:solidFill>
                      <a:srgbClr val="CCFF66"/>
                    </a:solidFill>
                  </a:tcPr>
                </a:tc>
                <a:extLst>
                  <a:ext uri="{0D108BD9-81ED-4DB2-BD59-A6C34878D82A}">
                    <a16:rowId xmlns:a16="http://schemas.microsoft.com/office/drawing/2014/main" val="10000"/>
                  </a:ext>
                </a:extLst>
              </a:tr>
              <a:tr h="209081">
                <a:tc>
                  <a:txBody>
                    <a:bodyPr/>
                    <a:lstStyle/>
                    <a:p>
                      <a:r>
                        <a:rPr kumimoji="1" lang="ja-JP" altLang="en-US" sz="900" dirty="0"/>
                        <a:t>サービスＢ</a:t>
                      </a:r>
                    </a:p>
                  </a:txBody>
                  <a:tcPr>
                    <a:solidFill>
                      <a:srgbClr val="CCFF66"/>
                    </a:solidFill>
                  </a:tcPr>
                </a:tc>
                <a:extLst>
                  <a:ext uri="{0D108BD9-81ED-4DB2-BD59-A6C34878D82A}">
                    <a16:rowId xmlns:a16="http://schemas.microsoft.com/office/drawing/2014/main" val="10001"/>
                  </a:ext>
                </a:extLst>
              </a:tr>
              <a:tr h="209081">
                <a:tc>
                  <a:txBody>
                    <a:bodyPr/>
                    <a:lstStyle/>
                    <a:p>
                      <a:r>
                        <a:rPr kumimoji="1" lang="ja-JP" altLang="en-US" sz="900" dirty="0"/>
                        <a:t>・</a:t>
                      </a:r>
                    </a:p>
                  </a:txBody>
                  <a:tcPr>
                    <a:solidFill>
                      <a:srgbClr val="CCFF66"/>
                    </a:solidFill>
                  </a:tcPr>
                </a:tc>
                <a:extLst>
                  <a:ext uri="{0D108BD9-81ED-4DB2-BD59-A6C34878D82A}">
                    <a16:rowId xmlns:a16="http://schemas.microsoft.com/office/drawing/2014/main" val="10002"/>
                  </a:ext>
                </a:extLst>
              </a:tr>
              <a:tr h="191097">
                <a:tc>
                  <a:txBody>
                    <a:bodyPr/>
                    <a:lstStyle/>
                    <a:p>
                      <a:r>
                        <a:rPr kumimoji="1" lang="ja-JP" altLang="en-US" sz="900" dirty="0"/>
                        <a:t>サービスＸＸＸ</a:t>
                      </a:r>
                    </a:p>
                  </a:txBody>
                  <a:tcPr>
                    <a:solidFill>
                      <a:srgbClr val="CCFF66"/>
                    </a:solidFill>
                  </a:tcPr>
                </a:tc>
                <a:extLst>
                  <a:ext uri="{0D108BD9-81ED-4DB2-BD59-A6C34878D82A}">
                    <a16:rowId xmlns:a16="http://schemas.microsoft.com/office/drawing/2014/main" val="10003"/>
                  </a:ext>
                </a:extLst>
              </a:tr>
            </a:tbl>
          </a:graphicData>
        </a:graphic>
      </p:graphicFrame>
      <p:graphicFrame>
        <p:nvGraphicFramePr>
          <p:cNvPr id="23" name="表 22"/>
          <p:cNvGraphicFramePr>
            <a:graphicFrameLocks noGrp="1"/>
          </p:cNvGraphicFramePr>
          <p:nvPr>
            <p:extLst/>
          </p:nvPr>
        </p:nvGraphicFramePr>
        <p:xfrm>
          <a:off x="9761996" y="4397339"/>
          <a:ext cx="1185072" cy="1417320"/>
        </p:xfrm>
        <a:graphic>
          <a:graphicData uri="http://schemas.openxmlformats.org/drawingml/2006/table">
            <a:tbl>
              <a:tblPr firstRow="1" bandRow="1">
                <a:tableStyleId>{5940675A-B579-460E-94D1-54222C63F5DA}</a:tableStyleId>
              </a:tblPr>
              <a:tblGrid>
                <a:gridCol w="592536">
                  <a:extLst>
                    <a:ext uri="{9D8B030D-6E8A-4147-A177-3AD203B41FA5}">
                      <a16:colId xmlns:a16="http://schemas.microsoft.com/office/drawing/2014/main" val="20000"/>
                    </a:ext>
                  </a:extLst>
                </a:gridCol>
                <a:gridCol w="592536">
                  <a:extLst>
                    <a:ext uri="{9D8B030D-6E8A-4147-A177-3AD203B41FA5}">
                      <a16:colId xmlns:a16="http://schemas.microsoft.com/office/drawing/2014/main" val="20001"/>
                    </a:ext>
                  </a:extLst>
                </a:gridCol>
              </a:tblGrid>
              <a:tr h="209081">
                <a:tc>
                  <a:txBody>
                    <a:bodyPr/>
                    <a:lstStyle/>
                    <a:p>
                      <a:r>
                        <a:rPr kumimoji="1" lang="ja-JP" altLang="en-US" sz="900" dirty="0"/>
                        <a:t>サービス</a:t>
                      </a:r>
                    </a:p>
                  </a:txBody>
                  <a:tcPr marL="36000" marR="36000">
                    <a:lnR w="12700" cap="flat" cmpd="sng" algn="ctr">
                      <a:solidFill>
                        <a:schemeClr val="tx1"/>
                      </a:solidFill>
                      <a:prstDash val="solid"/>
                      <a:round/>
                      <a:headEnd type="none" w="med" len="med"/>
                      <a:tailEnd type="none" w="med" len="med"/>
                    </a:lnR>
                    <a:solidFill>
                      <a:srgbClr val="CCFF66"/>
                    </a:solidFill>
                  </a:tcPr>
                </a:tc>
                <a:tc>
                  <a:txBody>
                    <a:bodyPr/>
                    <a:lstStyle/>
                    <a:p>
                      <a:r>
                        <a:rPr kumimoji="1" lang="ja-JP" altLang="en-US" sz="900" dirty="0"/>
                        <a:t>Ａ</a:t>
                      </a:r>
                    </a:p>
                  </a:txBody>
                  <a:tcPr>
                    <a:lnL w="12700" cap="flat" cmpd="sng" algn="ctr">
                      <a:solidFill>
                        <a:schemeClr val="tx1"/>
                      </a:solidFill>
                      <a:prstDash val="solid"/>
                      <a:round/>
                      <a:headEnd type="none" w="med" len="med"/>
                      <a:tailEnd type="none" w="med" len="med"/>
                    </a:lnL>
                    <a:solidFill>
                      <a:schemeClr val="accent5">
                        <a:lumMod val="40000"/>
                        <a:lumOff val="60000"/>
                      </a:schemeClr>
                    </a:solidFill>
                  </a:tcPr>
                </a:tc>
                <a:extLst>
                  <a:ext uri="{0D108BD9-81ED-4DB2-BD59-A6C34878D82A}">
                    <a16:rowId xmlns:a16="http://schemas.microsoft.com/office/drawing/2014/main" val="10000"/>
                  </a:ext>
                </a:extLst>
              </a:tr>
              <a:tr h="209081">
                <a:tc gridSpan="2">
                  <a:txBody>
                    <a:bodyPr/>
                    <a:lstStyle/>
                    <a:p>
                      <a:r>
                        <a:rPr kumimoji="1" lang="ja-JP" altLang="en-US" sz="900" dirty="0"/>
                        <a:t>サービスＢ</a:t>
                      </a:r>
                    </a:p>
                  </a:txBody>
                  <a:tcPr>
                    <a:solidFill>
                      <a:srgbClr val="FFCCFF"/>
                    </a:solidFill>
                  </a:tcPr>
                </a:tc>
                <a:tc hMerge="1">
                  <a:txBody>
                    <a:bodyPr/>
                    <a:lstStyle/>
                    <a:p>
                      <a:endParaRPr kumimoji="1" lang="ja-JP" altLang="en-US" sz="900" dirty="0"/>
                    </a:p>
                  </a:txBody>
                  <a:tcPr>
                    <a:lnL w="12700" cap="flat" cmpd="sng" algn="ctr">
                      <a:solidFill>
                        <a:schemeClr val="tx1"/>
                      </a:solidFill>
                      <a:prstDash val="solid"/>
                      <a:round/>
                      <a:headEnd type="none" w="med" len="med"/>
                      <a:tailEnd type="none" w="med" len="med"/>
                    </a:lnL>
                    <a:solidFill>
                      <a:srgbClr val="FFCCFF"/>
                    </a:solidFill>
                  </a:tcPr>
                </a:tc>
                <a:extLst>
                  <a:ext uri="{0D108BD9-81ED-4DB2-BD59-A6C34878D82A}">
                    <a16:rowId xmlns:a16="http://schemas.microsoft.com/office/drawing/2014/main" val="10001"/>
                  </a:ext>
                </a:extLst>
              </a:tr>
              <a:tr h="209081">
                <a:tc gridSpan="2">
                  <a:txBody>
                    <a:bodyPr/>
                    <a:lstStyle/>
                    <a:p>
                      <a:r>
                        <a:rPr kumimoji="1" lang="ja-JP" altLang="en-US" sz="900" dirty="0"/>
                        <a:t>・</a:t>
                      </a:r>
                    </a:p>
                  </a:txBody>
                  <a:tcPr>
                    <a:solidFill>
                      <a:srgbClr val="CCFF66"/>
                    </a:solidFill>
                  </a:tcPr>
                </a:tc>
                <a:tc hMerge="1">
                  <a:txBody>
                    <a:bodyPr/>
                    <a:lstStyle/>
                    <a:p>
                      <a:endParaRPr kumimoji="1" lang="ja-JP" altLang="en-US"/>
                    </a:p>
                  </a:txBody>
                  <a:tcPr/>
                </a:tc>
                <a:extLst>
                  <a:ext uri="{0D108BD9-81ED-4DB2-BD59-A6C34878D82A}">
                    <a16:rowId xmlns:a16="http://schemas.microsoft.com/office/drawing/2014/main" val="10002"/>
                  </a:ext>
                </a:extLst>
              </a:tr>
              <a:tr h="209081">
                <a:tc gridSpan="2">
                  <a:txBody>
                    <a:bodyPr/>
                    <a:lstStyle/>
                    <a:p>
                      <a:r>
                        <a:rPr kumimoji="1" lang="ja-JP" altLang="en-US" sz="900" dirty="0"/>
                        <a:t>サービスＸＸＸ</a:t>
                      </a:r>
                    </a:p>
                  </a:txBody>
                  <a:tcPr>
                    <a:solidFill>
                      <a:srgbClr val="CCFF66"/>
                    </a:solidFill>
                  </a:tcPr>
                </a:tc>
                <a:tc hMerge="1">
                  <a:txBody>
                    <a:bodyPr/>
                    <a:lstStyle/>
                    <a:p>
                      <a:endParaRPr kumimoji="1" lang="ja-JP" altLang="en-US"/>
                    </a:p>
                  </a:txBody>
                  <a:tcPr/>
                </a:tc>
                <a:extLst>
                  <a:ext uri="{0D108BD9-81ED-4DB2-BD59-A6C34878D82A}">
                    <a16:rowId xmlns:a16="http://schemas.microsoft.com/office/drawing/2014/main" val="10003"/>
                  </a:ext>
                </a:extLst>
              </a:tr>
              <a:tr h="209081">
                <a:tc gridSpan="2">
                  <a:txBody>
                    <a:bodyPr/>
                    <a:lstStyle/>
                    <a:p>
                      <a:r>
                        <a:rPr kumimoji="1" lang="ja-JP" altLang="en-US" sz="900" dirty="0"/>
                        <a:t>新サービス１</a:t>
                      </a:r>
                    </a:p>
                  </a:txBody>
                  <a:tcPr>
                    <a:solidFill>
                      <a:srgbClr val="FFCCFF"/>
                    </a:solidFill>
                  </a:tcPr>
                </a:tc>
                <a:tc hMerge="1">
                  <a:txBody>
                    <a:bodyPr/>
                    <a:lstStyle/>
                    <a:p>
                      <a:endParaRPr kumimoji="1" lang="ja-JP" altLang="en-US"/>
                    </a:p>
                  </a:txBody>
                  <a:tcPr/>
                </a:tc>
                <a:extLst>
                  <a:ext uri="{0D108BD9-81ED-4DB2-BD59-A6C34878D82A}">
                    <a16:rowId xmlns:a16="http://schemas.microsoft.com/office/drawing/2014/main" val="10004"/>
                  </a:ext>
                </a:extLst>
              </a:tr>
              <a:tr h="209081">
                <a:tc gridSpan="2">
                  <a:txBody>
                    <a:bodyPr/>
                    <a:lstStyle/>
                    <a:p>
                      <a:r>
                        <a:rPr kumimoji="1" lang="ja-JP" altLang="en-US" sz="1200" b="1" dirty="0">
                          <a:solidFill>
                            <a:srgbClr val="FF0000"/>
                          </a:solidFill>
                        </a:rPr>
                        <a:t>地域課題解決</a:t>
                      </a:r>
                    </a:p>
                  </a:txBody>
                  <a:tcPr>
                    <a:solidFill>
                      <a:schemeClr val="accent5">
                        <a:lumMod val="40000"/>
                        <a:lumOff val="60000"/>
                      </a:schemeClr>
                    </a:solidFill>
                  </a:tcPr>
                </a:tc>
                <a:tc hMerge="1">
                  <a:txBody>
                    <a:bodyPr/>
                    <a:lstStyle/>
                    <a:p>
                      <a:endParaRPr kumimoji="1" lang="ja-JP" altLang="en-US"/>
                    </a:p>
                  </a:txBody>
                  <a:tcPr/>
                </a:tc>
                <a:extLst>
                  <a:ext uri="{0D108BD9-81ED-4DB2-BD59-A6C34878D82A}">
                    <a16:rowId xmlns:a16="http://schemas.microsoft.com/office/drawing/2014/main" val="10005"/>
                  </a:ext>
                </a:extLst>
              </a:tr>
            </a:tbl>
          </a:graphicData>
        </a:graphic>
      </p:graphicFrame>
      <p:sp>
        <p:nvSpPr>
          <p:cNvPr id="24" name="テキスト ボックス 23"/>
          <p:cNvSpPr txBox="1"/>
          <p:nvPr/>
        </p:nvSpPr>
        <p:spPr>
          <a:xfrm>
            <a:off x="2890569" y="3063455"/>
            <a:ext cx="895395" cy="523220"/>
          </a:xfrm>
          <a:prstGeom prst="rect">
            <a:avLst/>
          </a:prstGeom>
          <a:noFill/>
        </p:spPr>
        <p:txBody>
          <a:bodyPr wrap="square" rtlCol="0">
            <a:spAutoFit/>
          </a:bodyPr>
          <a:lstStyle/>
          <a:p>
            <a:pPr algn="ctr"/>
            <a:r>
              <a:rPr kumimoji="1" lang="ja-JP" altLang="en-US" sz="1400" dirty="0"/>
              <a:t>サービス</a:t>
            </a:r>
            <a:br>
              <a:rPr kumimoji="1" lang="en-US" altLang="ja-JP" sz="1400" dirty="0"/>
            </a:br>
            <a:r>
              <a:rPr kumimoji="1" lang="ja-JP" altLang="en-US" sz="1400" dirty="0"/>
              <a:t>提供</a:t>
            </a:r>
          </a:p>
        </p:txBody>
      </p:sp>
      <p:sp>
        <p:nvSpPr>
          <p:cNvPr id="25" name="テキスト ボックス 24"/>
          <p:cNvSpPr txBox="1"/>
          <p:nvPr/>
        </p:nvSpPr>
        <p:spPr>
          <a:xfrm>
            <a:off x="766053" y="3015561"/>
            <a:ext cx="1600682" cy="307777"/>
          </a:xfrm>
          <a:prstGeom prst="rect">
            <a:avLst/>
          </a:prstGeom>
          <a:noFill/>
        </p:spPr>
        <p:txBody>
          <a:bodyPr wrap="square" rtlCol="0">
            <a:spAutoFit/>
          </a:bodyPr>
          <a:lstStyle/>
          <a:p>
            <a:r>
              <a:rPr kumimoji="1" lang="ja-JP" altLang="en-US" sz="1400" dirty="0"/>
              <a:t>行政が一括管理</a:t>
            </a:r>
          </a:p>
        </p:txBody>
      </p:sp>
      <p:sp>
        <p:nvSpPr>
          <p:cNvPr id="26" name="正方形/長方形 25"/>
          <p:cNvSpPr/>
          <p:nvPr/>
        </p:nvSpPr>
        <p:spPr bwMode="auto">
          <a:xfrm>
            <a:off x="3748926" y="5255554"/>
            <a:ext cx="863745" cy="451597"/>
          </a:xfrm>
          <a:prstGeom prst="rect">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ja-JP" altLang="en-US" sz="1100" dirty="0"/>
              <a:t>行政データ</a:t>
            </a:r>
            <a:br>
              <a:rPr lang="en-US" altLang="ja-JP" sz="1100" dirty="0"/>
            </a:br>
            <a:r>
              <a:rPr lang="ja-JP" altLang="en-US" sz="1100" dirty="0"/>
              <a:t>未活用</a:t>
            </a:r>
            <a:endParaRPr kumimoji="0" lang="ja-JP" altLang="en-US" sz="1100" b="0" i="0" u="none" strike="noStrike" cap="none" normalizeH="0" baseline="0" dirty="0">
              <a:ln>
                <a:noFill/>
              </a:ln>
              <a:solidFill>
                <a:schemeClr val="tx1"/>
              </a:solidFill>
              <a:effectLst/>
              <a:latin typeface="Trebuchet MS" pitchFamily="34" charset="0"/>
              <a:ea typeface="ＭＳ Ｐゴシック" pitchFamily="50" charset="-128"/>
            </a:endParaRPr>
          </a:p>
        </p:txBody>
      </p:sp>
      <p:sp>
        <p:nvSpPr>
          <p:cNvPr id="27" name="正方形/長方形 26"/>
          <p:cNvSpPr/>
          <p:nvPr/>
        </p:nvSpPr>
        <p:spPr bwMode="auto">
          <a:xfrm>
            <a:off x="3748926" y="4802015"/>
            <a:ext cx="863745" cy="451597"/>
          </a:xfrm>
          <a:prstGeom prst="rect">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ja-JP" altLang="en-US" sz="1100" dirty="0"/>
              <a:t>市民の要望</a:t>
            </a:r>
            <a:br>
              <a:rPr lang="en-US" altLang="ja-JP" sz="1100" dirty="0"/>
            </a:br>
            <a:r>
              <a:rPr lang="ja-JP" altLang="en-US" sz="1100" dirty="0"/>
              <a:t>増やせない</a:t>
            </a:r>
            <a:endParaRPr lang="en-US" altLang="ja-JP" sz="1100" dirty="0"/>
          </a:p>
        </p:txBody>
      </p:sp>
      <p:sp>
        <p:nvSpPr>
          <p:cNvPr id="28" name="左右矢印 27"/>
          <p:cNvSpPr/>
          <p:nvPr/>
        </p:nvSpPr>
        <p:spPr bwMode="auto">
          <a:xfrm rot="5400000">
            <a:off x="7322789" y="4147617"/>
            <a:ext cx="600409" cy="578652"/>
          </a:xfrm>
          <a:prstGeom prst="leftRightArrow">
            <a:avLst>
              <a:gd name="adj1" fmla="val 50000"/>
              <a:gd name="adj2" fmla="val 36967"/>
            </a:avLst>
          </a:prstGeom>
          <a:no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ja-JP" altLang="en-US" sz="1400" b="0" i="0" u="none" strike="noStrike" cap="none" normalizeH="0" baseline="0" dirty="0">
              <a:ln>
                <a:noFill/>
              </a:ln>
              <a:solidFill>
                <a:schemeClr val="tx1"/>
              </a:solidFill>
              <a:effectLst/>
              <a:latin typeface="Century Gothic" panose="020B0502020202020204" pitchFamily="34" charset="0"/>
              <a:ea typeface="Meiryo UI" panose="020B0604030504040204" pitchFamily="50" charset="-128"/>
              <a:cs typeface="Meiryo UI" panose="020B0604030504040204" pitchFamily="50" charset="-128"/>
            </a:endParaRPr>
          </a:p>
        </p:txBody>
      </p:sp>
      <p:sp>
        <p:nvSpPr>
          <p:cNvPr id="29" name="正方形/長方形 28"/>
          <p:cNvSpPr/>
          <p:nvPr/>
        </p:nvSpPr>
        <p:spPr bwMode="auto">
          <a:xfrm>
            <a:off x="6379311" y="4889340"/>
            <a:ext cx="2749521" cy="923246"/>
          </a:xfrm>
          <a:prstGeom prst="rect">
            <a:avLst/>
          </a:prstGeom>
          <a:no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ja-JP" altLang="en-US" sz="1400" b="0" i="0" u="none" strike="noStrike" cap="none" normalizeH="0" baseline="0" dirty="0">
              <a:ln>
                <a:noFill/>
              </a:ln>
              <a:solidFill>
                <a:schemeClr val="tx1"/>
              </a:solidFill>
              <a:effectLst/>
              <a:latin typeface="Century Gothic" panose="020B0502020202020204" pitchFamily="34" charset="0"/>
              <a:ea typeface="Meiryo UI" panose="020B0604030504040204" pitchFamily="50" charset="-128"/>
              <a:cs typeface="Meiryo UI" panose="020B0604030504040204" pitchFamily="50" charset="-128"/>
            </a:endParaRPr>
          </a:p>
        </p:txBody>
      </p:sp>
      <p:sp>
        <p:nvSpPr>
          <p:cNvPr id="30" name="正方形/長方形 29"/>
          <p:cNvSpPr/>
          <p:nvPr/>
        </p:nvSpPr>
        <p:spPr bwMode="auto">
          <a:xfrm>
            <a:off x="1743564" y="4664712"/>
            <a:ext cx="3033559" cy="1142169"/>
          </a:xfrm>
          <a:prstGeom prst="rect">
            <a:avLst/>
          </a:prstGeom>
          <a:noFill/>
          <a:ln w="9525" cap="flat" cmpd="sng" algn="ctr">
            <a:solidFill>
              <a:srgbClr val="FF0000"/>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ja-JP" altLang="en-US" sz="1400" b="0" i="0" u="none" strike="noStrike" cap="none" normalizeH="0" baseline="0" dirty="0">
              <a:ln>
                <a:noFill/>
              </a:ln>
              <a:solidFill>
                <a:schemeClr val="tx1"/>
              </a:solidFill>
              <a:effectLst/>
              <a:latin typeface="Century Gothic" panose="020B0502020202020204" pitchFamily="34" charset="0"/>
              <a:ea typeface="Meiryo UI" panose="020B0604030504040204" pitchFamily="50" charset="-128"/>
              <a:cs typeface="Meiryo UI" panose="020B0604030504040204" pitchFamily="50" charset="-128"/>
            </a:endParaRPr>
          </a:p>
        </p:txBody>
      </p:sp>
      <p:sp>
        <p:nvSpPr>
          <p:cNvPr id="31" name="テキスト ボックス 30"/>
          <p:cNvSpPr txBox="1"/>
          <p:nvPr/>
        </p:nvSpPr>
        <p:spPr>
          <a:xfrm>
            <a:off x="1471623" y="4456911"/>
            <a:ext cx="415498" cy="369332"/>
          </a:xfrm>
          <a:prstGeom prst="rect">
            <a:avLst/>
          </a:prstGeom>
          <a:solidFill>
            <a:schemeClr val="accent4"/>
          </a:solidFill>
          <a:ln>
            <a:solidFill>
              <a:schemeClr val="tx1"/>
            </a:solidFill>
          </a:ln>
        </p:spPr>
        <p:txBody>
          <a:bodyPr wrap="none" rtlCol="0">
            <a:spAutoFit/>
          </a:bodyPr>
          <a:lstStyle/>
          <a:p>
            <a:r>
              <a:rPr kumimoji="1" lang="ja-JP" altLang="en-US" b="1" dirty="0"/>
              <a:t>①</a:t>
            </a:r>
          </a:p>
        </p:txBody>
      </p:sp>
      <p:sp>
        <p:nvSpPr>
          <p:cNvPr id="32" name="正方形/長方形 31"/>
          <p:cNvSpPr/>
          <p:nvPr/>
        </p:nvSpPr>
        <p:spPr bwMode="auto">
          <a:xfrm>
            <a:off x="6199255" y="3068996"/>
            <a:ext cx="3650423" cy="1022577"/>
          </a:xfrm>
          <a:prstGeom prst="rect">
            <a:avLst/>
          </a:prstGeom>
          <a:noFill/>
          <a:ln w="9525" cap="flat" cmpd="sng" algn="ctr">
            <a:solidFill>
              <a:srgbClr val="FF0000"/>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a:r>
              <a:rPr lang="ja-JP" altLang="en-US" sz="1400" dirty="0"/>
              <a:t>　　　　　</a:t>
            </a:r>
            <a:r>
              <a:rPr lang="ja-JP" altLang="en-US" sz="1200" dirty="0"/>
              <a:t>・透明性・信頼性の向上</a:t>
            </a:r>
            <a:br>
              <a:rPr lang="en-US" altLang="ja-JP" sz="1200" dirty="0"/>
            </a:br>
            <a:r>
              <a:rPr lang="ja-JP" altLang="en-US" sz="1200" dirty="0"/>
              <a:t>　　　　　　　　・市民参加・公民協働の推進</a:t>
            </a:r>
            <a:br>
              <a:rPr lang="en-US" altLang="ja-JP" sz="1200" dirty="0"/>
            </a:br>
            <a:r>
              <a:rPr lang="ja-JP" altLang="en-US" sz="1200" dirty="0"/>
              <a:t>　　　　　　　　　・経済の活性化・行政の効率化</a:t>
            </a:r>
            <a:endParaRPr lang="en-US" altLang="ja-JP" sz="1200" dirty="0"/>
          </a:p>
        </p:txBody>
      </p:sp>
      <p:sp>
        <p:nvSpPr>
          <p:cNvPr id="34" name="テキスト ボックス 33"/>
          <p:cNvSpPr txBox="1"/>
          <p:nvPr/>
        </p:nvSpPr>
        <p:spPr>
          <a:xfrm>
            <a:off x="6000988" y="3047462"/>
            <a:ext cx="415498" cy="369332"/>
          </a:xfrm>
          <a:prstGeom prst="rect">
            <a:avLst/>
          </a:prstGeom>
          <a:solidFill>
            <a:schemeClr val="accent4"/>
          </a:solidFill>
          <a:ln>
            <a:solidFill>
              <a:schemeClr val="tx1"/>
            </a:solidFill>
          </a:ln>
        </p:spPr>
        <p:txBody>
          <a:bodyPr wrap="none" rtlCol="0">
            <a:spAutoFit/>
          </a:bodyPr>
          <a:lstStyle/>
          <a:p>
            <a:r>
              <a:rPr lang="ja-JP" altLang="en-US" b="1" dirty="0"/>
              <a:t>②</a:t>
            </a:r>
            <a:endParaRPr kumimoji="1" lang="en-US" altLang="ja-JP" b="1" dirty="0"/>
          </a:p>
        </p:txBody>
      </p:sp>
      <p:sp>
        <p:nvSpPr>
          <p:cNvPr id="36" name="テキスト ボックス 35"/>
          <p:cNvSpPr txBox="1"/>
          <p:nvPr/>
        </p:nvSpPr>
        <p:spPr>
          <a:xfrm>
            <a:off x="7957728" y="4111721"/>
            <a:ext cx="1592057" cy="646331"/>
          </a:xfrm>
          <a:prstGeom prst="rect">
            <a:avLst/>
          </a:prstGeom>
          <a:noFill/>
        </p:spPr>
        <p:txBody>
          <a:bodyPr wrap="square" rtlCol="0">
            <a:spAutoFit/>
          </a:bodyPr>
          <a:lstStyle/>
          <a:p>
            <a:pPr algn="ctr"/>
            <a:r>
              <a:rPr lang="ja-JP" altLang="en-US" sz="1200" dirty="0"/>
              <a:t>行政、市民、企業</a:t>
            </a:r>
            <a:br>
              <a:rPr kumimoji="1" lang="en-US" altLang="ja-JP" sz="1200" dirty="0"/>
            </a:br>
            <a:r>
              <a:rPr kumimoji="1" lang="ja-JP" altLang="en-US" sz="1200" dirty="0"/>
              <a:t>様々な組み合わせでサービスを提供</a:t>
            </a:r>
          </a:p>
        </p:txBody>
      </p:sp>
      <p:sp>
        <p:nvSpPr>
          <p:cNvPr id="37" name="テキスト ボックス 36"/>
          <p:cNvSpPr txBox="1"/>
          <p:nvPr/>
        </p:nvSpPr>
        <p:spPr>
          <a:xfrm>
            <a:off x="10128700" y="3386773"/>
            <a:ext cx="1723549" cy="646331"/>
          </a:xfrm>
          <a:prstGeom prst="rect">
            <a:avLst/>
          </a:prstGeom>
          <a:noFill/>
          <a:ln>
            <a:solidFill>
              <a:srgbClr val="FF0000"/>
            </a:solidFill>
          </a:ln>
        </p:spPr>
        <p:txBody>
          <a:bodyPr wrap="none" rtlCol="0">
            <a:spAutoFit/>
          </a:bodyPr>
          <a:lstStyle/>
          <a:p>
            <a:r>
              <a:rPr kumimoji="1" lang="ja-JP" altLang="en-US" sz="1200" dirty="0"/>
              <a:t>市民も自ら地域課題を</a:t>
            </a:r>
            <a:endParaRPr kumimoji="1" lang="en-US" altLang="ja-JP" sz="1200" dirty="0"/>
          </a:p>
          <a:p>
            <a:r>
              <a:rPr kumimoji="1" lang="ja-JP" altLang="en-US" sz="1200" dirty="0"/>
              <a:t>解決するサービスを</a:t>
            </a:r>
            <a:br>
              <a:rPr kumimoji="1" lang="en-US" altLang="ja-JP" sz="1200" dirty="0"/>
            </a:br>
            <a:r>
              <a:rPr kumimoji="1" lang="ja-JP" altLang="en-US" sz="1200" dirty="0"/>
              <a:t>作ることができる！</a:t>
            </a:r>
          </a:p>
        </p:txBody>
      </p:sp>
      <p:cxnSp>
        <p:nvCxnSpPr>
          <p:cNvPr id="39" name="直線コネクタ 38"/>
          <p:cNvCxnSpPr/>
          <p:nvPr/>
        </p:nvCxnSpPr>
        <p:spPr>
          <a:xfrm flipV="1">
            <a:off x="10947068" y="4139032"/>
            <a:ext cx="240632" cy="1568119"/>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sp>
        <p:nvSpPr>
          <p:cNvPr id="44" name="正方形/長方形 43"/>
          <p:cNvSpPr/>
          <p:nvPr/>
        </p:nvSpPr>
        <p:spPr>
          <a:xfrm>
            <a:off x="456600" y="6309782"/>
            <a:ext cx="11278800" cy="4725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公民協業を通じ、市民がより地域に参加。その一歩目がオープンデータ。</a:t>
            </a:r>
            <a:endParaRPr kumimoji="1" lang="ja-JP" altLang="en-US" sz="2400" dirty="0">
              <a:solidFill>
                <a:schemeClr val="tx1"/>
              </a:solidFill>
            </a:endParaRPr>
          </a:p>
        </p:txBody>
      </p:sp>
      <p:sp>
        <p:nvSpPr>
          <p:cNvPr id="35" name="テキスト ボックス 34"/>
          <p:cNvSpPr txBox="1"/>
          <p:nvPr/>
        </p:nvSpPr>
        <p:spPr>
          <a:xfrm>
            <a:off x="10082201" y="3048114"/>
            <a:ext cx="415498" cy="369332"/>
          </a:xfrm>
          <a:prstGeom prst="rect">
            <a:avLst/>
          </a:prstGeom>
          <a:solidFill>
            <a:schemeClr val="accent4"/>
          </a:solidFill>
          <a:ln>
            <a:solidFill>
              <a:schemeClr val="tx1"/>
            </a:solidFill>
          </a:ln>
        </p:spPr>
        <p:txBody>
          <a:bodyPr wrap="none" rtlCol="0">
            <a:spAutoFit/>
          </a:bodyPr>
          <a:lstStyle/>
          <a:p>
            <a:r>
              <a:rPr lang="ja-JP" altLang="en-US" b="1" dirty="0"/>
              <a:t>③</a:t>
            </a:r>
            <a:endParaRPr kumimoji="1" lang="en-US" altLang="ja-JP" b="1" dirty="0"/>
          </a:p>
        </p:txBody>
      </p:sp>
      <p:sp>
        <p:nvSpPr>
          <p:cNvPr id="38" name="スライド番号プレースホルダー 1">
            <a:extLst>
              <a:ext uri="{FF2B5EF4-FFF2-40B4-BE49-F238E27FC236}">
                <a16:creationId xmlns:a16="http://schemas.microsoft.com/office/drawing/2014/main" id="{AE955F7C-7348-4E5C-AE3A-8D34B999CEEF}"/>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24</a:t>
            </a:fld>
            <a:endParaRPr kumimoji="1" lang="ja-JP" altLang="en-US" dirty="0"/>
          </a:p>
        </p:txBody>
      </p:sp>
    </p:spTree>
    <p:extLst>
      <p:ext uri="{BB962C8B-B14F-4D97-AF65-F5344CB8AC3E}">
        <p14:creationId xmlns:p14="http://schemas.microsoft.com/office/powerpoint/2010/main" val="2819074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sz="4000" dirty="0"/>
              <a:t>2-3-2. </a:t>
            </a:r>
            <a:r>
              <a:rPr lang="ja-JP" altLang="en-US" sz="4000" dirty="0"/>
              <a:t>オープンデータについて</a:t>
            </a:r>
            <a:endParaRPr kumimoji="1" lang="ja-JP" altLang="en-US" sz="4000" dirty="0"/>
          </a:p>
        </p:txBody>
      </p:sp>
      <p:sp>
        <p:nvSpPr>
          <p:cNvPr id="3" name="コンテンツ プレースホルダー 2"/>
          <p:cNvSpPr>
            <a:spLocks noGrp="1"/>
          </p:cNvSpPr>
          <p:nvPr>
            <p:ph idx="1"/>
          </p:nvPr>
        </p:nvSpPr>
        <p:spPr/>
        <p:txBody>
          <a:bodyPr>
            <a:normAutofit/>
          </a:bodyPr>
          <a:lstStyle/>
          <a:p>
            <a:pPr marL="0" indent="0">
              <a:buNone/>
            </a:pPr>
            <a:r>
              <a:rPr lang="ja-JP" altLang="en-US" sz="2200" dirty="0"/>
              <a:t>オープンデータの定義は下記の</a:t>
            </a:r>
            <a:r>
              <a:rPr lang="en-US" altLang="ja-JP" sz="2200" dirty="0"/>
              <a:t>3</a:t>
            </a:r>
            <a:r>
              <a:rPr lang="ja-JP" altLang="en-US" sz="2200" dirty="0"/>
              <a:t>点。</a:t>
            </a:r>
            <a:endParaRPr lang="en-US" altLang="ja-JP" sz="2200" dirty="0"/>
          </a:p>
          <a:p>
            <a:pPr marL="358775" lvl="1"/>
            <a:r>
              <a:rPr lang="ja-JP" altLang="en-US" sz="2200" dirty="0"/>
              <a:t>多数のデータを組み合せて利用することで効果が増大するため、価値あるデータが利用途中で制限がついたり、使えなくならないよう、以下のとおり定義されている。</a:t>
            </a:r>
          </a:p>
          <a:p>
            <a:pPr marL="130175" lvl="1" indent="0">
              <a:buNone/>
            </a:pPr>
            <a:endParaRPr lang="en-US" altLang="ja-JP" sz="2200" dirty="0"/>
          </a:p>
          <a:p>
            <a:endParaRPr kumimoji="1" lang="ja-JP" altLang="en-US" sz="2200" dirty="0"/>
          </a:p>
        </p:txBody>
      </p:sp>
      <p:graphicFrame>
        <p:nvGraphicFramePr>
          <p:cNvPr id="13" name="表 12"/>
          <p:cNvGraphicFramePr>
            <a:graphicFrameLocks noGrp="1"/>
          </p:cNvGraphicFramePr>
          <p:nvPr>
            <p:extLst/>
          </p:nvPr>
        </p:nvGraphicFramePr>
        <p:xfrm>
          <a:off x="838200" y="2732768"/>
          <a:ext cx="10614786" cy="3414290"/>
        </p:xfrm>
        <a:graphic>
          <a:graphicData uri="http://schemas.openxmlformats.org/drawingml/2006/table">
            <a:tbl>
              <a:tblPr firstRow="1" bandRow="1">
                <a:tableStyleId>{5940675A-B579-460E-94D1-54222C63F5DA}</a:tableStyleId>
              </a:tblPr>
              <a:tblGrid>
                <a:gridCol w="528354">
                  <a:extLst>
                    <a:ext uri="{9D8B030D-6E8A-4147-A177-3AD203B41FA5}">
                      <a16:colId xmlns:a16="http://schemas.microsoft.com/office/drawing/2014/main" val="20000"/>
                    </a:ext>
                  </a:extLst>
                </a:gridCol>
                <a:gridCol w="2577000">
                  <a:extLst>
                    <a:ext uri="{9D8B030D-6E8A-4147-A177-3AD203B41FA5}">
                      <a16:colId xmlns:a16="http://schemas.microsoft.com/office/drawing/2014/main" val="20001"/>
                    </a:ext>
                  </a:extLst>
                </a:gridCol>
                <a:gridCol w="7509432">
                  <a:extLst>
                    <a:ext uri="{9D8B030D-6E8A-4147-A177-3AD203B41FA5}">
                      <a16:colId xmlns:a16="http://schemas.microsoft.com/office/drawing/2014/main" val="20002"/>
                    </a:ext>
                  </a:extLst>
                </a:gridCol>
              </a:tblGrid>
              <a:tr h="187751">
                <a:tc>
                  <a:txBody>
                    <a:bodyPr/>
                    <a:lstStyle/>
                    <a:p>
                      <a:pPr algn="r"/>
                      <a:r>
                        <a:rPr kumimoji="1" lang="en-US" altLang="ja-JP" dirty="0"/>
                        <a:t>No.</a:t>
                      </a:r>
                      <a:endParaRPr kumimoji="1" lang="ja-JP" altLang="en-US" dirty="0"/>
                    </a:p>
                  </a:txBody>
                  <a:tcPr>
                    <a:solidFill>
                      <a:schemeClr val="accent4"/>
                    </a:solidFill>
                  </a:tcPr>
                </a:tc>
                <a:tc>
                  <a:txBody>
                    <a:bodyPr/>
                    <a:lstStyle/>
                    <a:p>
                      <a:r>
                        <a:rPr kumimoji="1" lang="ja-JP" altLang="en-US" dirty="0"/>
                        <a:t>定義</a:t>
                      </a:r>
                    </a:p>
                  </a:txBody>
                  <a:tcPr>
                    <a:solidFill>
                      <a:schemeClr val="accent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内容</a:t>
                      </a:r>
                    </a:p>
                  </a:txBody>
                  <a:tcPr>
                    <a:solidFill>
                      <a:schemeClr val="accent4"/>
                    </a:solidFill>
                  </a:tcPr>
                </a:tc>
                <a:extLst>
                  <a:ext uri="{0D108BD9-81ED-4DB2-BD59-A6C34878D82A}">
                    <a16:rowId xmlns:a16="http://schemas.microsoft.com/office/drawing/2014/main" val="10000"/>
                  </a:ext>
                </a:extLst>
              </a:tr>
              <a:tr h="1301315">
                <a:tc>
                  <a:txBody>
                    <a:bodyPr/>
                    <a:lstStyle/>
                    <a:p>
                      <a:pPr algn="r"/>
                      <a:r>
                        <a:rPr kumimoji="1" lang="en-US" altLang="ja-JP" dirty="0"/>
                        <a:t>1</a:t>
                      </a:r>
                      <a:endParaRPr kumimoji="1" lang="ja-JP"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b="1" dirty="0">
                          <a:latin typeface="Trebuchet MS" pitchFamily="34" charset="0"/>
                          <a:ea typeface="+mn-ea"/>
                        </a:rPr>
                        <a:t>営利目的、非営利目的を問わず二次利用可能なルールが適用されたもの</a:t>
                      </a:r>
                      <a:endParaRPr kumimoji="0" lang="ja-JP" altLang="en-US" b="1" i="0" u="none" strike="noStrike" cap="none" normalizeH="0" baseline="0" dirty="0">
                        <a:ln>
                          <a:noFill/>
                        </a:ln>
                        <a:solidFill>
                          <a:schemeClr val="tx1"/>
                        </a:solidFill>
                        <a:effectLst/>
                        <a:latin typeface="Trebuchet MS" pitchFamily="34" charset="0"/>
                        <a:ea typeface="+mn-ea"/>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「非営利目的のみの利用に限る」「教育目的での利用に限る」などの制限も許されない。オープンデータであるためには、</a:t>
                      </a:r>
                      <a:r>
                        <a:rPr kumimoji="1" lang="ja-JP" altLang="en-US" b="1" dirty="0">
                          <a:solidFill>
                            <a:srgbClr val="FF0000"/>
                          </a:solidFill>
                        </a:rPr>
                        <a:t>制限無く誰でも利用可能な状況</a:t>
                      </a:r>
                      <a:r>
                        <a:rPr kumimoji="1" lang="ja-JP" altLang="en-US" dirty="0"/>
                        <a:t>でなくてはならない。</a:t>
                      </a:r>
                    </a:p>
                  </a:txBody>
                  <a:tcPr/>
                </a:tc>
                <a:extLst>
                  <a:ext uri="{0D108BD9-81ED-4DB2-BD59-A6C34878D82A}">
                    <a16:rowId xmlns:a16="http://schemas.microsoft.com/office/drawing/2014/main" val="10003"/>
                  </a:ext>
                </a:extLst>
              </a:tr>
              <a:tr h="962935">
                <a:tc>
                  <a:txBody>
                    <a:bodyPr/>
                    <a:lstStyle/>
                    <a:p>
                      <a:pPr algn="r"/>
                      <a:r>
                        <a:rPr kumimoji="1" lang="en-US" altLang="ja-JP" dirty="0"/>
                        <a:t>2</a:t>
                      </a:r>
                      <a:endParaRPr kumimoji="1" lang="ja-JP"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b="1" dirty="0">
                          <a:latin typeface="Trebuchet MS" pitchFamily="34" charset="0"/>
                          <a:ea typeface="+mn-ea"/>
                        </a:rPr>
                        <a:t>機械判読に適したもの</a:t>
                      </a:r>
                      <a:endParaRPr kumimoji="0" lang="ja-JP" altLang="en-US" b="0" i="0" u="none" strike="noStrike" cap="none" normalizeH="0" baseline="0" dirty="0">
                        <a:ln>
                          <a:noFill/>
                        </a:ln>
                        <a:solidFill>
                          <a:schemeClr val="tx1"/>
                        </a:solidFill>
                        <a:effectLst/>
                        <a:latin typeface="Trebuchet MS" pitchFamily="34" charset="0"/>
                        <a:ea typeface="+mn-ea"/>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オープンデータは</a:t>
                      </a:r>
                      <a:r>
                        <a:rPr lang="ja-JP" altLang="en-US" b="1" dirty="0">
                          <a:solidFill>
                            <a:srgbClr val="FF0000"/>
                          </a:solidFill>
                        </a:rPr>
                        <a:t>スマートフォン、タブレット、パソコン等で利用できる形式</a:t>
                      </a:r>
                      <a:r>
                        <a:rPr lang="ja-JP" altLang="en-US" dirty="0"/>
                        <a:t>であることが必要である。紙での提供や、</a:t>
                      </a:r>
                      <a:r>
                        <a:rPr lang="en-US" altLang="ja-JP" dirty="0"/>
                        <a:t>HP</a:t>
                      </a:r>
                      <a:r>
                        <a:rPr lang="ja-JP" altLang="en-US" dirty="0"/>
                        <a:t>上に</a:t>
                      </a:r>
                      <a:r>
                        <a:rPr lang="en-US" altLang="ja-JP" dirty="0"/>
                        <a:t>HTML</a:t>
                      </a:r>
                      <a:r>
                        <a:rPr lang="ja-JP" altLang="en-US" dirty="0"/>
                        <a:t>で書かれているだけのデータはオープンデータではない。</a:t>
                      </a:r>
                      <a:endParaRPr kumimoji="1" lang="ja-JP" altLang="en-US" dirty="0"/>
                    </a:p>
                  </a:txBody>
                  <a:tcPr/>
                </a:tc>
                <a:extLst>
                  <a:ext uri="{0D108BD9-81ED-4DB2-BD59-A6C34878D82A}">
                    <a16:rowId xmlns:a16="http://schemas.microsoft.com/office/drawing/2014/main" val="10001"/>
                  </a:ext>
                </a:extLst>
              </a:tr>
              <a:tr h="784280">
                <a:tc>
                  <a:txBody>
                    <a:bodyPr/>
                    <a:lstStyle/>
                    <a:p>
                      <a:pPr algn="r"/>
                      <a:r>
                        <a:rPr kumimoji="1" lang="en-US" altLang="ja-JP" dirty="0"/>
                        <a:t>3</a:t>
                      </a:r>
                      <a:endParaRPr kumimoji="1" lang="ja-JP"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b="1" dirty="0">
                          <a:latin typeface="Trebuchet MS" pitchFamily="34" charset="0"/>
                          <a:ea typeface="+mn-ea"/>
                        </a:rPr>
                        <a:t>無償で利用できるもの</a:t>
                      </a:r>
                      <a:endParaRPr kumimoji="0" lang="ja-JP" altLang="en-US" b="1" i="0" u="none" strike="noStrike" cap="none" normalizeH="0" baseline="0" dirty="0">
                        <a:ln>
                          <a:noFill/>
                        </a:ln>
                        <a:solidFill>
                          <a:schemeClr val="tx1"/>
                        </a:solidFill>
                        <a:effectLst/>
                        <a:latin typeface="Trebuchet MS" pitchFamily="34" charset="0"/>
                        <a:ea typeface="+mn-ea"/>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制限なく</a:t>
                      </a:r>
                      <a:r>
                        <a:rPr kumimoji="1" lang="ja-JP" altLang="en-US" b="1" dirty="0">
                          <a:solidFill>
                            <a:srgbClr val="FF0000"/>
                          </a:solidFill>
                        </a:rPr>
                        <a:t>誰でも無償で</a:t>
                      </a:r>
                      <a:r>
                        <a:rPr kumimoji="1" lang="ja-JP" altLang="en-US" dirty="0"/>
                        <a:t>利用できる状況にあるものがオープンデータとなる。</a:t>
                      </a:r>
                    </a:p>
                  </a:txBody>
                  <a:tcPr/>
                </a:tc>
                <a:extLst>
                  <a:ext uri="{0D108BD9-81ED-4DB2-BD59-A6C34878D82A}">
                    <a16:rowId xmlns:a16="http://schemas.microsoft.com/office/drawing/2014/main" val="10002"/>
                  </a:ext>
                </a:extLst>
              </a:tr>
            </a:tbl>
          </a:graphicData>
        </a:graphic>
      </p:graphicFrame>
      <p:sp>
        <p:nvSpPr>
          <p:cNvPr id="5" name="正方形/長方形 4">
            <a:extLst>
              <a:ext uri="{FF2B5EF4-FFF2-40B4-BE49-F238E27FC236}">
                <a16:creationId xmlns:a16="http://schemas.microsoft.com/office/drawing/2014/main" id="{399A151D-C9B1-4D22-891E-F8847DE22731}"/>
              </a:ext>
            </a:extLst>
          </p:cNvPr>
          <p:cNvSpPr/>
          <p:nvPr/>
        </p:nvSpPr>
        <p:spPr>
          <a:xfrm>
            <a:off x="812800" y="6233464"/>
            <a:ext cx="10729086" cy="738664"/>
          </a:xfrm>
          <a:prstGeom prst="rect">
            <a:avLst/>
          </a:prstGeom>
        </p:spPr>
        <p:txBody>
          <a:bodyPr wrap="square">
            <a:spAutoFit/>
          </a:bodyPr>
          <a:lstStyle/>
          <a:p>
            <a:pPr marL="355600" indent="-355600"/>
            <a:r>
              <a:rPr lang="en-US" altLang="ja-JP" sz="1400" dirty="0"/>
              <a:t>※</a:t>
            </a:r>
            <a:r>
              <a:rPr lang="ja-JP" altLang="en-US" sz="1400" dirty="0"/>
              <a:t>　定義については「オープンデータ基本指針」（平成</a:t>
            </a:r>
            <a:r>
              <a:rPr lang="en-US" altLang="ja-JP" sz="1400" dirty="0"/>
              <a:t>29</a:t>
            </a:r>
            <a:r>
              <a:rPr lang="ja-JP" altLang="en-US" sz="1400" dirty="0"/>
              <a:t>年</a:t>
            </a:r>
            <a:r>
              <a:rPr lang="en-US" altLang="ja-JP" sz="1400" dirty="0"/>
              <a:t>5</a:t>
            </a:r>
            <a:r>
              <a:rPr lang="ja-JP" altLang="en-US" sz="1400" dirty="0"/>
              <a:t>月</a:t>
            </a:r>
            <a:r>
              <a:rPr lang="en-US" altLang="ja-JP" sz="1400" dirty="0"/>
              <a:t>30</a:t>
            </a:r>
            <a:r>
              <a:rPr lang="ja-JP" altLang="en-US" sz="1400" dirty="0"/>
              <a:t>日、高度情報通信ネットワーク社会推進戦略本部・官民データ活用推進戦略会議決定）より引用。</a:t>
            </a:r>
          </a:p>
          <a:p>
            <a:endParaRPr lang="ja-JP" altLang="en-US" sz="1400" dirty="0"/>
          </a:p>
        </p:txBody>
      </p:sp>
      <p:sp>
        <p:nvSpPr>
          <p:cNvPr id="7" name="スライド番号プレースホルダー 1">
            <a:extLst>
              <a:ext uri="{FF2B5EF4-FFF2-40B4-BE49-F238E27FC236}">
                <a16:creationId xmlns:a16="http://schemas.microsoft.com/office/drawing/2014/main" id="{0D561C2D-A368-41BC-BBEE-DF59E0A9A7C2}"/>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25</a:t>
            </a:fld>
            <a:endParaRPr kumimoji="1" lang="ja-JP" altLang="en-US" dirty="0"/>
          </a:p>
        </p:txBody>
      </p:sp>
    </p:spTree>
    <p:extLst>
      <p:ext uri="{BB962C8B-B14F-4D97-AF65-F5344CB8AC3E}">
        <p14:creationId xmlns:p14="http://schemas.microsoft.com/office/powerpoint/2010/main" val="28557431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sz="4000" dirty="0"/>
              <a:t>2-3-3. </a:t>
            </a:r>
            <a:r>
              <a:rPr lang="ja-JP" altLang="en-US" sz="4000" dirty="0"/>
              <a:t>オープンガバナンス</a:t>
            </a:r>
            <a:endParaRPr kumimoji="1" lang="ja-JP" altLang="en-US" sz="4000" dirty="0"/>
          </a:p>
        </p:txBody>
      </p:sp>
      <p:sp>
        <p:nvSpPr>
          <p:cNvPr id="6" name="正方形/長方形 5"/>
          <p:cNvSpPr/>
          <p:nvPr/>
        </p:nvSpPr>
        <p:spPr>
          <a:xfrm>
            <a:off x="230573" y="2775285"/>
            <a:ext cx="2369006" cy="2728812"/>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sz="6600" dirty="0">
                <a:solidFill>
                  <a:schemeClr val="tx1"/>
                </a:solidFill>
              </a:rPr>
              <a:t>行政</a:t>
            </a:r>
            <a:endParaRPr kumimoji="1" lang="ja-JP" altLang="en-US" dirty="0">
              <a:solidFill>
                <a:schemeClr val="tx1"/>
              </a:solidFill>
            </a:endParaRPr>
          </a:p>
        </p:txBody>
      </p:sp>
      <p:sp>
        <p:nvSpPr>
          <p:cNvPr id="7" name="正方形/長方形 6"/>
          <p:cNvSpPr/>
          <p:nvPr/>
        </p:nvSpPr>
        <p:spPr>
          <a:xfrm>
            <a:off x="9351708" y="2775285"/>
            <a:ext cx="2494548" cy="267774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sz="6600" dirty="0">
                <a:solidFill>
                  <a:schemeClr val="tx1"/>
                </a:solidFill>
              </a:rPr>
              <a:t>市民</a:t>
            </a:r>
            <a:endParaRPr kumimoji="1" lang="ja-JP" altLang="en-US" dirty="0"/>
          </a:p>
        </p:txBody>
      </p:sp>
      <p:sp>
        <p:nvSpPr>
          <p:cNvPr id="8" name="二等辺三角形 7"/>
          <p:cNvSpPr/>
          <p:nvPr/>
        </p:nvSpPr>
        <p:spPr>
          <a:xfrm rot="5400000">
            <a:off x="2064615" y="3976931"/>
            <a:ext cx="2053750" cy="50068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ja-JP" altLang="en-US" dirty="0"/>
              <a:t>公開</a:t>
            </a:r>
          </a:p>
        </p:txBody>
      </p:sp>
      <p:sp>
        <p:nvSpPr>
          <p:cNvPr id="11" name="二等辺三角形 10"/>
          <p:cNvSpPr/>
          <p:nvPr/>
        </p:nvSpPr>
        <p:spPr>
          <a:xfrm rot="16200000">
            <a:off x="6470649" y="3876084"/>
            <a:ext cx="2094135" cy="52721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dirty="0"/>
              <a:t>共に活動</a:t>
            </a:r>
          </a:p>
        </p:txBody>
      </p:sp>
      <p:sp>
        <p:nvSpPr>
          <p:cNvPr id="12" name="テキスト ボックス 11"/>
          <p:cNvSpPr txBox="1"/>
          <p:nvPr/>
        </p:nvSpPr>
        <p:spPr>
          <a:xfrm>
            <a:off x="4761339" y="3354197"/>
            <a:ext cx="2441694" cy="1446550"/>
          </a:xfrm>
          <a:prstGeom prst="rect">
            <a:avLst/>
          </a:prstGeom>
          <a:noFill/>
        </p:spPr>
        <p:txBody>
          <a:bodyPr wrap="none" rtlCol="0">
            <a:spAutoFit/>
          </a:bodyPr>
          <a:lstStyle/>
          <a:p>
            <a:r>
              <a:rPr kumimoji="1" lang="ja-JP" altLang="en-US" sz="8800" dirty="0"/>
              <a:t>協働</a:t>
            </a:r>
            <a:endParaRPr kumimoji="1" lang="ja-JP" altLang="en-US" sz="2000" dirty="0"/>
          </a:p>
        </p:txBody>
      </p:sp>
      <p:sp>
        <p:nvSpPr>
          <p:cNvPr id="14" name="テキスト ボックス 13"/>
          <p:cNvSpPr txBox="1"/>
          <p:nvPr/>
        </p:nvSpPr>
        <p:spPr>
          <a:xfrm>
            <a:off x="275781" y="3862183"/>
            <a:ext cx="2292420" cy="1384995"/>
          </a:xfrm>
          <a:prstGeom prst="rect">
            <a:avLst/>
          </a:prstGeom>
          <a:solidFill>
            <a:srgbClr val="FF0000">
              <a:alpha val="20000"/>
            </a:srgbClr>
          </a:solidFill>
        </p:spPr>
        <p:txBody>
          <a:bodyPr wrap="square" rtlCol="0">
            <a:spAutoFit/>
          </a:bodyPr>
          <a:lstStyle/>
          <a:p>
            <a:r>
              <a:rPr lang="en-US" altLang="ja-JP" sz="1400" dirty="0"/>
              <a:t>【</a:t>
            </a:r>
            <a:r>
              <a:rPr lang="ja-JP" altLang="en-US" sz="1400" dirty="0"/>
              <a:t>能動的に取り組む</a:t>
            </a:r>
            <a:r>
              <a:rPr lang="en-US" altLang="ja-JP" sz="1400" dirty="0"/>
              <a:t>】</a:t>
            </a:r>
          </a:p>
          <a:p>
            <a:r>
              <a:rPr lang="ja-JP" altLang="en-US" sz="1400" dirty="0"/>
              <a:t>・データの公開</a:t>
            </a:r>
            <a:br>
              <a:rPr lang="en-US" altLang="ja-JP" sz="1400" dirty="0"/>
            </a:br>
            <a:r>
              <a:rPr lang="ja-JP" altLang="en-US" sz="1400" dirty="0"/>
              <a:t>・行政のできることを提供</a:t>
            </a:r>
            <a:endParaRPr lang="en-US" altLang="ja-JP" sz="1400" dirty="0"/>
          </a:p>
          <a:p>
            <a:r>
              <a:rPr kumimoji="1" lang="ja-JP" altLang="en-US" sz="1400" dirty="0"/>
              <a:t>・地域に資することは何か検討</a:t>
            </a:r>
          </a:p>
        </p:txBody>
      </p:sp>
      <p:sp>
        <p:nvSpPr>
          <p:cNvPr id="15" name="正方形/長方形 14"/>
          <p:cNvSpPr/>
          <p:nvPr/>
        </p:nvSpPr>
        <p:spPr>
          <a:xfrm>
            <a:off x="496245" y="5861286"/>
            <a:ext cx="11199511" cy="729709"/>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　　行政：</a:t>
            </a:r>
            <a:r>
              <a:rPr lang="en-US" altLang="ja-JP" dirty="0">
                <a:solidFill>
                  <a:schemeClr val="tx1"/>
                </a:solidFill>
              </a:rPr>
              <a:t>×</a:t>
            </a:r>
            <a:r>
              <a:rPr lang="ja-JP" altLang="en-US" dirty="0">
                <a:solidFill>
                  <a:schemeClr val="tx1"/>
                </a:solidFill>
              </a:rPr>
              <a:t>「できません」「担当ではないです」　→　○「共に解決する」「共に活動する」</a:t>
            </a:r>
            <a:br>
              <a:rPr kumimoji="1" lang="en-US" altLang="ja-JP" dirty="0">
                <a:solidFill>
                  <a:schemeClr val="tx1"/>
                </a:solidFill>
              </a:rPr>
            </a:br>
            <a:r>
              <a:rPr kumimoji="1" lang="ja-JP" altLang="en-US" dirty="0">
                <a:solidFill>
                  <a:schemeClr val="tx1"/>
                </a:solidFill>
              </a:rPr>
              <a:t>　　市民：</a:t>
            </a:r>
            <a:r>
              <a:rPr kumimoji="1" lang="en-US" altLang="ja-JP" dirty="0">
                <a:solidFill>
                  <a:schemeClr val="tx1"/>
                </a:solidFill>
              </a:rPr>
              <a:t>×</a:t>
            </a:r>
            <a:r>
              <a:rPr kumimoji="1" lang="ja-JP" altLang="en-US" dirty="0">
                <a:solidFill>
                  <a:schemeClr val="tx1"/>
                </a:solidFill>
              </a:rPr>
              <a:t>「やってください」「お願いします」　→　○「共に解決する」「共に活動する」</a:t>
            </a:r>
            <a:endParaRPr kumimoji="1" lang="ja-JP" altLang="en-US" dirty="0">
              <a:solidFill>
                <a:srgbClr val="FF0000"/>
              </a:solidFill>
            </a:endParaRPr>
          </a:p>
        </p:txBody>
      </p:sp>
      <p:sp>
        <p:nvSpPr>
          <p:cNvPr id="17" name="テキスト ボックス 16"/>
          <p:cNvSpPr txBox="1"/>
          <p:nvPr/>
        </p:nvSpPr>
        <p:spPr>
          <a:xfrm>
            <a:off x="9375771" y="3862183"/>
            <a:ext cx="2444807" cy="1415772"/>
          </a:xfrm>
          <a:prstGeom prst="rect">
            <a:avLst/>
          </a:prstGeom>
          <a:solidFill>
            <a:srgbClr val="FF0000">
              <a:alpha val="20000"/>
            </a:srgbClr>
          </a:solidFill>
        </p:spPr>
        <p:txBody>
          <a:bodyPr wrap="square" rtlCol="0">
            <a:spAutoFit/>
          </a:bodyPr>
          <a:lstStyle/>
          <a:p>
            <a:r>
              <a:rPr lang="en-US" altLang="ja-JP" sz="1400" dirty="0"/>
              <a:t>【</a:t>
            </a:r>
            <a:r>
              <a:rPr lang="ja-JP" altLang="en-US" sz="1400" dirty="0"/>
              <a:t>積極的に取り組む</a:t>
            </a:r>
            <a:r>
              <a:rPr lang="en-US" altLang="ja-JP" sz="1400" dirty="0"/>
              <a:t>】</a:t>
            </a:r>
            <a:br>
              <a:rPr lang="en-US" altLang="ja-JP" sz="1400" dirty="0"/>
            </a:br>
            <a:r>
              <a:rPr lang="ja-JP" altLang="en-US" sz="1400" dirty="0"/>
              <a:t>・データによる行政の確認</a:t>
            </a:r>
            <a:endParaRPr lang="en-US" altLang="ja-JP" sz="1400" dirty="0"/>
          </a:p>
          <a:p>
            <a:r>
              <a:rPr lang="ja-JP" altLang="en-US" sz="1400" dirty="0"/>
              <a:t>・地域の見える化</a:t>
            </a:r>
            <a:br>
              <a:rPr lang="en-US" altLang="ja-JP" sz="1400" dirty="0"/>
            </a:br>
            <a:r>
              <a:rPr lang="ja-JP" altLang="en-US" sz="1400" dirty="0"/>
              <a:t>・市民が、課題解決できること検討</a:t>
            </a:r>
            <a:endParaRPr lang="en-US" altLang="ja-JP" sz="1400" dirty="0"/>
          </a:p>
          <a:p>
            <a:endParaRPr kumimoji="1" lang="ja-JP" altLang="en-US" sz="1600" dirty="0"/>
          </a:p>
        </p:txBody>
      </p:sp>
      <p:sp>
        <p:nvSpPr>
          <p:cNvPr id="18" name="二等辺三角形 17"/>
          <p:cNvSpPr/>
          <p:nvPr/>
        </p:nvSpPr>
        <p:spPr>
          <a:xfrm rot="16200000">
            <a:off x="7789459" y="3876085"/>
            <a:ext cx="2094135" cy="52721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dirty="0"/>
              <a:t>見える化</a:t>
            </a:r>
            <a:endParaRPr kumimoji="1" lang="ja-JP" altLang="en-US" dirty="0"/>
          </a:p>
        </p:txBody>
      </p:sp>
      <p:sp>
        <p:nvSpPr>
          <p:cNvPr id="19" name="二等辺三角形 18"/>
          <p:cNvSpPr/>
          <p:nvPr/>
        </p:nvSpPr>
        <p:spPr>
          <a:xfrm rot="16200000">
            <a:off x="7141867" y="3884931"/>
            <a:ext cx="2094135" cy="52721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dirty="0"/>
              <a:t>対話</a:t>
            </a:r>
          </a:p>
        </p:txBody>
      </p:sp>
      <p:sp>
        <p:nvSpPr>
          <p:cNvPr id="20" name="二等辺三角形 19"/>
          <p:cNvSpPr/>
          <p:nvPr/>
        </p:nvSpPr>
        <p:spPr>
          <a:xfrm rot="5400000">
            <a:off x="2741393" y="3976931"/>
            <a:ext cx="2053750" cy="50068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ja-JP" altLang="en-US" dirty="0"/>
              <a:t>対話</a:t>
            </a:r>
          </a:p>
        </p:txBody>
      </p:sp>
      <p:sp>
        <p:nvSpPr>
          <p:cNvPr id="21" name="二等辺三角形 20"/>
          <p:cNvSpPr/>
          <p:nvPr/>
        </p:nvSpPr>
        <p:spPr>
          <a:xfrm rot="5400000">
            <a:off x="3453681" y="3976931"/>
            <a:ext cx="2053750" cy="50068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ja-JP" altLang="en-US" dirty="0"/>
              <a:t>共</a:t>
            </a:r>
            <a:endParaRPr kumimoji="1" lang="en-US" altLang="ja-JP" dirty="0"/>
          </a:p>
          <a:p>
            <a:pPr algn="ctr"/>
            <a:r>
              <a:rPr lang="ja-JP" altLang="en-US" dirty="0"/>
              <a:t>に</a:t>
            </a:r>
            <a:r>
              <a:rPr kumimoji="1" lang="ja-JP" altLang="en-US" dirty="0"/>
              <a:t>活動</a:t>
            </a:r>
          </a:p>
        </p:txBody>
      </p:sp>
      <p:sp>
        <p:nvSpPr>
          <p:cNvPr id="9" name="四角形: 角を丸くする 8"/>
          <p:cNvSpPr/>
          <p:nvPr/>
        </p:nvSpPr>
        <p:spPr>
          <a:xfrm>
            <a:off x="4754964" y="4826201"/>
            <a:ext cx="1227222" cy="441157"/>
          </a:xfrm>
          <a:prstGeom prst="roundRect">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課題解決</a:t>
            </a:r>
            <a:endParaRPr kumimoji="1" lang="ja-JP" altLang="en-US" dirty="0">
              <a:solidFill>
                <a:schemeClr val="tx1"/>
              </a:solidFill>
            </a:endParaRPr>
          </a:p>
        </p:txBody>
      </p:sp>
      <p:sp>
        <p:nvSpPr>
          <p:cNvPr id="22" name="四角形: 角を丸くする 21"/>
          <p:cNvSpPr/>
          <p:nvPr/>
        </p:nvSpPr>
        <p:spPr>
          <a:xfrm>
            <a:off x="6094108" y="4823344"/>
            <a:ext cx="1227222" cy="441157"/>
          </a:xfrm>
          <a:prstGeom prst="roundRect">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地域発展</a:t>
            </a:r>
          </a:p>
        </p:txBody>
      </p:sp>
      <p:sp>
        <p:nvSpPr>
          <p:cNvPr id="23" name="コンテンツ プレースホルダー 2">
            <a:extLst>
              <a:ext uri="{FF2B5EF4-FFF2-40B4-BE49-F238E27FC236}">
                <a16:creationId xmlns:a16="http://schemas.microsoft.com/office/drawing/2014/main" id="{808575AA-960F-401D-8339-A51298BF0A29}"/>
              </a:ext>
            </a:extLst>
          </p:cNvPr>
          <p:cNvSpPr>
            <a:spLocks noGrp="1"/>
          </p:cNvSpPr>
          <p:nvPr>
            <p:ph idx="1"/>
          </p:nvPr>
        </p:nvSpPr>
        <p:spPr>
          <a:xfrm>
            <a:off x="838200" y="1105469"/>
            <a:ext cx="10515600" cy="5071494"/>
          </a:xfrm>
        </p:spPr>
        <p:txBody>
          <a:bodyPr>
            <a:normAutofit/>
          </a:bodyPr>
          <a:lstStyle/>
          <a:p>
            <a:pPr marL="0" indent="0">
              <a:buNone/>
            </a:pPr>
            <a:r>
              <a:rPr lang="ja-JP" altLang="en-US" sz="2200" dirty="0"/>
              <a:t>オープンガバナンスとは</a:t>
            </a:r>
            <a:endParaRPr lang="en-US" altLang="ja-JP" sz="2200" dirty="0"/>
          </a:p>
          <a:p>
            <a:pPr marL="447675"/>
            <a:r>
              <a:rPr lang="ja-JP" altLang="en-US" sz="2200" dirty="0"/>
              <a:t>行政側のオープン化と、市民側の積極的な課題解決への関与をもって達成する、社会全体の新しい統治プロセス体系。</a:t>
            </a:r>
            <a:endParaRPr lang="en-US" altLang="ja-JP" sz="2200" dirty="0"/>
          </a:p>
          <a:p>
            <a:pPr marL="447675"/>
            <a:r>
              <a:rPr kumimoji="1" lang="ja-JP" altLang="en-US" sz="2200" dirty="0"/>
              <a:t>オープンデータは、オープンガバナンスを通じて活用され</a:t>
            </a:r>
            <a:r>
              <a:rPr lang="ja-JP" altLang="en-US" sz="2200" dirty="0"/>
              <a:t>る</a:t>
            </a:r>
            <a:r>
              <a:rPr kumimoji="1" lang="ja-JP" altLang="en-US" sz="2200" dirty="0"/>
              <a:t>。</a:t>
            </a:r>
          </a:p>
        </p:txBody>
      </p:sp>
      <p:sp>
        <p:nvSpPr>
          <p:cNvPr id="24" name="スライド番号プレースホルダー 1">
            <a:extLst>
              <a:ext uri="{FF2B5EF4-FFF2-40B4-BE49-F238E27FC236}">
                <a16:creationId xmlns:a16="http://schemas.microsoft.com/office/drawing/2014/main" id="{DACBCE1F-5A11-4A44-84CB-4299B71202ED}"/>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26</a:t>
            </a:fld>
            <a:endParaRPr kumimoji="1" lang="ja-JP" altLang="en-US" dirty="0"/>
          </a:p>
        </p:txBody>
      </p:sp>
    </p:spTree>
    <p:extLst>
      <p:ext uri="{BB962C8B-B14F-4D97-AF65-F5344CB8AC3E}">
        <p14:creationId xmlns:p14="http://schemas.microsoft.com/office/powerpoint/2010/main" val="667103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B9B83DBE-3EF7-4D38-B4C0-C5C880254032}"/>
              </a:ext>
            </a:extLst>
          </p:cNvPr>
          <p:cNvSpPr txBox="1">
            <a:spLocks/>
          </p:cNvSpPr>
          <p:nvPr/>
        </p:nvSpPr>
        <p:spPr>
          <a:xfrm>
            <a:off x="838200" y="892969"/>
            <a:ext cx="10515600" cy="5072063"/>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lgn="ctr">
              <a:buFont typeface="Arial"/>
              <a:buNone/>
            </a:pPr>
            <a:r>
              <a:rPr lang="en-US" altLang="ja-JP" sz="6000"/>
              <a:t>2-4. </a:t>
            </a:r>
            <a:r>
              <a:rPr lang="ja-JP" altLang="en-US" sz="6000"/>
              <a:t>データ利活用のプロセス</a:t>
            </a:r>
            <a:endParaRPr lang="en-US" altLang="ja-JP" sz="4800" dirty="0"/>
          </a:p>
        </p:txBody>
      </p:sp>
      <p:sp>
        <p:nvSpPr>
          <p:cNvPr id="4" name="タイトル 1">
            <a:extLst>
              <a:ext uri="{FF2B5EF4-FFF2-40B4-BE49-F238E27FC236}">
                <a16:creationId xmlns:a16="http://schemas.microsoft.com/office/drawing/2014/main" id="{0BA83C89-EC11-4EBF-86DA-7818ED897E29}"/>
              </a:ext>
            </a:extLst>
          </p:cNvPr>
          <p:cNvSpPr txBox="1">
            <a:spLocks/>
          </p:cNvSpPr>
          <p:nvPr/>
        </p:nvSpPr>
        <p:spPr>
          <a:xfrm>
            <a:off x="251400" y="365126"/>
            <a:ext cx="11689200" cy="590218"/>
          </a:xfrm>
          <a:prstGeom prst="rect">
            <a:avLst/>
          </a:prstGeom>
        </p:spPr>
        <p:txBody>
          <a:bodyPr>
            <a:normAutofit fontScale="90000" lnSpcReduction="1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t>データ利活用基本研修</a:t>
            </a:r>
          </a:p>
        </p:txBody>
      </p:sp>
      <p:sp>
        <p:nvSpPr>
          <p:cNvPr id="5" name="スライド番号プレースホルダー 1">
            <a:extLst>
              <a:ext uri="{FF2B5EF4-FFF2-40B4-BE49-F238E27FC236}">
                <a16:creationId xmlns:a16="http://schemas.microsoft.com/office/drawing/2014/main" id="{A673775F-928F-4B9D-A377-BBA6BEC74910}"/>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27</a:t>
            </a:fld>
            <a:endParaRPr kumimoji="1" lang="ja-JP" altLang="en-US" dirty="0"/>
          </a:p>
        </p:txBody>
      </p:sp>
    </p:spTree>
    <p:extLst>
      <p:ext uri="{BB962C8B-B14F-4D97-AF65-F5344CB8AC3E}">
        <p14:creationId xmlns:p14="http://schemas.microsoft.com/office/powerpoint/2010/main" val="1731116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2-4-1. </a:t>
            </a:r>
            <a:r>
              <a:rPr lang="ja-JP" altLang="en-US" dirty="0"/>
              <a:t>データ利用による課題解決</a:t>
            </a:r>
          </a:p>
        </p:txBody>
      </p:sp>
      <p:sp>
        <p:nvSpPr>
          <p:cNvPr id="3" name="コンテンツ プレースホルダー 2"/>
          <p:cNvSpPr>
            <a:spLocks noGrp="1"/>
          </p:cNvSpPr>
          <p:nvPr>
            <p:ph idx="1"/>
          </p:nvPr>
        </p:nvSpPr>
        <p:spPr/>
        <p:txBody>
          <a:bodyPr>
            <a:normAutofit/>
          </a:bodyPr>
          <a:lstStyle/>
          <a:p>
            <a:pPr marL="0" indent="0">
              <a:buNone/>
            </a:pPr>
            <a:r>
              <a:rPr lang="ja-JP" altLang="en-US" sz="2200" dirty="0"/>
              <a:t>データ利用による課題解決のアプローチは、次の</a:t>
            </a:r>
            <a:r>
              <a:rPr lang="en-US" altLang="ja-JP" sz="2200" dirty="0"/>
              <a:t>2</a:t>
            </a:r>
            <a:r>
              <a:rPr lang="ja-JP" altLang="en-US" sz="2200" dirty="0"/>
              <a:t>パターンがある。</a:t>
            </a:r>
            <a:endParaRPr lang="en-US" altLang="ja-JP" sz="2200" dirty="0"/>
          </a:p>
          <a:p>
            <a:pPr marL="0" indent="0">
              <a:buNone/>
            </a:pPr>
            <a:endParaRPr lang="en-US" altLang="ja-JP" sz="800" dirty="0"/>
          </a:p>
          <a:p>
            <a:pPr marL="714375" lvl="1" indent="-457200">
              <a:buFont typeface="+mj-lt"/>
              <a:buAutoNum type="arabicPeriod"/>
            </a:pPr>
            <a:r>
              <a:rPr lang="ja-JP" altLang="en-US" sz="2200" dirty="0"/>
              <a:t>本来あるべき姿に近づける</a:t>
            </a:r>
            <a:endParaRPr lang="en-US" altLang="ja-JP" sz="2200" dirty="0"/>
          </a:p>
          <a:p>
            <a:pPr marL="895350" lvl="2"/>
            <a:r>
              <a:rPr lang="ja-JP" altLang="en-US" sz="2200" dirty="0"/>
              <a:t>例：担当者不在時の電話取次事務において、より迅速かつ効率的な処理が行えるよう、事務フローの中で停滞している部分を時間データや処理データから見つけて、改善する。</a:t>
            </a:r>
            <a:endParaRPr lang="en-US" altLang="ja-JP" sz="2200" dirty="0"/>
          </a:p>
          <a:p>
            <a:pPr marL="666750" lvl="2" indent="0">
              <a:buNone/>
            </a:pPr>
            <a:endParaRPr lang="en-US" altLang="ja-JP" sz="2200" dirty="0"/>
          </a:p>
          <a:p>
            <a:pPr marL="714375" lvl="1" indent="-457200">
              <a:buFont typeface="+mj-lt"/>
              <a:buAutoNum type="arabicPeriod"/>
            </a:pPr>
            <a:r>
              <a:rPr kumimoji="1" lang="ja-JP" altLang="en-US" sz="2200" dirty="0"/>
              <a:t>既存のサービスの効果を上げる</a:t>
            </a:r>
            <a:endParaRPr kumimoji="1" lang="en-US" altLang="ja-JP" sz="2200" dirty="0"/>
          </a:p>
          <a:p>
            <a:pPr marL="895350" lvl="2"/>
            <a:r>
              <a:rPr lang="ja-JP" altLang="en-US" sz="2200" dirty="0"/>
              <a:t>例：地域の包括センター等が紙で持っている、シルバー世代・要援護者の情報をデータ化することで、危機管理・防災計画の精度をあげ、市民と対話するツールとする。</a:t>
            </a:r>
            <a:endParaRPr lang="en-US" altLang="ja-JP" sz="2200" dirty="0"/>
          </a:p>
          <a:p>
            <a:pPr marL="0" indent="0">
              <a:buNone/>
            </a:pPr>
            <a:endParaRPr lang="en-US" altLang="ja-JP" sz="800" dirty="0"/>
          </a:p>
          <a:p>
            <a:pPr marL="0" indent="0">
              <a:buNone/>
            </a:pPr>
            <a:r>
              <a:rPr lang="ja-JP" altLang="en-US" sz="2200" dirty="0"/>
              <a:t>データ利用による課題解決のプロセスは以下の</a:t>
            </a:r>
            <a:r>
              <a:rPr lang="en-US" altLang="ja-JP" sz="2200" dirty="0"/>
              <a:t>7</a:t>
            </a:r>
            <a:r>
              <a:rPr lang="ja-JP" altLang="en-US" sz="2200" dirty="0"/>
              <a:t>つ。</a:t>
            </a:r>
            <a:endParaRPr kumimoji="1" lang="en-US" altLang="ja-JP" sz="2200" dirty="0"/>
          </a:p>
          <a:p>
            <a:endParaRPr lang="en-US" altLang="ja-JP" sz="2200" dirty="0"/>
          </a:p>
          <a:p>
            <a:endParaRPr kumimoji="1" lang="en-US" altLang="ja-JP" sz="2200" dirty="0"/>
          </a:p>
          <a:p>
            <a:endParaRPr lang="en-US" altLang="ja-JP" sz="2200" dirty="0"/>
          </a:p>
          <a:p>
            <a:endParaRPr kumimoji="1" lang="ja-JP" altLang="en-US" sz="2200" dirty="0"/>
          </a:p>
        </p:txBody>
      </p:sp>
      <p:sp>
        <p:nvSpPr>
          <p:cNvPr id="20" name="ホームベース 4">
            <a:extLst>
              <a:ext uri="{FF2B5EF4-FFF2-40B4-BE49-F238E27FC236}">
                <a16:creationId xmlns:a16="http://schemas.microsoft.com/office/drawing/2014/main" id="{38E86FB2-E4E0-425E-A3D1-9D05A1D10140}"/>
              </a:ext>
            </a:extLst>
          </p:cNvPr>
          <p:cNvSpPr/>
          <p:nvPr/>
        </p:nvSpPr>
        <p:spPr>
          <a:xfrm>
            <a:off x="9472592"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1" name="ホームベース 6">
            <a:extLst>
              <a:ext uri="{FF2B5EF4-FFF2-40B4-BE49-F238E27FC236}">
                <a16:creationId xmlns:a16="http://schemas.microsoft.com/office/drawing/2014/main" id="{7732F101-C103-458D-B3B8-FC514D086463}"/>
              </a:ext>
            </a:extLst>
          </p:cNvPr>
          <p:cNvSpPr/>
          <p:nvPr/>
        </p:nvSpPr>
        <p:spPr>
          <a:xfrm>
            <a:off x="804315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2" name="ホームベース 7">
            <a:extLst>
              <a:ext uri="{FF2B5EF4-FFF2-40B4-BE49-F238E27FC236}">
                <a16:creationId xmlns:a16="http://schemas.microsoft.com/office/drawing/2014/main" id="{EC0195E0-6D6C-4EB6-BB9F-1595EF9EF8B6}"/>
              </a:ext>
            </a:extLst>
          </p:cNvPr>
          <p:cNvSpPr/>
          <p:nvPr/>
        </p:nvSpPr>
        <p:spPr>
          <a:xfrm>
            <a:off x="661371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3" name="ホームベース 8">
            <a:extLst>
              <a:ext uri="{FF2B5EF4-FFF2-40B4-BE49-F238E27FC236}">
                <a16:creationId xmlns:a16="http://schemas.microsoft.com/office/drawing/2014/main" id="{218DF73B-843B-4D43-9649-7C5CC9272137}"/>
              </a:ext>
            </a:extLst>
          </p:cNvPr>
          <p:cNvSpPr/>
          <p:nvPr/>
        </p:nvSpPr>
        <p:spPr>
          <a:xfrm>
            <a:off x="518427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4" name="ホームベース 9">
            <a:extLst>
              <a:ext uri="{FF2B5EF4-FFF2-40B4-BE49-F238E27FC236}">
                <a16:creationId xmlns:a16="http://schemas.microsoft.com/office/drawing/2014/main" id="{6C0BC8FC-0A23-4CE4-91E1-F45971141A75}"/>
              </a:ext>
            </a:extLst>
          </p:cNvPr>
          <p:cNvSpPr/>
          <p:nvPr/>
        </p:nvSpPr>
        <p:spPr>
          <a:xfrm>
            <a:off x="375483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5" name="ホームベース 10">
            <a:extLst>
              <a:ext uri="{FF2B5EF4-FFF2-40B4-BE49-F238E27FC236}">
                <a16:creationId xmlns:a16="http://schemas.microsoft.com/office/drawing/2014/main" id="{D6E3854B-7877-45E7-ADB1-B0B9A0222C53}"/>
              </a:ext>
            </a:extLst>
          </p:cNvPr>
          <p:cNvSpPr/>
          <p:nvPr/>
        </p:nvSpPr>
        <p:spPr>
          <a:xfrm>
            <a:off x="232539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6" name="ホームベース 11">
            <a:extLst>
              <a:ext uri="{FF2B5EF4-FFF2-40B4-BE49-F238E27FC236}">
                <a16:creationId xmlns:a16="http://schemas.microsoft.com/office/drawing/2014/main" id="{5FA223F8-091F-44AE-9B39-EF3A52E4C4CE}"/>
              </a:ext>
            </a:extLst>
          </p:cNvPr>
          <p:cNvSpPr/>
          <p:nvPr/>
        </p:nvSpPr>
        <p:spPr>
          <a:xfrm>
            <a:off x="89595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7" name="テキスト ボックス 26">
            <a:extLst>
              <a:ext uri="{FF2B5EF4-FFF2-40B4-BE49-F238E27FC236}">
                <a16:creationId xmlns:a16="http://schemas.microsoft.com/office/drawing/2014/main" id="{E8B0D237-7168-46DD-88D0-F5148AEFBAF7}"/>
              </a:ext>
            </a:extLst>
          </p:cNvPr>
          <p:cNvSpPr txBox="1"/>
          <p:nvPr/>
        </p:nvSpPr>
        <p:spPr>
          <a:xfrm>
            <a:off x="984296" y="5416883"/>
            <a:ext cx="1569660" cy="923330"/>
          </a:xfrm>
          <a:prstGeom prst="rect">
            <a:avLst/>
          </a:prstGeom>
          <a:noFill/>
        </p:spPr>
        <p:txBody>
          <a:bodyPr wrap="none" rtlCol="0">
            <a:spAutoFit/>
          </a:bodyPr>
          <a:lstStyle/>
          <a:p>
            <a:r>
              <a:rPr kumimoji="1" lang="ja-JP" altLang="en-US" dirty="0"/>
              <a:t>①現状と</a:t>
            </a:r>
            <a:endParaRPr lang="en-US" altLang="ja-JP" dirty="0"/>
          </a:p>
          <a:p>
            <a:r>
              <a:rPr kumimoji="1" lang="ja-JP" altLang="en-US" dirty="0"/>
              <a:t>　あるべき姿</a:t>
            </a:r>
            <a:endParaRPr kumimoji="1" lang="en-US" altLang="ja-JP" dirty="0"/>
          </a:p>
          <a:p>
            <a:r>
              <a:rPr lang="ja-JP" altLang="en-US" dirty="0"/>
              <a:t>　の検討</a:t>
            </a:r>
            <a:endParaRPr kumimoji="1" lang="ja-JP" altLang="en-US" dirty="0"/>
          </a:p>
        </p:txBody>
      </p:sp>
      <p:sp>
        <p:nvSpPr>
          <p:cNvPr id="28" name="テキスト ボックス 27">
            <a:extLst>
              <a:ext uri="{FF2B5EF4-FFF2-40B4-BE49-F238E27FC236}">
                <a16:creationId xmlns:a16="http://schemas.microsoft.com/office/drawing/2014/main" id="{AC8E8C74-193F-4CEB-AB29-0C6666B750A7}"/>
              </a:ext>
            </a:extLst>
          </p:cNvPr>
          <p:cNvSpPr txBox="1"/>
          <p:nvPr/>
        </p:nvSpPr>
        <p:spPr>
          <a:xfrm>
            <a:off x="2572690" y="5416883"/>
            <a:ext cx="1569660" cy="923330"/>
          </a:xfrm>
          <a:prstGeom prst="rect">
            <a:avLst/>
          </a:prstGeom>
          <a:noFill/>
        </p:spPr>
        <p:txBody>
          <a:bodyPr wrap="none" rtlCol="0">
            <a:spAutoFit/>
          </a:bodyPr>
          <a:lstStyle/>
          <a:p>
            <a:r>
              <a:rPr kumimoji="1" lang="ja-JP" altLang="en-US" dirty="0"/>
              <a:t>②活用</a:t>
            </a:r>
            <a:endParaRPr kumimoji="1" lang="en-US" altLang="ja-JP" dirty="0"/>
          </a:p>
          <a:p>
            <a:r>
              <a:rPr kumimoji="1" lang="ja-JP" altLang="en-US" dirty="0"/>
              <a:t>　対象データ</a:t>
            </a:r>
            <a:br>
              <a:rPr kumimoji="1" lang="en-US" altLang="ja-JP" dirty="0"/>
            </a:br>
            <a:r>
              <a:rPr kumimoji="1" lang="ja-JP" altLang="en-US" dirty="0"/>
              <a:t>　確認</a:t>
            </a:r>
          </a:p>
        </p:txBody>
      </p:sp>
      <p:sp>
        <p:nvSpPr>
          <p:cNvPr id="29" name="テキスト ボックス 28">
            <a:extLst>
              <a:ext uri="{FF2B5EF4-FFF2-40B4-BE49-F238E27FC236}">
                <a16:creationId xmlns:a16="http://schemas.microsoft.com/office/drawing/2014/main" id="{DA77CD2F-21B1-4AAF-8438-40BF683EBF51}"/>
              </a:ext>
            </a:extLst>
          </p:cNvPr>
          <p:cNvSpPr txBox="1"/>
          <p:nvPr/>
        </p:nvSpPr>
        <p:spPr>
          <a:xfrm>
            <a:off x="4137101" y="5416883"/>
            <a:ext cx="1338828" cy="923330"/>
          </a:xfrm>
          <a:prstGeom prst="rect">
            <a:avLst/>
          </a:prstGeom>
          <a:noFill/>
        </p:spPr>
        <p:txBody>
          <a:bodyPr wrap="none" rtlCol="0">
            <a:spAutoFit/>
          </a:bodyPr>
          <a:lstStyle/>
          <a:p>
            <a:r>
              <a:rPr kumimoji="1" lang="ja-JP" altLang="en-US" dirty="0"/>
              <a:t>③データ</a:t>
            </a:r>
            <a:endParaRPr kumimoji="1" lang="en-US" altLang="ja-JP" dirty="0"/>
          </a:p>
          <a:p>
            <a:r>
              <a:rPr kumimoji="1" lang="ja-JP" altLang="en-US" dirty="0"/>
              <a:t>　利用</a:t>
            </a:r>
            <a:r>
              <a:rPr lang="ja-JP" altLang="en-US" dirty="0"/>
              <a:t>方法</a:t>
            </a:r>
            <a:endParaRPr lang="en-US" altLang="ja-JP" dirty="0"/>
          </a:p>
          <a:p>
            <a:r>
              <a:rPr kumimoji="1" lang="ja-JP" altLang="en-US" dirty="0"/>
              <a:t>　検討</a:t>
            </a:r>
          </a:p>
        </p:txBody>
      </p:sp>
      <p:sp>
        <p:nvSpPr>
          <p:cNvPr id="30" name="テキスト ボックス 29">
            <a:extLst>
              <a:ext uri="{FF2B5EF4-FFF2-40B4-BE49-F238E27FC236}">
                <a16:creationId xmlns:a16="http://schemas.microsoft.com/office/drawing/2014/main" id="{AABD813D-5878-4387-9E90-50FA1E945DAB}"/>
              </a:ext>
            </a:extLst>
          </p:cNvPr>
          <p:cNvSpPr txBox="1"/>
          <p:nvPr/>
        </p:nvSpPr>
        <p:spPr>
          <a:xfrm>
            <a:off x="5599149" y="5555383"/>
            <a:ext cx="1107997" cy="646331"/>
          </a:xfrm>
          <a:prstGeom prst="rect">
            <a:avLst/>
          </a:prstGeom>
          <a:noFill/>
        </p:spPr>
        <p:txBody>
          <a:bodyPr wrap="none" rtlCol="0">
            <a:spAutoFit/>
          </a:bodyPr>
          <a:lstStyle/>
          <a:p>
            <a:r>
              <a:rPr kumimoji="1" lang="ja-JP" altLang="en-US" dirty="0"/>
              <a:t>④データ</a:t>
            </a:r>
            <a:br>
              <a:rPr kumimoji="1" lang="en-US" altLang="ja-JP" dirty="0"/>
            </a:br>
            <a:r>
              <a:rPr kumimoji="1" lang="ja-JP" altLang="en-US" dirty="0"/>
              <a:t>　</a:t>
            </a:r>
            <a:r>
              <a:rPr lang="ja-JP" altLang="en-US" dirty="0"/>
              <a:t>利用</a:t>
            </a:r>
            <a:endParaRPr kumimoji="1" lang="ja-JP" altLang="en-US" dirty="0"/>
          </a:p>
        </p:txBody>
      </p:sp>
      <p:sp>
        <p:nvSpPr>
          <p:cNvPr id="31" name="テキスト ボックス 30">
            <a:extLst>
              <a:ext uri="{FF2B5EF4-FFF2-40B4-BE49-F238E27FC236}">
                <a16:creationId xmlns:a16="http://schemas.microsoft.com/office/drawing/2014/main" id="{5596D0A1-0940-409C-B9DB-B305A5889FC6}"/>
              </a:ext>
            </a:extLst>
          </p:cNvPr>
          <p:cNvSpPr txBox="1"/>
          <p:nvPr/>
        </p:nvSpPr>
        <p:spPr>
          <a:xfrm>
            <a:off x="7218064" y="5555383"/>
            <a:ext cx="646331" cy="646331"/>
          </a:xfrm>
          <a:prstGeom prst="rect">
            <a:avLst/>
          </a:prstGeom>
          <a:noFill/>
        </p:spPr>
        <p:txBody>
          <a:bodyPr wrap="none" rtlCol="0">
            <a:spAutoFit/>
          </a:bodyPr>
          <a:lstStyle/>
          <a:p>
            <a:pPr algn="ctr"/>
            <a:r>
              <a:rPr kumimoji="1" lang="ja-JP" altLang="en-US"/>
              <a:t>⑤</a:t>
            </a:r>
            <a:br>
              <a:rPr kumimoji="1" lang="en-US" altLang="ja-JP" dirty="0"/>
            </a:br>
            <a:r>
              <a:rPr kumimoji="1" lang="ja-JP" altLang="en-US" dirty="0"/>
              <a:t>評価</a:t>
            </a:r>
          </a:p>
        </p:txBody>
      </p:sp>
      <p:sp>
        <p:nvSpPr>
          <p:cNvPr id="32" name="テキスト ボックス 31">
            <a:extLst>
              <a:ext uri="{FF2B5EF4-FFF2-40B4-BE49-F238E27FC236}">
                <a16:creationId xmlns:a16="http://schemas.microsoft.com/office/drawing/2014/main" id="{571205F7-C56F-493F-BD6F-38A30C978B0F}"/>
              </a:ext>
            </a:extLst>
          </p:cNvPr>
          <p:cNvSpPr txBox="1"/>
          <p:nvPr/>
        </p:nvSpPr>
        <p:spPr>
          <a:xfrm>
            <a:off x="8490980" y="5555383"/>
            <a:ext cx="1107996" cy="646331"/>
          </a:xfrm>
          <a:prstGeom prst="rect">
            <a:avLst/>
          </a:prstGeom>
          <a:noFill/>
        </p:spPr>
        <p:txBody>
          <a:bodyPr wrap="none" rtlCol="0">
            <a:spAutoFit/>
          </a:bodyPr>
          <a:lstStyle/>
          <a:p>
            <a:pPr algn="ctr"/>
            <a:r>
              <a:rPr lang="ja-JP" altLang="en-US" dirty="0"/>
              <a:t>⑥</a:t>
            </a:r>
            <a:br>
              <a:rPr lang="en-US" altLang="ja-JP" dirty="0"/>
            </a:br>
            <a:r>
              <a:rPr lang="ja-JP" altLang="en-US" dirty="0"/>
              <a:t>政策検討</a:t>
            </a:r>
            <a:endParaRPr kumimoji="1" lang="ja-JP" altLang="en-US" dirty="0"/>
          </a:p>
        </p:txBody>
      </p:sp>
      <p:sp>
        <p:nvSpPr>
          <p:cNvPr id="33" name="テキスト ボックス 32">
            <a:extLst>
              <a:ext uri="{FF2B5EF4-FFF2-40B4-BE49-F238E27FC236}">
                <a16:creationId xmlns:a16="http://schemas.microsoft.com/office/drawing/2014/main" id="{C1D7408C-03B4-426C-8A64-0B07641BAEC5}"/>
              </a:ext>
            </a:extLst>
          </p:cNvPr>
          <p:cNvSpPr txBox="1"/>
          <p:nvPr/>
        </p:nvSpPr>
        <p:spPr>
          <a:xfrm>
            <a:off x="9958403" y="5555383"/>
            <a:ext cx="1107996" cy="646331"/>
          </a:xfrm>
          <a:prstGeom prst="rect">
            <a:avLst/>
          </a:prstGeom>
          <a:noFill/>
        </p:spPr>
        <p:txBody>
          <a:bodyPr wrap="none" rtlCol="0">
            <a:spAutoFit/>
          </a:bodyPr>
          <a:lstStyle/>
          <a:p>
            <a:pPr algn="ctr"/>
            <a:r>
              <a:rPr lang="ja-JP" altLang="en-US" dirty="0"/>
              <a:t>⑦</a:t>
            </a:r>
            <a:br>
              <a:rPr lang="en-US" altLang="ja-JP" dirty="0"/>
            </a:br>
            <a:r>
              <a:rPr lang="ja-JP" altLang="en-US" dirty="0"/>
              <a:t>効果指標</a:t>
            </a:r>
            <a:endParaRPr kumimoji="1" lang="ja-JP" altLang="en-US" dirty="0"/>
          </a:p>
        </p:txBody>
      </p:sp>
      <p:sp>
        <p:nvSpPr>
          <p:cNvPr id="76" name="正方形/長方形 75">
            <a:extLst>
              <a:ext uri="{FF2B5EF4-FFF2-40B4-BE49-F238E27FC236}">
                <a16:creationId xmlns:a16="http://schemas.microsoft.com/office/drawing/2014/main" id="{AFE438F1-29B8-4E60-A3E8-D1F494A58938}"/>
              </a:ext>
            </a:extLst>
          </p:cNvPr>
          <p:cNvSpPr/>
          <p:nvPr/>
        </p:nvSpPr>
        <p:spPr>
          <a:xfrm>
            <a:off x="9626597" y="143691"/>
            <a:ext cx="2378169" cy="9617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データ利用による</a:t>
            </a:r>
            <a:br>
              <a:rPr kumimoji="1" lang="en-US" altLang="ja-JP" dirty="0"/>
            </a:br>
            <a:r>
              <a:rPr lang="ja-JP" altLang="en-US" dirty="0"/>
              <a:t>課題解決</a:t>
            </a:r>
            <a:endParaRPr kumimoji="1" lang="ja-JP" altLang="en-US" dirty="0"/>
          </a:p>
        </p:txBody>
      </p:sp>
      <p:sp>
        <p:nvSpPr>
          <p:cNvPr id="19" name="スライド番号プレースホルダー 1">
            <a:extLst>
              <a:ext uri="{FF2B5EF4-FFF2-40B4-BE49-F238E27FC236}">
                <a16:creationId xmlns:a16="http://schemas.microsoft.com/office/drawing/2014/main" id="{252AEAB1-FFC7-40CC-8DB4-FF99F00CCFF7}"/>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28</a:t>
            </a:fld>
            <a:endParaRPr kumimoji="1" lang="ja-JP" altLang="en-US" dirty="0"/>
          </a:p>
        </p:txBody>
      </p:sp>
    </p:spTree>
    <p:extLst>
      <p:ext uri="{BB962C8B-B14F-4D97-AF65-F5344CB8AC3E}">
        <p14:creationId xmlns:p14="http://schemas.microsoft.com/office/powerpoint/2010/main" val="37342219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2-4-2.  </a:t>
            </a:r>
            <a:r>
              <a:rPr kumimoji="1" lang="ja-JP" altLang="en-US" dirty="0"/>
              <a:t>①現状とあるべき姿の検討</a:t>
            </a:r>
          </a:p>
        </p:txBody>
      </p:sp>
      <p:sp>
        <p:nvSpPr>
          <p:cNvPr id="3" name="コンテンツ プレースホルダー 2"/>
          <p:cNvSpPr>
            <a:spLocks noGrp="1"/>
          </p:cNvSpPr>
          <p:nvPr>
            <p:ph idx="1"/>
          </p:nvPr>
        </p:nvSpPr>
        <p:spPr>
          <a:ln>
            <a:noFill/>
          </a:ln>
        </p:spPr>
        <p:txBody>
          <a:bodyPr>
            <a:normAutofit/>
          </a:bodyPr>
          <a:lstStyle/>
          <a:p>
            <a:pPr marL="0" lvl="1" indent="0">
              <a:buNone/>
            </a:pPr>
            <a:r>
              <a:rPr lang="ja-JP" altLang="en-US" sz="2200" dirty="0"/>
              <a:t>現状を確認する</a:t>
            </a:r>
            <a:endParaRPr lang="en-US" altLang="ja-JP" sz="2200" dirty="0"/>
          </a:p>
          <a:p>
            <a:pPr marL="447675" lvl="2"/>
            <a:r>
              <a:rPr kumimoji="1" lang="ja-JP" altLang="en-US" sz="2200" dirty="0"/>
              <a:t>業務の中で効率化できていなかったり、住民に適切にサービス提供できていない等の課題の現状を確認する。</a:t>
            </a:r>
            <a:endParaRPr kumimoji="1" lang="en-US" altLang="ja-JP" sz="2200" dirty="0"/>
          </a:p>
          <a:p>
            <a:pPr marL="447675" lvl="2"/>
            <a:r>
              <a:rPr kumimoji="1" lang="ja-JP" altLang="en-US" sz="2200" dirty="0"/>
              <a:t>現状の業務やサービスの処理の流れがわかるフロー等の図にする。</a:t>
            </a:r>
            <a:endParaRPr kumimoji="1" lang="en-US" altLang="ja-JP" sz="2200" dirty="0"/>
          </a:p>
          <a:p>
            <a:pPr lvl="1"/>
            <a:endParaRPr lang="en-US" altLang="ja-JP" sz="2200" dirty="0"/>
          </a:p>
          <a:p>
            <a:pPr marL="0" lvl="1" indent="0">
              <a:buNone/>
            </a:pPr>
            <a:r>
              <a:rPr kumimoji="1" lang="ja-JP" altLang="en-US" sz="2200" dirty="0"/>
              <a:t>あるべき姿を検討する</a:t>
            </a:r>
            <a:endParaRPr kumimoji="1" lang="en-US" altLang="ja-JP" sz="2200" dirty="0"/>
          </a:p>
          <a:p>
            <a:pPr marL="447675" lvl="2"/>
            <a:r>
              <a:rPr lang="ja-JP" altLang="en-US" sz="2200" dirty="0"/>
              <a:t>現状に対して、どのような状態が理想的なのか検討する。</a:t>
            </a:r>
            <a:endParaRPr lang="en-US" altLang="ja-JP" sz="2200" dirty="0"/>
          </a:p>
          <a:p>
            <a:pPr marL="447675" lvl="2"/>
            <a:r>
              <a:rPr kumimoji="1" lang="ja-JP" altLang="en-US" sz="2200" dirty="0"/>
              <a:t>あるべき姿になるために</a:t>
            </a:r>
            <a:r>
              <a:rPr lang="ja-JP" altLang="en-US" sz="2200" dirty="0"/>
              <a:t>、どのような人・物・金・情報等の流れが考えられるかを</a:t>
            </a:r>
            <a:r>
              <a:rPr kumimoji="1" lang="ja-JP" altLang="en-US" sz="2200" dirty="0"/>
              <a:t>検討する。</a:t>
            </a:r>
            <a:endParaRPr kumimoji="1" lang="en-US" altLang="ja-JP" sz="2200" dirty="0"/>
          </a:p>
          <a:p>
            <a:pPr marL="447675" lvl="2"/>
            <a:r>
              <a:rPr lang="ja-JP" altLang="en-US" sz="2200" dirty="0"/>
              <a:t>検討したあるべき姿を、現状と同様の形で図にする。</a:t>
            </a:r>
            <a:endParaRPr kumimoji="1" lang="en-US" altLang="ja-JP" sz="2200" dirty="0"/>
          </a:p>
        </p:txBody>
      </p:sp>
      <p:sp>
        <p:nvSpPr>
          <p:cNvPr id="59" name="正方形/長方形 58">
            <a:extLst>
              <a:ext uri="{FF2B5EF4-FFF2-40B4-BE49-F238E27FC236}">
                <a16:creationId xmlns:a16="http://schemas.microsoft.com/office/drawing/2014/main" id="{BAC9DB09-00CF-4AD3-8DDE-B898AF784552}"/>
              </a:ext>
            </a:extLst>
          </p:cNvPr>
          <p:cNvSpPr/>
          <p:nvPr/>
        </p:nvSpPr>
        <p:spPr>
          <a:xfrm>
            <a:off x="9626597" y="143691"/>
            <a:ext cx="2378169" cy="9617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データ利用による</a:t>
            </a:r>
            <a:br>
              <a:rPr kumimoji="1" lang="en-US" altLang="ja-JP" dirty="0"/>
            </a:br>
            <a:r>
              <a:rPr lang="ja-JP" altLang="en-US" dirty="0"/>
              <a:t>課題解決</a:t>
            </a:r>
            <a:endParaRPr kumimoji="1" lang="ja-JP" altLang="en-US" dirty="0"/>
          </a:p>
        </p:txBody>
      </p:sp>
      <p:sp>
        <p:nvSpPr>
          <p:cNvPr id="60" name="ホームベース 4">
            <a:extLst>
              <a:ext uri="{FF2B5EF4-FFF2-40B4-BE49-F238E27FC236}">
                <a16:creationId xmlns:a16="http://schemas.microsoft.com/office/drawing/2014/main" id="{DE3622A1-85D2-4A6B-A691-D4412DDC43BF}"/>
              </a:ext>
            </a:extLst>
          </p:cNvPr>
          <p:cNvSpPr/>
          <p:nvPr/>
        </p:nvSpPr>
        <p:spPr>
          <a:xfrm>
            <a:off x="9472592"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61" name="ホームベース 6">
            <a:extLst>
              <a:ext uri="{FF2B5EF4-FFF2-40B4-BE49-F238E27FC236}">
                <a16:creationId xmlns:a16="http://schemas.microsoft.com/office/drawing/2014/main" id="{32BEBC63-5C47-4B55-9FEA-EF952C304771}"/>
              </a:ext>
            </a:extLst>
          </p:cNvPr>
          <p:cNvSpPr/>
          <p:nvPr/>
        </p:nvSpPr>
        <p:spPr>
          <a:xfrm>
            <a:off x="804315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62" name="ホームベース 7">
            <a:extLst>
              <a:ext uri="{FF2B5EF4-FFF2-40B4-BE49-F238E27FC236}">
                <a16:creationId xmlns:a16="http://schemas.microsoft.com/office/drawing/2014/main" id="{6817B232-D599-43ED-A69D-CC58F0240581}"/>
              </a:ext>
            </a:extLst>
          </p:cNvPr>
          <p:cNvSpPr/>
          <p:nvPr/>
        </p:nvSpPr>
        <p:spPr>
          <a:xfrm>
            <a:off x="661371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63" name="ホームベース 8">
            <a:extLst>
              <a:ext uri="{FF2B5EF4-FFF2-40B4-BE49-F238E27FC236}">
                <a16:creationId xmlns:a16="http://schemas.microsoft.com/office/drawing/2014/main" id="{ABD437FB-F0BF-4619-AFC3-66CE456D0442}"/>
              </a:ext>
            </a:extLst>
          </p:cNvPr>
          <p:cNvSpPr/>
          <p:nvPr/>
        </p:nvSpPr>
        <p:spPr>
          <a:xfrm>
            <a:off x="518427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64" name="ホームベース 9">
            <a:extLst>
              <a:ext uri="{FF2B5EF4-FFF2-40B4-BE49-F238E27FC236}">
                <a16:creationId xmlns:a16="http://schemas.microsoft.com/office/drawing/2014/main" id="{0B9B7D62-4489-4716-B66C-BF531898665C}"/>
              </a:ext>
            </a:extLst>
          </p:cNvPr>
          <p:cNvSpPr/>
          <p:nvPr/>
        </p:nvSpPr>
        <p:spPr>
          <a:xfrm>
            <a:off x="375483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65" name="ホームベース 10">
            <a:extLst>
              <a:ext uri="{FF2B5EF4-FFF2-40B4-BE49-F238E27FC236}">
                <a16:creationId xmlns:a16="http://schemas.microsoft.com/office/drawing/2014/main" id="{DB4636FA-4B0E-4B62-BE56-2449AF882391}"/>
              </a:ext>
            </a:extLst>
          </p:cNvPr>
          <p:cNvSpPr/>
          <p:nvPr/>
        </p:nvSpPr>
        <p:spPr>
          <a:xfrm>
            <a:off x="232539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66" name="ホームベース 11">
            <a:extLst>
              <a:ext uri="{FF2B5EF4-FFF2-40B4-BE49-F238E27FC236}">
                <a16:creationId xmlns:a16="http://schemas.microsoft.com/office/drawing/2014/main" id="{EDFB9168-E9D2-4C53-9570-F36D9BC79340}"/>
              </a:ext>
            </a:extLst>
          </p:cNvPr>
          <p:cNvSpPr/>
          <p:nvPr/>
        </p:nvSpPr>
        <p:spPr>
          <a:xfrm>
            <a:off x="895951" y="5414998"/>
            <a:ext cx="1892300" cy="927100"/>
          </a:xfrm>
          <a:prstGeom prst="homePlate">
            <a:avLst/>
          </a:prstGeom>
          <a:solidFill>
            <a:schemeClr val="accent6">
              <a:lumMod val="40000"/>
              <a:lumOff val="6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67" name="テキスト ボックス 66">
            <a:extLst>
              <a:ext uri="{FF2B5EF4-FFF2-40B4-BE49-F238E27FC236}">
                <a16:creationId xmlns:a16="http://schemas.microsoft.com/office/drawing/2014/main" id="{A18CDD9C-E89F-4470-B74F-8B45E9BB5FEB}"/>
              </a:ext>
            </a:extLst>
          </p:cNvPr>
          <p:cNvSpPr txBox="1"/>
          <p:nvPr/>
        </p:nvSpPr>
        <p:spPr>
          <a:xfrm>
            <a:off x="984296" y="5416883"/>
            <a:ext cx="1569660" cy="923330"/>
          </a:xfrm>
          <a:prstGeom prst="rect">
            <a:avLst/>
          </a:prstGeom>
          <a:noFill/>
        </p:spPr>
        <p:txBody>
          <a:bodyPr wrap="none" rtlCol="0">
            <a:spAutoFit/>
          </a:bodyPr>
          <a:lstStyle/>
          <a:p>
            <a:r>
              <a:rPr kumimoji="1" lang="ja-JP" altLang="en-US" dirty="0"/>
              <a:t>①現状と</a:t>
            </a:r>
            <a:endParaRPr lang="en-US" altLang="ja-JP" dirty="0"/>
          </a:p>
          <a:p>
            <a:r>
              <a:rPr kumimoji="1" lang="ja-JP" altLang="en-US" dirty="0"/>
              <a:t>　あるべき姿</a:t>
            </a:r>
            <a:endParaRPr kumimoji="1" lang="en-US" altLang="ja-JP" dirty="0"/>
          </a:p>
          <a:p>
            <a:r>
              <a:rPr lang="ja-JP" altLang="en-US" dirty="0"/>
              <a:t>　の検討</a:t>
            </a:r>
            <a:endParaRPr kumimoji="1" lang="ja-JP" altLang="en-US" dirty="0"/>
          </a:p>
        </p:txBody>
      </p:sp>
      <p:sp>
        <p:nvSpPr>
          <p:cNvPr id="68" name="テキスト ボックス 67">
            <a:extLst>
              <a:ext uri="{FF2B5EF4-FFF2-40B4-BE49-F238E27FC236}">
                <a16:creationId xmlns:a16="http://schemas.microsoft.com/office/drawing/2014/main" id="{A739902E-B9B6-4C48-9315-BC0B9BAFB492}"/>
              </a:ext>
            </a:extLst>
          </p:cNvPr>
          <p:cNvSpPr txBox="1"/>
          <p:nvPr/>
        </p:nvSpPr>
        <p:spPr>
          <a:xfrm>
            <a:off x="2572690" y="5416883"/>
            <a:ext cx="1569660" cy="923330"/>
          </a:xfrm>
          <a:prstGeom prst="rect">
            <a:avLst/>
          </a:prstGeom>
          <a:noFill/>
        </p:spPr>
        <p:txBody>
          <a:bodyPr wrap="none" rtlCol="0">
            <a:spAutoFit/>
          </a:bodyPr>
          <a:lstStyle/>
          <a:p>
            <a:r>
              <a:rPr kumimoji="1" lang="ja-JP" altLang="en-US" dirty="0"/>
              <a:t>②活用</a:t>
            </a:r>
            <a:endParaRPr kumimoji="1" lang="en-US" altLang="ja-JP" dirty="0"/>
          </a:p>
          <a:p>
            <a:r>
              <a:rPr kumimoji="1" lang="ja-JP" altLang="en-US" dirty="0"/>
              <a:t>　対象データ</a:t>
            </a:r>
            <a:br>
              <a:rPr kumimoji="1" lang="en-US" altLang="ja-JP" dirty="0"/>
            </a:br>
            <a:r>
              <a:rPr kumimoji="1" lang="ja-JP" altLang="en-US" dirty="0"/>
              <a:t>　確認</a:t>
            </a:r>
          </a:p>
        </p:txBody>
      </p:sp>
      <p:sp>
        <p:nvSpPr>
          <p:cNvPr id="69" name="テキスト ボックス 68">
            <a:extLst>
              <a:ext uri="{FF2B5EF4-FFF2-40B4-BE49-F238E27FC236}">
                <a16:creationId xmlns:a16="http://schemas.microsoft.com/office/drawing/2014/main" id="{E28EAE22-98B8-4054-9DD1-ECFB45A07BFF}"/>
              </a:ext>
            </a:extLst>
          </p:cNvPr>
          <p:cNvSpPr txBox="1"/>
          <p:nvPr/>
        </p:nvSpPr>
        <p:spPr>
          <a:xfrm>
            <a:off x="4137101" y="5416883"/>
            <a:ext cx="1338828" cy="923330"/>
          </a:xfrm>
          <a:prstGeom prst="rect">
            <a:avLst/>
          </a:prstGeom>
          <a:noFill/>
        </p:spPr>
        <p:txBody>
          <a:bodyPr wrap="none" rtlCol="0">
            <a:spAutoFit/>
          </a:bodyPr>
          <a:lstStyle/>
          <a:p>
            <a:r>
              <a:rPr kumimoji="1" lang="ja-JP" altLang="en-US" dirty="0"/>
              <a:t>③データ</a:t>
            </a:r>
            <a:endParaRPr kumimoji="1" lang="en-US" altLang="ja-JP" dirty="0"/>
          </a:p>
          <a:p>
            <a:r>
              <a:rPr kumimoji="1" lang="ja-JP" altLang="en-US" dirty="0"/>
              <a:t>　利用</a:t>
            </a:r>
            <a:r>
              <a:rPr lang="ja-JP" altLang="en-US" dirty="0"/>
              <a:t>方法</a:t>
            </a:r>
            <a:endParaRPr lang="en-US" altLang="ja-JP" dirty="0"/>
          </a:p>
          <a:p>
            <a:r>
              <a:rPr kumimoji="1" lang="ja-JP" altLang="en-US" dirty="0"/>
              <a:t>　検討</a:t>
            </a:r>
          </a:p>
        </p:txBody>
      </p:sp>
      <p:sp>
        <p:nvSpPr>
          <p:cNvPr id="70" name="テキスト ボックス 69">
            <a:extLst>
              <a:ext uri="{FF2B5EF4-FFF2-40B4-BE49-F238E27FC236}">
                <a16:creationId xmlns:a16="http://schemas.microsoft.com/office/drawing/2014/main" id="{90D268DE-7524-49B4-ABE8-0CF5BE359DB7}"/>
              </a:ext>
            </a:extLst>
          </p:cNvPr>
          <p:cNvSpPr txBox="1"/>
          <p:nvPr/>
        </p:nvSpPr>
        <p:spPr>
          <a:xfrm>
            <a:off x="5599149" y="5555383"/>
            <a:ext cx="1107997" cy="646331"/>
          </a:xfrm>
          <a:prstGeom prst="rect">
            <a:avLst/>
          </a:prstGeom>
          <a:noFill/>
        </p:spPr>
        <p:txBody>
          <a:bodyPr wrap="none" rtlCol="0">
            <a:spAutoFit/>
          </a:bodyPr>
          <a:lstStyle/>
          <a:p>
            <a:r>
              <a:rPr kumimoji="1" lang="ja-JP" altLang="en-US" dirty="0"/>
              <a:t>④データ</a:t>
            </a:r>
            <a:br>
              <a:rPr kumimoji="1" lang="en-US" altLang="ja-JP" dirty="0"/>
            </a:br>
            <a:r>
              <a:rPr kumimoji="1" lang="ja-JP" altLang="en-US" dirty="0"/>
              <a:t>　</a:t>
            </a:r>
            <a:r>
              <a:rPr lang="ja-JP" altLang="en-US" dirty="0"/>
              <a:t>利用</a:t>
            </a:r>
            <a:endParaRPr kumimoji="1" lang="ja-JP" altLang="en-US" dirty="0"/>
          </a:p>
        </p:txBody>
      </p:sp>
      <p:sp>
        <p:nvSpPr>
          <p:cNvPr id="71" name="テキスト ボックス 70">
            <a:extLst>
              <a:ext uri="{FF2B5EF4-FFF2-40B4-BE49-F238E27FC236}">
                <a16:creationId xmlns:a16="http://schemas.microsoft.com/office/drawing/2014/main" id="{3C94BD7F-6D86-4E62-ADDD-8ED512CDE0FB}"/>
              </a:ext>
            </a:extLst>
          </p:cNvPr>
          <p:cNvSpPr txBox="1"/>
          <p:nvPr/>
        </p:nvSpPr>
        <p:spPr>
          <a:xfrm>
            <a:off x="7218064" y="5555383"/>
            <a:ext cx="646331" cy="646331"/>
          </a:xfrm>
          <a:prstGeom prst="rect">
            <a:avLst/>
          </a:prstGeom>
          <a:noFill/>
        </p:spPr>
        <p:txBody>
          <a:bodyPr wrap="none" rtlCol="0">
            <a:spAutoFit/>
          </a:bodyPr>
          <a:lstStyle/>
          <a:p>
            <a:pPr algn="ctr"/>
            <a:r>
              <a:rPr kumimoji="1" lang="ja-JP" altLang="en-US"/>
              <a:t>⑤</a:t>
            </a:r>
            <a:br>
              <a:rPr kumimoji="1" lang="en-US" altLang="ja-JP" dirty="0"/>
            </a:br>
            <a:r>
              <a:rPr kumimoji="1" lang="ja-JP" altLang="en-US" dirty="0"/>
              <a:t>評価</a:t>
            </a:r>
          </a:p>
        </p:txBody>
      </p:sp>
      <p:sp>
        <p:nvSpPr>
          <p:cNvPr id="72" name="テキスト ボックス 71">
            <a:extLst>
              <a:ext uri="{FF2B5EF4-FFF2-40B4-BE49-F238E27FC236}">
                <a16:creationId xmlns:a16="http://schemas.microsoft.com/office/drawing/2014/main" id="{6E0EDF28-7907-410E-9F65-25E2DDD1B81F}"/>
              </a:ext>
            </a:extLst>
          </p:cNvPr>
          <p:cNvSpPr txBox="1"/>
          <p:nvPr/>
        </p:nvSpPr>
        <p:spPr>
          <a:xfrm>
            <a:off x="8490980" y="5555383"/>
            <a:ext cx="1107996" cy="646331"/>
          </a:xfrm>
          <a:prstGeom prst="rect">
            <a:avLst/>
          </a:prstGeom>
          <a:noFill/>
        </p:spPr>
        <p:txBody>
          <a:bodyPr wrap="none" rtlCol="0">
            <a:spAutoFit/>
          </a:bodyPr>
          <a:lstStyle/>
          <a:p>
            <a:pPr algn="ctr"/>
            <a:r>
              <a:rPr lang="ja-JP" altLang="en-US" dirty="0"/>
              <a:t>⑥</a:t>
            </a:r>
            <a:br>
              <a:rPr lang="en-US" altLang="ja-JP" dirty="0"/>
            </a:br>
            <a:r>
              <a:rPr lang="ja-JP" altLang="en-US" dirty="0"/>
              <a:t>政策検討</a:t>
            </a:r>
            <a:endParaRPr kumimoji="1" lang="ja-JP" altLang="en-US" dirty="0"/>
          </a:p>
        </p:txBody>
      </p:sp>
      <p:sp>
        <p:nvSpPr>
          <p:cNvPr id="73" name="テキスト ボックス 72">
            <a:extLst>
              <a:ext uri="{FF2B5EF4-FFF2-40B4-BE49-F238E27FC236}">
                <a16:creationId xmlns:a16="http://schemas.microsoft.com/office/drawing/2014/main" id="{C7984092-41A4-4B4C-9E10-3F1A565CCB51}"/>
              </a:ext>
            </a:extLst>
          </p:cNvPr>
          <p:cNvSpPr txBox="1"/>
          <p:nvPr/>
        </p:nvSpPr>
        <p:spPr>
          <a:xfrm>
            <a:off x="9958403" y="5555383"/>
            <a:ext cx="1107996" cy="646331"/>
          </a:xfrm>
          <a:prstGeom prst="rect">
            <a:avLst/>
          </a:prstGeom>
          <a:noFill/>
        </p:spPr>
        <p:txBody>
          <a:bodyPr wrap="none" rtlCol="0">
            <a:spAutoFit/>
          </a:bodyPr>
          <a:lstStyle/>
          <a:p>
            <a:pPr algn="ctr"/>
            <a:r>
              <a:rPr lang="ja-JP" altLang="en-US" dirty="0"/>
              <a:t>⑦</a:t>
            </a:r>
            <a:br>
              <a:rPr lang="en-US" altLang="ja-JP" dirty="0"/>
            </a:br>
            <a:r>
              <a:rPr lang="ja-JP" altLang="en-US" dirty="0"/>
              <a:t>効果指標</a:t>
            </a:r>
            <a:endParaRPr kumimoji="1" lang="ja-JP" altLang="en-US" dirty="0"/>
          </a:p>
        </p:txBody>
      </p:sp>
      <p:sp>
        <p:nvSpPr>
          <p:cNvPr id="19" name="スライド番号プレースホルダー 1">
            <a:extLst>
              <a:ext uri="{FF2B5EF4-FFF2-40B4-BE49-F238E27FC236}">
                <a16:creationId xmlns:a16="http://schemas.microsoft.com/office/drawing/2014/main" id="{D014EFE9-4085-435B-90CD-D4D36FE98E7E}"/>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29</a:t>
            </a:fld>
            <a:endParaRPr kumimoji="1" lang="ja-JP" altLang="en-US" dirty="0"/>
          </a:p>
        </p:txBody>
      </p:sp>
    </p:spTree>
    <p:extLst>
      <p:ext uri="{BB962C8B-B14F-4D97-AF65-F5344CB8AC3E}">
        <p14:creationId xmlns:p14="http://schemas.microsoft.com/office/powerpoint/2010/main" val="1081236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893253"/>
            <a:ext cx="10515600" cy="5071494"/>
          </a:xfrm>
        </p:spPr>
        <p:txBody>
          <a:bodyPr anchor="ctr">
            <a:normAutofit/>
          </a:bodyPr>
          <a:lstStyle/>
          <a:p>
            <a:pPr marL="0" indent="0" algn="ctr">
              <a:buNone/>
            </a:pPr>
            <a:r>
              <a:rPr lang="en-US" altLang="ja-JP" sz="6000" dirty="0"/>
              <a:t>1. </a:t>
            </a:r>
            <a:r>
              <a:rPr lang="ja-JP" altLang="en-US" sz="6000" dirty="0"/>
              <a:t>イントロダクション</a:t>
            </a:r>
            <a:endParaRPr lang="en-US" altLang="ja-JP" sz="6000" dirty="0"/>
          </a:p>
          <a:p>
            <a:pPr marL="0" indent="0" algn="ctr">
              <a:buNone/>
            </a:pPr>
            <a:r>
              <a:rPr lang="ja-JP" altLang="en-US" sz="6000" dirty="0"/>
              <a:t>（全体構成の説明）</a:t>
            </a:r>
            <a:endParaRPr kumimoji="1" lang="ja-JP" altLang="en-US" sz="6000" dirty="0"/>
          </a:p>
        </p:txBody>
      </p:sp>
      <p:sp>
        <p:nvSpPr>
          <p:cNvPr id="4" name="スライド番号プレースホルダー 1">
            <a:extLst>
              <a:ext uri="{FF2B5EF4-FFF2-40B4-BE49-F238E27FC236}">
                <a16:creationId xmlns:a16="http://schemas.microsoft.com/office/drawing/2014/main" id="{9058A4C4-E004-482E-86A9-D53F76860828}"/>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3</a:t>
            </a:fld>
            <a:endParaRPr kumimoji="1" lang="ja-JP" altLang="en-US" dirty="0"/>
          </a:p>
        </p:txBody>
      </p:sp>
    </p:spTree>
    <p:extLst>
      <p:ext uri="{BB962C8B-B14F-4D97-AF65-F5344CB8AC3E}">
        <p14:creationId xmlns:p14="http://schemas.microsoft.com/office/powerpoint/2010/main" val="33743621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2-4-3. </a:t>
            </a:r>
            <a:r>
              <a:rPr kumimoji="1" lang="ja-JP" altLang="en-US" dirty="0"/>
              <a:t>②活用対象データ確認</a:t>
            </a:r>
          </a:p>
        </p:txBody>
      </p:sp>
      <p:sp>
        <p:nvSpPr>
          <p:cNvPr id="43" name="ホームベース 4">
            <a:extLst>
              <a:ext uri="{FF2B5EF4-FFF2-40B4-BE49-F238E27FC236}">
                <a16:creationId xmlns:a16="http://schemas.microsoft.com/office/drawing/2014/main" id="{6CF67934-7A94-42DD-8E65-A9BA302DC30D}"/>
              </a:ext>
            </a:extLst>
          </p:cNvPr>
          <p:cNvSpPr/>
          <p:nvPr/>
        </p:nvSpPr>
        <p:spPr>
          <a:xfrm>
            <a:off x="9472592"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4" name="ホームベース 6">
            <a:extLst>
              <a:ext uri="{FF2B5EF4-FFF2-40B4-BE49-F238E27FC236}">
                <a16:creationId xmlns:a16="http://schemas.microsoft.com/office/drawing/2014/main" id="{BFCD6B00-45B7-4179-83BA-9AE386E1E3C8}"/>
              </a:ext>
            </a:extLst>
          </p:cNvPr>
          <p:cNvSpPr/>
          <p:nvPr/>
        </p:nvSpPr>
        <p:spPr>
          <a:xfrm>
            <a:off x="804315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5" name="ホームベース 7">
            <a:extLst>
              <a:ext uri="{FF2B5EF4-FFF2-40B4-BE49-F238E27FC236}">
                <a16:creationId xmlns:a16="http://schemas.microsoft.com/office/drawing/2014/main" id="{3EB082C8-E6FE-4A77-B275-53FFD7C7E430}"/>
              </a:ext>
            </a:extLst>
          </p:cNvPr>
          <p:cNvSpPr/>
          <p:nvPr/>
        </p:nvSpPr>
        <p:spPr>
          <a:xfrm>
            <a:off x="661371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6" name="ホームベース 8">
            <a:extLst>
              <a:ext uri="{FF2B5EF4-FFF2-40B4-BE49-F238E27FC236}">
                <a16:creationId xmlns:a16="http://schemas.microsoft.com/office/drawing/2014/main" id="{D2E37554-4C33-43CA-A06C-B0343DBD29F5}"/>
              </a:ext>
            </a:extLst>
          </p:cNvPr>
          <p:cNvSpPr/>
          <p:nvPr/>
        </p:nvSpPr>
        <p:spPr>
          <a:xfrm>
            <a:off x="518427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7" name="ホームベース 9">
            <a:extLst>
              <a:ext uri="{FF2B5EF4-FFF2-40B4-BE49-F238E27FC236}">
                <a16:creationId xmlns:a16="http://schemas.microsoft.com/office/drawing/2014/main" id="{366B79FA-3B9D-4E5E-B400-62896AA718AB}"/>
              </a:ext>
            </a:extLst>
          </p:cNvPr>
          <p:cNvSpPr/>
          <p:nvPr/>
        </p:nvSpPr>
        <p:spPr>
          <a:xfrm>
            <a:off x="375483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8" name="ホームベース 10">
            <a:extLst>
              <a:ext uri="{FF2B5EF4-FFF2-40B4-BE49-F238E27FC236}">
                <a16:creationId xmlns:a16="http://schemas.microsoft.com/office/drawing/2014/main" id="{B8C228DD-C03B-4767-9694-FF1E5A364CF3}"/>
              </a:ext>
            </a:extLst>
          </p:cNvPr>
          <p:cNvSpPr/>
          <p:nvPr/>
        </p:nvSpPr>
        <p:spPr>
          <a:xfrm>
            <a:off x="2325391" y="5414998"/>
            <a:ext cx="1892300" cy="927100"/>
          </a:xfrm>
          <a:prstGeom prst="homePlate">
            <a:avLst/>
          </a:prstGeom>
          <a:solidFill>
            <a:schemeClr val="accent6">
              <a:lumMod val="40000"/>
              <a:lumOff val="6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9" name="ホームベース 11">
            <a:extLst>
              <a:ext uri="{FF2B5EF4-FFF2-40B4-BE49-F238E27FC236}">
                <a16:creationId xmlns:a16="http://schemas.microsoft.com/office/drawing/2014/main" id="{186FEC48-2122-4A91-A63D-69C0AAD7EA47}"/>
              </a:ext>
            </a:extLst>
          </p:cNvPr>
          <p:cNvSpPr/>
          <p:nvPr/>
        </p:nvSpPr>
        <p:spPr>
          <a:xfrm>
            <a:off x="895951" y="541499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50" name="テキスト ボックス 49">
            <a:extLst>
              <a:ext uri="{FF2B5EF4-FFF2-40B4-BE49-F238E27FC236}">
                <a16:creationId xmlns:a16="http://schemas.microsoft.com/office/drawing/2014/main" id="{FE01D7E2-95CE-4846-BE78-4CB8832099B8}"/>
              </a:ext>
            </a:extLst>
          </p:cNvPr>
          <p:cNvSpPr txBox="1"/>
          <p:nvPr/>
        </p:nvSpPr>
        <p:spPr>
          <a:xfrm>
            <a:off x="984296" y="5416883"/>
            <a:ext cx="1569660" cy="923330"/>
          </a:xfrm>
          <a:prstGeom prst="rect">
            <a:avLst/>
          </a:prstGeom>
          <a:noFill/>
        </p:spPr>
        <p:txBody>
          <a:bodyPr wrap="none" rtlCol="0">
            <a:spAutoFit/>
          </a:bodyPr>
          <a:lstStyle/>
          <a:p>
            <a:r>
              <a:rPr kumimoji="1" lang="ja-JP" altLang="en-US" dirty="0"/>
              <a:t>①現状と</a:t>
            </a:r>
            <a:endParaRPr lang="en-US" altLang="ja-JP" dirty="0"/>
          </a:p>
          <a:p>
            <a:r>
              <a:rPr kumimoji="1" lang="ja-JP" altLang="en-US" dirty="0"/>
              <a:t>　あるべき姿</a:t>
            </a:r>
            <a:endParaRPr kumimoji="1" lang="en-US" altLang="ja-JP" dirty="0"/>
          </a:p>
          <a:p>
            <a:r>
              <a:rPr lang="ja-JP" altLang="en-US" dirty="0"/>
              <a:t>　の検討</a:t>
            </a:r>
            <a:endParaRPr kumimoji="1" lang="ja-JP" altLang="en-US" dirty="0"/>
          </a:p>
        </p:txBody>
      </p:sp>
      <p:sp>
        <p:nvSpPr>
          <p:cNvPr id="51" name="テキスト ボックス 50">
            <a:extLst>
              <a:ext uri="{FF2B5EF4-FFF2-40B4-BE49-F238E27FC236}">
                <a16:creationId xmlns:a16="http://schemas.microsoft.com/office/drawing/2014/main" id="{F2484BAD-92C8-4D32-9FFC-350319038DAE}"/>
              </a:ext>
            </a:extLst>
          </p:cNvPr>
          <p:cNvSpPr txBox="1"/>
          <p:nvPr/>
        </p:nvSpPr>
        <p:spPr>
          <a:xfrm>
            <a:off x="2572690" y="5416883"/>
            <a:ext cx="1569660" cy="923330"/>
          </a:xfrm>
          <a:prstGeom prst="rect">
            <a:avLst/>
          </a:prstGeom>
          <a:noFill/>
        </p:spPr>
        <p:txBody>
          <a:bodyPr wrap="none" rtlCol="0">
            <a:spAutoFit/>
          </a:bodyPr>
          <a:lstStyle/>
          <a:p>
            <a:r>
              <a:rPr kumimoji="1" lang="ja-JP" altLang="en-US" dirty="0"/>
              <a:t>②活用</a:t>
            </a:r>
            <a:endParaRPr kumimoji="1" lang="en-US" altLang="ja-JP" dirty="0"/>
          </a:p>
          <a:p>
            <a:r>
              <a:rPr kumimoji="1" lang="ja-JP" altLang="en-US" dirty="0"/>
              <a:t>　対象データ</a:t>
            </a:r>
            <a:br>
              <a:rPr kumimoji="1" lang="en-US" altLang="ja-JP" dirty="0"/>
            </a:br>
            <a:r>
              <a:rPr kumimoji="1" lang="ja-JP" altLang="en-US" dirty="0"/>
              <a:t>　確認</a:t>
            </a:r>
          </a:p>
        </p:txBody>
      </p:sp>
      <p:sp>
        <p:nvSpPr>
          <p:cNvPr id="52" name="テキスト ボックス 51">
            <a:extLst>
              <a:ext uri="{FF2B5EF4-FFF2-40B4-BE49-F238E27FC236}">
                <a16:creationId xmlns:a16="http://schemas.microsoft.com/office/drawing/2014/main" id="{29B4480F-6C8E-48F7-908F-224DBBE36EC8}"/>
              </a:ext>
            </a:extLst>
          </p:cNvPr>
          <p:cNvSpPr txBox="1"/>
          <p:nvPr/>
        </p:nvSpPr>
        <p:spPr>
          <a:xfrm>
            <a:off x="4137101" y="5416883"/>
            <a:ext cx="1338828" cy="923330"/>
          </a:xfrm>
          <a:prstGeom prst="rect">
            <a:avLst/>
          </a:prstGeom>
          <a:noFill/>
        </p:spPr>
        <p:txBody>
          <a:bodyPr wrap="none" rtlCol="0">
            <a:spAutoFit/>
          </a:bodyPr>
          <a:lstStyle/>
          <a:p>
            <a:r>
              <a:rPr kumimoji="1" lang="ja-JP" altLang="en-US" dirty="0"/>
              <a:t>③データ</a:t>
            </a:r>
            <a:endParaRPr kumimoji="1" lang="en-US" altLang="ja-JP" dirty="0"/>
          </a:p>
          <a:p>
            <a:r>
              <a:rPr kumimoji="1" lang="ja-JP" altLang="en-US" dirty="0"/>
              <a:t>　利用</a:t>
            </a:r>
            <a:r>
              <a:rPr lang="ja-JP" altLang="en-US" dirty="0"/>
              <a:t>方法</a:t>
            </a:r>
            <a:endParaRPr lang="en-US" altLang="ja-JP" dirty="0"/>
          </a:p>
          <a:p>
            <a:r>
              <a:rPr kumimoji="1" lang="ja-JP" altLang="en-US" dirty="0"/>
              <a:t>　検討</a:t>
            </a:r>
          </a:p>
        </p:txBody>
      </p:sp>
      <p:sp>
        <p:nvSpPr>
          <p:cNvPr id="53" name="テキスト ボックス 52">
            <a:extLst>
              <a:ext uri="{FF2B5EF4-FFF2-40B4-BE49-F238E27FC236}">
                <a16:creationId xmlns:a16="http://schemas.microsoft.com/office/drawing/2014/main" id="{A62A751B-2714-4984-B045-03638FCD9E82}"/>
              </a:ext>
            </a:extLst>
          </p:cNvPr>
          <p:cNvSpPr txBox="1"/>
          <p:nvPr/>
        </p:nvSpPr>
        <p:spPr>
          <a:xfrm>
            <a:off x="5599149" y="5555383"/>
            <a:ext cx="1107997" cy="646331"/>
          </a:xfrm>
          <a:prstGeom prst="rect">
            <a:avLst/>
          </a:prstGeom>
          <a:noFill/>
        </p:spPr>
        <p:txBody>
          <a:bodyPr wrap="none" rtlCol="0">
            <a:spAutoFit/>
          </a:bodyPr>
          <a:lstStyle/>
          <a:p>
            <a:r>
              <a:rPr kumimoji="1" lang="ja-JP" altLang="en-US" dirty="0"/>
              <a:t>④データ</a:t>
            </a:r>
            <a:br>
              <a:rPr kumimoji="1" lang="en-US" altLang="ja-JP" dirty="0"/>
            </a:br>
            <a:r>
              <a:rPr kumimoji="1" lang="ja-JP" altLang="en-US" dirty="0"/>
              <a:t>　</a:t>
            </a:r>
            <a:r>
              <a:rPr lang="ja-JP" altLang="en-US" dirty="0"/>
              <a:t>利用</a:t>
            </a:r>
            <a:endParaRPr kumimoji="1" lang="ja-JP" altLang="en-US" dirty="0"/>
          </a:p>
        </p:txBody>
      </p:sp>
      <p:sp>
        <p:nvSpPr>
          <p:cNvPr id="54" name="テキスト ボックス 53">
            <a:extLst>
              <a:ext uri="{FF2B5EF4-FFF2-40B4-BE49-F238E27FC236}">
                <a16:creationId xmlns:a16="http://schemas.microsoft.com/office/drawing/2014/main" id="{D269AA8D-9E36-43C2-A32D-DC716D5CD847}"/>
              </a:ext>
            </a:extLst>
          </p:cNvPr>
          <p:cNvSpPr txBox="1"/>
          <p:nvPr/>
        </p:nvSpPr>
        <p:spPr>
          <a:xfrm>
            <a:off x="7218064" y="5555383"/>
            <a:ext cx="646331" cy="646331"/>
          </a:xfrm>
          <a:prstGeom prst="rect">
            <a:avLst/>
          </a:prstGeom>
          <a:noFill/>
        </p:spPr>
        <p:txBody>
          <a:bodyPr wrap="none" rtlCol="0">
            <a:spAutoFit/>
          </a:bodyPr>
          <a:lstStyle/>
          <a:p>
            <a:pPr algn="ctr"/>
            <a:r>
              <a:rPr kumimoji="1" lang="ja-JP" altLang="en-US"/>
              <a:t>⑤</a:t>
            </a:r>
            <a:br>
              <a:rPr kumimoji="1" lang="en-US" altLang="ja-JP" dirty="0"/>
            </a:br>
            <a:r>
              <a:rPr kumimoji="1" lang="ja-JP" altLang="en-US" dirty="0"/>
              <a:t>評価</a:t>
            </a:r>
          </a:p>
        </p:txBody>
      </p:sp>
      <p:sp>
        <p:nvSpPr>
          <p:cNvPr id="55" name="テキスト ボックス 54">
            <a:extLst>
              <a:ext uri="{FF2B5EF4-FFF2-40B4-BE49-F238E27FC236}">
                <a16:creationId xmlns:a16="http://schemas.microsoft.com/office/drawing/2014/main" id="{27FADA7D-CF48-43A1-8B48-B3F7A8491520}"/>
              </a:ext>
            </a:extLst>
          </p:cNvPr>
          <p:cNvSpPr txBox="1"/>
          <p:nvPr/>
        </p:nvSpPr>
        <p:spPr>
          <a:xfrm>
            <a:off x="8490980" y="5555383"/>
            <a:ext cx="1107996" cy="646331"/>
          </a:xfrm>
          <a:prstGeom prst="rect">
            <a:avLst/>
          </a:prstGeom>
          <a:noFill/>
        </p:spPr>
        <p:txBody>
          <a:bodyPr wrap="none" rtlCol="0">
            <a:spAutoFit/>
          </a:bodyPr>
          <a:lstStyle/>
          <a:p>
            <a:pPr algn="ctr"/>
            <a:r>
              <a:rPr lang="ja-JP" altLang="en-US" dirty="0"/>
              <a:t>⑥</a:t>
            </a:r>
            <a:br>
              <a:rPr lang="en-US" altLang="ja-JP" dirty="0"/>
            </a:br>
            <a:r>
              <a:rPr lang="ja-JP" altLang="en-US" dirty="0"/>
              <a:t>政策検討</a:t>
            </a:r>
            <a:endParaRPr kumimoji="1" lang="ja-JP" altLang="en-US" dirty="0"/>
          </a:p>
        </p:txBody>
      </p:sp>
      <p:sp>
        <p:nvSpPr>
          <p:cNvPr id="56" name="テキスト ボックス 55">
            <a:extLst>
              <a:ext uri="{FF2B5EF4-FFF2-40B4-BE49-F238E27FC236}">
                <a16:creationId xmlns:a16="http://schemas.microsoft.com/office/drawing/2014/main" id="{48BF3FD4-5B7B-4467-8007-2A84A9D803DE}"/>
              </a:ext>
            </a:extLst>
          </p:cNvPr>
          <p:cNvSpPr txBox="1"/>
          <p:nvPr/>
        </p:nvSpPr>
        <p:spPr>
          <a:xfrm>
            <a:off x="9958403" y="5555383"/>
            <a:ext cx="1107996" cy="646331"/>
          </a:xfrm>
          <a:prstGeom prst="rect">
            <a:avLst/>
          </a:prstGeom>
          <a:noFill/>
        </p:spPr>
        <p:txBody>
          <a:bodyPr wrap="none" rtlCol="0">
            <a:spAutoFit/>
          </a:bodyPr>
          <a:lstStyle/>
          <a:p>
            <a:pPr algn="ctr"/>
            <a:r>
              <a:rPr lang="ja-JP" altLang="en-US" dirty="0"/>
              <a:t>⑦</a:t>
            </a:r>
            <a:br>
              <a:rPr lang="en-US" altLang="ja-JP" dirty="0"/>
            </a:br>
            <a:r>
              <a:rPr lang="ja-JP" altLang="en-US" dirty="0"/>
              <a:t>効果指標</a:t>
            </a:r>
            <a:endParaRPr kumimoji="1" lang="ja-JP" altLang="en-US" dirty="0"/>
          </a:p>
        </p:txBody>
      </p:sp>
      <p:sp>
        <p:nvSpPr>
          <p:cNvPr id="57" name="正方形/長方形 56">
            <a:extLst>
              <a:ext uri="{FF2B5EF4-FFF2-40B4-BE49-F238E27FC236}">
                <a16:creationId xmlns:a16="http://schemas.microsoft.com/office/drawing/2014/main" id="{3BF300D3-5030-401E-BEFC-2EAEEDA000A1}"/>
              </a:ext>
            </a:extLst>
          </p:cNvPr>
          <p:cNvSpPr/>
          <p:nvPr/>
        </p:nvSpPr>
        <p:spPr>
          <a:xfrm>
            <a:off x="9626597" y="143691"/>
            <a:ext cx="2378169" cy="9617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データ利用による</a:t>
            </a:r>
            <a:br>
              <a:rPr kumimoji="1" lang="en-US" altLang="ja-JP" dirty="0"/>
            </a:br>
            <a:r>
              <a:rPr lang="ja-JP" altLang="en-US" dirty="0"/>
              <a:t>課題解決</a:t>
            </a:r>
            <a:endParaRPr kumimoji="1" lang="ja-JP" altLang="en-US" dirty="0"/>
          </a:p>
        </p:txBody>
      </p:sp>
      <p:sp>
        <p:nvSpPr>
          <p:cNvPr id="21" name="コンテンツ プレースホルダー 2">
            <a:extLst>
              <a:ext uri="{FF2B5EF4-FFF2-40B4-BE49-F238E27FC236}">
                <a16:creationId xmlns:a16="http://schemas.microsoft.com/office/drawing/2014/main" id="{B46D5139-F089-4DC1-93C0-09E76FC2F247}"/>
              </a:ext>
            </a:extLst>
          </p:cNvPr>
          <p:cNvSpPr>
            <a:spLocks noGrp="1"/>
          </p:cNvSpPr>
          <p:nvPr>
            <p:ph idx="1"/>
          </p:nvPr>
        </p:nvSpPr>
        <p:spPr>
          <a:xfrm>
            <a:off x="838200" y="1105469"/>
            <a:ext cx="10515600" cy="5071494"/>
          </a:xfrm>
        </p:spPr>
        <p:txBody>
          <a:bodyPr>
            <a:normAutofit/>
          </a:bodyPr>
          <a:lstStyle/>
          <a:p>
            <a:pPr marL="0" indent="0">
              <a:buNone/>
            </a:pPr>
            <a:r>
              <a:rPr kumimoji="1" lang="ja-JP" altLang="en-US" sz="2200" dirty="0"/>
              <a:t>対象データの確認</a:t>
            </a:r>
            <a:endParaRPr kumimoji="1" lang="en-US" altLang="ja-JP" sz="2200" dirty="0"/>
          </a:p>
          <a:p>
            <a:pPr marL="442913" lvl="1"/>
            <a:r>
              <a:rPr lang="ja-JP" altLang="en-US" sz="2200" dirty="0"/>
              <a:t>仮説を確かめるために必要なデータをリストアップする。</a:t>
            </a:r>
            <a:endParaRPr lang="en-US" altLang="ja-JP" sz="2200" dirty="0"/>
          </a:p>
          <a:p>
            <a:pPr marL="442913" lvl="1"/>
            <a:r>
              <a:rPr lang="ja-JP" altLang="en-US" sz="2200" dirty="0"/>
              <a:t>リストアップした各データを、どの部門が保有しているかを確認する。</a:t>
            </a:r>
            <a:endParaRPr lang="en-US" altLang="ja-JP" sz="2200" dirty="0"/>
          </a:p>
          <a:p>
            <a:pPr marL="442913" lvl="1"/>
            <a:r>
              <a:rPr lang="ja-JP" altLang="en-US" sz="2200" dirty="0"/>
              <a:t>各データの保有形式、特にデジタル化されているかどうかを確認する。</a:t>
            </a:r>
            <a:endParaRPr lang="en-US" altLang="ja-JP" sz="2200" dirty="0"/>
          </a:p>
          <a:p>
            <a:pPr marL="442913" lvl="1"/>
            <a:r>
              <a:rPr lang="ja-JP" altLang="en-US" sz="2200" dirty="0"/>
              <a:t>個人情報が含まれている場合、利用の可否や利用条件等を確認する。</a:t>
            </a:r>
            <a:endParaRPr lang="en-US" altLang="ja-JP" sz="2200" dirty="0"/>
          </a:p>
          <a:p>
            <a:pPr lvl="2"/>
            <a:r>
              <a:rPr lang="ja-JP" altLang="en-US" sz="2200" dirty="0"/>
              <a:t>個人情報を取得した際の利用目的にあっているか。</a:t>
            </a:r>
            <a:endParaRPr lang="en-US" altLang="ja-JP" sz="2200" dirty="0"/>
          </a:p>
          <a:p>
            <a:pPr lvl="2"/>
            <a:r>
              <a:rPr lang="ja-JP" altLang="en-US" sz="2200" dirty="0"/>
              <a:t>個人情報保護条例の目的外利用での利用が可能か。</a:t>
            </a:r>
            <a:endParaRPr lang="en-US" altLang="ja-JP" sz="2200" dirty="0"/>
          </a:p>
          <a:p>
            <a:pPr lvl="2"/>
            <a:r>
              <a:rPr lang="ja-JP" altLang="en-US" sz="2200" dirty="0"/>
              <a:t>新たに本人同意をとることが可能か。</a:t>
            </a:r>
            <a:endParaRPr lang="en-US" altLang="ja-JP" sz="2200" dirty="0"/>
          </a:p>
          <a:p>
            <a:pPr lvl="2"/>
            <a:r>
              <a:rPr lang="ja-JP" altLang="en-US" sz="2200" dirty="0"/>
              <a:t>審議会等の手続を経れば利用可能か。</a:t>
            </a:r>
            <a:endParaRPr lang="en-US" altLang="ja-JP" sz="2200" dirty="0"/>
          </a:p>
          <a:p>
            <a:pPr marL="914400" lvl="2" indent="0">
              <a:buNone/>
            </a:pPr>
            <a:r>
              <a:rPr lang="ja-JP" altLang="en-US" sz="2200" dirty="0"/>
              <a:t>など</a:t>
            </a:r>
          </a:p>
          <a:p>
            <a:pPr lvl="1"/>
            <a:endParaRPr kumimoji="1" lang="ja-JP" altLang="en-US" sz="2200" dirty="0"/>
          </a:p>
        </p:txBody>
      </p:sp>
      <p:sp>
        <p:nvSpPr>
          <p:cNvPr id="22" name="スライド番号プレースホルダー 1">
            <a:extLst>
              <a:ext uri="{FF2B5EF4-FFF2-40B4-BE49-F238E27FC236}">
                <a16:creationId xmlns:a16="http://schemas.microsoft.com/office/drawing/2014/main" id="{3F739164-9EC0-4D64-A956-CBEB1F80E809}"/>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30</a:t>
            </a:fld>
            <a:endParaRPr kumimoji="1" lang="ja-JP" altLang="en-US" dirty="0"/>
          </a:p>
        </p:txBody>
      </p:sp>
    </p:spTree>
    <p:extLst>
      <p:ext uri="{BB962C8B-B14F-4D97-AF65-F5344CB8AC3E}">
        <p14:creationId xmlns:p14="http://schemas.microsoft.com/office/powerpoint/2010/main" val="29184601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2-4-4. </a:t>
            </a:r>
            <a:r>
              <a:rPr kumimoji="1" lang="ja-JP" altLang="en-US" dirty="0"/>
              <a:t>③データ利用方法検討</a:t>
            </a:r>
          </a:p>
        </p:txBody>
      </p:sp>
      <p:sp>
        <p:nvSpPr>
          <p:cNvPr id="3" name="コンテンツ プレースホルダー 2"/>
          <p:cNvSpPr>
            <a:spLocks noGrp="1"/>
          </p:cNvSpPr>
          <p:nvPr>
            <p:ph idx="1"/>
          </p:nvPr>
        </p:nvSpPr>
        <p:spPr/>
        <p:txBody>
          <a:bodyPr>
            <a:normAutofit/>
          </a:bodyPr>
          <a:lstStyle/>
          <a:p>
            <a:pPr marL="0" indent="0">
              <a:buNone/>
            </a:pPr>
            <a:r>
              <a:rPr kumimoji="1" lang="ja-JP" altLang="en-US" sz="2200" dirty="0"/>
              <a:t>データ利用方法検討</a:t>
            </a:r>
            <a:endParaRPr kumimoji="1" lang="en-US" altLang="ja-JP" sz="2200" dirty="0"/>
          </a:p>
          <a:p>
            <a:pPr marL="447675" lvl="1"/>
            <a:r>
              <a:rPr lang="ja-JP" altLang="en-US" sz="2200" dirty="0"/>
              <a:t>実際のあるべき姿に合わせて、業務フロー内でデータを利用すべき場所を確認する。</a:t>
            </a:r>
            <a:endParaRPr lang="en-US" altLang="ja-JP" sz="2200" dirty="0"/>
          </a:p>
          <a:p>
            <a:pPr marL="447675" lvl="1"/>
            <a:r>
              <a:rPr lang="ja-JP" altLang="en-US" sz="2200" dirty="0"/>
              <a:t>当該データは、一度だけ作ればよいデータなのか、都度作成し、更新すべきデータなのかを確認する。</a:t>
            </a:r>
            <a:endParaRPr lang="en-US" altLang="ja-JP" sz="2200" dirty="0"/>
          </a:p>
          <a:p>
            <a:pPr marL="447675" lvl="1"/>
            <a:r>
              <a:rPr lang="ja-JP" altLang="en-US" sz="2200" dirty="0"/>
              <a:t>あるべき姿が庁内</a:t>
            </a:r>
            <a:r>
              <a:rPr kumimoji="1" lang="ja-JP" altLang="en-US" sz="2200" dirty="0"/>
              <a:t>で実現可能なの</a:t>
            </a:r>
            <a:r>
              <a:rPr lang="ja-JP" altLang="en-US" sz="2200" dirty="0"/>
              <a:t>か確認する。</a:t>
            </a:r>
            <a:br>
              <a:rPr lang="en-US" altLang="ja-JP" sz="2200" dirty="0"/>
            </a:br>
            <a:r>
              <a:rPr kumimoji="1" lang="ja-JP" altLang="en-US" sz="2200" dirty="0"/>
              <a:t>庁内での実現が困難な場合、その原因が適切なデータが存在しない、又は整備が困難なことにあるのか、庁内の仕組みにあるのかを確認する。</a:t>
            </a:r>
          </a:p>
        </p:txBody>
      </p:sp>
      <p:sp>
        <p:nvSpPr>
          <p:cNvPr id="40" name="ホームベース 4">
            <a:extLst>
              <a:ext uri="{FF2B5EF4-FFF2-40B4-BE49-F238E27FC236}">
                <a16:creationId xmlns:a16="http://schemas.microsoft.com/office/drawing/2014/main" id="{DBC0064E-0170-431D-995A-D7572E91CEC0}"/>
              </a:ext>
            </a:extLst>
          </p:cNvPr>
          <p:cNvSpPr/>
          <p:nvPr/>
        </p:nvSpPr>
        <p:spPr>
          <a:xfrm>
            <a:off x="9472592"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1" name="ホームベース 6">
            <a:extLst>
              <a:ext uri="{FF2B5EF4-FFF2-40B4-BE49-F238E27FC236}">
                <a16:creationId xmlns:a16="http://schemas.microsoft.com/office/drawing/2014/main" id="{7215CC54-BBEE-4B16-BE11-25C695CEB45B}"/>
              </a:ext>
            </a:extLst>
          </p:cNvPr>
          <p:cNvSpPr/>
          <p:nvPr/>
        </p:nvSpPr>
        <p:spPr>
          <a:xfrm>
            <a:off x="804315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2" name="ホームベース 7">
            <a:extLst>
              <a:ext uri="{FF2B5EF4-FFF2-40B4-BE49-F238E27FC236}">
                <a16:creationId xmlns:a16="http://schemas.microsoft.com/office/drawing/2014/main" id="{45723629-23E1-4635-BBBD-5F7C14F1797E}"/>
              </a:ext>
            </a:extLst>
          </p:cNvPr>
          <p:cNvSpPr/>
          <p:nvPr/>
        </p:nvSpPr>
        <p:spPr>
          <a:xfrm>
            <a:off x="661371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3" name="ホームベース 8">
            <a:extLst>
              <a:ext uri="{FF2B5EF4-FFF2-40B4-BE49-F238E27FC236}">
                <a16:creationId xmlns:a16="http://schemas.microsoft.com/office/drawing/2014/main" id="{9C8E47FF-09E3-4E9A-866A-94EFA1AC51E8}"/>
              </a:ext>
            </a:extLst>
          </p:cNvPr>
          <p:cNvSpPr/>
          <p:nvPr/>
        </p:nvSpPr>
        <p:spPr>
          <a:xfrm>
            <a:off x="518427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4" name="ホームベース 9">
            <a:extLst>
              <a:ext uri="{FF2B5EF4-FFF2-40B4-BE49-F238E27FC236}">
                <a16:creationId xmlns:a16="http://schemas.microsoft.com/office/drawing/2014/main" id="{EF0833D8-3DCC-4A73-AFEA-4C6832179D4D}"/>
              </a:ext>
            </a:extLst>
          </p:cNvPr>
          <p:cNvSpPr/>
          <p:nvPr/>
        </p:nvSpPr>
        <p:spPr>
          <a:xfrm>
            <a:off x="3754831" y="5414998"/>
            <a:ext cx="1892300" cy="927100"/>
          </a:xfrm>
          <a:prstGeom prst="homePlate">
            <a:avLst/>
          </a:prstGeom>
          <a:solidFill>
            <a:schemeClr val="accent6">
              <a:lumMod val="40000"/>
              <a:lumOff val="6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5" name="ホームベース 10">
            <a:extLst>
              <a:ext uri="{FF2B5EF4-FFF2-40B4-BE49-F238E27FC236}">
                <a16:creationId xmlns:a16="http://schemas.microsoft.com/office/drawing/2014/main" id="{CF87B3BD-6E96-4426-B8EB-C7730C72DFCA}"/>
              </a:ext>
            </a:extLst>
          </p:cNvPr>
          <p:cNvSpPr/>
          <p:nvPr/>
        </p:nvSpPr>
        <p:spPr>
          <a:xfrm>
            <a:off x="2325391" y="5414998"/>
            <a:ext cx="1892300" cy="927100"/>
          </a:xfrm>
          <a:prstGeom prst="homePlat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6" name="ホームベース 11">
            <a:extLst>
              <a:ext uri="{FF2B5EF4-FFF2-40B4-BE49-F238E27FC236}">
                <a16:creationId xmlns:a16="http://schemas.microsoft.com/office/drawing/2014/main" id="{F6B89492-7B83-424D-94B2-0DD849304CE3}"/>
              </a:ext>
            </a:extLst>
          </p:cNvPr>
          <p:cNvSpPr/>
          <p:nvPr/>
        </p:nvSpPr>
        <p:spPr>
          <a:xfrm>
            <a:off x="895951" y="541499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7" name="テキスト ボックス 46">
            <a:extLst>
              <a:ext uri="{FF2B5EF4-FFF2-40B4-BE49-F238E27FC236}">
                <a16:creationId xmlns:a16="http://schemas.microsoft.com/office/drawing/2014/main" id="{884104C6-BDC5-4EE3-B3E7-0A0548489C69}"/>
              </a:ext>
            </a:extLst>
          </p:cNvPr>
          <p:cNvSpPr txBox="1"/>
          <p:nvPr/>
        </p:nvSpPr>
        <p:spPr>
          <a:xfrm>
            <a:off x="984296" y="5416883"/>
            <a:ext cx="1569660" cy="923330"/>
          </a:xfrm>
          <a:prstGeom prst="rect">
            <a:avLst/>
          </a:prstGeom>
          <a:noFill/>
        </p:spPr>
        <p:txBody>
          <a:bodyPr wrap="none" rtlCol="0">
            <a:spAutoFit/>
          </a:bodyPr>
          <a:lstStyle/>
          <a:p>
            <a:r>
              <a:rPr kumimoji="1" lang="ja-JP" altLang="en-US" dirty="0"/>
              <a:t>①現状と</a:t>
            </a:r>
            <a:endParaRPr lang="en-US" altLang="ja-JP" dirty="0"/>
          </a:p>
          <a:p>
            <a:r>
              <a:rPr kumimoji="1" lang="ja-JP" altLang="en-US" dirty="0"/>
              <a:t>　あるべき姿</a:t>
            </a:r>
            <a:endParaRPr kumimoji="1" lang="en-US" altLang="ja-JP" dirty="0"/>
          </a:p>
          <a:p>
            <a:r>
              <a:rPr lang="ja-JP" altLang="en-US" dirty="0"/>
              <a:t>　の検討</a:t>
            </a:r>
            <a:endParaRPr kumimoji="1" lang="ja-JP" altLang="en-US" dirty="0"/>
          </a:p>
        </p:txBody>
      </p:sp>
      <p:sp>
        <p:nvSpPr>
          <p:cNvPr id="48" name="テキスト ボックス 47">
            <a:extLst>
              <a:ext uri="{FF2B5EF4-FFF2-40B4-BE49-F238E27FC236}">
                <a16:creationId xmlns:a16="http://schemas.microsoft.com/office/drawing/2014/main" id="{C5A7C790-A546-43D2-AF00-71801FA73E24}"/>
              </a:ext>
            </a:extLst>
          </p:cNvPr>
          <p:cNvSpPr txBox="1"/>
          <p:nvPr/>
        </p:nvSpPr>
        <p:spPr>
          <a:xfrm>
            <a:off x="2572690" y="5416883"/>
            <a:ext cx="1569660" cy="923330"/>
          </a:xfrm>
          <a:prstGeom prst="rect">
            <a:avLst/>
          </a:prstGeom>
          <a:noFill/>
        </p:spPr>
        <p:txBody>
          <a:bodyPr wrap="none" rtlCol="0">
            <a:spAutoFit/>
          </a:bodyPr>
          <a:lstStyle/>
          <a:p>
            <a:r>
              <a:rPr kumimoji="1" lang="ja-JP" altLang="en-US" dirty="0"/>
              <a:t>②活用</a:t>
            </a:r>
            <a:endParaRPr kumimoji="1" lang="en-US" altLang="ja-JP" dirty="0"/>
          </a:p>
          <a:p>
            <a:r>
              <a:rPr kumimoji="1" lang="ja-JP" altLang="en-US" dirty="0"/>
              <a:t>　対象データ</a:t>
            </a:r>
            <a:br>
              <a:rPr kumimoji="1" lang="en-US" altLang="ja-JP" dirty="0"/>
            </a:br>
            <a:r>
              <a:rPr kumimoji="1" lang="ja-JP" altLang="en-US" dirty="0"/>
              <a:t>　確認</a:t>
            </a:r>
          </a:p>
        </p:txBody>
      </p:sp>
      <p:sp>
        <p:nvSpPr>
          <p:cNvPr id="49" name="テキスト ボックス 48">
            <a:extLst>
              <a:ext uri="{FF2B5EF4-FFF2-40B4-BE49-F238E27FC236}">
                <a16:creationId xmlns:a16="http://schemas.microsoft.com/office/drawing/2014/main" id="{F01FC84D-BC05-4295-9D0E-73234EDC8C4A}"/>
              </a:ext>
            </a:extLst>
          </p:cNvPr>
          <p:cNvSpPr txBox="1"/>
          <p:nvPr/>
        </p:nvSpPr>
        <p:spPr>
          <a:xfrm>
            <a:off x="4137101" y="5416883"/>
            <a:ext cx="1338828" cy="923330"/>
          </a:xfrm>
          <a:prstGeom prst="rect">
            <a:avLst/>
          </a:prstGeom>
          <a:noFill/>
        </p:spPr>
        <p:txBody>
          <a:bodyPr wrap="none" rtlCol="0">
            <a:spAutoFit/>
          </a:bodyPr>
          <a:lstStyle/>
          <a:p>
            <a:r>
              <a:rPr kumimoji="1" lang="ja-JP" altLang="en-US" dirty="0"/>
              <a:t>③データ</a:t>
            </a:r>
            <a:endParaRPr kumimoji="1" lang="en-US" altLang="ja-JP" dirty="0"/>
          </a:p>
          <a:p>
            <a:r>
              <a:rPr kumimoji="1" lang="ja-JP" altLang="en-US" dirty="0"/>
              <a:t>　利用</a:t>
            </a:r>
            <a:r>
              <a:rPr lang="ja-JP" altLang="en-US" dirty="0"/>
              <a:t>方法</a:t>
            </a:r>
            <a:endParaRPr lang="en-US" altLang="ja-JP" dirty="0"/>
          </a:p>
          <a:p>
            <a:r>
              <a:rPr kumimoji="1" lang="ja-JP" altLang="en-US" dirty="0"/>
              <a:t>　検討</a:t>
            </a:r>
          </a:p>
        </p:txBody>
      </p:sp>
      <p:sp>
        <p:nvSpPr>
          <p:cNvPr id="50" name="テキスト ボックス 49">
            <a:extLst>
              <a:ext uri="{FF2B5EF4-FFF2-40B4-BE49-F238E27FC236}">
                <a16:creationId xmlns:a16="http://schemas.microsoft.com/office/drawing/2014/main" id="{46AB4926-75F7-410C-BD75-C06A5FE19E92}"/>
              </a:ext>
            </a:extLst>
          </p:cNvPr>
          <p:cNvSpPr txBox="1"/>
          <p:nvPr/>
        </p:nvSpPr>
        <p:spPr>
          <a:xfrm>
            <a:off x="5599149" y="5555383"/>
            <a:ext cx="1107997" cy="646331"/>
          </a:xfrm>
          <a:prstGeom prst="rect">
            <a:avLst/>
          </a:prstGeom>
          <a:noFill/>
        </p:spPr>
        <p:txBody>
          <a:bodyPr wrap="none" rtlCol="0">
            <a:spAutoFit/>
          </a:bodyPr>
          <a:lstStyle/>
          <a:p>
            <a:r>
              <a:rPr kumimoji="1" lang="ja-JP" altLang="en-US" dirty="0"/>
              <a:t>④データ</a:t>
            </a:r>
            <a:br>
              <a:rPr kumimoji="1" lang="en-US" altLang="ja-JP" dirty="0"/>
            </a:br>
            <a:r>
              <a:rPr kumimoji="1" lang="ja-JP" altLang="en-US" dirty="0"/>
              <a:t>　</a:t>
            </a:r>
            <a:r>
              <a:rPr lang="ja-JP" altLang="en-US" dirty="0"/>
              <a:t>利用</a:t>
            </a:r>
            <a:endParaRPr kumimoji="1" lang="ja-JP" altLang="en-US" dirty="0"/>
          </a:p>
        </p:txBody>
      </p:sp>
      <p:sp>
        <p:nvSpPr>
          <p:cNvPr id="51" name="テキスト ボックス 50">
            <a:extLst>
              <a:ext uri="{FF2B5EF4-FFF2-40B4-BE49-F238E27FC236}">
                <a16:creationId xmlns:a16="http://schemas.microsoft.com/office/drawing/2014/main" id="{825AAFC2-C0EB-4ED1-AA50-E38F5B49EDA2}"/>
              </a:ext>
            </a:extLst>
          </p:cNvPr>
          <p:cNvSpPr txBox="1"/>
          <p:nvPr/>
        </p:nvSpPr>
        <p:spPr>
          <a:xfrm>
            <a:off x="7218064" y="5555383"/>
            <a:ext cx="646331" cy="646331"/>
          </a:xfrm>
          <a:prstGeom prst="rect">
            <a:avLst/>
          </a:prstGeom>
          <a:noFill/>
        </p:spPr>
        <p:txBody>
          <a:bodyPr wrap="none" rtlCol="0">
            <a:spAutoFit/>
          </a:bodyPr>
          <a:lstStyle/>
          <a:p>
            <a:pPr algn="ctr"/>
            <a:r>
              <a:rPr kumimoji="1" lang="ja-JP" altLang="en-US"/>
              <a:t>⑤</a:t>
            </a:r>
            <a:br>
              <a:rPr kumimoji="1" lang="en-US" altLang="ja-JP" dirty="0"/>
            </a:br>
            <a:r>
              <a:rPr kumimoji="1" lang="ja-JP" altLang="en-US" dirty="0"/>
              <a:t>評価</a:t>
            </a:r>
          </a:p>
        </p:txBody>
      </p:sp>
      <p:sp>
        <p:nvSpPr>
          <p:cNvPr id="52" name="テキスト ボックス 51">
            <a:extLst>
              <a:ext uri="{FF2B5EF4-FFF2-40B4-BE49-F238E27FC236}">
                <a16:creationId xmlns:a16="http://schemas.microsoft.com/office/drawing/2014/main" id="{708FCA06-6A1A-42D4-BD33-BF185A4D680C}"/>
              </a:ext>
            </a:extLst>
          </p:cNvPr>
          <p:cNvSpPr txBox="1"/>
          <p:nvPr/>
        </p:nvSpPr>
        <p:spPr>
          <a:xfrm>
            <a:off x="8490980" y="5555383"/>
            <a:ext cx="1107996" cy="646331"/>
          </a:xfrm>
          <a:prstGeom prst="rect">
            <a:avLst/>
          </a:prstGeom>
          <a:noFill/>
        </p:spPr>
        <p:txBody>
          <a:bodyPr wrap="none" rtlCol="0">
            <a:spAutoFit/>
          </a:bodyPr>
          <a:lstStyle/>
          <a:p>
            <a:pPr algn="ctr"/>
            <a:r>
              <a:rPr lang="ja-JP" altLang="en-US" dirty="0"/>
              <a:t>⑥</a:t>
            </a:r>
            <a:br>
              <a:rPr lang="en-US" altLang="ja-JP" dirty="0"/>
            </a:br>
            <a:r>
              <a:rPr lang="ja-JP" altLang="en-US" dirty="0"/>
              <a:t>政策検討</a:t>
            </a:r>
            <a:endParaRPr kumimoji="1" lang="ja-JP" altLang="en-US" dirty="0"/>
          </a:p>
        </p:txBody>
      </p:sp>
      <p:sp>
        <p:nvSpPr>
          <p:cNvPr id="53" name="テキスト ボックス 52">
            <a:extLst>
              <a:ext uri="{FF2B5EF4-FFF2-40B4-BE49-F238E27FC236}">
                <a16:creationId xmlns:a16="http://schemas.microsoft.com/office/drawing/2014/main" id="{BBF6BDCC-14E7-4DF0-B620-375409CF4B1F}"/>
              </a:ext>
            </a:extLst>
          </p:cNvPr>
          <p:cNvSpPr txBox="1"/>
          <p:nvPr/>
        </p:nvSpPr>
        <p:spPr>
          <a:xfrm>
            <a:off x="9958403" y="5555383"/>
            <a:ext cx="1107996" cy="646331"/>
          </a:xfrm>
          <a:prstGeom prst="rect">
            <a:avLst/>
          </a:prstGeom>
          <a:noFill/>
        </p:spPr>
        <p:txBody>
          <a:bodyPr wrap="none" rtlCol="0">
            <a:spAutoFit/>
          </a:bodyPr>
          <a:lstStyle/>
          <a:p>
            <a:pPr algn="ctr"/>
            <a:r>
              <a:rPr lang="ja-JP" altLang="en-US" dirty="0"/>
              <a:t>⑦</a:t>
            </a:r>
            <a:br>
              <a:rPr lang="en-US" altLang="ja-JP" dirty="0"/>
            </a:br>
            <a:r>
              <a:rPr lang="ja-JP" altLang="en-US" dirty="0"/>
              <a:t>効果指標</a:t>
            </a:r>
            <a:endParaRPr kumimoji="1" lang="ja-JP" altLang="en-US" dirty="0"/>
          </a:p>
        </p:txBody>
      </p:sp>
      <p:sp>
        <p:nvSpPr>
          <p:cNvPr id="54" name="正方形/長方形 53">
            <a:extLst>
              <a:ext uri="{FF2B5EF4-FFF2-40B4-BE49-F238E27FC236}">
                <a16:creationId xmlns:a16="http://schemas.microsoft.com/office/drawing/2014/main" id="{A711A858-F786-43E3-A6B4-598EAA544D0A}"/>
              </a:ext>
            </a:extLst>
          </p:cNvPr>
          <p:cNvSpPr/>
          <p:nvPr/>
        </p:nvSpPr>
        <p:spPr>
          <a:xfrm>
            <a:off x="9626597" y="143691"/>
            <a:ext cx="2378169" cy="9617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データ利用による</a:t>
            </a:r>
            <a:br>
              <a:rPr kumimoji="1" lang="en-US" altLang="ja-JP" dirty="0"/>
            </a:br>
            <a:r>
              <a:rPr lang="ja-JP" altLang="en-US" dirty="0"/>
              <a:t>課題解決</a:t>
            </a:r>
            <a:endParaRPr kumimoji="1" lang="ja-JP" altLang="en-US" dirty="0"/>
          </a:p>
        </p:txBody>
      </p:sp>
      <p:sp>
        <p:nvSpPr>
          <p:cNvPr id="19" name="スライド番号プレースホルダー 1">
            <a:extLst>
              <a:ext uri="{FF2B5EF4-FFF2-40B4-BE49-F238E27FC236}">
                <a16:creationId xmlns:a16="http://schemas.microsoft.com/office/drawing/2014/main" id="{EE36C1D1-8C0D-48F1-84D1-DE0FCA732888}"/>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31</a:t>
            </a:fld>
            <a:endParaRPr kumimoji="1" lang="ja-JP" altLang="en-US" dirty="0"/>
          </a:p>
        </p:txBody>
      </p:sp>
    </p:spTree>
    <p:extLst>
      <p:ext uri="{BB962C8B-B14F-4D97-AF65-F5344CB8AC3E}">
        <p14:creationId xmlns:p14="http://schemas.microsoft.com/office/powerpoint/2010/main" val="39336674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2-4-5. </a:t>
            </a:r>
            <a:r>
              <a:rPr kumimoji="1" lang="ja-JP" altLang="en-US" dirty="0"/>
              <a:t>④データ利用</a:t>
            </a:r>
          </a:p>
        </p:txBody>
      </p:sp>
      <p:sp>
        <p:nvSpPr>
          <p:cNvPr id="3" name="コンテンツ プレースホルダー 2"/>
          <p:cNvSpPr>
            <a:spLocks noGrp="1"/>
          </p:cNvSpPr>
          <p:nvPr>
            <p:ph idx="1"/>
          </p:nvPr>
        </p:nvSpPr>
        <p:spPr/>
        <p:txBody>
          <a:bodyPr>
            <a:normAutofit/>
          </a:bodyPr>
          <a:lstStyle/>
          <a:p>
            <a:pPr marL="0" indent="0">
              <a:buNone/>
            </a:pPr>
            <a:r>
              <a:rPr kumimoji="1" lang="ja-JP" altLang="en-US" sz="2200" dirty="0"/>
              <a:t>データ利用</a:t>
            </a:r>
            <a:endParaRPr kumimoji="1" lang="en-US" altLang="ja-JP" sz="2200" dirty="0"/>
          </a:p>
          <a:p>
            <a:pPr marL="447675" lvl="1"/>
            <a:r>
              <a:rPr lang="ja-JP" altLang="en-US" sz="2200" dirty="0"/>
              <a:t>実際にデータを利用してサービスを体験する。</a:t>
            </a:r>
            <a:endParaRPr lang="en-US" altLang="ja-JP" sz="2200" dirty="0"/>
          </a:p>
          <a:p>
            <a:pPr marL="447675" lvl="1"/>
            <a:r>
              <a:rPr lang="ja-JP" altLang="en-US" sz="2200" dirty="0"/>
              <a:t>可能であれば、</a:t>
            </a:r>
            <a:r>
              <a:rPr lang="en-US" altLang="ja-JP" sz="2200" dirty="0"/>
              <a:t>PC</a:t>
            </a:r>
            <a:r>
              <a:rPr lang="ja-JP" altLang="en-US" sz="2200" dirty="0"/>
              <a:t>上でプロトタイプを作成して時間や効果を測定する。</a:t>
            </a:r>
            <a:br>
              <a:rPr lang="en-US" altLang="ja-JP" sz="2200" dirty="0"/>
            </a:br>
            <a:r>
              <a:rPr lang="ja-JP" altLang="en-US" sz="2200" dirty="0"/>
              <a:t>できない場合は、想定の効果を算出する。</a:t>
            </a:r>
            <a:endParaRPr lang="en-US" altLang="ja-JP" sz="2200" dirty="0"/>
          </a:p>
          <a:p>
            <a:pPr marL="447675" lvl="1"/>
            <a:r>
              <a:rPr lang="ja-JP" altLang="en-US" sz="2200" dirty="0"/>
              <a:t>データの作成時間をダミーデータを使い測定する。</a:t>
            </a:r>
            <a:endParaRPr lang="en-US" altLang="ja-JP" sz="2200" dirty="0"/>
          </a:p>
          <a:p>
            <a:pPr lvl="1"/>
            <a:endParaRPr kumimoji="1" lang="ja-JP" altLang="en-US" sz="2200" dirty="0"/>
          </a:p>
        </p:txBody>
      </p:sp>
      <p:sp>
        <p:nvSpPr>
          <p:cNvPr id="40" name="ホームベース 4">
            <a:extLst>
              <a:ext uri="{FF2B5EF4-FFF2-40B4-BE49-F238E27FC236}">
                <a16:creationId xmlns:a16="http://schemas.microsoft.com/office/drawing/2014/main" id="{A0171861-DF13-41C0-BF2B-B6FF374834A6}"/>
              </a:ext>
            </a:extLst>
          </p:cNvPr>
          <p:cNvSpPr/>
          <p:nvPr/>
        </p:nvSpPr>
        <p:spPr>
          <a:xfrm>
            <a:off x="9472592"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1" name="ホームベース 6">
            <a:extLst>
              <a:ext uri="{FF2B5EF4-FFF2-40B4-BE49-F238E27FC236}">
                <a16:creationId xmlns:a16="http://schemas.microsoft.com/office/drawing/2014/main" id="{196EE002-750B-49CC-8F2D-1373F8665E85}"/>
              </a:ext>
            </a:extLst>
          </p:cNvPr>
          <p:cNvSpPr/>
          <p:nvPr/>
        </p:nvSpPr>
        <p:spPr>
          <a:xfrm>
            <a:off x="804315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2" name="ホームベース 7">
            <a:extLst>
              <a:ext uri="{FF2B5EF4-FFF2-40B4-BE49-F238E27FC236}">
                <a16:creationId xmlns:a16="http://schemas.microsoft.com/office/drawing/2014/main" id="{6C307E1A-CB23-4573-AC7A-108BB08F6543}"/>
              </a:ext>
            </a:extLst>
          </p:cNvPr>
          <p:cNvSpPr/>
          <p:nvPr/>
        </p:nvSpPr>
        <p:spPr>
          <a:xfrm>
            <a:off x="661371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3" name="ホームベース 8">
            <a:extLst>
              <a:ext uri="{FF2B5EF4-FFF2-40B4-BE49-F238E27FC236}">
                <a16:creationId xmlns:a16="http://schemas.microsoft.com/office/drawing/2014/main" id="{5CB13504-6F2D-45B7-B235-E434352285B7}"/>
              </a:ext>
            </a:extLst>
          </p:cNvPr>
          <p:cNvSpPr/>
          <p:nvPr/>
        </p:nvSpPr>
        <p:spPr>
          <a:xfrm>
            <a:off x="5184271" y="5414998"/>
            <a:ext cx="1892300" cy="927100"/>
          </a:xfrm>
          <a:prstGeom prst="homePlate">
            <a:avLst/>
          </a:prstGeom>
          <a:solidFill>
            <a:schemeClr val="accent6">
              <a:lumMod val="40000"/>
              <a:lumOff val="6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4" name="ホームベース 9">
            <a:extLst>
              <a:ext uri="{FF2B5EF4-FFF2-40B4-BE49-F238E27FC236}">
                <a16:creationId xmlns:a16="http://schemas.microsoft.com/office/drawing/2014/main" id="{0BD2B8FF-BFA8-4D7A-B33C-4B4CE7CDDB73}"/>
              </a:ext>
            </a:extLst>
          </p:cNvPr>
          <p:cNvSpPr/>
          <p:nvPr/>
        </p:nvSpPr>
        <p:spPr>
          <a:xfrm>
            <a:off x="3754831" y="5414998"/>
            <a:ext cx="1892300" cy="927100"/>
          </a:xfrm>
          <a:prstGeom prst="homePlat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5" name="ホームベース 10">
            <a:extLst>
              <a:ext uri="{FF2B5EF4-FFF2-40B4-BE49-F238E27FC236}">
                <a16:creationId xmlns:a16="http://schemas.microsoft.com/office/drawing/2014/main" id="{CE4652D0-8274-4372-A4A3-E96C18E5B8C1}"/>
              </a:ext>
            </a:extLst>
          </p:cNvPr>
          <p:cNvSpPr/>
          <p:nvPr/>
        </p:nvSpPr>
        <p:spPr>
          <a:xfrm>
            <a:off x="2325391" y="5414998"/>
            <a:ext cx="1892300" cy="927100"/>
          </a:xfrm>
          <a:prstGeom prst="homePlat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6" name="ホームベース 11">
            <a:extLst>
              <a:ext uri="{FF2B5EF4-FFF2-40B4-BE49-F238E27FC236}">
                <a16:creationId xmlns:a16="http://schemas.microsoft.com/office/drawing/2014/main" id="{C394CD9F-F0AE-4BE6-B9C6-C2EFC3D13D1C}"/>
              </a:ext>
            </a:extLst>
          </p:cNvPr>
          <p:cNvSpPr/>
          <p:nvPr/>
        </p:nvSpPr>
        <p:spPr>
          <a:xfrm>
            <a:off x="895951" y="541499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7" name="テキスト ボックス 46">
            <a:extLst>
              <a:ext uri="{FF2B5EF4-FFF2-40B4-BE49-F238E27FC236}">
                <a16:creationId xmlns:a16="http://schemas.microsoft.com/office/drawing/2014/main" id="{379F4ED1-7936-4113-8985-D5703AB4DA27}"/>
              </a:ext>
            </a:extLst>
          </p:cNvPr>
          <p:cNvSpPr txBox="1"/>
          <p:nvPr/>
        </p:nvSpPr>
        <p:spPr>
          <a:xfrm>
            <a:off x="984296" y="5416883"/>
            <a:ext cx="1569660" cy="923330"/>
          </a:xfrm>
          <a:prstGeom prst="rect">
            <a:avLst/>
          </a:prstGeom>
          <a:noFill/>
        </p:spPr>
        <p:txBody>
          <a:bodyPr wrap="none" rtlCol="0">
            <a:spAutoFit/>
          </a:bodyPr>
          <a:lstStyle/>
          <a:p>
            <a:r>
              <a:rPr kumimoji="1" lang="ja-JP" altLang="en-US" dirty="0"/>
              <a:t>①現状と</a:t>
            </a:r>
            <a:endParaRPr lang="en-US" altLang="ja-JP" dirty="0"/>
          </a:p>
          <a:p>
            <a:r>
              <a:rPr kumimoji="1" lang="ja-JP" altLang="en-US" dirty="0"/>
              <a:t>　あるべき姿</a:t>
            </a:r>
            <a:endParaRPr kumimoji="1" lang="en-US" altLang="ja-JP" dirty="0"/>
          </a:p>
          <a:p>
            <a:r>
              <a:rPr lang="ja-JP" altLang="en-US" dirty="0"/>
              <a:t>　の検討</a:t>
            </a:r>
            <a:endParaRPr kumimoji="1" lang="ja-JP" altLang="en-US" dirty="0"/>
          </a:p>
        </p:txBody>
      </p:sp>
      <p:sp>
        <p:nvSpPr>
          <p:cNvPr id="48" name="テキスト ボックス 47">
            <a:extLst>
              <a:ext uri="{FF2B5EF4-FFF2-40B4-BE49-F238E27FC236}">
                <a16:creationId xmlns:a16="http://schemas.microsoft.com/office/drawing/2014/main" id="{DDD36A63-CA8E-4EE1-83F9-7C89BF39C3B8}"/>
              </a:ext>
            </a:extLst>
          </p:cNvPr>
          <p:cNvSpPr txBox="1"/>
          <p:nvPr/>
        </p:nvSpPr>
        <p:spPr>
          <a:xfrm>
            <a:off x="2572690" y="5416883"/>
            <a:ext cx="1569660" cy="923330"/>
          </a:xfrm>
          <a:prstGeom prst="rect">
            <a:avLst/>
          </a:prstGeom>
          <a:noFill/>
        </p:spPr>
        <p:txBody>
          <a:bodyPr wrap="none" rtlCol="0">
            <a:spAutoFit/>
          </a:bodyPr>
          <a:lstStyle/>
          <a:p>
            <a:r>
              <a:rPr kumimoji="1" lang="ja-JP" altLang="en-US" dirty="0"/>
              <a:t>②活用</a:t>
            </a:r>
            <a:endParaRPr kumimoji="1" lang="en-US" altLang="ja-JP" dirty="0"/>
          </a:p>
          <a:p>
            <a:r>
              <a:rPr kumimoji="1" lang="ja-JP" altLang="en-US" dirty="0"/>
              <a:t>　対象データ</a:t>
            </a:r>
            <a:br>
              <a:rPr kumimoji="1" lang="en-US" altLang="ja-JP" dirty="0"/>
            </a:br>
            <a:r>
              <a:rPr kumimoji="1" lang="ja-JP" altLang="en-US" dirty="0"/>
              <a:t>　確認</a:t>
            </a:r>
          </a:p>
        </p:txBody>
      </p:sp>
      <p:sp>
        <p:nvSpPr>
          <p:cNvPr id="49" name="テキスト ボックス 48">
            <a:extLst>
              <a:ext uri="{FF2B5EF4-FFF2-40B4-BE49-F238E27FC236}">
                <a16:creationId xmlns:a16="http://schemas.microsoft.com/office/drawing/2014/main" id="{041733F8-6A56-4DD2-938F-8354BBFE7126}"/>
              </a:ext>
            </a:extLst>
          </p:cNvPr>
          <p:cNvSpPr txBox="1"/>
          <p:nvPr/>
        </p:nvSpPr>
        <p:spPr>
          <a:xfrm>
            <a:off x="4137101" y="5416883"/>
            <a:ext cx="1338828" cy="923330"/>
          </a:xfrm>
          <a:prstGeom prst="rect">
            <a:avLst/>
          </a:prstGeom>
          <a:noFill/>
        </p:spPr>
        <p:txBody>
          <a:bodyPr wrap="none" rtlCol="0">
            <a:spAutoFit/>
          </a:bodyPr>
          <a:lstStyle/>
          <a:p>
            <a:r>
              <a:rPr kumimoji="1" lang="ja-JP" altLang="en-US" dirty="0"/>
              <a:t>③データ</a:t>
            </a:r>
            <a:endParaRPr kumimoji="1" lang="en-US" altLang="ja-JP" dirty="0"/>
          </a:p>
          <a:p>
            <a:r>
              <a:rPr kumimoji="1" lang="ja-JP" altLang="en-US" dirty="0"/>
              <a:t>　利用</a:t>
            </a:r>
            <a:r>
              <a:rPr lang="ja-JP" altLang="en-US" dirty="0"/>
              <a:t>方法</a:t>
            </a:r>
            <a:endParaRPr lang="en-US" altLang="ja-JP" dirty="0"/>
          </a:p>
          <a:p>
            <a:r>
              <a:rPr kumimoji="1" lang="ja-JP" altLang="en-US" dirty="0"/>
              <a:t>　検討</a:t>
            </a:r>
          </a:p>
        </p:txBody>
      </p:sp>
      <p:sp>
        <p:nvSpPr>
          <p:cNvPr id="50" name="テキスト ボックス 49">
            <a:extLst>
              <a:ext uri="{FF2B5EF4-FFF2-40B4-BE49-F238E27FC236}">
                <a16:creationId xmlns:a16="http://schemas.microsoft.com/office/drawing/2014/main" id="{191077A4-2BDC-4CFF-95E2-C2FC023196DC}"/>
              </a:ext>
            </a:extLst>
          </p:cNvPr>
          <p:cNvSpPr txBox="1"/>
          <p:nvPr/>
        </p:nvSpPr>
        <p:spPr>
          <a:xfrm>
            <a:off x="5599149" y="5555383"/>
            <a:ext cx="1107997" cy="646331"/>
          </a:xfrm>
          <a:prstGeom prst="rect">
            <a:avLst/>
          </a:prstGeom>
          <a:noFill/>
        </p:spPr>
        <p:txBody>
          <a:bodyPr wrap="none" rtlCol="0">
            <a:spAutoFit/>
          </a:bodyPr>
          <a:lstStyle/>
          <a:p>
            <a:r>
              <a:rPr kumimoji="1" lang="ja-JP" altLang="en-US" dirty="0"/>
              <a:t>④データ</a:t>
            </a:r>
            <a:br>
              <a:rPr kumimoji="1" lang="en-US" altLang="ja-JP" dirty="0"/>
            </a:br>
            <a:r>
              <a:rPr kumimoji="1" lang="ja-JP" altLang="en-US" dirty="0"/>
              <a:t>　</a:t>
            </a:r>
            <a:r>
              <a:rPr lang="ja-JP" altLang="en-US" dirty="0"/>
              <a:t>利用</a:t>
            </a:r>
            <a:endParaRPr kumimoji="1" lang="ja-JP" altLang="en-US" dirty="0"/>
          </a:p>
        </p:txBody>
      </p:sp>
      <p:sp>
        <p:nvSpPr>
          <p:cNvPr id="51" name="テキスト ボックス 50">
            <a:extLst>
              <a:ext uri="{FF2B5EF4-FFF2-40B4-BE49-F238E27FC236}">
                <a16:creationId xmlns:a16="http://schemas.microsoft.com/office/drawing/2014/main" id="{14AB4896-CEC3-4518-961B-BF324CDEB5F8}"/>
              </a:ext>
            </a:extLst>
          </p:cNvPr>
          <p:cNvSpPr txBox="1"/>
          <p:nvPr/>
        </p:nvSpPr>
        <p:spPr>
          <a:xfrm>
            <a:off x="7218064" y="5555383"/>
            <a:ext cx="646331" cy="646331"/>
          </a:xfrm>
          <a:prstGeom prst="rect">
            <a:avLst/>
          </a:prstGeom>
          <a:noFill/>
        </p:spPr>
        <p:txBody>
          <a:bodyPr wrap="none" rtlCol="0">
            <a:spAutoFit/>
          </a:bodyPr>
          <a:lstStyle/>
          <a:p>
            <a:pPr algn="ctr"/>
            <a:r>
              <a:rPr kumimoji="1" lang="ja-JP" altLang="en-US"/>
              <a:t>⑤</a:t>
            </a:r>
            <a:br>
              <a:rPr kumimoji="1" lang="en-US" altLang="ja-JP" dirty="0"/>
            </a:br>
            <a:r>
              <a:rPr kumimoji="1" lang="ja-JP" altLang="en-US" dirty="0"/>
              <a:t>評価</a:t>
            </a:r>
          </a:p>
        </p:txBody>
      </p:sp>
      <p:sp>
        <p:nvSpPr>
          <p:cNvPr id="52" name="テキスト ボックス 51">
            <a:extLst>
              <a:ext uri="{FF2B5EF4-FFF2-40B4-BE49-F238E27FC236}">
                <a16:creationId xmlns:a16="http://schemas.microsoft.com/office/drawing/2014/main" id="{E2406F2E-36A9-4771-A39D-9E8C93B7A675}"/>
              </a:ext>
            </a:extLst>
          </p:cNvPr>
          <p:cNvSpPr txBox="1"/>
          <p:nvPr/>
        </p:nvSpPr>
        <p:spPr>
          <a:xfrm>
            <a:off x="8490980" y="5555383"/>
            <a:ext cx="1107996" cy="646331"/>
          </a:xfrm>
          <a:prstGeom prst="rect">
            <a:avLst/>
          </a:prstGeom>
          <a:noFill/>
        </p:spPr>
        <p:txBody>
          <a:bodyPr wrap="none" rtlCol="0">
            <a:spAutoFit/>
          </a:bodyPr>
          <a:lstStyle/>
          <a:p>
            <a:pPr algn="ctr"/>
            <a:r>
              <a:rPr lang="ja-JP" altLang="en-US" dirty="0"/>
              <a:t>⑥</a:t>
            </a:r>
            <a:br>
              <a:rPr lang="en-US" altLang="ja-JP" dirty="0"/>
            </a:br>
            <a:r>
              <a:rPr lang="ja-JP" altLang="en-US" dirty="0"/>
              <a:t>政策検討</a:t>
            </a:r>
            <a:endParaRPr kumimoji="1" lang="ja-JP" altLang="en-US" dirty="0"/>
          </a:p>
        </p:txBody>
      </p:sp>
      <p:sp>
        <p:nvSpPr>
          <p:cNvPr id="53" name="テキスト ボックス 52">
            <a:extLst>
              <a:ext uri="{FF2B5EF4-FFF2-40B4-BE49-F238E27FC236}">
                <a16:creationId xmlns:a16="http://schemas.microsoft.com/office/drawing/2014/main" id="{03262041-9FCA-46E6-A53C-F7BDB4D9806A}"/>
              </a:ext>
            </a:extLst>
          </p:cNvPr>
          <p:cNvSpPr txBox="1"/>
          <p:nvPr/>
        </p:nvSpPr>
        <p:spPr>
          <a:xfrm>
            <a:off x="9958403" y="5555383"/>
            <a:ext cx="1107996" cy="646331"/>
          </a:xfrm>
          <a:prstGeom prst="rect">
            <a:avLst/>
          </a:prstGeom>
          <a:noFill/>
        </p:spPr>
        <p:txBody>
          <a:bodyPr wrap="none" rtlCol="0">
            <a:spAutoFit/>
          </a:bodyPr>
          <a:lstStyle/>
          <a:p>
            <a:pPr algn="ctr"/>
            <a:r>
              <a:rPr lang="ja-JP" altLang="en-US" dirty="0"/>
              <a:t>⑦</a:t>
            </a:r>
            <a:br>
              <a:rPr lang="en-US" altLang="ja-JP" dirty="0"/>
            </a:br>
            <a:r>
              <a:rPr lang="ja-JP" altLang="en-US" dirty="0"/>
              <a:t>効果指標</a:t>
            </a:r>
            <a:endParaRPr kumimoji="1" lang="ja-JP" altLang="en-US" dirty="0"/>
          </a:p>
        </p:txBody>
      </p:sp>
      <p:sp>
        <p:nvSpPr>
          <p:cNvPr id="54" name="正方形/長方形 53">
            <a:extLst>
              <a:ext uri="{FF2B5EF4-FFF2-40B4-BE49-F238E27FC236}">
                <a16:creationId xmlns:a16="http://schemas.microsoft.com/office/drawing/2014/main" id="{212D48E9-5514-4BDD-BDCC-FF14F4F081BC}"/>
              </a:ext>
            </a:extLst>
          </p:cNvPr>
          <p:cNvSpPr/>
          <p:nvPr/>
        </p:nvSpPr>
        <p:spPr>
          <a:xfrm>
            <a:off x="9626597" y="143691"/>
            <a:ext cx="2378169" cy="9617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データ利用による</a:t>
            </a:r>
            <a:br>
              <a:rPr kumimoji="1" lang="en-US" altLang="ja-JP" dirty="0"/>
            </a:br>
            <a:r>
              <a:rPr lang="ja-JP" altLang="en-US" dirty="0"/>
              <a:t>課題解決</a:t>
            </a:r>
            <a:endParaRPr kumimoji="1" lang="ja-JP" altLang="en-US" dirty="0"/>
          </a:p>
        </p:txBody>
      </p:sp>
      <p:sp>
        <p:nvSpPr>
          <p:cNvPr id="19" name="スライド番号プレースホルダー 1">
            <a:extLst>
              <a:ext uri="{FF2B5EF4-FFF2-40B4-BE49-F238E27FC236}">
                <a16:creationId xmlns:a16="http://schemas.microsoft.com/office/drawing/2014/main" id="{9508EA04-0AB2-4320-A1B2-0B5CED605EBE}"/>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32</a:t>
            </a:fld>
            <a:endParaRPr kumimoji="1" lang="ja-JP" altLang="en-US" dirty="0"/>
          </a:p>
        </p:txBody>
      </p:sp>
    </p:spTree>
    <p:extLst>
      <p:ext uri="{BB962C8B-B14F-4D97-AF65-F5344CB8AC3E}">
        <p14:creationId xmlns:p14="http://schemas.microsoft.com/office/powerpoint/2010/main" val="28605879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2-4-6. </a:t>
            </a:r>
            <a:r>
              <a:rPr kumimoji="1" lang="ja-JP" altLang="en-US" dirty="0"/>
              <a:t>⑤評価</a:t>
            </a:r>
          </a:p>
        </p:txBody>
      </p:sp>
      <p:sp>
        <p:nvSpPr>
          <p:cNvPr id="56" name="正方形/長方形 55">
            <a:extLst>
              <a:ext uri="{FF2B5EF4-FFF2-40B4-BE49-F238E27FC236}">
                <a16:creationId xmlns:a16="http://schemas.microsoft.com/office/drawing/2014/main" id="{6FDC7C14-8139-44D3-91BF-312FFCC8CD32}"/>
              </a:ext>
            </a:extLst>
          </p:cNvPr>
          <p:cNvSpPr/>
          <p:nvPr/>
        </p:nvSpPr>
        <p:spPr>
          <a:xfrm>
            <a:off x="9626597" y="143691"/>
            <a:ext cx="2378169" cy="9617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データ利用による</a:t>
            </a:r>
            <a:br>
              <a:rPr kumimoji="1" lang="en-US" altLang="ja-JP" dirty="0"/>
            </a:br>
            <a:r>
              <a:rPr lang="ja-JP" altLang="en-US" dirty="0"/>
              <a:t>課題解決</a:t>
            </a:r>
            <a:endParaRPr kumimoji="1" lang="ja-JP" altLang="en-US" dirty="0"/>
          </a:p>
        </p:txBody>
      </p:sp>
      <p:sp>
        <p:nvSpPr>
          <p:cNvPr id="20" name="スライド番号プレースホルダー 1">
            <a:extLst>
              <a:ext uri="{FF2B5EF4-FFF2-40B4-BE49-F238E27FC236}">
                <a16:creationId xmlns:a16="http://schemas.microsoft.com/office/drawing/2014/main" id="{809AE9C7-AAE7-4DDD-95AC-6FF94AB1BC40}"/>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33</a:t>
            </a:fld>
            <a:endParaRPr kumimoji="1" lang="ja-JP" altLang="en-US" dirty="0"/>
          </a:p>
        </p:txBody>
      </p:sp>
      <p:sp>
        <p:nvSpPr>
          <p:cNvPr id="40" name="コンテンツ プレースホルダー 2">
            <a:extLst>
              <a:ext uri="{FF2B5EF4-FFF2-40B4-BE49-F238E27FC236}">
                <a16:creationId xmlns:a16="http://schemas.microsoft.com/office/drawing/2014/main" id="{9A80FD51-9525-46B5-B413-313EF0AEDF48}"/>
              </a:ext>
            </a:extLst>
          </p:cNvPr>
          <p:cNvSpPr>
            <a:spLocks noGrp="1"/>
          </p:cNvSpPr>
          <p:nvPr>
            <p:ph idx="1"/>
          </p:nvPr>
        </p:nvSpPr>
        <p:spPr>
          <a:xfrm>
            <a:off x="838200" y="1105469"/>
            <a:ext cx="10515600" cy="5071494"/>
          </a:xfrm>
        </p:spPr>
        <p:txBody>
          <a:bodyPr>
            <a:normAutofit/>
          </a:bodyPr>
          <a:lstStyle/>
          <a:p>
            <a:pPr marL="0" indent="0">
              <a:buNone/>
            </a:pPr>
            <a:r>
              <a:rPr kumimoji="1" lang="ja-JP" altLang="en-US" sz="2200" dirty="0"/>
              <a:t>評価</a:t>
            </a:r>
            <a:endParaRPr kumimoji="1" lang="en-US" altLang="ja-JP" sz="2200" dirty="0"/>
          </a:p>
          <a:p>
            <a:pPr marL="447675" lvl="1"/>
            <a:r>
              <a:rPr lang="ja-JP" altLang="en-US" sz="2200" dirty="0"/>
              <a:t>プロセス④のプロトタイプの適用により影響の出た時間・コストについて、政策への反映前と反映後の効果を比較する。</a:t>
            </a:r>
            <a:endParaRPr lang="en-US" altLang="ja-JP" sz="2200" dirty="0"/>
          </a:p>
          <a:p>
            <a:pPr marL="447675" lvl="1"/>
            <a:r>
              <a:rPr kumimoji="1" lang="ja-JP" altLang="en-US" sz="2200" dirty="0"/>
              <a:t>あるポイントの時間・コストを減らすことにより別のポイントの時間・コストが増える場合もあり、相互に関連</a:t>
            </a:r>
            <a:r>
              <a:rPr lang="ja-JP" altLang="en-US" sz="2200" dirty="0"/>
              <a:t>していることを</a:t>
            </a:r>
            <a:r>
              <a:rPr kumimoji="1" lang="ja-JP" altLang="en-US" sz="2200" dirty="0"/>
              <a:t>考慮する。</a:t>
            </a:r>
            <a:endParaRPr lang="en-US" altLang="ja-JP" sz="2200" dirty="0"/>
          </a:p>
          <a:p>
            <a:pPr marL="219075" lvl="1" indent="0">
              <a:buNone/>
            </a:pPr>
            <a:endParaRPr kumimoji="1" lang="en-US" altLang="ja-JP" sz="2200" dirty="0"/>
          </a:p>
          <a:p>
            <a:pPr marL="0" lvl="1" indent="0">
              <a:buNone/>
            </a:pPr>
            <a:r>
              <a:rPr lang="ja-JP" altLang="en-US" sz="2200" dirty="0"/>
              <a:t>（評価用まとめシートの例）</a:t>
            </a:r>
            <a:endParaRPr kumimoji="1" lang="en-US" altLang="ja-JP" sz="2200" dirty="0"/>
          </a:p>
          <a:p>
            <a:pPr lvl="1"/>
            <a:endParaRPr kumimoji="1" lang="ja-JP" altLang="en-US" sz="2200" dirty="0"/>
          </a:p>
        </p:txBody>
      </p:sp>
      <p:sp>
        <p:nvSpPr>
          <p:cNvPr id="41" name="ホームベース 4">
            <a:extLst>
              <a:ext uri="{FF2B5EF4-FFF2-40B4-BE49-F238E27FC236}">
                <a16:creationId xmlns:a16="http://schemas.microsoft.com/office/drawing/2014/main" id="{5101C676-E30C-43F9-9430-FFFD42D3CEF4}"/>
              </a:ext>
            </a:extLst>
          </p:cNvPr>
          <p:cNvSpPr/>
          <p:nvPr/>
        </p:nvSpPr>
        <p:spPr>
          <a:xfrm>
            <a:off x="9472592"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57" name="ホームベース 6">
            <a:extLst>
              <a:ext uri="{FF2B5EF4-FFF2-40B4-BE49-F238E27FC236}">
                <a16:creationId xmlns:a16="http://schemas.microsoft.com/office/drawing/2014/main" id="{BD89B123-AE5C-4F1F-BC2B-E59663EA51ED}"/>
              </a:ext>
            </a:extLst>
          </p:cNvPr>
          <p:cNvSpPr/>
          <p:nvPr/>
        </p:nvSpPr>
        <p:spPr>
          <a:xfrm>
            <a:off x="804315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58" name="ホームベース 7">
            <a:extLst>
              <a:ext uri="{FF2B5EF4-FFF2-40B4-BE49-F238E27FC236}">
                <a16:creationId xmlns:a16="http://schemas.microsoft.com/office/drawing/2014/main" id="{3C398F07-933A-4260-A771-585DE4225117}"/>
              </a:ext>
            </a:extLst>
          </p:cNvPr>
          <p:cNvSpPr/>
          <p:nvPr/>
        </p:nvSpPr>
        <p:spPr>
          <a:xfrm>
            <a:off x="6613711" y="5414998"/>
            <a:ext cx="1892300" cy="927100"/>
          </a:xfrm>
          <a:prstGeom prst="homePlate">
            <a:avLst/>
          </a:prstGeom>
          <a:solidFill>
            <a:schemeClr val="accent6">
              <a:lumMod val="40000"/>
              <a:lumOff val="6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59" name="ホームベース 8">
            <a:extLst>
              <a:ext uri="{FF2B5EF4-FFF2-40B4-BE49-F238E27FC236}">
                <a16:creationId xmlns:a16="http://schemas.microsoft.com/office/drawing/2014/main" id="{D51B95B8-0A39-4C15-8C2D-9DB94B49F325}"/>
              </a:ext>
            </a:extLst>
          </p:cNvPr>
          <p:cNvSpPr/>
          <p:nvPr/>
        </p:nvSpPr>
        <p:spPr>
          <a:xfrm>
            <a:off x="5184271" y="5414998"/>
            <a:ext cx="1892300" cy="927100"/>
          </a:xfrm>
          <a:prstGeom prst="homePlat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60" name="ホームベース 9">
            <a:extLst>
              <a:ext uri="{FF2B5EF4-FFF2-40B4-BE49-F238E27FC236}">
                <a16:creationId xmlns:a16="http://schemas.microsoft.com/office/drawing/2014/main" id="{A1244E16-E68C-4DB2-B65D-066D937E9B4E}"/>
              </a:ext>
            </a:extLst>
          </p:cNvPr>
          <p:cNvSpPr/>
          <p:nvPr/>
        </p:nvSpPr>
        <p:spPr>
          <a:xfrm>
            <a:off x="3754831" y="5414998"/>
            <a:ext cx="1892300" cy="927100"/>
          </a:xfrm>
          <a:prstGeom prst="homePlat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61" name="ホームベース 10">
            <a:extLst>
              <a:ext uri="{FF2B5EF4-FFF2-40B4-BE49-F238E27FC236}">
                <a16:creationId xmlns:a16="http://schemas.microsoft.com/office/drawing/2014/main" id="{7190A25C-2FE8-4BF7-8047-85E31B8AE772}"/>
              </a:ext>
            </a:extLst>
          </p:cNvPr>
          <p:cNvSpPr/>
          <p:nvPr/>
        </p:nvSpPr>
        <p:spPr>
          <a:xfrm>
            <a:off x="2325391" y="5414998"/>
            <a:ext cx="1892300" cy="927100"/>
          </a:xfrm>
          <a:prstGeom prst="homePlat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62" name="ホームベース 11">
            <a:extLst>
              <a:ext uri="{FF2B5EF4-FFF2-40B4-BE49-F238E27FC236}">
                <a16:creationId xmlns:a16="http://schemas.microsoft.com/office/drawing/2014/main" id="{0CBC4245-05F6-4F7D-A2B8-42E4BC861068}"/>
              </a:ext>
            </a:extLst>
          </p:cNvPr>
          <p:cNvSpPr/>
          <p:nvPr/>
        </p:nvSpPr>
        <p:spPr>
          <a:xfrm>
            <a:off x="895951" y="541499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63" name="テキスト ボックス 62">
            <a:extLst>
              <a:ext uri="{FF2B5EF4-FFF2-40B4-BE49-F238E27FC236}">
                <a16:creationId xmlns:a16="http://schemas.microsoft.com/office/drawing/2014/main" id="{C4967FAA-3BC5-49B3-90C7-F99B5F06129E}"/>
              </a:ext>
            </a:extLst>
          </p:cNvPr>
          <p:cNvSpPr txBox="1"/>
          <p:nvPr/>
        </p:nvSpPr>
        <p:spPr>
          <a:xfrm>
            <a:off x="984296" y="5416883"/>
            <a:ext cx="1569660" cy="923330"/>
          </a:xfrm>
          <a:prstGeom prst="rect">
            <a:avLst/>
          </a:prstGeom>
          <a:noFill/>
        </p:spPr>
        <p:txBody>
          <a:bodyPr wrap="none" rtlCol="0">
            <a:spAutoFit/>
          </a:bodyPr>
          <a:lstStyle/>
          <a:p>
            <a:r>
              <a:rPr kumimoji="1" lang="ja-JP" altLang="en-US" dirty="0"/>
              <a:t>①現状と</a:t>
            </a:r>
            <a:endParaRPr lang="en-US" altLang="ja-JP" dirty="0"/>
          </a:p>
          <a:p>
            <a:r>
              <a:rPr kumimoji="1" lang="ja-JP" altLang="en-US" dirty="0"/>
              <a:t>　あるべき姿</a:t>
            </a:r>
            <a:endParaRPr kumimoji="1" lang="en-US" altLang="ja-JP" dirty="0"/>
          </a:p>
          <a:p>
            <a:r>
              <a:rPr lang="ja-JP" altLang="en-US" dirty="0"/>
              <a:t>　の検討</a:t>
            </a:r>
            <a:endParaRPr kumimoji="1" lang="ja-JP" altLang="en-US" dirty="0"/>
          </a:p>
        </p:txBody>
      </p:sp>
      <p:sp>
        <p:nvSpPr>
          <p:cNvPr id="64" name="テキスト ボックス 63">
            <a:extLst>
              <a:ext uri="{FF2B5EF4-FFF2-40B4-BE49-F238E27FC236}">
                <a16:creationId xmlns:a16="http://schemas.microsoft.com/office/drawing/2014/main" id="{FD0D80D5-0EDA-4EC3-8125-84A05BC1D00A}"/>
              </a:ext>
            </a:extLst>
          </p:cNvPr>
          <p:cNvSpPr txBox="1"/>
          <p:nvPr/>
        </p:nvSpPr>
        <p:spPr>
          <a:xfrm>
            <a:off x="2572690" y="5416883"/>
            <a:ext cx="1569660" cy="923330"/>
          </a:xfrm>
          <a:prstGeom prst="rect">
            <a:avLst/>
          </a:prstGeom>
          <a:noFill/>
        </p:spPr>
        <p:txBody>
          <a:bodyPr wrap="none" rtlCol="0">
            <a:spAutoFit/>
          </a:bodyPr>
          <a:lstStyle/>
          <a:p>
            <a:r>
              <a:rPr kumimoji="1" lang="ja-JP" altLang="en-US" dirty="0"/>
              <a:t>②活用</a:t>
            </a:r>
            <a:endParaRPr kumimoji="1" lang="en-US" altLang="ja-JP" dirty="0"/>
          </a:p>
          <a:p>
            <a:r>
              <a:rPr kumimoji="1" lang="ja-JP" altLang="en-US" dirty="0"/>
              <a:t>　対象データ</a:t>
            </a:r>
            <a:br>
              <a:rPr kumimoji="1" lang="en-US" altLang="ja-JP" dirty="0"/>
            </a:br>
            <a:r>
              <a:rPr kumimoji="1" lang="ja-JP" altLang="en-US" dirty="0"/>
              <a:t>　確認</a:t>
            </a:r>
          </a:p>
        </p:txBody>
      </p:sp>
      <p:sp>
        <p:nvSpPr>
          <p:cNvPr id="65" name="テキスト ボックス 64">
            <a:extLst>
              <a:ext uri="{FF2B5EF4-FFF2-40B4-BE49-F238E27FC236}">
                <a16:creationId xmlns:a16="http://schemas.microsoft.com/office/drawing/2014/main" id="{8DA0E6D4-0FE3-448E-B3C9-771B91C7E2E0}"/>
              </a:ext>
            </a:extLst>
          </p:cNvPr>
          <p:cNvSpPr txBox="1"/>
          <p:nvPr/>
        </p:nvSpPr>
        <p:spPr>
          <a:xfrm>
            <a:off x="4137101" y="5416883"/>
            <a:ext cx="1338828" cy="923330"/>
          </a:xfrm>
          <a:prstGeom prst="rect">
            <a:avLst/>
          </a:prstGeom>
          <a:noFill/>
        </p:spPr>
        <p:txBody>
          <a:bodyPr wrap="none" rtlCol="0">
            <a:spAutoFit/>
          </a:bodyPr>
          <a:lstStyle/>
          <a:p>
            <a:r>
              <a:rPr kumimoji="1" lang="ja-JP" altLang="en-US" dirty="0"/>
              <a:t>③データ</a:t>
            </a:r>
            <a:endParaRPr kumimoji="1" lang="en-US" altLang="ja-JP" dirty="0"/>
          </a:p>
          <a:p>
            <a:r>
              <a:rPr kumimoji="1" lang="ja-JP" altLang="en-US" dirty="0"/>
              <a:t>　利用</a:t>
            </a:r>
            <a:r>
              <a:rPr lang="ja-JP" altLang="en-US" dirty="0"/>
              <a:t>方法</a:t>
            </a:r>
            <a:endParaRPr lang="en-US" altLang="ja-JP" dirty="0"/>
          </a:p>
          <a:p>
            <a:r>
              <a:rPr kumimoji="1" lang="ja-JP" altLang="en-US" dirty="0"/>
              <a:t>　検討</a:t>
            </a:r>
          </a:p>
        </p:txBody>
      </p:sp>
      <p:sp>
        <p:nvSpPr>
          <p:cNvPr id="66" name="テキスト ボックス 65">
            <a:extLst>
              <a:ext uri="{FF2B5EF4-FFF2-40B4-BE49-F238E27FC236}">
                <a16:creationId xmlns:a16="http://schemas.microsoft.com/office/drawing/2014/main" id="{94A55BF2-61C2-47C3-8062-E224CA09174C}"/>
              </a:ext>
            </a:extLst>
          </p:cNvPr>
          <p:cNvSpPr txBox="1"/>
          <p:nvPr/>
        </p:nvSpPr>
        <p:spPr>
          <a:xfrm>
            <a:off x="5599149" y="5555383"/>
            <a:ext cx="1107997" cy="646331"/>
          </a:xfrm>
          <a:prstGeom prst="rect">
            <a:avLst/>
          </a:prstGeom>
          <a:noFill/>
        </p:spPr>
        <p:txBody>
          <a:bodyPr wrap="none" rtlCol="0">
            <a:spAutoFit/>
          </a:bodyPr>
          <a:lstStyle/>
          <a:p>
            <a:r>
              <a:rPr kumimoji="1" lang="ja-JP" altLang="en-US" dirty="0"/>
              <a:t>④データ</a:t>
            </a:r>
            <a:br>
              <a:rPr kumimoji="1" lang="en-US" altLang="ja-JP" dirty="0"/>
            </a:br>
            <a:r>
              <a:rPr kumimoji="1" lang="ja-JP" altLang="en-US" dirty="0"/>
              <a:t>　</a:t>
            </a:r>
            <a:r>
              <a:rPr lang="ja-JP" altLang="en-US" dirty="0"/>
              <a:t>利用</a:t>
            </a:r>
            <a:endParaRPr kumimoji="1" lang="ja-JP" altLang="en-US" dirty="0"/>
          </a:p>
        </p:txBody>
      </p:sp>
      <p:sp>
        <p:nvSpPr>
          <p:cNvPr id="67" name="テキスト ボックス 66">
            <a:extLst>
              <a:ext uri="{FF2B5EF4-FFF2-40B4-BE49-F238E27FC236}">
                <a16:creationId xmlns:a16="http://schemas.microsoft.com/office/drawing/2014/main" id="{6DE62832-B75E-47F5-87B4-AB28BF10D06F}"/>
              </a:ext>
            </a:extLst>
          </p:cNvPr>
          <p:cNvSpPr txBox="1"/>
          <p:nvPr/>
        </p:nvSpPr>
        <p:spPr>
          <a:xfrm>
            <a:off x="7218064" y="5555383"/>
            <a:ext cx="646331" cy="646331"/>
          </a:xfrm>
          <a:prstGeom prst="rect">
            <a:avLst/>
          </a:prstGeom>
          <a:noFill/>
        </p:spPr>
        <p:txBody>
          <a:bodyPr wrap="none" rtlCol="0">
            <a:spAutoFit/>
          </a:bodyPr>
          <a:lstStyle/>
          <a:p>
            <a:pPr algn="ctr"/>
            <a:r>
              <a:rPr kumimoji="1" lang="ja-JP" altLang="en-US"/>
              <a:t>⑤</a:t>
            </a:r>
            <a:br>
              <a:rPr kumimoji="1" lang="en-US" altLang="ja-JP" dirty="0"/>
            </a:br>
            <a:r>
              <a:rPr kumimoji="1" lang="ja-JP" altLang="en-US" dirty="0"/>
              <a:t>評価</a:t>
            </a:r>
          </a:p>
        </p:txBody>
      </p:sp>
      <p:sp>
        <p:nvSpPr>
          <p:cNvPr id="68" name="テキスト ボックス 67">
            <a:extLst>
              <a:ext uri="{FF2B5EF4-FFF2-40B4-BE49-F238E27FC236}">
                <a16:creationId xmlns:a16="http://schemas.microsoft.com/office/drawing/2014/main" id="{432F8EC6-55C9-46A0-A778-724AD24D83D0}"/>
              </a:ext>
            </a:extLst>
          </p:cNvPr>
          <p:cNvSpPr txBox="1"/>
          <p:nvPr/>
        </p:nvSpPr>
        <p:spPr>
          <a:xfrm>
            <a:off x="8490980" y="5555383"/>
            <a:ext cx="1107996" cy="646331"/>
          </a:xfrm>
          <a:prstGeom prst="rect">
            <a:avLst/>
          </a:prstGeom>
          <a:noFill/>
        </p:spPr>
        <p:txBody>
          <a:bodyPr wrap="none" rtlCol="0">
            <a:spAutoFit/>
          </a:bodyPr>
          <a:lstStyle/>
          <a:p>
            <a:pPr algn="ctr"/>
            <a:r>
              <a:rPr lang="ja-JP" altLang="en-US" dirty="0"/>
              <a:t>⑥</a:t>
            </a:r>
            <a:br>
              <a:rPr lang="en-US" altLang="ja-JP" dirty="0"/>
            </a:br>
            <a:r>
              <a:rPr lang="ja-JP" altLang="en-US" dirty="0"/>
              <a:t>政策検討</a:t>
            </a:r>
            <a:endParaRPr kumimoji="1" lang="ja-JP" altLang="en-US" dirty="0"/>
          </a:p>
        </p:txBody>
      </p:sp>
      <p:sp>
        <p:nvSpPr>
          <p:cNvPr id="69" name="テキスト ボックス 68">
            <a:extLst>
              <a:ext uri="{FF2B5EF4-FFF2-40B4-BE49-F238E27FC236}">
                <a16:creationId xmlns:a16="http://schemas.microsoft.com/office/drawing/2014/main" id="{8C679580-B961-408A-807C-8F966BB22B28}"/>
              </a:ext>
            </a:extLst>
          </p:cNvPr>
          <p:cNvSpPr txBox="1"/>
          <p:nvPr/>
        </p:nvSpPr>
        <p:spPr>
          <a:xfrm>
            <a:off x="9958403" y="5555383"/>
            <a:ext cx="1107996" cy="646331"/>
          </a:xfrm>
          <a:prstGeom prst="rect">
            <a:avLst/>
          </a:prstGeom>
          <a:noFill/>
        </p:spPr>
        <p:txBody>
          <a:bodyPr wrap="none" rtlCol="0">
            <a:spAutoFit/>
          </a:bodyPr>
          <a:lstStyle/>
          <a:p>
            <a:pPr algn="ctr"/>
            <a:r>
              <a:rPr lang="ja-JP" altLang="en-US" dirty="0"/>
              <a:t>⑦</a:t>
            </a:r>
            <a:br>
              <a:rPr lang="en-US" altLang="ja-JP" dirty="0"/>
            </a:br>
            <a:r>
              <a:rPr lang="ja-JP" altLang="en-US" dirty="0"/>
              <a:t>効果指標</a:t>
            </a:r>
            <a:endParaRPr kumimoji="1" lang="ja-JP" altLang="en-US" dirty="0"/>
          </a:p>
        </p:txBody>
      </p:sp>
      <p:graphicFrame>
        <p:nvGraphicFramePr>
          <p:cNvPr id="70" name="表 69">
            <a:extLst>
              <a:ext uri="{FF2B5EF4-FFF2-40B4-BE49-F238E27FC236}">
                <a16:creationId xmlns:a16="http://schemas.microsoft.com/office/drawing/2014/main" id="{F266C1A9-EA6E-4B2A-8977-006C240B0317}"/>
              </a:ext>
            </a:extLst>
          </p:cNvPr>
          <p:cNvGraphicFramePr>
            <a:graphicFrameLocks noGrp="1"/>
          </p:cNvGraphicFramePr>
          <p:nvPr>
            <p:extLst>
              <p:ext uri="{D42A27DB-BD31-4B8C-83A1-F6EECF244321}">
                <p14:modId xmlns:p14="http://schemas.microsoft.com/office/powerpoint/2010/main" val="617960739"/>
              </p:ext>
            </p:extLst>
          </p:nvPr>
        </p:nvGraphicFramePr>
        <p:xfrm>
          <a:off x="1199661" y="3705954"/>
          <a:ext cx="10154139" cy="1341120"/>
        </p:xfrm>
        <a:graphic>
          <a:graphicData uri="http://schemas.openxmlformats.org/drawingml/2006/table">
            <a:tbl>
              <a:tblPr firstRow="1" bandRow="1">
                <a:tableStyleId>{5940675A-B579-460E-94D1-54222C63F5DA}</a:tableStyleId>
              </a:tblPr>
              <a:tblGrid>
                <a:gridCol w="873841">
                  <a:extLst>
                    <a:ext uri="{9D8B030D-6E8A-4147-A177-3AD203B41FA5}">
                      <a16:colId xmlns:a16="http://schemas.microsoft.com/office/drawing/2014/main" val="1222735191"/>
                    </a:ext>
                  </a:extLst>
                </a:gridCol>
                <a:gridCol w="4538312">
                  <a:extLst>
                    <a:ext uri="{9D8B030D-6E8A-4147-A177-3AD203B41FA5}">
                      <a16:colId xmlns:a16="http://schemas.microsoft.com/office/drawing/2014/main" val="3694141520"/>
                    </a:ext>
                  </a:extLst>
                </a:gridCol>
                <a:gridCol w="1580662">
                  <a:extLst>
                    <a:ext uri="{9D8B030D-6E8A-4147-A177-3AD203B41FA5}">
                      <a16:colId xmlns:a16="http://schemas.microsoft.com/office/drawing/2014/main" val="3891454635"/>
                    </a:ext>
                  </a:extLst>
                </a:gridCol>
                <a:gridCol w="1580662">
                  <a:extLst>
                    <a:ext uri="{9D8B030D-6E8A-4147-A177-3AD203B41FA5}">
                      <a16:colId xmlns:a16="http://schemas.microsoft.com/office/drawing/2014/main" val="1180606095"/>
                    </a:ext>
                  </a:extLst>
                </a:gridCol>
                <a:gridCol w="1580662">
                  <a:extLst>
                    <a:ext uri="{9D8B030D-6E8A-4147-A177-3AD203B41FA5}">
                      <a16:colId xmlns:a16="http://schemas.microsoft.com/office/drawing/2014/main" val="227152746"/>
                    </a:ext>
                  </a:extLst>
                </a:gridCol>
              </a:tblGrid>
              <a:tr h="0">
                <a:tc>
                  <a:txBody>
                    <a:bodyPr/>
                    <a:lstStyle/>
                    <a:p>
                      <a:r>
                        <a:rPr kumimoji="1" lang="en-US" altLang="ja-JP" sz="1600" dirty="0"/>
                        <a:t>No.</a:t>
                      </a:r>
                      <a:endParaRPr kumimoji="1" lang="ja-JP" altLang="en-US" sz="1600" dirty="0"/>
                    </a:p>
                  </a:txBody>
                  <a:tcPr>
                    <a:solidFill>
                      <a:schemeClr val="accent5">
                        <a:lumMod val="20000"/>
                        <a:lumOff val="80000"/>
                      </a:schemeClr>
                    </a:solidFill>
                  </a:tcPr>
                </a:tc>
                <a:tc>
                  <a:txBody>
                    <a:bodyPr/>
                    <a:lstStyle/>
                    <a:p>
                      <a:r>
                        <a:rPr kumimoji="1" lang="ja-JP" altLang="en-US" sz="1600" dirty="0"/>
                        <a:t>作業内容</a:t>
                      </a:r>
                    </a:p>
                  </a:txBody>
                  <a:tcPr>
                    <a:solidFill>
                      <a:schemeClr val="accent5">
                        <a:lumMod val="20000"/>
                        <a:lumOff val="80000"/>
                      </a:schemeClr>
                    </a:solidFill>
                  </a:tcPr>
                </a:tc>
                <a:tc>
                  <a:txBody>
                    <a:bodyPr/>
                    <a:lstStyle/>
                    <a:p>
                      <a:r>
                        <a:rPr kumimoji="1" lang="ja-JP" altLang="en-US" sz="1600" dirty="0"/>
                        <a:t>現状</a:t>
                      </a:r>
                    </a:p>
                  </a:txBody>
                  <a:tcPr>
                    <a:solidFill>
                      <a:schemeClr val="accent5">
                        <a:lumMod val="20000"/>
                        <a:lumOff val="80000"/>
                      </a:schemeClr>
                    </a:solidFill>
                  </a:tcPr>
                </a:tc>
                <a:tc>
                  <a:txBody>
                    <a:bodyPr/>
                    <a:lstStyle/>
                    <a:p>
                      <a:r>
                        <a:rPr kumimoji="1" lang="ja-JP" altLang="en-US" sz="1600" dirty="0"/>
                        <a:t>プロトタイプ</a:t>
                      </a:r>
                    </a:p>
                  </a:txBody>
                  <a:tcPr>
                    <a:solidFill>
                      <a:schemeClr val="accent5">
                        <a:lumMod val="20000"/>
                        <a:lumOff val="80000"/>
                      </a:schemeClr>
                    </a:solidFill>
                  </a:tcPr>
                </a:tc>
                <a:tc>
                  <a:txBody>
                    <a:bodyPr/>
                    <a:lstStyle/>
                    <a:p>
                      <a:r>
                        <a:rPr kumimoji="1" lang="ja-JP" altLang="en-US" sz="1600" dirty="0"/>
                        <a:t>効果</a:t>
                      </a:r>
                    </a:p>
                  </a:txBody>
                  <a:tcPr>
                    <a:solidFill>
                      <a:schemeClr val="accent5">
                        <a:lumMod val="20000"/>
                        <a:lumOff val="80000"/>
                      </a:schemeClr>
                    </a:solidFill>
                  </a:tcPr>
                </a:tc>
                <a:extLst>
                  <a:ext uri="{0D108BD9-81ED-4DB2-BD59-A6C34878D82A}">
                    <a16:rowId xmlns:a16="http://schemas.microsoft.com/office/drawing/2014/main" val="1924285232"/>
                  </a:ext>
                </a:extLst>
              </a:tr>
              <a:tr h="0">
                <a:tc>
                  <a:txBody>
                    <a:bodyPr/>
                    <a:lstStyle/>
                    <a:p>
                      <a:pPr algn="r"/>
                      <a:r>
                        <a:rPr kumimoji="1" lang="en-US" altLang="ja-JP" sz="1600" dirty="0"/>
                        <a:t>1</a:t>
                      </a:r>
                      <a:endParaRPr kumimoji="1" lang="ja-JP" altLang="en-US" sz="1600" dirty="0"/>
                    </a:p>
                  </a:txBody>
                  <a:tcPr/>
                </a:tc>
                <a:tc>
                  <a:txBody>
                    <a:bodyPr/>
                    <a:lstStyle/>
                    <a:p>
                      <a:endParaRPr kumimoji="1" lang="ja-JP" altLang="en-US" sz="1600" dirty="0"/>
                    </a:p>
                  </a:txBody>
                  <a:tcPr/>
                </a:tc>
                <a:tc>
                  <a:txBody>
                    <a:bodyPr/>
                    <a:lstStyle/>
                    <a:p>
                      <a:endParaRPr kumimoji="1" lang="ja-JP" altLang="en-US" sz="1600"/>
                    </a:p>
                  </a:txBody>
                  <a:tcPr/>
                </a:tc>
                <a:tc>
                  <a:txBody>
                    <a:bodyPr/>
                    <a:lstStyle/>
                    <a:p>
                      <a:endParaRPr kumimoji="1" lang="ja-JP" altLang="en-US" sz="1600"/>
                    </a:p>
                  </a:txBody>
                  <a:tcPr/>
                </a:tc>
                <a:tc>
                  <a:txBody>
                    <a:bodyPr/>
                    <a:lstStyle/>
                    <a:p>
                      <a:endParaRPr kumimoji="1" lang="ja-JP" altLang="en-US" sz="1600"/>
                    </a:p>
                  </a:txBody>
                  <a:tcPr/>
                </a:tc>
                <a:extLst>
                  <a:ext uri="{0D108BD9-81ED-4DB2-BD59-A6C34878D82A}">
                    <a16:rowId xmlns:a16="http://schemas.microsoft.com/office/drawing/2014/main" val="2829124914"/>
                  </a:ext>
                </a:extLst>
              </a:tr>
              <a:tr h="0">
                <a:tc>
                  <a:txBody>
                    <a:bodyPr/>
                    <a:lstStyle/>
                    <a:p>
                      <a:pPr algn="r"/>
                      <a:r>
                        <a:rPr kumimoji="1" lang="en-US" altLang="ja-JP" sz="1600" dirty="0"/>
                        <a:t>2</a:t>
                      </a:r>
                      <a:endParaRPr kumimoji="1" lang="ja-JP" altLang="en-US" sz="1600" dirty="0"/>
                    </a:p>
                  </a:txBody>
                  <a:tcPr/>
                </a:tc>
                <a:tc>
                  <a:txBody>
                    <a:bodyPr/>
                    <a:lstStyle/>
                    <a:p>
                      <a:endParaRPr kumimoji="1" lang="ja-JP" altLang="en-US" sz="1600" dirty="0"/>
                    </a:p>
                  </a:txBody>
                  <a:tcPr/>
                </a:tc>
                <a:tc>
                  <a:txBody>
                    <a:bodyPr/>
                    <a:lstStyle/>
                    <a:p>
                      <a:endParaRPr kumimoji="1" lang="ja-JP" altLang="en-US" sz="1600" dirty="0"/>
                    </a:p>
                  </a:txBody>
                  <a:tcPr/>
                </a:tc>
                <a:tc>
                  <a:txBody>
                    <a:bodyPr/>
                    <a:lstStyle/>
                    <a:p>
                      <a:endParaRPr kumimoji="1" lang="ja-JP" altLang="en-US" sz="1600" dirty="0"/>
                    </a:p>
                  </a:txBody>
                  <a:tcPr/>
                </a:tc>
                <a:tc>
                  <a:txBody>
                    <a:bodyPr/>
                    <a:lstStyle/>
                    <a:p>
                      <a:endParaRPr kumimoji="1" lang="ja-JP" altLang="en-US" sz="1600" dirty="0"/>
                    </a:p>
                  </a:txBody>
                  <a:tcPr/>
                </a:tc>
                <a:extLst>
                  <a:ext uri="{0D108BD9-81ED-4DB2-BD59-A6C34878D82A}">
                    <a16:rowId xmlns:a16="http://schemas.microsoft.com/office/drawing/2014/main" val="494668633"/>
                  </a:ext>
                </a:extLst>
              </a:tr>
              <a:tr h="0">
                <a:tc>
                  <a:txBody>
                    <a:bodyPr/>
                    <a:lstStyle/>
                    <a:p>
                      <a:pPr algn="r"/>
                      <a:r>
                        <a:rPr kumimoji="1" lang="en-US" altLang="ja-JP" sz="1600" dirty="0"/>
                        <a:t>3</a:t>
                      </a:r>
                      <a:endParaRPr kumimoji="1" lang="ja-JP" altLang="en-US" sz="1600" dirty="0"/>
                    </a:p>
                  </a:txBody>
                  <a:tcPr/>
                </a:tc>
                <a:tc>
                  <a:txBody>
                    <a:bodyPr/>
                    <a:lstStyle/>
                    <a:p>
                      <a:endParaRPr kumimoji="1" lang="ja-JP" altLang="en-US" sz="1600" dirty="0"/>
                    </a:p>
                  </a:txBody>
                  <a:tcPr/>
                </a:tc>
                <a:tc>
                  <a:txBody>
                    <a:bodyPr/>
                    <a:lstStyle/>
                    <a:p>
                      <a:endParaRPr kumimoji="1" lang="ja-JP" altLang="en-US" sz="1600" dirty="0"/>
                    </a:p>
                  </a:txBody>
                  <a:tcPr/>
                </a:tc>
                <a:tc>
                  <a:txBody>
                    <a:bodyPr/>
                    <a:lstStyle/>
                    <a:p>
                      <a:endParaRPr kumimoji="1" lang="ja-JP" altLang="en-US" sz="1600" dirty="0"/>
                    </a:p>
                  </a:txBody>
                  <a:tcPr/>
                </a:tc>
                <a:tc>
                  <a:txBody>
                    <a:bodyPr/>
                    <a:lstStyle/>
                    <a:p>
                      <a:endParaRPr kumimoji="1" lang="ja-JP" altLang="en-US" sz="1600" dirty="0"/>
                    </a:p>
                  </a:txBody>
                  <a:tcPr/>
                </a:tc>
                <a:extLst>
                  <a:ext uri="{0D108BD9-81ED-4DB2-BD59-A6C34878D82A}">
                    <a16:rowId xmlns:a16="http://schemas.microsoft.com/office/drawing/2014/main" val="4163969994"/>
                  </a:ext>
                </a:extLst>
              </a:tr>
            </a:tbl>
          </a:graphicData>
        </a:graphic>
      </p:graphicFrame>
    </p:spTree>
    <p:extLst>
      <p:ext uri="{BB962C8B-B14F-4D97-AF65-F5344CB8AC3E}">
        <p14:creationId xmlns:p14="http://schemas.microsoft.com/office/powerpoint/2010/main" val="42042842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2-4-7. </a:t>
            </a:r>
            <a:r>
              <a:rPr kumimoji="1" lang="ja-JP" altLang="en-US" dirty="0"/>
              <a:t>⑥政策検討</a:t>
            </a:r>
          </a:p>
        </p:txBody>
      </p:sp>
      <p:sp>
        <p:nvSpPr>
          <p:cNvPr id="3" name="コンテンツ プレースホルダー 2"/>
          <p:cNvSpPr>
            <a:spLocks noGrp="1"/>
          </p:cNvSpPr>
          <p:nvPr>
            <p:ph idx="1"/>
          </p:nvPr>
        </p:nvSpPr>
        <p:spPr/>
        <p:txBody>
          <a:bodyPr>
            <a:normAutofit/>
          </a:bodyPr>
          <a:lstStyle/>
          <a:p>
            <a:pPr marL="0" indent="0">
              <a:buNone/>
            </a:pPr>
            <a:r>
              <a:rPr kumimoji="1" lang="ja-JP" altLang="en-US" sz="2200" dirty="0"/>
              <a:t>政策検討</a:t>
            </a:r>
            <a:endParaRPr kumimoji="1" lang="en-US" altLang="ja-JP" sz="2200" dirty="0"/>
          </a:p>
          <a:p>
            <a:pPr marL="447675" lvl="1"/>
            <a:r>
              <a:rPr lang="ja-JP" altLang="en-US" sz="2200" dirty="0"/>
              <a:t>評価までで実施した検討や課題を、実際の政策に反映する。</a:t>
            </a:r>
            <a:endParaRPr lang="en-US" altLang="ja-JP" sz="2200" dirty="0"/>
          </a:p>
          <a:p>
            <a:pPr marL="895350" lvl="2"/>
            <a:r>
              <a:rPr lang="ja-JP" altLang="en-US" sz="2200" dirty="0"/>
              <a:t>庁内で調整しなければいけないところはどれだけあるか。</a:t>
            </a:r>
            <a:endParaRPr lang="en-US" altLang="ja-JP" sz="2200" dirty="0"/>
          </a:p>
          <a:p>
            <a:pPr marL="895350" lvl="2"/>
            <a:r>
              <a:rPr kumimoji="1" lang="ja-JP" altLang="en-US" sz="2200" dirty="0"/>
              <a:t>政策を実施するための教育はどのように行うか。</a:t>
            </a:r>
            <a:endParaRPr kumimoji="1" lang="en-US" altLang="ja-JP" sz="2200" dirty="0"/>
          </a:p>
          <a:p>
            <a:pPr marL="895350" lvl="2"/>
            <a:r>
              <a:rPr lang="ja-JP" altLang="en-US" sz="2200" dirty="0"/>
              <a:t>いつから、どのように政策を実施開始するか。</a:t>
            </a:r>
            <a:endParaRPr lang="en-US" altLang="ja-JP" sz="2200" dirty="0"/>
          </a:p>
          <a:p>
            <a:pPr lvl="2"/>
            <a:endParaRPr lang="en-US" altLang="ja-JP" sz="2200" dirty="0"/>
          </a:p>
          <a:p>
            <a:pPr marL="447675" lvl="1"/>
            <a:r>
              <a:rPr lang="ja-JP" altLang="en-US" sz="2200" dirty="0"/>
              <a:t>政策の実施スケジュールを考える。</a:t>
            </a:r>
            <a:endParaRPr lang="en-US" altLang="ja-JP" sz="2200" dirty="0"/>
          </a:p>
        </p:txBody>
      </p:sp>
      <p:sp>
        <p:nvSpPr>
          <p:cNvPr id="19" name="ホームベース 4">
            <a:extLst>
              <a:ext uri="{FF2B5EF4-FFF2-40B4-BE49-F238E27FC236}">
                <a16:creationId xmlns:a16="http://schemas.microsoft.com/office/drawing/2014/main" id="{9078287A-6F94-4A40-8FE1-81A5D199BF3E}"/>
              </a:ext>
            </a:extLst>
          </p:cNvPr>
          <p:cNvSpPr/>
          <p:nvPr/>
        </p:nvSpPr>
        <p:spPr>
          <a:xfrm>
            <a:off x="9472592"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7" name="ホームベース 6">
            <a:extLst>
              <a:ext uri="{FF2B5EF4-FFF2-40B4-BE49-F238E27FC236}">
                <a16:creationId xmlns:a16="http://schemas.microsoft.com/office/drawing/2014/main" id="{444926A5-2EB8-4DB3-9EF0-DA6C07E69094}"/>
              </a:ext>
            </a:extLst>
          </p:cNvPr>
          <p:cNvSpPr/>
          <p:nvPr/>
        </p:nvSpPr>
        <p:spPr>
          <a:xfrm>
            <a:off x="8043151" y="5414998"/>
            <a:ext cx="1892300" cy="927100"/>
          </a:xfrm>
          <a:prstGeom prst="homePlate">
            <a:avLst/>
          </a:prstGeom>
          <a:solidFill>
            <a:schemeClr val="accent6">
              <a:lumMod val="40000"/>
              <a:lumOff val="6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8" name="ホームベース 7">
            <a:extLst>
              <a:ext uri="{FF2B5EF4-FFF2-40B4-BE49-F238E27FC236}">
                <a16:creationId xmlns:a16="http://schemas.microsoft.com/office/drawing/2014/main" id="{C629AD8E-88E9-41C8-87E6-18D6EA2F586D}"/>
              </a:ext>
            </a:extLst>
          </p:cNvPr>
          <p:cNvSpPr/>
          <p:nvPr/>
        </p:nvSpPr>
        <p:spPr>
          <a:xfrm>
            <a:off x="6613711" y="5414998"/>
            <a:ext cx="1892300" cy="927100"/>
          </a:xfrm>
          <a:prstGeom prst="homePlat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9" name="ホームベース 8">
            <a:extLst>
              <a:ext uri="{FF2B5EF4-FFF2-40B4-BE49-F238E27FC236}">
                <a16:creationId xmlns:a16="http://schemas.microsoft.com/office/drawing/2014/main" id="{500E0F8A-EF4B-4D10-A8AC-CAA2172E47E0}"/>
              </a:ext>
            </a:extLst>
          </p:cNvPr>
          <p:cNvSpPr/>
          <p:nvPr/>
        </p:nvSpPr>
        <p:spPr>
          <a:xfrm>
            <a:off x="5184271" y="5414998"/>
            <a:ext cx="1892300" cy="927100"/>
          </a:xfrm>
          <a:prstGeom prst="homePlat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0" name="ホームベース 9">
            <a:extLst>
              <a:ext uri="{FF2B5EF4-FFF2-40B4-BE49-F238E27FC236}">
                <a16:creationId xmlns:a16="http://schemas.microsoft.com/office/drawing/2014/main" id="{396C4730-C36E-4868-8956-B89D23EDA557}"/>
              </a:ext>
            </a:extLst>
          </p:cNvPr>
          <p:cNvSpPr/>
          <p:nvPr/>
        </p:nvSpPr>
        <p:spPr>
          <a:xfrm>
            <a:off x="3754831" y="5414998"/>
            <a:ext cx="1892300" cy="927100"/>
          </a:xfrm>
          <a:prstGeom prst="homePlat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1" name="ホームベース 10">
            <a:extLst>
              <a:ext uri="{FF2B5EF4-FFF2-40B4-BE49-F238E27FC236}">
                <a16:creationId xmlns:a16="http://schemas.microsoft.com/office/drawing/2014/main" id="{034E69E0-289B-4D78-83B5-D43B1813D027}"/>
              </a:ext>
            </a:extLst>
          </p:cNvPr>
          <p:cNvSpPr/>
          <p:nvPr/>
        </p:nvSpPr>
        <p:spPr>
          <a:xfrm>
            <a:off x="2325391" y="5414998"/>
            <a:ext cx="1892300" cy="927100"/>
          </a:xfrm>
          <a:prstGeom prst="homePlat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2" name="ホームベース 11">
            <a:extLst>
              <a:ext uri="{FF2B5EF4-FFF2-40B4-BE49-F238E27FC236}">
                <a16:creationId xmlns:a16="http://schemas.microsoft.com/office/drawing/2014/main" id="{17C47836-9C72-4264-8AC8-DA09FCECBF9F}"/>
              </a:ext>
            </a:extLst>
          </p:cNvPr>
          <p:cNvSpPr/>
          <p:nvPr/>
        </p:nvSpPr>
        <p:spPr>
          <a:xfrm>
            <a:off x="895951" y="541499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3" name="テキスト ボックス 32">
            <a:extLst>
              <a:ext uri="{FF2B5EF4-FFF2-40B4-BE49-F238E27FC236}">
                <a16:creationId xmlns:a16="http://schemas.microsoft.com/office/drawing/2014/main" id="{EFA2585C-BFC3-46B0-9110-855CF43F57DE}"/>
              </a:ext>
            </a:extLst>
          </p:cNvPr>
          <p:cNvSpPr txBox="1"/>
          <p:nvPr/>
        </p:nvSpPr>
        <p:spPr>
          <a:xfrm>
            <a:off x="984296" y="5416883"/>
            <a:ext cx="1569660" cy="923330"/>
          </a:xfrm>
          <a:prstGeom prst="rect">
            <a:avLst/>
          </a:prstGeom>
          <a:noFill/>
        </p:spPr>
        <p:txBody>
          <a:bodyPr wrap="none" rtlCol="0">
            <a:spAutoFit/>
          </a:bodyPr>
          <a:lstStyle/>
          <a:p>
            <a:r>
              <a:rPr kumimoji="1" lang="ja-JP" altLang="en-US" dirty="0"/>
              <a:t>①現状と</a:t>
            </a:r>
            <a:endParaRPr lang="en-US" altLang="ja-JP" dirty="0"/>
          </a:p>
          <a:p>
            <a:r>
              <a:rPr kumimoji="1" lang="ja-JP" altLang="en-US" dirty="0"/>
              <a:t>　あるべき姿</a:t>
            </a:r>
            <a:endParaRPr kumimoji="1" lang="en-US" altLang="ja-JP" dirty="0"/>
          </a:p>
          <a:p>
            <a:r>
              <a:rPr lang="ja-JP" altLang="en-US" dirty="0"/>
              <a:t>　の検討</a:t>
            </a:r>
            <a:endParaRPr kumimoji="1" lang="ja-JP" altLang="en-US" dirty="0"/>
          </a:p>
        </p:txBody>
      </p:sp>
      <p:sp>
        <p:nvSpPr>
          <p:cNvPr id="34" name="テキスト ボックス 33">
            <a:extLst>
              <a:ext uri="{FF2B5EF4-FFF2-40B4-BE49-F238E27FC236}">
                <a16:creationId xmlns:a16="http://schemas.microsoft.com/office/drawing/2014/main" id="{8B75D6CC-4003-45C1-B05F-C228DF07A131}"/>
              </a:ext>
            </a:extLst>
          </p:cNvPr>
          <p:cNvSpPr txBox="1"/>
          <p:nvPr/>
        </p:nvSpPr>
        <p:spPr>
          <a:xfrm>
            <a:off x="2572690" y="5416883"/>
            <a:ext cx="1569660" cy="923330"/>
          </a:xfrm>
          <a:prstGeom prst="rect">
            <a:avLst/>
          </a:prstGeom>
          <a:noFill/>
        </p:spPr>
        <p:txBody>
          <a:bodyPr wrap="none" rtlCol="0">
            <a:spAutoFit/>
          </a:bodyPr>
          <a:lstStyle/>
          <a:p>
            <a:r>
              <a:rPr kumimoji="1" lang="ja-JP" altLang="en-US" dirty="0"/>
              <a:t>②活用</a:t>
            </a:r>
            <a:endParaRPr kumimoji="1" lang="en-US" altLang="ja-JP" dirty="0"/>
          </a:p>
          <a:p>
            <a:r>
              <a:rPr kumimoji="1" lang="ja-JP" altLang="en-US" dirty="0"/>
              <a:t>　対象データ</a:t>
            </a:r>
            <a:br>
              <a:rPr kumimoji="1" lang="en-US" altLang="ja-JP" dirty="0"/>
            </a:br>
            <a:r>
              <a:rPr kumimoji="1" lang="ja-JP" altLang="en-US" dirty="0"/>
              <a:t>　確認</a:t>
            </a:r>
          </a:p>
        </p:txBody>
      </p:sp>
      <p:sp>
        <p:nvSpPr>
          <p:cNvPr id="35" name="テキスト ボックス 34">
            <a:extLst>
              <a:ext uri="{FF2B5EF4-FFF2-40B4-BE49-F238E27FC236}">
                <a16:creationId xmlns:a16="http://schemas.microsoft.com/office/drawing/2014/main" id="{79765FFA-75A1-40DE-8630-84C5AF52F1DB}"/>
              </a:ext>
            </a:extLst>
          </p:cNvPr>
          <p:cNvSpPr txBox="1"/>
          <p:nvPr/>
        </p:nvSpPr>
        <p:spPr>
          <a:xfrm>
            <a:off x="4137101" y="5416883"/>
            <a:ext cx="1338828" cy="923330"/>
          </a:xfrm>
          <a:prstGeom prst="rect">
            <a:avLst/>
          </a:prstGeom>
          <a:noFill/>
        </p:spPr>
        <p:txBody>
          <a:bodyPr wrap="none" rtlCol="0">
            <a:spAutoFit/>
          </a:bodyPr>
          <a:lstStyle/>
          <a:p>
            <a:r>
              <a:rPr kumimoji="1" lang="ja-JP" altLang="en-US" dirty="0"/>
              <a:t>③データ</a:t>
            </a:r>
            <a:endParaRPr kumimoji="1" lang="en-US" altLang="ja-JP" dirty="0"/>
          </a:p>
          <a:p>
            <a:r>
              <a:rPr kumimoji="1" lang="ja-JP" altLang="en-US" dirty="0"/>
              <a:t>　利用</a:t>
            </a:r>
            <a:r>
              <a:rPr lang="ja-JP" altLang="en-US" dirty="0"/>
              <a:t>方法</a:t>
            </a:r>
            <a:endParaRPr lang="en-US" altLang="ja-JP" dirty="0"/>
          </a:p>
          <a:p>
            <a:r>
              <a:rPr kumimoji="1" lang="ja-JP" altLang="en-US" dirty="0"/>
              <a:t>　検討</a:t>
            </a:r>
          </a:p>
        </p:txBody>
      </p:sp>
      <p:sp>
        <p:nvSpPr>
          <p:cNvPr id="36" name="テキスト ボックス 35">
            <a:extLst>
              <a:ext uri="{FF2B5EF4-FFF2-40B4-BE49-F238E27FC236}">
                <a16:creationId xmlns:a16="http://schemas.microsoft.com/office/drawing/2014/main" id="{C301B103-BB6E-465C-AD9A-26CE8863C04F}"/>
              </a:ext>
            </a:extLst>
          </p:cNvPr>
          <p:cNvSpPr txBox="1"/>
          <p:nvPr/>
        </p:nvSpPr>
        <p:spPr>
          <a:xfrm>
            <a:off x="5599149" y="5555383"/>
            <a:ext cx="1107997" cy="646331"/>
          </a:xfrm>
          <a:prstGeom prst="rect">
            <a:avLst/>
          </a:prstGeom>
          <a:noFill/>
        </p:spPr>
        <p:txBody>
          <a:bodyPr wrap="none" rtlCol="0">
            <a:spAutoFit/>
          </a:bodyPr>
          <a:lstStyle/>
          <a:p>
            <a:r>
              <a:rPr kumimoji="1" lang="ja-JP" altLang="en-US" dirty="0"/>
              <a:t>④データ</a:t>
            </a:r>
            <a:br>
              <a:rPr kumimoji="1" lang="en-US" altLang="ja-JP" dirty="0"/>
            </a:br>
            <a:r>
              <a:rPr kumimoji="1" lang="ja-JP" altLang="en-US" dirty="0"/>
              <a:t>　</a:t>
            </a:r>
            <a:r>
              <a:rPr lang="ja-JP" altLang="en-US" dirty="0"/>
              <a:t>利用</a:t>
            </a:r>
            <a:endParaRPr kumimoji="1" lang="ja-JP" altLang="en-US" dirty="0"/>
          </a:p>
        </p:txBody>
      </p:sp>
      <p:sp>
        <p:nvSpPr>
          <p:cNvPr id="37" name="テキスト ボックス 36">
            <a:extLst>
              <a:ext uri="{FF2B5EF4-FFF2-40B4-BE49-F238E27FC236}">
                <a16:creationId xmlns:a16="http://schemas.microsoft.com/office/drawing/2014/main" id="{70855C68-B7F7-4849-8196-AFCFA41BFDF4}"/>
              </a:ext>
            </a:extLst>
          </p:cNvPr>
          <p:cNvSpPr txBox="1"/>
          <p:nvPr/>
        </p:nvSpPr>
        <p:spPr>
          <a:xfrm>
            <a:off x="7218064" y="5555383"/>
            <a:ext cx="646331" cy="646331"/>
          </a:xfrm>
          <a:prstGeom prst="rect">
            <a:avLst/>
          </a:prstGeom>
          <a:noFill/>
        </p:spPr>
        <p:txBody>
          <a:bodyPr wrap="none" rtlCol="0">
            <a:spAutoFit/>
          </a:bodyPr>
          <a:lstStyle/>
          <a:p>
            <a:pPr algn="ctr"/>
            <a:r>
              <a:rPr kumimoji="1" lang="ja-JP" altLang="en-US"/>
              <a:t>⑤</a:t>
            </a:r>
            <a:br>
              <a:rPr kumimoji="1" lang="en-US" altLang="ja-JP" dirty="0"/>
            </a:br>
            <a:r>
              <a:rPr kumimoji="1" lang="ja-JP" altLang="en-US" dirty="0"/>
              <a:t>評価</a:t>
            </a:r>
          </a:p>
        </p:txBody>
      </p:sp>
      <p:sp>
        <p:nvSpPr>
          <p:cNvPr id="38" name="テキスト ボックス 37">
            <a:extLst>
              <a:ext uri="{FF2B5EF4-FFF2-40B4-BE49-F238E27FC236}">
                <a16:creationId xmlns:a16="http://schemas.microsoft.com/office/drawing/2014/main" id="{D619471E-7F9D-4CA7-9233-072F596EBA17}"/>
              </a:ext>
            </a:extLst>
          </p:cNvPr>
          <p:cNvSpPr txBox="1"/>
          <p:nvPr/>
        </p:nvSpPr>
        <p:spPr>
          <a:xfrm>
            <a:off x="8490980" y="5555383"/>
            <a:ext cx="1107996" cy="646331"/>
          </a:xfrm>
          <a:prstGeom prst="rect">
            <a:avLst/>
          </a:prstGeom>
          <a:noFill/>
        </p:spPr>
        <p:txBody>
          <a:bodyPr wrap="none" rtlCol="0">
            <a:spAutoFit/>
          </a:bodyPr>
          <a:lstStyle/>
          <a:p>
            <a:pPr algn="ctr"/>
            <a:r>
              <a:rPr lang="ja-JP" altLang="en-US" dirty="0"/>
              <a:t>⑥</a:t>
            </a:r>
            <a:br>
              <a:rPr lang="en-US" altLang="ja-JP" dirty="0"/>
            </a:br>
            <a:r>
              <a:rPr lang="ja-JP" altLang="en-US" dirty="0"/>
              <a:t>政策検討</a:t>
            </a:r>
            <a:endParaRPr kumimoji="1" lang="ja-JP" altLang="en-US" dirty="0"/>
          </a:p>
        </p:txBody>
      </p:sp>
      <p:sp>
        <p:nvSpPr>
          <p:cNvPr id="39" name="テキスト ボックス 38">
            <a:extLst>
              <a:ext uri="{FF2B5EF4-FFF2-40B4-BE49-F238E27FC236}">
                <a16:creationId xmlns:a16="http://schemas.microsoft.com/office/drawing/2014/main" id="{58421FFE-2CAB-429E-97F5-F74E082943D5}"/>
              </a:ext>
            </a:extLst>
          </p:cNvPr>
          <p:cNvSpPr txBox="1"/>
          <p:nvPr/>
        </p:nvSpPr>
        <p:spPr>
          <a:xfrm>
            <a:off x="9958403" y="5555383"/>
            <a:ext cx="1107996" cy="646331"/>
          </a:xfrm>
          <a:prstGeom prst="rect">
            <a:avLst/>
          </a:prstGeom>
          <a:noFill/>
        </p:spPr>
        <p:txBody>
          <a:bodyPr wrap="none" rtlCol="0">
            <a:spAutoFit/>
          </a:bodyPr>
          <a:lstStyle/>
          <a:p>
            <a:pPr algn="ctr"/>
            <a:r>
              <a:rPr lang="ja-JP" altLang="en-US" dirty="0"/>
              <a:t>⑦</a:t>
            </a:r>
            <a:br>
              <a:rPr lang="en-US" altLang="ja-JP" dirty="0"/>
            </a:br>
            <a:r>
              <a:rPr lang="ja-JP" altLang="en-US" dirty="0"/>
              <a:t>効果指標</a:t>
            </a:r>
            <a:endParaRPr kumimoji="1" lang="ja-JP" altLang="en-US" dirty="0"/>
          </a:p>
        </p:txBody>
      </p:sp>
      <p:sp>
        <p:nvSpPr>
          <p:cNvPr id="40" name="正方形/長方形 39">
            <a:extLst>
              <a:ext uri="{FF2B5EF4-FFF2-40B4-BE49-F238E27FC236}">
                <a16:creationId xmlns:a16="http://schemas.microsoft.com/office/drawing/2014/main" id="{BAF87B3A-A57C-4ED1-8625-0370197B2D58}"/>
              </a:ext>
            </a:extLst>
          </p:cNvPr>
          <p:cNvSpPr/>
          <p:nvPr/>
        </p:nvSpPr>
        <p:spPr>
          <a:xfrm>
            <a:off x="9626597" y="143691"/>
            <a:ext cx="2378169" cy="9617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データ利用による</a:t>
            </a:r>
            <a:br>
              <a:rPr kumimoji="1" lang="en-US" altLang="ja-JP" dirty="0"/>
            </a:br>
            <a:r>
              <a:rPr lang="ja-JP" altLang="en-US" dirty="0"/>
              <a:t>課題解決</a:t>
            </a:r>
            <a:endParaRPr kumimoji="1" lang="ja-JP" altLang="en-US" dirty="0"/>
          </a:p>
        </p:txBody>
      </p:sp>
      <p:sp>
        <p:nvSpPr>
          <p:cNvPr id="20" name="スライド番号プレースホルダー 1">
            <a:extLst>
              <a:ext uri="{FF2B5EF4-FFF2-40B4-BE49-F238E27FC236}">
                <a16:creationId xmlns:a16="http://schemas.microsoft.com/office/drawing/2014/main" id="{5D25CC08-CF49-4254-A9DE-478D725A621E}"/>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34</a:t>
            </a:fld>
            <a:endParaRPr kumimoji="1" lang="ja-JP" altLang="en-US" dirty="0"/>
          </a:p>
        </p:txBody>
      </p:sp>
    </p:spTree>
    <p:extLst>
      <p:ext uri="{BB962C8B-B14F-4D97-AF65-F5344CB8AC3E}">
        <p14:creationId xmlns:p14="http://schemas.microsoft.com/office/powerpoint/2010/main" val="4947754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2-4-8. </a:t>
            </a:r>
            <a:r>
              <a:rPr kumimoji="1" lang="ja-JP" altLang="en-US" dirty="0"/>
              <a:t>⑦効果、指標</a:t>
            </a:r>
          </a:p>
        </p:txBody>
      </p:sp>
      <p:sp>
        <p:nvSpPr>
          <p:cNvPr id="28" name="ホームベース 4">
            <a:extLst>
              <a:ext uri="{FF2B5EF4-FFF2-40B4-BE49-F238E27FC236}">
                <a16:creationId xmlns:a16="http://schemas.microsoft.com/office/drawing/2014/main" id="{703BADE3-4F25-42F1-B62F-BF85DCF65CB8}"/>
              </a:ext>
            </a:extLst>
          </p:cNvPr>
          <p:cNvSpPr/>
          <p:nvPr/>
        </p:nvSpPr>
        <p:spPr>
          <a:xfrm>
            <a:off x="9472592" y="5414998"/>
            <a:ext cx="1892300" cy="927100"/>
          </a:xfrm>
          <a:prstGeom prst="homePlate">
            <a:avLst/>
          </a:prstGeom>
          <a:solidFill>
            <a:schemeClr val="accent6">
              <a:lumMod val="40000"/>
              <a:lumOff val="6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9" name="ホームベース 6">
            <a:extLst>
              <a:ext uri="{FF2B5EF4-FFF2-40B4-BE49-F238E27FC236}">
                <a16:creationId xmlns:a16="http://schemas.microsoft.com/office/drawing/2014/main" id="{B4A16F21-FC05-4A45-8A23-8B81CC3E82FF}"/>
              </a:ext>
            </a:extLst>
          </p:cNvPr>
          <p:cNvSpPr/>
          <p:nvPr/>
        </p:nvSpPr>
        <p:spPr>
          <a:xfrm>
            <a:off x="8043151" y="5414998"/>
            <a:ext cx="1892300" cy="927100"/>
          </a:xfrm>
          <a:prstGeom prst="homePlat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0" name="ホームベース 7">
            <a:extLst>
              <a:ext uri="{FF2B5EF4-FFF2-40B4-BE49-F238E27FC236}">
                <a16:creationId xmlns:a16="http://schemas.microsoft.com/office/drawing/2014/main" id="{3EF58821-A8F2-4CC1-A314-2856B2102D23}"/>
              </a:ext>
            </a:extLst>
          </p:cNvPr>
          <p:cNvSpPr/>
          <p:nvPr/>
        </p:nvSpPr>
        <p:spPr>
          <a:xfrm>
            <a:off x="6613711" y="5414998"/>
            <a:ext cx="1892300" cy="927100"/>
          </a:xfrm>
          <a:prstGeom prst="homePlat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1" name="ホームベース 8">
            <a:extLst>
              <a:ext uri="{FF2B5EF4-FFF2-40B4-BE49-F238E27FC236}">
                <a16:creationId xmlns:a16="http://schemas.microsoft.com/office/drawing/2014/main" id="{918A2D62-267A-4124-A780-EB745DF989A5}"/>
              </a:ext>
            </a:extLst>
          </p:cNvPr>
          <p:cNvSpPr/>
          <p:nvPr/>
        </p:nvSpPr>
        <p:spPr>
          <a:xfrm>
            <a:off x="5184271" y="5414998"/>
            <a:ext cx="1892300" cy="927100"/>
          </a:xfrm>
          <a:prstGeom prst="homePlat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2" name="ホームベース 9">
            <a:extLst>
              <a:ext uri="{FF2B5EF4-FFF2-40B4-BE49-F238E27FC236}">
                <a16:creationId xmlns:a16="http://schemas.microsoft.com/office/drawing/2014/main" id="{05CA523F-5BD2-4005-97C6-3370BAE60677}"/>
              </a:ext>
            </a:extLst>
          </p:cNvPr>
          <p:cNvSpPr/>
          <p:nvPr/>
        </p:nvSpPr>
        <p:spPr>
          <a:xfrm>
            <a:off x="3754831" y="5414998"/>
            <a:ext cx="1892300" cy="927100"/>
          </a:xfrm>
          <a:prstGeom prst="homePlat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3" name="ホームベース 10">
            <a:extLst>
              <a:ext uri="{FF2B5EF4-FFF2-40B4-BE49-F238E27FC236}">
                <a16:creationId xmlns:a16="http://schemas.microsoft.com/office/drawing/2014/main" id="{BAB897CF-0319-4D85-A517-2737C3B16553}"/>
              </a:ext>
            </a:extLst>
          </p:cNvPr>
          <p:cNvSpPr/>
          <p:nvPr/>
        </p:nvSpPr>
        <p:spPr>
          <a:xfrm>
            <a:off x="2325391" y="5414998"/>
            <a:ext cx="1892300" cy="927100"/>
          </a:xfrm>
          <a:prstGeom prst="homePlat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4" name="ホームベース 11">
            <a:extLst>
              <a:ext uri="{FF2B5EF4-FFF2-40B4-BE49-F238E27FC236}">
                <a16:creationId xmlns:a16="http://schemas.microsoft.com/office/drawing/2014/main" id="{AD0F8013-81B0-4938-A67D-B00C73E14E74}"/>
              </a:ext>
            </a:extLst>
          </p:cNvPr>
          <p:cNvSpPr/>
          <p:nvPr/>
        </p:nvSpPr>
        <p:spPr>
          <a:xfrm>
            <a:off x="895951" y="5414998"/>
            <a:ext cx="1892300" cy="927100"/>
          </a:xfrm>
          <a:prstGeom prst="homePlat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5" name="テキスト ボックス 34">
            <a:extLst>
              <a:ext uri="{FF2B5EF4-FFF2-40B4-BE49-F238E27FC236}">
                <a16:creationId xmlns:a16="http://schemas.microsoft.com/office/drawing/2014/main" id="{A9E2047E-75FE-4386-AD25-C84C78BF4751}"/>
              </a:ext>
            </a:extLst>
          </p:cNvPr>
          <p:cNvSpPr txBox="1"/>
          <p:nvPr/>
        </p:nvSpPr>
        <p:spPr>
          <a:xfrm>
            <a:off x="984296" y="5416883"/>
            <a:ext cx="1569660" cy="923330"/>
          </a:xfrm>
          <a:prstGeom prst="rect">
            <a:avLst/>
          </a:prstGeom>
          <a:noFill/>
        </p:spPr>
        <p:txBody>
          <a:bodyPr wrap="none" rtlCol="0">
            <a:spAutoFit/>
          </a:bodyPr>
          <a:lstStyle/>
          <a:p>
            <a:r>
              <a:rPr kumimoji="1" lang="ja-JP" altLang="en-US" dirty="0"/>
              <a:t>①現状と</a:t>
            </a:r>
            <a:endParaRPr lang="en-US" altLang="ja-JP" dirty="0"/>
          </a:p>
          <a:p>
            <a:r>
              <a:rPr kumimoji="1" lang="ja-JP" altLang="en-US" dirty="0"/>
              <a:t>　あるべき姿</a:t>
            </a:r>
            <a:endParaRPr kumimoji="1" lang="en-US" altLang="ja-JP" dirty="0"/>
          </a:p>
          <a:p>
            <a:r>
              <a:rPr lang="ja-JP" altLang="en-US" dirty="0"/>
              <a:t>　の検討</a:t>
            </a:r>
            <a:endParaRPr kumimoji="1" lang="ja-JP" altLang="en-US" dirty="0"/>
          </a:p>
        </p:txBody>
      </p:sp>
      <p:sp>
        <p:nvSpPr>
          <p:cNvPr id="36" name="テキスト ボックス 35">
            <a:extLst>
              <a:ext uri="{FF2B5EF4-FFF2-40B4-BE49-F238E27FC236}">
                <a16:creationId xmlns:a16="http://schemas.microsoft.com/office/drawing/2014/main" id="{92643ACF-976E-43C8-AA7D-6D76616DE507}"/>
              </a:ext>
            </a:extLst>
          </p:cNvPr>
          <p:cNvSpPr txBox="1"/>
          <p:nvPr/>
        </p:nvSpPr>
        <p:spPr>
          <a:xfrm>
            <a:off x="2572690" y="5416883"/>
            <a:ext cx="1569660" cy="923330"/>
          </a:xfrm>
          <a:prstGeom prst="rect">
            <a:avLst/>
          </a:prstGeom>
          <a:noFill/>
        </p:spPr>
        <p:txBody>
          <a:bodyPr wrap="none" rtlCol="0">
            <a:spAutoFit/>
          </a:bodyPr>
          <a:lstStyle/>
          <a:p>
            <a:r>
              <a:rPr kumimoji="1" lang="ja-JP" altLang="en-US" dirty="0"/>
              <a:t>②活用</a:t>
            </a:r>
            <a:endParaRPr kumimoji="1" lang="en-US" altLang="ja-JP" dirty="0"/>
          </a:p>
          <a:p>
            <a:r>
              <a:rPr kumimoji="1" lang="ja-JP" altLang="en-US" dirty="0"/>
              <a:t>　対象データ</a:t>
            </a:r>
            <a:br>
              <a:rPr kumimoji="1" lang="en-US" altLang="ja-JP" dirty="0"/>
            </a:br>
            <a:r>
              <a:rPr kumimoji="1" lang="ja-JP" altLang="en-US" dirty="0"/>
              <a:t>　確認</a:t>
            </a:r>
          </a:p>
        </p:txBody>
      </p:sp>
      <p:sp>
        <p:nvSpPr>
          <p:cNvPr id="37" name="テキスト ボックス 36">
            <a:extLst>
              <a:ext uri="{FF2B5EF4-FFF2-40B4-BE49-F238E27FC236}">
                <a16:creationId xmlns:a16="http://schemas.microsoft.com/office/drawing/2014/main" id="{DF20B97F-3134-4DD2-84E3-309970CC19BC}"/>
              </a:ext>
            </a:extLst>
          </p:cNvPr>
          <p:cNvSpPr txBox="1"/>
          <p:nvPr/>
        </p:nvSpPr>
        <p:spPr>
          <a:xfrm>
            <a:off x="4137101" y="5416883"/>
            <a:ext cx="1338828" cy="923330"/>
          </a:xfrm>
          <a:prstGeom prst="rect">
            <a:avLst/>
          </a:prstGeom>
          <a:noFill/>
        </p:spPr>
        <p:txBody>
          <a:bodyPr wrap="none" rtlCol="0">
            <a:spAutoFit/>
          </a:bodyPr>
          <a:lstStyle/>
          <a:p>
            <a:r>
              <a:rPr kumimoji="1" lang="ja-JP" altLang="en-US" dirty="0"/>
              <a:t>③データ</a:t>
            </a:r>
            <a:endParaRPr kumimoji="1" lang="en-US" altLang="ja-JP" dirty="0"/>
          </a:p>
          <a:p>
            <a:r>
              <a:rPr kumimoji="1" lang="ja-JP" altLang="en-US" dirty="0"/>
              <a:t>　利用</a:t>
            </a:r>
            <a:r>
              <a:rPr lang="ja-JP" altLang="en-US" dirty="0"/>
              <a:t>方法</a:t>
            </a:r>
            <a:endParaRPr lang="en-US" altLang="ja-JP" dirty="0"/>
          </a:p>
          <a:p>
            <a:r>
              <a:rPr kumimoji="1" lang="ja-JP" altLang="en-US" dirty="0"/>
              <a:t>　検討</a:t>
            </a:r>
          </a:p>
        </p:txBody>
      </p:sp>
      <p:sp>
        <p:nvSpPr>
          <p:cNvPr id="38" name="テキスト ボックス 37">
            <a:extLst>
              <a:ext uri="{FF2B5EF4-FFF2-40B4-BE49-F238E27FC236}">
                <a16:creationId xmlns:a16="http://schemas.microsoft.com/office/drawing/2014/main" id="{908602CB-F519-4908-9499-DE96936EF28B}"/>
              </a:ext>
            </a:extLst>
          </p:cNvPr>
          <p:cNvSpPr txBox="1"/>
          <p:nvPr/>
        </p:nvSpPr>
        <p:spPr>
          <a:xfrm>
            <a:off x="5599149" y="5555383"/>
            <a:ext cx="1107997" cy="646331"/>
          </a:xfrm>
          <a:prstGeom prst="rect">
            <a:avLst/>
          </a:prstGeom>
          <a:noFill/>
        </p:spPr>
        <p:txBody>
          <a:bodyPr wrap="none" rtlCol="0">
            <a:spAutoFit/>
          </a:bodyPr>
          <a:lstStyle/>
          <a:p>
            <a:r>
              <a:rPr kumimoji="1" lang="ja-JP" altLang="en-US" dirty="0"/>
              <a:t>④データ</a:t>
            </a:r>
            <a:br>
              <a:rPr kumimoji="1" lang="en-US" altLang="ja-JP" dirty="0"/>
            </a:br>
            <a:r>
              <a:rPr kumimoji="1" lang="ja-JP" altLang="en-US" dirty="0"/>
              <a:t>　</a:t>
            </a:r>
            <a:r>
              <a:rPr lang="ja-JP" altLang="en-US" dirty="0"/>
              <a:t>利用</a:t>
            </a:r>
            <a:endParaRPr kumimoji="1" lang="ja-JP" altLang="en-US" dirty="0"/>
          </a:p>
        </p:txBody>
      </p:sp>
      <p:sp>
        <p:nvSpPr>
          <p:cNvPr id="39" name="テキスト ボックス 38">
            <a:extLst>
              <a:ext uri="{FF2B5EF4-FFF2-40B4-BE49-F238E27FC236}">
                <a16:creationId xmlns:a16="http://schemas.microsoft.com/office/drawing/2014/main" id="{29349625-107F-4745-B13A-7A88805857E0}"/>
              </a:ext>
            </a:extLst>
          </p:cNvPr>
          <p:cNvSpPr txBox="1"/>
          <p:nvPr/>
        </p:nvSpPr>
        <p:spPr>
          <a:xfrm>
            <a:off x="7218064" y="5555383"/>
            <a:ext cx="646331" cy="646331"/>
          </a:xfrm>
          <a:prstGeom prst="rect">
            <a:avLst/>
          </a:prstGeom>
          <a:noFill/>
        </p:spPr>
        <p:txBody>
          <a:bodyPr wrap="none" rtlCol="0">
            <a:spAutoFit/>
          </a:bodyPr>
          <a:lstStyle/>
          <a:p>
            <a:pPr algn="ctr"/>
            <a:r>
              <a:rPr kumimoji="1" lang="ja-JP" altLang="en-US"/>
              <a:t>⑤</a:t>
            </a:r>
            <a:br>
              <a:rPr kumimoji="1" lang="en-US" altLang="ja-JP" dirty="0"/>
            </a:br>
            <a:r>
              <a:rPr kumimoji="1" lang="ja-JP" altLang="en-US" dirty="0"/>
              <a:t>評価</a:t>
            </a:r>
          </a:p>
        </p:txBody>
      </p:sp>
      <p:sp>
        <p:nvSpPr>
          <p:cNvPr id="40" name="テキスト ボックス 39">
            <a:extLst>
              <a:ext uri="{FF2B5EF4-FFF2-40B4-BE49-F238E27FC236}">
                <a16:creationId xmlns:a16="http://schemas.microsoft.com/office/drawing/2014/main" id="{1072249A-2757-4545-BEE6-769F26725F3B}"/>
              </a:ext>
            </a:extLst>
          </p:cNvPr>
          <p:cNvSpPr txBox="1"/>
          <p:nvPr/>
        </p:nvSpPr>
        <p:spPr>
          <a:xfrm>
            <a:off x="8490980" y="5555383"/>
            <a:ext cx="1107996" cy="646331"/>
          </a:xfrm>
          <a:prstGeom prst="rect">
            <a:avLst/>
          </a:prstGeom>
          <a:noFill/>
        </p:spPr>
        <p:txBody>
          <a:bodyPr wrap="none" rtlCol="0">
            <a:spAutoFit/>
          </a:bodyPr>
          <a:lstStyle/>
          <a:p>
            <a:pPr algn="ctr"/>
            <a:r>
              <a:rPr lang="ja-JP" altLang="en-US" dirty="0"/>
              <a:t>⑥</a:t>
            </a:r>
            <a:br>
              <a:rPr lang="en-US" altLang="ja-JP" dirty="0"/>
            </a:br>
            <a:r>
              <a:rPr lang="ja-JP" altLang="en-US" dirty="0"/>
              <a:t>政策検討</a:t>
            </a:r>
            <a:endParaRPr kumimoji="1" lang="ja-JP" altLang="en-US" dirty="0"/>
          </a:p>
        </p:txBody>
      </p:sp>
      <p:sp>
        <p:nvSpPr>
          <p:cNvPr id="41" name="テキスト ボックス 40">
            <a:extLst>
              <a:ext uri="{FF2B5EF4-FFF2-40B4-BE49-F238E27FC236}">
                <a16:creationId xmlns:a16="http://schemas.microsoft.com/office/drawing/2014/main" id="{F755E951-6786-4ABC-A20D-F4A85F798167}"/>
              </a:ext>
            </a:extLst>
          </p:cNvPr>
          <p:cNvSpPr txBox="1"/>
          <p:nvPr/>
        </p:nvSpPr>
        <p:spPr>
          <a:xfrm>
            <a:off x="9958403" y="5555383"/>
            <a:ext cx="1107996" cy="646331"/>
          </a:xfrm>
          <a:prstGeom prst="rect">
            <a:avLst/>
          </a:prstGeom>
          <a:noFill/>
        </p:spPr>
        <p:txBody>
          <a:bodyPr wrap="none" rtlCol="0">
            <a:spAutoFit/>
          </a:bodyPr>
          <a:lstStyle/>
          <a:p>
            <a:pPr algn="ctr"/>
            <a:r>
              <a:rPr lang="ja-JP" altLang="en-US" dirty="0"/>
              <a:t>⑦</a:t>
            </a:r>
            <a:br>
              <a:rPr lang="en-US" altLang="ja-JP" dirty="0"/>
            </a:br>
            <a:r>
              <a:rPr lang="ja-JP" altLang="en-US" dirty="0"/>
              <a:t>効果指標</a:t>
            </a:r>
            <a:endParaRPr kumimoji="1" lang="ja-JP" altLang="en-US" dirty="0"/>
          </a:p>
        </p:txBody>
      </p:sp>
      <p:sp>
        <p:nvSpPr>
          <p:cNvPr id="42" name="正方形/長方形 41">
            <a:extLst>
              <a:ext uri="{FF2B5EF4-FFF2-40B4-BE49-F238E27FC236}">
                <a16:creationId xmlns:a16="http://schemas.microsoft.com/office/drawing/2014/main" id="{344A21AA-025D-4A4B-BAB5-14CE9BB462B2}"/>
              </a:ext>
            </a:extLst>
          </p:cNvPr>
          <p:cNvSpPr/>
          <p:nvPr/>
        </p:nvSpPr>
        <p:spPr>
          <a:xfrm>
            <a:off x="9626597" y="143691"/>
            <a:ext cx="2378169" cy="9617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データ利用による</a:t>
            </a:r>
            <a:br>
              <a:rPr kumimoji="1" lang="en-US" altLang="ja-JP" dirty="0"/>
            </a:br>
            <a:r>
              <a:rPr lang="ja-JP" altLang="en-US" dirty="0"/>
              <a:t>課題解決</a:t>
            </a:r>
            <a:endParaRPr kumimoji="1" lang="ja-JP" altLang="en-US" dirty="0"/>
          </a:p>
        </p:txBody>
      </p:sp>
      <p:sp>
        <p:nvSpPr>
          <p:cNvPr id="21" name="コンテンツ プレースホルダー 2">
            <a:extLst>
              <a:ext uri="{FF2B5EF4-FFF2-40B4-BE49-F238E27FC236}">
                <a16:creationId xmlns:a16="http://schemas.microsoft.com/office/drawing/2014/main" id="{8E492ABB-64E8-48EB-AD04-9194C28DEC68}"/>
              </a:ext>
            </a:extLst>
          </p:cNvPr>
          <p:cNvSpPr>
            <a:spLocks noGrp="1"/>
          </p:cNvSpPr>
          <p:nvPr>
            <p:ph idx="1"/>
          </p:nvPr>
        </p:nvSpPr>
        <p:spPr>
          <a:xfrm>
            <a:off x="838200" y="1105469"/>
            <a:ext cx="10515600" cy="5071494"/>
          </a:xfrm>
        </p:spPr>
        <p:txBody>
          <a:bodyPr>
            <a:normAutofit/>
          </a:bodyPr>
          <a:lstStyle/>
          <a:p>
            <a:pPr marL="0" indent="0">
              <a:buNone/>
            </a:pPr>
            <a:r>
              <a:rPr kumimoji="1" lang="ja-JP" altLang="en-US" sz="2200" dirty="0"/>
              <a:t>効果</a:t>
            </a:r>
            <a:endParaRPr kumimoji="1" lang="en-US" altLang="ja-JP" sz="2200" dirty="0"/>
          </a:p>
          <a:p>
            <a:pPr marL="442913" lvl="1"/>
            <a:r>
              <a:rPr lang="ja-JP" altLang="en-US" sz="2200" dirty="0"/>
              <a:t>検討した政策に対し、予算等を考慮し、どこまで対応するかを決める。</a:t>
            </a:r>
            <a:endParaRPr lang="en-US" altLang="ja-JP" sz="2200" dirty="0"/>
          </a:p>
          <a:p>
            <a:pPr marL="442913" lvl="1"/>
            <a:r>
              <a:rPr lang="ja-JP" altLang="en-US" sz="2200" dirty="0"/>
              <a:t>費用対効果を考え、全体で効果が高くなるように設計する。</a:t>
            </a:r>
            <a:endParaRPr lang="en-US" altLang="ja-JP" sz="2200" dirty="0"/>
          </a:p>
          <a:p>
            <a:pPr marL="442913" lvl="1"/>
            <a:r>
              <a:rPr lang="ja-JP" altLang="en-US" sz="2200" dirty="0"/>
              <a:t>一部の政策を行わなかった場合、関連して効果がなくなる政策を確認する。</a:t>
            </a:r>
            <a:endParaRPr kumimoji="1" lang="en-US" altLang="ja-JP" sz="2200" dirty="0"/>
          </a:p>
          <a:p>
            <a:pPr marL="0" indent="0">
              <a:buNone/>
            </a:pPr>
            <a:r>
              <a:rPr lang="ja-JP" altLang="en-US" sz="2200" dirty="0"/>
              <a:t>指標</a:t>
            </a:r>
            <a:endParaRPr lang="en-US" altLang="ja-JP" sz="2200" dirty="0"/>
          </a:p>
          <a:p>
            <a:pPr marL="442913" lvl="1"/>
            <a:r>
              <a:rPr lang="ja-JP" altLang="en-US" sz="2200" dirty="0"/>
              <a:t>効果をどの項目、どの単位で評価するか指標を決める。</a:t>
            </a:r>
            <a:endParaRPr lang="en-US" altLang="ja-JP" sz="2200" dirty="0"/>
          </a:p>
          <a:p>
            <a:pPr marL="442913" lvl="1"/>
            <a:r>
              <a:rPr lang="ja-JP" altLang="en-US" sz="2200" dirty="0"/>
              <a:t>政策を評価するための仕組みを決める。</a:t>
            </a:r>
            <a:endParaRPr lang="en-US" altLang="ja-JP" sz="2200" dirty="0"/>
          </a:p>
          <a:p>
            <a:pPr marL="442913" lvl="1"/>
            <a:r>
              <a:rPr kumimoji="1" lang="ja-JP" altLang="en-US" sz="2200" dirty="0"/>
              <a:t>効果が目標を下回った場合、どのように対応をするのかルールを決める。</a:t>
            </a:r>
          </a:p>
        </p:txBody>
      </p:sp>
      <p:sp>
        <p:nvSpPr>
          <p:cNvPr id="22" name="スライド番号プレースホルダー 1">
            <a:extLst>
              <a:ext uri="{FF2B5EF4-FFF2-40B4-BE49-F238E27FC236}">
                <a16:creationId xmlns:a16="http://schemas.microsoft.com/office/drawing/2014/main" id="{D0263A49-8980-4642-A071-F5E7EB352DDF}"/>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35</a:t>
            </a:fld>
            <a:endParaRPr kumimoji="1" lang="ja-JP" altLang="en-US" dirty="0"/>
          </a:p>
        </p:txBody>
      </p:sp>
    </p:spTree>
    <p:extLst>
      <p:ext uri="{BB962C8B-B14F-4D97-AF65-F5344CB8AC3E}">
        <p14:creationId xmlns:p14="http://schemas.microsoft.com/office/powerpoint/2010/main" val="8694791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600869"/>
            <a:ext cx="10515600" cy="5656263"/>
          </a:xfrm>
        </p:spPr>
        <p:txBody>
          <a:bodyPr anchor="ctr">
            <a:normAutofit/>
          </a:bodyPr>
          <a:lstStyle/>
          <a:p>
            <a:pPr marL="0" indent="0" algn="ctr">
              <a:buNone/>
            </a:pPr>
            <a:r>
              <a:rPr lang="en-US" altLang="ja-JP" sz="6000" dirty="0"/>
              <a:t>3. </a:t>
            </a:r>
            <a:r>
              <a:rPr lang="ja-JP" altLang="en-US" sz="6000" dirty="0"/>
              <a:t>課題確認と理想の姿</a:t>
            </a:r>
            <a:endParaRPr kumimoji="1" lang="ja-JP" altLang="en-US" sz="6000" dirty="0"/>
          </a:p>
        </p:txBody>
      </p:sp>
      <p:sp>
        <p:nvSpPr>
          <p:cNvPr id="4" name="スライド番号プレースホルダー 1">
            <a:extLst>
              <a:ext uri="{FF2B5EF4-FFF2-40B4-BE49-F238E27FC236}">
                <a16:creationId xmlns:a16="http://schemas.microsoft.com/office/drawing/2014/main" id="{BF0975CB-7125-4286-A49C-7A7E360E38D7}"/>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36</a:t>
            </a:fld>
            <a:endParaRPr kumimoji="1" lang="ja-JP" altLang="en-US" dirty="0"/>
          </a:p>
        </p:txBody>
      </p:sp>
    </p:spTree>
    <p:extLst>
      <p:ext uri="{BB962C8B-B14F-4D97-AF65-F5344CB8AC3E}">
        <p14:creationId xmlns:p14="http://schemas.microsoft.com/office/powerpoint/2010/main" val="29057092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3-1. </a:t>
            </a:r>
            <a:r>
              <a:rPr kumimoji="1" lang="ja-JP" altLang="en-US" dirty="0"/>
              <a:t>現状とあるべき姿の検討</a:t>
            </a:r>
          </a:p>
        </p:txBody>
      </p:sp>
      <p:sp>
        <p:nvSpPr>
          <p:cNvPr id="3" name="コンテンツ プレースホルダー 2"/>
          <p:cNvSpPr>
            <a:spLocks noGrp="1"/>
          </p:cNvSpPr>
          <p:nvPr>
            <p:ph idx="1"/>
          </p:nvPr>
        </p:nvSpPr>
        <p:spPr>
          <a:ln>
            <a:noFill/>
          </a:ln>
        </p:spPr>
        <p:txBody>
          <a:bodyPr>
            <a:normAutofit/>
          </a:bodyPr>
          <a:lstStyle/>
          <a:p>
            <a:pPr marL="0" lvl="1" indent="0">
              <a:buNone/>
            </a:pPr>
            <a:r>
              <a:rPr lang="ja-JP" altLang="en-US" sz="2200" dirty="0"/>
              <a:t>現状を確認する</a:t>
            </a:r>
            <a:endParaRPr lang="en-US" altLang="ja-JP" sz="2200" dirty="0"/>
          </a:p>
          <a:p>
            <a:pPr marL="447675" lvl="2"/>
            <a:r>
              <a:rPr kumimoji="1" lang="ja-JP" altLang="en-US" sz="2200" dirty="0"/>
              <a:t>業務の中で効率化できていなかったり、住民に適切にサービス提供できていない等の課題の現状を確認する。</a:t>
            </a:r>
            <a:endParaRPr kumimoji="1" lang="en-US" altLang="ja-JP" sz="2200" dirty="0"/>
          </a:p>
          <a:p>
            <a:pPr marL="447675" lvl="2"/>
            <a:r>
              <a:rPr kumimoji="1" lang="ja-JP" altLang="en-US" sz="2200" dirty="0"/>
              <a:t>現状の業務やサービスの処理の流れがわかるフロー等の図にする。</a:t>
            </a:r>
            <a:endParaRPr kumimoji="1" lang="en-US" altLang="ja-JP" sz="2200" dirty="0"/>
          </a:p>
          <a:p>
            <a:pPr lvl="1"/>
            <a:endParaRPr lang="en-US" altLang="ja-JP" sz="2200" dirty="0"/>
          </a:p>
          <a:p>
            <a:pPr marL="0" lvl="1" indent="0">
              <a:buNone/>
            </a:pPr>
            <a:r>
              <a:rPr kumimoji="1" lang="ja-JP" altLang="en-US" sz="2200" dirty="0"/>
              <a:t>あるべき姿を検討する</a:t>
            </a:r>
            <a:endParaRPr kumimoji="1" lang="en-US" altLang="ja-JP" sz="2200" dirty="0"/>
          </a:p>
          <a:p>
            <a:pPr marL="447675" lvl="2"/>
            <a:r>
              <a:rPr lang="ja-JP" altLang="en-US" sz="2200" dirty="0"/>
              <a:t>現状に対して、どのような状態が理想的なのか検討する。</a:t>
            </a:r>
            <a:endParaRPr lang="en-US" altLang="ja-JP" sz="2200" dirty="0"/>
          </a:p>
          <a:p>
            <a:pPr marL="447675" lvl="2"/>
            <a:r>
              <a:rPr kumimoji="1" lang="ja-JP" altLang="en-US" sz="2200" dirty="0"/>
              <a:t>あるべき姿になるために</a:t>
            </a:r>
            <a:r>
              <a:rPr lang="ja-JP" altLang="en-US" sz="2200" dirty="0"/>
              <a:t>、どのような人・物・金・情報等の流れが考えられるかを</a:t>
            </a:r>
            <a:r>
              <a:rPr kumimoji="1" lang="ja-JP" altLang="en-US" sz="2200" dirty="0"/>
              <a:t>検討する。</a:t>
            </a:r>
            <a:endParaRPr kumimoji="1" lang="en-US" altLang="ja-JP" sz="2200" dirty="0"/>
          </a:p>
          <a:p>
            <a:pPr marL="447675" lvl="2"/>
            <a:r>
              <a:rPr lang="ja-JP" altLang="en-US" sz="2200" dirty="0"/>
              <a:t>検討したあるべき姿を、現状と同様の形で図にする。</a:t>
            </a:r>
            <a:endParaRPr kumimoji="1" lang="en-US" altLang="ja-JP" sz="2200" dirty="0"/>
          </a:p>
        </p:txBody>
      </p:sp>
      <p:sp>
        <p:nvSpPr>
          <p:cNvPr id="59" name="正方形/長方形 58">
            <a:extLst>
              <a:ext uri="{FF2B5EF4-FFF2-40B4-BE49-F238E27FC236}">
                <a16:creationId xmlns:a16="http://schemas.microsoft.com/office/drawing/2014/main" id="{BAC9DB09-00CF-4AD3-8DDE-B898AF784552}"/>
              </a:ext>
            </a:extLst>
          </p:cNvPr>
          <p:cNvSpPr/>
          <p:nvPr/>
        </p:nvSpPr>
        <p:spPr>
          <a:xfrm>
            <a:off x="9626597" y="143691"/>
            <a:ext cx="2378169" cy="9617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データ利用による</a:t>
            </a:r>
            <a:br>
              <a:rPr kumimoji="1" lang="en-US" altLang="ja-JP" dirty="0"/>
            </a:br>
            <a:r>
              <a:rPr lang="ja-JP" altLang="en-US" dirty="0"/>
              <a:t>課題解決</a:t>
            </a:r>
            <a:endParaRPr kumimoji="1" lang="ja-JP" altLang="en-US" dirty="0"/>
          </a:p>
        </p:txBody>
      </p:sp>
      <p:sp>
        <p:nvSpPr>
          <p:cNvPr id="60" name="ホームベース 4">
            <a:extLst>
              <a:ext uri="{FF2B5EF4-FFF2-40B4-BE49-F238E27FC236}">
                <a16:creationId xmlns:a16="http://schemas.microsoft.com/office/drawing/2014/main" id="{DE3622A1-85D2-4A6B-A691-D4412DDC43BF}"/>
              </a:ext>
            </a:extLst>
          </p:cNvPr>
          <p:cNvSpPr/>
          <p:nvPr/>
        </p:nvSpPr>
        <p:spPr>
          <a:xfrm>
            <a:off x="9472592"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61" name="ホームベース 6">
            <a:extLst>
              <a:ext uri="{FF2B5EF4-FFF2-40B4-BE49-F238E27FC236}">
                <a16:creationId xmlns:a16="http://schemas.microsoft.com/office/drawing/2014/main" id="{32BEBC63-5C47-4B55-9FEA-EF952C304771}"/>
              </a:ext>
            </a:extLst>
          </p:cNvPr>
          <p:cNvSpPr/>
          <p:nvPr/>
        </p:nvSpPr>
        <p:spPr>
          <a:xfrm>
            <a:off x="804315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62" name="ホームベース 7">
            <a:extLst>
              <a:ext uri="{FF2B5EF4-FFF2-40B4-BE49-F238E27FC236}">
                <a16:creationId xmlns:a16="http://schemas.microsoft.com/office/drawing/2014/main" id="{6817B232-D599-43ED-A69D-CC58F0240581}"/>
              </a:ext>
            </a:extLst>
          </p:cNvPr>
          <p:cNvSpPr/>
          <p:nvPr/>
        </p:nvSpPr>
        <p:spPr>
          <a:xfrm>
            <a:off x="661371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63" name="ホームベース 8">
            <a:extLst>
              <a:ext uri="{FF2B5EF4-FFF2-40B4-BE49-F238E27FC236}">
                <a16:creationId xmlns:a16="http://schemas.microsoft.com/office/drawing/2014/main" id="{ABD437FB-F0BF-4619-AFC3-66CE456D0442}"/>
              </a:ext>
            </a:extLst>
          </p:cNvPr>
          <p:cNvSpPr/>
          <p:nvPr/>
        </p:nvSpPr>
        <p:spPr>
          <a:xfrm>
            <a:off x="518427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64" name="ホームベース 9">
            <a:extLst>
              <a:ext uri="{FF2B5EF4-FFF2-40B4-BE49-F238E27FC236}">
                <a16:creationId xmlns:a16="http://schemas.microsoft.com/office/drawing/2014/main" id="{0B9B7D62-4489-4716-B66C-BF531898665C}"/>
              </a:ext>
            </a:extLst>
          </p:cNvPr>
          <p:cNvSpPr/>
          <p:nvPr/>
        </p:nvSpPr>
        <p:spPr>
          <a:xfrm>
            <a:off x="375483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65" name="ホームベース 10">
            <a:extLst>
              <a:ext uri="{FF2B5EF4-FFF2-40B4-BE49-F238E27FC236}">
                <a16:creationId xmlns:a16="http://schemas.microsoft.com/office/drawing/2014/main" id="{DB4636FA-4B0E-4B62-BE56-2449AF882391}"/>
              </a:ext>
            </a:extLst>
          </p:cNvPr>
          <p:cNvSpPr/>
          <p:nvPr/>
        </p:nvSpPr>
        <p:spPr>
          <a:xfrm>
            <a:off x="2325391" y="5414998"/>
            <a:ext cx="1892300" cy="92710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66" name="ホームベース 11">
            <a:extLst>
              <a:ext uri="{FF2B5EF4-FFF2-40B4-BE49-F238E27FC236}">
                <a16:creationId xmlns:a16="http://schemas.microsoft.com/office/drawing/2014/main" id="{EDFB9168-E9D2-4C53-9570-F36D9BC79340}"/>
              </a:ext>
            </a:extLst>
          </p:cNvPr>
          <p:cNvSpPr/>
          <p:nvPr/>
        </p:nvSpPr>
        <p:spPr>
          <a:xfrm>
            <a:off x="895951" y="5414998"/>
            <a:ext cx="1892300" cy="927100"/>
          </a:xfrm>
          <a:prstGeom prst="homePlate">
            <a:avLst/>
          </a:prstGeom>
          <a:solidFill>
            <a:schemeClr val="accent6">
              <a:lumMod val="40000"/>
              <a:lumOff val="6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67" name="テキスト ボックス 66">
            <a:extLst>
              <a:ext uri="{FF2B5EF4-FFF2-40B4-BE49-F238E27FC236}">
                <a16:creationId xmlns:a16="http://schemas.microsoft.com/office/drawing/2014/main" id="{A18CDD9C-E89F-4470-B74F-8B45E9BB5FEB}"/>
              </a:ext>
            </a:extLst>
          </p:cNvPr>
          <p:cNvSpPr txBox="1"/>
          <p:nvPr/>
        </p:nvSpPr>
        <p:spPr>
          <a:xfrm>
            <a:off x="984296" y="5416883"/>
            <a:ext cx="1569660" cy="923330"/>
          </a:xfrm>
          <a:prstGeom prst="rect">
            <a:avLst/>
          </a:prstGeom>
          <a:noFill/>
        </p:spPr>
        <p:txBody>
          <a:bodyPr wrap="none" rtlCol="0">
            <a:spAutoFit/>
          </a:bodyPr>
          <a:lstStyle/>
          <a:p>
            <a:r>
              <a:rPr kumimoji="1" lang="ja-JP" altLang="en-US" dirty="0"/>
              <a:t>①現状と</a:t>
            </a:r>
            <a:endParaRPr lang="en-US" altLang="ja-JP" dirty="0"/>
          </a:p>
          <a:p>
            <a:r>
              <a:rPr kumimoji="1" lang="ja-JP" altLang="en-US" dirty="0"/>
              <a:t>　あるべき姿</a:t>
            </a:r>
            <a:endParaRPr kumimoji="1" lang="en-US" altLang="ja-JP" dirty="0"/>
          </a:p>
          <a:p>
            <a:r>
              <a:rPr lang="ja-JP" altLang="en-US" dirty="0"/>
              <a:t>　の検討</a:t>
            </a:r>
            <a:endParaRPr kumimoji="1" lang="ja-JP" altLang="en-US" dirty="0"/>
          </a:p>
        </p:txBody>
      </p:sp>
      <p:sp>
        <p:nvSpPr>
          <p:cNvPr id="68" name="テキスト ボックス 67">
            <a:extLst>
              <a:ext uri="{FF2B5EF4-FFF2-40B4-BE49-F238E27FC236}">
                <a16:creationId xmlns:a16="http://schemas.microsoft.com/office/drawing/2014/main" id="{A739902E-B9B6-4C48-9315-BC0B9BAFB492}"/>
              </a:ext>
            </a:extLst>
          </p:cNvPr>
          <p:cNvSpPr txBox="1"/>
          <p:nvPr/>
        </p:nvSpPr>
        <p:spPr>
          <a:xfrm>
            <a:off x="2572690" y="5416883"/>
            <a:ext cx="1569660" cy="923330"/>
          </a:xfrm>
          <a:prstGeom prst="rect">
            <a:avLst/>
          </a:prstGeom>
          <a:noFill/>
        </p:spPr>
        <p:txBody>
          <a:bodyPr wrap="none" rtlCol="0">
            <a:spAutoFit/>
          </a:bodyPr>
          <a:lstStyle/>
          <a:p>
            <a:r>
              <a:rPr kumimoji="1" lang="ja-JP" altLang="en-US" dirty="0"/>
              <a:t>②活用</a:t>
            </a:r>
            <a:endParaRPr kumimoji="1" lang="en-US" altLang="ja-JP" dirty="0"/>
          </a:p>
          <a:p>
            <a:r>
              <a:rPr kumimoji="1" lang="ja-JP" altLang="en-US" dirty="0"/>
              <a:t>　対象データ</a:t>
            </a:r>
            <a:br>
              <a:rPr kumimoji="1" lang="en-US" altLang="ja-JP" dirty="0"/>
            </a:br>
            <a:r>
              <a:rPr kumimoji="1" lang="ja-JP" altLang="en-US" dirty="0"/>
              <a:t>　確認</a:t>
            </a:r>
          </a:p>
        </p:txBody>
      </p:sp>
      <p:sp>
        <p:nvSpPr>
          <p:cNvPr id="69" name="テキスト ボックス 68">
            <a:extLst>
              <a:ext uri="{FF2B5EF4-FFF2-40B4-BE49-F238E27FC236}">
                <a16:creationId xmlns:a16="http://schemas.microsoft.com/office/drawing/2014/main" id="{E28EAE22-98B8-4054-9DD1-ECFB45A07BFF}"/>
              </a:ext>
            </a:extLst>
          </p:cNvPr>
          <p:cNvSpPr txBox="1"/>
          <p:nvPr/>
        </p:nvSpPr>
        <p:spPr>
          <a:xfrm>
            <a:off x="4137101" y="5416883"/>
            <a:ext cx="1338828" cy="923330"/>
          </a:xfrm>
          <a:prstGeom prst="rect">
            <a:avLst/>
          </a:prstGeom>
          <a:noFill/>
        </p:spPr>
        <p:txBody>
          <a:bodyPr wrap="none" rtlCol="0">
            <a:spAutoFit/>
          </a:bodyPr>
          <a:lstStyle/>
          <a:p>
            <a:r>
              <a:rPr kumimoji="1" lang="ja-JP" altLang="en-US" dirty="0"/>
              <a:t>③データ</a:t>
            </a:r>
            <a:endParaRPr kumimoji="1" lang="en-US" altLang="ja-JP" dirty="0"/>
          </a:p>
          <a:p>
            <a:r>
              <a:rPr kumimoji="1" lang="ja-JP" altLang="en-US" dirty="0"/>
              <a:t>　利用</a:t>
            </a:r>
            <a:r>
              <a:rPr lang="ja-JP" altLang="en-US" dirty="0"/>
              <a:t>方法</a:t>
            </a:r>
            <a:endParaRPr lang="en-US" altLang="ja-JP" dirty="0"/>
          </a:p>
          <a:p>
            <a:r>
              <a:rPr kumimoji="1" lang="ja-JP" altLang="en-US" dirty="0"/>
              <a:t>　検討</a:t>
            </a:r>
          </a:p>
        </p:txBody>
      </p:sp>
      <p:sp>
        <p:nvSpPr>
          <p:cNvPr id="70" name="テキスト ボックス 69">
            <a:extLst>
              <a:ext uri="{FF2B5EF4-FFF2-40B4-BE49-F238E27FC236}">
                <a16:creationId xmlns:a16="http://schemas.microsoft.com/office/drawing/2014/main" id="{90D268DE-7524-49B4-ABE8-0CF5BE359DB7}"/>
              </a:ext>
            </a:extLst>
          </p:cNvPr>
          <p:cNvSpPr txBox="1"/>
          <p:nvPr/>
        </p:nvSpPr>
        <p:spPr>
          <a:xfrm>
            <a:off x="5599149" y="5555383"/>
            <a:ext cx="1107997" cy="646331"/>
          </a:xfrm>
          <a:prstGeom prst="rect">
            <a:avLst/>
          </a:prstGeom>
          <a:noFill/>
        </p:spPr>
        <p:txBody>
          <a:bodyPr wrap="none" rtlCol="0">
            <a:spAutoFit/>
          </a:bodyPr>
          <a:lstStyle/>
          <a:p>
            <a:r>
              <a:rPr kumimoji="1" lang="ja-JP" altLang="en-US" dirty="0"/>
              <a:t>④データ</a:t>
            </a:r>
            <a:br>
              <a:rPr kumimoji="1" lang="en-US" altLang="ja-JP" dirty="0"/>
            </a:br>
            <a:r>
              <a:rPr kumimoji="1" lang="ja-JP" altLang="en-US" dirty="0"/>
              <a:t>　</a:t>
            </a:r>
            <a:r>
              <a:rPr lang="ja-JP" altLang="en-US" dirty="0"/>
              <a:t>利用</a:t>
            </a:r>
            <a:endParaRPr kumimoji="1" lang="ja-JP" altLang="en-US" dirty="0"/>
          </a:p>
        </p:txBody>
      </p:sp>
      <p:sp>
        <p:nvSpPr>
          <p:cNvPr id="71" name="テキスト ボックス 70">
            <a:extLst>
              <a:ext uri="{FF2B5EF4-FFF2-40B4-BE49-F238E27FC236}">
                <a16:creationId xmlns:a16="http://schemas.microsoft.com/office/drawing/2014/main" id="{3C94BD7F-6D86-4E62-ADDD-8ED512CDE0FB}"/>
              </a:ext>
            </a:extLst>
          </p:cNvPr>
          <p:cNvSpPr txBox="1"/>
          <p:nvPr/>
        </p:nvSpPr>
        <p:spPr>
          <a:xfrm>
            <a:off x="7218064" y="5555383"/>
            <a:ext cx="646331" cy="646331"/>
          </a:xfrm>
          <a:prstGeom prst="rect">
            <a:avLst/>
          </a:prstGeom>
          <a:noFill/>
        </p:spPr>
        <p:txBody>
          <a:bodyPr wrap="none" rtlCol="0">
            <a:spAutoFit/>
          </a:bodyPr>
          <a:lstStyle/>
          <a:p>
            <a:pPr algn="ctr"/>
            <a:r>
              <a:rPr kumimoji="1" lang="ja-JP" altLang="en-US"/>
              <a:t>⑤</a:t>
            </a:r>
            <a:br>
              <a:rPr kumimoji="1" lang="en-US" altLang="ja-JP" dirty="0"/>
            </a:br>
            <a:r>
              <a:rPr kumimoji="1" lang="ja-JP" altLang="en-US" dirty="0"/>
              <a:t>評価</a:t>
            </a:r>
          </a:p>
        </p:txBody>
      </p:sp>
      <p:sp>
        <p:nvSpPr>
          <p:cNvPr id="72" name="テキスト ボックス 71">
            <a:extLst>
              <a:ext uri="{FF2B5EF4-FFF2-40B4-BE49-F238E27FC236}">
                <a16:creationId xmlns:a16="http://schemas.microsoft.com/office/drawing/2014/main" id="{6E0EDF28-7907-410E-9F65-25E2DDD1B81F}"/>
              </a:ext>
            </a:extLst>
          </p:cNvPr>
          <p:cNvSpPr txBox="1"/>
          <p:nvPr/>
        </p:nvSpPr>
        <p:spPr>
          <a:xfrm>
            <a:off x="8490980" y="5555383"/>
            <a:ext cx="1107996" cy="646331"/>
          </a:xfrm>
          <a:prstGeom prst="rect">
            <a:avLst/>
          </a:prstGeom>
          <a:noFill/>
        </p:spPr>
        <p:txBody>
          <a:bodyPr wrap="none" rtlCol="0">
            <a:spAutoFit/>
          </a:bodyPr>
          <a:lstStyle/>
          <a:p>
            <a:pPr algn="ctr"/>
            <a:r>
              <a:rPr lang="ja-JP" altLang="en-US" dirty="0"/>
              <a:t>⑥</a:t>
            </a:r>
            <a:br>
              <a:rPr lang="en-US" altLang="ja-JP" dirty="0"/>
            </a:br>
            <a:r>
              <a:rPr lang="ja-JP" altLang="en-US" dirty="0"/>
              <a:t>政策検討</a:t>
            </a:r>
            <a:endParaRPr kumimoji="1" lang="ja-JP" altLang="en-US" dirty="0"/>
          </a:p>
        </p:txBody>
      </p:sp>
      <p:sp>
        <p:nvSpPr>
          <p:cNvPr id="73" name="テキスト ボックス 72">
            <a:extLst>
              <a:ext uri="{FF2B5EF4-FFF2-40B4-BE49-F238E27FC236}">
                <a16:creationId xmlns:a16="http://schemas.microsoft.com/office/drawing/2014/main" id="{C7984092-41A4-4B4C-9E10-3F1A565CCB51}"/>
              </a:ext>
            </a:extLst>
          </p:cNvPr>
          <p:cNvSpPr txBox="1"/>
          <p:nvPr/>
        </p:nvSpPr>
        <p:spPr>
          <a:xfrm>
            <a:off x="9958403" y="5555383"/>
            <a:ext cx="1107996" cy="646331"/>
          </a:xfrm>
          <a:prstGeom prst="rect">
            <a:avLst/>
          </a:prstGeom>
          <a:noFill/>
        </p:spPr>
        <p:txBody>
          <a:bodyPr wrap="none" rtlCol="0">
            <a:spAutoFit/>
          </a:bodyPr>
          <a:lstStyle/>
          <a:p>
            <a:pPr algn="ctr"/>
            <a:r>
              <a:rPr lang="ja-JP" altLang="en-US" dirty="0"/>
              <a:t>⑦</a:t>
            </a:r>
            <a:br>
              <a:rPr lang="en-US" altLang="ja-JP" dirty="0"/>
            </a:br>
            <a:r>
              <a:rPr lang="ja-JP" altLang="en-US" dirty="0"/>
              <a:t>効果指標</a:t>
            </a:r>
            <a:endParaRPr kumimoji="1" lang="ja-JP" altLang="en-US" dirty="0"/>
          </a:p>
        </p:txBody>
      </p:sp>
      <p:sp>
        <p:nvSpPr>
          <p:cNvPr id="19" name="スライド番号プレースホルダー 1">
            <a:extLst>
              <a:ext uri="{FF2B5EF4-FFF2-40B4-BE49-F238E27FC236}">
                <a16:creationId xmlns:a16="http://schemas.microsoft.com/office/drawing/2014/main" id="{D014EFE9-4085-435B-90CD-D4D36FE98E7E}"/>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37</a:t>
            </a:fld>
            <a:endParaRPr kumimoji="1" lang="ja-JP" altLang="en-US" dirty="0"/>
          </a:p>
        </p:txBody>
      </p:sp>
    </p:spTree>
    <p:extLst>
      <p:ext uri="{BB962C8B-B14F-4D97-AF65-F5344CB8AC3E}">
        <p14:creationId xmlns:p14="http://schemas.microsoft.com/office/powerpoint/2010/main" val="40617171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8D212D2-8D0C-E641-B75D-0F217DD17D3E}"/>
              </a:ext>
            </a:extLst>
          </p:cNvPr>
          <p:cNvSpPr>
            <a:spLocks noGrp="1"/>
          </p:cNvSpPr>
          <p:nvPr>
            <p:ph type="title"/>
          </p:nvPr>
        </p:nvSpPr>
        <p:spPr/>
        <p:txBody>
          <a:bodyPr>
            <a:normAutofit fontScale="90000"/>
          </a:bodyPr>
          <a:lstStyle/>
          <a:p>
            <a:r>
              <a:rPr kumimoji="1" lang="en-US" altLang="ja-JP" dirty="0"/>
              <a:t>3-2. </a:t>
            </a:r>
            <a:r>
              <a:rPr kumimoji="1" lang="ja-JP" altLang="en-US" dirty="0"/>
              <a:t>現状の確認（課題の設定）</a:t>
            </a:r>
          </a:p>
        </p:txBody>
      </p:sp>
      <p:sp>
        <p:nvSpPr>
          <p:cNvPr id="7" name="正方形/長方形 6">
            <a:extLst>
              <a:ext uri="{FF2B5EF4-FFF2-40B4-BE49-F238E27FC236}">
                <a16:creationId xmlns:a16="http://schemas.microsoft.com/office/drawing/2014/main" id="{7A006990-8DC6-4F4B-BEA0-16DB17E9DA92}"/>
              </a:ext>
            </a:extLst>
          </p:cNvPr>
          <p:cNvSpPr/>
          <p:nvPr/>
        </p:nvSpPr>
        <p:spPr>
          <a:xfrm>
            <a:off x="9405257" y="158522"/>
            <a:ext cx="2624447" cy="10450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t>地方公共団体</a:t>
            </a:r>
            <a:endParaRPr lang="en-US" altLang="ja-JP" dirty="0"/>
          </a:p>
          <a:p>
            <a:pPr algn="ctr"/>
            <a:r>
              <a:rPr kumimoji="1" lang="ja-JP" altLang="en-US" dirty="0"/>
              <a:t>に合わせて</a:t>
            </a:r>
            <a:br>
              <a:rPr kumimoji="1" lang="en-US" altLang="ja-JP" dirty="0"/>
            </a:br>
            <a:r>
              <a:rPr kumimoji="1" lang="ja-JP" altLang="en-US" dirty="0"/>
              <a:t>数ページ作成</a:t>
            </a:r>
          </a:p>
        </p:txBody>
      </p:sp>
      <p:sp>
        <p:nvSpPr>
          <p:cNvPr id="8" name="コンテンツ プレースホルダー 2">
            <a:extLst>
              <a:ext uri="{FF2B5EF4-FFF2-40B4-BE49-F238E27FC236}">
                <a16:creationId xmlns:a16="http://schemas.microsoft.com/office/drawing/2014/main" id="{51DCD82A-0104-41C8-8AAE-A58D477F180A}"/>
              </a:ext>
            </a:extLst>
          </p:cNvPr>
          <p:cNvSpPr txBox="1">
            <a:spLocks/>
          </p:cNvSpPr>
          <p:nvPr/>
        </p:nvSpPr>
        <p:spPr>
          <a:xfrm>
            <a:off x="838200" y="1105468"/>
            <a:ext cx="10515600" cy="56339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buFont typeface="Arial"/>
              <a:buNone/>
            </a:pPr>
            <a:r>
              <a:rPr lang="en-US" altLang="ja-JP" sz="2200" dirty="0"/>
              <a:t>XXX</a:t>
            </a:r>
            <a:r>
              <a:rPr lang="ja-JP" altLang="en-US" sz="2200" dirty="0"/>
              <a:t>市の課題・現状</a:t>
            </a:r>
            <a:endParaRPr lang="en-US" altLang="ja-JP" sz="2200" dirty="0"/>
          </a:p>
          <a:p>
            <a:pPr marL="457200" lvl="1" indent="0">
              <a:buFont typeface="Arial"/>
              <a:buNone/>
            </a:pPr>
            <a:endParaRPr lang="en-US" altLang="ja-JP" sz="2200" dirty="0"/>
          </a:p>
        </p:txBody>
      </p:sp>
      <p:sp>
        <p:nvSpPr>
          <p:cNvPr id="5" name="スライド番号プレースホルダー 1">
            <a:extLst>
              <a:ext uri="{FF2B5EF4-FFF2-40B4-BE49-F238E27FC236}">
                <a16:creationId xmlns:a16="http://schemas.microsoft.com/office/drawing/2014/main" id="{9F41321C-0FE3-4DA2-8E47-27BD80A6C055}"/>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38</a:t>
            </a:fld>
            <a:endParaRPr kumimoji="1" lang="ja-JP" altLang="en-US" dirty="0"/>
          </a:p>
        </p:txBody>
      </p:sp>
    </p:spTree>
    <p:extLst>
      <p:ext uri="{BB962C8B-B14F-4D97-AF65-F5344CB8AC3E}">
        <p14:creationId xmlns:p14="http://schemas.microsoft.com/office/powerpoint/2010/main" val="32578887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79E89DB-FF87-384D-ABFF-F1BF226746FF}"/>
              </a:ext>
            </a:extLst>
          </p:cNvPr>
          <p:cNvSpPr>
            <a:spLocks noGrp="1"/>
          </p:cNvSpPr>
          <p:nvPr>
            <p:ph type="title"/>
          </p:nvPr>
        </p:nvSpPr>
        <p:spPr/>
        <p:txBody>
          <a:bodyPr>
            <a:normAutofit fontScale="90000"/>
          </a:bodyPr>
          <a:lstStyle/>
          <a:p>
            <a:r>
              <a:rPr lang="en-US" altLang="ja-JP" dirty="0"/>
              <a:t>3-3. </a:t>
            </a:r>
            <a:r>
              <a:rPr lang="ja-JP" altLang="en-US" dirty="0"/>
              <a:t>あるべき</a:t>
            </a:r>
            <a:r>
              <a:rPr kumimoji="1" lang="ja-JP" altLang="en-US" dirty="0"/>
              <a:t>姿の検討</a:t>
            </a:r>
          </a:p>
        </p:txBody>
      </p:sp>
      <p:sp>
        <p:nvSpPr>
          <p:cNvPr id="3" name="コンテンツ プレースホルダー 2">
            <a:extLst>
              <a:ext uri="{FF2B5EF4-FFF2-40B4-BE49-F238E27FC236}">
                <a16:creationId xmlns:a16="http://schemas.microsoft.com/office/drawing/2014/main" id="{6C5F25DF-3E6E-F341-918D-74CF144A8B45}"/>
              </a:ext>
            </a:extLst>
          </p:cNvPr>
          <p:cNvSpPr>
            <a:spLocks noGrp="1"/>
          </p:cNvSpPr>
          <p:nvPr>
            <p:ph idx="1"/>
          </p:nvPr>
        </p:nvSpPr>
        <p:spPr/>
        <p:txBody>
          <a:bodyPr>
            <a:normAutofit/>
          </a:bodyPr>
          <a:lstStyle/>
          <a:p>
            <a:pPr marL="0" indent="0">
              <a:buNone/>
            </a:pPr>
            <a:r>
              <a:rPr lang="ja-JP" altLang="en-US" sz="2200" dirty="0"/>
              <a:t>現状に対して、どのようになっているとよいか明確にする。</a:t>
            </a:r>
            <a:endParaRPr kumimoji="1" lang="ja-JP" altLang="en-US" sz="2200" dirty="0"/>
          </a:p>
        </p:txBody>
      </p:sp>
      <p:sp>
        <p:nvSpPr>
          <p:cNvPr id="12" name="正方形/長方形 11">
            <a:extLst>
              <a:ext uri="{FF2B5EF4-FFF2-40B4-BE49-F238E27FC236}">
                <a16:creationId xmlns:a16="http://schemas.microsoft.com/office/drawing/2014/main" id="{BFF9D60F-EABD-E549-B45F-9B4E3520E531}"/>
              </a:ext>
            </a:extLst>
          </p:cNvPr>
          <p:cNvSpPr/>
          <p:nvPr/>
        </p:nvSpPr>
        <p:spPr>
          <a:xfrm>
            <a:off x="8997696" y="136525"/>
            <a:ext cx="3033883" cy="9689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地方公共団体ごとに</a:t>
            </a:r>
            <a:endParaRPr lang="en-US" altLang="ja-JP" dirty="0"/>
          </a:p>
          <a:p>
            <a:pPr algn="ctr"/>
            <a:r>
              <a:rPr lang="ja-JP" altLang="en-US" dirty="0"/>
              <a:t>あるべき</a:t>
            </a:r>
            <a:r>
              <a:rPr kumimoji="1" lang="ja-JP" altLang="en-US" dirty="0"/>
              <a:t>姿を検討する</a:t>
            </a:r>
            <a:endParaRPr kumimoji="1" lang="en-US" altLang="ja-JP" dirty="0"/>
          </a:p>
          <a:p>
            <a:pPr algn="ctr"/>
            <a:r>
              <a:rPr kumimoji="1" lang="ja-JP" altLang="en-US" dirty="0"/>
              <a:t>方法や目指す姿の案を書く</a:t>
            </a:r>
          </a:p>
        </p:txBody>
      </p:sp>
      <p:sp>
        <p:nvSpPr>
          <p:cNvPr id="5" name="スライド番号プレースホルダー 1">
            <a:extLst>
              <a:ext uri="{FF2B5EF4-FFF2-40B4-BE49-F238E27FC236}">
                <a16:creationId xmlns:a16="http://schemas.microsoft.com/office/drawing/2014/main" id="{D512DE7B-35D9-4257-8696-962E8D6B3932}"/>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39</a:t>
            </a:fld>
            <a:endParaRPr kumimoji="1" lang="ja-JP" altLang="en-US" dirty="0"/>
          </a:p>
        </p:txBody>
      </p:sp>
    </p:spTree>
    <p:extLst>
      <p:ext uri="{BB962C8B-B14F-4D97-AF65-F5344CB8AC3E}">
        <p14:creationId xmlns:p14="http://schemas.microsoft.com/office/powerpoint/2010/main" val="1716157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sz="4000" dirty="0"/>
              <a:t>1-1. </a:t>
            </a:r>
            <a:r>
              <a:rPr lang="ja-JP" altLang="en-US" sz="4000" dirty="0"/>
              <a:t>データ利活用</a:t>
            </a:r>
            <a:r>
              <a:rPr kumimoji="1" lang="ja-JP" altLang="en-US" sz="4000" dirty="0"/>
              <a:t>の負のループ</a:t>
            </a:r>
          </a:p>
        </p:txBody>
      </p:sp>
      <p:sp>
        <p:nvSpPr>
          <p:cNvPr id="3" name="コンテンツ プレースホルダー 2"/>
          <p:cNvSpPr>
            <a:spLocks noGrp="1"/>
          </p:cNvSpPr>
          <p:nvPr>
            <p:ph idx="1"/>
          </p:nvPr>
        </p:nvSpPr>
        <p:spPr/>
        <p:txBody>
          <a:bodyPr>
            <a:normAutofit/>
          </a:bodyPr>
          <a:lstStyle/>
          <a:p>
            <a:pPr marL="0" indent="0">
              <a:buNone/>
            </a:pPr>
            <a:r>
              <a:rPr lang="ja-JP" altLang="en-US" sz="2200" dirty="0"/>
              <a:t>地方公共団体に眠るデータを活用できていない</a:t>
            </a:r>
            <a:r>
              <a:rPr kumimoji="1" lang="ja-JP" altLang="en-US" sz="2200" dirty="0"/>
              <a:t>負の連鎖</a:t>
            </a:r>
            <a:r>
              <a:rPr lang="ja-JP" altLang="en-US" sz="2200" dirty="0"/>
              <a:t>を止めたい</a:t>
            </a:r>
            <a:r>
              <a:rPr kumimoji="1" lang="ja-JP" altLang="en-US" sz="2200" dirty="0"/>
              <a:t>。</a:t>
            </a:r>
          </a:p>
        </p:txBody>
      </p:sp>
      <p:sp>
        <p:nvSpPr>
          <p:cNvPr id="4" name="正方形/長方形 3"/>
          <p:cNvSpPr/>
          <p:nvPr/>
        </p:nvSpPr>
        <p:spPr>
          <a:xfrm>
            <a:off x="5033318" y="1795322"/>
            <a:ext cx="2174789" cy="1297459"/>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データを何に</a:t>
            </a:r>
            <a:br>
              <a:rPr kumimoji="1" lang="en-US" altLang="ja-JP" dirty="0">
                <a:solidFill>
                  <a:schemeClr val="tx1"/>
                </a:solidFill>
              </a:rPr>
            </a:br>
            <a:r>
              <a:rPr kumimoji="1" lang="ja-JP" altLang="en-US" dirty="0">
                <a:solidFill>
                  <a:schemeClr val="tx1"/>
                </a:solidFill>
              </a:rPr>
              <a:t>使っていいか</a:t>
            </a:r>
            <a:br>
              <a:rPr kumimoji="1" lang="en-US" altLang="ja-JP" dirty="0">
                <a:solidFill>
                  <a:schemeClr val="tx1"/>
                </a:solidFill>
              </a:rPr>
            </a:br>
            <a:r>
              <a:rPr kumimoji="1" lang="ja-JP" altLang="en-US" dirty="0">
                <a:solidFill>
                  <a:schemeClr val="tx1"/>
                </a:solidFill>
              </a:rPr>
              <a:t>わからない</a:t>
            </a:r>
          </a:p>
        </p:txBody>
      </p:sp>
      <p:sp>
        <p:nvSpPr>
          <p:cNvPr id="5" name="正方形/長方形 4"/>
          <p:cNvSpPr/>
          <p:nvPr/>
        </p:nvSpPr>
        <p:spPr>
          <a:xfrm>
            <a:off x="8616778" y="3391494"/>
            <a:ext cx="2174789" cy="1297459"/>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時間がないのに</a:t>
            </a:r>
            <a:br>
              <a:rPr lang="en-US" altLang="ja-JP" dirty="0">
                <a:solidFill>
                  <a:schemeClr val="tx1"/>
                </a:solidFill>
              </a:rPr>
            </a:br>
            <a:r>
              <a:rPr lang="ja-JP" altLang="en-US" dirty="0">
                <a:solidFill>
                  <a:schemeClr val="tx1"/>
                </a:solidFill>
              </a:rPr>
              <a:t>データ整備が</a:t>
            </a:r>
            <a:br>
              <a:rPr lang="en-US" altLang="ja-JP" dirty="0">
                <a:solidFill>
                  <a:schemeClr val="tx1"/>
                </a:solidFill>
              </a:rPr>
            </a:br>
            <a:r>
              <a:rPr lang="ja-JP" altLang="en-US" dirty="0">
                <a:solidFill>
                  <a:schemeClr val="tx1"/>
                </a:solidFill>
              </a:rPr>
              <a:t>必要なの？</a:t>
            </a:r>
            <a:endParaRPr kumimoji="1" lang="ja-JP" altLang="en-US" dirty="0">
              <a:solidFill>
                <a:schemeClr val="tx1"/>
              </a:solidFill>
            </a:endParaRPr>
          </a:p>
        </p:txBody>
      </p:sp>
      <p:sp>
        <p:nvSpPr>
          <p:cNvPr id="6" name="正方形/長方形 5"/>
          <p:cNvSpPr/>
          <p:nvPr/>
        </p:nvSpPr>
        <p:spPr>
          <a:xfrm>
            <a:off x="5033318" y="5146153"/>
            <a:ext cx="2174789" cy="1297459"/>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ノウハウが</a:t>
            </a:r>
            <a:br>
              <a:rPr lang="en-US" altLang="ja-JP" dirty="0">
                <a:solidFill>
                  <a:schemeClr val="tx1"/>
                </a:solidFill>
              </a:rPr>
            </a:br>
            <a:r>
              <a:rPr lang="ja-JP" altLang="en-US" dirty="0">
                <a:solidFill>
                  <a:schemeClr val="tx1"/>
                </a:solidFill>
              </a:rPr>
              <a:t>残らない</a:t>
            </a:r>
            <a:br>
              <a:rPr lang="en-US" altLang="ja-JP" dirty="0">
                <a:solidFill>
                  <a:schemeClr val="tx1"/>
                </a:solidFill>
              </a:rPr>
            </a:br>
            <a:r>
              <a:rPr lang="ja-JP" altLang="en-US" dirty="0">
                <a:solidFill>
                  <a:schemeClr val="tx1"/>
                </a:solidFill>
              </a:rPr>
              <a:t>新しい取り組みが</a:t>
            </a:r>
            <a:br>
              <a:rPr lang="en-US" altLang="ja-JP" dirty="0">
                <a:solidFill>
                  <a:schemeClr val="tx1"/>
                </a:solidFill>
              </a:rPr>
            </a:br>
            <a:r>
              <a:rPr lang="ja-JP" altLang="en-US" dirty="0">
                <a:solidFill>
                  <a:schemeClr val="tx1"/>
                </a:solidFill>
              </a:rPr>
              <a:t>できない</a:t>
            </a:r>
            <a:endParaRPr kumimoji="1" lang="ja-JP" altLang="en-US" dirty="0">
              <a:solidFill>
                <a:schemeClr val="tx1"/>
              </a:solidFill>
            </a:endParaRPr>
          </a:p>
        </p:txBody>
      </p:sp>
      <p:sp>
        <p:nvSpPr>
          <p:cNvPr id="7" name="正方形/長方形 6"/>
          <p:cNvSpPr/>
          <p:nvPr/>
        </p:nvSpPr>
        <p:spPr>
          <a:xfrm>
            <a:off x="1477662" y="3391494"/>
            <a:ext cx="2174789" cy="1297459"/>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勘と経験で</a:t>
            </a:r>
            <a:br>
              <a:rPr lang="en-US" altLang="ja-JP" dirty="0">
                <a:solidFill>
                  <a:schemeClr val="tx1"/>
                </a:solidFill>
              </a:rPr>
            </a:br>
            <a:r>
              <a:rPr lang="ja-JP" altLang="en-US" dirty="0">
                <a:solidFill>
                  <a:schemeClr val="tx1"/>
                </a:solidFill>
              </a:rPr>
              <a:t>対応しよう</a:t>
            </a:r>
            <a:br>
              <a:rPr lang="en-US" altLang="ja-JP" dirty="0">
                <a:solidFill>
                  <a:schemeClr val="tx1"/>
                </a:solidFill>
              </a:rPr>
            </a:br>
            <a:r>
              <a:rPr lang="ja-JP" altLang="en-US" dirty="0">
                <a:solidFill>
                  <a:schemeClr val="tx1"/>
                </a:solidFill>
              </a:rPr>
              <a:t>今までと同じで</a:t>
            </a:r>
            <a:br>
              <a:rPr lang="en-US" altLang="ja-JP" dirty="0">
                <a:solidFill>
                  <a:schemeClr val="tx1"/>
                </a:solidFill>
              </a:rPr>
            </a:br>
            <a:r>
              <a:rPr lang="ja-JP" altLang="en-US" dirty="0">
                <a:solidFill>
                  <a:schemeClr val="tx1"/>
                </a:solidFill>
              </a:rPr>
              <a:t>いいや</a:t>
            </a:r>
            <a:endParaRPr kumimoji="1" lang="ja-JP" altLang="en-US" dirty="0">
              <a:solidFill>
                <a:schemeClr val="tx1"/>
              </a:solidFill>
            </a:endParaRPr>
          </a:p>
        </p:txBody>
      </p:sp>
      <p:sp>
        <p:nvSpPr>
          <p:cNvPr id="8" name="曲折矢印 7"/>
          <p:cNvSpPr/>
          <p:nvPr/>
        </p:nvSpPr>
        <p:spPr>
          <a:xfrm rot="5400000">
            <a:off x="8279026" y="1666290"/>
            <a:ext cx="1094088" cy="2206197"/>
          </a:xfrm>
          <a:prstGeom prst="ben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曲折矢印 8"/>
          <p:cNvSpPr/>
          <p:nvPr/>
        </p:nvSpPr>
        <p:spPr>
          <a:xfrm rot="16200000">
            <a:off x="2866765" y="4283023"/>
            <a:ext cx="1094088" cy="2206197"/>
          </a:xfrm>
          <a:prstGeom prst="ben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 name="曲折矢印 9"/>
          <p:cNvSpPr/>
          <p:nvPr/>
        </p:nvSpPr>
        <p:spPr>
          <a:xfrm rot="10800000">
            <a:off x="7781923" y="4893758"/>
            <a:ext cx="2088293" cy="1153689"/>
          </a:xfrm>
          <a:prstGeom prst="ben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曲折矢印 10"/>
          <p:cNvSpPr/>
          <p:nvPr/>
        </p:nvSpPr>
        <p:spPr>
          <a:xfrm>
            <a:off x="2428615" y="2087680"/>
            <a:ext cx="2088293" cy="1153689"/>
          </a:xfrm>
          <a:prstGeom prst="ben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テキスト ボックス 12"/>
          <p:cNvSpPr txBox="1"/>
          <p:nvPr/>
        </p:nvSpPr>
        <p:spPr>
          <a:xfrm>
            <a:off x="8513805" y="1727583"/>
            <a:ext cx="1800493" cy="369332"/>
          </a:xfrm>
          <a:prstGeom prst="rect">
            <a:avLst/>
          </a:prstGeom>
          <a:noFill/>
        </p:spPr>
        <p:txBody>
          <a:bodyPr wrap="none" rtlCol="0">
            <a:spAutoFit/>
          </a:bodyPr>
          <a:lstStyle/>
          <a:p>
            <a:r>
              <a:rPr kumimoji="1" lang="ja-JP" altLang="en-US"/>
              <a:t>活用されない！</a:t>
            </a:r>
          </a:p>
        </p:txBody>
      </p:sp>
      <p:sp>
        <p:nvSpPr>
          <p:cNvPr id="14" name="テキスト ボックス 13"/>
          <p:cNvSpPr txBox="1"/>
          <p:nvPr/>
        </p:nvSpPr>
        <p:spPr>
          <a:xfrm>
            <a:off x="8616778" y="6121239"/>
            <a:ext cx="1800493" cy="369332"/>
          </a:xfrm>
          <a:prstGeom prst="rect">
            <a:avLst/>
          </a:prstGeom>
          <a:noFill/>
        </p:spPr>
        <p:txBody>
          <a:bodyPr wrap="none" rtlCol="0">
            <a:spAutoFit/>
          </a:bodyPr>
          <a:lstStyle/>
          <a:p>
            <a:r>
              <a:rPr lang="ja-JP" altLang="en-US"/>
              <a:t>蓄積されない！</a:t>
            </a:r>
            <a:endParaRPr kumimoji="1" lang="ja-JP" altLang="en-US"/>
          </a:p>
        </p:txBody>
      </p:sp>
      <p:sp>
        <p:nvSpPr>
          <p:cNvPr id="15" name="テキスト ボックス 14"/>
          <p:cNvSpPr txBox="1"/>
          <p:nvPr/>
        </p:nvSpPr>
        <p:spPr>
          <a:xfrm>
            <a:off x="1807075" y="1725404"/>
            <a:ext cx="1569660" cy="369332"/>
          </a:xfrm>
          <a:prstGeom prst="rect">
            <a:avLst/>
          </a:prstGeom>
          <a:noFill/>
        </p:spPr>
        <p:txBody>
          <a:bodyPr wrap="none" rtlCol="0">
            <a:spAutoFit/>
          </a:bodyPr>
          <a:lstStyle/>
          <a:p>
            <a:r>
              <a:rPr lang="ja-JP" altLang="en-US"/>
              <a:t>変わらない！</a:t>
            </a:r>
            <a:endParaRPr kumimoji="1" lang="ja-JP" altLang="en-US"/>
          </a:p>
        </p:txBody>
      </p:sp>
      <p:sp>
        <p:nvSpPr>
          <p:cNvPr id="16" name="テキスト ボックス 15"/>
          <p:cNvSpPr txBox="1"/>
          <p:nvPr/>
        </p:nvSpPr>
        <p:spPr>
          <a:xfrm>
            <a:off x="1827763" y="6101995"/>
            <a:ext cx="1569660" cy="369332"/>
          </a:xfrm>
          <a:prstGeom prst="rect">
            <a:avLst/>
          </a:prstGeom>
          <a:noFill/>
        </p:spPr>
        <p:txBody>
          <a:bodyPr wrap="none" rtlCol="0">
            <a:spAutoFit/>
          </a:bodyPr>
          <a:lstStyle/>
          <a:p>
            <a:r>
              <a:rPr lang="ja-JP" altLang="en-US" dirty="0"/>
              <a:t>あきらめる！</a:t>
            </a:r>
            <a:endParaRPr kumimoji="1" lang="ja-JP" altLang="en-US" dirty="0"/>
          </a:p>
        </p:txBody>
      </p:sp>
      <p:sp>
        <p:nvSpPr>
          <p:cNvPr id="17" name="テキスト ボックス 16"/>
          <p:cNvSpPr txBox="1"/>
          <p:nvPr/>
        </p:nvSpPr>
        <p:spPr>
          <a:xfrm>
            <a:off x="5182929" y="3827079"/>
            <a:ext cx="1826141" cy="584775"/>
          </a:xfrm>
          <a:prstGeom prst="rect">
            <a:avLst/>
          </a:prstGeom>
          <a:noFill/>
        </p:spPr>
        <p:txBody>
          <a:bodyPr wrap="none" rtlCol="0">
            <a:spAutoFit/>
          </a:bodyPr>
          <a:lstStyle/>
          <a:p>
            <a:r>
              <a:rPr kumimoji="1" lang="ja-JP" altLang="en-US" sz="3200"/>
              <a:t>現状の姿</a:t>
            </a:r>
            <a:endParaRPr kumimoji="1" lang="ja-JP" altLang="en-US" dirty="0"/>
          </a:p>
        </p:txBody>
      </p:sp>
      <p:sp>
        <p:nvSpPr>
          <p:cNvPr id="18" name="スライド番号プレースホルダー 1">
            <a:extLst>
              <a:ext uri="{FF2B5EF4-FFF2-40B4-BE49-F238E27FC236}">
                <a16:creationId xmlns:a16="http://schemas.microsoft.com/office/drawing/2014/main" id="{BD913346-CF72-440F-B936-8C0FDC68E721}"/>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4</a:t>
            </a:fld>
            <a:endParaRPr kumimoji="1" lang="ja-JP" altLang="en-US" dirty="0"/>
          </a:p>
        </p:txBody>
      </p:sp>
    </p:spTree>
    <p:extLst>
      <p:ext uri="{BB962C8B-B14F-4D97-AF65-F5344CB8AC3E}">
        <p14:creationId xmlns:p14="http://schemas.microsoft.com/office/powerpoint/2010/main" val="15201606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86139ED-E37E-2A47-B30B-4B3D92DDA842}"/>
              </a:ext>
            </a:extLst>
          </p:cNvPr>
          <p:cNvSpPr>
            <a:spLocks noGrp="1"/>
          </p:cNvSpPr>
          <p:nvPr>
            <p:ph type="title"/>
          </p:nvPr>
        </p:nvSpPr>
        <p:spPr/>
        <p:txBody>
          <a:bodyPr>
            <a:normAutofit fontScale="90000"/>
          </a:bodyPr>
          <a:lstStyle/>
          <a:p>
            <a:r>
              <a:rPr kumimoji="1" lang="en-US" altLang="ja-JP" dirty="0"/>
              <a:t>3-4. </a:t>
            </a:r>
            <a:r>
              <a:rPr kumimoji="1" lang="ja-JP" altLang="en-US" dirty="0"/>
              <a:t>集めるデータ項目の検討</a:t>
            </a:r>
          </a:p>
        </p:txBody>
      </p:sp>
      <p:sp>
        <p:nvSpPr>
          <p:cNvPr id="5" name="右中かっこ 4">
            <a:extLst>
              <a:ext uri="{FF2B5EF4-FFF2-40B4-BE49-F238E27FC236}">
                <a16:creationId xmlns:a16="http://schemas.microsoft.com/office/drawing/2014/main" id="{070AE8F7-581D-4DF2-9CD5-BA1F152B7E16}"/>
              </a:ext>
            </a:extLst>
          </p:cNvPr>
          <p:cNvSpPr/>
          <p:nvPr/>
        </p:nvSpPr>
        <p:spPr>
          <a:xfrm>
            <a:off x="8669871" y="2086428"/>
            <a:ext cx="652597" cy="4666343"/>
          </a:xfrm>
          <a:prstGeom prst="rightBrace">
            <a:avLst>
              <a:gd name="adj1" fmla="val 24710"/>
              <a:gd name="adj2" fmla="val 4771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8751087B-7843-4527-A8E4-F328E496FC4E}"/>
              </a:ext>
            </a:extLst>
          </p:cNvPr>
          <p:cNvSpPr txBox="1"/>
          <p:nvPr/>
        </p:nvSpPr>
        <p:spPr>
          <a:xfrm>
            <a:off x="9228520" y="3175189"/>
            <a:ext cx="2441694" cy="584775"/>
          </a:xfrm>
          <a:prstGeom prst="rect">
            <a:avLst/>
          </a:prstGeom>
          <a:noFill/>
        </p:spPr>
        <p:txBody>
          <a:bodyPr wrap="none" rtlCol="0">
            <a:spAutoFit/>
          </a:bodyPr>
          <a:lstStyle/>
          <a:p>
            <a:r>
              <a:rPr lang="ja-JP" altLang="en-US" sz="1600"/>
              <a:t>・歩道の路面からの高さ</a:t>
            </a:r>
            <a:br>
              <a:rPr lang="en-US" altLang="ja-JP" sz="1600" dirty="0"/>
            </a:br>
            <a:r>
              <a:rPr lang="ja-JP" altLang="en-US" sz="1600"/>
              <a:t>・路面との角度</a:t>
            </a:r>
            <a:endParaRPr kumimoji="1" lang="ja-JP" altLang="en-US" sz="1600" dirty="0"/>
          </a:p>
        </p:txBody>
      </p:sp>
      <p:sp>
        <p:nvSpPr>
          <p:cNvPr id="7" name="テキスト ボックス 6">
            <a:extLst>
              <a:ext uri="{FF2B5EF4-FFF2-40B4-BE49-F238E27FC236}">
                <a16:creationId xmlns:a16="http://schemas.microsoft.com/office/drawing/2014/main" id="{33926023-CDBD-4235-B95D-3D2611EBE5FE}"/>
              </a:ext>
            </a:extLst>
          </p:cNvPr>
          <p:cNvSpPr txBox="1"/>
          <p:nvPr/>
        </p:nvSpPr>
        <p:spPr>
          <a:xfrm>
            <a:off x="9206804" y="1965065"/>
            <a:ext cx="1800493" cy="369332"/>
          </a:xfrm>
          <a:prstGeom prst="rect">
            <a:avLst/>
          </a:prstGeom>
          <a:noFill/>
        </p:spPr>
        <p:txBody>
          <a:bodyPr wrap="none" rtlCol="0">
            <a:spAutoFit/>
          </a:bodyPr>
          <a:lstStyle/>
          <a:p>
            <a:r>
              <a:rPr kumimoji="1" lang="en-US" altLang="ja-JP" dirty="0"/>
              <a:t>【</a:t>
            </a:r>
            <a:r>
              <a:rPr kumimoji="1" lang="ja-JP" altLang="en-US" dirty="0"/>
              <a:t>データの例</a:t>
            </a:r>
            <a:r>
              <a:rPr kumimoji="1" lang="en-US" altLang="ja-JP" dirty="0"/>
              <a:t>】</a:t>
            </a:r>
            <a:endParaRPr kumimoji="1" lang="ja-JP" altLang="en-US" dirty="0"/>
          </a:p>
        </p:txBody>
      </p:sp>
      <p:sp>
        <p:nvSpPr>
          <p:cNvPr id="8" name="テキスト ボックス 7">
            <a:extLst>
              <a:ext uri="{FF2B5EF4-FFF2-40B4-BE49-F238E27FC236}">
                <a16:creationId xmlns:a16="http://schemas.microsoft.com/office/drawing/2014/main" id="{5C68C606-D1BF-4D95-A74E-D4284ACD702B}"/>
              </a:ext>
            </a:extLst>
          </p:cNvPr>
          <p:cNvSpPr txBox="1"/>
          <p:nvPr/>
        </p:nvSpPr>
        <p:spPr>
          <a:xfrm>
            <a:off x="9231196" y="4063378"/>
            <a:ext cx="2646878" cy="830997"/>
          </a:xfrm>
          <a:prstGeom prst="rect">
            <a:avLst/>
          </a:prstGeom>
          <a:noFill/>
        </p:spPr>
        <p:txBody>
          <a:bodyPr wrap="none" rtlCol="0">
            <a:spAutoFit/>
          </a:bodyPr>
          <a:lstStyle/>
          <a:p>
            <a:r>
              <a:rPr lang="ja-JP" altLang="en-US" sz="1600"/>
              <a:t>・主要拠点間の経路距離と</a:t>
            </a:r>
            <a:br>
              <a:rPr lang="en-US" altLang="ja-JP" sz="1600" dirty="0"/>
            </a:br>
            <a:r>
              <a:rPr lang="ja-JP" altLang="en-US" sz="1600"/>
              <a:t>　直線距離の差</a:t>
            </a:r>
            <a:br>
              <a:rPr lang="en-US" altLang="ja-JP" sz="1600" dirty="0"/>
            </a:br>
            <a:r>
              <a:rPr lang="ja-JP" altLang="en-US" sz="1600"/>
              <a:t>・日中人口情報</a:t>
            </a:r>
            <a:endParaRPr kumimoji="1" lang="ja-JP" altLang="en-US" sz="1600" dirty="0"/>
          </a:p>
        </p:txBody>
      </p:sp>
      <p:sp>
        <p:nvSpPr>
          <p:cNvPr id="9" name="テキスト ボックス 8">
            <a:extLst>
              <a:ext uri="{FF2B5EF4-FFF2-40B4-BE49-F238E27FC236}">
                <a16:creationId xmlns:a16="http://schemas.microsoft.com/office/drawing/2014/main" id="{A8D9F28E-1BD5-4F12-9482-FBB30A2B84FB}"/>
              </a:ext>
            </a:extLst>
          </p:cNvPr>
          <p:cNvSpPr txBox="1"/>
          <p:nvPr/>
        </p:nvSpPr>
        <p:spPr>
          <a:xfrm>
            <a:off x="9203956" y="5004101"/>
            <a:ext cx="2031325" cy="584775"/>
          </a:xfrm>
          <a:prstGeom prst="rect">
            <a:avLst/>
          </a:prstGeom>
          <a:noFill/>
        </p:spPr>
        <p:txBody>
          <a:bodyPr wrap="none" rtlCol="0">
            <a:spAutoFit/>
          </a:bodyPr>
          <a:lstStyle/>
          <a:p>
            <a:r>
              <a:rPr lang="ja-JP" altLang="en-US" sz="1600"/>
              <a:t>・喫煙率</a:t>
            </a:r>
            <a:br>
              <a:rPr lang="en-US" altLang="ja-JP" sz="1600" dirty="0"/>
            </a:br>
            <a:r>
              <a:rPr lang="ja-JP" altLang="en-US" sz="1600"/>
              <a:t>・吸い殻捨ての位置</a:t>
            </a:r>
            <a:endParaRPr kumimoji="1" lang="ja-JP" altLang="en-US" sz="1600" dirty="0"/>
          </a:p>
        </p:txBody>
      </p:sp>
      <p:sp>
        <p:nvSpPr>
          <p:cNvPr id="10" name="テキスト ボックス 9">
            <a:extLst>
              <a:ext uri="{FF2B5EF4-FFF2-40B4-BE49-F238E27FC236}">
                <a16:creationId xmlns:a16="http://schemas.microsoft.com/office/drawing/2014/main" id="{A756B68B-1A24-45C4-9AD0-96B1722601EA}"/>
              </a:ext>
            </a:extLst>
          </p:cNvPr>
          <p:cNvSpPr txBox="1"/>
          <p:nvPr/>
        </p:nvSpPr>
        <p:spPr>
          <a:xfrm>
            <a:off x="9228520" y="5750690"/>
            <a:ext cx="1826141" cy="830997"/>
          </a:xfrm>
          <a:prstGeom prst="rect">
            <a:avLst/>
          </a:prstGeom>
          <a:noFill/>
        </p:spPr>
        <p:txBody>
          <a:bodyPr wrap="none" rtlCol="0">
            <a:spAutoFit/>
          </a:bodyPr>
          <a:lstStyle/>
          <a:p>
            <a:r>
              <a:rPr lang="ja-JP" altLang="en-US" sz="1600"/>
              <a:t>・防犯灯の位置</a:t>
            </a:r>
            <a:br>
              <a:rPr lang="en-US" altLang="ja-JP" sz="1600" dirty="0"/>
            </a:br>
            <a:r>
              <a:rPr lang="ja-JP" altLang="en-US" sz="1600"/>
              <a:t>・人口流動</a:t>
            </a:r>
            <a:br>
              <a:rPr lang="en-US" altLang="ja-JP" sz="1600" dirty="0"/>
            </a:br>
            <a:r>
              <a:rPr lang="ja-JP" altLang="en-US" sz="1600"/>
              <a:t>・地域の夜間人口</a:t>
            </a:r>
            <a:endParaRPr kumimoji="1" lang="ja-JP" altLang="en-US" sz="1600" dirty="0"/>
          </a:p>
        </p:txBody>
      </p:sp>
      <p:sp>
        <p:nvSpPr>
          <p:cNvPr id="11" name="正方形/長方形 10">
            <a:extLst>
              <a:ext uri="{FF2B5EF4-FFF2-40B4-BE49-F238E27FC236}">
                <a16:creationId xmlns:a16="http://schemas.microsoft.com/office/drawing/2014/main" id="{C166FE0E-C9E3-4129-AABB-4B9ADAE65485}"/>
              </a:ext>
            </a:extLst>
          </p:cNvPr>
          <p:cNvSpPr/>
          <p:nvPr/>
        </p:nvSpPr>
        <p:spPr>
          <a:xfrm>
            <a:off x="8674101" y="1939933"/>
            <a:ext cx="3201298" cy="475296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右矢印 36">
            <a:extLst>
              <a:ext uri="{FF2B5EF4-FFF2-40B4-BE49-F238E27FC236}">
                <a16:creationId xmlns:a16="http://schemas.microsoft.com/office/drawing/2014/main" id="{E61BB65D-1EE5-42E5-9C90-2DB119D66597}"/>
              </a:ext>
            </a:extLst>
          </p:cNvPr>
          <p:cNvSpPr/>
          <p:nvPr/>
        </p:nvSpPr>
        <p:spPr>
          <a:xfrm>
            <a:off x="8392676" y="5932013"/>
            <a:ext cx="562847" cy="487798"/>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右矢印 37">
            <a:extLst>
              <a:ext uri="{FF2B5EF4-FFF2-40B4-BE49-F238E27FC236}">
                <a16:creationId xmlns:a16="http://schemas.microsoft.com/office/drawing/2014/main" id="{468E9278-21EE-4D4F-A6F7-D75EFE01181F}"/>
              </a:ext>
            </a:extLst>
          </p:cNvPr>
          <p:cNvSpPr/>
          <p:nvPr/>
        </p:nvSpPr>
        <p:spPr>
          <a:xfrm>
            <a:off x="8392676" y="5052590"/>
            <a:ext cx="562847" cy="487798"/>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右矢印 38">
            <a:extLst>
              <a:ext uri="{FF2B5EF4-FFF2-40B4-BE49-F238E27FC236}">
                <a16:creationId xmlns:a16="http://schemas.microsoft.com/office/drawing/2014/main" id="{0559628D-DC57-4990-9483-EC101C063897}"/>
              </a:ext>
            </a:extLst>
          </p:cNvPr>
          <p:cNvSpPr/>
          <p:nvPr/>
        </p:nvSpPr>
        <p:spPr>
          <a:xfrm>
            <a:off x="8392676" y="4107062"/>
            <a:ext cx="562847" cy="487798"/>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右矢印 39">
            <a:extLst>
              <a:ext uri="{FF2B5EF4-FFF2-40B4-BE49-F238E27FC236}">
                <a16:creationId xmlns:a16="http://schemas.microsoft.com/office/drawing/2014/main" id="{842ACF1F-CB10-4361-9A4C-DF978C6B924B}"/>
              </a:ext>
            </a:extLst>
          </p:cNvPr>
          <p:cNvSpPr/>
          <p:nvPr/>
        </p:nvSpPr>
        <p:spPr>
          <a:xfrm>
            <a:off x="8377019" y="3236490"/>
            <a:ext cx="562847" cy="487798"/>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A5BA1530-AF36-4A2E-A9B4-E3C949373697}"/>
              </a:ext>
            </a:extLst>
          </p:cNvPr>
          <p:cNvSpPr txBox="1"/>
          <p:nvPr/>
        </p:nvSpPr>
        <p:spPr>
          <a:xfrm>
            <a:off x="9228520" y="2354486"/>
            <a:ext cx="2646878" cy="584775"/>
          </a:xfrm>
          <a:prstGeom prst="rect">
            <a:avLst/>
          </a:prstGeom>
          <a:noFill/>
        </p:spPr>
        <p:txBody>
          <a:bodyPr wrap="none" rtlCol="0">
            <a:spAutoFit/>
          </a:bodyPr>
          <a:lstStyle/>
          <a:p>
            <a:r>
              <a:rPr lang="ja-JP" altLang="en-US" sz="1600"/>
              <a:t>・地下鉄の入り口数</a:t>
            </a:r>
            <a:endParaRPr lang="en-US" altLang="ja-JP" sz="1600" dirty="0"/>
          </a:p>
          <a:p>
            <a:r>
              <a:rPr kumimoji="1" lang="ja-JP" altLang="en-US" sz="1600"/>
              <a:t>・バリアフリーの入り口数</a:t>
            </a:r>
            <a:endParaRPr kumimoji="1" lang="ja-JP" altLang="en-US" sz="1600" dirty="0"/>
          </a:p>
        </p:txBody>
      </p:sp>
      <p:sp>
        <p:nvSpPr>
          <p:cNvPr id="18" name="右矢印 41">
            <a:extLst>
              <a:ext uri="{FF2B5EF4-FFF2-40B4-BE49-F238E27FC236}">
                <a16:creationId xmlns:a16="http://schemas.microsoft.com/office/drawing/2014/main" id="{76C35801-F35A-4ABB-9A4C-09EF4B590E04}"/>
              </a:ext>
            </a:extLst>
          </p:cNvPr>
          <p:cNvSpPr/>
          <p:nvPr/>
        </p:nvSpPr>
        <p:spPr>
          <a:xfrm>
            <a:off x="8392676" y="2381897"/>
            <a:ext cx="562847" cy="487798"/>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F2BA9A62-0098-40A8-AA76-E5D3B343A095}"/>
              </a:ext>
            </a:extLst>
          </p:cNvPr>
          <p:cNvSpPr/>
          <p:nvPr/>
        </p:nvSpPr>
        <p:spPr>
          <a:xfrm>
            <a:off x="838200" y="3124200"/>
            <a:ext cx="1714500" cy="7747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a:solidFill>
                  <a:schemeClr val="tx1"/>
                </a:solidFill>
              </a:rPr>
              <a:t>ユニバーサル</a:t>
            </a:r>
            <a:endParaRPr lang="ja-JP" altLang="en-US" sz="1600" dirty="0">
              <a:solidFill>
                <a:schemeClr val="tx1"/>
              </a:solidFill>
            </a:endParaRPr>
          </a:p>
        </p:txBody>
      </p:sp>
      <p:sp>
        <p:nvSpPr>
          <p:cNvPr id="20" name="正方形/長方形 19">
            <a:extLst>
              <a:ext uri="{FF2B5EF4-FFF2-40B4-BE49-F238E27FC236}">
                <a16:creationId xmlns:a16="http://schemas.microsoft.com/office/drawing/2014/main" id="{B2A2C5F7-0931-4089-9658-CCC99BFF23E3}"/>
              </a:ext>
            </a:extLst>
          </p:cNvPr>
          <p:cNvSpPr/>
          <p:nvPr/>
        </p:nvSpPr>
        <p:spPr>
          <a:xfrm>
            <a:off x="3670300" y="3124200"/>
            <a:ext cx="1714500" cy="7747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a:solidFill>
                  <a:schemeClr val="tx1"/>
                </a:solidFill>
              </a:rPr>
              <a:t>階段が多く</a:t>
            </a:r>
            <a:br>
              <a:rPr lang="en-US" altLang="ja-JP" sz="1400" dirty="0">
                <a:solidFill>
                  <a:schemeClr val="tx1"/>
                </a:solidFill>
              </a:rPr>
            </a:br>
            <a:r>
              <a:rPr lang="ja-JP" altLang="en-US" sz="1400">
                <a:solidFill>
                  <a:schemeClr val="tx1"/>
                </a:solidFill>
              </a:rPr>
              <a:t>フラットでない</a:t>
            </a:r>
            <a:endParaRPr kumimoji="1" lang="ja-JP" altLang="en-US" sz="1400" dirty="0">
              <a:solidFill>
                <a:schemeClr val="tx1"/>
              </a:solidFill>
            </a:endParaRPr>
          </a:p>
        </p:txBody>
      </p:sp>
      <p:sp>
        <p:nvSpPr>
          <p:cNvPr id="21" name="正方形/長方形 20">
            <a:extLst>
              <a:ext uri="{FF2B5EF4-FFF2-40B4-BE49-F238E27FC236}">
                <a16:creationId xmlns:a16="http://schemas.microsoft.com/office/drawing/2014/main" id="{A1820EF8-196A-4E7D-B3C9-D6E1A3A92E73}"/>
              </a:ext>
            </a:extLst>
          </p:cNvPr>
          <p:cNvSpPr/>
          <p:nvPr/>
        </p:nvSpPr>
        <p:spPr>
          <a:xfrm>
            <a:off x="3670300" y="4940300"/>
            <a:ext cx="1714500" cy="7747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a:solidFill>
                  <a:schemeClr val="tx1"/>
                </a:solidFill>
              </a:rPr>
              <a:t>公園が一部の</a:t>
            </a:r>
            <a:br>
              <a:rPr lang="en-US" altLang="ja-JP" sz="1400" dirty="0">
                <a:solidFill>
                  <a:schemeClr val="tx1"/>
                </a:solidFill>
              </a:rPr>
            </a:br>
            <a:r>
              <a:rPr lang="ja-JP" altLang="en-US" sz="1400">
                <a:solidFill>
                  <a:schemeClr val="tx1"/>
                </a:solidFill>
              </a:rPr>
              <a:t>人のみ利用</a:t>
            </a:r>
            <a:endParaRPr lang="en-US" altLang="ja-JP" sz="1400" dirty="0">
              <a:solidFill>
                <a:schemeClr val="tx1"/>
              </a:solidFill>
            </a:endParaRPr>
          </a:p>
        </p:txBody>
      </p:sp>
      <p:sp>
        <p:nvSpPr>
          <p:cNvPr id="22" name="テキスト ボックス 21">
            <a:extLst>
              <a:ext uri="{FF2B5EF4-FFF2-40B4-BE49-F238E27FC236}">
                <a16:creationId xmlns:a16="http://schemas.microsoft.com/office/drawing/2014/main" id="{00AFDC6B-800F-448F-A6FB-6A81FD2D720F}"/>
              </a:ext>
            </a:extLst>
          </p:cNvPr>
          <p:cNvSpPr txBox="1"/>
          <p:nvPr/>
        </p:nvSpPr>
        <p:spPr>
          <a:xfrm>
            <a:off x="838200" y="2754868"/>
            <a:ext cx="646331" cy="369332"/>
          </a:xfrm>
          <a:prstGeom prst="rect">
            <a:avLst/>
          </a:prstGeom>
          <a:noFill/>
        </p:spPr>
        <p:txBody>
          <a:bodyPr wrap="none" rtlCol="0">
            <a:spAutoFit/>
          </a:bodyPr>
          <a:lstStyle/>
          <a:p>
            <a:r>
              <a:rPr lang="ja-JP" altLang="en-US" dirty="0"/>
              <a:t>課題</a:t>
            </a:r>
            <a:endParaRPr kumimoji="1" lang="ja-JP" altLang="en-US" dirty="0"/>
          </a:p>
        </p:txBody>
      </p:sp>
      <p:sp>
        <p:nvSpPr>
          <p:cNvPr id="23" name="テキスト ボックス 22">
            <a:extLst>
              <a:ext uri="{FF2B5EF4-FFF2-40B4-BE49-F238E27FC236}">
                <a16:creationId xmlns:a16="http://schemas.microsoft.com/office/drawing/2014/main" id="{8D3DBB9F-A548-4EAB-BDF4-A1A08AB995F0}"/>
              </a:ext>
            </a:extLst>
          </p:cNvPr>
          <p:cNvSpPr txBox="1"/>
          <p:nvPr/>
        </p:nvSpPr>
        <p:spPr>
          <a:xfrm>
            <a:off x="4204384" y="2754868"/>
            <a:ext cx="646331" cy="369332"/>
          </a:xfrm>
          <a:prstGeom prst="rect">
            <a:avLst/>
          </a:prstGeom>
          <a:noFill/>
        </p:spPr>
        <p:txBody>
          <a:bodyPr wrap="none" rtlCol="0">
            <a:spAutoFit/>
          </a:bodyPr>
          <a:lstStyle/>
          <a:p>
            <a:r>
              <a:rPr kumimoji="1" lang="ja-JP" altLang="en-US"/>
              <a:t>仮説</a:t>
            </a:r>
          </a:p>
        </p:txBody>
      </p:sp>
      <p:sp>
        <p:nvSpPr>
          <p:cNvPr id="24" name="テキスト ボックス 23">
            <a:extLst>
              <a:ext uri="{FF2B5EF4-FFF2-40B4-BE49-F238E27FC236}">
                <a16:creationId xmlns:a16="http://schemas.microsoft.com/office/drawing/2014/main" id="{129BE4C5-5461-4D78-9E34-A2FC160BA1B1}"/>
              </a:ext>
            </a:extLst>
          </p:cNvPr>
          <p:cNvSpPr txBox="1"/>
          <p:nvPr/>
        </p:nvSpPr>
        <p:spPr>
          <a:xfrm>
            <a:off x="4204384" y="4495906"/>
            <a:ext cx="646331" cy="369332"/>
          </a:xfrm>
          <a:prstGeom prst="rect">
            <a:avLst/>
          </a:prstGeom>
          <a:noFill/>
        </p:spPr>
        <p:txBody>
          <a:bodyPr wrap="none" rtlCol="0">
            <a:spAutoFit/>
          </a:bodyPr>
          <a:lstStyle/>
          <a:p>
            <a:r>
              <a:rPr kumimoji="1" lang="ja-JP" altLang="en-US"/>
              <a:t>仮説</a:t>
            </a:r>
          </a:p>
        </p:txBody>
      </p:sp>
      <p:sp>
        <p:nvSpPr>
          <p:cNvPr id="25" name="正方形/長方形 24">
            <a:extLst>
              <a:ext uri="{FF2B5EF4-FFF2-40B4-BE49-F238E27FC236}">
                <a16:creationId xmlns:a16="http://schemas.microsoft.com/office/drawing/2014/main" id="{CE8D8C90-6531-4688-9408-3E0C3F9C698C}"/>
              </a:ext>
            </a:extLst>
          </p:cNvPr>
          <p:cNvSpPr/>
          <p:nvPr/>
        </p:nvSpPr>
        <p:spPr>
          <a:xfrm>
            <a:off x="6713319" y="3124200"/>
            <a:ext cx="1714500" cy="7747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a:solidFill>
                  <a:schemeClr val="tx1"/>
                </a:solidFill>
              </a:rPr>
              <a:t>歩道から道路への高さがきつい</a:t>
            </a:r>
            <a:endParaRPr lang="ja-JP" altLang="en-US" sz="1400" dirty="0">
              <a:solidFill>
                <a:schemeClr val="tx1"/>
              </a:solidFill>
            </a:endParaRPr>
          </a:p>
        </p:txBody>
      </p:sp>
      <p:sp>
        <p:nvSpPr>
          <p:cNvPr id="26" name="正方形/長方形 25">
            <a:extLst>
              <a:ext uri="{FF2B5EF4-FFF2-40B4-BE49-F238E27FC236}">
                <a16:creationId xmlns:a16="http://schemas.microsoft.com/office/drawing/2014/main" id="{7481F2A4-8B3E-4603-BBE3-5FADE428C287}"/>
              </a:ext>
            </a:extLst>
          </p:cNvPr>
          <p:cNvSpPr/>
          <p:nvPr/>
        </p:nvSpPr>
        <p:spPr>
          <a:xfrm>
            <a:off x="6713319" y="3994772"/>
            <a:ext cx="1714500" cy="7747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a:solidFill>
                  <a:schemeClr val="tx1"/>
                </a:solidFill>
              </a:rPr>
              <a:t>人が集まる拠点同士が直線で行けない</a:t>
            </a:r>
            <a:endParaRPr lang="ja-JP" altLang="en-US" sz="1400" dirty="0">
              <a:solidFill>
                <a:schemeClr val="tx1"/>
              </a:solidFill>
            </a:endParaRPr>
          </a:p>
        </p:txBody>
      </p:sp>
      <p:cxnSp>
        <p:nvCxnSpPr>
          <p:cNvPr id="27" name="直線矢印コネクタ 26">
            <a:extLst>
              <a:ext uri="{FF2B5EF4-FFF2-40B4-BE49-F238E27FC236}">
                <a16:creationId xmlns:a16="http://schemas.microsoft.com/office/drawing/2014/main" id="{58A7F721-BA85-4B7A-B27E-0A76BBFB67FF}"/>
              </a:ext>
            </a:extLst>
          </p:cNvPr>
          <p:cNvCxnSpPr>
            <a:cxnSpLocks/>
            <a:stCxn id="19" idx="3"/>
            <a:endCxn id="20" idx="1"/>
          </p:cNvCxnSpPr>
          <p:nvPr/>
        </p:nvCxnSpPr>
        <p:spPr>
          <a:xfrm>
            <a:off x="2552700" y="3511550"/>
            <a:ext cx="11176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線矢印コネクタ 27">
            <a:extLst>
              <a:ext uri="{FF2B5EF4-FFF2-40B4-BE49-F238E27FC236}">
                <a16:creationId xmlns:a16="http://schemas.microsoft.com/office/drawing/2014/main" id="{37F8173E-F935-4A8F-833C-5273D77DBA7F}"/>
              </a:ext>
            </a:extLst>
          </p:cNvPr>
          <p:cNvCxnSpPr>
            <a:cxnSpLocks/>
            <a:stCxn id="20" idx="3"/>
            <a:endCxn id="25" idx="1"/>
          </p:cNvCxnSpPr>
          <p:nvPr/>
        </p:nvCxnSpPr>
        <p:spPr>
          <a:xfrm>
            <a:off x="5384800" y="3511550"/>
            <a:ext cx="132851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カギ線コネクタ 52">
            <a:extLst>
              <a:ext uri="{FF2B5EF4-FFF2-40B4-BE49-F238E27FC236}">
                <a16:creationId xmlns:a16="http://schemas.microsoft.com/office/drawing/2014/main" id="{6BBF1622-FAE8-4271-A412-0D7A44B6F128}"/>
              </a:ext>
            </a:extLst>
          </p:cNvPr>
          <p:cNvCxnSpPr>
            <a:cxnSpLocks/>
            <a:stCxn id="20" idx="3"/>
            <a:endCxn id="26" idx="1"/>
          </p:cNvCxnSpPr>
          <p:nvPr/>
        </p:nvCxnSpPr>
        <p:spPr>
          <a:xfrm>
            <a:off x="5384800" y="3511550"/>
            <a:ext cx="1328519" cy="87057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3774D505-A60B-4F0C-A25D-40B5ABD5342B}"/>
              </a:ext>
            </a:extLst>
          </p:cNvPr>
          <p:cNvSpPr txBox="1"/>
          <p:nvPr/>
        </p:nvSpPr>
        <p:spPr>
          <a:xfrm>
            <a:off x="7247403" y="1953712"/>
            <a:ext cx="646331" cy="369332"/>
          </a:xfrm>
          <a:prstGeom prst="rect">
            <a:avLst/>
          </a:prstGeom>
          <a:noFill/>
        </p:spPr>
        <p:txBody>
          <a:bodyPr wrap="none" rtlCol="0">
            <a:spAutoFit/>
          </a:bodyPr>
          <a:lstStyle/>
          <a:p>
            <a:r>
              <a:rPr kumimoji="1" lang="ja-JP" altLang="en-US" dirty="0"/>
              <a:t>仮説</a:t>
            </a:r>
          </a:p>
        </p:txBody>
      </p:sp>
      <p:sp>
        <p:nvSpPr>
          <p:cNvPr id="31" name="正方形/長方形 30">
            <a:extLst>
              <a:ext uri="{FF2B5EF4-FFF2-40B4-BE49-F238E27FC236}">
                <a16:creationId xmlns:a16="http://schemas.microsoft.com/office/drawing/2014/main" id="{623D5356-A9CB-4828-9A29-CDED8017217C}"/>
              </a:ext>
            </a:extLst>
          </p:cNvPr>
          <p:cNvSpPr/>
          <p:nvPr/>
        </p:nvSpPr>
        <p:spPr>
          <a:xfrm>
            <a:off x="6713319" y="4940300"/>
            <a:ext cx="1714500" cy="7747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a:solidFill>
                  <a:schemeClr val="tx1"/>
                </a:solidFill>
              </a:rPr>
              <a:t>喫煙所として</a:t>
            </a:r>
            <a:br>
              <a:rPr kumimoji="1" lang="en-US" altLang="ja-JP" sz="1400" dirty="0">
                <a:solidFill>
                  <a:schemeClr val="tx1"/>
                </a:solidFill>
              </a:rPr>
            </a:br>
            <a:r>
              <a:rPr kumimoji="1" lang="ja-JP" altLang="en-US" sz="1400">
                <a:solidFill>
                  <a:schemeClr val="tx1"/>
                </a:solidFill>
              </a:rPr>
              <a:t>利用されている</a:t>
            </a:r>
            <a:endParaRPr kumimoji="1" lang="ja-JP" altLang="en-US" sz="1400" dirty="0">
              <a:solidFill>
                <a:schemeClr val="tx1"/>
              </a:solidFill>
            </a:endParaRPr>
          </a:p>
        </p:txBody>
      </p:sp>
      <p:sp>
        <p:nvSpPr>
          <p:cNvPr id="32" name="正方形/長方形 31">
            <a:extLst>
              <a:ext uri="{FF2B5EF4-FFF2-40B4-BE49-F238E27FC236}">
                <a16:creationId xmlns:a16="http://schemas.microsoft.com/office/drawing/2014/main" id="{B0BBA6C4-870C-40F1-BF68-AF631918B2BF}"/>
              </a:ext>
            </a:extLst>
          </p:cNvPr>
          <p:cNvSpPr/>
          <p:nvPr/>
        </p:nvSpPr>
        <p:spPr>
          <a:xfrm>
            <a:off x="6713319" y="5824849"/>
            <a:ext cx="1714500" cy="7747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a:solidFill>
                  <a:schemeClr val="tx1"/>
                </a:solidFill>
              </a:rPr>
              <a:t>夜間は暗くて利用しにくい</a:t>
            </a:r>
            <a:endParaRPr kumimoji="1" lang="ja-JP" altLang="en-US" sz="1400" dirty="0">
              <a:solidFill>
                <a:schemeClr val="tx1"/>
              </a:solidFill>
            </a:endParaRPr>
          </a:p>
        </p:txBody>
      </p:sp>
      <p:cxnSp>
        <p:nvCxnSpPr>
          <p:cNvPr id="33" name="カギ線コネクタ 56">
            <a:extLst>
              <a:ext uri="{FF2B5EF4-FFF2-40B4-BE49-F238E27FC236}">
                <a16:creationId xmlns:a16="http://schemas.microsoft.com/office/drawing/2014/main" id="{32152E89-3913-441A-ABE0-61FF4D42D36A}"/>
              </a:ext>
            </a:extLst>
          </p:cNvPr>
          <p:cNvCxnSpPr>
            <a:cxnSpLocks/>
            <a:stCxn id="19" idx="3"/>
            <a:endCxn id="21" idx="1"/>
          </p:cNvCxnSpPr>
          <p:nvPr/>
        </p:nvCxnSpPr>
        <p:spPr>
          <a:xfrm>
            <a:off x="2552700" y="3511550"/>
            <a:ext cx="1117600" cy="1816100"/>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6AEC8E8E-CE24-4091-97DB-47ED01D542C4}"/>
              </a:ext>
            </a:extLst>
          </p:cNvPr>
          <p:cNvCxnSpPr>
            <a:stCxn id="21" idx="3"/>
            <a:endCxn id="31" idx="1"/>
          </p:cNvCxnSpPr>
          <p:nvPr/>
        </p:nvCxnSpPr>
        <p:spPr>
          <a:xfrm>
            <a:off x="5384800" y="5327650"/>
            <a:ext cx="132851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カギ線コネクタ 58">
            <a:extLst>
              <a:ext uri="{FF2B5EF4-FFF2-40B4-BE49-F238E27FC236}">
                <a16:creationId xmlns:a16="http://schemas.microsoft.com/office/drawing/2014/main" id="{C356A0EA-0699-4278-8822-7684F76AF540}"/>
              </a:ext>
            </a:extLst>
          </p:cNvPr>
          <p:cNvCxnSpPr>
            <a:stCxn id="21" idx="3"/>
            <a:endCxn id="32" idx="1"/>
          </p:cNvCxnSpPr>
          <p:nvPr/>
        </p:nvCxnSpPr>
        <p:spPr>
          <a:xfrm>
            <a:off x="5384800" y="5327650"/>
            <a:ext cx="1328519" cy="88454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正方形/長方形 35">
            <a:extLst>
              <a:ext uri="{FF2B5EF4-FFF2-40B4-BE49-F238E27FC236}">
                <a16:creationId xmlns:a16="http://schemas.microsoft.com/office/drawing/2014/main" id="{BCC8001B-483E-4A0C-AB21-E80999AEC180}"/>
              </a:ext>
            </a:extLst>
          </p:cNvPr>
          <p:cNvSpPr/>
          <p:nvPr/>
        </p:nvSpPr>
        <p:spPr>
          <a:xfrm>
            <a:off x="6713319" y="2235131"/>
            <a:ext cx="1714500" cy="7747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a:solidFill>
                  <a:schemeClr val="tx1"/>
                </a:solidFill>
              </a:rPr>
              <a:t>地下鉄の入り口は</a:t>
            </a:r>
            <a:br>
              <a:rPr lang="en-US" altLang="ja-JP" sz="1400" dirty="0">
                <a:solidFill>
                  <a:schemeClr val="tx1"/>
                </a:solidFill>
              </a:rPr>
            </a:br>
            <a:r>
              <a:rPr lang="ja-JP" altLang="en-US" sz="1400">
                <a:solidFill>
                  <a:schemeClr val="tx1"/>
                </a:solidFill>
              </a:rPr>
              <a:t>多いが対応してるのは一部</a:t>
            </a:r>
            <a:endParaRPr lang="ja-JP" altLang="en-US" sz="1400" dirty="0">
              <a:solidFill>
                <a:schemeClr val="tx1"/>
              </a:solidFill>
            </a:endParaRPr>
          </a:p>
        </p:txBody>
      </p:sp>
      <p:cxnSp>
        <p:nvCxnSpPr>
          <p:cNvPr id="37" name="カギ線コネクタ 60">
            <a:extLst>
              <a:ext uri="{FF2B5EF4-FFF2-40B4-BE49-F238E27FC236}">
                <a16:creationId xmlns:a16="http://schemas.microsoft.com/office/drawing/2014/main" id="{D719513B-6A03-4CFB-BA55-AF883B705F4C}"/>
              </a:ext>
            </a:extLst>
          </p:cNvPr>
          <p:cNvCxnSpPr>
            <a:cxnSpLocks/>
            <a:stCxn id="20" idx="3"/>
            <a:endCxn id="36" idx="1"/>
          </p:cNvCxnSpPr>
          <p:nvPr/>
        </p:nvCxnSpPr>
        <p:spPr>
          <a:xfrm flipV="1">
            <a:off x="5384800" y="2622481"/>
            <a:ext cx="1328519" cy="88906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コンテンツ プレースホルダー 2">
            <a:extLst>
              <a:ext uri="{FF2B5EF4-FFF2-40B4-BE49-F238E27FC236}">
                <a16:creationId xmlns:a16="http://schemas.microsoft.com/office/drawing/2014/main" id="{68F6F195-756B-4839-A50F-ACC9BBDAE672}"/>
              </a:ext>
            </a:extLst>
          </p:cNvPr>
          <p:cNvSpPr>
            <a:spLocks noGrp="1"/>
          </p:cNvSpPr>
          <p:nvPr>
            <p:ph idx="1"/>
          </p:nvPr>
        </p:nvSpPr>
        <p:spPr>
          <a:xfrm>
            <a:off x="838200" y="1105469"/>
            <a:ext cx="10515600" cy="5071494"/>
          </a:xfrm>
        </p:spPr>
        <p:txBody>
          <a:bodyPr>
            <a:normAutofit/>
          </a:bodyPr>
          <a:lstStyle/>
          <a:p>
            <a:pPr marL="0" lvl="1" indent="0">
              <a:buNone/>
            </a:pPr>
            <a:r>
              <a:rPr lang="ja-JP" altLang="en-US" sz="2200" dirty="0"/>
              <a:t>詳細化した仮説に対し、仮説を確認するために何のデータが必要か検討する。</a:t>
            </a:r>
            <a:endParaRPr lang="en-US" altLang="ja-JP" sz="2200" dirty="0"/>
          </a:p>
          <a:p>
            <a:pPr marL="0" lvl="1" indent="0">
              <a:buNone/>
            </a:pPr>
            <a:r>
              <a:rPr lang="ja-JP" altLang="en-US" sz="2200" dirty="0"/>
              <a:t>一つの数値だけではなく、掛け合わせて分析するものも検討する。</a:t>
            </a:r>
            <a:endParaRPr kumimoji="1" lang="ja-JP" altLang="en-US" sz="2200" dirty="0"/>
          </a:p>
        </p:txBody>
      </p:sp>
      <p:sp>
        <p:nvSpPr>
          <p:cNvPr id="39" name="正方形/長方形 38">
            <a:extLst>
              <a:ext uri="{FF2B5EF4-FFF2-40B4-BE49-F238E27FC236}">
                <a16:creationId xmlns:a16="http://schemas.microsoft.com/office/drawing/2014/main" id="{66FD51AB-B8D7-4943-AFE0-CD85767650EE}"/>
              </a:ext>
            </a:extLst>
          </p:cNvPr>
          <p:cNvSpPr/>
          <p:nvPr/>
        </p:nvSpPr>
        <p:spPr>
          <a:xfrm>
            <a:off x="8997696" y="136525"/>
            <a:ext cx="3033883" cy="9689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t>地方公共団体ごとにサービスを検討するために集めるデータ項目を洗い出す</a:t>
            </a:r>
          </a:p>
        </p:txBody>
      </p:sp>
      <p:sp>
        <p:nvSpPr>
          <p:cNvPr id="40" name="スライド番号プレースホルダー 1">
            <a:extLst>
              <a:ext uri="{FF2B5EF4-FFF2-40B4-BE49-F238E27FC236}">
                <a16:creationId xmlns:a16="http://schemas.microsoft.com/office/drawing/2014/main" id="{C88519DD-0E34-48C9-80A0-35BD08309D84}"/>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40</a:t>
            </a:fld>
            <a:endParaRPr kumimoji="1" lang="ja-JP" altLang="en-US" dirty="0"/>
          </a:p>
        </p:txBody>
      </p:sp>
    </p:spTree>
    <p:extLst>
      <p:ext uri="{BB962C8B-B14F-4D97-AF65-F5344CB8AC3E}">
        <p14:creationId xmlns:p14="http://schemas.microsoft.com/office/powerpoint/2010/main" val="11153496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829245"/>
            <a:ext cx="10515600" cy="5071494"/>
          </a:xfrm>
        </p:spPr>
        <p:txBody>
          <a:bodyPr anchor="ctr">
            <a:normAutofit/>
          </a:bodyPr>
          <a:lstStyle/>
          <a:p>
            <a:pPr marL="0" indent="0" algn="ctr">
              <a:buNone/>
            </a:pPr>
            <a:r>
              <a:rPr lang="en-US" altLang="ja-JP" sz="6000" dirty="0"/>
              <a:t>4.</a:t>
            </a:r>
            <a:r>
              <a:rPr lang="ja-JP" altLang="en-US" sz="6000" dirty="0"/>
              <a:t>データ準備時の注意事項</a:t>
            </a:r>
            <a:endParaRPr lang="en-US" altLang="ja-JP" sz="6000" dirty="0"/>
          </a:p>
        </p:txBody>
      </p:sp>
      <p:sp>
        <p:nvSpPr>
          <p:cNvPr id="4" name="スライド番号プレースホルダー 1">
            <a:extLst>
              <a:ext uri="{FF2B5EF4-FFF2-40B4-BE49-F238E27FC236}">
                <a16:creationId xmlns:a16="http://schemas.microsoft.com/office/drawing/2014/main" id="{5B0DC889-B269-4FE5-A216-3302530A0BCA}"/>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41</a:t>
            </a:fld>
            <a:endParaRPr kumimoji="1" lang="ja-JP" altLang="en-US" dirty="0"/>
          </a:p>
        </p:txBody>
      </p:sp>
    </p:spTree>
    <p:extLst>
      <p:ext uri="{BB962C8B-B14F-4D97-AF65-F5344CB8AC3E}">
        <p14:creationId xmlns:p14="http://schemas.microsoft.com/office/powerpoint/2010/main" val="23811517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5706C6E-ECBB-0545-ABCA-C240A0D61BAF}"/>
              </a:ext>
            </a:extLst>
          </p:cNvPr>
          <p:cNvSpPr>
            <a:spLocks noGrp="1"/>
          </p:cNvSpPr>
          <p:nvPr>
            <p:ph type="title"/>
          </p:nvPr>
        </p:nvSpPr>
        <p:spPr/>
        <p:txBody>
          <a:bodyPr>
            <a:normAutofit fontScale="90000"/>
          </a:bodyPr>
          <a:lstStyle/>
          <a:p>
            <a:r>
              <a:rPr kumimoji="1" lang="en-US" altLang="ja-JP" dirty="0"/>
              <a:t>4-1. </a:t>
            </a:r>
            <a:r>
              <a:rPr lang="ja-JP" altLang="en-US" dirty="0"/>
              <a:t>データを</a:t>
            </a:r>
            <a:r>
              <a:rPr kumimoji="1" lang="ja-JP" altLang="en-US" dirty="0"/>
              <a:t>準備できなかった「あるある」</a:t>
            </a:r>
          </a:p>
        </p:txBody>
      </p:sp>
      <p:sp>
        <p:nvSpPr>
          <p:cNvPr id="3" name="コンテンツ プレースホルダー 2">
            <a:extLst>
              <a:ext uri="{FF2B5EF4-FFF2-40B4-BE49-F238E27FC236}">
                <a16:creationId xmlns:a16="http://schemas.microsoft.com/office/drawing/2014/main" id="{15186C16-5E8C-4644-8948-8C635BFBC5F8}"/>
              </a:ext>
            </a:extLst>
          </p:cNvPr>
          <p:cNvSpPr>
            <a:spLocks noGrp="1"/>
          </p:cNvSpPr>
          <p:nvPr>
            <p:ph idx="1"/>
          </p:nvPr>
        </p:nvSpPr>
        <p:spPr/>
        <p:txBody>
          <a:bodyPr>
            <a:normAutofit/>
          </a:bodyPr>
          <a:lstStyle/>
          <a:p>
            <a:pPr marL="0" indent="0">
              <a:buNone/>
            </a:pPr>
            <a:r>
              <a:rPr kumimoji="1" lang="ja-JP" altLang="en-US" sz="2200" dirty="0"/>
              <a:t>必要なデータが準備できなかった、よくある事例。</a:t>
            </a:r>
          </a:p>
        </p:txBody>
      </p:sp>
      <p:graphicFrame>
        <p:nvGraphicFramePr>
          <p:cNvPr id="5" name="表 4">
            <a:extLst>
              <a:ext uri="{FF2B5EF4-FFF2-40B4-BE49-F238E27FC236}">
                <a16:creationId xmlns:a16="http://schemas.microsoft.com/office/drawing/2014/main" id="{ECC02EE5-EA93-9C42-89CC-1378E7E4ABE5}"/>
              </a:ext>
            </a:extLst>
          </p:cNvPr>
          <p:cNvGraphicFramePr>
            <a:graphicFrameLocks noGrp="1"/>
          </p:cNvGraphicFramePr>
          <p:nvPr>
            <p:extLst/>
          </p:nvPr>
        </p:nvGraphicFramePr>
        <p:xfrm>
          <a:off x="525684" y="1761388"/>
          <a:ext cx="7171481" cy="4577080"/>
        </p:xfrm>
        <a:graphic>
          <a:graphicData uri="http://schemas.openxmlformats.org/drawingml/2006/table">
            <a:tbl>
              <a:tblPr firstRow="1" bandRow="1">
                <a:tableStyleId>{5940675A-B579-460E-94D1-54222C63F5DA}</a:tableStyleId>
              </a:tblPr>
              <a:tblGrid>
                <a:gridCol w="1444509">
                  <a:extLst>
                    <a:ext uri="{9D8B030D-6E8A-4147-A177-3AD203B41FA5}">
                      <a16:colId xmlns:a16="http://schemas.microsoft.com/office/drawing/2014/main" val="3799941394"/>
                    </a:ext>
                  </a:extLst>
                </a:gridCol>
                <a:gridCol w="5726972">
                  <a:extLst>
                    <a:ext uri="{9D8B030D-6E8A-4147-A177-3AD203B41FA5}">
                      <a16:colId xmlns:a16="http://schemas.microsoft.com/office/drawing/2014/main" val="7331459"/>
                    </a:ext>
                  </a:extLst>
                </a:gridCol>
              </a:tblGrid>
              <a:tr h="370840">
                <a:tc>
                  <a:txBody>
                    <a:bodyPr/>
                    <a:lstStyle/>
                    <a:p>
                      <a:r>
                        <a:rPr kumimoji="1" lang="ja-JP" altLang="en-US" dirty="0"/>
                        <a:t>種類</a:t>
                      </a:r>
                    </a:p>
                  </a:txBody>
                  <a:tcPr>
                    <a:solidFill>
                      <a:schemeClr val="accent6">
                        <a:lumMod val="20000"/>
                        <a:lumOff val="80000"/>
                      </a:schemeClr>
                    </a:solidFill>
                  </a:tcPr>
                </a:tc>
                <a:tc>
                  <a:txBody>
                    <a:bodyPr/>
                    <a:lstStyle/>
                    <a:p>
                      <a:r>
                        <a:rPr kumimoji="1" lang="ja-JP" altLang="en-US" dirty="0"/>
                        <a:t>例</a:t>
                      </a:r>
                    </a:p>
                  </a:txBody>
                  <a:tcPr>
                    <a:solidFill>
                      <a:schemeClr val="accent6">
                        <a:lumMod val="20000"/>
                        <a:lumOff val="80000"/>
                      </a:schemeClr>
                    </a:solidFill>
                  </a:tcPr>
                </a:tc>
                <a:extLst>
                  <a:ext uri="{0D108BD9-81ED-4DB2-BD59-A6C34878D82A}">
                    <a16:rowId xmlns:a16="http://schemas.microsoft.com/office/drawing/2014/main" val="4127624288"/>
                  </a:ext>
                </a:extLst>
              </a:tr>
              <a:tr h="370840">
                <a:tc>
                  <a:txBody>
                    <a:bodyPr/>
                    <a:lstStyle/>
                    <a:p>
                      <a:r>
                        <a:rPr kumimoji="1" lang="ja-JP" altLang="en-US"/>
                        <a:t>データ自身</a:t>
                      </a:r>
                    </a:p>
                  </a:txBody>
                  <a:tcPr/>
                </a:tc>
                <a:tc>
                  <a:txBody>
                    <a:bodyPr/>
                    <a:lstStyle/>
                    <a:p>
                      <a:r>
                        <a:rPr kumimoji="1" lang="ja-JP" altLang="en-US" dirty="0"/>
                        <a:t>・データがどこにあるかわからない。</a:t>
                      </a:r>
                      <a:endParaRPr kumimoji="1" lang="en-US" altLang="ja-JP" dirty="0"/>
                    </a:p>
                    <a:p>
                      <a:r>
                        <a:rPr kumimoji="1" lang="ja-JP" altLang="en-US" dirty="0"/>
                        <a:t>・データ化されていない。</a:t>
                      </a:r>
                      <a:endParaRPr kumimoji="1" lang="en-US" altLang="ja-JP" dirty="0"/>
                    </a:p>
                    <a:p>
                      <a:r>
                        <a:rPr kumimoji="1" lang="ja-JP" altLang="en-US" dirty="0"/>
                        <a:t>・あると思ったが、持っていなかった。</a:t>
                      </a:r>
                    </a:p>
                    <a:p>
                      <a:r>
                        <a:rPr kumimoji="1" lang="ja-JP" altLang="en-US" dirty="0"/>
                        <a:t>・データがずっと更新されていない。</a:t>
                      </a:r>
                      <a:endParaRPr kumimoji="1" lang="en-US" altLang="ja-JP" dirty="0"/>
                    </a:p>
                  </a:txBody>
                  <a:tcPr/>
                </a:tc>
                <a:extLst>
                  <a:ext uri="{0D108BD9-81ED-4DB2-BD59-A6C34878D82A}">
                    <a16:rowId xmlns:a16="http://schemas.microsoft.com/office/drawing/2014/main" val="4271218542"/>
                  </a:ext>
                </a:extLst>
              </a:tr>
              <a:tr h="370840">
                <a:tc>
                  <a:txBody>
                    <a:bodyPr/>
                    <a:lstStyle/>
                    <a:p>
                      <a:r>
                        <a:rPr kumimoji="1" lang="ja-JP" altLang="en-US"/>
                        <a:t>時間</a:t>
                      </a:r>
                    </a:p>
                  </a:txBody>
                  <a:tcPr/>
                </a:tc>
                <a:tc>
                  <a:txBody>
                    <a:bodyPr/>
                    <a:lstStyle/>
                    <a:p>
                      <a:r>
                        <a:rPr kumimoji="1" lang="ja-JP" altLang="en-US" dirty="0"/>
                        <a:t>・担当者と相談する時間がない。</a:t>
                      </a:r>
                      <a:endParaRPr kumimoji="1" lang="en-US" altLang="ja-JP" dirty="0"/>
                    </a:p>
                    <a:p>
                      <a:r>
                        <a:rPr kumimoji="1" lang="ja-JP" altLang="en-US" dirty="0"/>
                        <a:t>・担当者が時間がない。</a:t>
                      </a:r>
                      <a:endParaRPr kumimoji="1" lang="en-US" altLang="ja-JP" dirty="0"/>
                    </a:p>
                    <a:p>
                      <a:r>
                        <a:rPr kumimoji="1" lang="ja-JP" altLang="en-US" dirty="0"/>
                        <a:t>・データ整備に時間がかかる。</a:t>
                      </a:r>
                    </a:p>
                  </a:txBody>
                  <a:tcPr/>
                </a:tc>
                <a:extLst>
                  <a:ext uri="{0D108BD9-81ED-4DB2-BD59-A6C34878D82A}">
                    <a16:rowId xmlns:a16="http://schemas.microsoft.com/office/drawing/2014/main" val="3526197377"/>
                  </a:ext>
                </a:extLst>
              </a:tr>
              <a:tr h="370840">
                <a:tc>
                  <a:txBody>
                    <a:bodyPr/>
                    <a:lstStyle/>
                    <a:p>
                      <a:r>
                        <a:rPr kumimoji="1" lang="ja-JP" altLang="en-US"/>
                        <a:t>ルール</a:t>
                      </a:r>
                    </a:p>
                  </a:txBody>
                  <a:tcPr/>
                </a:tc>
                <a:tc>
                  <a:txBody>
                    <a:bodyPr/>
                    <a:lstStyle/>
                    <a:p>
                      <a:r>
                        <a:rPr kumimoji="1" lang="ja-JP" altLang="en-US" dirty="0"/>
                        <a:t>・個人情報が含まれているからダメ</a:t>
                      </a:r>
                      <a:br>
                        <a:rPr kumimoji="1" lang="en-US" altLang="ja-JP" dirty="0"/>
                      </a:br>
                      <a:r>
                        <a:rPr kumimoji="1" lang="ja-JP" altLang="en-US" dirty="0"/>
                        <a:t>　→ 統計化や、いらない情報を抜くことができない。</a:t>
                      </a:r>
                      <a:br>
                        <a:rPr kumimoji="1" lang="en-US" altLang="ja-JP" dirty="0"/>
                      </a:br>
                      <a:r>
                        <a:rPr kumimoji="1" lang="ja-JP" altLang="en-US" dirty="0"/>
                        <a:t>・承認プロセスが全くなく人頼り。</a:t>
                      </a:r>
                    </a:p>
                  </a:txBody>
                  <a:tcPr/>
                </a:tc>
                <a:extLst>
                  <a:ext uri="{0D108BD9-81ED-4DB2-BD59-A6C34878D82A}">
                    <a16:rowId xmlns:a16="http://schemas.microsoft.com/office/drawing/2014/main" val="1263186757"/>
                  </a:ext>
                </a:extLst>
              </a:tr>
              <a:tr h="370840">
                <a:tc>
                  <a:txBody>
                    <a:bodyPr/>
                    <a:lstStyle/>
                    <a:p>
                      <a:r>
                        <a:rPr kumimoji="1" lang="ja-JP" altLang="en-US"/>
                        <a:t>教育</a:t>
                      </a:r>
                    </a:p>
                  </a:txBody>
                  <a:tcPr/>
                </a:tc>
                <a:tc>
                  <a:txBody>
                    <a:bodyPr/>
                    <a:lstStyle/>
                    <a:p>
                      <a:r>
                        <a:rPr kumimoji="1" lang="ja-JP" altLang="en-US" dirty="0"/>
                        <a:t>・相手部門が、何故それが必要か理解しない。</a:t>
                      </a:r>
                      <a:endParaRPr kumimoji="1" lang="en-US" altLang="ja-JP" dirty="0"/>
                    </a:p>
                    <a:p>
                      <a:r>
                        <a:rPr kumimoji="1" lang="ja-JP" altLang="en-US" dirty="0"/>
                        <a:t>・部門の壁が厚い。</a:t>
                      </a:r>
                      <a:endParaRPr kumimoji="1" lang="en-US" altLang="ja-JP" dirty="0"/>
                    </a:p>
                    <a:p>
                      <a:r>
                        <a:rPr kumimoji="1" lang="ja-JP" altLang="en-US" dirty="0"/>
                        <a:t>・紙で渡された。</a:t>
                      </a:r>
                      <a:endParaRPr kumimoji="1" lang="en-US" altLang="ja-JP" dirty="0"/>
                    </a:p>
                    <a:p>
                      <a:r>
                        <a:rPr kumimoji="1" lang="ja-JP" altLang="en-US" dirty="0"/>
                        <a:t>・民間データの使い方がわからない。</a:t>
                      </a:r>
                    </a:p>
                  </a:txBody>
                  <a:tcPr/>
                </a:tc>
                <a:extLst>
                  <a:ext uri="{0D108BD9-81ED-4DB2-BD59-A6C34878D82A}">
                    <a16:rowId xmlns:a16="http://schemas.microsoft.com/office/drawing/2014/main" val="3217081206"/>
                  </a:ext>
                </a:extLst>
              </a:tr>
            </a:tbl>
          </a:graphicData>
        </a:graphic>
      </p:graphicFrame>
      <p:sp>
        <p:nvSpPr>
          <p:cNvPr id="6" name="三角形 5">
            <a:extLst>
              <a:ext uri="{FF2B5EF4-FFF2-40B4-BE49-F238E27FC236}">
                <a16:creationId xmlns:a16="http://schemas.microsoft.com/office/drawing/2014/main" id="{4AA46D88-F16F-4D41-8BB7-B016DE5B8485}"/>
              </a:ext>
            </a:extLst>
          </p:cNvPr>
          <p:cNvSpPr/>
          <p:nvPr/>
        </p:nvSpPr>
        <p:spPr>
          <a:xfrm rot="5400000">
            <a:off x="7089494" y="3784921"/>
            <a:ext cx="2152891" cy="312517"/>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DD30E73E-4001-E04D-BEB5-B54BC47BEBD1}"/>
              </a:ext>
            </a:extLst>
          </p:cNvPr>
          <p:cNvSpPr txBox="1"/>
          <p:nvPr/>
        </p:nvSpPr>
        <p:spPr>
          <a:xfrm>
            <a:off x="8439980" y="3064016"/>
            <a:ext cx="3000653" cy="1754326"/>
          </a:xfrm>
          <a:prstGeom prst="rect">
            <a:avLst/>
          </a:prstGeom>
          <a:noFill/>
        </p:spPr>
        <p:txBody>
          <a:bodyPr wrap="square" rtlCol="0">
            <a:spAutoFit/>
          </a:bodyPr>
          <a:lstStyle/>
          <a:p>
            <a:r>
              <a:rPr lang="ja-JP" altLang="en-US" dirty="0"/>
              <a:t>準備できなかった事例にも価値が</a:t>
            </a:r>
            <a:r>
              <a:rPr kumimoji="1" lang="ja-JP" altLang="en-US" dirty="0"/>
              <a:t>ある。</a:t>
            </a:r>
            <a:endParaRPr kumimoji="1" lang="en-US" altLang="ja-JP" dirty="0"/>
          </a:p>
          <a:p>
            <a:endParaRPr lang="en-US" altLang="ja-JP" dirty="0"/>
          </a:p>
          <a:p>
            <a:r>
              <a:rPr kumimoji="1" lang="ja-JP" altLang="en-US" dirty="0"/>
              <a:t>改善点やこれからの進め方がわかることも、データ利活用研修の目的。</a:t>
            </a:r>
          </a:p>
        </p:txBody>
      </p:sp>
      <p:sp>
        <p:nvSpPr>
          <p:cNvPr id="8" name="スライド番号プレースホルダー 1">
            <a:extLst>
              <a:ext uri="{FF2B5EF4-FFF2-40B4-BE49-F238E27FC236}">
                <a16:creationId xmlns:a16="http://schemas.microsoft.com/office/drawing/2014/main" id="{49B9FC99-5577-41D4-ADE2-E11156FAF873}"/>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42</a:t>
            </a:fld>
            <a:endParaRPr kumimoji="1" lang="ja-JP" altLang="en-US" dirty="0"/>
          </a:p>
        </p:txBody>
      </p:sp>
    </p:spTree>
    <p:extLst>
      <p:ext uri="{BB962C8B-B14F-4D97-AF65-F5344CB8AC3E}">
        <p14:creationId xmlns:p14="http://schemas.microsoft.com/office/powerpoint/2010/main" val="15965576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4-2. </a:t>
            </a:r>
            <a:r>
              <a:rPr lang="ja-JP" altLang="en-US" dirty="0"/>
              <a:t>データ入手後のチェックポイント</a:t>
            </a:r>
            <a:endParaRPr kumimoji="1" lang="ja-JP" altLang="en-US" dirty="0"/>
          </a:p>
        </p:txBody>
      </p:sp>
      <p:sp>
        <p:nvSpPr>
          <p:cNvPr id="3" name="コンテンツ プレースホルダー 2"/>
          <p:cNvSpPr>
            <a:spLocks noGrp="1"/>
          </p:cNvSpPr>
          <p:nvPr>
            <p:ph idx="1"/>
          </p:nvPr>
        </p:nvSpPr>
        <p:spPr>
          <a:xfrm>
            <a:off x="838200" y="1105468"/>
            <a:ext cx="10515600" cy="5387405"/>
          </a:xfrm>
        </p:spPr>
        <p:txBody>
          <a:bodyPr>
            <a:noAutofit/>
          </a:bodyPr>
          <a:lstStyle/>
          <a:p>
            <a:pPr marL="514350" indent="-514350">
              <a:buFont typeface="+mj-lt"/>
              <a:buAutoNum type="arabicPeriod"/>
            </a:pPr>
            <a:r>
              <a:rPr lang="ja-JP" altLang="en-US" sz="2200" dirty="0"/>
              <a:t>ファイルを開くことができるか。</a:t>
            </a:r>
            <a:endParaRPr lang="en-US" altLang="ja-JP" sz="2200" dirty="0"/>
          </a:p>
          <a:p>
            <a:pPr lvl="1"/>
            <a:r>
              <a:rPr lang="ja-JP" altLang="en-US" sz="2200" dirty="0"/>
              <a:t>たまに壊れてたりするのでまず開いてみる。</a:t>
            </a:r>
            <a:endParaRPr lang="en-US" altLang="ja-JP" sz="2200" dirty="0"/>
          </a:p>
          <a:p>
            <a:pPr marL="514350" indent="-514350">
              <a:buFont typeface="+mj-lt"/>
              <a:buAutoNum type="arabicPeriod"/>
            </a:pPr>
            <a:r>
              <a:rPr lang="ja-JP" altLang="en-US" sz="2200" dirty="0"/>
              <a:t>ファイル名と中身が合っているか。</a:t>
            </a:r>
            <a:endParaRPr lang="en-US" altLang="ja-JP" sz="2200" dirty="0"/>
          </a:p>
          <a:p>
            <a:pPr lvl="1"/>
            <a:r>
              <a:rPr lang="ja-JP" altLang="en-US" sz="2200" dirty="0"/>
              <a:t>間違ったファイル名がつけられていることがある。</a:t>
            </a:r>
            <a:endParaRPr lang="en-US" altLang="ja-JP" sz="2200" dirty="0"/>
          </a:p>
          <a:p>
            <a:pPr marL="514350" indent="-514350">
              <a:buFont typeface="+mj-lt"/>
              <a:buAutoNum type="arabicPeriod"/>
            </a:pPr>
            <a:r>
              <a:rPr lang="ja-JP" altLang="en-US" sz="2200" dirty="0"/>
              <a:t>見て意味の分からないデータ項目は無いか。</a:t>
            </a:r>
            <a:endParaRPr lang="en-US" altLang="ja-JP" sz="2200" dirty="0"/>
          </a:p>
          <a:p>
            <a:pPr lvl="1"/>
            <a:r>
              <a:rPr lang="ja-JP" altLang="en-US" sz="2200" dirty="0"/>
              <a:t>項目定義書や説明書が別で存在する場合がある。</a:t>
            </a:r>
          </a:p>
          <a:p>
            <a:pPr marL="514350" indent="-514350">
              <a:buFont typeface="+mj-lt"/>
              <a:buAutoNum type="arabicPeriod"/>
            </a:pPr>
            <a:r>
              <a:rPr lang="ja-JP" altLang="en-US" sz="2200" dirty="0"/>
              <a:t>個人情報は含まれていないか。</a:t>
            </a:r>
            <a:endParaRPr lang="en-US" altLang="ja-JP" sz="2200" dirty="0"/>
          </a:p>
          <a:p>
            <a:pPr lvl="1"/>
            <a:r>
              <a:rPr lang="ja-JP" altLang="en-US" sz="2200" dirty="0"/>
              <a:t>氏名、個人の電話番号・住所・</a:t>
            </a:r>
            <a:r>
              <a:rPr lang="en-US" altLang="ja-JP" sz="2200" dirty="0"/>
              <a:t>E</a:t>
            </a:r>
            <a:r>
              <a:rPr lang="ja-JP" altLang="en-US" sz="2200" dirty="0"/>
              <a:t>メールアドレスなど。</a:t>
            </a:r>
            <a:endParaRPr lang="en-US" altLang="ja-JP" sz="2200" dirty="0"/>
          </a:p>
          <a:p>
            <a:pPr marL="514350" indent="-514350">
              <a:buFont typeface="+mj-lt"/>
              <a:buAutoNum type="arabicPeriod"/>
            </a:pPr>
            <a:r>
              <a:rPr lang="ja-JP" altLang="en-US" sz="2200" dirty="0"/>
              <a:t>データ項目名から想定されるデータ型と一致しないデータは含まれていないか。</a:t>
            </a:r>
            <a:endParaRPr lang="en-US" altLang="ja-JP" sz="2200" dirty="0"/>
          </a:p>
          <a:p>
            <a:pPr lvl="1"/>
            <a:r>
              <a:rPr lang="ja-JP" altLang="en-US" sz="2200" dirty="0"/>
              <a:t>日付なのに数値コードに変換されてしまっていたり、コードの先頭ゼロ埋めが無くなっていたり。</a:t>
            </a:r>
            <a:endParaRPr lang="en-US" altLang="ja-JP" sz="2200" dirty="0"/>
          </a:p>
          <a:p>
            <a:pPr marL="514350" indent="-514350">
              <a:buFont typeface="+mj-lt"/>
              <a:buAutoNum type="arabicPeriod"/>
            </a:pPr>
            <a:r>
              <a:rPr lang="ja-JP" altLang="en-US" sz="2200" dirty="0"/>
              <a:t>単位が不明な数値データは無いか。</a:t>
            </a:r>
            <a:endParaRPr lang="en-US" altLang="ja-JP" sz="2200" dirty="0"/>
          </a:p>
          <a:p>
            <a:pPr marL="514350" indent="-514350">
              <a:buFont typeface="+mj-lt"/>
              <a:buAutoNum type="arabicPeriod"/>
            </a:pPr>
            <a:r>
              <a:rPr lang="ja-JP" altLang="en-US" sz="2200" dirty="0"/>
              <a:t>単位が</a:t>
            </a:r>
            <a:r>
              <a:rPr lang="en-US" altLang="ja-JP" sz="2200" dirty="0"/>
              <a:t> “%” </a:t>
            </a:r>
            <a:r>
              <a:rPr lang="ja-JP" altLang="en-US" sz="2200" dirty="0"/>
              <a:t>で表されている数値の母数は分かっているか。</a:t>
            </a:r>
            <a:endParaRPr lang="en-US" altLang="ja-JP" sz="2200" dirty="0"/>
          </a:p>
        </p:txBody>
      </p:sp>
      <p:sp>
        <p:nvSpPr>
          <p:cNvPr id="5" name="スライド番号プレースホルダー 1">
            <a:extLst>
              <a:ext uri="{FF2B5EF4-FFF2-40B4-BE49-F238E27FC236}">
                <a16:creationId xmlns:a16="http://schemas.microsoft.com/office/drawing/2014/main" id="{F36FEAD0-D74C-4FBE-B814-A8CBD476575A}"/>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43</a:t>
            </a:fld>
            <a:endParaRPr kumimoji="1" lang="ja-JP" altLang="en-US" dirty="0"/>
          </a:p>
        </p:txBody>
      </p:sp>
    </p:spTree>
    <p:extLst>
      <p:ext uri="{BB962C8B-B14F-4D97-AF65-F5344CB8AC3E}">
        <p14:creationId xmlns:p14="http://schemas.microsoft.com/office/powerpoint/2010/main" val="33740769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ー 2">
            <a:extLst>
              <a:ext uri="{FF2B5EF4-FFF2-40B4-BE49-F238E27FC236}">
                <a16:creationId xmlns:a16="http://schemas.microsoft.com/office/drawing/2014/main" id="{0CEB5916-FAD7-4D0E-9DA6-FD0D2125B096}"/>
              </a:ext>
            </a:extLst>
          </p:cNvPr>
          <p:cNvSpPr txBox="1">
            <a:spLocks/>
          </p:cNvSpPr>
          <p:nvPr/>
        </p:nvSpPr>
        <p:spPr>
          <a:xfrm>
            <a:off x="838200" y="1105469"/>
            <a:ext cx="11102400" cy="50714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buNone/>
            </a:pPr>
            <a:r>
              <a:rPr lang="en-US" altLang="ja-JP" sz="2200" dirty="0"/>
              <a:t>Excel</a:t>
            </a:r>
            <a:r>
              <a:rPr lang="ja-JP" altLang="en-US" sz="2200" dirty="0"/>
              <a:t>等の場合は「条件付き書式」で数値色分け設定をしておくと便利な場合もある。</a:t>
            </a:r>
            <a:endParaRPr lang="en-US" altLang="ja-JP" sz="2200" dirty="0"/>
          </a:p>
        </p:txBody>
      </p:sp>
      <p:sp>
        <p:nvSpPr>
          <p:cNvPr id="7" name="タイトル 1">
            <a:extLst>
              <a:ext uri="{FF2B5EF4-FFF2-40B4-BE49-F238E27FC236}">
                <a16:creationId xmlns:a16="http://schemas.microsoft.com/office/drawing/2014/main" id="{831E23ED-172B-46AF-B527-450579505E4B}"/>
              </a:ext>
            </a:extLst>
          </p:cNvPr>
          <p:cNvSpPr>
            <a:spLocks noGrp="1"/>
          </p:cNvSpPr>
          <p:nvPr>
            <p:ph type="title"/>
          </p:nvPr>
        </p:nvSpPr>
        <p:spPr>
          <a:xfrm>
            <a:off x="251400" y="365126"/>
            <a:ext cx="11689200" cy="590218"/>
          </a:xfrm>
        </p:spPr>
        <p:txBody>
          <a:bodyPr>
            <a:normAutofit fontScale="90000"/>
          </a:bodyPr>
          <a:lstStyle/>
          <a:p>
            <a:r>
              <a:rPr lang="en-US" altLang="ja-JP" dirty="0"/>
              <a:t>4-2. </a:t>
            </a:r>
            <a:r>
              <a:rPr lang="ja-JP" altLang="en-US" dirty="0"/>
              <a:t>データ入手後のチェックポイント</a:t>
            </a:r>
            <a:endParaRPr kumimoji="1" lang="ja-JP" altLang="en-US" dirty="0"/>
          </a:p>
        </p:txBody>
      </p:sp>
      <p:pic>
        <p:nvPicPr>
          <p:cNvPr id="8" name="コンテンツ プレースホルダー 4">
            <a:extLst>
              <a:ext uri="{FF2B5EF4-FFF2-40B4-BE49-F238E27FC236}">
                <a16:creationId xmlns:a16="http://schemas.microsoft.com/office/drawing/2014/main" id="{5558DE40-5548-4742-8234-83CBA52E864B}"/>
              </a:ext>
            </a:extLst>
          </p:cNvPr>
          <p:cNvPicPr>
            <a:picLocks noGrp="1" noChangeAspect="1"/>
          </p:cNvPicPr>
          <p:nvPr>
            <p:ph idx="1"/>
          </p:nvPr>
        </p:nvPicPr>
        <p:blipFill rotWithShape="1">
          <a:blip r:embed="rId2"/>
          <a:srcRect t="2375" b="8389"/>
          <a:stretch/>
        </p:blipFill>
        <p:spPr>
          <a:xfrm>
            <a:off x="1805903" y="1699313"/>
            <a:ext cx="8580194" cy="4785393"/>
          </a:xfrm>
        </p:spPr>
      </p:pic>
      <p:sp>
        <p:nvSpPr>
          <p:cNvPr id="9" name="スライド番号プレースホルダー 1">
            <a:extLst>
              <a:ext uri="{FF2B5EF4-FFF2-40B4-BE49-F238E27FC236}">
                <a16:creationId xmlns:a16="http://schemas.microsoft.com/office/drawing/2014/main" id="{3E6E6420-4BE7-4460-96E9-4474C8F6E8DD}"/>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44</a:t>
            </a:fld>
            <a:endParaRPr kumimoji="1" lang="ja-JP" altLang="en-US" dirty="0"/>
          </a:p>
        </p:txBody>
      </p:sp>
    </p:spTree>
    <p:extLst>
      <p:ext uri="{BB962C8B-B14F-4D97-AF65-F5344CB8AC3E}">
        <p14:creationId xmlns:p14="http://schemas.microsoft.com/office/powerpoint/2010/main" val="37986543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893253"/>
            <a:ext cx="10515600" cy="5071494"/>
          </a:xfrm>
        </p:spPr>
        <p:txBody>
          <a:bodyPr anchor="ctr">
            <a:normAutofit/>
          </a:bodyPr>
          <a:lstStyle/>
          <a:p>
            <a:pPr marL="0" indent="0" algn="ctr">
              <a:buNone/>
            </a:pPr>
            <a:r>
              <a:rPr lang="en-US" altLang="ja-JP" sz="6000" dirty="0"/>
              <a:t>5. Q&amp;A</a:t>
            </a:r>
            <a:r>
              <a:rPr lang="ja-JP" altLang="en-US" sz="6000" dirty="0"/>
              <a:t>とアンケート</a:t>
            </a:r>
            <a:endParaRPr lang="en-US" altLang="ja-JP" sz="6000" dirty="0"/>
          </a:p>
        </p:txBody>
      </p:sp>
      <p:sp>
        <p:nvSpPr>
          <p:cNvPr id="4" name="スライド番号プレースホルダー 1">
            <a:extLst>
              <a:ext uri="{FF2B5EF4-FFF2-40B4-BE49-F238E27FC236}">
                <a16:creationId xmlns:a16="http://schemas.microsoft.com/office/drawing/2014/main" id="{766F3B87-684A-496B-8B4E-FAFC2FCA578C}"/>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45</a:t>
            </a:fld>
            <a:endParaRPr kumimoji="1" lang="ja-JP" altLang="en-US" dirty="0"/>
          </a:p>
        </p:txBody>
      </p:sp>
    </p:spTree>
    <p:extLst>
      <p:ext uri="{BB962C8B-B14F-4D97-AF65-F5344CB8AC3E}">
        <p14:creationId xmlns:p14="http://schemas.microsoft.com/office/powerpoint/2010/main" val="13411589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1400" y="365126"/>
            <a:ext cx="11689200" cy="590218"/>
          </a:xfrm>
        </p:spPr>
        <p:txBody>
          <a:bodyPr>
            <a:noAutofit/>
          </a:bodyPr>
          <a:lstStyle/>
          <a:p>
            <a:r>
              <a:rPr kumimoji="1" lang="en-US" altLang="ja-JP" sz="4000" dirty="0"/>
              <a:t>1-2. </a:t>
            </a:r>
            <a:r>
              <a:rPr kumimoji="1" lang="ja-JP" altLang="en-US" sz="4000" dirty="0"/>
              <a:t>データ利活用の価値のループへ</a:t>
            </a:r>
          </a:p>
        </p:txBody>
      </p:sp>
      <p:sp>
        <p:nvSpPr>
          <p:cNvPr id="3" name="コンテンツ プレースホルダー 2"/>
          <p:cNvSpPr>
            <a:spLocks noGrp="1"/>
          </p:cNvSpPr>
          <p:nvPr>
            <p:ph idx="1"/>
          </p:nvPr>
        </p:nvSpPr>
        <p:spPr/>
        <p:txBody>
          <a:bodyPr>
            <a:normAutofit/>
          </a:bodyPr>
          <a:lstStyle/>
          <a:p>
            <a:pPr marL="0" indent="0">
              <a:buNone/>
            </a:pPr>
            <a:r>
              <a:rPr kumimoji="1" lang="ja-JP" altLang="en-US" sz="2200" dirty="0"/>
              <a:t>突破口を作り出しループを逆転させる、初めの一周を回</a:t>
            </a:r>
            <a:r>
              <a:rPr lang="ja-JP" altLang="en-US" sz="2200" dirty="0"/>
              <a:t>す</a:t>
            </a:r>
            <a:r>
              <a:rPr kumimoji="1" lang="ja-JP" altLang="en-US" sz="2200" dirty="0"/>
              <a:t>。</a:t>
            </a:r>
          </a:p>
        </p:txBody>
      </p:sp>
      <p:sp>
        <p:nvSpPr>
          <p:cNvPr id="4" name="正方形/長方形 3"/>
          <p:cNvSpPr/>
          <p:nvPr/>
        </p:nvSpPr>
        <p:spPr>
          <a:xfrm>
            <a:off x="5033318" y="1804087"/>
            <a:ext cx="2174789" cy="1297459"/>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データ利活用の</a:t>
            </a:r>
            <a:br>
              <a:rPr kumimoji="1" lang="en-US" altLang="ja-JP" dirty="0">
                <a:solidFill>
                  <a:schemeClr val="tx1"/>
                </a:solidFill>
              </a:rPr>
            </a:br>
            <a:r>
              <a:rPr lang="ja-JP" altLang="en-US" dirty="0">
                <a:solidFill>
                  <a:schemeClr val="tx1"/>
                </a:solidFill>
              </a:rPr>
              <a:t>意味を知る</a:t>
            </a:r>
            <a:endParaRPr kumimoji="1" lang="ja-JP" altLang="en-US" dirty="0">
              <a:solidFill>
                <a:schemeClr val="tx1"/>
              </a:solidFill>
            </a:endParaRPr>
          </a:p>
        </p:txBody>
      </p:sp>
      <p:sp>
        <p:nvSpPr>
          <p:cNvPr id="5" name="正方形/長方形 4"/>
          <p:cNvSpPr/>
          <p:nvPr/>
        </p:nvSpPr>
        <p:spPr>
          <a:xfrm>
            <a:off x="8616778" y="3400259"/>
            <a:ext cx="2174789" cy="1297459"/>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挑戦や、事例が</a:t>
            </a:r>
            <a:br>
              <a:rPr lang="en-US" altLang="ja-JP" dirty="0">
                <a:solidFill>
                  <a:schemeClr val="tx1"/>
                </a:solidFill>
              </a:rPr>
            </a:br>
            <a:r>
              <a:rPr lang="ja-JP" altLang="en-US" dirty="0">
                <a:solidFill>
                  <a:schemeClr val="tx1"/>
                </a:solidFill>
              </a:rPr>
              <a:t>蓄積される</a:t>
            </a:r>
          </a:p>
        </p:txBody>
      </p:sp>
      <p:sp>
        <p:nvSpPr>
          <p:cNvPr id="6" name="正方形/長方形 5"/>
          <p:cNvSpPr/>
          <p:nvPr/>
        </p:nvSpPr>
        <p:spPr>
          <a:xfrm>
            <a:off x="5033318" y="5154918"/>
            <a:ext cx="2174789" cy="1297459"/>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データ整備、制度の整備が進む</a:t>
            </a:r>
            <a:endParaRPr kumimoji="1" lang="ja-JP" altLang="en-US" dirty="0">
              <a:solidFill>
                <a:schemeClr val="tx1"/>
              </a:solidFill>
            </a:endParaRPr>
          </a:p>
        </p:txBody>
      </p:sp>
      <p:sp>
        <p:nvSpPr>
          <p:cNvPr id="7" name="正方形/長方形 6"/>
          <p:cNvSpPr/>
          <p:nvPr/>
        </p:nvSpPr>
        <p:spPr>
          <a:xfrm>
            <a:off x="1477662" y="3400259"/>
            <a:ext cx="2174789" cy="1297459"/>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①課題解決、</a:t>
            </a:r>
            <a:br>
              <a:rPr lang="en-US" altLang="ja-JP" dirty="0">
                <a:solidFill>
                  <a:schemeClr val="tx1"/>
                </a:solidFill>
              </a:rPr>
            </a:br>
            <a:r>
              <a:rPr lang="ja-JP" altLang="en-US" dirty="0">
                <a:solidFill>
                  <a:schemeClr val="tx1"/>
                </a:solidFill>
              </a:rPr>
              <a:t>②新サービスに</a:t>
            </a:r>
            <a:br>
              <a:rPr lang="en-US" altLang="ja-JP" dirty="0">
                <a:solidFill>
                  <a:schemeClr val="tx1"/>
                </a:solidFill>
              </a:rPr>
            </a:br>
            <a:r>
              <a:rPr lang="ja-JP" altLang="en-US" dirty="0">
                <a:solidFill>
                  <a:schemeClr val="tx1"/>
                </a:solidFill>
              </a:rPr>
              <a:t>活用する</a:t>
            </a:r>
            <a:endParaRPr kumimoji="1" lang="ja-JP" altLang="en-US" dirty="0">
              <a:solidFill>
                <a:schemeClr val="tx1"/>
              </a:solidFill>
            </a:endParaRPr>
          </a:p>
        </p:txBody>
      </p:sp>
      <p:sp>
        <p:nvSpPr>
          <p:cNvPr id="8" name="曲折矢印 7"/>
          <p:cNvSpPr/>
          <p:nvPr/>
        </p:nvSpPr>
        <p:spPr>
          <a:xfrm rot="5400000" flipH="1">
            <a:off x="8239134" y="4295893"/>
            <a:ext cx="1209735" cy="2206197"/>
          </a:xfrm>
          <a:prstGeom prst="ben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曲折矢印 8"/>
          <p:cNvSpPr/>
          <p:nvPr/>
        </p:nvSpPr>
        <p:spPr>
          <a:xfrm rot="16200000" flipH="1">
            <a:off x="2788953" y="1598902"/>
            <a:ext cx="1175564" cy="2206197"/>
          </a:xfrm>
          <a:prstGeom prst="ben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 name="曲折矢印 9"/>
          <p:cNvSpPr/>
          <p:nvPr/>
        </p:nvSpPr>
        <p:spPr>
          <a:xfrm rot="10800000" flipV="1">
            <a:off x="7701610" y="2078805"/>
            <a:ext cx="2088293" cy="1246391"/>
          </a:xfrm>
          <a:prstGeom prst="ben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曲折矢印 10"/>
          <p:cNvSpPr/>
          <p:nvPr/>
        </p:nvSpPr>
        <p:spPr>
          <a:xfrm flipV="1">
            <a:off x="2412229" y="4854669"/>
            <a:ext cx="2088293" cy="1275335"/>
          </a:xfrm>
          <a:prstGeom prst="ben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テキスト ボックス 12"/>
          <p:cNvSpPr txBox="1"/>
          <p:nvPr/>
        </p:nvSpPr>
        <p:spPr>
          <a:xfrm>
            <a:off x="8540526" y="1693927"/>
            <a:ext cx="2031325" cy="369332"/>
          </a:xfrm>
          <a:prstGeom prst="rect">
            <a:avLst/>
          </a:prstGeom>
          <a:noFill/>
        </p:spPr>
        <p:txBody>
          <a:bodyPr wrap="none" rtlCol="0">
            <a:spAutoFit/>
          </a:bodyPr>
          <a:lstStyle/>
          <a:p>
            <a:r>
              <a:rPr lang="ja-JP" altLang="en-US" dirty="0"/>
              <a:t>他の人</a:t>
            </a:r>
            <a:r>
              <a:rPr lang="ja-JP" altLang="en-US"/>
              <a:t>にも伝わる</a:t>
            </a:r>
            <a:endParaRPr kumimoji="1" lang="ja-JP" altLang="en-US" dirty="0"/>
          </a:p>
        </p:txBody>
      </p:sp>
      <p:sp>
        <p:nvSpPr>
          <p:cNvPr id="14" name="テキスト ボックス 13"/>
          <p:cNvSpPr txBox="1"/>
          <p:nvPr/>
        </p:nvSpPr>
        <p:spPr>
          <a:xfrm>
            <a:off x="8616778" y="6130004"/>
            <a:ext cx="1338828" cy="369332"/>
          </a:xfrm>
          <a:prstGeom prst="rect">
            <a:avLst/>
          </a:prstGeom>
          <a:noFill/>
        </p:spPr>
        <p:txBody>
          <a:bodyPr wrap="none" rtlCol="0">
            <a:spAutoFit/>
          </a:bodyPr>
          <a:lstStyle/>
          <a:p>
            <a:r>
              <a:rPr lang="ja-JP" altLang="en-US" dirty="0"/>
              <a:t>蓄積される</a:t>
            </a:r>
            <a:endParaRPr kumimoji="1" lang="ja-JP" altLang="en-US" dirty="0"/>
          </a:p>
        </p:txBody>
      </p:sp>
      <p:sp>
        <p:nvSpPr>
          <p:cNvPr id="15" name="テキスト ボックス 14"/>
          <p:cNvSpPr txBox="1"/>
          <p:nvPr/>
        </p:nvSpPr>
        <p:spPr>
          <a:xfrm>
            <a:off x="1835453" y="1696309"/>
            <a:ext cx="2031325" cy="369332"/>
          </a:xfrm>
          <a:prstGeom prst="rect">
            <a:avLst/>
          </a:prstGeom>
          <a:noFill/>
        </p:spPr>
        <p:txBody>
          <a:bodyPr wrap="none" rtlCol="0">
            <a:spAutoFit/>
          </a:bodyPr>
          <a:lstStyle/>
          <a:p>
            <a:r>
              <a:rPr lang="ja-JP" altLang="en-US" dirty="0"/>
              <a:t>実際に使ってみる</a:t>
            </a:r>
            <a:endParaRPr kumimoji="1" lang="ja-JP" altLang="en-US" dirty="0"/>
          </a:p>
        </p:txBody>
      </p:sp>
      <p:sp>
        <p:nvSpPr>
          <p:cNvPr id="16" name="テキスト ボックス 15"/>
          <p:cNvSpPr txBox="1"/>
          <p:nvPr/>
        </p:nvSpPr>
        <p:spPr>
          <a:xfrm>
            <a:off x="1827763" y="6110760"/>
            <a:ext cx="2031325" cy="369332"/>
          </a:xfrm>
          <a:prstGeom prst="rect">
            <a:avLst/>
          </a:prstGeom>
          <a:noFill/>
        </p:spPr>
        <p:txBody>
          <a:bodyPr wrap="none" rtlCol="0">
            <a:spAutoFit/>
          </a:bodyPr>
          <a:lstStyle/>
          <a:p>
            <a:r>
              <a:rPr lang="ja-JP" altLang="en-US" dirty="0"/>
              <a:t>データが使われる</a:t>
            </a:r>
            <a:endParaRPr kumimoji="1" lang="ja-JP" altLang="en-US" dirty="0"/>
          </a:p>
        </p:txBody>
      </p:sp>
      <p:sp>
        <p:nvSpPr>
          <p:cNvPr id="17" name="テキスト ボックス 16"/>
          <p:cNvSpPr txBox="1"/>
          <p:nvPr/>
        </p:nvSpPr>
        <p:spPr>
          <a:xfrm>
            <a:off x="4656941" y="3823360"/>
            <a:ext cx="3057247" cy="584775"/>
          </a:xfrm>
          <a:prstGeom prst="rect">
            <a:avLst/>
          </a:prstGeom>
          <a:noFill/>
        </p:spPr>
        <p:txBody>
          <a:bodyPr wrap="none" rtlCol="0">
            <a:spAutoFit/>
          </a:bodyPr>
          <a:lstStyle/>
          <a:p>
            <a:r>
              <a:rPr kumimoji="1" lang="ja-JP" altLang="en-US" sz="3200" dirty="0"/>
              <a:t>データ活用社会</a:t>
            </a:r>
            <a:endParaRPr kumimoji="1" lang="ja-JP" altLang="en-US" dirty="0"/>
          </a:p>
        </p:txBody>
      </p:sp>
      <p:sp>
        <p:nvSpPr>
          <p:cNvPr id="18" name="正方形/長方形 17"/>
          <p:cNvSpPr/>
          <p:nvPr/>
        </p:nvSpPr>
        <p:spPr>
          <a:xfrm>
            <a:off x="5397804" y="6337847"/>
            <a:ext cx="2294238" cy="452548"/>
          </a:xfrm>
          <a:prstGeom prst="rect">
            <a:avLst/>
          </a:prstGeom>
          <a:solidFill>
            <a:srgbClr val="EC9FE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官民データ推進基本計画</a:t>
            </a:r>
            <a:br>
              <a:rPr kumimoji="1" lang="en-US" altLang="ja-JP" sz="1400" dirty="0">
                <a:solidFill>
                  <a:schemeClr val="tx1"/>
                </a:solidFill>
              </a:rPr>
            </a:br>
            <a:r>
              <a:rPr kumimoji="1" lang="ja-JP" altLang="en-US" sz="1400" dirty="0">
                <a:solidFill>
                  <a:schemeClr val="tx1"/>
                </a:solidFill>
              </a:rPr>
              <a:t>によるルール整備</a:t>
            </a:r>
          </a:p>
        </p:txBody>
      </p:sp>
      <p:sp>
        <p:nvSpPr>
          <p:cNvPr id="19" name="正方形/長方形 18"/>
          <p:cNvSpPr/>
          <p:nvPr/>
        </p:nvSpPr>
        <p:spPr>
          <a:xfrm>
            <a:off x="9137818" y="3124845"/>
            <a:ext cx="2294238" cy="463573"/>
          </a:xfrm>
          <a:prstGeom prst="rect">
            <a:avLst/>
          </a:prstGeom>
          <a:solidFill>
            <a:srgbClr val="EC9FE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庁内でもできることが</a:t>
            </a:r>
            <a:br>
              <a:rPr kumimoji="1" lang="en-US" altLang="ja-JP" sz="1400" dirty="0">
                <a:solidFill>
                  <a:schemeClr val="tx1"/>
                </a:solidFill>
              </a:rPr>
            </a:br>
            <a:r>
              <a:rPr kumimoji="1" lang="ja-JP" altLang="en-US" sz="1400" dirty="0">
                <a:solidFill>
                  <a:schemeClr val="tx1"/>
                </a:solidFill>
              </a:rPr>
              <a:t>共有される</a:t>
            </a:r>
          </a:p>
        </p:txBody>
      </p:sp>
      <p:sp>
        <p:nvSpPr>
          <p:cNvPr id="20" name="正方形/長方形 19"/>
          <p:cNvSpPr/>
          <p:nvPr/>
        </p:nvSpPr>
        <p:spPr>
          <a:xfrm>
            <a:off x="586942" y="4540994"/>
            <a:ext cx="2294238" cy="463573"/>
          </a:xfrm>
          <a:prstGeom prst="rect">
            <a:avLst/>
          </a:prstGeom>
          <a:solidFill>
            <a:srgbClr val="EC9FE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価値による正当な評価</a:t>
            </a:r>
            <a:br>
              <a:rPr kumimoji="1" lang="en-US" altLang="ja-JP" sz="1400" dirty="0">
                <a:solidFill>
                  <a:schemeClr val="tx1"/>
                </a:solidFill>
              </a:rPr>
            </a:br>
            <a:r>
              <a:rPr kumimoji="1" lang="en-US" altLang="ja-JP" sz="1400" dirty="0">
                <a:solidFill>
                  <a:schemeClr val="tx1"/>
                </a:solidFill>
              </a:rPr>
              <a:t>EBPM</a:t>
            </a:r>
            <a:r>
              <a:rPr kumimoji="1" lang="ja-JP" altLang="en-US" sz="1400" dirty="0">
                <a:solidFill>
                  <a:schemeClr val="tx1"/>
                </a:solidFill>
              </a:rPr>
              <a:t>の活用</a:t>
            </a:r>
          </a:p>
        </p:txBody>
      </p:sp>
      <p:sp>
        <p:nvSpPr>
          <p:cNvPr id="21" name="右矢印 20"/>
          <p:cNvSpPr/>
          <p:nvPr/>
        </p:nvSpPr>
        <p:spPr>
          <a:xfrm rot="18928636">
            <a:off x="6696103" y="4772282"/>
            <a:ext cx="642551" cy="731199"/>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p:cNvSpPr txBox="1"/>
          <p:nvPr/>
        </p:nvSpPr>
        <p:spPr>
          <a:xfrm>
            <a:off x="6917565" y="4376529"/>
            <a:ext cx="1620957" cy="523220"/>
          </a:xfrm>
          <a:prstGeom prst="rect">
            <a:avLst/>
          </a:prstGeom>
          <a:noFill/>
        </p:spPr>
        <p:txBody>
          <a:bodyPr wrap="none" rtlCol="0">
            <a:spAutoFit/>
          </a:bodyPr>
          <a:lstStyle/>
          <a:p>
            <a:r>
              <a:rPr kumimoji="1" lang="ja-JP" altLang="en-US" sz="1400" dirty="0"/>
              <a:t>オープンデータ</a:t>
            </a:r>
            <a:br>
              <a:rPr kumimoji="1" lang="en-US" altLang="ja-JP" sz="1400" dirty="0"/>
            </a:br>
            <a:r>
              <a:rPr kumimoji="1" lang="ja-JP" altLang="en-US" sz="1400" dirty="0"/>
              <a:t>整備にもつながる</a:t>
            </a:r>
          </a:p>
        </p:txBody>
      </p:sp>
      <p:sp>
        <p:nvSpPr>
          <p:cNvPr id="23" name="右矢印 22"/>
          <p:cNvSpPr/>
          <p:nvPr/>
        </p:nvSpPr>
        <p:spPr>
          <a:xfrm rot="12626957">
            <a:off x="1213376" y="3127038"/>
            <a:ext cx="642551" cy="731199"/>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p:cNvSpPr txBox="1"/>
          <p:nvPr/>
        </p:nvSpPr>
        <p:spPr>
          <a:xfrm>
            <a:off x="155235" y="2408553"/>
            <a:ext cx="1980029" cy="738664"/>
          </a:xfrm>
          <a:prstGeom prst="rect">
            <a:avLst/>
          </a:prstGeom>
          <a:noFill/>
        </p:spPr>
        <p:txBody>
          <a:bodyPr wrap="none" rtlCol="0">
            <a:spAutoFit/>
          </a:bodyPr>
          <a:lstStyle/>
          <a:p>
            <a:r>
              <a:rPr kumimoji="1" lang="ja-JP" altLang="en-US" sz="1400" dirty="0"/>
              <a:t>・行政の効率化</a:t>
            </a:r>
            <a:br>
              <a:rPr kumimoji="1" lang="en-US" altLang="ja-JP" sz="1400" dirty="0"/>
            </a:br>
            <a:r>
              <a:rPr kumimoji="1" lang="ja-JP" altLang="en-US" sz="1400" dirty="0"/>
              <a:t>・住民サービスの拡充</a:t>
            </a:r>
            <a:br>
              <a:rPr kumimoji="1" lang="en-US" altLang="ja-JP" sz="1400" dirty="0"/>
            </a:br>
            <a:r>
              <a:rPr kumimoji="1" lang="ja-JP" altLang="en-US" sz="1400" dirty="0"/>
              <a:t>・費用対効果の向上</a:t>
            </a:r>
          </a:p>
        </p:txBody>
      </p:sp>
      <p:sp>
        <p:nvSpPr>
          <p:cNvPr id="25" name="正方形/長方形 24"/>
          <p:cNvSpPr/>
          <p:nvPr/>
        </p:nvSpPr>
        <p:spPr>
          <a:xfrm>
            <a:off x="5281743" y="2897900"/>
            <a:ext cx="2294238" cy="458902"/>
          </a:xfrm>
          <a:prstGeom prst="rect">
            <a:avLst/>
          </a:prstGeom>
          <a:solidFill>
            <a:srgbClr val="EC9FE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データアカデミー</a:t>
            </a:r>
            <a:br>
              <a:rPr kumimoji="1" lang="en-US" altLang="ja-JP" sz="1400" dirty="0">
                <a:solidFill>
                  <a:schemeClr val="tx1"/>
                </a:solidFill>
              </a:rPr>
            </a:br>
            <a:r>
              <a:rPr kumimoji="1" lang="ja-JP" altLang="en-US" sz="1400" dirty="0">
                <a:solidFill>
                  <a:schemeClr val="tx1"/>
                </a:solidFill>
              </a:rPr>
              <a:t>研修</a:t>
            </a:r>
            <a:endParaRPr kumimoji="1" lang="ja-JP" altLang="en-US" dirty="0">
              <a:solidFill>
                <a:schemeClr val="tx1"/>
              </a:solidFill>
            </a:endParaRPr>
          </a:p>
        </p:txBody>
      </p:sp>
      <p:sp>
        <p:nvSpPr>
          <p:cNvPr id="26" name="スライド番号プレースホルダー 1">
            <a:extLst>
              <a:ext uri="{FF2B5EF4-FFF2-40B4-BE49-F238E27FC236}">
                <a16:creationId xmlns:a16="http://schemas.microsoft.com/office/drawing/2014/main" id="{7B299816-7C24-4121-8520-CCAD7E5A5FE7}"/>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5</a:t>
            </a:fld>
            <a:endParaRPr kumimoji="1" lang="ja-JP" altLang="en-US" dirty="0"/>
          </a:p>
        </p:txBody>
      </p:sp>
    </p:spTree>
    <p:extLst>
      <p:ext uri="{BB962C8B-B14F-4D97-AF65-F5344CB8AC3E}">
        <p14:creationId xmlns:p14="http://schemas.microsoft.com/office/powerpoint/2010/main" val="23225427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kumimoji="1" lang="en-US" altLang="ja-JP" sz="4000" dirty="0"/>
              <a:t>1-3. EBPM</a:t>
            </a:r>
            <a:r>
              <a:rPr lang="en-US" altLang="ja-JP" sz="4000" dirty="0"/>
              <a:t> </a:t>
            </a:r>
            <a:r>
              <a:rPr lang="ja-JP" altLang="en-US" sz="4000" dirty="0"/>
              <a:t>（</a:t>
            </a:r>
            <a:r>
              <a:rPr lang="en-US" altLang="ja-JP" sz="4000" dirty="0"/>
              <a:t>Evidence Based Policy Making</a:t>
            </a:r>
            <a:r>
              <a:rPr lang="ja-JP" altLang="en-US" sz="4000" dirty="0"/>
              <a:t>）</a:t>
            </a:r>
            <a:endParaRPr kumimoji="1" lang="ja-JP" altLang="en-US" sz="4000" dirty="0"/>
          </a:p>
        </p:txBody>
      </p:sp>
      <p:sp>
        <p:nvSpPr>
          <p:cNvPr id="3" name="コンテンツ プレースホルダー 2"/>
          <p:cNvSpPr>
            <a:spLocks noGrp="1"/>
          </p:cNvSpPr>
          <p:nvPr>
            <p:ph idx="1"/>
          </p:nvPr>
        </p:nvSpPr>
        <p:spPr/>
        <p:txBody>
          <a:bodyPr>
            <a:normAutofit/>
          </a:bodyPr>
          <a:lstStyle/>
          <a:p>
            <a:pPr marL="0" indent="0">
              <a:buNone/>
            </a:pPr>
            <a:r>
              <a:rPr lang="ja-JP" altLang="en-US" sz="2200" dirty="0"/>
              <a:t>確かな根拠に基づく政策立案</a:t>
            </a:r>
            <a:endParaRPr lang="en-US" altLang="ja-JP" sz="2200" dirty="0"/>
          </a:p>
          <a:p>
            <a:pPr marL="358775" lvl="1"/>
            <a:r>
              <a:rPr lang="ja-JP" altLang="en-US" sz="2200" dirty="0"/>
              <a:t>地方公共団体が保有するデータ（クローズドデータを含む）や各種統計データ、民間保有のデータなども活用して、データに基づく政策立案を行う。</a:t>
            </a:r>
            <a:endParaRPr lang="en-US" altLang="ja-JP" sz="2200" dirty="0"/>
          </a:p>
          <a:p>
            <a:pPr marL="358775" lvl="1"/>
            <a:r>
              <a:rPr lang="ja-JP" altLang="en-US" sz="2200" dirty="0"/>
              <a:t>効果の評価指標を設定しておき、政策実施後にデータに基づく効果のモニタリング（測定）を行い、改善点の検討などに活用する。</a:t>
            </a:r>
            <a:endParaRPr lang="en-US" altLang="ja-JP" sz="2200" dirty="0"/>
          </a:p>
          <a:p>
            <a:endParaRPr kumimoji="1" lang="en-US" altLang="ja-JP" sz="2200" dirty="0"/>
          </a:p>
          <a:p>
            <a:endParaRPr lang="en-US" altLang="ja-JP" sz="2200" dirty="0"/>
          </a:p>
          <a:p>
            <a:endParaRPr kumimoji="1" lang="en-US" altLang="ja-JP" sz="2200" dirty="0"/>
          </a:p>
          <a:p>
            <a:endParaRPr lang="en-US" altLang="ja-JP" sz="2200" dirty="0"/>
          </a:p>
        </p:txBody>
      </p:sp>
      <p:sp>
        <p:nvSpPr>
          <p:cNvPr id="9" name="正方形/長方形 8"/>
          <p:cNvSpPr/>
          <p:nvPr/>
        </p:nvSpPr>
        <p:spPr>
          <a:xfrm>
            <a:off x="1841996" y="3954483"/>
            <a:ext cx="1769423" cy="102127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rPr>
              <a:t>政策立案</a:t>
            </a:r>
            <a:endParaRPr kumimoji="1" lang="ja-JP" altLang="en-US" dirty="0">
              <a:solidFill>
                <a:schemeClr val="tx1"/>
              </a:solidFill>
            </a:endParaRPr>
          </a:p>
        </p:txBody>
      </p:sp>
      <p:sp>
        <p:nvSpPr>
          <p:cNvPr id="10" name="正方形/長方形 9"/>
          <p:cNvSpPr/>
          <p:nvPr/>
        </p:nvSpPr>
        <p:spPr>
          <a:xfrm>
            <a:off x="4620822" y="3954483"/>
            <a:ext cx="1769423" cy="102127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rPr>
              <a:t>政策実施</a:t>
            </a:r>
            <a:endParaRPr kumimoji="1" lang="ja-JP" altLang="en-US" dirty="0">
              <a:solidFill>
                <a:schemeClr val="tx1"/>
              </a:solidFill>
            </a:endParaRPr>
          </a:p>
        </p:txBody>
      </p:sp>
      <p:sp>
        <p:nvSpPr>
          <p:cNvPr id="11" name="正方形/長方形 10"/>
          <p:cNvSpPr/>
          <p:nvPr/>
        </p:nvSpPr>
        <p:spPr>
          <a:xfrm>
            <a:off x="7399648" y="3954483"/>
            <a:ext cx="1769423" cy="102127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solidFill>
              </a:rPr>
              <a:t>モニタ</a:t>
            </a:r>
            <a:br>
              <a:rPr lang="en-US" altLang="ja-JP" sz="2800" dirty="0">
                <a:solidFill>
                  <a:schemeClr val="tx1"/>
                </a:solidFill>
              </a:rPr>
            </a:br>
            <a:r>
              <a:rPr lang="ja-JP" altLang="en-US" sz="2800" dirty="0">
                <a:solidFill>
                  <a:schemeClr val="tx1"/>
                </a:solidFill>
              </a:rPr>
              <a:t>リング</a:t>
            </a:r>
            <a:endParaRPr kumimoji="1" lang="ja-JP" altLang="en-US" dirty="0">
              <a:solidFill>
                <a:schemeClr val="tx1"/>
              </a:solidFill>
            </a:endParaRPr>
          </a:p>
        </p:txBody>
      </p:sp>
      <p:sp>
        <p:nvSpPr>
          <p:cNvPr id="12" name="円柱 11"/>
          <p:cNvSpPr/>
          <p:nvPr/>
        </p:nvSpPr>
        <p:spPr>
          <a:xfrm>
            <a:off x="4174478" y="5639604"/>
            <a:ext cx="2667028" cy="1098468"/>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solidFill>
                  <a:schemeClr val="tx1"/>
                </a:solidFill>
              </a:rPr>
              <a:t>庁内データ</a:t>
            </a:r>
            <a:endParaRPr kumimoji="1" lang="ja-JP" altLang="en-US">
              <a:solidFill>
                <a:schemeClr val="tx1"/>
              </a:solidFill>
            </a:endParaRPr>
          </a:p>
        </p:txBody>
      </p:sp>
      <p:sp>
        <p:nvSpPr>
          <p:cNvPr id="13" name="正方形/長方形 12"/>
          <p:cNvSpPr/>
          <p:nvPr/>
        </p:nvSpPr>
        <p:spPr>
          <a:xfrm>
            <a:off x="1497612" y="3693227"/>
            <a:ext cx="938150" cy="380011"/>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a:solidFill>
                  <a:schemeClr val="tx1"/>
                </a:solidFill>
              </a:rPr>
              <a:t>KPI</a:t>
            </a:r>
            <a:r>
              <a:rPr lang="ja-JP" altLang="en-US" sz="1600" dirty="0">
                <a:solidFill>
                  <a:schemeClr val="tx1"/>
                </a:solidFill>
              </a:rPr>
              <a:t>設定</a:t>
            </a:r>
            <a:endParaRPr kumimoji="1" lang="ja-JP" altLang="en-US" sz="1600" dirty="0">
              <a:solidFill>
                <a:schemeClr val="tx1"/>
              </a:solidFill>
            </a:endParaRPr>
          </a:p>
        </p:txBody>
      </p:sp>
      <p:sp>
        <p:nvSpPr>
          <p:cNvPr id="14" name="正方形/長方形 13"/>
          <p:cNvSpPr/>
          <p:nvPr/>
        </p:nvSpPr>
        <p:spPr>
          <a:xfrm>
            <a:off x="7168079" y="3645727"/>
            <a:ext cx="938150" cy="380011"/>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a:solidFill>
                  <a:schemeClr val="tx1"/>
                </a:solidFill>
              </a:rPr>
              <a:t>KPI</a:t>
            </a:r>
            <a:r>
              <a:rPr lang="ja-JP" altLang="en-US" sz="1600" dirty="0">
                <a:solidFill>
                  <a:schemeClr val="tx1"/>
                </a:solidFill>
              </a:rPr>
              <a:t>確認</a:t>
            </a:r>
            <a:endParaRPr kumimoji="1" lang="ja-JP" altLang="en-US" sz="1600" dirty="0">
              <a:solidFill>
                <a:schemeClr val="tx1"/>
              </a:solidFill>
            </a:endParaRPr>
          </a:p>
        </p:txBody>
      </p:sp>
      <p:sp>
        <p:nvSpPr>
          <p:cNvPr id="15" name="円/楕円 14"/>
          <p:cNvSpPr/>
          <p:nvPr/>
        </p:nvSpPr>
        <p:spPr>
          <a:xfrm>
            <a:off x="9162721" y="3906986"/>
            <a:ext cx="1187533" cy="1105890"/>
          </a:xfrm>
          <a:prstGeom prst="ellipse">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rPr>
              <a:t>効果</a:t>
            </a:r>
            <a:endParaRPr kumimoji="1" lang="ja-JP" altLang="en-US" dirty="0">
              <a:solidFill>
                <a:schemeClr val="tx1"/>
              </a:solidFill>
            </a:endParaRPr>
          </a:p>
        </p:txBody>
      </p:sp>
      <p:sp>
        <p:nvSpPr>
          <p:cNvPr id="16" name="三角形 15"/>
          <p:cNvSpPr/>
          <p:nvPr/>
        </p:nvSpPr>
        <p:spPr>
          <a:xfrm rot="5400000">
            <a:off x="3706421" y="4310743"/>
            <a:ext cx="795648" cy="296882"/>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三角形 16"/>
          <p:cNvSpPr/>
          <p:nvPr/>
        </p:nvSpPr>
        <p:spPr>
          <a:xfrm rot="5400000">
            <a:off x="6497122" y="4316681"/>
            <a:ext cx="795648" cy="296882"/>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0" name="カギ線コネクタ 19"/>
          <p:cNvCxnSpPr>
            <a:stCxn id="11" idx="0"/>
            <a:endCxn id="9" idx="0"/>
          </p:cNvCxnSpPr>
          <p:nvPr/>
        </p:nvCxnSpPr>
        <p:spPr>
          <a:xfrm rot="16200000" flipV="1">
            <a:off x="5505534" y="1175657"/>
            <a:ext cx="12700" cy="5557652"/>
          </a:xfrm>
          <a:prstGeom prst="bentConnector3">
            <a:avLst>
              <a:gd name="adj1" fmla="val 703637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カギ線コネクタ 23"/>
          <p:cNvCxnSpPr>
            <a:endCxn id="10" idx="0"/>
          </p:cNvCxnSpPr>
          <p:nvPr/>
        </p:nvCxnSpPr>
        <p:spPr>
          <a:xfrm rot="10800000">
            <a:off x="5505535" y="3954483"/>
            <a:ext cx="2796637" cy="12700"/>
          </a:xfrm>
          <a:prstGeom prst="bentConnector4">
            <a:avLst>
              <a:gd name="adj1" fmla="val 637"/>
              <a:gd name="adj2" fmla="val 7089614"/>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テキスト ボックス 26"/>
          <p:cNvSpPr txBox="1"/>
          <p:nvPr/>
        </p:nvSpPr>
        <p:spPr>
          <a:xfrm>
            <a:off x="5501745" y="3387023"/>
            <a:ext cx="1441420" cy="307777"/>
          </a:xfrm>
          <a:prstGeom prst="rect">
            <a:avLst/>
          </a:prstGeom>
          <a:noFill/>
        </p:spPr>
        <p:txBody>
          <a:bodyPr wrap="none" rtlCol="0">
            <a:spAutoFit/>
          </a:bodyPr>
          <a:lstStyle/>
          <a:p>
            <a:r>
              <a:rPr lang="ja-JP" altLang="en-US" sz="1400" dirty="0"/>
              <a:t>フィードバック</a:t>
            </a:r>
            <a:endParaRPr kumimoji="1" lang="ja-JP" altLang="en-US" sz="1400" dirty="0"/>
          </a:p>
        </p:txBody>
      </p:sp>
      <p:sp>
        <p:nvSpPr>
          <p:cNvPr id="28" name="テキスト ボックス 27"/>
          <p:cNvSpPr txBox="1"/>
          <p:nvPr/>
        </p:nvSpPr>
        <p:spPr>
          <a:xfrm>
            <a:off x="2733058" y="3364256"/>
            <a:ext cx="1441420" cy="307777"/>
          </a:xfrm>
          <a:prstGeom prst="rect">
            <a:avLst/>
          </a:prstGeom>
          <a:noFill/>
          <a:ln>
            <a:noFill/>
          </a:ln>
        </p:spPr>
        <p:txBody>
          <a:bodyPr wrap="none" rtlCol="0">
            <a:spAutoFit/>
          </a:bodyPr>
          <a:lstStyle/>
          <a:p>
            <a:r>
              <a:rPr lang="ja-JP" altLang="en-US" sz="1400" dirty="0"/>
              <a:t>フィードバック</a:t>
            </a:r>
            <a:endParaRPr kumimoji="1" lang="ja-JP" altLang="en-US" sz="1400" dirty="0"/>
          </a:p>
        </p:txBody>
      </p:sp>
      <p:cxnSp>
        <p:nvCxnSpPr>
          <p:cNvPr id="30" name="直線矢印コネクタ 29"/>
          <p:cNvCxnSpPr>
            <a:stCxn id="12" idx="1"/>
            <a:endCxn id="11" idx="2"/>
          </p:cNvCxnSpPr>
          <p:nvPr/>
        </p:nvCxnSpPr>
        <p:spPr>
          <a:xfrm flipV="1">
            <a:off x="5507992" y="4975761"/>
            <a:ext cx="2776368" cy="6638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p:cNvCxnSpPr>
            <a:stCxn id="12" idx="1"/>
            <a:endCxn id="10" idx="2"/>
          </p:cNvCxnSpPr>
          <p:nvPr/>
        </p:nvCxnSpPr>
        <p:spPr>
          <a:xfrm flipH="1" flipV="1">
            <a:off x="5505534" y="4975761"/>
            <a:ext cx="2458" cy="6638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3"/>
          <p:cNvCxnSpPr>
            <a:stCxn id="12" idx="1"/>
            <a:endCxn id="9" idx="2"/>
          </p:cNvCxnSpPr>
          <p:nvPr/>
        </p:nvCxnSpPr>
        <p:spPr>
          <a:xfrm flipH="1" flipV="1">
            <a:off x="2726708" y="4975761"/>
            <a:ext cx="2781284" cy="6638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スライド番号プレースホルダー 1">
            <a:extLst>
              <a:ext uri="{FF2B5EF4-FFF2-40B4-BE49-F238E27FC236}">
                <a16:creationId xmlns:a16="http://schemas.microsoft.com/office/drawing/2014/main" id="{691751D1-7FB2-42C3-90FD-6B1F605729D7}"/>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6</a:t>
            </a:fld>
            <a:endParaRPr kumimoji="1" lang="ja-JP" altLang="en-US" dirty="0"/>
          </a:p>
        </p:txBody>
      </p:sp>
    </p:spTree>
    <p:extLst>
      <p:ext uri="{BB962C8B-B14F-4D97-AF65-F5344CB8AC3E}">
        <p14:creationId xmlns:p14="http://schemas.microsoft.com/office/powerpoint/2010/main" val="12689727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sz="4000" dirty="0"/>
              <a:t>1-4. EBPM </a:t>
            </a:r>
            <a:r>
              <a:rPr lang="ja-JP" altLang="en-US" sz="4000" dirty="0"/>
              <a:t>（</a:t>
            </a:r>
            <a:r>
              <a:rPr lang="en-US" altLang="ja-JP" sz="4000" dirty="0"/>
              <a:t>Evidence Based Policy Making</a:t>
            </a:r>
            <a:r>
              <a:rPr lang="ja-JP" altLang="en-US" sz="4000" dirty="0"/>
              <a:t>）</a:t>
            </a:r>
            <a:endParaRPr kumimoji="1" lang="ja-JP" altLang="en-US" sz="4000" dirty="0"/>
          </a:p>
        </p:txBody>
      </p:sp>
      <p:sp>
        <p:nvSpPr>
          <p:cNvPr id="3" name="コンテンツ プレースホルダー 2"/>
          <p:cNvSpPr>
            <a:spLocks noGrp="1"/>
          </p:cNvSpPr>
          <p:nvPr>
            <p:ph idx="1"/>
          </p:nvPr>
        </p:nvSpPr>
        <p:spPr/>
        <p:txBody>
          <a:bodyPr>
            <a:normAutofit/>
          </a:bodyPr>
          <a:lstStyle/>
          <a:p>
            <a:pPr marL="0" indent="0">
              <a:buNone/>
            </a:pPr>
            <a:r>
              <a:rPr lang="ja-JP" altLang="en-US" sz="2200" dirty="0"/>
              <a:t>エビデンスに基づく政策立案を妨げるもの</a:t>
            </a:r>
            <a:endParaRPr lang="en-US" altLang="ja-JP" sz="2200" dirty="0"/>
          </a:p>
          <a:p>
            <a:endParaRPr kumimoji="1" lang="ja-JP" altLang="en-US" sz="2200" dirty="0"/>
          </a:p>
        </p:txBody>
      </p:sp>
      <p:sp>
        <p:nvSpPr>
          <p:cNvPr id="4" name="正方形/長方形 3"/>
          <p:cNvSpPr/>
          <p:nvPr/>
        </p:nvSpPr>
        <p:spPr>
          <a:xfrm>
            <a:off x="1272781" y="1529957"/>
            <a:ext cx="9759395" cy="26582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・どこにどんなデータがあるかわからない</a:t>
            </a:r>
            <a:endParaRPr lang="en-US" altLang="ja-JP" dirty="0">
              <a:solidFill>
                <a:schemeClr val="tx1"/>
              </a:solidFill>
            </a:endParaRPr>
          </a:p>
          <a:p>
            <a:r>
              <a:rPr lang="ja-JP" altLang="en-US" dirty="0">
                <a:solidFill>
                  <a:schemeClr val="tx1"/>
                </a:solidFill>
              </a:rPr>
              <a:t>・該当データはあるが、分析するだけの能力を持ち合わせていない</a:t>
            </a:r>
            <a:endParaRPr lang="en-US" altLang="ja-JP" dirty="0">
              <a:solidFill>
                <a:schemeClr val="tx1"/>
              </a:solidFill>
            </a:endParaRPr>
          </a:p>
          <a:p>
            <a:r>
              <a:rPr lang="ja-JP" altLang="en-US" dirty="0">
                <a:solidFill>
                  <a:schemeClr val="tx1"/>
                </a:solidFill>
              </a:rPr>
              <a:t>・国民が望んでいる（が、科学的な根拠はあまりない）</a:t>
            </a:r>
            <a:endParaRPr lang="en-US" altLang="ja-JP" dirty="0">
              <a:solidFill>
                <a:schemeClr val="tx1"/>
              </a:solidFill>
            </a:endParaRPr>
          </a:p>
          <a:p>
            <a:r>
              <a:rPr lang="ja-JP" altLang="en-US" dirty="0">
                <a:solidFill>
                  <a:schemeClr val="tx1"/>
                </a:solidFill>
              </a:rPr>
              <a:t>・今やめると、ここまでの投資が無駄（政策の失敗＝サンクコストの錯覚？）になる</a:t>
            </a:r>
            <a:endParaRPr lang="en-US" altLang="ja-JP" dirty="0">
              <a:solidFill>
                <a:schemeClr val="tx1"/>
              </a:solidFill>
            </a:endParaRPr>
          </a:p>
          <a:p>
            <a:r>
              <a:rPr lang="ja-JP" altLang="en-US" dirty="0">
                <a:solidFill>
                  <a:schemeClr val="tx1"/>
                </a:solidFill>
              </a:rPr>
              <a:t>・省内調整や他府省調整が必要だが、時間的に制約がある</a:t>
            </a:r>
            <a:endParaRPr lang="en-US" altLang="ja-JP" dirty="0">
              <a:solidFill>
                <a:schemeClr val="tx1"/>
              </a:solidFill>
            </a:endParaRPr>
          </a:p>
          <a:p>
            <a:r>
              <a:rPr lang="ja-JP" altLang="en-US" dirty="0">
                <a:solidFill>
                  <a:schemeClr val="tx1"/>
                </a:solidFill>
              </a:rPr>
              <a:t>・新たな施策を打ち出すだけの勇気がない（←打ち出して失敗すれば責任を問われる）</a:t>
            </a:r>
            <a:endParaRPr lang="en-US" altLang="ja-JP" dirty="0">
              <a:solidFill>
                <a:schemeClr val="tx1"/>
              </a:solidFill>
            </a:endParaRPr>
          </a:p>
          <a:p>
            <a:r>
              <a:rPr lang="ja-JP" altLang="en-US" dirty="0">
                <a:solidFill>
                  <a:schemeClr val="tx1"/>
                </a:solidFill>
              </a:rPr>
              <a:t>・該当データはあるが、目的外利用を禁止されている</a:t>
            </a:r>
            <a:endParaRPr lang="en-US" altLang="ja-JP" dirty="0">
              <a:solidFill>
                <a:schemeClr val="tx1"/>
              </a:solidFill>
            </a:endParaRPr>
          </a:p>
          <a:p>
            <a:r>
              <a:rPr lang="ja-JP" altLang="en-US" dirty="0">
                <a:solidFill>
                  <a:schemeClr val="tx1"/>
                </a:solidFill>
              </a:rPr>
              <a:t>・上司のアイデア（≒思いつき？）を無駄にするわけにはいかない</a:t>
            </a:r>
            <a:endParaRPr lang="en-US" altLang="ja-JP" dirty="0">
              <a:solidFill>
                <a:schemeClr val="tx1"/>
              </a:solidFill>
            </a:endParaRPr>
          </a:p>
          <a:p>
            <a:r>
              <a:rPr lang="ja-JP" altLang="en-US" dirty="0">
                <a:solidFill>
                  <a:schemeClr val="tx1"/>
                </a:solidFill>
              </a:rPr>
              <a:t>・これまでも長年の経験とスキルでやってきたので問題ない（はず）</a:t>
            </a:r>
          </a:p>
        </p:txBody>
      </p:sp>
      <p:sp>
        <p:nvSpPr>
          <p:cNvPr id="5" name="三角形 4"/>
          <p:cNvSpPr/>
          <p:nvPr/>
        </p:nvSpPr>
        <p:spPr>
          <a:xfrm rot="10800000">
            <a:off x="4546130" y="5072305"/>
            <a:ext cx="3099742" cy="320634"/>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1836588" y="5602995"/>
            <a:ext cx="8844112" cy="830997"/>
          </a:xfrm>
          <a:prstGeom prst="rect">
            <a:avLst/>
          </a:prstGeom>
          <a:noFill/>
        </p:spPr>
        <p:txBody>
          <a:bodyPr wrap="square" rtlCol="0">
            <a:spAutoFit/>
          </a:bodyPr>
          <a:lstStyle/>
          <a:p>
            <a:pPr algn="ctr"/>
            <a:r>
              <a:rPr kumimoji="1" lang="ja-JP" altLang="en-US" sz="2400" dirty="0"/>
              <a:t>各地方公共団体でもデータ活用スキルを身につける必要がある。</a:t>
            </a:r>
            <a:br>
              <a:rPr kumimoji="1" lang="en-US" altLang="ja-JP" sz="2400" dirty="0"/>
            </a:br>
            <a:r>
              <a:rPr kumimoji="1" lang="ja-JP" altLang="en-US" sz="2400" dirty="0"/>
              <a:t>データアカデミーはそのための研修プログラムのひとつ。</a:t>
            </a:r>
          </a:p>
        </p:txBody>
      </p:sp>
      <p:sp>
        <p:nvSpPr>
          <p:cNvPr id="7" name="テキスト ボックス 6"/>
          <p:cNvSpPr txBox="1"/>
          <p:nvPr/>
        </p:nvSpPr>
        <p:spPr>
          <a:xfrm>
            <a:off x="5870375" y="4150210"/>
            <a:ext cx="5780750" cy="738664"/>
          </a:xfrm>
          <a:prstGeom prst="rect">
            <a:avLst/>
          </a:prstGeom>
          <a:noFill/>
        </p:spPr>
        <p:txBody>
          <a:bodyPr wrap="none" rtlCol="0">
            <a:spAutoFit/>
          </a:bodyPr>
          <a:lstStyle/>
          <a:p>
            <a:r>
              <a:rPr lang="ja-JP" altLang="en-US" sz="1400" dirty="0"/>
              <a:t>出典：「国・行政のあり方に関する懇談会」（第９回）事務局資料</a:t>
            </a:r>
            <a:endParaRPr lang="en-US" altLang="ja-JP" sz="1400" dirty="0"/>
          </a:p>
          <a:p>
            <a:r>
              <a:rPr lang="ja-JP" altLang="en-US" sz="1400" dirty="0"/>
              <a:t>　　　　内閣官房行政改革推進本部事務局</a:t>
            </a:r>
            <a:endParaRPr lang="en-US" altLang="ja-JP" sz="1400" dirty="0"/>
          </a:p>
          <a:p>
            <a:r>
              <a:rPr lang="en-US" altLang="ja-JP" sz="1400" dirty="0"/>
              <a:t>http://</a:t>
            </a:r>
            <a:r>
              <a:rPr lang="en-US" altLang="ja-JP" sz="1400" dirty="0" err="1"/>
              <a:t>www.cas.go.jp</a:t>
            </a:r>
            <a:r>
              <a:rPr lang="en-US" altLang="ja-JP" sz="1400" dirty="0"/>
              <a:t>/</a:t>
            </a:r>
            <a:r>
              <a:rPr lang="en-US" altLang="ja-JP" sz="1400" dirty="0" err="1"/>
              <a:t>jp</a:t>
            </a:r>
            <a:r>
              <a:rPr lang="en-US" altLang="ja-JP" sz="1400" dirty="0"/>
              <a:t>/</a:t>
            </a:r>
            <a:r>
              <a:rPr lang="en-US" altLang="ja-JP" sz="1400" dirty="0" err="1"/>
              <a:t>seisaku</a:t>
            </a:r>
            <a:r>
              <a:rPr lang="en-US" altLang="ja-JP" sz="1400" dirty="0"/>
              <a:t>/</a:t>
            </a:r>
            <a:r>
              <a:rPr lang="en-US" altLang="ja-JP" sz="1400" dirty="0" err="1"/>
              <a:t>kataro_miraiJPN</a:t>
            </a:r>
            <a:r>
              <a:rPr lang="en-US" altLang="ja-JP" sz="1400" dirty="0"/>
              <a:t>/dai9/siryou1.pdf</a:t>
            </a:r>
            <a:endParaRPr kumimoji="1" lang="ja-JP" altLang="en-US" sz="1400" dirty="0"/>
          </a:p>
        </p:txBody>
      </p:sp>
      <p:sp>
        <p:nvSpPr>
          <p:cNvPr id="9" name="スライド番号プレースホルダー 1">
            <a:extLst>
              <a:ext uri="{FF2B5EF4-FFF2-40B4-BE49-F238E27FC236}">
                <a16:creationId xmlns:a16="http://schemas.microsoft.com/office/drawing/2014/main" id="{660A4110-2B52-412F-B6B3-2133635F7F24}"/>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7</a:t>
            </a:fld>
            <a:endParaRPr kumimoji="1" lang="ja-JP" altLang="en-US" dirty="0"/>
          </a:p>
        </p:txBody>
      </p:sp>
    </p:spTree>
    <p:extLst>
      <p:ext uri="{BB962C8B-B14F-4D97-AF65-F5344CB8AC3E}">
        <p14:creationId xmlns:p14="http://schemas.microsoft.com/office/powerpoint/2010/main" val="42721724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4294967295"/>
          </p:nvPr>
        </p:nvSpPr>
        <p:spPr>
          <a:xfrm>
            <a:off x="838200" y="892969"/>
            <a:ext cx="10515600" cy="5072063"/>
          </a:xfrm>
        </p:spPr>
        <p:txBody>
          <a:bodyPr anchor="ctr">
            <a:normAutofit/>
          </a:bodyPr>
          <a:lstStyle/>
          <a:p>
            <a:pPr marL="0" indent="0" algn="ctr">
              <a:buNone/>
            </a:pPr>
            <a:r>
              <a:rPr lang="en-US" altLang="ja-JP" sz="6000" dirty="0"/>
              <a:t>2. </a:t>
            </a:r>
            <a:r>
              <a:rPr lang="ja-JP" altLang="en-US" sz="6000" dirty="0"/>
              <a:t>データ利活用基本研修</a:t>
            </a:r>
            <a:endParaRPr lang="en-US" altLang="ja-JP" sz="6000" dirty="0"/>
          </a:p>
        </p:txBody>
      </p:sp>
      <p:sp>
        <p:nvSpPr>
          <p:cNvPr id="4" name="スライド番号プレースホルダー 1">
            <a:extLst>
              <a:ext uri="{FF2B5EF4-FFF2-40B4-BE49-F238E27FC236}">
                <a16:creationId xmlns:a16="http://schemas.microsoft.com/office/drawing/2014/main" id="{9958D374-7475-4C15-AD50-805566CCF0FE}"/>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8</a:t>
            </a:fld>
            <a:endParaRPr kumimoji="1" lang="ja-JP" altLang="en-US" dirty="0"/>
          </a:p>
        </p:txBody>
      </p:sp>
    </p:spTree>
    <p:extLst>
      <p:ext uri="{BB962C8B-B14F-4D97-AF65-F5344CB8AC3E}">
        <p14:creationId xmlns:p14="http://schemas.microsoft.com/office/powerpoint/2010/main" val="20181566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4294967295"/>
          </p:nvPr>
        </p:nvSpPr>
        <p:spPr>
          <a:xfrm>
            <a:off x="838200" y="892969"/>
            <a:ext cx="10515600" cy="5072063"/>
          </a:xfrm>
        </p:spPr>
        <p:txBody>
          <a:bodyPr anchor="ctr">
            <a:normAutofit/>
          </a:bodyPr>
          <a:lstStyle/>
          <a:p>
            <a:pPr marL="0" indent="0" algn="ctr">
              <a:buNone/>
            </a:pPr>
            <a:r>
              <a:rPr lang="en-US" altLang="ja-JP" sz="6000" dirty="0"/>
              <a:t>2-1. </a:t>
            </a:r>
            <a:r>
              <a:rPr lang="ja-JP" altLang="en-US" sz="6000" dirty="0"/>
              <a:t>データアカデミーとは</a:t>
            </a:r>
            <a:endParaRPr lang="en-US" altLang="ja-JP" sz="6000" dirty="0"/>
          </a:p>
        </p:txBody>
      </p:sp>
      <p:sp>
        <p:nvSpPr>
          <p:cNvPr id="4" name="タイトル 1">
            <a:extLst>
              <a:ext uri="{FF2B5EF4-FFF2-40B4-BE49-F238E27FC236}">
                <a16:creationId xmlns:a16="http://schemas.microsoft.com/office/drawing/2014/main" id="{C5444272-04F9-4E0D-8A99-ED475C82DCB0}"/>
              </a:ext>
            </a:extLst>
          </p:cNvPr>
          <p:cNvSpPr txBox="1">
            <a:spLocks/>
          </p:cNvSpPr>
          <p:nvPr/>
        </p:nvSpPr>
        <p:spPr>
          <a:xfrm>
            <a:off x="251400" y="365126"/>
            <a:ext cx="11689200" cy="590218"/>
          </a:xfrm>
          <a:prstGeom prst="rect">
            <a:avLst/>
          </a:prstGeom>
        </p:spPr>
        <p:txBody>
          <a:bodyPr>
            <a:normAutofit fontScale="90000" lnSpcReduction="1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t>データ利活用基本研修</a:t>
            </a:r>
          </a:p>
        </p:txBody>
      </p:sp>
      <p:sp>
        <p:nvSpPr>
          <p:cNvPr id="5" name="スライド番号プレースホルダー 1">
            <a:extLst>
              <a:ext uri="{FF2B5EF4-FFF2-40B4-BE49-F238E27FC236}">
                <a16:creationId xmlns:a16="http://schemas.microsoft.com/office/drawing/2014/main" id="{9D9E4318-7874-4752-8807-9A60C2E92340}"/>
              </a:ext>
            </a:extLst>
          </p:cNvPr>
          <p:cNvSpPr>
            <a:spLocks noGrp="1"/>
          </p:cNvSpPr>
          <p:nvPr>
            <p:ph type="sldNum" sz="quarter" idx="12"/>
          </p:nvPr>
        </p:nvSpPr>
        <p:spPr>
          <a:xfrm>
            <a:off x="9480698" y="6538912"/>
            <a:ext cx="2743200" cy="365125"/>
          </a:xfrm>
        </p:spPr>
        <p:txBody>
          <a:bodyPr/>
          <a:lstStyle/>
          <a:p>
            <a:fld id="{17B8D3BA-E350-1147-995F-63335037DF5A}" type="slidenum">
              <a:rPr kumimoji="1" lang="ja-JP" altLang="en-US" smtClean="0"/>
              <a:t>9</a:t>
            </a:fld>
            <a:endParaRPr kumimoji="1" lang="ja-JP" altLang="en-US" dirty="0"/>
          </a:p>
        </p:txBody>
      </p:sp>
    </p:spTree>
    <p:extLst>
      <p:ext uri="{BB962C8B-B14F-4D97-AF65-F5344CB8AC3E}">
        <p14:creationId xmlns:p14="http://schemas.microsoft.com/office/powerpoint/2010/main" val="617822953"/>
      </p:ext>
    </p:extLst>
  </p:cSld>
  <p:clrMapOvr>
    <a:masterClrMapping/>
  </p:clrMapOvr>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de for Japan（テンプレート）" id="{58E5E067-0E9E-884A-AF81-585201C4A575}" vid="{7968914F-E43C-D84C-9CC6-5AD0C0F27ED6}"/>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ホワイト</Template>
  <TotalTime>1573</TotalTime>
  <Words>3992</Words>
  <Application>Microsoft Office PowerPoint</Application>
  <PresentationFormat>ワイド画面</PresentationFormat>
  <Paragraphs>733</Paragraphs>
  <Slides>45</Slides>
  <Notes>2</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45</vt:i4>
      </vt:variant>
    </vt:vector>
  </HeadingPairs>
  <TitlesOfParts>
    <vt:vector size="57" baseType="lpstr">
      <vt:lpstr>Meiryo UI</vt:lpstr>
      <vt:lpstr>ＭＳ Ｐゴシック</vt:lpstr>
      <vt:lpstr>ＭＳ Ｐゴシック</vt:lpstr>
      <vt:lpstr>ＭＳ Ｐゴシック 本文</vt:lpstr>
      <vt:lpstr>Yu Gothic</vt:lpstr>
      <vt:lpstr>Yu Gothic</vt:lpstr>
      <vt:lpstr>Yu Gothic Light</vt:lpstr>
      <vt:lpstr>Arial</vt:lpstr>
      <vt:lpstr>Century Gothic</vt:lpstr>
      <vt:lpstr>Trebuchet MS</vt:lpstr>
      <vt:lpstr>Wingdings</vt:lpstr>
      <vt:lpstr>ホワイト</vt:lpstr>
      <vt:lpstr>データアカデミー （サービス立案編）</vt:lpstr>
      <vt:lpstr>アジェンダ</vt:lpstr>
      <vt:lpstr>PowerPoint プレゼンテーション</vt:lpstr>
      <vt:lpstr>1-1. データ利活用の負のループ</vt:lpstr>
      <vt:lpstr>1-2. データ利活用の価値のループへ</vt:lpstr>
      <vt:lpstr>1-3. EBPM （Evidence Based Policy Making）</vt:lpstr>
      <vt:lpstr>1-4. EBPM （Evidence Based Policy Making）</vt:lpstr>
      <vt:lpstr>PowerPoint プレゼンテーション</vt:lpstr>
      <vt:lpstr>PowerPoint プレゼンテーション</vt:lpstr>
      <vt:lpstr>2-1-1. データアカデミーの特徴</vt:lpstr>
      <vt:lpstr>2-1-2. 一足飛びには行えない</vt:lpstr>
      <vt:lpstr>2-1-3. データ利活用の大きな２つの流れ</vt:lpstr>
      <vt:lpstr>2-1-4. データ利活用の大きな２つの流れ</vt:lpstr>
      <vt:lpstr>2-1-5. データ利活用プロセスと手法を学ぶ</vt:lpstr>
      <vt:lpstr>2-1-6. 研修計画を立て課題解決を体験</vt:lpstr>
      <vt:lpstr>PowerPoint プレゼンテーション</vt:lpstr>
      <vt:lpstr>2-2-1. データ利活用に関する政策の流れ</vt:lpstr>
      <vt:lpstr>2-2-2. 政府の取り組み　バックグラウンド</vt:lpstr>
      <vt:lpstr>2-2-3. 政府の取り組み　官民データ法の概要</vt:lpstr>
      <vt:lpstr>2-2-4. 庁内データの活用背景</vt:lpstr>
      <vt:lpstr>2-2-5. 活用に向けたデータ利活用人材育成</vt:lpstr>
      <vt:lpstr>2-2-6. 庁内データのデザイン</vt:lpstr>
      <vt:lpstr>PowerPoint プレゼンテーション</vt:lpstr>
      <vt:lpstr>2-3-1. オープンデータについて</vt:lpstr>
      <vt:lpstr>2-3-2. オープンデータについて</vt:lpstr>
      <vt:lpstr>2-3-3. オープンガバナンス</vt:lpstr>
      <vt:lpstr>PowerPoint プレゼンテーション</vt:lpstr>
      <vt:lpstr>2-4-1. データ利用による課題解決</vt:lpstr>
      <vt:lpstr>2-4-2.  ①現状とあるべき姿の検討</vt:lpstr>
      <vt:lpstr>2-4-3. ②活用対象データ確認</vt:lpstr>
      <vt:lpstr>2-4-4. ③データ利用方法検討</vt:lpstr>
      <vt:lpstr>2-4-5. ④データ利用</vt:lpstr>
      <vt:lpstr>2-4-6. ⑤評価</vt:lpstr>
      <vt:lpstr>2-4-7. ⑥政策検討</vt:lpstr>
      <vt:lpstr>2-4-8. ⑦効果、指標</vt:lpstr>
      <vt:lpstr>PowerPoint プレゼンテーション</vt:lpstr>
      <vt:lpstr>3-1. 現状とあるべき姿の検討</vt:lpstr>
      <vt:lpstr>3-2. 現状の確認（課題の設定）</vt:lpstr>
      <vt:lpstr>3-3. あるべき姿の検討</vt:lpstr>
      <vt:lpstr>3-4. 集めるデータ項目の検討</vt:lpstr>
      <vt:lpstr>PowerPoint プレゼンテーション</vt:lpstr>
      <vt:lpstr>4-1. データを準備できなかった「あるある」</vt:lpstr>
      <vt:lpstr>4-2. データ入手後のチェックポイント</vt:lpstr>
      <vt:lpstr>4-2. データ入手後のチェックポイント</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データアカデミー エッセンス</dc:title>
  <dc:creator>市川 博之</dc:creator>
  <cp:lastModifiedBy>文洋 村上</cp:lastModifiedBy>
  <cp:revision>231</cp:revision>
  <dcterms:created xsi:type="dcterms:W3CDTF">2018-06-03T03:52:28Z</dcterms:created>
  <dcterms:modified xsi:type="dcterms:W3CDTF">2019-05-17T08:52:08Z</dcterms:modified>
</cp:coreProperties>
</file>