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7.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1"/>
    <p:sldMasterId id="2147483723" r:id="rId2"/>
    <p:sldMasterId id="2147483711" r:id="rId3"/>
    <p:sldMasterId id="2147484009" r:id="rId4"/>
    <p:sldMasterId id="2147484112" r:id="rId5"/>
    <p:sldMasterId id="2147484138" r:id="rId6"/>
    <p:sldMasterId id="2147484158" r:id="rId7"/>
    <p:sldMasterId id="2147484172" r:id="rId8"/>
    <p:sldMasterId id="2147484186" r:id="rId9"/>
  </p:sldMasterIdLst>
  <p:notesMasterIdLst>
    <p:notesMasterId r:id="rId11"/>
  </p:notesMasterIdLst>
  <p:handoutMasterIdLst>
    <p:handoutMasterId r:id="rId12"/>
  </p:handoutMasterIdLst>
  <p:sldIdLst>
    <p:sldId id="1187" r:id="rId10"/>
  </p:sldIdLst>
  <p:sldSz cx="10080625" cy="6858000"/>
  <p:notesSz cx="6635750" cy="976788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205">
          <p15:clr>
            <a:srgbClr val="A4A3A4"/>
          </p15:clr>
        </p15:guide>
        <p15:guide id="2" pos="3175">
          <p15:clr>
            <a:srgbClr val="A4A3A4"/>
          </p15:clr>
        </p15:guide>
      </p15:sldGuideLst>
    </p:ext>
    <p:ext uri="{2D200454-40CA-4A62-9FC3-DE9A4176ACB9}">
      <p15:notesGuideLst xmlns:p15="http://schemas.microsoft.com/office/powerpoint/2012/main">
        <p15:guide id="1" orient="horz" pos="3076" userDrawn="1">
          <p15:clr>
            <a:srgbClr val="A4A3A4"/>
          </p15:clr>
        </p15:guide>
        <p15:guide id="2" pos="20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9900"/>
    <a:srgbClr val="66FF99"/>
    <a:srgbClr val="FFCC66"/>
    <a:srgbClr val="FFCCCC"/>
    <a:srgbClr val="FFCCFF"/>
    <a:srgbClr val="CCFFFF"/>
    <a:srgbClr val="FFEBEB"/>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93" autoAdjust="0"/>
    <p:restoredTop sz="99341" autoAdjust="0"/>
  </p:normalViewPr>
  <p:slideViewPr>
    <p:cSldViewPr>
      <p:cViewPr varScale="1">
        <p:scale>
          <a:sx n="69" d="100"/>
          <a:sy n="69" d="100"/>
        </p:scale>
        <p:origin x="720" y="40"/>
      </p:cViewPr>
      <p:guideLst>
        <p:guide orient="horz" pos="2205"/>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7" d="100"/>
        <a:sy n="47" d="100"/>
      </p:scale>
      <p:origin x="0" y="0"/>
    </p:cViewPr>
  </p:sorterViewPr>
  <p:notesViewPr>
    <p:cSldViewPr>
      <p:cViewPr varScale="1">
        <p:scale>
          <a:sx n="62" d="100"/>
          <a:sy n="62" d="100"/>
        </p:scale>
        <p:origin x="-2862" y="-84"/>
      </p:cViewPr>
      <p:guideLst>
        <p:guide orient="horz" pos="3076"/>
        <p:guide pos="20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1" y="21"/>
            <a:ext cx="2876065" cy="488788"/>
          </a:xfrm>
          <a:prstGeom prst="rect">
            <a:avLst/>
          </a:prstGeom>
        </p:spPr>
        <p:txBody>
          <a:bodyPr vert="horz" lIns="90135" tIns="45070" rIns="90135" bIns="4507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758121" y="21"/>
            <a:ext cx="2876064" cy="488788"/>
          </a:xfrm>
          <a:prstGeom prst="rect">
            <a:avLst/>
          </a:prstGeom>
        </p:spPr>
        <p:txBody>
          <a:bodyPr vert="horz" lIns="90135" tIns="45070" rIns="90135" bIns="45070" rtlCol="0"/>
          <a:lstStyle>
            <a:lvl1pPr algn="r">
              <a:defRPr sz="1200"/>
            </a:lvl1pPr>
          </a:lstStyle>
          <a:p>
            <a:fld id="{BA9CC65D-3D26-4F64-8F52-56D35EC2FEB3}" type="datetimeFigureOut">
              <a:rPr kumimoji="1" lang="ja-JP" altLang="en-US" smtClean="0"/>
              <a:pPr/>
              <a:t>2019/8/22</a:t>
            </a:fld>
            <a:endParaRPr kumimoji="1" lang="ja-JP" altLang="en-US"/>
          </a:p>
        </p:txBody>
      </p:sp>
      <p:sp>
        <p:nvSpPr>
          <p:cNvPr id="4" name="フッター プレースホルダ 3"/>
          <p:cNvSpPr>
            <a:spLocks noGrp="1"/>
          </p:cNvSpPr>
          <p:nvPr>
            <p:ph type="ftr" sz="quarter" idx="2"/>
          </p:nvPr>
        </p:nvSpPr>
        <p:spPr>
          <a:xfrm>
            <a:off x="21" y="9277532"/>
            <a:ext cx="2876065" cy="488787"/>
          </a:xfrm>
          <a:prstGeom prst="rect">
            <a:avLst/>
          </a:prstGeom>
        </p:spPr>
        <p:txBody>
          <a:bodyPr vert="horz" lIns="90135" tIns="45070" rIns="90135" bIns="4507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758121" y="9277532"/>
            <a:ext cx="2876064" cy="488787"/>
          </a:xfrm>
          <a:prstGeom prst="rect">
            <a:avLst/>
          </a:prstGeom>
        </p:spPr>
        <p:txBody>
          <a:bodyPr vert="horz" lIns="90135" tIns="45070" rIns="90135" bIns="45070" rtlCol="0" anchor="b"/>
          <a:lstStyle>
            <a:lvl1pPr algn="r">
              <a:defRPr sz="1200"/>
            </a:lvl1pPr>
          </a:lstStyle>
          <a:p>
            <a:fld id="{852A37B3-F004-4FD2-A8D7-DDD9B3B0E383}" type="slidenum">
              <a:rPr kumimoji="1" lang="ja-JP" altLang="en-US" smtClean="0"/>
              <a:pPr/>
              <a:t>‹#›</a:t>
            </a:fld>
            <a:endParaRPr kumimoji="1" lang="ja-JP" altLang="en-US"/>
          </a:p>
        </p:txBody>
      </p:sp>
    </p:spTree>
    <p:extLst>
      <p:ext uri="{BB962C8B-B14F-4D97-AF65-F5344CB8AC3E}">
        <p14:creationId xmlns:p14="http://schemas.microsoft.com/office/powerpoint/2010/main" val="33061682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4"/>
            <a:ext cx="2875956" cy="488317"/>
          </a:xfrm>
          <a:prstGeom prst="rect">
            <a:avLst/>
          </a:prstGeom>
          <a:noFill/>
          <a:ln w="9525">
            <a:noFill/>
            <a:miter lim="800000"/>
            <a:headEnd/>
            <a:tailEnd/>
          </a:ln>
          <a:effectLst/>
        </p:spPr>
        <p:txBody>
          <a:bodyPr vert="horz" wrap="square" lIns="89358" tIns="44680" rIns="89358" bIns="4468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9219" name="Rectangle 3"/>
          <p:cNvSpPr>
            <a:spLocks noGrp="1" noChangeArrowheads="1"/>
          </p:cNvSpPr>
          <p:nvPr>
            <p:ph type="dt" idx="1"/>
          </p:nvPr>
        </p:nvSpPr>
        <p:spPr bwMode="auto">
          <a:xfrm>
            <a:off x="3758248" y="14"/>
            <a:ext cx="2875956" cy="488317"/>
          </a:xfrm>
          <a:prstGeom prst="rect">
            <a:avLst/>
          </a:prstGeom>
          <a:noFill/>
          <a:ln w="9525">
            <a:noFill/>
            <a:miter lim="800000"/>
            <a:headEnd/>
            <a:tailEnd/>
          </a:ln>
          <a:effectLst/>
        </p:spPr>
        <p:txBody>
          <a:bodyPr vert="horz" wrap="square" lIns="89358" tIns="44680" rIns="89358" bIns="4468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628650" y="733425"/>
            <a:ext cx="5380038" cy="366077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64056" y="4639792"/>
            <a:ext cx="5307671" cy="4394848"/>
          </a:xfrm>
          <a:prstGeom prst="rect">
            <a:avLst/>
          </a:prstGeom>
          <a:noFill/>
          <a:ln w="9525">
            <a:noFill/>
            <a:miter lim="800000"/>
            <a:headEnd/>
            <a:tailEnd/>
          </a:ln>
          <a:effectLst/>
        </p:spPr>
        <p:txBody>
          <a:bodyPr vert="horz" wrap="square" lIns="89358" tIns="44680" rIns="89358" bIns="4468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9278022"/>
            <a:ext cx="2875956" cy="488316"/>
          </a:xfrm>
          <a:prstGeom prst="rect">
            <a:avLst/>
          </a:prstGeom>
          <a:noFill/>
          <a:ln w="9525">
            <a:noFill/>
            <a:miter lim="800000"/>
            <a:headEnd/>
            <a:tailEnd/>
          </a:ln>
          <a:effectLst/>
        </p:spPr>
        <p:txBody>
          <a:bodyPr vert="horz" wrap="square" lIns="89358" tIns="44680" rIns="89358" bIns="4468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9223" name="Rectangle 7"/>
          <p:cNvSpPr>
            <a:spLocks noGrp="1" noChangeArrowheads="1"/>
          </p:cNvSpPr>
          <p:nvPr>
            <p:ph type="sldNum" sz="quarter" idx="5"/>
          </p:nvPr>
        </p:nvSpPr>
        <p:spPr bwMode="auto">
          <a:xfrm>
            <a:off x="3758248" y="9278022"/>
            <a:ext cx="2875956" cy="488316"/>
          </a:xfrm>
          <a:prstGeom prst="rect">
            <a:avLst/>
          </a:prstGeom>
          <a:noFill/>
          <a:ln w="9525">
            <a:noFill/>
            <a:miter lim="800000"/>
            <a:headEnd/>
            <a:tailEnd/>
          </a:ln>
          <a:effectLst/>
        </p:spPr>
        <p:txBody>
          <a:bodyPr vert="horz" wrap="square" lIns="89358" tIns="44680" rIns="89358" bIns="44680" numCol="1" anchor="b" anchorCtr="0" compatLnSpc="1">
            <a:prstTxWarp prst="textNoShape">
              <a:avLst/>
            </a:prstTxWarp>
          </a:bodyPr>
          <a:lstStyle>
            <a:lvl1pPr algn="r">
              <a:defRPr sz="1200">
                <a:ea typeface="ＭＳ Ｐゴシック" pitchFamily="50" charset="-128"/>
              </a:defRPr>
            </a:lvl1pPr>
          </a:lstStyle>
          <a:p>
            <a:pPr>
              <a:defRPr/>
            </a:pPr>
            <a:fld id="{433A2E8B-DDEB-4608-AF3A-F7E727A477AC}" type="slidenum">
              <a:rPr lang="en-US" altLang="ja-JP"/>
              <a:pPr>
                <a:defRPr/>
              </a:pPr>
              <a:t>‹#›</a:t>
            </a:fld>
            <a:endParaRPr lang="en-US" altLang="ja-JP"/>
          </a:p>
        </p:txBody>
      </p:sp>
    </p:spTree>
    <p:extLst>
      <p:ext uri="{BB962C8B-B14F-4D97-AF65-F5344CB8AC3E}">
        <p14:creationId xmlns:p14="http://schemas.microsoft.com/office/powerpoint/2010/main" val="91998897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52450" y="706438"/>
            <a:ext cx="5200650" cy="35385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6DE5B7-41F3-43E8-925F-11139F6E1AFB}" type="slidenum">
              <a:rPr lang="ja-JP" altLang="en-US" smtClean="0">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4209663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504032" y="6245225"/>
            <a:ext cx="2352146" cy="476250"/>
          </a:xfrm>
          <a:prstGeom prst="rect">
            <a:avLst/>
          </a:prstGeom>
          <a:ln/>
        </p:spPr>
        <p:txBody>
          <a:bodyPr/>
          <a:lstStyle>
            <a:lvl1pPr>
              <a:defRPr/>
            </a:lvl1pPr>
          </a:lstStyle>
          <a:p>
            <a:pPr>
              <a:defRPr/>
            </a:pPr>
            <a:fld id="{F8FB8DE0-AB39-4804-8F52-C8B282158F80}" type="datetime1">
              <a:rPr lang="ja-JP" altLang="en-US" smtClean="0">
                <a:solidFill>
                  <a:srgbClr val="000000"/>
                </a:solidFill>
              </a:rPr>
              <a:t>2019/8/22</a:t>
            </a:fld>
            <a:endParaRPr lang="en-US" altLang="ja-JP">
              <a:solidFill>
                <a:srgbClr val="000000"/>
              </a:solidFill>
            </a:endParaRPr>
          </a:p>
        </p:txBody>
      </p:sp>
      <p:sp>
        <p:nvSpPr>
          <p:cNvPr id="3" name="Rectangle 5"/>
          <p:cNvSpPr>
            <a:spLocks noGrp="1" noChangeArrowheads="1"/>
          </p:cNvSpPr>
          <p:nvPr>
            <p:ph type="ftr" sz="quarter" idx="11"/>
          </p:nvPr>
        </p:nvSpPr>
        <p:spPr>
          <a:xfrm>
            <a:off x="3444221" y="6245225"/>
            <a:ext cx="3192198" cy="476250"/>
          </a:xfrm>
          <a:prstGeom prst="rect">
            <a:avLst/>
          </a:prstGeom>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9316CD4-CB06-4C15-9250-9F8A61678932}" type="slidenum">
              <a:rPr lang="en-US" altLang="ja-JP">
                <a:solidFill>
                  <a:srgbClr val="000000"/>
                </a:solidFill>
              </a:rPr>
              <a:pPr>
                <a:defRPr/>
              </a:pPr>
              <a:t>‹#›</a:t>
            </a:fld>
            <a:endParaRPr lang="en-US" altLang="ja-JP">
              <a:solidFill>
                <a:srgbClr val="000000"/>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740" y="4800612"/>
            <a:ext cx="6048375"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75740" y="612787"/>
            <a:ext cx="604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75740" y="5367338"/>
            <a:ext cx="604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2524D4-C0C1-4831-8151-6A35E037A89E}" type="datetime1">
              <a:rPr kumimoji="1" lang="ja-JP" altLang="en-US" smtClean="0"/>
              <a:t>2019/8/22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236431817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1"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50"/>
            <a:ext cx="2523516"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50"/>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1E291931-C255-41E2-B464-7485505D617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0364171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1"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50"/>
            <a:ext cx="2523516"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50"/>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53C8356E-1A0E-47B6-BF28-C9669747D3DC}"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84496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0A3DF9-C08D-46D0-BA12-D03168DC8565}" type="datetime1">
              <a:rPr kumimoji="1" lang="ja-JP" altLang="en-US" smtClean="0"/>
              <a:t>2019/8/22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2359634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63" y="274674"/>
            <a:ext cx="2268141"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4068" y="274674"/>
            <a:ext cx="6649335"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660D98-A69D-47C4-97EB-37636BA4CFF2}" type="datetime1">
              <a:rPr kumimoji="1" lang="ja-JP" altLang="en-US" smtClean="0"/>
              <a:t>2019/8/22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2690994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54" y="2130508"/>
            <a:ext cx="8568531"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12101" y="3886200"/>
            <a:ext cx="705643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DF8E9B9-0842-4E66-9492-E2843AA25530}" type="datetime1">
              <a:rPr kumimoji="1" lang="ja-JP" altLang="en-US" smtClean="0"/>
              <a:t>2019/8/22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2802963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EC9332-0696-476E-AE96-090CE0CA7364}" type="datetime1">
              <a:rPr kumimoji="1" lang="ja-JP" altLang="en-US" smtClean="0"/>
              <a:t>2019/8/22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1569000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458" y="4406971"/>
            <a:ext cx="8568531"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96458" y="2906725"/>
            <a:ext cx="85685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AC33B6-8CF6-4ABF-9901-63377E7FBF36}" type="datetime1">
              <a:rPr kumimoji="1" lang="ja-JP" altLang="en-US" smtClean="0"/>
              <a:t>2019/8/22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3917169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4065" y="1600218"/>
            <a:ext cx="445873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17888" y="1600218"/>
            <a:ext cx="445873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21E6761-BF48-4EE9-BAF3-2F78AEDA62C3}" type="datetime1">
              <a:rPr kumimoji="1" lang="ja-JP" altLang="en-US" smtClean="0"/>
              <a:t>2019/8/22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3325988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8" y="1535113"/>
            <a:ext cx="44538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04038" y="2174887"/>
            <a:ext cx="44538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21119" y="1535113"/>
            <a:ext cx="44555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21119" y="2174887"/>
            <a:ext cx="44555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59E1B0-4982-41FA-9D62-9311A5E26DB6}" type="datetime1">
              <a:rPr kumimoji="1" lang="ja-JP" altLang="en-US" smtClean="0"/>
              <a:t>2019/8/22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1592947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200E92-494E-4D9D-9A5B-8671CD2193F6}" type="datetime1">
              <a:rPr kumimoji="1" lang="ja-JP" altLang="en-US" smtClean="0"/>
              <a:t>2019/8/22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1390708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1EFA01E-C70C-4379-969F-3F8A4B382B30}" type="datetime1">
              <a:rPr kumimoji="1" lang="ja-JP" altLang="en-US" smtClean="0"/>
              <a:t>2019/8/22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266868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54" y="2130508"/>
            <a:ext cx="8568531"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12101" y="3886200"/>
            <a:ext cx="705643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99B894F-65FD-4552-AEA0-33642616A553}" type="datetime1">
              <a:rPr kumimoji="1" lang="ja-JP" altLang="en-US" smtClean="0"/>
              <a:t>2019/8/22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1000194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273050"/>
            <a:ext cx="3316591"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41788" y="273097"/>
            <a:ext cx="56348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04036" y="1435115"/>
            <a:ext cx="33165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AA97CE-C362-4DCD-A449-0144329AB9AD}" type="datetime1">
              <a:rPr kumimoji="1" lang="ja-JP" altLang="en-US" smtClean="0"/>
              <a:t>2019/8/22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1623504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740" y="4800612"/>
            <a:ext cx="6048375"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75740" y="612787"/>
            <a:ext cx="604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75740" y="5367338"/>
            <a:ext cx="604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7C13C6-A9F3-4389-AB6A-AB6187BC1253}" type="datetime1">
              <a:rPr kumimoji="1" lang="ja-JP" altLang="en-US" smtClean="0"/>
              <a:t>2019/8/22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2995693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E10ADF-A83B-43CF-8B60-3EE6CCDD7825}" type="datetime1">
              <a:rPr kumimoji="1" lang="ja-JP" altLang="en-US" smtClean="0"/>
              <a:t>2019/8/22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29535145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63" y="274674"/>
            <a:ext cx="2268141"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4068" y="274674"/>
            <a:ext cx="6649335"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2D676D-8CB0-4C19-A1D0-9E7D4D7D5667}" type="datetime1">
              <a:rPr kumimoji="1" lang="ja-JP" altLang="en-US" smtClean="0"/>
              <a:t>2019/8/22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4065938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56" y="2130536"/>
            <a:ext cx="8568531"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12101" y="3886200"/>
            <a:ext cx="705643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C5BFA51-AFEF-4C7F-BB36-BF6A967560CE}"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56164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A9C624-77B8-497B-993F-E74D1C641F0D}"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34074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460" y="4406999"/>
            <a:ext cx="8568531"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96460" y="2906725"/>
            <a:ext cx="85685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55FE303-F66E-496D-B59A-AF232D491041}"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838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4065" y="1600218"/>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17886" y="1600218"/>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A04C541-3FC5-483A-9D77-30858EF5D9D7}"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96945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8" y="1535113"/>
            <a:ext cx="44538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04038" y="2174887"/>
            <a:ext cx="44538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21138" y="1535113"/>
            <a:ext cx="44555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21138" y="2174887"/>
            <a:ext cx="44555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2098664-D45B-4FCD-864B-21D07C6E77F0}"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788593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4F6ACA-3335-4559-8E88-4F824CEC29C4}"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33266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95DB2D-395E-40CD-9879-E1AEF8E92D66}" type="datetime1">
              <a:rPr kumimoji="1" lang="ja-JP" altLang="en-US" smtClean="0"/>
              <a:t>2019/8/22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33620233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3878DB1-C791-4CE1-B059-5AF76F9C4187}"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42129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273050"/>
            <a:ext cx="3316591"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41801" y="273099"/>
            <a:ext cx="56348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04036" y="1435115"/>
            <a:ext cx="33165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E4099D-98BA-4D16-9A01-4410277DA2D0}"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654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740" y="4800612"/>
            <a:ext cx="6048375"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75740" y="612787"/>
            <a:ext cx="604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75740" y="5367338"/>
            <a:ext cx="604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81ADADF-0DC1-4BA0-BBAB-C4524C74A7AD}"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54186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A7AC10-7F32-492D-A48E-78805436DE79}"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83946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63" y="274674"/>
            <a:ext cx="2268141"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4068" y="274674"/>
            <a:ext cx="6649335"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24A77A-9F26-4CD6-9752-504DFE8C8C1B}"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81310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62"/>
            <a:ext cx="2523516" cy="365760"/>
          </a:xfrm>
          <a:prstGeom prst="rect">
            <a:avLst/>
          </a:prstGeom>
        </p:spPr>
        <p:txBody>
          <a:bodyPr/>
          <a:lstStyle>
            <a:lvl1pPr>
              <a:defRPr/>
            </a:lvl1pPr>
          </a:lstStyle>
          <a:p>
            <a:pPr>
              <a:defRPr/>
            </a:pPr>
            <a:fld id="{DD990C69-4A6B-4AE1-A22E-A49DBC169B60}"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62"/>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1E291931-C255-41E2-B464-7485505D617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476668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62"/>
            <a:ext cx="2523516" cy="365760"/>
          </a:xfrm>
          <a:prstGeom prst="rect">
            <a:avLst/>
          </a:prstGeom>
        </p:spPr>
        <p:txBody>
          <a:bodyPr/>
          <a:lstStyle>
            <a:lvl1pPr>
              <a:defRPr/>
            </a:lvl1pPr>
          </a:lstStyle>
          <a:p>
            <a:pPr>
              <a:defRPr/>
            </a:pPr>
            <a:fld id="{0D6EC796-22EF-4A69-ADBB-633D38BDBBA2}"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62"/>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53C8356E-1A0E-47B6-BF28-C9669747D3DC}"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006084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56" y="2130536"/>
            <a:ext cx="8568531"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12101" y="3886200"/>
            <a:ext cx="705643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E86F817-EF76-498F-AE53-3DAC17D866E8}"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280375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DEDBF2-7A11-41C2-9286-129F69347CB8}"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093913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460" y="4406999"/>
            <a:ext cx="8568531"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96460" y="2906725"/>
            <a:ext cx="85685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460DDB-86BB-4446-A1DD-2049662511CA}"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1574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458" y="4406971"/>
            <a:ext cx="8568531"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96458" y="2906725"/>
            <a:ext cx="85685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2D5FAC-1995-4BA5-8400-19900FFC2A09}" type="datetime1">
              <a:rPr kumimoji="1" lang="ja-JP" altLang="en-US" smtClean="0"/>
              <a:t>2019/8/22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17604880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4065" y="1600218"/>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17886" y="1600218"/>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46DCF5-E97E-4C1E-AB66-5EFACE0A22E3}"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546449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8" y="1535113"/>
            <a:ext cx="44538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04038" y="2174887"/>
            <a:ext cx="44538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21138" y="1535113"/>
            <a:ext cx="44555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21138" y="2174887"/>
            <a:ext cx="44555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37C352-EB3E-4E1B-8A4A-9D81E0CA7A3B}"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017474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E290D14-B62A-4540-B846-E6D18F928E51}"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59813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BC3411-7E5E-4E2F-B114-F5E1826F2089}"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474437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273050"/>
            <a:ext cx="3316591"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41801" y="273099"/>
            <a:ext cx="56348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04036" y="1435115"/>
            <a:ext cx="33165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A1C612-29A9-4715-A8DD-C10986E13A64}"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294913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740" y="4800612"/>
            <a:ext cx="6048375"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75740" y="612787"/>
            <a:ext cx="604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75740" y="5367338"/>
            <a:ext cx="604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200AB3F-95AD-4A32-BF43-2DA66527986E}"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3707986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D6AC190-3678-41AC-9256-047898DFF191}"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2264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63" y="274674"/>
            <a:ext cx="2268141"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4068" y="274674"/>
            <a:ext cx="6649335"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E39448-5CC6-4EB8-85CC-332EAE4114D9}"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1881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62"/>
            <a:ext cx="2523516" cy="365760"/>
          </a:xfrm>
          <a:prstGeom prst="rect">
            <a:avLst/>
          </a:prstGeom>
        </p:spPr>
        <p:txBody>
          <a:bodyPr/>
          <a:lstStyle>
            <a:lvl1pPr>
              <a:defRPr/>
            </a:lvl1pPr>
          </a:lstStyle>
          <a:p>
            <a:pPr>
              <a:defRPr/>
            </a:pPr>
            <a:fld id="{8C629A58-B4E4-4252-9EF8-0B33D851C7B6}"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62"/>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1E291931-C255-41E2-B464-7485505D617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9614880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62"/>
            <a:ext cx="2523516" cy="365760"/>
          </a:xfrm>
          <a:prstGeom prst="rect">
            <a:avLst/>
          </a:prstGeom>
        </p:spPr>
        <p:txBody>
          <a:bodyPr/>
          <a:lstStyle>
            <a:lvl1pPr>
              <a:defRPr/>
            </a:lvl1pPr>
          </a:lstStyle>
          <a:p>
            <a:pPr>
              <a:defRPr/>
            </a:pPr>
            <a:fld id="{D441875A-011A-4BDC-A614-A59308D143FD}"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62"/>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53C8356E-1A0E-47B6-BF28-C9669747D3DC}"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9151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4065" y="1600218"/>
            <a:ext cx="445873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17888" y="1600218"/>
            <a:ext cx="445873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17B61D3-A4DE-4033-A276-FE0178729065}" type="datetime1">
              <a:rPr kumimoji="1" lang="ja-JP" altLang="en-US" smtClean="0"/>
              <a:t>2019/8/22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30662787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56" y="2130536"/>
            <a:ext cx="8568531"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12101" y="3886200"/>
            <a:ext cx="705643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BE27A2C-6533-4434-B635-0B1A47CC5131}"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446935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593093-290D-4A8F-8EEC-378B6358A206}"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128113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460" y="4406999"/>
            <a:ext cx="8568531"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96460" y="2906725"/>
            <a:ext cx="85685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89B36AC-BED5-4094-B574-5E682E1C82D7}"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030044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4065" y="1600218"/>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17886" y="1600218"/>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3E48AAE-EB9B-4EB2-BC0E-C1C90D7191E5}"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36737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8" y="1535113"/>
            <a:ext cx="44538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04038" y="2174887"/>
            <a:ext cx="44538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21138" y="1535113"/>
            <a:ext cx="44555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21138" y="2174887"/>
            <a:ext cx="44555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176A9C8-F7AA-4521-A4A5-78A5ECF79C88}"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84558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6047D50-773E-46EC-ACED-F1BCACA5C0CC}"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455461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7A31BC-2DF6-4B6D-A4D6-472F8F9A8DBA}"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815273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273050"/>
            <a:ext cx="3316591"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41801" y="273099"/>
            <a:ext cx="56348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04036" y="1435115"/>
            <a:ext cx="33165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183D6BF-365A-466A-BB4B-C308FF10EFDA}"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6670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740" y="4800612"/>
            <a:ext cx="6048375"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75740" y="612787"/>
            <a:ext cx="604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75740" y="5367338"/>
            <a:ext cx="604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BE5E8B-F1C2-451D-A6CD-7BE1C3D3E7D9}"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1495288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BAACA0-7E20-408E-98BB-968205A855FE}"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08397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8" y="1535113"/>
            <a:ext cx="44538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04038" y="2174887"/>
            <a:ext cx="44538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21119" y="1535113"/>
            <a:ext cx="44555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21119" y="2174887"/>
            <a:ext cx="44555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54E1FF-5BBC-4F47-B591-44C8E1D91506}" type="datetime1">
              <a:rPr kumimoji="1" lang="ja-JP" altLang="en-US" smtClean="0"/>
              <a:t>2019/8/22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227277583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63" y="274674"/>
            <a:ext cx="2268141"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4068" y="274674"/>
            <a:ext cx="6649335"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F990E0-DB87-4E60-832D-306F88B7ACBF}"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0828854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62"/>
            <a:ext cx="2523516" cy="365760"/>
          </a:xfrm>
          <a:prstGeom prst="rect">
            <a:avLst/>
          </a:prstGeom>
        </p:spPr>
        <p:txBody>
          <a:bodyPr/>
          <a:lstStyle>
            <a:lvl1pPr>
              <a:defRPr/>
            </a:lvl1pPr>
          </a:lstStyle>
          <a:p>
            <a:pPr>
              <a:defRPr/>
            </a:pPr>
            <a:fld id="{9B9EE446-C0B2-4C74-9898-6FFCD1B73239}"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62"/>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1E291931-C255-41E2-B464-7485505D617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710230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62"/>
            <a:ext cx="2523516" cy="365760"/>
          </a:xfrm>
          <a:prstGeom prst="rect">
            <a:avLst/>
          </a:prstGeom>
        </p:spPr>
        <p:txBody>
          <a:bodyPr/>
          <a:lstStyle>
            <a:lvl1pPr>
              <a:defRPr/>
            </a:lvl1pPr>
          </a:lstStyle>
          <a:p>
            <a:pPr>
              <a:defRPr/>
            </a:pPr>
            <a:fld id="{543E70BF-7B10-4AF0-B6A1-3B2503F2014F}"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62"/>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53C8356E-1A0E-47B6-BF28-C9669747D3DC}"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085605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56" y="2130524"/>
            <a:ext cx="8568531"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12101" y="3886200"/>
            <a:ext cx="705643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752179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66819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460" y="4406999"/>
            <a:ext cx="8568531"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96460" y="2906713"/>
            <a:ext cx="85685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146638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4065" y="1600206"/>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17886" y="1600206"/>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8771278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8" y="1535113"/>
            <a:ext cx="44538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04038" y="2174875"/>
            <a:ext cx="44538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21131" y="1535113"/>
            <a:ext cx="44555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21131" y="2174875"/>
            <a:ext cx="44555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6607128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4737432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5920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DE23929-F7C7-4D5A-990A-5A7FDD5F18C8}" type="datetime1">
              <a:rPr kumimoji="1" lang="ja-JP" altLang="en-US" smtClean="0"/>
              <a:t>2019/8/22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163012642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273050"/>
            <a:ext cx="3316591"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41794" y="273087"/>
            <a:ext cx="56348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04036" y="1435103"/>
            <a:ext cx="33165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8734083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740" y="4800600"/>
            <a:ext cx="6048375"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75740" y="612775"/>
            <a:ext cx="604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75740" y="5367338"/>
            <a:ext cx="604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052217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112183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7" y="274674"/>
            <a:ext cx="2268141"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4067" y="274674"/>
            <a:ext cx="6649335"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061159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1"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50"/>
            <a:ext cx="2523516"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50"/>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1E291931-C255-41E2-B464-7485505D617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084524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1"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50"/>
            <a:ext cx="2523516"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50"/>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53C8356E-1A0E-47B6-BF28-C9669747D3DC}"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738362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58" y="2130820"/>
            <a:ext cx="8568531"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12101" y="3886200"/>
            <a:ext cx="705643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621225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647624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461" y="4407295"/>
            <a:ext cx="8568531"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96461" y="2906713"/>
            <a:ext cx="85685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03484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4065" y="1600206"/>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17892" y="1600206"/>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1009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E525792-BA6C-4572-B9F3-D5E1BB0C76D1}" type="datetime1">
              <a:rPr kumimoji="1" lang="ja-JP" altLang="en-US" smtClean="0"/>
              <a:t>2019/8/22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378133570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8" y="1535113"/>
            <a:ext cx="44538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04038" y="2174875"/>
            <a:ext cx="44538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21294" y="1535113"/>
            <a:ext cx="44555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21294" y="2174875"/>
            <a:ext cx="44555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173537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914730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5456891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122" y="273050"/>
            <a:ext cx="3316591"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41882" y="273087"/>
            <a:ext cx="56348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04122" y="1435103"/>
            <a:ext cx="33165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102181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743" y="4800600"/>
            <a:ext cx="6048375"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75743" y="612775"/>
            <a:ext cx="604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75743" y="5367338"/>
            <a:ext cx="604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55232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3925727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7" y="274674"/>
            <a:ext cx="2268141"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4162" y="274674"/>
            <a:ext cx="6649335"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0336392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1"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50"/>
            <a:ext cx="2523516"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50"/>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1E291931-C255-41E2-B464-7485505D617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9786991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1" y="152400"/>
            <a:ext cx="9072563" cy="990600"/>
          </a:xfrm>
          <a:prstGeom prst="rect">
            <a:avLst/>
          </a:prstGeom>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7056438" y="6356350"/>
            <a:ext cx="2523516"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a:xfrm>
            <a:off x="3195558" y="6356350"/>
            <a:ext cx="3864240" cy="365760"/>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53C8356E-1A0E-47B6-BF28-C9669747D3DC}"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9264250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56" y="2130524"/>
            <a:ext cx="8568531"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12101" y="3886200"/>
            <a:ext cx="705643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648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273050"/>
            <a:ext cx="3316591"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41788" y="273097"/>
            <a:ext cx="56348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04036" y="1435115"/>
            <a:ext cx="33165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8599519-E684-455A-BCAD-E49923A2D0E2}" type="datetime1">
              <a:rPr kumimoji="1" lang="ja-JP" altLang="en-US" smtClean="0"/>
              <a:t>2019/8/22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3130621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283518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460" y="4406999"/>
            <a:ext cx="8568531"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96460" y="2906713"/>
            <a:ext cx="85685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0005832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4065" y="1600206"/>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17886" y="1600206"/>
            <a:ext cx="4458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6355429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8" y="1535113"/>
            <a:ext cx="44538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04038" y="2174875"/>
            <a:ext cx="44538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21131" y="1535113"/>
            <a:ext cx="44555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21131" y="2174875"/>
            <a:ext cx="44555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2390474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5039035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700278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6" y="273050"/>
            <a:ext cx="3316591"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41794" y="273087"/>
            <a:ext cx="56348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04036" y="1435103"/>
            <a:ext cx="33165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788990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740" y="4800600"/>
            <a:ext cx="6048375"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75740" y="612775"/>
            <a:ext cx="604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75740" y="5367338"/>
            <a:ext cx="604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8499168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5669505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7" y="274674"/>
            <a:ext cx="2268141"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4067" y="274674"/>
            <a:ext cx="6649335"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97022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slideLayout" Target="../slideLayouts/slideLayout75.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slideLayout" Target="../slideLayouts/slideLayout88.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slideLayout" Target="../slideLayouts/slideLayout87.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 Id="rId1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slideLayout" Target="../slideLayouts/slideLayout101.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7704608" y="6337126"/>
            <a:ext cx="2352146"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a typeface="ＭＳ Ｐゴシック" pitchFamily="50" charset="-128"/>
              </a:defRPr>
            </a:lvl1pPr>
          </a:lstStyle>
          <a:p>
            <a:pPr>
              <a:defRPr/>
            </a:pPr>
            <a:fld id="{083C110E-A3A7-4E55-A214-9ACBC10C6020}" type="slidenum">
              <a:rPr lang="en-US" altLang="ja-JP">
                <a:solidFill>
                  <a:srgbClr val="000000"/>
                </a:solidFill>
              </a:rPr>
              <a:pPr>
                <a:defRPr/>
              </a:pPr>
              <a:t>‹#›</a:t>
            </a:fld>
            <a:endParaRPr lang="en-US" altLang="ja-JP"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036" y="274638"/>
            <a:ext cx="9072563"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6" y="1600218"/>
            <a:ext cx="9072563"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4032" y="6356421"/>
            <a:ext cx="23521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6076A-8920-4A2E-B2B1-0401DECF2A83}" type="datetime1">
              <a:rPr kumimoji="1" lang="ja-JP" altLang="en-US" smtClean="0"/>
              <a:t>2019/8/22</a:t>
            </a:fld>
            <a:endParaRPr kumimoji="1" lang="ja-JP" altLang="en-US"/>
          </a:p>
        </p:txBody>
      </p:sp>
      <p:sp>
        <p:nvSpPr>
          <p:cNvPr id="5" name="フッター プレースホルダー 4"/>
          <p:cNvSpPr>
            <a:spLocks noGrp="1"/>
          </p:cNvSpPr>
          <p:nvPr>
            <p:ph type="ftr" sz="quarter" idx="3"/>
          </p:nvPr>
        </p:nvSpPr>
        <p:spPr>
          <a:xfrm>
            <a:off x="3444221" y="6356421"/>
            <a:ext cx="319219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224449" y="6356421"/>
            <a:ext cx="235214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1E8BE-2227-49B1-8D14-4BC9216DB8BD}" type="slidenum">
              <a:rPr kumimoji="1" lang="ja-JP" altLang="en-US" smtClean="0"/>
              <a:t>‹#›</a:t>
            </a:fld>
            <a:endParaRPr kumimoji="1" lang="ja-JP" altLang="en-US"/>
          </a:p>
        </p:txBody>
      </p:sp>
    </p:spTree>
    <p:extLst>
      <p:ext uri="{BB962C8B-B14F-4D97-AF65-F5344CB8AC3E}">
        <p14:creationId xmlns:p14="http://schemas.microsoft.com/office/powerpoint/2010/main" val="414629873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036" y="274638"/>
            <a:ext cx="9072563"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6" y="1600218"/>
            <a:ext cx="9072563"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4032" y="6356421"/>
            <a:ext cx="23521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04B2DD-0779-42EA-9343-94DB09CAAE01}" type="datetime1">
              <a:rPr kumimoji="1" lang="ja-JP" altLang="en-US" smtClean="0"/>
              <a:t>2019/8/22</a:t>
            </a:fld>
            <a:endParaRPr kumimoji="1" lang="ja-JP" altLang="en-US"/>
          </a:p>
        </p:txBody>
      </p:sp>
      <p:sp>
        <p:nvSpPr>
          <p:cNvPr id="5" name="フッター プレースホルダー 4"/>
          <p:cNvSpPr>
            <a:spLocks noGrp="1"/>
          </p:cNvSpPr>
          <p:nvPr>
            <p:ph type="ftr" sz="quarter" idx="3"/>
          </p:nvPr>
        </p:nvSpPr>
        <p:spPr>
          <a:xfrm>
            <a:off x="3444221" y="6356421"/>
            <a:ext cx="319219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224449" y="6356421"/>
            <a:ext cx="235214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A9DD2-79A7-4F4A-9132-6123D0AF4112}" type="slidenum">
              <a:rPr kumimoji="1" lang="ja-JP" altLang="en-US" smtClean="0"/>
              <a:t>‹#›</a:t>
            </a:fld>
            <a:endParaRPr kumimoji="1" lang="ja-JP" altLang="en-US"/>
          </a:p>
        </p:txBody>
      </p:sp>
    </p:spTree>
    <p:extLst>
      <p:ext uri="{BB962C8B-B14F-4D97-AF65-F5344CB8AC3E}">
        <p14:creationId xmlns:p14="http://schemas.microsoft.com/office/powerpoint/2010/main" val="81144370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036" y="274638"/>
            <a:ext cx="9072563"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6" y="1600218"/>
            <a:ext cx="9072563"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4032" y="6356449"/>
            <a:ext cx="23521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8F184-22E1-43A6-8177-093DBAF5030D}"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444221" y="6356449"/>
            <a:ext cx="319219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224449" y="6356449"/>
            <a:ext cx="235214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34439799"/>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 id="2147484021" r:id="rId12"/>
    <p:sldLayoutId id="2147484022" r:id="rId13"/>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036" y="274638"/>
            <a:ext cx="9072563"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6" y="1600218"/>
            <a:ext cx="9072563"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4032" y="6356449"/>
            <a:ext cx="23521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CE10A-C181-4D5E-B7D3-FDA6497B60CB}"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444221" y="6356449"/>
            <a:ext cx="319219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224449" y="6356449"/>
            <a:ext cx="235214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3846230"/>
      </p:ext>
    </p:extLst>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 id="2147484124" r:id="rId12"/>
    <p:sldLayoutId id="2147484125" r:id="rId13"/>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036" y="274638"/>
            <a:ext cx="9072563"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6" y="1600218"/>
            <a:ext cx="9072563"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4032" y="6356449"/>
            <a:ext cx="23521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54DFA-9093-4CF3-A03E-370165A3C4E7}" type="datetime1">
              <a:rPr lang="ja-JP" altLang="en-US" smtClean="0">
                <a:solidFill>
                  <a:prstClr val="black">
                    <a:tint val="75000"/>
                  </a:prstClr>
                </a:solidFill>
              </a:rPr>
              <a:t>2019/8/22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444221" y="6356449"/>
            <a:ext cx="319219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224449" y="6356449"/>
            <a:ext cx="235214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48617302"/>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 id="2147484150" r:id="rId12"/>
    <p:sldLayoutId id="2147484151" r:id="rId13"/>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032" y="274638"/>
            <a:ext cx="9072563"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2" y="1600206"/>
            <a:ext cx="9072563"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4032" y="6356449"/>
            <a:ext cx="23521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444221" y="6356449"/>
            <a:ext cx="319219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224449" y="6356449"/>
            <a:ext cx="235214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79316800"/>
      </p:ext>
    </p:extLst>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 id="2147484170" r:id="rId12"/>
    <p:sldLayoutId id="2147484171" r:id="rId13"/>
  </p:sldLayoutIdLst>
  <p:timing>
    <p:tnLst>
      <p:par>
        <p:cTn id="1" dur="indefinite" restart="never" nodeType="tmRoot"/>
      </p:par>
    </p:tnLst>
  </p:timing>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032" y="274638"/>
            <a:ext cx="9072563"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2" y="1600206"/>
            <a:ext cx="9072563"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4032" y="6356745"/>
            <a:ext cx="23521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444221" y="6356745"/>
            <a:ext cx="319219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224449" y="6356745"/>
            <a:ext cx="235214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68044807"/>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7" r:id="rId5"/>
    <p:sldLayoutId id="2147484178" r:id="rId6"/>
    <p:sldLayoutId id="2147484179" r:id="rId7"/>
    <p:sldLayoutId id="2147484180" r:id="rId8"/>
    <p:sldLayoutId id="2147484181" r:id="rId9"/>
    <p:sldLayoutId id="2147484182" r:id="rId10"/>
    <p:sldLayoutId id="2147484183" r:id="rId11"/>
    <p:sldLayoutId id="2147484184" r:id="rId12"/>
    <p:sldLayoutId id="2147484185" r:id="rId13"/>
  </p:sldLayoutIdLst>
  <p:timing>
    <p:tnLst>
      <p:par>
        <p:cTn id="1" dur="indefinite" restart="never" nodeType="tmRoot"/>
      </p:par>
    </p:tnLst>
  </p:timing>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032" y="274638"/>
            <a:ext cx="9072563"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2" y="1600206"/>
            <a:ext cx="9072563"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4032" y="6356449"/>
            <a:ext cx="23521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444221" y="6356449"/>
            <a:ext cx="319219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224449" y="6356449"/>
            <a:ext cx="235214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9103728"/>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 id="2147484198" r:id="rId12"/>
    <p:sldLayoutId id="2147484199" r:id="rId13"/>
  </p:sldLayoutIdLst>
  <p:timing>
    <p:tnLst>
      <p:par>
        <p:cTn id="1" dur="indefinite" restart="never" nodeType="tmRoot"/>
      </p:par>
    </p:tnLst>
  </p:timing>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テキスト ボックス 50"/>
          <p:cNvSpPr txBox="1"/>
          <p:nvPr/>
        </p:nvSpPr>
        <p:spPr>
          <a:xfrm>
            <a:off x="65476" y="622267"/>
            <a:ext cx="9819261" cy="178265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lIns="108000" rIns="108000" rtlCol="0" anchor="ctr" anchorCtr="0">
            <a:noAutofit/>
          </a:bodyPr>
          <a:lstStyle/>
          <a:p>
            <a:pPr marL="263525" indent="-263525">
              <a:lnSpc>
                <a:spcPts val="2000"/>
              </a:lnSpc>
            </a:pPr>
            <a:r>
              <a:rPr lang="ja-JP" altLang="en-US" sz="1400" dirty="0" smtClean="0">
                <a:solidFill>
                  <a:prstClr val="black"/>
                </a:solidFill>
                <a:latin typeface="+mj-ea"/>
                <a:ea typeface="+mj-ea"/>
              </a:rPr>
              <a:t>○</a:t>
            </a:r>
            <a:r>
              <a:rPr lang="ja-JP" altLang="en-US" sz="1400" dirty="0">
                <a:solidFill>
                  <a:prstClr val="black"/>
                </a:solidFill>
                <a:latin typeface="+mj-ea"/>
                <a:ea typeface="+mj-ea"/>
              </a:rPr>
              <a:t>　</a:t>
            </a:r>
            <a:r>
              <a:rPr lang="ja-JP" altLang="en-US" sz="1400" dirty="0" smtClean="0">
                <a:solidFill>
                  <a:prstClr val="black"/>
                </a:solidFill>
                <a:latin typeface="+mj-ea"/>
                <a:ea typeface="+mj-ea"/>
              </a:rPr>
              <a:t>　</a:t>
            </a:r>
            <a:r>
              <a:rPr lang="ja-JP" altLang="en-US" sz="1400" dirty="0" smtClean="0">
                <a:solidFill>
                  <a:prstClr val="black"/>
                </a:solidFill>
                <a:latin typeface="+mj-ea"/>
                <a:ea typeface="+mj-ea"/>
                <a:cs typeface="Meiryo UI" panose="020B0604030504040204" pitchFamily="50" charset="-128"/>
              </a:rPr>
              <a:t>農山</a:t>
            </a:r>
            <a:r>
              <a:rPr lang="ja-JP" altLang="en-US" sz="1400" dirty="0">
                <a:solidFill>
                  <a:prstClr val="black"/>
                </a:solidFill>
                <a:latin typeface="+mj-ea"/>
                <a:ea typeface="+mj-ea"/>
                <a:cs typeface="Meiryo UI" panose="020B0604030504040204" pitchFamily="50" charset="-128"/>
              </a:rPr>
              <a:t>漁村での宿泊体験や自然体験を通じて、学ぶ意欲や自立心、思いやりの心、規範意識などを育み、力強い子供の成長を支えるとともに、受入れ地域の活性化や交流による地域間の相互理解</a:t>
            </a:r>
            <a:r>
              <a:rPr lang="ja-JP" altLang="en-US" sz="1400" dirty="0" smtClean="0">
                <a:solidFill>
                  <a:prstClr val="black"/>
                </a:solidFill>
                <a:latin typeface="+mj-ea"/>
                <a:ea typeface="+mj-ea"/>
                <a:cs typeface="Meiryo UI" panose="020B0604030504040204" pitchFamily="50" charset="-128"/>
              </a:rPr>
              <a:t>の深化に</a:t>
            </a:r>
            <a:r>
              <a:rPr lang="ja-JP" altLang="en-US" sz="1400" dirty="0" smtClean="0">
                <a:solidFill>
                  <a:prstClr val="black"/>
                </a:solidFill>
                <a:latin typeface="+mj-ea"/>
                <a:ea typeface="+mj-ea"/>
                <a:cs typeface="Meiryo UI" panose="020B0604030504040204" pitchFamily="50" charset="-128"/>
              </a:rPr>
              <a:t>寄与。</a:t>
            </a:r>
            <a:endParaRPr lang="en-US" altLang="ja-JP" sz="1400" dirty="0">
              <a:solidFill>
                <a:prstClr val="black"/>
              </a:solidFill>
              <a:latin typeface="+mj-ea"/>
              <a:ea typeface="+mj-ea"/>
              <a:cs typeface="Meiryo UI" panose="020B0604030504040204" pitchFamily="50" charset="-128"/>
            </a:endParaRPr>
          </a:p>
          <a:p>
            <a:pPr marL="263525" indent="-263525"/>
            <a:r>
              <a:rPr lang="ja-JP" altLang="en-US" sz="1400" dirty="0" smtClean="0">
                <a:solidFill>
                  <a:prstClr val="black"/>
                </a:solidFill>
                <a:latin typeface="+mj-ea"/>
                <a:ea typeface="+mj-ea"/>
              </a:rPr>
              <a:t>○　　子供の農山漁村体験交流の</a:t>
            </a:r>
            <a:r>
              <a:rPr lang="ja-JP" altLang="en-US" sz="1400" dirty="0">
                <a:solidFill>
                  <a:prstClr val="black"/>
                </a:solidFill>
                <a:latin typeface="+mj-ea"/>
                <a:ea typeface="+mj-ea"/>
              </a:rPr>
              <a:t>取組の拡大、定着を図るため、送り側・受入側の地方公共団体双方が連携して行う実施体制の構築を支援するモデル事業を</a:t>
            </a:r>
            <a:r>
              <a:rPr lang="ja-JP" altLang="en-US" sz="1400" dirty="0" smtClean="0">
                <a:solidFill>
                  <a:prstClr val="black"/>
                </a:solidFill>
                <a:latin typeface="+mj-ea"/>
                <a:ea typeface="+mj-ea"/>
              </a:rPr>
              <a:t>実施。また、</a:t>
            </a:r>
            <a:r>
              <a:rPr lang="ja-JP" altLang="en-US" sz="1400" dirty="0" smtClean="0">
                <a:solidFill>
                  <a:prstClr val="black"/>
                </a:solidFill>
                <a:latin typeface="+mj-ea"/>
                <a:cs typeface="Meiryo UI" panose="020B0604030504040204" pitchFamily="50" charset="-128"/>
              </a:rPr>
              <a:t>継続的</a:t>
            </a:r>
            <a:r>
              <a:rPr lang="ja-JP" altLang="en-US" sz="1400" dirty="0">
                <a:solidFill>
                  <a:prstClr val="black"/>
                </a:solidFill>
                <a:latin typeface="+mj-ea"/>
                <a:cs typeface="Meiryo UI" panose="020B0604030504040204" pitchFamily="50" charset="-128"/>
              </a:rPr>
              <a:t>な実施体制の構築を目指す地方公共団体による</a:t>
            </a:r>
            <a:r>
              <a:rPr lang="ja-JP" altLang="en-US" sz="1400" dirty="0">
                <a:solidFill>
                  <a:schemeClr val="tx1"/>
                </a:solidFill>
                <a:latin typeface="+mj-ea"/>
                <a:cs typeface="Meiryo UI" panose="020B0604030504040204" pitchFamily="50" charset="-128"/>
              </a:rPr>
              <a:t>「子供の農山漁村体験交流</a:t>
            </a:r>
            <a:r>
              <a:rPr lang="ja-JP" altLang="en-US" sz="1400">
                <a:solidFill>
                  <a:schemeClr val="tx1"/>
                </a:solidFill>
                <a:latin typeface="+mj-ea"/>
                <a:cs typeface="Meiryo UI" panose="020B0604030504040204" pitchFamily="50" charset="-128"/>
              </a:rPr>
              <a:t>計画</a:t>
            </a:r>
            <a:r>
              <a:rPr lang="ja-JP" altLang="en-US" sz="1400" smtClean="0">
                <a:solidFill>
                  <a:schemeClr val="tx1"/>
                </a:solidFill>
                <a:latin typeface="+mj-ea"/>
                <a:cs typeface="Meiryo UI" panose="020B0604030504040204" pitchFamily="50" charset="-128"/>
              </a:rPr>
              <a:t>」</a:t>
            </a:r>
            <a:r>
              <a:rPr lang="ja-JP" altLang="en-US" sz="1400" smtClean="0">
                <a:solidFill>
                  <a:schemeClr val="tx1"/>
                </a:solidFill>
                <a:latin typeface="+mj-ea"/>
                <a:ea typeface="+mj-ea"/>
                <a:cs typeface="Meiryo UI" panose="020B0604030504040204" pitchFamily="50" charset="-128"/>
              </a:rPr>
              <a:t>策定を支援するモデル</a:t>
            </a:r>
            <a:r>
              <a:rPr lang="ja-JP" altLang="en-US" sz="1400" dirty="0" smtClean="0">
                <a:solidFill>
                  <a:schemeClr val="tx1"/>
                </a:solidFill>
                <a:latin typeface="+mj-ea"/>
                <a:ea typeface="+mj-ea"/>
                <a:cs typeface="Meiryo UI" panose="020B0604030504040204" pitchFamily="50" charset="-128"/>
              </a:rPr>
              <a:t>事業を実施。</a:t>
            </a:r>
            <a:endParaRPr lang="en-US" altLang="ja-JP" sz="1400" dirty="0" smtClean="0">
              <a:solidFill>
                <a:prstClr val="black"/>
              </a:solidFill>
              <a:latin typeface="+mj-ea"/>
              <a:ea typeface="+mj-ea"/>
            </a:endParaRPr>
          </a:p>
          <a:p>
            <a:pPr lvl="0" eaLnBrk="0" hangingPunct="0"/>
            <a:r>
              <a:rPr lang="ja-JP" altLang="en-US" sz="1400" dirty="0" smtClean="0">
                <a:solidFill>
                  <a:prstClr val="black"/>
                </a:solidFill>
                <a:latin typeface="+mj-ea"/>
                <a:ea typeface="+mj-ea"/>
              </a:rPr>
              <a:t>○　　</a:t>
            </a:r>
            <a:r>
              <a:rPr kumimoji="0" lang="ja-JP" altLang="ja-JP" sz="1400" dirty="0" smtClean="0">
                <a:solidFill>
                  <a:schemeClr val="tx1"/>
                </a:solidFill>
                <a:latin typeface="+mj-ea"/>
                <a:ea typeface="+mj-ea"/>
                <a:cs typeface="メイリオ" panose="020B0604030504040204" pitchFamily="50" charset="-128"/>
              </a:rPr>
              <a:t>子供</a:t>
            </a:r>
            <a:r>
              <a:rPr kumimoji="0" lang="ja-JP" altLang="ja-JP" sz="1400" dirty="0">
                <a:solidFill>
                  <a:schemeClr val="tx1"/>
                </a:solidFill>
                <a:latin typeface="+mj-ea"/>
                <a:ea typeface="+mj-ea"/>
                <a:cs typeface="メイリオ" panose="020B0604030504040204" pitchFamily="50" charset="-128"/>
              </a:rPr>
              <a:t>が農山漁村</a:t>
            </a:r>
            <a:r>
              <a:rPr kumimoji="0" lang="ja-JP" altLang="en-US" sz="1400" dirty="0">
                <a:solidFill>
                  <a:schemeClr val="tx1"/>
                </a:solidFill>
                <a:latin typeface="+mj-ea"/>
                <a:ea typeface="+mj-ea"/>
                <a:cs typeface="メイリオ" panose="020B0604030504040204" pitchFamily="50" charset="-128"/>
              </a:rPr>
              <a:t>や自然に興味や</a:t>
            </a:r>
            <a:r>
              <a:rPr kumimoji="0" lang="ja-JP" altLang="ja-JP" sz="1400" dirty="0">
                <a:solidFill>
                  <a:schemeClr val="tx1"/>
                </a:solidFill>
                <a:latin typeface="+mj-ea"/>
                <a:ea typeface="+mj-ea"/>
                <a:cs typeface="メイリオ" panose="020B0604030504040204" pitchFamily="50" charset="-128"/>
              </a:rPr>
              <a:t>関心を高めるためには</a:t>
            </a:r>
            <a:r>
              <a:rPr kumimoji="0" lang="ja-JP" altLang="ja-JP" sz="1400" dirty="0" smtClean="0">
                <a:solidFill>
                  <a:schemeClr val="tx1"/>
                </a:solidFill>
                <a:latin typeface="+mj-ea"/>
                <a:ea typeface="+mj-ea"/>
                <a:cs typeface="メイリオ" panose="020B0604030504040204" pitchFamily="50" charset="-128"/>
              </a:rPr>
              <a:t>、教育旅行</a:t>
            </a:r>
            <a:r>
              <a:rPr kumimoji="0" lang="ja-JP" altLang="ja-JP" sz="1400" dirty="0">
                <a:solidFill>
                  <a:schemeClr val="tx1"/>
                </a:solidFill>
                <a:latin typeface="+mj-ea"/>
                <a:ea typeface="+mj-ea"/>
                <a:cs typeface="メイリオ" panose="020B0604030504040204" pitchFamily="50" charset="-128"/>
              </a:rPr>
              <a:t>の機会</a:t>
            </a:r>
            <a:r>
              <a:rPr kumimoji="0" lang="ja-JP" altLang="en-US" sz="1400" dirty="0">
                <a:solidFill>
                  <a:schemeClr val="tx1"/>
                </a:solidFill>
                <a:latin typeface="+mj-ea"/>
                <a:ea typeface="+mj-ea"/>
                <a:cs typeface="メイリオ" panose="020B0604030504040204" pitchFamily="50" charset="-128"/>
              </a:rPr>
              <a:t>による</a:t>
            </a:r>
            <a:r>
              <a:rPr kumimoji="0" lang="ja-JP" altLang="ja-JP" sz="1400" dirty="0">
                <a:solidFill>
                  <a:schemeClr val="tx1"/>
                </a:solidFill>
                <a:latin typeface="+mj-ea"/>
                <a:ea typeface="+mj-ea"/>
                <a:cs typeface="メイリオ" panose="020B0604030504040204" pitchFamily="50" charset="-128"/>
              </a:rPr>
              <a:t>体験や</a:t>
            </a:r>
            <a:r>
              <a:rPr kumimoji="0" lang="ja-JP" altLang="ja-JP" sz="1400" dirty="0" smtClean="0">
                <a:solidFill>
                  <a:schemeClr val="tx1"/>
                </a:solidFill>
                <a:latin typeface="+mj-ea"/>
                <a:ea typeface="+mj-ea"/>
                <a:cs typeface="メイリオ" panose="020B0604030504040204" pitchFamily="50" charset="-128"/>
              </a:rPr>
              <a:t>交流が効果的</a:t>
            </a:r>
            <a:r>
              <a:rPr kumimoji="0" lang="ja-JP" altLang="ja-JP" sz="1400" dirty="0">
                <a:solidFill>
                  <a:schemeClr val="tx1"/>
                </a:solidFill>
                <a:latin typeface="+mj-ea"/>
                <a:ea typeface="+mj-ea"/>
                <a:cs typeface="メイリオ" panose="020B0604030504040204" pitchFamily="50" charset="-128"/>
              </a:rPr>
              <a:t>で</a:t>
            </a:r>
            <a:r>
              <a:rPr kumimoji="0" lang="ja-JP" altLang="en-US" sz="1400" dirty="0" smtClean="0">
                <a:solidFill>
                  <a:schemeClr val="tx1"/>
                </a:solidFill>
                <a:latin typeface="+mj-ea"/>
                <a:ea typeface="+mj-ea"/>
                <a:cs typeface="メイリオ" panose="020B0604030504040204" pitchFamily="50" charset="-128"/>
              </a:rPr>
              <a:t>あることから、　　</a:t>
            </a:r>
            <a:endParaRPr kumimoji="0" lang="en-US" altLang="ja-JP" sz="1400" dirty="0" smtClean="0">
              <a:solidFill>
                <a:schemeClr val="tx1"/>
              </a:solidFill>
              <a:latin typeface="+mj-ea"/>
              <a:ea typeface="+mj-ea"/>
              <a:cs typeface="メイリオ" panose="020B0604030504040204" pitchFamily="50" charset="-128"/>
            </a:endParaRPr>
          </a:p>
          <a:p>
            <a:pPr lvl="0" eaLnBrk="0" hangingPunct="0"/>
            <a:r>
              <a:rPr kumimoji="0" lang="ja-JP" altLang="en-US" sz="1400" dirty="0">
                <a:solidFill>
                  <a:schemeClr val="tx1"/>
                </a:solidFill>
                <a:latin typeface="+mj-ea"/>
                <a:ea typeface="+mj-ea"/>
                <a:cs typeface="メイリオ" panose="020B0604030504040204" pitchFamily="50" charset="-128"/>
              </a:rPr>
              <a:t>　</a:t>
            </a:r>
            <a:r>
              <a:rPr kumimoji="0" lang="ja-JP" altLang="en-US" sz="1400" dirty="0" smtClean="0">
                <a:solidFill>
                  <a:schemeClr val="tx1"/>
                </a:solidFill>
                <a:latin typeface="+mj-ea"/>
                <a:ea typeface="+mj-ea"/>
                <a:cs typeface="メイリオ" panose="020B0604030504040204" pitchFamily="50" charset="-128"/>
              </a:rPr>
              <a:t>　送り側・</a:t>
            </a:r>
            <a:r>
              <a:rPr kumimoji="0" lang="ja-JP" altLang="ja-JP" sz="1400" dirty="0" smtClean="0">
                <a:solidFill>
                  <a:schemeClr val="tx1"/>
                </a:solidFill>
                <a:latin typeface="+mj-ea"/>
                <a:ea typeface="+mj-ea"/>
                <a:cs typeface="メイリオ" panose="020B0604030504040204" pitchFamily="50" charset="-128"/>
              </a:rPr>
              <a:t>受入</a:t>
            </a:r>
            <a:r>
              <a:rPr kumimoji="0" lang="ja-JP" altLang="en-US" sz="1400" dirty="0" smtClean="0">
                <a:solidFill>
                  <a:schemeClr val="tx1"/>
                </a:solidFill>
                <a:latin typeface="+mj-ea"/>
                <a:ea typeface="+mj-ea"/>
                <a:cs typeface="メイリオ" panose="020B0604030504040204" pitchFamily="50" charset="-128"/>
              </a:rPr>
              <a:t>側双方の</a:t>
            </a:r>
            <a:r>
              <a:rPr kumimoji="0" lang="ja-JP" altLang="ja-JP" sz="1400" dirty="0" smtClean="0">
                <a:solidFill>
                  <a:schemeClr val="tx1"/>
                </a:solidFill>
                <a:latin typeface="+mj-ea"/>
                <a:ea typeface="+mj-ea"/>
                <a:cs typeface="メイリオ" panose="020B0604030504040204" pitchFamily="50" charset="-128"/>
              </a:rPr>
              <a:t>人材</a:t>
            </a:r>
            <a:r>
              <a:rPr kumimoji="0" lang="ja-JP" altLang="ja-JP" sz="1400" dirty="0">
                <a:solidFill>
                  <a:schemeClr val="tx1"/>
                </a:solidFill>
                <a:latin typeface="+mj-ea"/>
                <a:ea typeface="+mj-ea"/>
                <a:cs typeface="メイリオ" panose="020B0604030504040204" pitchFamily="50" charset="-128"/>
              </a:rPr>
              <a:t>の育成と</a:t>
            </a:r>
            <a:r>
              <a:rPr kumimoji="0" lang="ja-JP" altLang="ja-JP" sz="1400" dirty="0" smtClean="0">
                <a:solidFill>
                  <a:schemeClr val="tx1"/>
                </a:solidFill>
                <a:latin typeface="+mj-ea"/>
                <a:ea typeface="+mj-ea"/>
                <a:cs typeface="メイリオ" panose="020B0604030504040204" pitchFamily="50" charset="-128"/>
              </a:rPr>
              <a:t>体制</a:t>
            </a:r>
            <a:r>
              <a:rPr kumimoji="0" lang="ja-JP" altLang="en-US" sz="1400" dirty="0">
                <a:solidFill>
                  <a:schemeClr val="tx1"/>
                </a:solidFill>
                <a:latin typeface="+mj-ea"/>
                <a:ea typeface="+mj-ea"/>
                <a:cs typeface="メイリオ" panose="020B0604030504040204" pitchFamily="50" charset="-128"/>
              </a:rPr>
              <a:t>の</a:t>
            </a:r>
            <a:r>
              <a:rPr kumimoji="0" lang="ja-JP" altLang="ja-JP" sz="1400" dirty="0" smtClean="0">
                <a:solidFill>
                  <a:schemeClr val="tx1"/>
                </a:solidFill>
                <a:latin typeface="+mj-ea"/>
                <a:ea typeface="+mj-ea"/>
                <a:cs typeface="メイリオ" panose="020B0604030504040204" pitchFamily="50" charset="-128"/>
              </a:rPr>
              <a:t>整備</a:t>
            </a:r>
            <a:r>
              <a:rPr kumimoji="0" lang="ja-JP" altLang="en-US" sz="1400" dirty="0" smtClean="0">
                <a:solidFill>
                  <a:schemeClr val="tx1"/>
                </a:solidFill>
                <a:latin typeface="+mj-ea"/>
                <a:ea typeface="+mj-ea"/>
                <a:cs typeface="メイリオ" panose="020B0604030504040204" pitchFamily="50" charset="-128"/>
              </a:rPr>
              <a:t>に向けたモデル</a:t>
            </a:r>
            <a:r>
              <a:rPr kumimoji="0" lang="ja-JP" altLang="en-US" sz="1400" dirty="0">
                <a:solidFill>
                  <a:schemeClr val="tx1"/>
                </a:solidFill>
                <a:latin typeface="+mj-ea"/>
                <a:ea typeface="+mj-ea"/>
                <a:cs typeface="メイリオ" panose="020B0604030504040204" pitchFamily="50" charset="-128"/>
              </a:rPr>
              <a:t>事業</a:t>
            </a:r>
            <a:r>
              <a:rPr kumimoji="0" lang="ja-JP" altLang="en-US" sz="1400" dirty="0" smtClean="0">
                <a:solidFill>
                  <a:schemeClr val="tx1"/>
                </a:solidFill>
                <a:latin typeface="+mj-ea"/>
                <a:ea typeface="+mj-ea"/>
                <a:cs typeface="メイリオ" panose="020B0604030504040204" pitchFamily="50" charset="-128"/>
              </a:rPr>
              <a:t>を追加</a:t>
            </a:r>
            <a:r>
              <a:rPr kumimoji="0" lang="ja-JP" altLang="ja-JP" sz="1400" dirty="0" smtClean="0">
                <a:solidFill>
                  <a:schemeClr val="tx1"/>
                </a:solidFill>
                <a:latin typeface="+mj-ea"/>
                <a:ea typeface="+mj-ea"/>
                <a:cs typeface="メイリオ" panose="020B0604030504040204" pitchFamily="50" charset="-128"/>
              </a:rPr>
              <a:t>。</a:t>
            </a:r>
            <a:endParaRPr lang="ja-JP" altLang="en-US" sz="1400" dirty="0">
              <a:solidFill>
                <a:prstClr val="black"/>
              </a:solidFill>
              <a:latin typeface="+mj-ea"/>
              <a:ea typeface="+mj-ea"/>
            </a:endParaRPr>
          </a:p>
        </p:txBody>
      </p:sp>
      <p:sp>
        <p:nvSpPr>
          <p:cNvPr id="52" name="AutoShape 3"/>
          <p:cNvSpPr>
            <a:spLocks noChangeArrowheads="1"/>
          </p:cNvSpPr>
          <p:nvPr/>
        </p:nvSpPr>
        <p:spPr bwMode="auto">
          <a:xfrm>
            <a:off x="131946" y="103438"/>
            <a:ext cx="9766831" cy="466615"/>
          </a:xfrm>
          <a:prstGeom prst="roundRect">
            <a:avLst>
              <a:gd name="adj" fmla="val 21125"/>
            </a:avLst>
          </a:prstGeom>
          <a:gradFill rotWithShape="1">
            <a:gsLst>
              <a:gs pos="0">
                <a:srgbClr val="FF9933"/>
              </a:gs>
              <a:gs pos="50000">
                <a:schemeClr val="bg1"/>
              </a:gs>
              <a:gs pos="100000">
                <a:srgbClr val="FF9933"/>
              </a:gs>
            </a:gsLst>
            <a:lin ang="5400000" scaled="1"/>
          </a:gradFill>
          <a:ln w="57150" cmpd="thickThin">
            <a:solidFill>
              <a:schemeClr val="tx1"/>
            </a:solidFill>
            <a:round/>
            <a:headEnd/>
            <a:tailEnd/>
          </a:ln>
          <a:effectLst/>
        </p:spPr>
        <p:txBody>
          <a:bodyPr wrap="square" lIns="91346" tIns="72000" rIns="91346" bIns="45673" anchor="ctr">
            <a:noAutofit/>
          </a:bodyPr>
          <a:lstStyle/>
          <a:p>
            <a:pPr eaLnBrk="0" hangingPunct="0">
              <a:lnSpc>
                <a:spcPts val="1500"/>
              </a:lnSpc>
              <a:spcBef>
                <a:spcPts val="600"/>
              </a:spcBef>
            </a:pP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　　　都市</a:t>
            </a:r>
            <a:r>
              <a:rPr lang="ja-JP" altLang="en-US" dirty="0">
                <a:solidFill>
                  <a:prstClr val="black"/>
                </a:solidFill>
                <a:latin typeface="ＤＦ特太ゴシック体" panose="020B0509000000000000" pitchFamily="49" charset="-128"/>
                <a:ea typeface="ＤＦ特太ゴシック体" panose="020B0509000000000000" pitchFamily="49" charset="-128"/>
              </a:rPr>
              <a:t>・農山漁村の地域連携に</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よる子供農山漁村交流推進モデル</a:t>
            </a:r>
            <a:r>
              <a:rPr lang="ja-JP" altLang="en-US" dirty="0">
                <a:solidFill>
                  <a:prstClr val="black"/>
                </a:solidFill>
                <a:latin typeface="ＤＦ特太ゴシック体" panose="020B0509000000000000" pitchFamily="49" charset="-128"/>
                <a:ea typeface="ＤＦ特太ゴシック体" panose="020B0509000000000000" pitchFamily="49" charset="-128"/>
              </a:rPr>
              <a:t>事業</a:t>
            </a:r>
          </a:p>
        </p:txBody>
      </p:sp>
      <p:sp>
        <p:nvSpPr>
          <p:cNvPr id="14" name="角丸四角形 13"/>
          <p:cNvSpPr/>
          <p:nvPr/>
        </p:nvSpPr>
        <p:spPr>
          <a:xfrm>
            <a:off x="99319" y="2455808"/>
            <a:ext cx="9876121" cy="4397916"/>
          </a:xfrm>
          <a:prstGeom prst="roundRect">
            <a:avLst>
              <a:gd name="adj" fmla="val 8954"/>
            </a:avLst>
          </a:prstGeom>
          <a:solidFill>
            <a:srgbClr val="FDEADA"/>
          </a:solidFill>
          <a:ln w="38100" cmpd="sng">
            <a:solidFill>
              <a:srgbClr val="FFC000"/>
            </a:solidFill>
            <a:prstDash val="solid"/>
          </a:ln>
        </p:spPr>
        <p:txBody>
          <a:bodyPr wrap="square" lIns="91400" tIns="144000" rIns="91400" bIns="180000" rtlCol="0" anchor="b" anchorCtr="1">
            <a:noAutofit/>
          </a:bodyPr>
          <a:lstStyle/>
          <a:p>
            <a:pPr algn="ctr"/>
            <a:endParaRPr lang="en-US" altLang="ja-JP" sz="1200" dirty="0" smtClean="0">
              <a:solidFill>
                <a:prstClr val="black"/>
              </a:solidFill>
            </a:endParaRPr>
          </a:p>
          <a:p>
            <a:pPr algn="ctr"/>
            <a:endParaRPr lang="en-US" altLang="ja-JP" sz="1200" dirty="0">
              <a:solidFill>
                <a:prstClr val="black"/>
              </a:solidFill>
            </a:endParaRPr>
          </a:p>
          <a:p>
            <a:pPr algn="ctr"/>
            <a:endParaRPr lang="en-US" altLang="ja-JP" sz="1200" dirty="0" smtClean="0">
              <a:solidFill>
                <a:prstClr val="black"/>
              </a:solidFill>
            </a:endParaRPr>
          </a:p>
          <a:p>
            <a:pPr algn="ctr"/>
            <a:endParaRPr lang="en-US" altLang="ja-JP" sz="1200" dirty="0">
              <a:solidFill>
                <a:prstClr val="black"/>
              </a:solidFill>
            </a:endParaRPr>
          </a:p>
          <a:p>
            <a:pPr algn="ctr"/>
            <a:endParaRPr lang="en-US" altLang="ja-JP" sz="1200" dirty="0" smtClean="0">
              <a:solidFill>
                <a:prstClr val="black"/>
              </a:solidFill>
            </a:endParaRPr>
          </a:p>
          <a:p>
            <a:pPr algn="ctr"/>
            <a:endParaRPr lang="en-US" altLang="ja-JP" sz="1200" dirty="0">
              <a:solidFill>
                <a:prstClr val="black"/>
              </a:solidFill>
            </a:endParaRPr>
          </a:p>
        </p:txBody>
      </p:sp>
      <p:sp>
        <p:nvSpPr>
          <p:cNvPr id="15" name="円/楕円 14"/>
          <p:cNvSpPr/>
          <p:nvPr/>
        </p:nvSpPr>
        <p:spPr>
          <a:xfrm>
            <a:off x="1844157" y="2954781"/>
            <a:ext cx="6292831" cy="5151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91400" tIns="45700" rIns="91400" bIns="45700" rtlCol="0" anchor="ctr"/>
          <a:lstStyle/>
          <a:p>
            <a:pPr algn="ctr"/>
            <a:endParaRPr lang="ja-JP" altLang="en-US">
              <a:solidFill>
                <a:prstClr val="white"/>
              </a:solidFill>
            </a:endParaRPr>
          </a:p>
        </p:txBody>
      </p:sp>
      <p:sp>
        <p:nvSpPr>
          <p:cNvPr id="17" name="Oval 69"/>
          <p:cNvSpPr>
            <a:spLocks noChangeAspect="1" noChangeArrowheads="1"/>
          </p:cNvSpPr>
          <p:nvPr/>
        </p:nvSpPr>
        <p:spPr bwMode="auto">
          <a:xfrm>
            <a:off x="813608" y="2592149"/>
            <a:ext cx="1336462" cy="127734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0" tIns="8890" rIns="74262" bIns="8890" numCol="1" anchor="ctr" anchorCtr="0" compatLnSpc="1">
            <a:prstTxWarp prst="textNoShape">
              <a:avLst/>
            </a:prstTxWarp>
          </a:bodyPr>
          <a:lstStyle/>
          <a:p>
            <a:pPr algn="ctr"/>
            <a:endParaRPr lang="en-US" altLang="ja-JP" sz="1600" dirty="0" smtClean="0">
              <a:solidFill>
                <a:prstClr val="white"/>
              </a:solidFill>
              <a:latin typeface="+mj-ea"/>
              <a:ea typeface="+mj-ea"/>
            </a:endParaRPr>
          </a:p>
          <a:p>
            <a:pPr algn="ctr"/>
            <a:r>
              <a:rPr lang="ja-JP" altLang="en-US" sz="1600" dirty="0" smtClean="0">
                <a:solidFill>
                  <a:prstClr val="white"/>
                </a:solidFill>
                <a:latin typeface="+mj-ea"/>
                <a:ea typeface="+mj-ea"/>
              </a:rPr>
              <a:t>小学校</a:t>
            </a:r>
            <a:endParaRPr lang="en-US" altLang="ja-JP" sz="1600" dirty="0" smtClean="0">
              <a:solidFill>
                <a:prstClr val="white"/>
              </a:solidFill>
              <a:latin typeface="+mj-ea"/>
              <a:ea typeface="+mj-ea"/>
            </a:endParaRPr>
          </a:p>
          <a:p>
            <a:pPr algn="ctr"/>
            <a:r>
              <a:rPr lang="ja-JP" altLang="en-US" sz="1600" dirty="0" smtClean="0">
                <a:solidFill>
                  <a:prstClr val="white"/>
                </a:solidFill>
                <a:latin typeface="+mj-ea"/>
                <a:ea typeface="+mj-ea"/>
              </a:rPr>
              <a:t>中学校</a:t>
            </a:r>
            <a:endParaRPr lang="en-US" altLang="ja-JP" sz="1600" dirty="0" smtClean="0">
              <a:solidFill>
                <a:prstClr val="white"/>
              </a:solidFill>
              <a:latin typeface="+mj-ea"/>
              <a:ea typeface="+mj-ea"/>
            </a:endParaRPr>
          </a:p>
          <a:p>
            <a:pPr algn="ctr"/>
            <a:r>
              <a:rPr lang="ja-JP" altLang="en-US" sz="1600" dirty="0">
                <a:solidFill>
                  <a:prstClr val="white"/>
                </a:solidFill>
                <a:latin typeface="+mj-ea"/>
                <a:ea typeface="+mj-ea"/>
              </a:rPr>
              <a:t>高等学校</a:t>
            </a:r>
            <a:endParaRPr lang="en-US" altLang="ja-JP" sz="1600" dirty="0">
              <a:solidFill>
                <a:prstClr val="white"/>
              </a:solidFill>
              <a:latin typeface="+mj-ea"/>
              <a:ea typeface="+mj-ea"/>
            </a:endParaRPr>
          </a:p>
          <a:p>
            <a:pPr algn="ctr"/>
            <a:endParaRPr lang="en-US" altLang="ja-JP" sz="1600" dirty="0">
              <a:solidFill>
                <a:prstClr val="white"/>
              </a:solidFill>
              <a:latin typeface="HG創英角ｺﾞｼｯｸUB" panose="020B0909000000000000" pitchFamily="49" charset="-128"/>
              <a:ea typeface="HG創英角ｺﾞｼｯｸUB" panose="020B0909000000000000" pitchFamily="49" charset="-128"/>
            </a:endParaRPr>
          </a:p>
          <a:p>
            <a:pPr algn="ctr"/>
            <a:endParaRPr lang="ja-JP" altLang="en-US" sz="1600" dirty="0">
              <a:solidFill>
                <a:prstClr val="white"/>
              </a:solidFill>
              <a:latin typeface="HG創英角ｺﾞｼｯｸUB" panose="020B0909000000000000" pitchFamily="49" charset="-128"/>
              <a:ea typeface="HG創英角ｺﾞｼｯｸUB" panose="020B0909000000000000" pitchFamily="49" charset="-128"/>
            </a:endParaRPr>
          </a:p>
        </p:txBody>
      </p:sp>
      <p:pic>
        <p:nvPicPr>
          <p:cNvPr id="20" name="図 1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2273" y="2469463"/>
            <a:ext cx="565712" cy="553307"/>
          </a:xfrm>
          <a:prstGeom prst="rect">
            <a:avLst/>
          </a:prstGeom>
        </p:spPr>
      </p:pic>
      <p:sp>
        <p:nvSpPr>
          <p:cNvPr id="21" name="Oval 73"/>
          <p:cNvSpPr>
            <a:spLocks noChangeAspect="1" noChangeArrowheads="1"/>
          </p:cNvSpPr>
          <p:nvPr/>
        </p:nvSpPr>
        <p:spPr bwMode="auto">
          <a:xfrm>
            <a:off x="7759131" y="2696058"/>
            <a:ext cx="1223115" cy="1195240"/>
          </a:xfrm>
          <a:prstGeom prst="ellipse">
            <a:avLst/>
          </a:prstGeom>
          <a:solidFill>
            <a:srgbClr val="33CC33"/>
          </a:solidFill>
          <a:ln>
            <a:headEnd/>
            <a:tailEnd/>
          </a:ln>
        </p:spPr>
        <p:style>
          <a:lnRef idx="0">
            <a:schemeClr val="accent3"/>
          </a:lnRef>
          <a:fillRef idx="3">
            <a:schemeClr val="accent3"/>
          </a:fillRef>
          <a:effectRef idx="3">
            <a:schemeClr val="accent3"/>
          </a:effectRef>
          <a:fontRef idx="minor">
            <a:schemeClr val="lt1"/>
          </a:fontRef>
        </p:style>
        <p:txBody>
          <a:bodyPr vert="horz" wrap="square" lIns="74262" tIns="8890" rIns="74262" bIns="8890" numCol="1" anchor="ctr" anchorCtr="0" compatLnSpc="1">
            <a:prstTxWarp prst="textNoShape">
              <a:avLst/>
            </a:prstTxWarp>
          </a:bodyPr>
          <a:lstStyle/>
          <a:p>
            <a:pPr algn="ctr"/>
            <a:r>
              <a:rPr lang="ja-JP" altLang="en-US" dirty="0" smtClean="0">
                <a:solidFill>
                  <a:prstClr val="white"/>
                </a:solidFill>
                <a:latin typeface="+mj-ea"/>
                <a:ea typeface="+mj-ea"/>
              </a:rPr>
              <a:t>農山</a:t>
            </a:r>
            <a:endParaRPr lang="en-US" altLang="ja-JP" dirty="0" smtClean="0">
              <a:solidFill>
                <a:prstClr val="white"/>
              </a:solidFill>
              <a:latin typeface="+mj-ea"/>
              <a:ea typeface="+mj-ea"/>
            </a:endParaRPr>
          </a:p>
          <a:p>
            <a:pPr algn="ctr"/>
            <a:r>
              <a:rPr lang="ja-JP" altLang="en-US" dirty="0" smtClean="0">
                <a:solidFill>
                  <a:prstClr val="white"/>
                </a:solidFill>
                <a:latin typeface="+mj-ea"/>
                <a:ea typeface="+mj-ea"/>
              </a:rPr>
              <a:t>漁村</a:t>
            </a:r>
            <a:endParaRPr lang="ja-JP" altLang="en-US" dirty="0">
              <a:solidFill>
                <a:prstClr val="white"/>
              </a:solidFill>
              <a:latin typeface="+mj-ea"/>
              <a:ea typeface="+mj-ea"/>
            </a:endParaRPr>
          </a:p>
        </p:txBody>
      </p:sp>
      <p:grpSp>
        <p:nvGrpSpPr>
          <p:cNvPr id="24" name="グループ化 23"/>
          <p:cNvGrpSpPr>
            <a:grpSpLocks noChangeAspect="1"/>
          </p:cNvGrpSpPr>
          <p:nvPr/>
        </p:nvGrpSpPr>
        <p:grpSpPr>
          <a:xfrm>
            <a:off x="2730740" y="3009070"/>
            <a:ext cx="4835131" cy="378345"/>
            <a:chOff x="2497859" y="2967926"/>
            <a:chExt cx="4975422" cy="707425"/>
          </a:xfrm>
        </p:grpSpPr>
        <p:grpSp>
          <p:nvGrpSpPr>
            <p:cNvPr id="28" name="グループ化 27"/>
            <p:cNvGrpSpPr/>
            <p:nvPr/>
          </p:nvGrpSpPr>
          <p:grpSpPr>
            <a:xfrm>
              <a:off x="2497859" y="2967926"/>
              <a:ext cx="4975422" cy="707425"/>
              <a:chOff x="2497859" y="2967927"/>
              <a:chExt cx="4975421" cy="707424"/>
            </a:xfrm>
          </p:grpSpPr>
          <p:sp>
            <p:nvSpPr>
              <p:cNvPr id="30" name="山形 29"/>
              <p:cNvSpPr/>
              <p:nvPr/>
            </p:nvSpPr>
            <p:spPr>
              <a:xfrm>
                <a:off x="2497859" y="2967927"/>
                <a:ext cx="433013" cy="680783"/>
              </a:xfrm>
              <a:prstGeom prst="chevr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prstClr val="black"/>
                  </a:solidFill>
                </a:endParaRPr>
              </a:p>
            </p:txBody>
          </p:sp>
          <p:sp>
            <p:nvSpPr>
              <p:cNvPr id="31" name="山形 30"/>
              <p:cNvSpPr/>
              <p:nvPr/>
            </p:nvSpPr>
            <p:spPr>
              <a:xfrm>
                <a:off x="3002571" y="2970887"/>
                <a:ext cx="433013" cy="680783"/>
              </a:xfrm>
              <a:prstGeom prst="chevr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prstClr val="black"/>
                  </a:solidFill>
                </a:endParaRPr>
              </a:p>
            </p:txBody>
          </p:sp>
          <p:sp>
            <p:nvSpPr>
              <p:cNvPr id="32" name="山形 31"/>
              <p:cNvSpPr/>
              <p:nvPr/>
            </p:nvSpPr>
            <p:spPr>
              <a:xfrm>
                <a:off x="3507283" y="2973847"/>
                <a:ext cx="433013" cy="680783"/>
              </a:xfrm>
              <a:prstGeom prst="chevr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prstClr val="black"/>
                  </a:solidFill>
                </a:endParaRPr>
              </a:p>
            </p:txBody>
          </p:sp>
          <p:sp>
            <p:nvSpPr>
              <p:cNvPr id="33" name="山形 32"/>
              <p:cNvSpPr/>
              <p:nvPr/>
            </p:nvSpPr>
            <p:spPr>
              <a:xfrm>
                <a:off x="4011995" y="2976807"/>
                <a:ext cx="433013" cy="680783"/>
              </a:xfrm>
              <a:prstGeom prst="chevr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prstClr val="black"/>
                  </a:solidFill>
                </a:endParaRPr>
              </a:p>
            </p:txBody>
          </p:sp>
          <p:sp>
            <p:nvSpPr>
              <p:cNvPr id="34" name="山形 33"/>
              <p:cNvSpPr/>
              <p:nvPr/>
            </p:nvSpPr>
            <p:spPr>
              <a:xfrm>
                <a:off x="4516707" y="2979767"/>
                <a:ext cx="433013" cy="680783"/>
              </a:xfrm>
              <a:prstGeom prst="chevr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prstClr val="black"/>
                  </a:solidFill>
                </a:endParaRPr>
              </a:p>
            </p:txBody>
          </p:sp>
          <p:sp>
            <p:nvSpPr>
              <p:cNvPr id="35" name="山形 34"/>
              <p:cNvSpPr/>
              <p:nvPr/>
            </p:nvSpPr>
            <p:spPr>
              <a:xfrm>
                <a:off x="5021420" y="2982727"/>
                <a:ext cx="433013" cy="680783"/>
              </a:xfrm>
              <a:prstGeom prst="chevr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prstClr val="black"/>
                  </a:solidFill>
                </a:endParaRPr>
              </a:p>
            </p:txBody>
          </p:sp>
          <p:sp>
            <p:nvSpPr>
              <p:cNvPr id="36" name="山形 35"/>
              <p:cNvSpPr/>
              <p:nvPr/>
            </p:nvSpPr>
            <p:spPr>
              <a:xfrm>
                <a:off x="5526132" y="2985687"/>
                <a:ext cx="433013" cy="680783"/>
              </a:xfrm>
              <a:prstGeom prst="chevr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prstClr val="black"/>
                  </a:solidFill>
                </a:endParaRPr>
              </a:p>
            </p:txBody>
          </p:sp>
          <p:sp>
            <p:nvSpPr>
              <p:cNvPr id="37" name="山形 36"/>
              <p:cNvSpPr/>
              <p:nvPr/>
            </p:nvSpPr>
            <p:spPr>
              <a:xfrm>
                <a:off x="6030843" y="2988645"/>
                <a:ext cx="433013" cy="680782"/>
              </a:xfrm>
              <a:prstGeom prst="chevr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prstClr val="black"/>
                  </a:solidFill>
                </a:endParaRPr>
              </a:p>
            </p:txBody>
          </p:sp>
          <p:sp>
            <p:nvSpPr>
              <p:cNvPr id="38" name="山形 37"/>
              <p:cNvSpPr/>
              <p:nvPr/>
            </p:nvSpPr>
            <p:spPr>
              <a:xfrm>
                <a:off x="6535553" y="2994569"/>
                <a:ext cx="433013" cy="680782"/>
              </a:xfrm>
              <a:prstGeom prst="chevr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prstClr val="black"/>
                  </a:solidFill>
                </a:endParaRPr>
              </a:p>
            </p:txBody>
          </p:sp>
          <p:sp>
            <p:nvSpPr>
              <p:cNvPr id="39" name="山形 38"/>
              <p:cNvSpPr/>
              <p:nvPr/>
            </p:nvSpPr>
            <p:spPr>
              <a:xfrm>
                <a:off x="7040267" y="2991609"/>
                <a:ext cx="433013" cy="680782"/>
              </a:xfrm>
              <a:prstGeom prst="chevr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prstClr val="black"/>
                  </a:solidFill>
                </a:endParaRPr>
              </a:p>
            </p:txBody>
          </p:sp>
        </p:grpSp>
        <p:sp>
          <p:nvSpPr>
            <p:cNvPr id="29" name="テキスト ボックス 28"/>
            <p:cNvSpPr txBox="1"/>
            <p:nvPr/>
          </p:nvSpPr>
          <p:spPr>
            <a:xfrm>
              <a:off x="2930872" y="2993542"/>
              <a:ext cx="4175499" cy="633024"/>
            </a:xfrm>
            <a:prstGeom prst="rect">
              <a:avLst/>
            </a:prstGeom>
            <a:noFill/>
          </p:spPr>
          <p:txBody>
            <a:bodyPr wrap="square" rtlCol="0">
              <a:spAutoFit/>
            </a:bodyPr>
            <a:lstStyle/>
            <a:p>
              <a:pPr algn="ctr"/>
              <a:r>
                <a:rPr lang="ja-JP" altLang="en-US" sz="1600" dirty="0">
                  <a:solidFill>
                    <a:srgbClr val="002060"/>
                  </a:solidFill>
                  <a:latin typeface="HGS創英角ｺﾞｼｯｸUB" pitchFamily="50" charset="-128"/>
                  <a:ea typeface="HGS創英角ｺﾞｼｯｸUB" pitchFamily="50" charset="-128"/>
                </a:rPr>
                <a:t>農林漁業体験・宿泊体験活動</a:t>
              </a:r>
              <a:endParaRPr lang="ja-JP" altLang="en-US" sz="1600" dirty="0">
                <a:solidFill>
                  <a:srgbClr val="002060"/>
                </a:solidFill>
                <a:latin typeface="ＤＦ特太ゴシック体" pitchFamily="49" charset="-128"/>
                <a:ea typeface="ＤＦ特太ゴシック体" pitchFamily="49" charset="-128"/>
              </a:endParaRPr>
            </a:p>
          </p:txBody>
        </p:sp>
      </p:grpSp>
      <p:sp>
        <p:nvSpPr>
          <p:cNvPr id="42" name="角丸四角形 41"/>
          <p:cNvSpPr/>
          <p:nvPr/>
        </p:nvSpPr>
        <p:spPr>
          <a:xfrm>
            <a:off x="1961567" y="2522472"/>
            <a:ext cx="6058010" cy="298565"/>
          </a:xfrm>
          <a:prstGeom prst="roundRect">
            <a:avLst/>
          </a:prstGeom>
        </p:spPr>
        <p:style>
          <a:lnRef idx="0">
            <a:schemeClr val="accent6"/>
          </a:lnRef>
          <a:fillRef idx="3">
            <a:schemeClr val="accent6"/>
          </a:fillRef>
          <a:effectRef idx="3">
            <a:schemeClr val="accent6"/>
          </a:effectRef>
          <a:fontRef idx="minor">
            <a:schemeClr val="lt1"/>
          </a:fontRef>
        </p:style>
        <p:txBody>
          <a:bodyPr lIns="91400" tIns="45700" rIns="91400" bIns="45700" rtlCol="0" anchor="ctr" anchorCtr="1"/>
          <a:lstStyle/>
          <a:p>
            <a:pPr algn="ctr"/>
            <a:r>
              <a:rPr lang="ja-JP" altLang="en-US" sz="1600" dirty="0">
                <a:solidFill>
                  <a:prstClr val="white"/>
                </a:solidFill>
                <a:latin typeface="HG創英角ｺﾞｼｯｸUB" panose="020B0909000000000000" pitchFamily="49" charset="-128"/>
                <a:ea typeface="HG創英角ｺﾞｼｯｸUB" panose="020B0909000000000000" pitchFamily="49" charset="-128"/>
              </a:rPr>
              <a:t>送り側･受入側が連携して取り組む実施体制の構築</a:t>
            </a:r>
          </a:p>
        </p:txBody>
      </p:sp>
      <p:sp>
        <p:nvSpPr>
          <p:cNvPr id="48" name="角丸四角形 47"/>
          <p:cNvSpPr/>
          <p:nvPr/>
        </p:nvSpPr>
        <p:spPr>
          <a:xfrm>
            <a:off x="1426192" y="3618454"/>
            <a:ext cx="1014213" cy="269331"/>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nchorCtr="1"/>
          <a:lstStyle/>
          <a:p>
            <a:pPr algn="ctr"/>
            <a:r>
              <a:rPr lang="ja-JP" altLang="en-US" sz="1050" dirty="0">
                <a:solidFill>
                  <a:srgbClr val="0000FF"/>
                </a:solidFill>
                <a:latin typeface="+mj-ea"/>
                <a:ea typeface="+mj-ea"/>
              </a:rPr>
              <a:t>社会教育活動</a:t>
            </a:r>
          </a:p>
        </p:txBody>
      </p:sp>
      <p:sp>
        <p:nvSpPr>
          <p:cNvPr id="49" name="角丸四角形 48"/>
          <p:cNvSpPr/>
          <p:nvPr/>
        </p:nvSpPr>
        <p:spPr>
          <a:xfrm>
            <a:off x="358144" y="3602606"/>
            <a:ext cx="1014212" cy="274654"/>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nchorCtr="1"/>
          <a:lstStyle/>
          <a:p>
            <a:pPr algn="ctr"/>
            <a:r>
              <a:rPr lang="ja-JP" altLang="en-US" sz="1050" dirty="0">
                <a:solidFill>
                  <a:srgbClr val="0000FF"/>
                </a:solidFill>
                <a:latin typeface="+mj-ea"/>
                <a:ea typeface="+mj-ea"/>
              </a:rPr>
              <a:t>学校教育活動</a:t>
            </a:r>
          </a:p>
        </p:txBody>
      </p:sp>
      <p:sp>
        <p:nvSpPr>
          <p:cNvPr id="43" name="テキスト ボックス 23"/>
          <p:cNvSpPr txBox="1"/>
          <p:nvPr/>
        </p:nvSpPr>
        <p:spPr>
          <a:xfrm>
            <a:off x="8268141" y="135364"/>
            <a:ext cx="1512000" cy="400110"/>
          </a:xfrm>
          <a:prstGeom prst="rect">
            <a:avLst/>
          </a:prstGeom>
          <a:solidFill>
            <a:schemeClr val="bg1"/>
          </a:solidFill>
          <a:ln w="19050">
            <a:solidFill>
              <a:schemeClr val="tx1"/>
            </a:solidFill>
          </a:ln>
        </p:spPr>
        <p:txBody>
          <a:bodyPr wrap="square" lIns="36000" rIns="36000" rtlCol="0" anchor="ctr" anchorCtr="1">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lgn="ctr" fontAlgn="auto">
              <a:spcBef>
                <a:spcPts val="0"/>
              </a:spcBef>
              <a:spcAft>
                <a:spcPts val="0"/>
              </a:spcAft>
              <a:defRPr/>
            </a:pPr>
            <a:r>
              <a:rPr kumimoji="0" lang="en-US" altLang="ja-JP" sz="1000" kern="0" dirty="0" smtClean="0">
                <a:solidFill>
                  <a:prstClr val="black"/>
                </a:solidFill>
                <a:latin typeface="ＭＳ Ｐゴシック" panose="020B0600070205080204" pitchFamily="50" charset="-128"/>
              </a:rPr>
              <a:t>R2</a:t>
            </a:r>
            <a:r>
              <a:rPr kumimoji="0" lang="ja-JP" altLang="en-US" sz="1000" kern="0" dirty="0" smtClean="0">
                <a:solidFill>
                  <a:prstClr val="black"/>
                </a:solidFill>
                <a:latin typeface="ＭＳ Ｐゴシック" panose="020B0600070205080204" pitchFamily="50" charset="-128"/>
              </a:rPr>
              <a:t>予算　</a:t>
            </a:r>
            <a:r>
              <a:rPr kumimoji="0" lang="en-US" altLang="ja-JP" sz="1000" kern="0" dirty="0" smtClean="0">
                <a:solidFill>
                  <a:prstClr val="black"/>
                </a:solidFill>
                <a:latin typeface="ＭＳ Ｐゴシック" panose="020B0600070205080204" pitchFamily="50" charset="-128"/>
              </a:rPr>
              <a:t>41</a:t>
            </a:r>
            <a:r>
              <a:rPr kumimoji="0" lang="ja-JP" altLang="en-US" sz="1000" kern="0" dirty="0" smtClean="0">
                <a:solidFill>
                  <a:prstClr val="black"/>
                </a:solidFill>
                <a:latin typeface="ＭＳ Ｐゴシック" panose="020B0600070205080204" pitchFamily="50" charset="-128"/>
              </a:rPr>
              <a:t>百万円</a:t>
            </a:r>
            <a:endParaRPr kumimoji="0" lang="en-US" altLang="ja-JP" sz="1000" kern="0" dirty="0" smtClean="0">
              <a:solidFill>
                <a:prstClr val="black"/>
              </a:solidFill>
              <a:latin typeface="ＭＳ Ｐゴシック" panose="020B0600070205080204" pitchFamily="50" charset="-128"/>
            </a:endParaRPr>
          </a:p>
          <a:p>
            <a:pPr algn="ctr" fontAlgn="auto">
              <a:spcBef>
                <a:spcPts val="0"/>
              </a:spcBef>
              <a:spcAft>
                <a:spcPts val="0"/>
              </a:spcAft>
              <a:defRPr/>
            </a:pPr>
            <a:r>
              <a:rPr kumimoji="0" lang="ja-JP" altLang="en-US" sz="1000" kern="0" dirty="0" smtClean="0">
                <a:solidFill>
                  <a:prstClr val="black"/>
                </a:solidFill>
                <a:latin typeface="ＭＳ Ｐゴシック" panose="020B0600070205080204" pitchFamily="50" charset="-128"/>
              </a:rPr>
              <a:t>（</a:t>
            </a:r>
            <a:r>
              <a:rPr kumimoji="0" lang="en-US" altLang="ja-JP" sz="1000" kern="0" dirty="0" smtClean="0">
                <a:solidFill>
                  <a:prstClr val="black"/>
                </a:solidFill>
                <a:latin typeface="ＭＳ Ｐゴシック" panose="020B0600070205080204" pitchFamily="50" charset="-128"/>
              </a:rPr>
              <a:t>37</a:t>
            </a:r>
            <a:r>
              <a:rPr kumimoji="0" lang="ja-JP" altLang="en-US" sz="1000" kern="0" dirty="0" smtClean="0">
                <a:solidFill>
                  <a:prstClr val="black"/>
                </a:solidFill>
                <a:latin typeface="ＭＳ Ｐゴシック" panose="020B0600070205080204" pitchFamily="50" charset="-128"/>
              </a:rPr>
              <a:t>百万円）</a:t>
            </a:r>
            <a:endParaRPr kumimoji="0" lang="ja-JP" altLang="en-US" sz="1000" kern="0" dirty="0">
              <a:solidFill>
                <a:prstClr val="black"/>
              </a:solidFill>
              <a:latin typeface="ＭＳ Ｐゴシック" panose="020B060007020508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837970288"/>
              </p:ext>
            </p:extLst>
          </p:nvPr>
        </p:nvGraphicFramePr>
        <p:xfrm>
          <a:off x="216645" y="5393636"/>
          <a:ext cx="4626746" cy="1156267"/>
        </p:xfrm>
        <a:graphic>
          <a:graphicData uri="http://schemas.openxmlformats.org/drawingml/2006/table">
            <a:tbl>
              <a:tblPr firstRow="1" bandRow="1">
                <a:tableStyleId>{5C22544A-7EE6-4342-B048-85BDC9FD1C3A}</a:tableStyleId>
              </a:tblPr>
              <a:tblGrid>
                <a:gridCol w="2600294">
                  <a:extLst>
                    <a:ext uri="{9D8B030D-6E8A-4147-A177-3AD203B41FA5}">
                      <a16:colId xmlns:a16="http://schemas.microsoft.com/office/drawing/2014/main" val="20000"/>
                    </a:ext>
                  </a:extLst>
                </a:gridCol>
                <a:gridCol w="2026452">
                  <a:extLst>
                    <a:ext uri="{9D8B030D-6E8A-4147-A177-3AD203B41FA5}">
                      <a16:colId xmlns:a16="http://schemas.microsoft.com/office/drawing/2014/main" val="20001"/>
                    </a:ext>
                  </a:extLst>
                </a:gridCol>
              </a:tblGrid>
              <a:tr h="264727">
                <a:tc>
                  <a:txBody>
                    <a:bodyPr/>
                    <a:lstStyle/>
                    <a:p>
                      <a:pPr algn="ctr"/>
                      <a:r>
                        <a:rPr kumimoji="1" lang="ja-JP" altLang="en-US" sz="1050" dirty="0" smtClean="0"/>
                        <a:t>送り側</a:t>
                      </a:r>
                      <a:endParaRPr kumimoji="1" lang="ja-JP" altLang="en-US" sz="1050" dirty="0"/>
                    </a:p>
                  </a:txBody>
                  <a:tcPr marL="93052" marR="93052"/>
                </a:tc>
                <a:tc>
                  <a:txBody>
                    <a:bodyPr/>
                    <a:lstStyle/>
                    <a:p>
                      <a:pPr algn="ctr"/>
                      <a:r>
                        <a:rPr kumimoji="1" lang="ja-JP" altLang="en-US" sz="1050" dirty="0" smtClean="0"/>
                        <a:t>受入側</a:t>
                      </a:r>
                      <a:endParaRPr kumimoji="1" lang="ja-JP" altLang="en-US" sz="1050" dirty="0"/>
                    </a:p>
                  </a:txBody>
                  <a:tcPr marL="93052" marR="93052">
                    <a:solidFill>
                      <a:srgbClr val="33CC33"/>
                    </a:solidFill>
                  </a:tcPr>
                </a:tc>
                <a:extLst>
                  <a:ext uri="{0D108BD9-81ED-4DB2-BD59-A6C34878D82A}">
                    <a16:rowId xmlns:a16="http://schemas.microsoft.com/office/drawing/2014/main" val="10000"/>
                  </a:ext>
                </a:extLst>
              </a:tr>
              <a:tr h="800977">
                <a:tc>
                  <a:txBody>
                    <a:bodyPr/>
                    <a:lstStyle/>
                    <a:p>
                      <a:r>
                        <a:rPr kumimoji="1" lang="ja-JP" altLang="en-US" sz="1050" dirty="0" smtClean="0"/>
                        <a:t>・コーディネートに要する経費</a:t>
                      </a:r>
                      <a:endParaRPr kumimoji="1" lang="en-US" altLang="ja-JP" sz="1050" dirty="0" smtClean="0"/>
                    </a:p>
                    <a:p>
                      <a:r>
                        <a:rPr kumimoji="1" lang="ja-JP" altLang="en-US" sz="1050" dirty="0" smtClean="0"/>
                        <a:t>・スタッフを含む宿泊・体験施設等の使用料　</a:t>
                      </a:r>
                      <a:endParaRPr kumimoji="1" lang="en-US" altLang="ja-JP" sz="1050" dirty="0" smtClean="0"/>
                    </a:p>
                    <a:p>
                      <a:r>
                        <a:rPr kumimoji="1" lang="ja-JP" altLang="en-US" sz="1050" dirty="0" smtClean="0"/>
                        <a:t>・バス借り上げ等の移動経費</a:t>
                      </a:r>
                      <a:endParaRPr kumimoji="1" lang="en-US" altLang="ja-JP" sz="1050" dirty="0" smtClean="0"/>
                    </a:p>
                    <a:p>
                      <a:r>
                        <a:rPr kumimoji="1" lang="ja-JP" altLang="en-US" sz="1050" dirty="0" smtClean="0"/>
                        <a:t>・指導者等への謝金</a:t>
                      </a:r>
                      <a:endParaRPr kumimoji="1" lang="en-US" altLang="ja-JP" sz="1050" dirty="0" smtClean="0"/>
                    </a:p>
                    <a:p>
                      <a:r>
                        <a:rPr kumimoji="1" lang="ja-JP" altLang="en-US" sz="1050" dirty="0" smtClean="0"/>
                        <a:t>・児童･生徒や指導者等に係る保険料　　等</a:t>
                      </a:r>
                      <a:endParaRPr kumimoji="1" lang="ja-JP" altLang="en-US" sz="1050" dirty="0"/>
                    </a:p>
                  </a:txBody>
                  <a:tcPr marL="93052" marR="93052"/>
                </a:tc>
                <a:tc>
                  <a:txBody>
                    <a:bodyPr/>
                    <a:lstStyle/>
                    <a:p>
                      <a:r>
                        <a:rPr kumimoji="1" lang="ja-JP" altLang="en-US" sz="1050" dirty="0" smtClean="0"/>
                        <a:t>・左記のほか、</a:t>
                      </a:r>
                      <a:endParaRPr kumimoji="1" lang="en-US" altLang="ja-JP" sz="1050" dirty="0" smtClean="0"/>
                    </a:p>
                    <a:p>
                      <a:r>
                        <a:rPr kumimoji="1" lang="ja-JP" altLang="en-US" sz="1050" dirty="0" smtClean="0"/>
                        <a:t>　受入体制の整備に係る経費</a:t>
                      </a:r>
                      <a:endParaRPr kumimoji="1" lang="en-US" altLang="ja-JP" sz="1050" dirty="0" smtClean="0"/>
                    </a:p>
                    <a:p>
                      <a:r>
                        <a:rPr kumimoji="1" lang="ja-JP" altLang="en-US" sz="1050" dirty="0" smtClean="0"/>
                        <a:t>など</a:t>
                      </a:r>
                      <a:endParaRPr kumimoji="1" lang="en-US" altLang="ja-JP" sz="1050" dirty="0" smtClean="0"/>
                    </a:p>
                  </a:txBody>
                  <a:tcPr marL="93052" marR="93052">
                    <a:solidFill>
                      <a:srgbClr val="99FF99"/>
                    </a:solidFill>
                  </a:tcPr>
                </a:tc>
                <a:extLst>
                  <a:ext uri="{0D108BD9-81ED-4DB2-BD59-A6C34878D82A}">
                    <a16:rowId xmlns:a16="http://schemas.microsoft.com/office/drawing/2014/main" val="10001"/>
                  </a:ext>
                </a:extLst>
              </a:tr>
            </a:tbl>
          </a:graphicData>
        </a:graphic>
      </p:graphicFrame>
      <p:sp>
        <p:nvSpPr>
          <p:cNvPr id="41" name="テキスト ボックス 40"/>
          <p:cNvSpPr txBox="1"/>
          <p:nvPr/>
        </p:nvSpPr>
        <p:spPr>
          <a:xfrm>
            <a:off x="152573" y="5121226"/>
            <a:ext cx="1796082" cy="253875"/>
          </a:xfrm>
          <a:prstGeom prst="rect">
            <a:avLst/>
          </a:prstGeom>
          <a:noFill/>
        </p:spPr>
        <p:txBody>
          <a:bodyPr wrap="square" lIns="91400" tIns="45700" rIns="91400" bIns="45700" rtlCol="0">
            <a:spAutoFit/>
          </a:bodyPr>
          <a:lstStyle/>
          <a:p>
            <a:r>
              <a:rPr lang="en-US" altLang="ja-JP" sz="1050" dirty="0">
                <a:solidFill>
                  <a:prstClr val="black"/>
                </a:solidFill>
              </a:rPr>
              <a:t>【</a:t>
            </a:r>
            <a:r>
              <a:rPr lang="ja-JP" altLang="en-US" sz="1050" dirty="0">
                <a:solidFill>
                  <a:prstClr val="black"/>
                </a:solidFill>
              </a:rPr>
              <a:t>モデル事業対象経費の例</a:t>
            </a:r>
            <a:r>
              <a:rPr lang="en-US" altLang="ja-JP" sz="1050" dirty="0">
                <a:solidFill>
                  <a:prstClr val="black"/>
                </a:solidFill>
              </a:rPr>
              <a:t>】</a:t>
            </a:r>
            <a:endParaRPr lang="ja-JP" altLang="en-US" sz="1050" dirty="0">
              <a:solidFill>
                <a:prstClr val="black"/>
              </a:solidFill>
            </a:endParaRPr>
          </a:p>
        </p:txBody>
      </p:sp>
      <p:sp>
        <p:nvSpPr>
          <p:cNvPr id="44" name="テキスト ボックス 43"/>
          <p:cNvSpPr txBox="1"/>
          <p:nvPr/>
        </p:nvSpPr>
        <p:spPr>
          <a:xfrm>
            <a:off x="185689" y="4088020"/>
            <a:ext cx="4688657" cy="1089992"/>
          </a:xfrm>
          <a:prstGeom prst="rect">
            <a:avLst/>
          </a:prstGeom>
          <a:noFill/>
        </p:spPr>
        <p:txBody>
          <a:bodyPr wrap="square" lIns="91400" tIns="45700" rIns="91400" bIns="45700" rtlCol="0">
            <a:noAutofit/>
          </a:bodyPr>
          <a:lstStyle/>
          <a:p>
            <a:r>
              <a:rPr lang="ja-JP" altLang="en-US"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　交流体験実施モデル事業</a:t>
            </a:r>
            <a:endParaRPr lang="en-US" altLang="ja-JP" sz="12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7952"/>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送り側・受入側双方が連携して宿泊体験活動</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の実施</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体制の構築に</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取り組む地方公共団体をモデルと</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して実証調査</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を行い、その</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事例やノウハウ</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を横</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展開することにより</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子供の</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農山漁村体験交流」を</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推進</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7952"/>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上限額：１組あたり</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1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7952"/>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96251" y="4066585"/>
            <a:ext cx="4734168" cy="269894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80000"/>
            <a:endParaRPr lang="en-US" altLang="ja-JP" sz="1100" dirty="0">
              <a:solidFill>
                <a:prstClr val="black"/>
              </a:solidFill>
            </a:endParaRPr>
          </a:p>
        </p:txBody>
      </p:sp>
      <p:sp>
        <p:nvSpPr>
          <p:cNvPr id="2" name="正方形/長方形 1"/>
          <p:cNvSpPr/>
          <p:nvPr/>
        </p:nvSpPr>
        <p:spPr>
          <a:xfrm>
            <a:off x="3420749" y="3422740"/>
            <a:ext cx="3067702" cy="646331"/>
          </a:xfrm>
          <a:prstGeom prst="rect">
            <a:avLst/>
          </a:prstGeom>
        </p:spPr>
        <p:txBody>
          <a:bodyPr wrap="square">
            <a:spAutoFit/>
          </a:bodyPr>
          <a:lstStyle/>
          <a:p>
            <a:r>
              <a:rPr lang="ja-JP" altLang="en-US" sz="1200" dirty="0"/>
              <a:t>◆コーディネート機能の活用</a:t>
            </a:r>
          </a:p>
          <a:p>
            <a:r>
              <a:rPr lang="ja-JP" altLang="en-US" sz="1200" dirty="0" smtClean="0"/>
              <a:t>◆</a:t>
            </a:r>
            <a:r>
              <a:rPr lang="ja-JP" altLang="en-US" sz="1200" dirty="0"/>
              <a:t>地域の学生の動員等の支援体制の</a:t>
            </a:r>
            <a:r>
              <a:rPr lang="ja-JP" altLang="en-US" sz="1200" dirty="0" smtClean="0"/>
              <a:t>整備</a:t>
            </a:r>
            <a:endParaRPr lang="en-US" altLang="ja-JP" sz="1200" dirty="0" smtClean="0"/>
          </a:p>
          <a:p>
            <a:r>
              <a:rPr lang="ja-JP" altLang="en-US" sz="1200" dirty="0" smtClean="0"/>
              <a:t>◆</a:t>
            </a:r>
            <a:r>
              <a:rPr lang="ja-JP" altLang="en-US" sz="1200" dirty="0"/>
              <a:t>課題</a:t>
            </a:r>
            <a:r>
              <a:rPr lang="ja-JP" altLang="en-US" sz="1200" dirty="0" smtClean="0"/>
              <a:t>解決に向けた研究と実践</a:t>
            </a:r>
            <a:endParaRPr lang="ja-JP" altLang="en-US" sz="1200" dirty="0"/>
          </a:p>
        </p:txBody>
      </p:sp>
      <p:graphicFrame>
        <p:nvGraphicFramePr>
          <p:cNvPr id="45" name="表 44"/>
          <p:cNvGraphicFramePr>
            <a:graphicFrameLocks noGrp="1"/>
          </p:cNvGraphicFramePr>
          <p:nvPr>
            <p:extLst>
              <p:ext uri="{D42A27DB-BD31-4B8C-83A1-F6EECF244321}">
                <p14:modId xmlns:p14="http://schemas.microsoft.com/office/powerpoint/2010/main" val="238051381"/>
              </p:ext>
            </p:extLst>
          </p:nvPr>
        </p:nvGraphicFramePr>
        <p:xfrm>
          <a:off x="5037380" y="6215279"/>
          <a:ext cx="4646211" cy="480635"/>
        </p:xfrm>
        <a:graphic>
          <a:graphicData uri="http://schemas.openxmlformats.org/drawingml/2006/table">
            <a:tbl>
              <a:tblPr firstRow="1" bandRow="1">
                <a:tableStyleId>{5C22544A-7EE6-4342-B048-85BDC9FD1C3A}</a:tableStyleId>
              </a:tblPr>
              <a:tblGrid>
                <a:gridCol w="4646211">
                  <a:extLst>
                    <a:ext uri="{9D8B030D-6E8A-4147-A177-3AD203B41FA5}">
                      <a16:colId xmlns:a16="http://schemas.microsoft.com/office/drawing/2014/main" val="20000"/>
                    </a:ext>
                  </a:extLst>
                </a:gridCol>
              </a:tblGrid>
              <a:tr h="480635">
                <a:tc>
                  <a:txBody>
                    <a:bodyPr/>
                    <a:lstStyle/>
                    <a:p>
                      <a:r>
                        <a:rPr kumimoji="1" lang="ja-JP" altLang="en-US" sz="1050" b="0" dirty="0" smtClean="0">
                          <a:solidFill>
                            <a:schemeClr val="tx1"/>
                          </a:solidFill>
                        </a:rPr>
                        <a:t>・外部有識者等</a:t>
                      </a:r>
                      <a:r>
                        <a:rPr kumimoji="1" lang="ja-JP" altLang="en-US" sz="1050" b="0" smtClean="0">
                          <a:solidFill>
                            <a:schemeClr val="tx1"/>
                          </a:solidFill>
                        </a:rPr>
                        <a:t>の旅費、謝金</a:t>
                      </a:r>
                      <a:r>
                        <a:rPr kumimoji="1" lang="ja-JP" altLang="en-US" sz="1050" b="0" dirty="0" smtClean="0">
                          <a:solidFill>
                            <a:schemeClr val="tx1"/>
                          </a:solidFill>
                        </a:rPr>
                        <a:t>　</a:t>
                      </a:r>
                      <a:r>
                        <a:rPr kumimoji="1" lang="ja-JP" altLang="en-US" sz="1050" b="0" smtClean="0">
                          <a:solidFill>
                            <a:schemeClr val="tx1"/>
                          </a:solidFill>
                        </a:rPr>
                        <a:t>・研修、会議</a:t>
                      </a:r>
                      <a:r>
                        <a:rPr kumimoji="1" lang="ja-JP" altLang="en-US" sz="1050" b="0" dirty="0" smtClean="0">
                          <a:solidFill>
                            <a:schemeClr val="tx1"/>
                          </a:solidFill>
                        </a:rPr>
                        <a:t>に要する経費　・関係団体との調整に要する経費　・外部研修受講に係る受講料、旅費　・印刷製本費　等</a:t>
                      </a:r>
                      <a:endParaRPr kumimoji="1" lang="en-US" altLang="ja-JP" sz="1050" b="0" dirty="0" smtClean="0">
                        <a:solidFill>
                          <a:schemeClr val="tx1"/>
                        </a:solidFill>
                      </a:endParaRPr>
                    </a:p>
                  </a:txBody>
                  <a:tcPr marL="93052" marR="93052">
                    <a:solidFill>
                      <a:schemeClr val="accent6">
                        <a:lumMod val="60000"/>
                        <a:lumOff val="40000"/>
                      </a:schemeClr>
                    </a:solidFill>
                  </a:tcPr>
                </a:tc>
                <a:extLst>
                  <a:ext uri="{0D108BD9-81ED-4DB2-BD59-A6C34878D82A}">
                    <a16:rowId xmlns:a16="http://schemas.microsoft.com/office/drawing/2014/main" val="10000"/>
                  </a:ext>
                </a:extLst>
              </a:tr>
            </a:tbl>
          </a:graphicData>
        </a:graphic>
      </p:graphicFrame>
      <p:sp>
        <p:nvSpPr>
          <p:cNvPr id="46" name="テキスト ボックス 45"/>
          <p:cNvSpPr txBox="1"/>
          <p:nvPr/>
        </p:nvSpPr>
        <p:spPr>
          <a:xfrm>
            <a:off x="4918317" y="5987214"/>
            <a:ext cx="1796082" cy="253875"/>
          </a:xfrm>
          <a:prstGeom prst="rect">
            <a:avLst/>
          </a:prstGeom>
          <a:noFill/>
        </p:spPr>
        <p:txBody>
          <a:bodyPr wrap="square" lIns="91400" tIns="45700" rIns="91400" bIns="45700" rtlCol="0">
            <a:spAutoFit/>
          </a:bodyPr>
          <a:lstStyle/>
          <a:p>
            <a:r>
              <a:rPr lang="en-US" altLang="ja-JP" sz="1050" dirty="0">
                <a:solidFill>
                  <a:prstClr val="black"/>
                </a:solidFill>
              </a:rPr>
              <a:t>【</a:t>
            </a:r>
            <a:r>
              <a:rPr lang="ja-JP" altLang="en-US" sz="1050" dirty="0">
                <a:solidFill>
                  <a:prstClr val="black"/>
                </a:solidFill>
              </a:rPr>
              <a:t>モデル事業対象経費の例</a:t>
            </a:r>
            <a:r>
              <a:rPr lang="en-US" altLang="ja-JP" sz="1050" dirty="0">
                <a:solidFill>
                  <a:prstClr val="black"/>
                </a:solidFill>
              </a:rPr>
              <a:t>】</a:t>
            </a:r>
            <a:endParaRPr lang="ja-JP" altLang="en-US" sz="1050" dirty="0">
              <a:solidFill>
                <a:prstClr val="black"/>
              </a:solidFill>
            </a:endParaRPr>
          </a:p>
        </p:txBody>
      </p:sp>
      <p:sp>
        <p:nvSpPr>
          <p:cNvPr id="47" name="テキスト ボックス 46"/>
          <p:cNvSpPr txBox="1"/>
          <p:nvPr/>
        </p:nvSpPr>
        <p:spPr>
          <a:xfrm>
            <a:off x="4970097" y="4068445"/>
            <a:ext cx="4816002" cy="2032487"/>
          </a:xfrm>
          <a:prstGeom prst="rect">
            <a:avLst/>
          </a:prstGeom>
          <a:noFill/>
        </p:spPr>
        <p:txBody>
          <a:bodyPr wrap="square" lIns="91400" tIns="45700" rIns="91400" bIns="45700" rtlCol="0">
            <a:noAutofit/>
          </a:bodyPr>
          <a:lstStyle/>
          <a:p>
            <a:r>
              <a:rPr lang="ja-JP" altLang="en-US" sz="12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体験交流計画策定モデル事業</a:t>
            </a:r>
            <a:endParaRPr lang="en-US" altLang="ja-JP" sz="12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7952"/>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長期間継続</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できる体制を</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構築するため、効果的な取組内容や</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、取組</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にかかる課題解決に</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ついて研究</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・検討を行い</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、この</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活動に</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取り組む地方公共団体のモデルとなる「子供の農山</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漁村体験交流</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計画」策定を推進。</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7952"/>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上限額：１団体あたり</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7952"/>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eaLnBrk="0" hangingPunct="0"/>
            <a:r>
              <a:rPr kumimoji="0"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３　</a:t>
            </a:r>
            <a:r>
              <a:rPr kumimoji="0"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教育旅行</a:t>
            </a:r>
            <a:r>
              <a:rPr kumimoji="0"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導入モデル</a:t>
            </a:r>
            <a:r>
              <a:rPr kumimoji="0"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事業</a:t>
            </a:r>
            <a:r>
              <a:rPr kumimoji="0"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p>
          <a:p>
            <a:pPr lvl="0" eaLnBrk="0" hangingPunct="0"/>
            <a:r>
              <a:rPr kumimoji="0"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教育旅行の導入に当たって、送り側・</a:t>
            </a:r>
            <a:r>
              <a:rPr kumimoji="0"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受入</a:t>
            </a:r>
            <a:r>
              <a:rPr kumimoji="0"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側双方の</a:t>
            </a:r>
            <a:r>
              <a:rPr kumimoji="0"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人材</a:t>
            </a:r>
            <a:r>
              <a:rPr kumimoji="0" lang="ja-JP" altLang="ja-JP" sz="1100" dirty="0">
                <a:latin typeface="メイリオ" panose="020B0604030504040204" pitchFamily="50" charset="-128"/>
                <a:ea typeface="メイリオ" panose="020B0604030504040204" pitchFamily="50" charset="-128"/>
                <a:cs typeface="メイリオ" panose="020B0604030504040204" pitchFamily="50" charset="-128"/>
              </a:rPr>
              <a:t>の育成と体制</a:t>
            </a:r>
            <a:r>
              <a:rPr kumimoji="0"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　　</a:t>
            </a:r>
            <a:endParaRPr kumimoji="0"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eaLnBrk="0" hangingPunct="0"/>
            <a:r>
              <a:rPr kumimoji="0"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整備</a:t>
            </a:r>
            <a:r>
              <a:rPr kumimoji="0"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するため、この活動に取り組む地方公共団体に対して専門アドバイ　</a:t>
            </a:r>
            <a:endParaRPr kumimoji="0"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eaLnBrk="0" hangingPunct="0"/>
            <a:r>
              <a:rPr kumimoji="0"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ザー</a:t>
            </a:r>
            <a:r>
              <a:rPr kumimoji="0"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a:t>
            </a:r>
            <a:r>
              <a:rPr kumimoji="0"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派遣し</a:t>
            </a:r>
            <a:r>
              <a:rPr kumimoji="0"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ja-JP" sz="1100" dirty="0">
                <a:latin typeface="メイリオ" panose="020B0604030504040204" pitchFamily="50" charset="-128"/>
                <a:ea typeface="メイリオ" panose="020B0604030504040204" pitchFamily="50" charset="-128"/>
                <a:cs typeface="メイリオ" panose="020B0604030504040204" pitchFamily="50" charset="-128"/>
              </a:rPr>
              <a:t>体験・食事のメニュー化、</a:t>
            </a:r>
            <a:r>
              <a:rPr kumimoji="0"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安全管理</a:t>
            </a:r>
            <a:r>
              <a:rPr kumimoji="0" lang="ja-JP" altLang="ja-JP" sz="1100" dirty="0">
                <a:latin typeface="メイリオ" panose="020B0604030504040204" pitchFamily="50" charset="-128"/>
                <a:ea typeface="メイリオ" panose="020B0604030504040204" pitchFamily="50" charset="-128"/>
                <a:cs typeface="メイリオ" panose="020B0604030504040204" pitchFamily="50" charset="-128"/>
              </a:rPr>
              <a:t>、教育的効果等に</a:t>
            </a:r>
            <a:r>
              <a:rPr kumimoji="0"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関</a:t>
            </a:r>
            <a:endParaRPr kumimoji="0"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eaLnBrk="0" hangingPunct="0"/>
            <a:r>
              <a:rPr kumimoji="0"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する実践的な</a:t>
            </a:r>
            <a:r>
              <a:rPr kumimoji="0"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手法を検証するモデル</a:t>
            </a:r>
            <a:r>
              <a:rPr kumimoji="0"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事業を</a:t>
            </a:r>
            <a:r>
              <a:rPr kumimoji="0"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a:t>
            </a:r>
            <a:r>
              <a:rPr kumimoji="0"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07952"/>
            <a:endParaRPr lang="en-US" altLang="ja-JP" sz="11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7952"/>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4990572" y="4070247"/>
            <a:ext cx="4784907" cy="269161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80000"/>
            <a:endParaRPr lang="en-US" altLang="ja-JP" sz="1100" dirty="0">
              <a:solidFill>
                <a:prstClr val="black"/>
              </a:solidFill>
            </a:endParaRPr>
          </a:p>
        </p:txBody>
      </p:sp>
      <p:pic>
        <p:nvPicPr>
          <p:cNvPr id="19" name="図 18"/>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1014" y="2972173"/>
            <a:ext cx="595459" cy="585177"/>
          </a:xfrm>
          <a:prstGeom prst="rect">
            <a:avLst/>
          </a:prstGeom>
        </p:spPr>
      </p:pic>
      <p:pic>
        <p:nvPicPr>
          <p:cNvPr id="5" name="図 4"/>
          <p:cNvPicPr>
            <a:picLocks noChangeAspect="1"/>
          </p:cNvPicPr>
          <p:nvPr/>
        </p:nvPicPr>
        <p:blipFill>
          <a:blip r:embed="rId5"/>
          <a:stretch>
            <a:fillRect/>
          </a:stretch>
        </p:blipFill>
        <p:spPr>
          <a:xfrm>
            <a:off x="8982246" y="2721162"/>
            <a:ext cx="705271" cy="532280"/>
          </a:xfrm>
          <a:prstGeom prst="rect">
            <a:avLst/>
          </a:prstGeom>
        </p:spPr>
      </p:pic>
      <p:pic>
        <p:nvPicPr>
          <p:cNvPr id="6" name="図 5"/>
          <p:cNvPicPr>
            <a:picLocks noChangeAspect="1"/>
          </p:cNvPicPr>
          <p:nvPr/>
        </p:nvPicPr>
        <p:blipFill>
          <a:blip r:embed="rId6"/>
          <a:stretch>
            <a:fillRect/>
          </a:stretch>
        </p:blipFill>
        <p:spPr>
          <a:xfrm>
            <a:off x="9024141" y="3396267"/>
            <a:ext cx="696524" cy="520244"/>
          </a:xfrm>
          <a:prstGeom prst="rect">
            <a:avLst/>
          </a:prstGeom>
        </p:spPr>
      </p:pic>
    </p:spTree>
    <p:extLst>
      <p:ext uri="{BB962C8B-B14F-4D97-AF65-F5344CB8AC3E}">
        <p14:creationId xmlns:p14="http://schemas.microsoft.com/office/powerpoint/2010/main" val="4109442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cmpd="dbl">
          <a:solidFill>
            <a:srgbClr val="00B0F0"/>
          </a:solidFill>
        </a:ln>
      </a:spPr>
      <a:bodyPr wrap="square" lIns="36000" tIns="76946" rIns="36000" bIns="76946">
        <a:spAutoFit/>
      </a:bodyPr>
      <a:lstStyle>
        <a:defPPr defTabSz="974604">
          <a:defRPr sz="1450" b="1" dirty="0">
            <a:latin typeface="ＭＳ ゴシック" pitchFamily="49" charset="-128"/>
            <a:ea typeface="ＭＳ ゴシック" pitchFamily="49" charset="-128"/>
          </a:defRPr>
        </a:defPPr>
      </a:lstStyle>
      <a:style>
        <a:lnRef idx="2">
          <a:schemeClr val="accent6"/>
        </a:lnRef>
        <a:fillRef idx="1">
          <a:schemeClr val="lt1"/>
        </a:fillRef>
        <a:effectRef idx="0">
          <a:schemeClr val="accent6"/>
        </a:effectRef>
        <a:fontRef idx="minor">
          <a:schemeClr val="dk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8.xml><?xml version="1.0" encoding="utf-8"?>
<a:theme xmlns:a="http://schemas.openxmlformats.org/drawingml/2006/main" name="1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9.xml><?xml version="1.0" encoding="utf-8"?>
<a:theme xmlns:a="http://schemas.openxmlformats.org/drawingml/2006/main" name="10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108</Words>
  <Application>Microsoft Office PowerPoint</Application>
  <PresentationFormat>ユーザー設定</PresentationFormat>
  <Paragraphs>50</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9</vt:i4>
      </vt:variant>
      <vt:variant>
        <vt:lpstr>スライド タイトル</vt:lpstr>
      </vt:variant>
      <vt:variant>
        <vt:i4>1</vt:i4>
      </vt:variant>
    </vt:vector>
  </HeadingPairs>
  <TitlesOfParts>
    <vt:vector size="19" baseType="lpstr">
      <vt:lpstr>ＤＦ特太ゴシック体</vt:lpstr>
      <vt:lpstr>HGS創英角ｺﾞｼｯｸUB</vt:lpstr>
      <vt:lpstr>HG創英角ｺﾞｼｯｸUB</vt:lpstr>
      <vt:lpstr>Meiryo UI</vt:lpstr>
      <vt:lpstr>ＭＳ Ｐゴシック</vt:lpstr>
      <vt:lpstr>ＭＳ Ｐ明朝</vt:lpstr>
      <vt:lpstr>メイリオ</vt:lpstr>
      <vt:lpstr>Arial</vt:lpstr>
      <vt:lpstr>Calibri</vt:lpstr>
      <vt:lpstr>1_標準デザイン</vt:lpstr>
      <vt:lpstr>1_デザインの設定</vt:lpstr>
      <vt:lpstr>デザインの設定</vt:lpstr>
      <vt:lpstr>2_デザインの設定</vt:lpstr>
      <vt:lpstr>3_デザインの設定</vt:lpstr>
      <vt:lpstr>4_デザインの設定</vt:lpstr>
      <vt:lpstr>9_デザインの設定</vt:lpstr>
      <vt:lpstr>15_デザインの設定</vt:lpstr>
      <vt:lpstr>10_デザインの設定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2011-01-21T03:11:43Z</dcterms:created>
  <dcterms:modified xsi:type="dcterms:W3CDTF">2019-08-22T06:25:52Z</dcterms:modified>
</cp:coreProperties>
</file>