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notesMasterIdLst>
    <p:notesMasterId r:id="rId37"/>
  </p:notesMasterIdLst>
  <p:handoutMasterIdLst>
    <p:handoutMasterId r:id="rId38"/>
  </p:handoutMasterIdLst>
  <p:sldIdLst>
    <p:sldId id="342" r:id="rId2"/>
    <p:sldId id="535" r:id="rId3"/>
    <p:sldId id="507" r:id="rId4"/>
    <p:sldId id="350" r:id="rId5"/>
    <p:sldId id="544" r:id="rId6"/>
    <p:sldId id="473" r:id="rId7"/>
    <p:sldId id="470" r:id="rId8"/>
    <p:sldId id="468" r:id="rId9"/>
    <p:sldId id="515" r:id="rId10"/>
    <p:sldId id="499" r:id="rId11"/>
    <p:sldId id="517" r:id="rId12"/>
    <p:sldId id="520" r:id="rId13"/>
    <p:sldId id="519" r:id="rId14"/>
    <p:sldId id="527" r:id="rId15"/>
    <p:sldId id="508" r:id="rId16"/>
    <p:sldId id="532" r:id="rId17"/>
    <p:sldId id="477" r:id="rId18"/>
    <p:sldId id="540" r:id="rId19"/>
    <p:sldId id="523" r:id="rId20"/>
    <p:sldId id="484" r:id="rId21"/>
    <p:sldId id="501" r:id="rId22"/>
    <p:sldId id="504" r:id="rId23"/>
    <p:sldId id="529" r:id="rId24"/>
    <p:sldId id="533" r:id="rId25"/>
    <p:sldId id="536" r:id="rId26"/>
    <p:sldId id="537" r:id="rId27"/>
    <p:sldId id="538" r:id="rId28"/>
    <p:sldId id="539" r:id="rId29"/>
    <p:sldId id="541" r:id="rId30"/>
    <p:sldId id="500" r:id="rId31"/>
    <p:sldId id="522" r:id="rId32"/>
    <p:sldId id="534" r:id="rId33"/>
    <p:sldId id="513" r:id="rId34"/>
    <p:sldId id="329" r:id="rId35"/>
    <p:sldId id="526" r:id="rId36"/>
  </p:sldIdLst>
  <p:sldSz cx="9906000" cy="6858000" type="A4"/>
  <p:notesSz cx="7034213" cy="10164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95D"/>
    <a:srgbClr val="91420D"/>
    <a:srgbClr val="CF5F13"/>
    <a:srgbClr val="F1A069"/>
    <a:srgbClr val="ED7D31"/>
    <a:srgbClr val="D0CECE"/>
    <a:srgbClr val="FFFFFF"/>
    <a:srgbClr val="FBE5D6"/>
    <a:srgbClr val="5B9BD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235" autoAdjust="0"/>
  </p:normalViewPr>
  <p:slideViewPr>
    <p:cSldViewPr snapToGrid="0">
      <p:cViewPr varScale="1">
        <p:scale>
          <a:sx n="54" d="100"/>
          <a:sy n="54" d="100"/>
        </p:scale>
        <p:origin x="72" y="12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86"/>
    </p:cViewPr>
  </p:sorterViewPr>
  <p:notesViewPr>
    <p:cSldViewPr snapToGrid="0">
      <p:cViewPr>
        <p:scale>
          <a:sx n="100" d="100"/>
          <a:sy n="100" d="100"/>
        </p:scale>
        <p:origin x="1752" y="-50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84642650005563"/>
          <c:y val="5.2154558185185645E-3"/>
          <c:w val="0.88442255567824424"/>
          <c:h val="0.97499454661472185"/>
        </c:manualLayout>
      </c:layout>
      <c:doughnutChart>
        <c:varyColors val="1"/>
        <c:ser>
          <c:idx val="0"/>
          <c:order val="0"/>
          <c:tx>
            <c:strRef>
              <c:f>Sheet1!$B$1</c:f>
              <c:strCache>
                <c:ptCount val="1"/>
                <c:pt idx="0">
                  <c:v>売上高</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9679-45B0-97C3-28A555FBBD54}"/>
              </c:ext>
            </c:extLst>
          </c:dPt>
          <c:dPt>
            <c:idx val="1"/>
            <c:bubble3D val="0"/>
            <c:spPr>
              <a:noFill/>
              <a:ln w="19050">
                <a:noFill/>
              </a:ln>
              <a:effectLst/>
            </c:spPr>
            <c:extLst>
              <c:ext xmlns:c16="http://schemas.microsoft.com/office/drawing/2014/chart" uri="{C3380CC4-5D6E-409C-BE32-E72D297353CC}">
                <c16:uniqueId val="{00000003-9679-45B0-97C3-28A555FBBD54}"/>
              </c:ext>
            </c:extLst>
          </c:dPt>
          <c:dPt>
            <c:idx val="2"/>
            <c:bubble3D val="0"/>
            <c:spPr>
              <a:solidFill>
                <a:schemeClr val="accent3"/>
              </a:solidFill>
              <a:ln w="19050">
                <a:noFill/>
              </a:ln>
              <a:effectLst/>
            </c:spPr>
            <c:extLst>
              <c:ext xmlns:c16="http://schemas.microsoft.com/office/drawing/2014/chart" uri="{C3380CC4-5D6E-409C-BE32-E72D297353CC}">
                <c16:uniqueId val="{00000005-9679-45B0-97C3-28A555FBBD54}"/>
              </c:ext>
            </c:extLst>
          </c:dPt>
          <c:dPt>
            <c:idx val="3"/>
            <c:bubble3D val="0"/>
            <c:spPr>
              <a:solidFill>
                <a:schemeClr val="accent4"/>
              </a:solidFill>
              <a:ln w="19050">
                <a:noFill/>
              </a:ln>
              <a:effectLst/>
            </c:spPr>
            <c:extLst>
              <c:ext xmlns:c16="http://schemas.microsoft.com/office/drawing/2014/chart" uri="{C3380CC4-5D6E-409C-BE32-E72D297353CC}">
                <c16:uniqueId val="{00000007-9679-45B0-97C3-28A555FBBD54}"/>
              </c:ext>
            </c:extLst>
          </c:dPt>
          <c:cat>
            <c:strRef>
              <c:f>Sheet1!$A$2:$A$5</c:f>
              <c:strCache>
                <c:ptCount val="2"/>
                <c:pt idx="0">
                  <c:v>第 1 四半期</c:v>
                </c:pt>
                <c:pt idx="1">
                  <c:v>第 2 四半期</c:v>
                </c:pt>
              </c:strCache>
            </c:strRef>
          </c:cat>
          <c:val>
            <c:numRef>
              <c:f>Sheet1!$B$2:$B$5</c:f>
              <c:numCache>
                <c:formatCode>General</c:formatCode>
                <c:ptCount val="4"/>
                <c:pt idx="0">
                  <c:v>72</c:v>
                </c:pt>
                <c:pt idx="1">
                  <c:v>28</c:v>
                </c:pt>
              </c:numCache>
            </c:numRef>
          </c:val>
          <c:extLst>
            <c:ext xmlns:c16="http://schemas.microsoft.com/office/drawing/2014/chart" uri="{C3380CC4-5D6E-409C-BE32-E72D297353CC}">
              <c16:uniqueId val="{00000008-9679-45B0-97C3-28A555FBBD54}"/>
            </c:ext>
          </c:extLst>
        </c:ser>
        <c:ser>
          <c:idx val="1"/>
          <c:order val="1"/>
          <c:tx>
            <c:strRef>
              <c:f>Sheet1!$C$1</c:f>
              <c:strCache>
                <c:ptCount val="1"/>
                <c:pt idx="0">
                  <c:v>列1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9679-45B0-97C3-28A555FBBD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9679-45B0-97C3-28A555FBBD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9679-45B0-97C3-28A555FBBD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9679-45B0-97C3-28A555FBBD54}"/>
              </c:ext>
            </c:extLst>
          </c:dPt>
          <c:cat>
            <c:strRef>
              <c:f>Sheet1!$A$2:$A$5</c:f>
              <c:strCache>
                <c:ptCount val="2"/>
                <c:pt idx="0">
                  <c:v>第 1 四半期</c:v>
                </c:pt>
                <c:pt idx="1">
                  <c:v>第 2 四半期</c:v>
                </c:pt>
              </c:strCache>
            </c:strRef>
          </c:cat>
          <c:val>
            <c:numRef>
              <c:f>Sheet1!$C$2:$C$5</c:f>
              <c:numCache>
                <c:formatCode>General</c:formatCode>
                <c:ptCount val="4"/>
              </c:numCache>
            </c:numRef>
          </c:val>
          <c:extLst>
            <c:ext xmlns:c16="http://schemas.microsoft.com/office/drawing/2014/chart" uri="{C3380CC4-5D6E-409C-BE32-E72D297353CC}">
              <c16:uniqueId val="{00000011-9679-45B0-97C3-28A555FBBD5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dPt>
            <c:idx val="0"/>
            <c:bubble3D val="0"/>
            <c:explosion val="9"/>
            <c:spPr>
              <a:solidFill>
                <a:srgbClr val="91420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C9E-4F4E-83B8-B1B4E3713F51}"/>
              </c:ext>
            </c:extLst>
          </c:dPt>
          <c:dPt>
            <c:idx val="1"/>
            <c:bubble3D val="0"/>
            <c:spPr>
              <a:solidFill>
                <a:srgbClr val="CF5F1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C9E-4F4E-83B8-B1B4E3713F51}"/>
              </c:ext>
            </c:extLst>
          </c:dPt>
          <c:dPt>
            <c:idx val="2"/>
            <c:bubble3D val="0"/>
            <c:spPr>
              <a:solidFill>
                <a:srgbClr val="ED7D3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C9E-4F4E-83B8-B1B4E3713F51}"/>
              </c:ext>
            </c:extLst>
          </c:dPt>
          <c:dPt>
            <c:idx val="3"/>
            <c:bubble3D val="0"/>
            <c:spPr>
              <a:solidFill>
                <a:srgbClr val="F1A06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C9E-4F4E-83B8-B1B4E3713F51}"/>
              </c:ext>
            </c:extLst>
          </c:dPt>
          <c:dPt>
            <c:idx val="4"/>
            <c:bubble3D val="0"/>
            <c:spPr>
              <a:solidFill>
                <a:schemeClr val="accent2">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C9E-4F4E-83B8-B1B4E3713F51}"/>
              </c:ext>
            </c:extLst>
          </c:dPt>
          <c:dPt>
            <c:idx val="5"/>
            <c:bubble3D val="0"/>
            <c:spPr>
              <a:solidFill>
                <a:schemeClr val="accent2">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C9E-4F4E-83B8-B1B4E3713F51}"/>
              </c:ext>
            </c:extLst>
          </c:dPt>
          <c:dPt>
            <c:idx val="6"/>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C9E-4F4E-83B8-B1B4E3713F51}"/>
              </c:ext>
            </c:extLst>
          </c:dPt>
          <c:dPt>
            <c:idx val="7"/>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EC9E-4F4E-83B8-B1B4E3713F51}"/>
              </c:ext>
            </c:extLst>
          </c:dPt>
          <c:dPt>
            <c:idx val="8"/>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EC9E-4F4E-83B8-B1B4E3713F51}"/>
              </c:ext>
            </c:extLst>
          </c:dPt>
          <c:dPt>
            <c:idx val="9"/>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EC9E-4F4E-83B8-B1B4E3713F51}"/>
              </c:ext>
            </c:extLst>
          </c:dPt>
          <c:dPt>
            <c:idx val="10"/>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EC9E-4F4E-83B8-B1B4E3713F51}"/>
              </c:ext>
            </c:extLst>
          </c:dPt>
          <c:dPt>
            <c:idx val="11"/>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EC9E-4F4E-83B8-B1B4E3713F51}"/>
              </c:ext>
            </c:extLst>
          </c:dPt>
          <c:dPt>
            <c:idx val="12"/>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EC9E-4F4E-83B8-B1B4E3713F51}"/>
              </c:ext>
            </c:extLst>
          </c:dPt>
          <c:dPt>
            <c:idx val="13"/>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EC9E-4F4E-83B8-B1B4E3713F51}"/>
              </c:ext>
            </c:extLst>
          </c:dPt>
          <c:dPt>
            <c:idx val="14"/>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EC9E-4F4E-83B8-B1B4E3713F51}"/>
              </c:ext>
            </c:extLst>
          </c:dPt>
          <c:dPt>
            <c:idx val="15"/>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EC9E-4F4E-83B8-B1B4E3713F51}"/>
              </c:ext>
            </c:extLst>
          </c:dPt>
          <c:dPt>
            <c:idx val="16"/>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1-EC9E-4F4E-83B8-B1B4E3713F51}"/>
              </c:ext>
            </c:extLst>
          </c:dPt>
          <c:dPt>
            <c:idx val="17"/>
            <c:bubble3D val="0"/>
            <c:spPr>
              <a:no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3-EC9E-4F4E-83B8-B1B4E3713F51}"/>
              </c:ext>
            </c:extLst>
          </c:dPt>
          <c:dLbls>
            <c:delete val="1"/>
          </c:dLbls>
          <c:cat>
            <c:strRef>
              <c:f>Sheet1!$H$3:$H$20</c:f>
              <c:strCache>
                <c:ptCount val="18"/>
                <c:pt idx="0">
                  <c:v>芸術祭で来たことがある/身近にアートがある環境で暮らしたい</c:v>
                </c:pt>
                <c:pt idx="1">
                  <c:v>農業志望</c:v>
                </c:pt>
                <c:pt idx="2">
                  <c:v>田舎暮らし希望</c:v>
                </c:pt>
                <c:pt idx="3">
                  <c:v>自然の中での生活に憧れ</c:v>
                </c:pt>
                <c:pt idx="4">
                  <c:v>ボランティアのつながり</c:v>
                </c:pt>
                <c:pt idx="5">
                  <c:v>これまでに何度も来訪歴有（仕事・プライベート含む）</c:v>
                </c:pt>
                <c:pt idx="6">
                  <c:v>親の出身地</c:v>
                </c:pt>
                <c:pt idx="7">
                  <c:v>故郷への恩返し</c:v>
                </c:pt>
                <c:pt idx="8">
                  <c:v>中山間地域課題に向き合う仕事志望</c:v>
                </c:pt>
                <c:pt idx="9">
                  <c:v>十日町市の歴史・文化に興味</c:v>
                </c:pt>
                <c:pt idx="10">
                  <c:v>祖父母の出身地</c:v>
                </c:pt>
                <c:pt idx="11">
                  <c:v>自身の出身地</c:v>
                </c:pt>
                <c:pt idx="12">
                  <c:v>結婚</c:v>
                </c:pt>
                <c:pt idx="13">
                  <c:v>インターンのつながり</c:v>
                </c:pt>
                <c:pt idx="14">
                  <c:v>他の協力隊からの紹介</c:v>
                </c:pt>
                <c:pt idx="15">
                  <c:v>自分が学んだことを活かせる</c:v>
                </c:pt>
                <c:pt idx="16">
                  <c:v>学生時代に過ごした（山村留学など）</c:v>
                </c:pt>
                <c:pt idx="17">
                  <c:v>その他</c:v>
                </c:pt>
              </c:strCache>
            </c:strRef>
          </c:cat>
          <c:val>
            <c:numRef>
              <c:f>Sheet1!$I$3:$I$20</c:f>
              <c:numCache>
                <c:formatCode>General</c:formatCode>
                <c:ptCount val="18"/>
                <c:pt idx="0">
                  <c:v>10</c:v>
                </c:pt>
                <c:pt idx="1">
                  <c:v>8</c:v>
                </c:pt>
                <c:pt idx="2">
                  <c:v>6</c:v>
                </c:pt>
                <c:pt idx="3">
                  <c:v>5</c:v>
                </c:pt>
                <c:pt idx="4">
                  <c:v>4</c:v>
                </c:pt>
                <c:pt idx="5">
                  <c:v>4</c:v>
                </c:pt>
                <c:pt idx="6">
                  <c:v>3</c:v>
                </c:pt>
                <c:pt idx="7">
                  <c:v>3</c:v>
                </c:pt>
                <c:pt idx="8">
                  <c:v>3</c:v>
                </c:pt>
                <c:pt idx="9">
                  <c:v>3</c:v>
                </c:pt>
                <c:pt idx="10">
                  <c:v>3</c:v>
                </c:pt>
                <c:pt idx="11">
                  <c:v>2</c:v>
                </c:pt>
                <c:pt idx="12">
                  <c:v>2</c:v>
                </c:pt>
                <c:pt idx="13">
                  <c:v>2</c:v>
                </c:pt>
                <c:pt idx="14">
                  <c:v>2</c:v>
                </c:pt>
                <c:pt idx="15">
                  <c:v>2</c:v>
                </c:pt>
                <c:pt idx="16">
                  <c:v>2</c:v>
                </c:pt>
                <c:pt idx="17">
                  <c:v>7</c:v>
                </c:pt>
              </c:numCache>
            </c:numRef>
          </c:val>
          <c:extLst>
            <c:ext xmlns:c16="http://schemas.microsoft.com/office/drawing/2014/chart" uri="{C3380CC4-5D6E-409C-BE32-E72D297353CC}">
              <c16:uniqueId val="{00000024-EC9E-4F4E-83B8-B1B4E3713F51}"/>
            </c:ext>
          </c:extLst>
        </c:ser>
        <c:ser>
          <c:idx val="1"/>
          <c:order val="1"/>
          <c:dPt>
            <c:idx val="0"/>
            <c:bubble3D val="0"/>
            <c:spPr>
              <a:solidFill>
                <a:schemeClr val="accent3">
                  <a:shade val="3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6-EC9E-4F4E-83B8-B1B4E3713F51}"/>
              </c:ext>
            </c:extLst>
          </c:dPt>
          <c:dPt>
            <c:idx val="1"/>
            <c:bubble3D val="0"/>
            <c:spPr>
              <a:solidFill>
                <a:schemeClr val="accent3">
                  <a:shade val="4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8-EC9E-4F4E-83B8-B1B4E3713F51}"/>
              </c:ext>
            </c:extLst>
          </c:dPt>
          <c:dPt>
            <c:idx val="2"/>
            <c:bubble3D val="0"/>
            <c:spPr>
              <a:solidFill>
                <a:schemeClr val="accent3">
                  <a:shade val="52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A-EC9E-4F4E-83B8-B1B4E3713F51}"/>
              </c:ext>
            </c:extLst>
          </c:dPt>
          <c:dPt>
            <c:idx val="3"/>
            <c:bubble3D val="0"/>
            <c:spPr>
              <a:solidFill>
                <a:schemeClr val="accent3">
                  <a:shade val="59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C-EC9E-4F4E-83B8-B1B4E3713F51}"/>
              </c:ext>
            </c:extLst>
          </c:dPt>
          <c:dPt>
            <c:idx val="4"/>
            <c:bubble3D val="0"/>
            <c:spPr>
              <a:solidFill>
                <a:schemeClr val="accent3">
                  <a:shade val="6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E-EC9E-4F4E-83B8-B1B4E3713F51}"/>
              </c:ext>
            </c:extLst>
          </c:dPt>
          <c:dPt>
            <c:idx val="5"/>
            <c:bubble3D val="0"/>
            <c:spPr>
              <a:solidFill>
                <a:schemeClr val="accent3">
                  <a:shade val="7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0-EC9E-4F4E-83B8-B1B4E3713F51}"/>
              </c:ext>
            </c:extLst>
          </c:dPt>
          <c:dPt>
            <c:idx val="6"/>
            <c:bubble3D val="0"/>
            <c:spPr>
              <a:solidFill>
                <a:schemeClr val="accent3">
                  <a:shade val="81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2-EC9E-4F4E-83B8-B1B4E3713F51}"/>
              </c:ext>
            </c:extLst>
          </c:dPt>
          <c:dPt>
            <c:idx val="7"/>
            <c:bubble3D val="0"/>
            <c:spPr>
              <a:solidFill>
                <a:schemeClr val="accent3">
                  <a:shade val="8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4-EC9E-4F4E-83B8-B1B4E3713F51}"/>
              </c:ext>
            </c:extLst>
          </c:dPt>
          <c:dPt>
            <c:idx val="8"/>
            <c:bubble3D val="0"/>
            <c:spPr>
              <a:solidFill>
                <a:schemeClr val="accent3">
                  <a:shade val="9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6-EC9E-4F4E-83B8-B1B4E3713F51}"/>
              </c:ext>
            </c:extLst>
          </c:dPt>
          <c:dPt>
            <c:idx val="9"/>
            <c:bubble3D val="0"/>
            <c:spPr>
              <a:solidFill>
                <a:schemeClr val="accent3">
                  <a:tint val="9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8-EC9E-4F4E-83B8-B1B4E3713F51}"/>
              </c:ext>
            </c:extLst>
          </c:dPt>
          <c:dPt>
            <c:idx val="10"/>
            <c:bubble3D val="0"/>
            <c:spPr>
              <a:solidFill>
                <a:schemeClr val="accent3">
                  <a:tint val="89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A-EC9E-4F4E-83B8-B1B4E3713F51}"/>
              </c:ext>
            </c:extLst>
          </c:dPt>
          <c:dPt>
            <c:idx val="11"/>
            <c:bubble3D val="0"/>
            <c:spPr>
              <a:solidFill>
                <a:schemeClr val="accent3">
                  <a:tint val="82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C-EC9E-4F4E-83B8-B1B4E3713F51}"/>
              </c:ext>
            </c:extLst>
          </c:dPt>
          <c:dPt>
            <c:idx val="12"/>
            <c:bubble3D val="0"/>
            <c:spPr>
              <a:solidFill>
                <a:schemeClr val="accent3">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E-EC9E-4F4E-83B8-B1B4E3713F51}"/>
              </c:ext>
            </c:extLst>
          </c:dPt>
          <c:dPt>
            <c:idx val="13"/>
            <c:bubble3D val="0"/>
            <c:spPr>
              <a:solidFill>
                <a:schemeClr val="accent3">
                  <a:tint val="6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0-EC9E-4F4E-83B8-B1B4E3713F51}"/>
              </c:ext>
            </c:extLst>
          </c:dPt>
          <c:dPt>
            <c:idx val="14"/>
            <c:bubble3D val="0"/>
            <c:spPr>
              <a:solidFill>
                <a:schemeClr val="accent3">
                  <a:tint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2-EC9E-4F4E-83B8-B1B4E3713F51}"/>
              </c:ext>
            </c:extLst>
          </c:dPt>
          <c:dPt>
            <c:idx val="15"/>
            <c:bubble3D val="0"/>
            <c:spPr>
              <a:solidFill>
                <a:schemeClr val="accent3">
                  <a:tint val="53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4-EC9E-4F4E-83B8-B1B4E3713F51}"/>
              </c:ext>
            </c:extLst>
          </c:dPt>
          <c:dPt>
            <c:idx val="16"/>
            <c:bubble3D val="0"/>
            <c:spPr>
              <a:solidFill>
                <a:schemeClr val="accent3">
                  <a:tint val="4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6-EC9E-4F4E-83B8-B1B4E3713F51}"/>
              </c:ext>
            </c:extLst>
          </c:dPt>
          <c:dPt>
            <c:idx val="17"/>
            <c:bubble3D val="0"/>
            <c:spPr>
              <a:solidFill>
                <a:schemeClr val="accent3">
                  <a:tint val="3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8-EC9E-4F4E-83B8-B1B4E3713F51}"/>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hade val="37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26-EC9E-4F4E-83B8-B1B4E3713F51}"/>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hade val="44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28-EC9E-4F4E-83B8-B1B4E3713F51}"/>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hade val="52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2A-EC9E-4F4E-83B8-B1B4E3713F51}"/>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hade val="59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2C-EC9E-4F4E-83B8-B1B4E3713F51}"/>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hade val="66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2E-EC9E-4F4E-83B8-B1B4E3713F51}"/>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hade val="74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30-EC9E-4F4E-83B8-B1B4E3713F51}"/>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hade val="81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32-EC9E-4F4E-83B8-B1B4E3713F51}"/>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hade val="88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34-EC9E-4F4E-83B8-B1B4E3713F51}"/>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hade val="96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36-EC9E-4F4E-83B8-B1B4E3713F51}"/>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tint val="97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38-EC9E-4F4E-83B8-B1B4E3713F51}"/>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tint val="89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3A-EC9E-4F4E-83B8-B1B4E3713F51}"/>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tint val="82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3C-EC9E-4F4E-83B8-B1B4E3713F51}"/>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tint val="75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3E-EC9E-4F4E-83B8-B1B4E3713F51}"/>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tint val="67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40-EC9E-4F4E-83B8-B1B4E3713F51}"/>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tint val="60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42-EC9E-4F4E-83B8-B1B4E3713F51}"/>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tint val="53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44-EC9E-4F4E-83B8-B1B4E3713F51}"/>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tint val="45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46-EC9E-4F4E-83B8-B1B4E3713F51}"/>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tint val="38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48-EC9E-4F4E-83B8-B1B4E3713F51}"/>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Sheet1!$H$3:$H$20</c:f>
              <c:strCache>
                <c:ptCount val="18"/>
                <c:pt idx="0">
                  <c:v>芸術祭で来たことがある/身近にアートがある環境で暮らしたい</c:v>
                </c:pt>
                <c:pt idx="1">
                  <c:v>農業志望</c:v>
                </c:pt>
                <c:pt idx="2">
                  <c:v>田舎暮らし希望</c:v>
                </c:pt>
                <c:pt idx="3">
                  <c:v>自然の中での生活に憧れ</c:v>
                </c:pt>
                <c:pt idx="4">
                  <c:v>ボランティアのつながり</c:v>
                </c:pt>
                <c:pt idx="5">
                  <c:v>これまでに何度も来訪歴有（仕事・プライベート含む）</c:v>
                </c:pt>
                <c:pt idx="6">
                  <c:v>親の出身地</c:v>
                </c:pt>
                <c:pt idx="7">
                  <c:v>故郷への恩返し</c:v>
                </c:pt>
                <c:pt idx="8">
                  <c:v>中山間地域課題に向き合う仕事志望</c:v>
                </c:pt>
                <c:pt idx="9">
                  <c:v>十日町市の歴史・文化に興味</c:v>
                </c:pt>
                <c:pt idx="10">
                  <c:v>祖父母の出身地</c:v>
                </c:pt>
                <c:pt idx="11">
                  <c:v>自身の出身地</c:v>
                </c:pt>
                <c:pt idx="12">
                  <c:v>結婚</c:v>
                </c:pt>
                <c:pt idx="13">
                  <c:v>インターンのつながり</c:v>
                </c:pt>
                <c:pt idx="14">
                  <c:v>他の協力隊からの紹介</c:v>
                </c:pt>
                <c:pt idx="15">
                  <c:v>自分が学んだことを活かせる</c:v>
                </c:pt>
                <c:pt idx="16">
                  <c:v>学生時代に過ごした（山村留学など）</c:v>
                </c:pt>
                <c:pt idx="17">
                  <c:v>その他</c:v>
                </c:pt>
              </c:strCache>
            </c:strRef>
          </c:cat>
          <c:val>
            <c:numRef>
              <c:f>Sheet1!$J$3:$J$20</c:f>
              <c:numCache>
                <c:formatCode>0.0%</c:formatCode>
                <c:ptCount val="18"/>
                <c:pt idx="0">
                  <c:v>0.14084507042253522</c:v>
                </c:pt>
                <c:pt idx="1">
                  <c:v>0.11267605633802817</c:v>
                </c:pt>
                <c:pt idx="2">
                  <c:v>8.4507042253521125E-2</c:v>
                </c:pt>
                <c:pt idx="3">
                  <c:v>7.0422535211267609E-2</c:v>
                </c:pt>
                <c:pt idx="4">
                  <c:v>5.6338028169014086E-2</c:v>
                </c:pt>
                <c:pt idx="5">
                  <c:v>5.6338028169014086E-2</c:v>
                </c:pt>
                <c:pt idx="6">
                  <c:v>4.2253521126760563E-2</c:v>
                </c:pt>
                <c:pt idx="7">
                  <c:v>4.2253521126760563E-2</c:v>
                </c:pt>
                <c:pt idx="8">
                  <c:v>4.2253521126760563E-2</c:v>
                </c:pt>
                <c:pt idx="9">
                  <c:v>4.2253521126760563E-2</c:v>
                </c:pt>
                <c:pt idx="10">
                  <c:v>4.2253521126760563E-2</c:v>
                </c:pt>
                <c:pt idx="11">
                  <c:v>2.8169014084507043E-2</c:v>
                </c:pt>
                <c:pt idx="12">
                  <c:v>2.8169014084507043E-2</c:v>
                </c:pt>
                <c:pt idx="13">
                  <c:v>2.8169014084507043E-2</c:v>
                </c:pt>
                <c:pt idx="14">
                  <c:v>2.8169014084507043E-2</c:v>
                </c:pt>
                <c:pt idx="15">
                  <c:v>2.8169014084507043E-2</c:v>
                </c:pt>
                <c:pt idx="16">
                  <c:v>2.8169014084507043E-2</c:v>
                </c:pt>
                <c:pt idx="17">
                  <c:v>9.8591549295774641E-2</c:v>
                </c:pt>
              </c:numCache>
            </c:numRef>
          </c:val>
          <c:extLst>
            <c:ext xmlns:c16="http://schemas.microsoft.com/office/drawing/2014/chart" uri="{C3380CC4-5D6E-409C-BE32-E72D297353CC}">
              <c16:uniqueId val="{00000049-EC9E-4F4E-83B8-B1B4E3713F51}"/>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84642650005563"/>
          <c:y val="5.2154558185185645E-3"/>
          <c:w val="0.88442255567824424"/>
          <c:h val="0.97499454661472185"/>
        </c:manualLayout>
      </c:layout>
      <c:doughnutChart>
        <c:varyColors val="1"/>
        <c:ser>
          <c:idx val="0"/>
          <c:order val="0"/>
          <c:tx>
            <c:strRef>
              <c:f>Sheet1!$B$1</c:f>
              <c:strCache>
                <c:ptCount val="1"/>
                <c:pt idx="0">
                  <c:v>売上高</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A980-4D14-97AA-F66AF1212B19}"/>
              </c:ext>
            </c:extLst>
          </c:dPt>
          <c:dPt>
            <c:idx val="1"/>
            <c:bubble3D val="0"/>
            <c:spPr>
              <a:noFill/>
              <a:ln w="19050">
                <a:noFill/>
              </a:ln>
              <a:effectLst/>
            </c:spPr>
            <c:extLst>
              <c:ext xmlns:c16="http://schemas.microsoft.com/office/drawing/2014/chart" uri="{C3380CC4-5D6E-409C-BE32-E72D297353CC}">
                <c16:uniqueId val="{00000003-A980-4D14-97AA-F66AF1212B19}"/>
              </c:ext>
            </c:extLst>
          </c:dPt>
          <c:dPt>
            <c:idx val="2"/>
            <c:bubble3D val="0"/>
            <c:spPr>
              <a:solidFill>
                <a:schemeClr val="accent3"/>
              </a:solidFill>
              <a:ln w="19050">
                <a:noFill/>
              </a:ln>
              <a:effectLst/>
            </c:spPr>
            <c:extLst>
              <c:ext xmlns:c16="http://schemas.microsoft.com/office/drawing/2014/chart" uri="{C3380CC4-5D6E-409C-BE32-E72D297353CC}">
                <c16:uniqueId val="{00000005-A980-4D14-97AA-F66AF1212B19}"/>
              </c:ext>
            </c:extLst>
          </c:dPt>
          <c:dPt>
            <c:idx val="3"/>
            <c:bubble3D val="0"/>
            <c:spPr>
              <a:solidFill>
                <a:schemeClr val="accent4"/>
              </a:solidFill>
              <a:ln w="19050">
                <a:noFill/>
              </a:ln>
              <a:effectLst/>
            </c:spPr>
            <c:extLst>
              <c:ext xmlns:c16="http://schemas.microsoft.com/office/drawing/2014/chart" uri="{C3380CC4-5D6E-409C-BE32-E72D297353CC}">
                <c16:uniqueId val="{00000007-A980-4D14-97AA-F66AF1212B19}"/>
              </c:ext>
            </c:extLst>
          </c:dPt>
          <c:cat>
            <c:strRef>
              <c:f>Sheet1!$A$2:$A$5</c:f>
              <c:strCache>
                <c:ptCount val="2"/>
                <c:pt idx="0">
                  <c:v>第 1 四半期</c:v>
                </c:pt>
                <c:pt idx="1">
                  <c:v>第 2 四半期</c:v>
                </c:pt>
              </c:strCache>
            </c:strRef>
          </c:cat>
          <c:val>
            <c:numRef>
              <c:f>Sheet1!$B$2:$B$5</c:f>
              <c:numCache>
                <c:formatCode>General</c:formatCode>
                <c:ptCount val="4"/>
                <c:pt idx="0">
                  <c:v>72</c:v>
                </c:pt>
                <c:pt idx="1">
                  <c:v>28</c:v>
                </c:pt>
              </c:numCache>
            </c:numRef>
          </c:val>
          <c:extLst>
            <c:ext xmlns:c16="http://schemas.microsoft.com/office/drawing/2014/chart" uri="{C3380CC4-5D6E-409C-BE32-E72D297353CC}">
              <c16:uniqueId val="{00000008-A980-4D14-97AA-F66AF1212B19}"/>
            </c:ext>
          </c:extLst>
        </c:ser>
        <c:ser>
          <c:idx val="1"/>
          <c:order val="1"/>
          <c:tx>
            <c:strRef>
              <c:f>Sheet1!$C$1</c:f>
              <c:strCache>
                <c:ptCount val="1"/>
                <c:pt idx="0">
                  <c:v>列1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A980-4D14-97AA-F66AF1212B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A980-4D14-97AA-F66AF1212B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A980-4D14-97AA-F66AF1212B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A980-4D14-97AA-F66AF1212B19}"/>
              </c:ext>
            </c:extLst>
          </c:dPt>
          <c:cat>
            <c:strRef>
              <c:f>Sheet1!$A$2:$A$5</c:f>
              <c:strCache>
                <c:ptCount val="2"/>
                <c:pt idx="0">
                  <c:v>第 1 四半期</c:v>
                </c:pt>
                <c:pt idx="1">
                  <c:v>第 2 四半期</c:v>
                </c:pt>
              </c:strCache>
            </c:strRef>
          </c:cat>
          <c:val>
            <c:numRef>
              <c:f>Sheet1!$C$2:$C$5</c:f>
              <c:numCache>
                <c:formatCode>General</c:formatCode>
                <c:ptCount val="4"/>
              </c:numCache>
            </c:numRef>
          </c:val>
          <c:extLst>
            <c:ext xmlns:c16="http://schemas.microsoft.com/office/drawing/2014/chart" uri="{C3380CC4-5D6E-409C-BE32-E72D297353CC}">
              <c16:uniqueId val="{00000011-A980-4D14-97AA-F66AF1212B1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2"/>
            <a:ext cx="3048000" cy="509588"/>
          </a:xfrm>
          <a:prstGeom prst="rect">
            <a:avLst/>
          </a:prstGeom>
        </p:spPr>
        <p:txBody>
          <a:bodyPr vert="horz" lIns="91407" tIns="45706" rIns="91407"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984625" y="2"/>
            <a:ext cx="3048000" cy="509588"/>
          </a:xfrm>
          <a:prstGeom prst="rect">
            <a:avLst/>
          </a:prstGeom>
        </p:spPr>
        <p:txBody>
          <a:bodyPr vert="horz" lIns="91407" tIns="45706" rIns="91407" bIns="45706" rtlCol="0"/>
          <a:lstStyle>
            <a:lvl1pPr algn="r">
              <a:defRPr sz="1200"/>
            </a:lvl1pPr>
          </a:lstStyle>
          <a:p>
            <a:fld id="{37FF07B8-AD87-4C8F-9C31-09262CD71B38}" type="datetimeFigureOut">
              <a:rPr kumimoji="1" lang="ja-JP" altLang="en-US" smtClean="0"/>
              <a:t>2023/8/16</a:t>
            </a:fld>
            <a:endParaRPr kumimoji="1" lang="ja-JP" altLang="en-US"/>
          </a:p>
        </p:txBody>
      </p:sp>
      <p:sp>
        <p:nvSpPr>
          <p:cNvPr id="4" name="フッター プレースホルダー 3"/>
          <p:cNvSpPr>
            <a:spLocks noGrp="1"/>
          </p:cNvSpPr>
          <p:nvPr>
            <p:ph type="ftr" sz="quarter" idx="2"/>
          </p:nvPr>
        </p:nvSpPr>
        <p:spPr>
          <a:xfrm>
            <a:off x="4" y="9655175"/>
            <a:ext cx="3048000" cy="509588"/>
          </a:xfrm>
          <a:prstGeom prst="rect">
            <a:avLst/>
          </a:prstGeom>
        </p:spPr>
        <p:txBody>
          <a:bodyPr vert="horz" lIns="91407" tIns="45706" rIns="91407"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984625" y="9655175"/>
            <a:ext cx="3048000" cy="509588"/>
          </a:xfrm>
          <a:prstGeom prst="rect">
            <a:avLst/>
          </a:prstGeom>
        </p:spPr>
        <p:txBody>
          <a:bodyPr vert="horz" lIns="91407" tIns="45706" rIns="91407" bIns="45706" rtlCol="0" anchor="b"/>
          <a:lstStyle>
            <a:lvl1pPr algn="r">
              <a:defRPr sz="1200"/>
            </a:lvl1pPr>
          </a:lstStyle>
          <a:p>
            <a:fld id="{70777FC8-AF97-4CEB-A03D-A9962B68B443}" type="slidenum">
              <a:rPr kumimoji="1" lang="ja-JP" altLang="en-US" smtClean="0"/>
              <a:t>‹#›</a:t>
            </a:fld>
            <a:endParaRPr kumimoji="1" lang="ja-JP" altLang="en-US"/>
          </a:p>
        </p:txBody>
      </p:sp>
    </p:spTree>
    <p:extLst>
      <p:ext uri="{BB962C8B-B14F-4D97-AF65-F5344CB8AC3E}">
        <p14:creationId xmlns:p14="http://schemas.microsoft.com/office/powerpoint/2010/main" val="49949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5"/>
            <a:ext cx="3048159" cy="510003"/>
          </a:xfrm>
          <a:prstGeom prst="rect">
            <a:avLst/>
          </a:prstGeom>
        </p:spPr>
        <p:txBody>
          <a:bodyPr vert="horz" lIns="98206" tIns="49104" rIns="98206" bIns="49104" rtlCol="0"/>
          <a:lstStyle>
            <a:lvl1pPr algn="l">
              <a:defRPr sz="1300"/>
            </a:lvl1pPr>
          </a:lstStyle>
          <a:p>
            <a:endParaRPr kumimoji="1" lang="ja-JP" altLang="en-US"/>
          </a:p>
        </p:txBody>
      </p:sp>
      <p:sp>
        <p:nvSpPr>
          <p:cNvPr id="3" name="日付プレースホルダー 2"/>
          <p:cNvSpPr>
            <a:spLocks noGrp="1"/>
          </p:cNvSpPr>
          <p:nvPr>
            <p:ph type="dt" idx="1"/>
          </p:nvPr>
        </p:nvSpPr>
        <p:spPr>
          <a:xfrm>
            <a:off x="3984434" y="5"/>
            <a:ext cx="3048159" cy="510003"/>
          </a:xfrm>
          <a:prstGeom prst="rect">
            <a:avLst/>
          </a:prstGeom>
        </p:spPr>
        <p:txBody>
          <a:bodyPr vert="horz" lIns="98206" tIns="49104" rIns="98206" bIns="49104" rtlCol="0"/>
          <a:lstStyle>
            <a:lvl1pPr algn="r">
              <a:defRPr sz="1300"/>
            </a:lvl1pPr>
          </a:lstStyle>
          <a:p>
            <a:fld id="{B639E33B-35D5-44F0-AFA7-B6A2CF08E496}" type="datetimeFigureOut">
              <a:rPr kumimoji="1" lang="ja-JP" altLang="en-US" smtClean="0"/>
              <a:t>2023/8/16</a:t>
            </a:fld>
            <a:endParaRPr kumimoji="1" lang="ja-JP" altLang="en-US"/>
          </a:p>
        </p:txBody>
      </p:sp>
      <p:sp>
        <p:nvSpPr>
          <p:cNvPr id="4" name="スライド イメージ プレースホルダー 3"/>
          <p:cNvSpPr>
            <a:spLocks noGrp="1" noRot="1" noChangeAspect="1"/>
          </p:cNvSpPr>
          <p:nvPr>
            <p:ph type="sldImg" idx="2"/>
          </p:nvPr>
        </p:nvSpPr>
        <p:spPr>
          <a:xfrm>
            <a:off x="1039813" y="1270000"/>
            <a:ext cx="4954587" cy="3430588"/>
          </a:xfrm>
          <a:prstGeom prst="rect">
            <a:avLst/>
          </a:prstGeom>
          <a:noFill/>
          <a:ln w="12700">
            <a:solidFill>
              <a:prstClr val="black"/>
            </a:solidFill>
          </a:ln>
        </p:spPr>
        <p:txBody>
          <a:bodyPr vert="horz" lIns="98206" tIns="49104" rIns="98206" bIns="49104" rtlCol="0" anchor="ctr"/>
          <a:lstStyle/>
          <a:p>
            <a:endParaRPr lang="ja-JP" altLang="en-US"/>
          </a:p>
        </p:txBody>
      </p:sp>
      <p:sp>
        <p:nvSpPr>
          <p:cNvPr id="5" name="ノート プレースホルダー 4"/>
          <p:cNvSpPr>
            <a:spLocks noGrp="1"/>
          </p:cNvSpPr>
          <p:nvPr>
            <p:ph type="body" sz="quarter" idx="3"/>
          </p:nvPr>
        </p:nvSpPr>
        <p:spPr>
          <a:xfrm>
            <a:off x="703422" y="4891797"/>
            <a:ext cx="5627370" cy="4002375"/>
          </a:xfrm>
          <a:prstGeom prst="rect">
            <a:avLst/>
          </a:prstGeom>
        </p:spPr>
        <p:txBody>
          <a:bodyPr vert="horz" lIns="98206" tIns="49104" rIns="98206" bIns="4910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8" y="9654761"/>
            <a:ext cx="3048159" cy="510002"/>
          </a:xfrm>
          <a:prstGeom prst="rect">
            <a:avLst/>
          </a:prstGeom>
        </p:spPr>
        <p:txBody>
          <a:bodyPr vert="horz" lIns="98206" tIns="49104" rIns="98206" bIns="4910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84434" y="9654761"/>
            <a:ext cx="3048159" cy="510002"/>
          </a:xfrm>
          <a:prstGeom prst="rect">
            <a:avLst/>
          </a:prstGeom>
        </p:spPr>
        <p:txBody>
          <a:bodyPr vert="horz" lIns="98206" tIns="49104" rIns="98206" bIns="49104" rtlCol="0" anchor="b"/>
          <a:lstStyle>
            <a:lvl1pPr algn="r">
              <a:defRPr sz="1300"/>
            </a:lvl1pPr>
          </a:lstStyle>
          <a:p>
            <a:fld id="{0802E4B7-41C8-4DF2-A9B5-0EE7B97277F9}" type="slidenum">
              <a:rPr kumimoji="1" lang="ja-JP" altLang="en-US" smtClean="0"/>
              <a:t>‹#›</a:t>
            </a:fld>
            <a:endParaRPr kumimoji="1" lang="ja-JP" altLang="en-US"/>
          </a:p>
        </p:txBody>
      </p:sp>
    </p:spTree>
    <p:extLst>
      <p:ext uri="{BB962C8B-B14F-4D97-AF65-F5344CB8AC3E}">
        <p14:creationId xmlns:p14="http://schemas.microsoft.com/office/powerpoint/2010/main" val="13862775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1</a:t>
            </a:fld>
            <a:endParaRPr kumimoji="1" lang="ja-JP" altLang="en-US"/>
          </a:p>
        </p:txBody>
      </p:sp>
    </p:spTree>
    <p:extLst>
      <p:ext uri="{BB962C8B-B14F-4D97-AF65-F5344CB8AC3E}">
        <p14:creationId xmlns:p14="http://schemas.microsoft.com/office/powerpoint/2010/main" val="75459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1962">
              <a:defRPr/>
            </a:pPr>
            <a:r>
              <a:rPr kumimoji="1" lang="ja-JP" altLang="en-US" dirty="0"/>
              <a:t>こちらは、</a:t>
            </a:r>
            <a:r>
              <a:rPr kumimoji="1" lang="en-US" altLang="ja-JP" dirty="0"/>
              <a:t>1924</a:t>
            </a:r>
            <a:r>
              <a:rPr kumimoji="1" lang="ja-JP" altLang="en-US" dirty="0"/>
              <a:t>年築、越後中門造りの茅葺き民家を「やきもの」で再生しました「うぶすなの家」で、地域の方々が地元の食材を使ったレストランを運営しています。また、宿泊も可能な施設となっています。</a:t>
            </a:r>
            <a:endParaRPr kumimoji="1" lang="en-US" altLang="ja-JP" dirty="0"/>
          </a:p>
          <a:p>
            <a:pPr defTabSz="971962">
              <a:defRPr/>
            </a:pPr>
            <a:endParaRPr kumimoji="1" lang="en-US" altLang="ja-JP" dirty="0"/>
          </a:p>
          <a:p>
            <a:pPr defTabSz="971962">
              <a:defRPr/>
            </a:pPr>
            <a:r>
              <a:rPr kumimoji="1" lang="ja-JP" altLang="en-US" dirty="0"/>
              <a:t>なお、大地の芸術祭は、アートを媒介にした地域づくり・地域おこしを目指しており、この「うぶすなの家」のように山間地に住む人々が芸術家を迎え入れ、一緒に作品を作ってきた歴史があります。</a:t>
            </a:r>
          </a:p>
          <a:p>
            <a:pPr defTabSz="971962">
              <a:defRPr/>
            </a:pPr>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10</a:t>
            </a:fld>
            <a:endParaRPr kumimoji="1" lang="ja-JP" altLang="en-US"/>
          </a:p>
        </p:txBody>
      </p:sp>
    </p:spTree>
    <p:extLst>
      <p:ext uri="{BB962C8B-B14F-4D97-AF65-F5344CB8AC3E}">
        <p14:creationId xmlns:p14="http://schemas.microsoft.com/office/powerpoint/2010/main" val="1354059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1962">
              <a:defRPr/>
            </a:pPr>
            <a:r>
              <a:rPr kumimoji="1" lang="ja-JP" altLang="en-US" dirty="0"/>
              <a:t>こちらは、</a:t>
            </a:r>
            <a:r>
              <a:rPr kumimoji="1" lang="en-US" altLang="ja-JP" dirty="0"/>
              <a:t>1924</a:t>
            </a:r>
            <a:r>
              <a:rPr kumimoji="1" lang="ja-JP" altLang="en-US" dirty="0"/>
              <a:t>年築、越後中門造りの茅葺き民家を「やきもの」で再生しました「うぶすなの家」で、地域の方々が地元の食材を使ったレストランを運営しています。また、宿泊も可能な施設となっています。</a:t>
            </a:r>
            <a:endParaRPr kumimoji="1" lang="en-US" altLang="ja-JP" dirty="0"/>
          </a:p>
          <a:p>
            <a:pPr defTabSz="971962">
              <a:defRPr/>
            </a:pPr>
            <a:endParaRPr kumimoji="1" lang="en-US" altLang="ja-JP" dirty="0"/>
          </a:p>
          <a:p>
            <a:pPr defTabSz="971962">
              <a:defRPr/>
            </a:pPr>
            <a:r>
              <a:rPr kumimoji="1" lang="ja-JP" altLang="en-US" dirty="0"/>
              <a:t>なお、大地の芸術祭は、アートを媒介にした地域づくり・地域おこしを目指しており、この「うぶすなの家」のように山間地に住む人々が芸術家を迎え入れ、一緒に作品を作ってきた歴史があります。</a:t>
            </a:r>
          </a:p>
          <a:p>
            <a:pPr defTabSz="971962">
              <a:defRPr/>
            </a:pPr>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11</a:t>
            </a:fld>
            <a:endParaRPr kumimoji="1" lang="ja-JP" altLang="en-US"/>
          </a:p>
        </p:txBody>
      </p:sp>
    </p:spTree>
    <p:extLst>
      <p:ext uri="{BB962C8B-B14F-4D97-AF65-F5344CB8AC3E}">
        <p14:creationId xmlns:p14="http://schemas.microsoft.com/office/powerpoint/2010/main" val="2917601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1962">
              <a:defRPr/>
            </a:pPr>
            <a:r>
              <a:rPr kumimoji="1" lang="ja-JP" altLang="en-US" dirty="0"/>
              <a:t>こちらは、</a:t>
            </a:r>
            <a:r>
              <a:rPr kumimoji="1" lang="en-US" altLang="ja-JP" dirty="0"/>
              <a:t>1924</a:t>
            </a:r>
            <a:r>
              <a:rPr kumimoji="1" lang="ja-JP" altLang="en-US" dirty="0"/>
              <a:t>年築、越後中門造りの茅葺き民家を「やきもの」で再生しました「うぶすなの家」で、地域の方々が地元の食材を使ったレストランを運営しています。また、宿泊も可能な施設となっています。</a:t>
            </a:r>
            <a:endParaRPr kumimoji="1" lang="en-US" altLang="ja-JP" dirty="0"/>
          </a:p>
          <a:p>
            <a:pPr defTabSz="971962">
              <a:defRPr/>
            </a:pPr>
            <a:endParaRPr kumimoji="1" lang="en-US" altLang="ja-JP" dirty="0"/>
          </a:p>
          <a:p>
            <a:pPr defTabSz="971962">
              <a:defRPr/>
            </a:pPr>
            <a:r>
              <a:rPr kumimoji="1" lang="ja-JP" altLang="en-US" dirty="0"/>
              <a:t>なお、大地の芸術祭は、アートを媒介にした地域づくり・地域おこしを目指しており、この「うぶすなの家」のように山間地に住む人々が芸術家を迎え入れ、一緒に作品を作ってきた歴史があります。</a:t>
            </a:r>
          </a:p>
          <a:p>
            <a:pPr defTabSz="971962">
              <a:defRPr/>
            </a:pPr>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12</a:t>
            </a:fld>
            <a:endParaRPr kumimoji="1" lang="ja-JP" altLang="en-US"/>
          </a:p>
        </p:txBody>
      </p:sp>
    </p:spTree>
    <p:extLst>
      <p:ext uri="{BB962C8B-B14F-4D97-AF65-F5344CB8AC3E}">
        <p14:creationId xmlns:p14="http://schemas.microsoft.com/office/powerpoint/2010/main" val="3046880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1962">
              <a:defRPr/>
            </a:pPr>
            <a:r>
              <a:rPr kumimoji="1" lang="ja-JP" altLang="en-US" dirty="0"/>
              <a:t>こちらは、</a:t>
            </a:r>
            <a:r>
              <a:rPr kumimoji="1" lang="en-US" altLang="ja-JP" dirty="0"/>
              <a:t>1924</a:t>
            </a:r>
            <a:r>
              <a:rPr kumimoji="1" lang="ja-JP" altLang="en-US" dirty="0"/>
              <a:t>年築、越後中門造りの茅葺き民家を「やきもの」で再生しました「うぶすなの家」で、地域の方々が地元の食材を使ったレストランを運営しています。また、宿泊も可能な施設となっています。</a:t>
            </a:r>
            <a:endParaRPr kumimoji="1" lang="en-US" altLang="ja-JP" dirty="0"/>
          </a:p>
          <a:p>
            <a:pPr defTabSz="971962">
              <a:defRPr/>
            </a:pPr>
            <a:endParaRPr kumimoji="1" lang="en-US" altLang="ja-JP" dirty="0"/>
          </a:p>
          <a:p>
            <a:pPr defTabSz="971962">
              <a:defRPr/>
            </a:pPr>
            <a:r>
              <a:rPr kumimoji="1" lang="ja-JP" altLang="en-US" dirty="0"/>
              <a:t>なお、大地の芸術祭は、アートを媒介にした地域づくり・地域おこしを目指しており、この「うぶすなの家」のように山間地に住む人々が芸術家を迎え入れ、一緒に作品を作ってきた歴史があります。</a:t>
            </a:r>
          </a:p>
          <a:p>
            <a:pPr defTabSz="971962">
              <a:defRPr/>
            </a:pPr>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13</a:t>
            </a:fld>
            <a:endParaRPr kumimoji="1" lang="ja-JP" altLang="en-US"/>
          </a:p>
        </p:txBody>
      </p:sp>
    </p:spTree>
    <p:extLst>
      <p:ext uri="{BB962C8B-B14F-4D97-AF65-F5344CB8AC3E}">
        <p14:creationId xmlns:p14="http://schemas.microsoft.com/office/powerpoint/2010/main" val="3290661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1962">
              <a:defRPr/>
            </a:pPr>
            <a:r>
              <a:rPr kumimoji="1" lang="ja-JP" altLang="en-US" dirty="0"/>
              <a:t>十日町市では、平成</a:t>
            </a:r>
            <a:r>
              <a:rPr kumimoji="1" lang="en-US" altLang="ja-JP" dirty="0"/>
              <a:t>12</a:t>
            </a:r>
            <a:r>
              <a:rPr kumimoji="1" lang="ja-JP" altLang="en-US" dirty="0"/>
              <a:t>年（</a:t>
            </a:r>
            <a:r>
              <a:rPr kumimoji="1" lang="en-US" altLang="ja-JP" dirty="0"/>
              <a:t>2000</a:t>
            </a:r>
            <a:r>
              <a:rPr kumimoji="1" lang="ja-JP" altLang="en-US" dirty="0"/>
              <a:t>年）から世界最大級の国際芸術祭である「越後妻有　大地の芸術祭」を３年に一回開催しており、アートによる地域づくりの先進事例として、国内外から多くの注目を集めています。芸術祭開催年では、市全域で</a:t>
            </a:r>
            <a:r>
              <a:rPr kumimoji="1" lang="en-US" altLang="ja-JP" dirty="0"/>
              <a:t>300</a:t>
            </a:r>
            <a:r>
              <a:rPr kumimoji="1" lang="ja-JP" altLang="en-US" dirty="0"/>
              <a:t>作品以上を設置しています。</a:t>
            </a:r>
          </a:p>
          <a:p>
            <a:r>
              <a:rPr kumimoji="1" lang="ja-JP" altLang="en-US" dirty="0"/>
              <a:t>来年の令和６年（</a:t>
            </a:r>
            <a:r>
              <a:rPr kumimoji="1" lang="en-US" altLang="ja-JP" dirty="0"/>
              <a:t>2024</a:t>
            </a:r>
            <a:r>
              <a:rPr kumimoji="1" lang="ja-JP" altLang="en-US" dirty="0"/>
              <a:t>年）には、第９回展を開催します。</a:t>
            </a:r>
            <a:endParaRPr kumimoji="1" lang="en-US" altLang="ja-JP" dirty="0"/>
          </a:p>
          <a:p>
            <a:r>
              <a:rPr kumimoji="1" lang="ja-JP" altLang="en-US" dirty="0"/>
              <a:t>また、この芸術祭の取組は、〇〇〇〇年から日本経済団体連合会「地域共創アクションプログラム」の連携先に選定されております。</a:t>
            </a: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14</a:t>
            </a:fld>
            <a:endParaRPr kumimoji="1" lang="ja-JP" altLang="en-US"/>
          </a:p>
        </p:txBody>
      </p:sp>
    </p:spTree>
    <p:extLst>
      <p:ext uri="{BB962C8B-B14F-4D97-AF65-F5344CB8AC3E}">
        <p14:creationId xmlns:p14="http://schemas.microsoft.com/office/powerpoint/2010/main" val="232155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38983">
              <a:defRPr/>
            </a:pPr>
            <a:r>
              <a:rPr kumimoji="1" lang="ja-JP" altLang="en-US" dirty="0"/>
              <a:t>次に十日町市の実績について紹介します。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15</a:t>
            </a:fld>
            <a:endParaRPr kumimoji="1" lang="ja-JP" altLang="en-US"/>
          </a:p>
        </p:txBody>
      </p:sp>
    </p:spTree>
    <p:extLst>
      <p:ext uri="{BB962C8B-B14F-4D97-AF65-F5344CB8AC3E}">
        <p14:creationId xmlns:p14="http://schemas.microsoft.com/office/powerpoint/2010/main" val="1795528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94">
              <a:defRPr/>
            </a:pPr>
            <a:r>
              <a:rPr kumimoji="1" lang="ja-JP" altLang="en-US" dirty="0"/>
              <a:t>次に十日町市の実績について紹介します。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16</a:t>
            </a:fld>
            <a:endParaRPr kumimoji="1" lang="ja-JP" altLang="en-US"/>
          </a:p>
        </p:txBody>
      </p:sp>
    </p:spTree>
    <p:extLst>
      <p:ext uri="{BB962C8B-B14F-4D97-AF65-F5344CB8AC3E}">
        <p14:creationId xmlns:p14="http://schemas.microsoft.com/office/powerpoint/2010/main" val="1609695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十日町市では、</a:t>
            </a:r>
            <a:r>
              <a:rPr kumimoji="1" lang="en-US" altLang="ja-JP" dirty="0"/>
              <a:t>H21</a:t>
            </a:r>
            <a:r>
              <a:rPr kumimoji="1" lang="ja-JP" altLang="en-US" dirty="0"/>
              <a:t>年度（</a:t>
            </a:r>
            <a:r>
              <a:rPr kumimoji="1" lang="en-US" altLang="ja-JP" dirty="0"/>
              <a:t>2009</a:t>
            </a:r>
            <a:r>
              <a:rPr kumimoji="1" lang="ja-JP" altLang="en-US" dirty="0"/>
              <a:t>年）の制度創設と合わせて地域おこし協力隊制度を活用しました。</a:t>
            </a:r>
          </a:p>
          <a:p>
            <a:r>
              <a:rPr kumimoji="1" lang="ja-JP" altLang="en-US" dirty="0"/>
              <a:t>こちらの背景としましては、先ほど紹介しました「大地の芸術祭」ではぐくまれてきた外部から人を受入れることのできる土壌があるという点などが、制度導入に向けた自信となっていました。</a:t>
            </a:r>
            <a:endParaRPr kumimoji="1" lang="en-US" altLang="ja-JP" dirty="0"/>
          </a:p>
          <a:p>
            <a:r>
              <a:rPr kumimoji="1" lang="ja-JP" altLang="en-US" dirty="0"/>
              <a:t>なお、十日町市に協力隊として来てくれる方のきっかけとしては、田舎暮らしや自然、農業など様々ありますが、第１位は芸術祭（</a:t>
            </a:r>
            <a:r>
              <a:rPr kumimoji="1" lang="en-US" altLang="ja-JP" dirty="0"/>
              <a:t>※</a:t>
            </a:r>
            <a:r>
              <a:rPr kumimoji="1" lang="ja-JP" altLang="en-US" dirty="0"/>
              <a:t>）がきっかけとなっております。</a:t>
            </a:r>
            <a:endParaRPr kumimoji="1" lang="en-US" altLang="ja-JP" dirty="0"/>
          </a:p>
          <a:p>
            <a:endParaRPr kumimoji="1" lang="en-US" altLang="ja-JP" dirty="0"/>
          </a:p>
          <a:p>
            <a:r>
              <a:rPr kumimoji="1" lang="ja-JP" altLang="en-US" dirty="0"/>
              <a:t>これらの地域柄に加え、このあと紹介する取組などにより、定住率</a:t>
            </a:r>
            <a:r>
              <a:rPr kumimoji="1" lang="en-US" altLang="ja-JP" dirty="0"/>
              <a:t>72</a:t>
            </a:r>
            <a:r>
              <a:rPr kumimoji="1" lang="ja-JP" altLang="en-US" dirty="0"/>
              <a:t>％という、国や県に比べて非常に高い定住率になっているものと考えております。</a:t>
            </a: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17</a:t>
            </a:fld>
            <a:endParaRPr kumimoji="1" lang="ja-JP" altLang="en-US"/>
          </a:p>
        </p:txBody>
      </p:sp>
    </p:spTree>
    <p:extLst>
      <p:ext uri="{BB962C8B-B14F-4D97-AF65-F5344CB8AC3E}">
        <p14:creationId xmlns:p14="http://schemas.microsoft.com/office/powerpoint/2010/main" val="1972126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94">
              <a:defRPr/>
            </a:pPr>
            <a:r>
              <a:rPr kumimoji="1" lang="ja-JP" altLang="en-US" dirty="0"/>
              <a:t>次に十日町市の実績について紹介します。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18</a:t>
            </a:fld>
            <a:endParaRPr kumimoji="1" lang="ja-JP" altLang="en-US"/>
          </a:p>
        </p:txBody>
      </p:sp>
    </p:spTree>
    <p:extLst>
      <p:ext uri="{BB962C8B-B14F-4D97-AF65-F5344CB8AC3E}">
        <p14:creationId xmlns:p14="http://schemas.microsoft.com/office/powerpoint/2010/main" val="3231701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十日町市では、</a:t>
            </a:r>
            <a:r>
              <a:rPr kumimoji="1" lang="en-US" altLang="ja-JP" dirty="0"/>
              <a:t>H21</a:t>
            </a:r>
            <a:r>
              <a:rPr kumimoji="1" lang="ja-JP" altLang="en-US" dirty="0"/>
              <a:t>年度（</a:t>
            </a:r>
            <a:r>
              <a:rPr kumimoji="1" lang="en-US" altLang="ja-JP" dirty="0"/>
              <a:t>2009</a:t>
            </a:r>
            <a:r>
              <a:rPr kumimoji="1" lang="ja-JP" altLang="en-US" dirty="0"/>
              <a:t>年）の制度創設と合わせて地域おこし協力隊制度を活用しました。</a:t>
            </a:r>
          </a:p>
          <a:p>
            <a:r>
              <a:rPr kumimoji="1" lang="ja-JP" altLang="en-US" dirty="0"/>
              <a:t>こちらの背景としましては、先ほど紹介しました「大地の芸術祭」ではぐくまれてきた外部から人を受入れることのできる土壌があるという点などが、制度導入に向けた自信となっていました。</a:t>
            </a:r>
            <a:endParaRPr kumimoji="1" lang="en-US" altLang="ja-JP" dirty="0"/>
          </a:p>
          <a:p>
            <a:r>
              <a:rPr kumimoji="1" lang="ja-JP" altLang="en-US" dirty="0"/>
              <a:t>なお、十日町市に協力隊として来てくれる方のきっかけとしては、田舎暮らしや自然、農業など様々ありますが、第１位は芸術祭（</a:t>
            </a:r>
            <a:r>
              <a:rPr kumimoji="1" lang="en-US" altLang="ja-JP" dirty="0"/>
              <a:t>※</a:t>
            </a:r>
            <a:r>
              <a:rPr kumimoji="1" lang="ja-JP" altLang="en-US" dirty="0"/>
              <a:t>）がきっかけとなっております。</a:t>
            </a:r>
            <a:endParaRPr kumimoji="1" lang="en-US" altLang="ja-JP" dirty="0"/>
          </a:p>
          <a:p>
            <a:endParaRPr kumimoji="1" lang="en-US" altLang="ja-JP" dirty="0"/>
          </a:p>
          <a:p>
            <a:r>
              <a:rPr kumimoji="1" lang="ja-JP" altLang="en-US" dirty="0"/>
              <a:t>これらの地域柄に加え、このあと紹介する取組などにより、定住率</a:t>
            </a:r>
            <a:r>
              <a:rPr kumimoji="1" lang="en-US" altLang="ja-JP" dirty="0"/>
              <a:t>72</a:t>
            </a:r>
            <a:r>
              <a:rPr kumimoji="1" lang="ja-JP" altLang="en-US" dirty="0"/>
              <a:t>％という、国や県に比べて非常に高い定住率になっているものと考えております。</a:t>
            </a: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19</a:t>
            </a:fld>
            <a:endParaRPr kumimoji="1" lang="ja-JP" altLang="en-US"/>
          </a:p>
        </p:txBody>
      </p:sp>
    </p:spTree>
    <p:extLst>
      <p:ext uri="{BB962C8B-B14F-4D97-AF65-F5344CB8AC3E}">
        <p14:creationId xmlns:p14="http://schemas.microsoft.com/office/powerpoint/2010/main" val="774069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2</a:t>
            </a:fld>
            <a:endParaRPr kumimoji="1" lang="ja-JP" altLang="en-US"/>
          </a:p>
        </p:txBody>
      </p:sp>
    </p:spTree>
    <p:extLst>
      <p:ext uri="{BB962C8B-B14F-4D97-AF65-F5344CB8AC3E}">
        <p14:creationId xmlns:p14="http://schemas.microsoft.com/office/powerpoint/2010/main" val="3118070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次に、当市の協力隊は、主に担当地区に軸足を置いた活動をしていただいております。</a:t>
            </a:r>
            <a:endParaRPr kumimoji="1" lang="en-US" altLang="ja-JP" dirty="0"/>
          </a:p>
          <a:p>
            <a:r>
              <a:rPr kumimoji="1" lang="ja-JP" altLang="en-US" dirty="0"/>
              <a:t>地区での活動は、隊員だけでなく、地区自らも「我が事」として受け入れる覚悟を持っていただく必要があります。</a:t>
            </a:r>
            <a:endParaRPr kumimoji="1" lang="en-US" altLang="ja-JP" dirty="0"/>
          </a:p>
          <a:p>
            <a:r>
              <a:rPr kumimoji="1" lang="ja-JP" altLang="en-US" dirty="0"/>
              <a:t>そのため、地区から希望する人材についての要望書を作っていただいたり、相談すべき相手などを明確化するために世話人の選出や住居の確保などを条件としております。</a:t>
            </a:r>
            <a:endParaRPr kumimoji="1" lang="en-US" altLang="ja-JP" dirty="0"/>
          </a:p>
          <a:p>
            <a:r>
              <a:rPr kumimoji="1" lang="ja-JP" altLang="en-US" dirty="0"/>
              <a:t>このほかにも「こんなはずではなかった」といってミスマッチを防止するために、着任までに隊員としての適性や地域との相性を確認しており、令和２年度から国が制度化しました「おためし協力隊制度」につきましても積極的に活用しております。</a:t>
            </a:r>
            <a:endParaRPr kumimoji="1" lang="en-US" altLang="ja-JP"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20</a:t>
            </a:fld>
            <a:endParaRPr kumimoji="1" lang="ja-JP" altLang="en-US"/>
          </a:p>
        </p:txBody>
      </p:sp>
    </p:spTree>
    <p:extLst>
      <p:ext uri="{BB962C8B-B14F-4D97-AF65-F5344CB8AC3E}">
        <p14:creationId xmlns:p14="http://schemas.microsoft.com/office/powerpoint/2010/main" val="1519893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十日町市の特徴ある取組として、サポート体制の充実があげられます。</a:t>
            </a:r>
            <a:endParaRPr kumimoji="1" lang="en-US" altLang="ja-JP" dirty="0"/>
          </a:p>
          <a:p>
            <a:r>
              <a:rPr kumimoji="1" lang="ja-JP" altLang="en-US" dirty="0"/>
              <a:t>サポート体制については、協力隊制度の導入以降、早い段階から中間支援組織の必要性が、隊員のメンバー間で議論されてきました。</a:t>
            </a:r>
            <a:endParaRPr kumimoji="1" lang="en-US" altLang="ja-JP" dirty="0"/>
          </a:p>
          <a:p>
            <a:r>
              <a:rPr kumimoji="1" lang="ja-JP" altLang="en-US" dirty="0"/>
              <a:t>平成</a:t>
            </a:r>
            <a:r>
              <a:rPr kumimoji="1" lang="en-US" altLang="ja-JP" dirty="0"/>
              <a:t>25</a:t>
            </a:r>
            <a:r>
              <a:rPr kumimoji="1" lang="ja-JP" altLang="en-US" dirty="0"/>
              <a:t>年（</a:t>
            </a:r>
            <a:r>
              <a:rPr kumimoji="1" lang="en-US" altLang="ja-JP" dirty="0"/>
              <a:t>2013</a:t>
            </a:r>
            <a:r>
              <a:rPr kumimoji="1" lang="ja-JP" altLang="en-US" dirty="0"/>
              <a:t>年）には、実際に隊員ＯＢによる中間支援組織を立ち上げ、協力隊活動のサポートを開始しました。</a:t>
            </a:r>
            <a:endParaRPr kumimoji="1" lang="en-US" altLang="ja-JP" dirty="0"/>
          </a:p>
          <a:p>
            <a:r>
              <a:rPr kumimoji="1" lang="ja-JP" altLang="en-US" dirty="0"/>
              <a:t>また、令和２年（</a:t>
            </a:r>
            <a:r>
              <a:rPr kumimoji="1" lang="en-US" altLang="ja-JP" dirty="0"/>
              <a:t>2020</a:t>
            </a:r>
            <a:r>
              <a:rPr kumimoji="1" lang="ja-JP" altLang="en-US" dirty="0"/>
              <a:t>年）には、隊員の雇用も含めて、協力隊事業の全般を中間支援組織である里山プロジェクトへ委託しました。</a:t>
            </a:r>
            <a:endParaRPr kumimoji="1" lang="en-US" altLang="ja-JP" dirty="0"/>
          </a:p>
          <a:p>
            <a:endParaRPr kumimoji="1" lang="en-US" altLang="ja-JP" dirty="0"/>
          </a:p>
          <a:p>
            <a:r>
              <a:rPr kumimoji="1" lang="ja-JP" altLang="en-US" dirty="0"/>
              <a:t>なお、</a:t>
            </a:r>
            <a:r>
              <a:rPr kumimoji="1" lang="ja-JP" altLang="en-US" u="sng" dirty="0"/>
              <a:t>国ではこれらの取組を参考にしていただき、</a:t>
            </a:r>
            <a:r>
              <a:rPr kumimoji="1" lang="ja-JP" altLang="en-US" u="sng" dirty="0">
                <a:solidFill>
                  <a:srgbClr val="FF0000"/>
                </a:solidFill>
              </a:rPr>
              <a:t>令和５年度からサポート事業が特別交付税のメニューに加わりました。</a:t>
            </a: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21</a:t>
            </a:fld>
            <a:endParaRPr kumimoji="1" lang="ja-JP" altLang="en-US"/>
          </a:p>
        </p:txBody>
      </p:sp>
    </p:spTree>
    <p:extLst>
      <p:ext uri="{BB962C8B-B14F-4D97-AF65-F5344CB8AC3E}">
        <p14:creationId xmlns:p14="http://schemas.microsoft.com/office/powerpoint/2010/main" val="102824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次に、トオコン</a:t>
            </a:r>
            <a:r>
              <a:rPr kumimoji="1" lang="en-US" altLang="ja-JP" dirty="0">
                <a:latin typeface="+mn-ea"/>
                <a:ea typeface="+mn-ea"/>
              </a:rPr>
              <a:t>2015</a:t>
            </a:r>
            <a:r>
              <a:rPr kumimoji="1" lang="ja-JP" altLang="en-US" dirty="0">
                <a:latin typeface="+mn-ea"/>
                <a:ea typeface="+mn-ea"/>
              </a:rPr>
              <a:t>入賞者の小山友誉さんは協力隊退任後、先ほども紹介しました里山プロジェクトを他の隊員</a:t>
            </a:r>
            <a:r>
              <a:rPr kumimoji="1" lang="en-US" altLang="ja-JP" dirty="0">
                <a:latin typeface="+mn-ea"/>
                <a:ea typeface="+mn-ea"/>
              </a:rPr>
              <a:t>OB</a:t>
            </a:r>
            <a:r>
              <a:rPr kumimoji="1" lang="ja-JP" altLang="en-US" dirty="0">
                <a:latin typeface="+mn-ea"/>
                <a:ea typeface="+mn-ea"/>
              </a:rPr>
              <a:t>とともに設立し、隊員の活動サポートをスタートしました。</a:t>
            </a:r>
            <a:endParaRPr kumimoji="1" lang="en-US" altLang="ja-JP" dirty="0">
              <a:latin typeface="+mn-ea"/>
              <a:ea typeface="+mn-ea"/>
            </a:endParaRP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22</a:t>
            </a:fld>
            <a:endParaRPr kumimoji="1" lang="ja-JP" altLang="en-US"/>
          </a:p>
        </p:txBody>
      </p:sp>
    </p:spTree>
    <p:extLst>
      <p:ext uri="{BB962C8B-B14F-4D97-AF65-F5344CB8AC3E}">
        <p14:creationId xmlns:p14="http://schemas.microsoft.com/office/powerpoint/2010/main" val="706812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94">
              <a:defRPr/>
            </a:pPr>
            <a:r>
              <a:rPr kumimoji="1" lang="ja-JP" altLang="en-US" dirty="0"/>
              <a:t>次に十日町市の実績について紹介します。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24</a:t>
            </a:fld>
            <a:endParaRPr kumimoji="1" lang="ja-JP" altLang="en-US"/>
          </a:p>
        </p:txBody>
      </p:sp>
    </p:spTree>
    <p:extLst>
      <p:ext uri="{BB962C8B-B14F-4D97-AF65-F5344CB8AC3E}">
        <p14:creationId xmlns:p14="http://schemas.microsoft.com/office/powerpoint/2010/main" val="851086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当市に定住した隊員の従事している職業の内訳はこのとおりです。</a:t>
            </a:r>
            <a:endParaRPr kumimoji="1" lang="en-US" altLang="ja-JP" dirty="0"/>
          </a:p>
          <a:p>
            <a:r>
              <a:rPr kumimoji="1" lang="ja-JP" altLang="en-US" dirty="0"/>
              <a:t>新規就農や新規に起業される方も多くいらっしゃいますが、十日町市では、地域おこし協力隊の隊員が現役のうちから退任後のキャリア目標の設定やキャリア支援などを里山プロジェクトに実施していただいたり、国の起業支援策を積極的に活用することなどにより、退任後に市内で起業するケースにつながっていると考えております。</a:t>
            </a: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25</a:t>
            </a:fld>
            <a:endParaRPr kumimoji="1" lang="ja-JP" altLang="en-US"/>
          </a:p>
        </p:txBody>
      </p:sp>
    </p:spTree>
    <p:extLst>
      <p:ext uri="{BB962C8B-B14F-4D97-AF65-F5344CB8AC3E}">
        <p14:creationId xmlns:p14="http://schemas.microsoft.com/office/powerpoint/2010/main" val="899564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最初にトオコン</a:t>
            </a:r>
            <a:r>
              <a:rPr kumimoji="1" lang="en-US" altLang="ja-JP" dirty="0">
                <a:latin typeface="+mn-ea"/>
                <a:ea typeface="+mn-ea"/>
              </a:rPr>
              <a:t>2016</a:t>
            </a:r>
            <a:r>
              <a:rPr kumimoji="1" lang="ja-JP" altLang="en-US" dirty="0">
                <a:latin typeface="+mn-ea"/>
                <a:ea typeface="+mn-ea"/>
              </a:rPr>
              <a:t>入賞者の高木千歩さんは隊員退任後、地産地消型のビアレストランを開業後、平成</a:t>
            </a:r>
            <a:r>
              <a:rPr kumimoji="1" lang="en-US" altLang="ja-JP" dirty="0">
                <a:latin typeface="+mn-ea"/>
                <a:ea typeface="+mn-ea"/>
              </a:rPr>
              <a:t>29</a:t>
            </a:r>
            <a:r>
              <a:rPr kumimoji="1" lang="ja-JP" altLang="en-US" dirty="0">
                <a:latin typeface="+mn-ea"/>
                <a:ea typeface="+mn-ea"/>
              </a:rPr>
              <a:t>年に十日町市初のクラフトビール</a:t>
            </a:r>
            <a:r>
              <a:rPr lang="ja-JP" altLang="en-US" dirty="0">
                <a:latin typeface="+mn-ea"/>
              </a:rPr>
              <a:t>醸造会社「妻有ビール株式会社」を設立されました。</a:t>
            </a:r>
          </a:p>
          <a:p>
            <a:r>
              <a:rPr kumimoji="1" lang="ja-JP" altLang="en-US" dirty="0">
                <a:latin typeface="+mn-ea"/>
                <a:ea typeface="+mn-ea"/>
              </a:rPr>
              <a:t>地元産にこだわり、十日町で有名なそばを使用したそばエールや、ホップの栽培などにも挑戦されています</a:t>
            </a:r>
            <a:endParaRPr kumimoji="1" lang="en-US" altLang="ja-JP" dirty="0">
              <a:latin typeface="+mn-ea"/>
              <a:ea typeface="+mn-ea"/>
            </a:endParaRPr>
          </a:p>
          <a:p>
            <a:endParaRPr kumimoji="1" lang="en-US" altLang="ja-JP" dirty="0">
              <a:latin typeface="+mn-ea"/>
              <a:ea typeface="+mn-ea"/>
            </a:endParaRPr>
          </a:p>
          <a:p>
            <a:endParaRPr kumimoji="1" lang="en-US" altLang="ja-JP" dirty="0">
              <a:latin typeface="+mn-ea"/>
              <a:ea typeface="+mn-ea"/>
            </a:endParaRPr>
          </a:p>
          <a:p>
            <a:endParaRPr kumimoji="1" lang="en-US" altLang="ja-JP" dirty="0">
              <a:latin typeface="+mn-ea"/>
              <a:ea typeface="+mn-ea"/>
            </a:endParaRP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26</a:t>
            </a:fld>
            <a:endParaRPr kumimoji="1" lang="ja-JP" altLang="en-US"/>
          </a:p>
        </p:txBody>
      </p:sp>
    </p:spTree>
    <p:extLst>
      <p:ext uri="{BB962C8B-B14F-4D97-AF65-F5344CB8AC3E}">
        <p14:creationId xmlns:p14="http://schemas.microsoft.com/office/powerpoint/2010/main" val="3736031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最初にトオコン</a:t>
            </a:r>
            <a:r>
              <a:rPr kumimoji="1" lang="en-US" altLang="ja-JP" dirty="0">
                <a:latin typeface="+mn-ea"/>
                <a:ea typeface="+mn-ea"/>
              </a:rPr>
              <a:t>2016</a:t>
            </a:r>
            <a:r>
              <a:rPr kumimoji="1" lang="ja-JP" altLang="en-US" dirty="0">
                <a:latin typeface="+mn-ea"/>
                <a:ea typeface="+mn-ea"/>
              </a:rPr>
              <a:t>入賞者の高木千歩さんは隊員退任後、地産地消型のビアレストランを開業後、平成</a:t>
            </a:r>
            <a:r>
              <a:rPr kumimoji="1" lang="en-US" altLang="ja-JP" dirty="0">
                <a:latin typeface="+mn-ea"/>
                <a:ea typeface="+mn-ea"/>
              </a:rPr>
              <a:t>29</a:t>
            </a:r>
            <a:r>
              <a:rPr kumimoji="1" lang="ja-JP" altLang="en-US" dirty="0">
                <a:latin typeface="+mn-ea"/>
                <a:ea typeface="+mn-ea"/>
              </a:rPr>
              <a:t>年に十日町市初のクラフトビール</a:t>
            </a:r>
            <a:r>
              <a:rPr lang="ja-JP" altLang="en-US" dirty="0">
                <a:latin typeface="+mn-ea"/>
              </a:rPr>
              <a:t>醸造会社「妻有ビール株式会社」を設立されました。</a:t>
            </a:r>
          </a:p>
          <a:p>
            <a:r>
              <a:rPr kumimoji="1" lang="ja-JP" altLang="en-US" dirty="0">
                <a:latin typeface="+mn-ea"/>
                <a:ea typeface="+mn-ea"/>
              </a:rPr>
              <a:t>地元産にこだわり、十日町で有名なそばを使用したそばエールや、ホップの栽培などにも挑戦されています</a:t>
            </a:r>
            <a:endParaRPr kumimoji="1" lang="en-US" altLang="ja-JP" dirty="0">
              <a:latin typeface="+mn-ea"/>
              <a:ea typeface="+mn-ea"/>
            </a:endParaRPr>
          </a:p>
          <a:p>
            <a:endParaRPr kumimoji="1" lang="en-US" altLang="ja-JP" dirty="0">
              <a:latin typeface="+mn-ea"/>
              <a:ea typeface="+mn-ea"/>
            </a:endParaRPr>
          </a:p>
          <a:p>
            <a:endParaRPr kumimoji="1" lang="en-US" altLang="ja-JP" dirty="0">
              <a:latin typeface="+mn-ea"/>
              <a:ea typeface="+mn-ea"/>
            </a:endParaRPr>
          </a:p>
          <a:p>
            <a:endParaRPr kumimoji="1" lang="en-US" altLang="ja-JP" dirty="0">
              <a:latin typeface="+mn-ea"/>
              <a:ea typeface="+mn-ea"/>
            </a:endParaRP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27</a:t>
            </a:fld>
            <a:endParaRPr kumimoji="1" lang="ja-JP" altLang="en-US"/>
          </a:p>
        </p:txBody>
      </p:sp>
    </p:spTree>
    <p:extLst>
      <p:ext uri="{BB962C8B-B14F-4D97-AF65-F5344CB8AC3E}">
        <p14:creationId xmlns:p14="http://schemas.microsoft.com/office/powerpoint/2010/main" val="1661007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最初にトオコン</a:t>
            </a:r>
            <a:r>
              <a:rPr kumimoji="1" lang="en-US" altLang="ja-JP" dirty="0">
                <a:latin typeface="+mn-ea"/>
                <a:ea typeface="+mn-ea"/>
              </a:rPr>
              <a:t>2016</a:t>
            </a:r>
            <a:r>
              <a:rPr kumimoji="1" lang="ja-JP" altLang="en-US" dirty="0">
                <a:latin typeface="+mn-ea"/>
                <a:ea typeface="+mn-ea"/>
              </a:rPr>
              <a:t>入賞者の高木千歩さんは隊員退任後、地産地消型のビアレストランを開業後、平成</a:t>
            </a:r>
            <a:r>
              <a:rPr kumimoji="1" lang="en-US" altLang="ja-JP" dirty="0">
                <a:latin typeface="+mn-ea"/>
                <a:ea typeface="+mn-ea"/>
              </a:rPr>
              <a:t>29</a:t>
            </a:r>
            <a:r>
              <a:rPr kumimoji="1" lang="ja-JP" altLang="en-US" dirty="0">
                <a:latin typeface="+mn-ea"/>
                <a:ea typeface="+mn-ea"/>
              </a:rPr>
              <a:t>年に十日町市初のクラフトビール</a:t>
            </a:r>
            <a:r>
              <a:rPr lang="ja-JP" altLang="en-US" dirty="0">
                <a:latin typeface="+mn-ea"/>
              </a:rPr>
              <a:t>醸造会社「妻有ビール株式会社」を設立されました。</a:t>
            </a:r>
          </a:p>
          <a:p>
            <a:r>
              <a:rPr kumimoji="1" lang="ja-JP" altLang="en-US" dirty="0">
                <a:latin typeface="+mn-ea"/>
                <a:ea typeface="+mn-ea"/>
              </a:rPr>
              <a:t>地元産にこだわり、十日町で有名なそばを使用したそばエールや、ホップの栽培などにも挑戦されています</a:t>
            </a:r>
            <a:endParaRPr kumimoji="1" lang="en-US" altLang="ja-JP" dirty="0">
              <a:latin typeface="+mn-ea"/>
              <a:ea typeface="+mn-ea"/>
            </a:endParaRPr>
          </a:p>
          <a:p>
            <a:endParaRPr kumimoji="1" lang="en-US" altLang="ja-JP" dirty="0">
              <a:latin typeface="+mn-ea"/>
              <a:ea typeface="+mn-ea"/>
            </a:endParaRPr>
          </a:p>
          <a:p>
            <a:endParaRPr kumimoji="1" lang="en-US" altLang="ja-JP" dirty="0">
              <a:latin typeface="+mn-ea"/>
              <a:ea typeface="+mn-ea"/>
            </a:endParaRPr>
          </a:p>
          <a:p>
            <a:endParaRPr kumimoji="1" lang="en-US" altLang="ja-JP" dirty="0">
              <a:latin typeface="+mn-ea"/>
              <a:ea typeface="+mn-ea"/>
            </a:endParaRP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28</a:t>
            </a:fld>
            <a:endParaRPr kumimoji="1" lang="ja-JP" altLang="en-US"/>
          </a:p>
        </p:txBody>
      </p:sp>
    </p:spTree>
    <p:extLst>
      <p:ext uri="{BB962C8B-B14F-4D97-AF65-F5344CB8AC3E}">
        <p14:creationId xmlns:p14="http://schemas.microsoft.com/office/powerpoint/2010/main" val="2561574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94">
              <a:defRPr/>
            </a:pPr>
            <a:r>
              <a:rPr kumimoji="1" lang="ja-JP" altLang="en-US" dirty="0"/>
              <a:t>次に十日町市の実績について紹介します。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29</a:t>
            </a:fld>
            <a:endParaRPr kumimoji="1" lang="ja-JP" altLang="en-US"/>
          </a:p>
        </p:txBody>
      </p:sp>
    </p:spTree>
    <p:extLst>
      <p:ext uri="{BB962C8B-B14F-4D97-AF65-F5344CB8AC3E}">
        <p14:creationId xmlns:p14="http://schemas.microsoft.com/office/powerpoint/2010/main" val="2716585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平成</a:t>
            </a:r>
            <a:r>
              <a:rPr kumimoji="1" lang="en-US" altLang="ja-JP" dirty="0"/>
              <a:t>27</a:t>
            </a:r>
            <a:r>
              <a:rPr kumimoji="1" lang="ja-JP" altLang="en-US" dirty="0"/>
              <a:t>年度（</a:t>
            </a:r>
            <a:r>
              <a:rPr kumimoji="1" lang="en-US" altLang="ja-JP" dirty="0"/>
              <a:t>2015</a:t>
            </a:r>
            <a:r>
              <a:rPr kumimoji="1" lang="ja-JP" altLang="en-US" dirty="0"/>
              <a:t>年）から産業部門でも新規創業や新分野進出を希望する方を対象に「十日町市ビジネスコンテスト（トオコン）」を開催するなど、起業者支援をおこなっており、地域おこし協力隊員も積極的に参加してくれました。</a:t>
            </a:r>
            <a:endParaRPr kumimoji="1" lang="en-US" altLang="ja-JP" dirty="0"/>
          </a:p>
          <a:p>
            <a:endParaRPr kumimoji="1" lang="en-US" altLang="ja-JP" dirty="0"/>
          </a:p>
          <a:p>
            <a:r>
              <a:rPr kumimoji="1" lang="ja-JP" altLang="en-US" dirty="0"/>
              <a:t>特に、これらの取組を通して市内で起業した方々は、あらゆる分野で市内に好影響を与えてくれています。</a:t>
            </a:r>
            <a:endParaRPr kumimoji="1" lang="en-US" altLang="ja-JP" dirty="0"/>
          </a:p>
          <a:p>
            <a:r>
              <a:rPr kumimoji="1" lang="ja-JP" altLang="en-US" dirty="0"/>
              <a:t>ここからは、そういった方々を少し紹介させていただきます。</a:t>
            </a: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30</a:t>
            </a:fld>
            <a:endParaRPr kumimoji="1" lang="ja-JP" altLang="en-US"/>
          </a:p>
        </p:txBody>
      </p:sp>
    </p:spTree>
    <p:extLst>
      <p:ext uri="{BB962C8B-B14F-4D97-AF65-F5344CB8AC3E}">
        <p14:creationId xmlns:p14="http://schemas.microsoft.com/office/powerpoint/2010/main" val="4210665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3</a:t>
            </a:fld>
            <a:endParaRPr kumimoji="1" lang="ja-JP" altLang="en-US"/>
          </a:p>
        </p:txBody>
      </p:sp>
    </p:spTree>
    <p:extLst>
      <p:ext uri="{BB962C8B-B14F-4D97-AF65-F5344CB8AC3E}">
        <p14:creationId xmlns:p14="http://schemas.microsoft.com/office/powerpoint/2010/main" val="4147013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32</a:t>
            </a:fld>
            <a:endParaRPr kumimoji="1" lang="ja-JP" altLang="en-US"/>
          </a:p>
        </p:txBody>
      </p:sp>
    </p:spTree>
    <p:extLst>
      <p:ext uri="{BB962C8B-B14F-4D97-AF65-F5344CB8AC3E}">
        <p14:creationId xmlns:p14="http://schemas.microsoft.com/office/powerpoint/2010/main" val="4004430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94">
              <a:defRPr/>
            </a:pPr>
            <a:r>
              <a:rPr kumimoji="1" lang="ja-JP" altLang="en-US" dirty="0"/>
              <a:t>最後に「まとめ」としまして、</a:t>
            </a: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33</a:t>
            </a:fld>
            <a:endParaRPr kumimoji="1" lang="ja-JP" altLang="en-US"/>
          </a:p>
        </p:txBody>
      </p:sp>
    </p:spTree>
    <p:extLst>
      <p:ext uri="{BB962C8B-B14F-4D97-AF65-F5344CB8AC3E}">
        <p14:creationId xmlns:p14="http://schemas.microsoft.com/office/powerpoint/2010/main" val="3553620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当市が地域おこし協力隊制度を導入して、</a:t>
            </a:r>
            <a:r>
              <a:rPr kumimoji="1" lang="en-US" altLang="ja-JP" dirty="0"/>
              <a:t>15</a:t>
            </a:r>
            <a:r>
              <a:rPr kumimoji="1" lang="ja-JP" altLang="en-US" dirty="0"/>
              <a:t>年が経過します。</a:t>
            </a:r>
            <a:endParaRPr kumimoji="1" lang="en-US" altLang="ja-JP" dirty="0"/>
          </a:p>
          <a:p>
            <a:r>
              <a:rPr kumimoji="1" lang="ja-JP" altLang="en-US" dirty="0"/>
              <a:t>本日、ご紹介したように、当市の隊員</a:t>
            </a:r>
            <a:r>
              <a:rPr kumimoji="1" lang="en-US" altLang="ja-JP" dirty="0"/>
              <a:t>OB</a:t>
            </a:r>
            <a:r>
              <a:rPr kumimoji="1" lang="ja-JP" altLang="en-US" dirty="0"/>
              <a:t>・</a:t>
            </a:r>
            <a:r>
              <a:rPr kumimoji="1" lang="en-US" altLang="ja-JP" dirty="0"/>
              <a:t>OG</a:t>
            </a:r>
            <a:r>
              <a:rPr kumimoji="1" lang="ja-JP" altLang="en-US" dirty="0"/>
              <a:t>が様々な分野でまちづくりのキーパーソンとなり活躍してくれています。</a:t>
            </a:r>
            <a:endParaRPr kumimoji="1" lang="en-US" altLang="ja-JP" dirty="0"/>
          </a:p>
          <a:p>
            <a:r>
              <a:rPr kumimoji="1" lang="ja-JP" altLang="en-US" dirty="0"/>
              <a:t>全国多々ある地域の中で、当市を選び着任した隊員を、地域とともに、市は様々な形で支援することで、新たな地域づくりの芽ぶきにつながっています。</a:t>
            </a:r>
            <a:endParaRPr kumimoji="1" lang="en-US" altLang="ja-JP" dirty="0"/>
          </a:p>
          <a:p>
            <a:r>
              <a:rPr kumimoji="1" lang="ja-JP" altLang="en-US" dirty="0"/>
              <a:t>我々としましては、「選ばれて住み継がれるまちとおかまち」の実現を目指して、今後も、地域おこし協力隊を地域づくりを担う貴重な人材として、ともに歩んでいきたいと考えています。</a:t>
            </a: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34</a:t>
            </a:fld>
            <a:endParaRPr kumimoji="1" lang="ja-JP" altLang="en-US"/>
          </a:p>
        </p:txBody>
      </p:sp>
    </p:spTree>
    <p:extLst>
      <p:ext uri="{BB962C8B-B14F-4D97-AF65-F5344CB8AC3E}">
        <p14:creationId xmlns:p14="http://schemas.microsoft.com/office/powerpoint/2010/main" val="355383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十日町市は平成</a:t>
            </a:r>
            <a:r>
              <a:rPr kumimoji="1" lang="en-US" altLang="ja-JP" dirty="0"/>
              <a:t>17</a:t>
            </a:r>
            <a:r>
              <a:rPr kumimoji="1" lang="ja-JP" altLang="en-US" dirty="0"/>
              <a:t>年４月１日に５市町村が合併し、面積が約</a:t>
            </a:r>
            <a:r>
              <a:rPr kumimoji="1" lang="en-US" altLang="ja-JP" dirty="0"/>
              <a:t>590</a:t>
            </a:r>
            <a:r>
              <a:rPr kumimoji="1" lang="ja-JP" altLang="en-US" dirty="0"/>
              <a:t>キロ平方メートルの非常に広大な自治体です。</a:t>
            </a:r>
          </a:p>
          <a:p>
            <a:r>
              <a:rPr kumimoji="1" lang="ja-JP" altLang="en-US" dirty="0"/>
              <a:t>（「人口」～「世帯数」は資料を読んで説明。「財政規模」は参考程度。）令和２年国勢調査の数値</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4</a:t>
            </a:fld>
            <a:endParaRPr kumimoji="1" lang="ja-JP" altLang="en-US"/>
          </a:p>
        </p:txBody>
      </p:sp>
    </p:spTree>
    <p:extLst>
      <p:ext uri="{BB962C8B-B14F-4D97-AF65-F5344CB8AC3E}">
        <p14:creationId xmlns:p14="http://schemas.microsoft.com/office/powerpoint/2010/main" val="1993172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2242">
              <a:defRPr/>
            </a:pPr>
            <a:r>
              <a:rPr kumimoji="1" lang="ja-JP" altLang="en-US" dirty="0"/>
              <a:t>また、大地の芸術祭は平成</a:t>
            </a:r>
            <a:r>
              <a:rPr kumimoji="1" lang="en-US" altLang="ja-JP" dirty="0"/>
              <a:t>12</a:t>
            </a:r>
            <a:r>
              <a:rPr kumimoji="1" lang="ja-JP" altLang="en-US" dirty="0"/>
              <a:t>年から始まり、３年に一回開催する国内最大級の国際芸術祭です。</a:t>
            </a:r>
            <a:endParaRPr kumimoji="1" lang="en-US" altLang="ja-JP" dirty="0"/>
          </a:p>
          <a:p>
            <a:pPr defTabSz="972242">
              <a:defRPr/>
            </a:pPr>
            <a:r>
              <a:rPr kumimoji="1" lang="ja-JP" altLang="en-US" dirty="0"/>
              <a:t>アート作品は、ご覧のとおり一カ所に集中集約するのではなく、エリア内に点在していることが判ります。</a:t>
            </a:r>
          </a:p>
          <a:p>
            <a:pPr defTabSz="972242">
              <a:defRPr/>
            </a:pPr>
            <a:r>
              <a:rPr kumimoji="1" lang="en-US" altLang="ja-JP" dirty="0"/>
              <a:t>760k㎡</a:t>
            </a:r>
            <a:r>
              <a:rPr kumimoji="1" lang="ja-JP" altLang="en-US" dirty="0"/>
              <a:t>の広大な大地（東京</a:t>
            </a:r>
            <a:r>
              <a:rPr kumimoji="1" lang="en-US" altLang="ja-JP" dirty="0"/>
              <a:t>23</a:t>
            </a:r>
            <a:r>
              <a:rPr kumimoji="1" lang="ja-JP" altLang="en-US" dirty="0"/>
              <a:t>区の</a:t>
            </a:r>
            <a:r>
              <a:rPr kumimoji="1" lang="en-US" altLang="ja-JP" dirty="0"/>
              <a:t>1.2</a:t>
            </a:r>
            <a:r>
              <a:rPr kumimoji="1" lang="ja-JP" altLang="en-US" dirty="0"/>
              <a:t>倍）を舞台に、約</a:t>
            </a:r>
            <a:r>
              <a:rPr kumimoji="1" lang="en-US" altLang="ja-JP" dirty="0"/>
              <a:t>200</a:t>
            </a:r>
            <a:r>
              <a:rPr kumimoji="1" lang="ja-JP" altLang="en-US" dirty="0"/>
              <a:t>点の恒久作品が点在。</a:t>
            </a:r>
            <a:r>
              <a:rPr kumimoji="1" lang="en-US" altLang="ja-JP" dirty="0"/>
              <a:t>2022</a:t>
            </a:r>
            <a:r>
              <a:rPr kumimoji="1" lang="ja-JP" altLang="en-US" dirty="0"/>
              <a:t>年は約</a:t>
            </a:r>
            <a:r>
              <a:rPr kumimoji="1" lang="en-US" altLang="ja-JP" dirty="0"/>
              <a:t>330</a:t>
            </a:r>
            <a:r>
              <a:rPr kumimoji="1" lang="ja-JP" altLang="en-US" dirty="0"/>
              <a:t>点の作品を展開しました。</a:t>
            </a:r>
          </a:p>
          <a:p>
            <a:r>
              <a:rPr kumimoji="1" lang="ja-JP" altLang="en-US" dirty="0"/>
              <a:t>来年、第９回展を開催予定です。</a:t>
            </a:r>
            <a:endParaRPr kumimoji="1" lang="en-US" altLang="ja-JP" dirty="0"/>
          </a:p>
          <a:p>
            <a:r>
              <a:rPr kumimoji="1" lang="ja-JP" altLang="en-US" dirty="0"/>
              <a:t>そしてこの芸術祭で十日町市を知ったり、何らか関わりを持ったりすることで、地域おこし協力隊になるという事例が多くあります。</a:t>
            </a: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5</a:t>
            </a:fld>
            <a:endParaRPr kumimoji="1" lang="ja-JP" altLang="en-US"/>
          </a:p>
        </p:txBody>
      </p:sp>
    </p:spTree>
    <p:extLst>
      <p:ext uri="{BB962C8B-B14F-4D97-AF65-F5344CB8AC3E}">
        <p14:creationId xmlns:p14="http://schemas.microsoft.com/office/powerpoint/2010/main" val="344966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2242">
              <a:defRPr/>
            </a:pPr>
            <a:r>
              <a:rPr kumimoji="1" lang="ja-JP" altLang="en-US" dirty="0"/>
              <a:t>また、大地の芸術祭は平成</a:t>
            </a:r>
            <a:r>
              <a:rPr kumimoji="1" lang="en-US" altLang="ja-JP" dirty="0"/>
              <a:t>12</a:t>
            </a:r>
            <a:r>
              <a:rPr kumimoji="1" lang="ja-JP" altLang="en-US" dirty="0"/>
              <a:t>年から始まり、３年に一回開催する国内最大級の国際芸術祭です。</a:t>
            </a:r>
            <a:endParaRPr kumimoji="1" lang="en-US" altLang="ja-JP" dirty="0"/>
          </a:p>
          <a:p>
            <a:pPr defTabSz="972242">
              <a:defRPr/>
            </a:pPr>
            <a:r>
              <a:rPr kumimoji="1" lang="ja-JP" altLang="en-US" dirty="0"/>
              <a:t>アート作品は、ご覧のとおり一カ所に集中集約するのではなく、エリア内に点在していることが判ります。</a:t>
            </a:r>
          </a:p>
          <a:p>
            <a:pPr defTabSz="972242">
              <a:defRPr/>
            </a:pPr>
            <a:r>
              <a:rPr kumimoji="1" lang="en-US" altLang="ja-JP" dirty="0"/>
              <a:t>760k㎡</a:t>
            </a:r>
            <a:r>
              <a:rPr kumimoji="1" lang="ja-JP" altLang="en-US" dirty="0"/>
              <a:t>の広大な大地（東京</a:t>
            </a:r>
            <a:r>
              <a:rPr kumimoji="1" lang="en-US" altLang="ja-JP" dirty="0"/>
              <a:t>23</a:t>
            </a:r>
            <a:r>
              <a:rPr kumimoji="1" lang="ja-JP" altLang="en-US" dirty="0"/>
              <a:t>区の</a:t>
            </a:r>
            <a:r>
              <a:rPr kumimoji="1" lang="en-US" altLang="ja-JP" dirty="0"/>
              <a:t>1.2</a:t>
            </a:r>
            <a:r>
              <a:rPr kumimoji="1" lang="ja-JP" altLang="en-US" dirty="0"/>
              <a:t>倍）を舞台に、約</a:t>
            </a:r>
            <a:r>
              <a:rPr kumimoji="1" lang="en-US" altLang="ja-JP" dirty="0"/>
              <a:t>200</a:t>
            </a:r>
            <a:r>
              <a:rPr kumimoji="1" lang="ja-JP" altLang="en-US" dirty="0"/>
              <a:t>点の恒久作品が点在。</a:t>
            </a:r>
            <a:r>
              <a:rPr kumimoji="1" lang="en-US" altLang="ja-JP" dirty="0"/>
              <a:t>2022</a:t>
            </a:r>
            <a:r>
              <a:rPr kumimoji="1" lang="ja-JP" altLang="en-US" dirty="0"/>
              <a:t>年は約</a:t>
            </a:r>
            <a:r>
              <a:rPr kumimoji="1" lang="en-US" altLang="ja-JP" dirty="0"/>
              <a:t>330</a:t>
            </a:r>
            <a:r>
              <a:rPr kumimoji="1" lang="ja-JP" altLang="en-US" dirty="0"/>
              <a:t>点の作品を展開しました。</a:t>
            </a:r>
          </a:p>
          <a:p>
            <a:r>
              <a:rPr kumimoji="1" lang="ja-JP" altLang="en-US" dirty="0"/>
              <a:t>来年、第９回展を開催予定です。</a:t>
            </a:r>
            <a:endParaRPr kumimoji="1" lang="en-US" altLang="ja-JP" dirty="0"/>
          </a:p>
          <a:p>
            <a:r>
              <a:rPr kumimoji="1" lang="ja-JP" altLang="en-US" dirty="0"/>
              <a:t>そしてこの芸術祭で十日町市を知ったり、何らか関わりを持ったりすることで、地域おこし協力隊になるという事例が多くあります。</a:t>
            </a: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6</a:t>
            </a:fld>
            <a:endParaRPr kumimoji="1" lang="ja-JP" altLang="en-US"/>
          </a:p>
        </p:txBody>
      </p:sp>
    </p:spTree>
    <p:extLst>
      <p:ext uri="{BB962C8B-B14F-4D97-AF65-F5344CB8AC3E}">
        <p14:creationId xmlns:p14="http://schemas.microsoft.com/office/powerpoint/2010/main" val="159266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1962">
              <a:defRPr/>
            </a:pPr>
            <a:r>
              <a:rPr kumimoji="1" lang="ja-JP" altLang="en-US" dirty="0"/>
              <a:t>十日町市では、平成</a:t>
            </a:r>
            <a:r>
              <a:rPr kumimoji="1" lang="en-US" altLang="ja-JP" dirty="0"/>
              <a:t>12</a:t>
            </a:r>
            <a:r>
              <a:rPr kumimoji="1" lang="ja-JP" altLang="en-US" dirty="0"/>
              <a:t>年（</a:t>
            </a:r>
            <a:r>
              <a:rPr kumimoji="1" lang="en-US" altLang="ja-JP" dirty="0"/>
              <a:t>2000</a:t>
            </a:r>
            <a:r>
              <a:rPr kumimoji="1" lang="ja-JP" altLang="en-US" dirty="0"/>
              <a:t>年）から世界最大級の国際芸術祭である「越後妻有　大地の芸術祭」を３年に一回開催しており、アートによる地域づくりの先進事例として、国内外から多くの注目を集めています。芸術祭開催年では、市全域で</a:t>
            </a:r>
            <a:r>
              <a:rPr kumimoji="1" lang="en-US" altLang="ja-JP" dirty="0"/>
              <a:t>300</a:t>
            </a:r>
            <a:r>
              <a:rPr kumimoji="1" lang="ja-JP" altLang="en-US" dirty="0"/>
              <a:t>作品以上を設置しています。</a:t>
            </a:r>
          </a:p>
          <a:p>
            <a:r>
              <a:rPr kumimoji="1" lang="ja-JP" altLang="en-US" dirty="0"/>
              <a:t>来年の令和６年（</a:t>
            </a:r>
            <a:r>
              <a:rPr kumimoji="1" lang="en-US" altLang="ja-JP" dirty="0"/>
              <a:t>2024</a:t>
            </a:r>
            <a:r>
              <a:rPr kumimoji="1" lang="ja-JP" altLang="en-US" dirty="0"/>
              <a:t>年）には、第９回展を開催します。</a:t>
            </a:r>
            <a:endParaRPr kumimoji="1" lang="en-US" altLang="ja-JP" dirty="0"/>
          </a:p>
          <a:p>
            <a:r>
              <a:rPr kumimoji="1" lang="ja-JP" altLang="en-US" dirty="0"/>
              <a:t>また、この芸術祭の取組は、〇〇〇〇年から日本経済団体連合会「地域共創アクションプログラム」の連携先に選定されております。</a:t>
            </a:r>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7</a:t>
            </a:fld>
            <a:endParaRPr kumimoji="1" lang="ja-JP" altLang="en-US"/>
          </a:p>
        </p:txBody>
      </p:sp>
    </p:spTree>
    <p:extLst>
      <p:ext uri="{BB962C8B-B14F-4D97-AF65-F5344CB8AC3E}">
        <p14:creationId xmlns:p14="http://schemas.microsoft.com/office/powerpoint/2010/main" val="4005756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1962">
              <a:defRPr/>
            </a:pPr>
            <a:r>
              <a:rPr kumimoji="1" lang="ja-JP" altLang="en-US" dirty="0"/>
              <a:t>こちらの作品は、清津峡渓谷トンネルに製作されたマ・ヤンソンの「</a:t>
            </a:r>
            <a:r>
              <a:rPr kumimoji="1" lang="en-US" altLang="ja-JP" dirty="0"/>
              <a:t>Tunnel of Light</a:t>
            </a:r>
            <a:r>
              <a:rPr kumimoji="1" lang="ja-JP" altLang="en-US" dirty="0"/>
              <a:t>」です。</a:t>
            </a:r>
            <a:endParaRPr kumimoji="1" lang="en-US" altLang="ja-JP" dirty="0"/>
          </a:p>
          <a:p>
            <a:pPr defTabSz="971962">
              <a:defRPr/>
            </a:pPr>
            <a:r>
              <a:rPr kumimoji="1" lang="ja-JP" altLang="en-US" dirty="0"/>
              <a:t>令和４年度は年間約</a:t>
            </a:r>
            <a:r>
              <a:rPr kumimoji="1" lang="en-US" altLang="ja-JP" dirty="0"/>
              <a:t>29</a:t>
            </a:r>
            <a:r>
              <a:rPr kumimoji="1" lang="ja-JP" altLang="en-US" dirty="0"/>
              <a:t>万人（</a:t>
            </a:r>
            <a:r>
              <a:rPr kumimoji="1" lang="en-US" altLang="ja-JP" dirty="0"/>
              <a:t>288,043</a:t>
            </a:r>
            <a:r>
              <a:rPr kumimoji="1" lang="ja-JP" altLang="en-US" dirty="0"/>
              <a:t>人）が訪れた人気の作品です。</a:t>
            </a:r>
            <a:endParaRPr kumimoji="1" lang="en-US" altLang="ja-JP" dirty="0"/>
          </a:p>
          <a:p>
            <a:pPr defTabSz="971962">
              <a:defRPr/>
            </a:pPr>
            <a:endParaRPr kumimoji="1" lang="en-US" altLang="ja-JP" dirty="0"/>
          </a:p>
          <a:p>
            <a:pPr defTabSz="971962">
              <a:defRPr/>
            </a:pPr>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8</a:t>
            </a:fld>
            <a:endParaRPr kumimoji="1" lang="ja-JP" altLang="en-US"/>
          </a:p>
        </p:txBody>
      </p:sp>
    </p:spTree>
    <p:extLst>
      <p:ext uri="{BB962C8B-B14F-4D97-AF65-F5344CB8AC3E}">
        <p14:creationId xmlns:p14="http://schemas.microsoft.com/office/powerpoint/2010/main" val="3297483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1962">
              <a:defRPr/>
            </a:pPr>
            <a:r>
              <a:rPr kumimoji="1" lang="ja-JP" altLang="en-US" dirty="0"/>
              <a:t>こちらは、</a:t>
            </a:r>
            <a:r>
              <a:rPr kumimoji="1" lang="en-US" altLang="ja-JP" dirty="0"/>
              <a:t>1924</a:t>
            </a:r>
            <a:r>
              <a:rPr kumimoji="1" lang="ja-JP" altLang="en-US" dirty="0"/>
              <a:t>年築、越後中門造りの茅葺き民家を「やきもの」で再生しました「うぶすなの家」で、地域の方々が地元の食材を使ったレストランを運営しています。また、宿泊も可能な施設となっています。</a:t>
            </a:r>
            <a:endParaRPr kumimoji="1" lang="en-US" altLang="ja-JP" dirty="0"/>
          </a:p>
          <a:p>
            <a:pPr defTabSz="971962">
              <a:defRPr/>
            </a:pPr>
            <a:endParaRPr kumimoji="1" lang="en-US" altLang="ja-JP" dirty="0"/>
          </a:p>
          <a:p>
            <a:pPr defTabSz="971962">
              <a:defRPr/>
            </a:pPr>
            <a:r>
              <a:rPr kumimoji="1" lang="ja-JP" altLang="en-US" dirty="0"/>
              <a:t>なお、大地の芸術祭は、アートを媒介にした地域づくり・地域おこしを目指しており、この「うぶすなの家」のように山間地に住む人々が芸術家を迎え入れ、一緒に作品を作ってきた歴史があります。</a:t>
            </a:r>
          </a:p>
          <a:p>
            <a:pPr defTabSz="971962">
              <a:defRPr/>
            </a:pPr>
            <a:endParaRPr kumimoji="1" lang="ja-JP" altLang="en-US" dirty="0"/>
          </a:p>
        </p:txBody>
      </p:sp>
      <p:sp>
        <p:nvSpPr>
          <p:cNvPr id="4" name="スライド番号プレースホルダー 3"/>
          <p:cNvSpPr>
            <a:spLocks noGrp="1"/>
          </p:cNvSpPr>
          <p:nvPr>
            <p:ph type="sldNum" sz="quarter" idx="5"/>
          </p:nvPr>
        </p:nvSpPr>
        <p:spPr/>
        <p:txBody>
          <a:bodyPr/>
          <a:lstStyle/>
          <a:p>
            <a:fld id="{0802E4B7-41C8-4DF2-A9B5-0EE7B97277F9}" type="slidenum">
              <a:rPr kumimoji="1" lang="ja-JP" altLang="en-US" smtClean="0"/>
              <a:t>9</a:t>
            </a:fld>
            <a:endParaRPr kumimoji="1" lang="ja-JP" altLang="en-US"/>
          </a:p>
        </p:txBody>
      </p:sp>
    </p:spTree>
    <p:extLst>
      <p:ext uri="{BB962C8B-B14F-4D97-AF65-F5344CB8AC3E}">
        <p14:creationId xmlns:p14="http://schemas.microsoft.com/office/powerpoint/2010/main" val="95901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a:prstGeom prst="rect">
            <a:avLst/>
          </a:prstGeom>
        </p:spPr>
        <p:txBody>
          <a:bodyPr anchor="b"/>
          <a:lstStyle>
            <a:lvl1pPr algn="ctr">
              <a:defRPr sz="4875"/>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a:prstGeom prst="rect">
            <a:avLst/>
          </a:prstGeo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6" name="スライド番号プレースホルダー 5"/>
          <p:cNvSpPr>
            <a:spLocks noGrp="1"/>
          </p:cNvSpPr>
          <p:nvPr>
            <p:ph type="sldNum" sz="quarter" idx="12"/>
          </p:nvPr>
        </p:nvSpPr>
        <p:spPr>
          <a:xfrm>
            <a:off x="9440214" y="6492875"/>
            <a:ext cx="465786" cy="365125"/>
          </a:xfrm>
        </p:spPr>
        <p:txBody>
          <a:bodyPr/>
          <a:lstStyle/>
          <a:p>
            <a:fld id="{33727234-9843-4165-AB40-40411EC81480}" type="slidenum">
              <a:rPr kumimoji="1" lang="ja-JP" altLang="en-US" smtClean="0"/>
              <a:t>‹#›</a:t>
            </a:fld>
            <a:endParaRPr kumimoji="1" lang="ja-JP" altLang="en-US"/>
          </a:p>
        </p:txBody>
      </p:sp>
    </p:spTree>
    <p:extLst>
      <p:ext uri="{BB962C8B-B14F-4D97-AF65-F5344CB8AC3E}">
        <p14:creationId xmlns:p14="http://schemas.microsoft.com/office/powerpoint/2010/main" val="1544894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8" y="1825625"/>
            <a:ext cx="8543925"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681038" y="6356351"/>
            <a:ext cx="222885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727234-9843-4165-AB40-40411EC81480}" type="slidenum">
              <a:rPr kumimoji="1" lang="ja-JP" altLang="en-US" smtClean="0"/>
              <a:t>‹#›</a:t>
            </a:fld>
            <a:endParaRPr kumimoji="1" lang="ja-JP" altLang="en-US"/>
          </a:p>
        </p:txBody>
      </p:sp>
    </p:spTree>
    <p:extLst>
      <p:ext uri="{BB962C8B-B14F-4D97-AF65-F5344CB8AC3E}">
        <p14:creationId xmlns:p14="http://schemas.microsoft.com/office/powerpoint/2010/main" val="427477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1" y="365125"/>
            <a:ext cx="2135981" cy="5811838"/>
          </a:xfrm>
          <a:prstGeom prst="rect">
            <a:avLst/>
          </a:prstGeo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7" y="365125"/>
            <a:ext cx="6284119"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681038" y="6356351"/>
            <a:ext cx="222885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727234-9843-4165-AB40-40411EC81480}" type="slidenum">
              <a:rPr kumimoji="1" lang="ja-JP" altLang="en-US" smtClean="0"/>
              <a:t>‹#›</a:t>
            </a:fld>
            <a:endParaRPr kumimoji="1" lang="ja-JP" altLang="en-US"/>
          </a:p>
        </p:txBody>
      </p:sp>
    </p:spTree>
    <p:extLst>
      <p:ext uri="{BB962C8B-B14F-4D97-AF65-F5344CB8AC3E}">
        <p14:creationId xmlns:p14="http://schemas.microsoft.com/office/powerpoint/2010/main" val="5477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idx="1"/>
          </p:nvPr>
        </p:nvSpPr>
        <p:spPr>
          <a:xfrm>
            <a:off x="681038" y="1825625"/>
            <a:ext cx="8543925"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681038" y="6356351"/>
            <a:ext cx="222885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9224962" y="6356352"/>
            <a:ext cx="664548" cy="505024"/>
          </a:xfrm>
        </p:spPr>
        <p:txBody>
          <a:bodyPr/>
          <a:lstStyle>
            <a:lvl1pPr>
              <a:defRPr sz="1400" b="1">
                <a:solidFill>
                  <a:schemeClr val="accent3">
                    <a:lumMod val="75000"/>
                  </a:schemeClr>
                </a:solidFill>
                <a:latin typeface="BIZ UDゴシック" panose="020B0400000000000000" pitchFamily="49" charset="-128"/>
                <a:ea typeface="BIZ UDゴシック" panose="020B0400000000000000" pitchFamily="49" charset="-128"/>
              </a:defRPr>
            </a:lvl1pPr>
          </a:lstStyle>
          <a:p>
            <a:fld id="{33727234-9843-4165-AB40-40411EC81480}" type="slidenum">
              <a:rPr lang="ja-JP" altLang="en-US" smtClean="0"/>
              <a:pPr/>
              <a:t>‹#›</a:t>
            </a:fld>
            <a:endParaRPr lang="ja-JP" altLang="en-US"/>
          </a:p>
        </p:txBody>
      </p:sp>
    </p:spTree>
    <p:extLst>
      <p:ext uri="{BB962C8B-B14F-4D97-AF65-F5344CB8AC3E}">
        <p14:creationId xmlns:p14="http://schemas.microsoft.com/office/powerpoint/2010/main" val="21517829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8" y="1709739"/>
            <a:ext cx="8543925" cy="2852737"/>
          </a:xfrm>
          <a:prstGeom prst="rect">
            <a:avLst/>
          </a:prstGeom>
        </p:spPr>
        <p:txBody>
          <a:bodyPr anchor="b"/>
          <a:lstStyle>
            <a:lvl1pPr>
              <a:defRPr sz="4875"/>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5878" y="4589464"/>
            <a:ext cx="8543925" cy="1500187"/>
          </a:xfrm>
          <a:prstGeom prst="rect">
            <a:avLst/>
          </a:prstGeo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681038" y="6356351"/>
            <a:ext cx="222885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727234-9843-4165-AB40-40411EC81480}" type="slidenum">
              <a:rPr kumimoji="1" lang="ja-JP" altLang="en-US" smtClean="0"/>
              <a:t>‹#›</a:t>
            </a:fld>
            <a:endParaRPr kumimoji="1" lang="ja-JP" altLang="en-US"/>
          </a:p>
        </p:txBody>
      </p:sp>
    </p:spTree>
    <p:extLst>
      <p:ext uri="{BB962C8B-B14F-4D97-AF65-F5344CB8AC3E}">
        <p14:creationId xmlns:p14="http://schemas.microsoft.com/office/powerpoint/2010/main" val="3640003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14913" y="1825625"/>
            <a:ext cx="421005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681038" y="6356351"/>
            <a:ext cx="2228850" cy="365125"/>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3727234-9843-4165-AB40-40411EC81480}" type="slidenum">
              <a:rPr kumimoji="1" lang="ja-JP" altLang="en-US" smtClean="0"/>
              <a:t>‹#›</a:t>
            </a:fld>
            <a:endParaRPr kumimoji="1" lang="ja-JP" altLang="en-US"/>
          </a:p>
        </p:txBody>
      </p:sp>
    </p:spTree>
    <p:extLst>
      <p:ext uri="{BB962C8B-B14F-4D97-AF65-F5344CB8AC3E}">
        <p14:creationId xmlns:p14="http://schemas.microsoft.com/office/powerpoint/2010/main" val="3666257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365126"/>
            <a:ext cx="8543925" cy="1325563"/>
          </a:xfrm>
          <a:prstGeom prst="rect">
            <a:avLst/>
          </a:prstGeo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328" y="1681163"/>
            <a:ext cx="4190702" cy="823912"/>
          </a:xfrm>
          <a:prstGeom prst="rect">
            <a:avLst/>
          </a:prstGeo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328" y="2505075"/>
            <a:ext cx="4190702"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3" y="1681163"/>
            <a:ext cx="4211340" cy="823912"/>
          </a:xfrm>
          <a:prstGeom prst="rect">
            <a:avLst/>
          </a:prstGeo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3" y="2505075"/>
            <a:ext cx="4211340"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681038" y="6356351"/>
            <a:ext cx="2228850" cy="365125"/>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3727234-9843-4165-AB40-40411EC81480}" type="slidenum">
              <a:rPr kumimoji="1" lang="ja-JP" altLang="en-US" smtClean="0"/>
              <a:t>‹#›</a:t>
            </a:fld>
            <a:endParaRPr kumimoji="1" lang="ja-JP" altLang="en-US"/>
          </a:p>
        </p:txBody>
      </p:sp>
    </p:spTree>
    <p:extLst>
      <p:ext uri="{BB962C8B-B14F-4D97-AF65-F5344CB8AC3E}">
        <p14:creationId xmlns:p14="http://schemas.microsoft.com/office/powerpoint/2010/main" val="249650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8" y="365126"/>
            <a:ext cx="8543925" cy="1325563"/>
          </a:xfrm>
          <a:prstGeom prst="rect">
            <a:avLst/>
          </a:prstGeom>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681038" y="6356351"/>
            <a:ext cx="2228850" cy="365125"/>
          </a:xfrm>
          <a:prstGeom prst="rect">
            <a:avLst/>
          </a:prstGeom>
        </p:spPr>
        <p:txBody>
          <a:bodyPr/>
          <a:lstStyle/>
          <a:p>
            <a:endParaRPr kumimoji="1" lang="ja-JP" altLang="en-US"/>
          </a:p>
        </p:txBody>
      </p:sp>
      <p:sp>
        <p:nvSpPr>
          <p:cNvPr id="4" name="フッター プレースホルダー 3"/>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3727234-9843-4165-AB40-40411EC81480}" type="slidenum">
              <a:rPr kumimoji="1" lang="ja-JP" altLang="en-US" smtClean="0"/>
              <a:t>‹#›</a:t>
            </a:fld>
            <a:endParaRPr kumimoji="1" lang="ja-JP" altLang="en-US"/>
          </a:p>
        </p:txBody>
      </p:sp>
    </p:spTree>
    <p:extLst>
      <p:ext uri="{BB962C8B-B14F-4D97-AF65-F5344CB8AC3E}">
        <p14:creationId xmlns:p14="http://schemas.microsoft.com/office/powerpoint/2010/main" val="4164233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681038" y="6356351"/>
            <a:ext cx="2228850" cy="365125"/>
          </a:xfrm>
          <a:prstGeom prst="rect">
            <a:avLst/>
          </a:prstGeom>
        </p:spPr>
        <p:txBody>
          <a:bodyPr/>
          <a:lstStyle/>
          <a:p>
            <a:endParaRPr kumimoji="1" lang="ja-JP" altLang="en-US"/>
          </a:p>
        </p:txBody>
      </p:sp>
      <p:sp>
        <p:nvSpPr>
          <p:cNvPr id="3" name="フッター プレースホルダー 2"/>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3727234-9843-4165-AB40-40411EC81480}" type="slidenum">
              <a:rPr kumimoji="1" lang="ja-JP" altLang="en-US" smtClean="0"/>
              <a:t>‹#›</a:t>
            </a:fld>
            <a:endParaRPr kumimoji="1" lang="ja-JP" altLang="en-US"/>
          </a:p>
        </p:txBody>
      </p:sp>
    </p:spTree>
    <p:extLst>
      <p:ext uri="{BB962C8B-B14F-4D97-AF65-F5344CB8AC3E}">
        <p14:creationId xmlns:p14="http://schemas.microsoft.com/office/powerpoint/2010/main" val="201819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340" y="987426"/>
            <a:ext cx="5014913"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328" y="2057400"/>
            <a:ext cx="3194943" cy="3811588"/>
          </a:xfrm>
          <a:prstGeom prst="rect">
            <a:avLst/>
          </a:prstGeo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681038" y="6356351"/>
            <a:ext cx="2228850" cy="365125"/>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3727234-9843-4165-AB40-40411EC81480}" type="slidenum">
              <a:rPr kumimoji="1" lang="ja-JP" altLang="en-US" smtClean="0"/>
              <a:t>‹#›</a:t>
            </a:fld>
            <a:endParaRPr kumimoji="1" lang="ja-JP" altLang="en-US"/>
          </a:p>
        </p:txBody>
      </p:sp>
    </p:spTree>
    <p:extLst>
      <p:ext uri="{BB962C8B-B14F-4D97-AF65-F5344CB8AC3E}">
        <p14:creationId xmlns:p14="http://schemas.microsoft.com/office/powerpoint/2010/main" val="3444286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a:prstGeom prst="rect">
            <a:avLst/>
          </a:prstGeom>
        </p:spPr>
        <p:txBody>
          <a:bodyPr anchor="b"/>
          <a:lstStyle>
            <a:lvl1pPr>
              <a:defRPr sz="2600"/>
            </a:lvl1pPr>
          </a:lstStyle>
          <a:p>
            <a:r>
              <a:rPr kumimoji="1" lang="ja-JP" altLang="en-US"/>
              <a:t>マスター タイトルの書式設定</a:t>
            </a:r>
          </a:p>
        </p:txBody>
      </p:sp>
      <p:sp>
        <p:nvSpPr>
          <p:cNvPr id="3" name="図プレースホルダー 2"/>
          <p:cNvSpPr>
            <a:spLocks noGrp="1"/>
          </p:cNvSpPr>
          <p:nvPr>
            <p:ph type="pic" idx="1"/>
          </p:nvPr>
        </p:nvSpPr>
        <p:spPr>
          <a:xfrm>
            <a:off x="4211340" y="987426"/>
            <a:ext cx="5014913" cy="4873625"/>
          </a:xfrm>
          <a:prstGeom prst="rect">
            <a:avLst/>
          </a:prstGeo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p:cNvSpPr>
            <a:spLocks noGrp="1"/>
          </p:cNvSpPr>
          <p:nvPr>
            <p:ph type="body" sz="half" idx="2"/>
          </p:nvPr>
        </p:nvSpPr>
        <p:spPr>
          <a:xfrm>
            <a:off x="682328" y="2057400"/>
            <a:ext cx="3194943" cy="3811588"/>
          </a:xfrm>
          <a:prstGeom prst="rect">
            <a:avLst/>
          </a:prstGeo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681038" y="6356351"/>
            <a:ext cx="2228850" cy="365125"/>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3727234-9843-4165-AB40-40411EC81480}" type="slidenum">
              <a:rPr kumimoji="1" lang="ja-JP" altLang="en-US" smtClean="0"/>
              <a:t>‹#›</a:t>
            </a:fld>
            <a:endParaRPr kumimoji="1" lang="ja-JP" altLang="en-US"/>
          </a:p>
        </p:txBody>
      </p:sp>
    </p:spTree>
    <p:extLst>
      <p:ext uri="{BB962C8B-B14F-4D97-AF65-F5344CB8AC3E}">
        <p14:creationId xmlns:p14="http://schemas.microsoft.com/office/powerpoint/2010/main" val="361391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9385510" y="6496250"/>
            <a:ext cx="504000" cy="365125"/>
          </a:xfrm>
          <a:prstGeom prst="rect">
            <a:avLst/>
          </a:prstGeom>
        </p:spPr>
        <p:txBody>
          <a:bodyPr vert="horz" lIns="91440" tIns="45720" rIns="91440" bIns="45720" rtlCol="0" anchor="ctr"/>
          <a:lstStyle>
            <a:lvl1pPr algn="ctr">
              <a:defRPr sz="1050">
                <a:solidFill>
                  <a:schemeClr val="tx1">
                    <a:tint val="75000"/>
                  </a:schemeClr>
                </a:solidFill>
                <a:latin typeface="BIZ UDPゴシック" panose="020B0400000000000000" pitchFamily="50" charset="-128"/>
                <a:ea typeface="BIZ UDPゴシック" panose="020B0400000000000000" pitchFamily="50" charset="-128"/>
              </a:defRPr>
            </a:lvl1pPr>
          </a:lstStyle>
          <a:p>
            <a:fld id="{276C9DE0-C612-4689-A1CE-82F3A8FF9800}" type="slidenum">
              <a:rPr lang="ja-JP" altLang="en-US" smtClean="0"/>
              <a:pPr/>
              <a:t>‹#›</a:t>
            </a:fld>
            <a:endParaRPr lang="ja-JP" altLang="en-US" dirty="0"/>
          </a:p>
        </p:txBody>
      </p:sp>
    </p:spTree>
    <p:extLst>
      <p:ext uri="{BB962C8B-B14F-4D97-AF65-F5344CB8AC3E}">
        <p14:creationId xmlns:p14="http://schemas.microsoft.com/office/powerpoint/2010/main" val="259638869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69D989D-0C8F-FF4D-78C8-6D303BCA72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2"/>
          <a:stretch/>
        </p:blipFill>
        <p:spPr>
          <a:xfrm>
            <a:off x="-24933" y="-32373"/>
            <a:ext cx="10028299" cy="6888843"/>
          </a:xfrm>
          <a:prstGeom prst="rect">
            <a:avLst/>
          </a:prstGeom>
        </p:spPr>
      </p:pic>
      <p:sp>
        <p:nvSpPr>
          <p:cNvPr id="9" name="AutoShape 2" descr="https://2.bp.blogspot.com/-gd7Nk6mlY0U/U2LupcS_FeI/AAAAAAAAfuA/Siq_Xb8fd7Y/s800/businesswoman3_question.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スライド番号プレースホルダー 7"/>
          <p:cNvSpPr>
            <a:spLocks noGrp="1"/>
          </p:cNvSpPr>
          <p:nvPr>
            <p:ph type="sldNum" sz="quarter" idx="12"/>
          </p:nvPr>
        </p:nvSpPr>
        <p:spPr/>
        <p:txBody>
          <a:bodyPr/>
          <a:lstStyle/>
          <a:p>
            <a:fld id="{33727234-9843-4165-AB40-40411EC81480}" type="slidenum">
              <a:rPr kumimoji="1" lang="ja-JP" altLang="en-US" smtClean="0">
                <a:solidFill>
                  <a:srgbClr val="FFFFFF"/>
                </a:solidFill>
              </a:rPr>
              <a:t>1</a:t>
            </a:fld>
            <a:endParaRPr kumimoji="1" lang="ja-JP" altLang="en-US" dirty="0">
              <a:solidFill>
                <a:srgbClr val="FFFFFF"/>
              </a:solidFill>
            </a:endParaRPr>
          </a:p>
        </p:txBody>
      </p:sp>
      <p:sp>
        <p:nvSpPr>
          <p:cNvPr id="3" name="テキスト ボックス 2">
            <a:extLst>
              <a:ext uri="{FF2B5EF4-FFF2-40B4-BE49-F238E27FC236}">
                <a16:creationId xmlns:a16="http://schemas.microsoft.com/office/drawing/2014/main" id="{37E6A48B-854F-D0DD-1D8B-69716BE10D48}"/>
              </a:ext>
            </a:extLst>
          </p:cNvPr>
          <p:cNvSpPr txBox="1"/>
          <p:nvPr/>
        </p:nvSpPr>
        <p:spPr>
          <a:xfrm>
            <a:off x="-4222" y="1227750"/>
            <a:ext cx="9889510" cy="1987467"/>
          </a:xfrm>
          <a:prstGeom prst="rect">
            <a:avLst/>
          </a:prstGeom>
          <a:noFill/>
        </p:spPr>
        <p:txBody>
          <a:bodyPr wrap="square" rtlCol="0">
            <a:spAutoFit/>
          </a:bodyPr>
          <a:lstStyle/>
          <a:p>
            <a:pPr>
              <a:lnSpc>
                <a:spcPts val="8000"/>
              </a:lnSpc>
            </a:pPr>
            <a:r>
              <a:rPr lang="ja-JP" altLang="en-US" sz="5400" b="1" dirty="0">
                <a:solidFill>
                  <a:srgbClr val="FFFFFF"/>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 十日町市で輝き続ける</a:t>
            </a:r>
            <a:endParaRPr lang="en-US" altLang="ja-JP" sz="5400" b="1" dirty="0">
              <a:solidFill>
                <a:srgbClr val="FFFFFF"/>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pPr>
              <a:lnSpc>
                <a:spcPts val="8000"/>
              </a:lnSpc>
            </a:pPr>
            <a:r>
              <a:rPr lang="ja-JP" altLang="en-US" sz="5400" b="1" dirty="0">
                <a:solidFill>
                  <a:srgbClr val="FFFFFF"/>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         　地域おこし協力隊</a:t>
            </a:r>
            <a:endParaRPr lang="en-US" altLang="ja-JP" sz="5400" b="1" dirty="0">
              <a:solidFill>
                <a:srgbClr val="FFFFFF"/>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24933" y="4067337"/>
            <a:ext cx="9930933" cy="584775"/>
          </a:xfrm>
          <a:prstGeom prst="rect">
            <a:avLst/>
          </a:prstGeom>
          <a:noFill/>
        </p:spPr>
        <p:txBody>
          <a:bodyPr wrap="square" rtlCol="0">
            <a:spAutoFit/>
          </a:bodyPr>
          <a:lstStyle/>
          <a:p>
            <a:pPr algn="ctr"/>
            <a:r>
              <a:rPr lang="ja-JP" altLang="en-US" sz="3200" b="1" dirty="0">
                <a:solidFill>
                  <a:srgbClr val="FFFFFF"/>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ja-JP" altLang="en-US" sz="2800" b="1" dirty="0">
                <a:solidFill>
                  <a:srgbClr val="FFFFFF"/>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「選ばれて 住み継がれるまち とおかまち」</a:t>
            </a:r>
            <a:r>
              <a:rPr lang="ja-JP" altLang="en-US" b="1" dirty="0">
                <a:solidFill>
                  <a:srgbClr val="FFFFFF"/>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を目指して</a:t>
            </a:r>
            <a:r>
              <a:rPr lang="ja-JP" altLang="en-US" sz="3200" b="1" dirty="0">
                <a:solidFill>
                  <a:srgbClr val="FFFFFF"/>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endParaRPr lang="en-US" altLang="ja-JP" sz="3200" b="1" dirty="0">
              <a:solidFill>
                <a:srgbClr val="FFFFFF"/>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92E4EA64-2740-CE3D-EA4A-DE44606E3029}"/>
              </a:ext>
            </a:extLst>
          </p:cNvPr>
          <p:cNvSpPr txBox="1"/>
          <p:nvPr/>
        </p:nvSpPr>
        <p:spPr>
          <a:xfrm>
            <a:off x="5447480" y="5611439"/>
            <a:ext cx="3937000" cy="954107"/>
          </a:xfrm>
          <a:prstGeom prst="rect">
            <a:avLst/>
          </a:prstGeom>
          <a:noFill/>
        </p:spPr>
        <p:txBody>
          <a:bodyPr wrap="square" rtlCol="0">
            <a:spAutoFit/>
          </a:bodyPr>
          <a:lstStyle/>
          <a:p>
            <a:r>
              <a:rPr lang="ja-JP" altLang="en-US" sz="2400" b="1" dirty="0">
                <a:solidFill>
                  <a:srgbClr val="FFFFFF"/>
                </a:solidFill>
                <a:latin typeface="BIZ UDゴシック" panose="020B0400000000000000" pitchFamily="49" charset="-128"/>
                <a:ea typeface="BIZ UDゴシック" panose="020B0400000000000000" pitchFamily="49" charset="-128"/>
              </a:rPr>
              <a:t>新潟県十日町市</a:t>
            </a:r>
            <a:endParaRPr lang="en-US" altLang="ja-JP" sz="2400" b="1" dirty="0">
              <a:solidFill>
                <a:srgbClr val="FFFFFF"/>
              </a:solidFill>
              <a:latin typeface="BIZ UDゴシック" panose="020B0400000000000000" pitchFamily="49" charset="-128"/>
              <a:ea typeface="BIZ UDゴシック" panose="020B0400000000000000" pitchFamily="49" charset="-128"/>
            </a:endParaRPr>
          </a:p>
          <a:p>
            <a:r>
              <a:rPr lang="ja-JP" altLang="en-US" sz="3200" b="1" dirty="0">
                <a:solidFill>
                  <a:srgbClr val="FFFFFF"/>
                </a:solidFill>
                <a:latin typeface="BIZ UDゴシック" panose="020B0400000000000000" pitchFamily="49" charset="-128"/>
                <a:ea typeface="BIZ UDゴシック" panose="020B0400000000000000" pitchFamily="49" charset="-128"/>
              </a:rPr>
              <a:t>　市長　関口　芳史</a:t>
            </a:r>
            <a:endParaRPr lang="en-US" altLang="ja-JP" sz="3200" b="1" dirty="0">
              <a:solidFill>
                <a:srgbClr val="FFFFFF"/>
              </a:solidFill>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9180C13C-F484-2DC2-86C9-546BF9D8C9A2}"/>
              </a:ext>
            </a:extLst>
          </p:cNvPr>
          <p:cNvSpPr txBox="1"/>
          <p:nvPr/>
        </p:nvSpPr>
        <p:spPr>
          <a:xfrm>
            <a:off x="63500" y="6443425"/>
            <a:ext cx="5240214" cy="276999"/>
          </a:xfrm>
          <a:prstGeom prst="rect">
            <a:avLst/>
          </a:prstGeom>
          <a:noFill/>
        </p:spPr>
        <p:txBody>
          <a:bodyPr wrap="square">
            <a:spAutoFit/>
          </a:bodyPr>
          <a:lstStyle/>
          <a:p>
            <a:r>
              <a:rPr lang="ja-JP" altLang="en-US" sz="1200" dirty="0">
                <a:solidFill>
                  <a:schemeClr val="bg1"/>
                </a:solidFill>
                <a:latin typeface="BIZ UDゴシック" panose="020B0400000000000000" pitchFamily="49" charset="-128"/>
                <a:ea typeface="BIZ UDゴシック" panose="020B0400000000000000" pitchFamily="49" charset="-128"/>
              </a:rPr>
              <a:t>提供：</a:t>
            </a:r>
            <a:r>
              <a:rPr lang="en-US" altLang="ja-JP" sz="1200" dirty="0">
                <a:solidFill>
                  <a:schemeClr val="bg1"/>
                </a:solidFill>
                <a:latin typeface="BIZ UDゴシック" panose="020B0400000000000000" pitchFamily="49" charset="-128"/>
                <a:ea typeface="BIZ UDゴシック" panose="020B0400000000000000" pitchFamily="49" charset="-128"/>
              </a:rPr>
              <a:t>(</a:t>
            </a:r>
            <a:r>
              <a:rPr lang="ja-JP" altLang="en-US" sz="1200" dirty="0">
                <a:solidFill>
                  <a:schemeClr val="bg1"/>
                </a:solidFill>
                <a:latin typeface="BIZ UDゴシック" panose="020B0400000000000000" pitchFamily="49" charset="-128"/>
                <a:ea typeface="BIZ UDゴシック" panose="020B0400000000000000" pitchFamily="49" charset="-128"/>
              </a:rPr>
              <a:t>一社</a:t>
            </a:r>
            <a:r>
              <a:rPr lang="en-US" altLang="ja-JP" sz="1200" dirty="0">
                <a:solidFill>
                  <a:schemeClr val="bg1"/>
                </a:solidFill>
                <a:latin typeface="BIZ UDゴシック" panose="020B0400000000000000" pitchFamily="49" charset="-128"/>
                <a:ea typeface="BIZ UDゴシック" panose="020B0400000000000000" pitchFamily="49" charset="-128"/>
              </a:rPr>
              <a:t>)</a:t>
            </a:r>
            <a:r>
              <a:rPr lang="ja-JP" altLang="en-US" sz="1200" dirty="0">
                <a:solidFill>
                  <a:schemeClr val="bg1"/>
                </a:solidFill>
                <a:latin typeface="BIZ UDゴシック" panose="020B0400000000000000" pitchFamily="49" charset="-128"/>
                <a:ea typeface="BIZ UDゴシック" panose="020B0400000000000000" pitchFamily="49" charset="-128"/>
              </a:rPr>
              <a:t>十日町市観光協会</a:t>
            </a:r>
          </a:p>
        </p:txBody>
      </p:sp>
    </p:spTree>
    <p:extLst>
      <p:ext uri="{BB962C8B-B14F-4D97-AF65-F5344CB8AC3E}">
        <p14:creationId xmlns:p14="http://schemas.microsoft.com/office/powerpoint/2010/main" val="2427387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3DA363E-5CE0-4BBE-8789-5E74C0AA1E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 t="-1" r="32" b="-12"/>
          <a:stretch/>
        </p:blipFill>
        <p:spPr>
          <a:xfrm>
            <a:off x="493405" y="673731"/>
            <a:ext cx="8902699" cy="5935133"/>
          </a:xfrm>
          <a:prstGeom prst="rect">
            <a:avLst/>
          </a:prstGeom>
        </p:spPr>
      </p:pic>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p:txBody>
          <a:bodyPr/>
          <a:lstStyle/>
          <a:p>
            <a:fld id="{33727234-9843-4165-AB40-40411EC81480}" type="slidenum">
              <a:rPr kumimoji="1" lang="ja-JP" altLang="en-US" smtClean="0">
                <a:solidFill>
                  <a:schemeClr val="tx1">
                    <a:lumMod val="50000"/>
                    <a:lumOff val="50000"/>
                  </a:schemeClr>
                </a:solidFill>
              </a:rPr>
              <a:t>10</a:t>
            </a:fld>
            <a:endParaRPr kumimoji="1" lang="ja-JP" altLang="en-US" dirty="0">
              <a:solidFill>
                <a:schemeClr val="tx1">
                  <a:lumMod val="50000"/>
                  <a:lumOff val="50000"/>
                </a:schemeClr>
              </a:solidFill>
            </a:endParaRPr>
          </a:p>
        </p:txBody>
      </p:sp>
      <p:sp>
        <p:nvSpPr>
          <p:cNvPr id="6" name="テキスト ボックス 1">
            <a:extLst>
              <a:ext uri="{FF2B5EF4-FFF2-40B4-BE49-F238E27FC236}">
                <a16:creationId xmlns:a16="http://schemas.microsoft.com/office/drawing/2014/main" id="{4D2CFE2D-01EB-6F66-E40A-D1620CDB8F95}"/>
              </a:ext>
            </a:extLst>
          </p:cNvPr>
          <p:cNvSpPr txBox="1"/>
          <p:nvPr/>
        </p:nvSpPr>
        <p:spPr>
          <a:xfrm>
            <a:off x="493405" y="6581001"/>
            <a:ext cx="5724644"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kumimoji="1" lang="ja-JP" altLang="en-US" sz="1200" dirty="0">
                <a:latin typeface="BIZ UDゴシック" panose="020B0400000000000000" pitchFamily="49" charset="-128"/>
                <a:ea typeface="BIZ UDゴシック" panose="020B0400000000000000" pitchFamily="49" charset="-128"/>
                <a:cs typeface="ヒラギノ角ゴ Pro W6"/>
              </a:rPr>
              <a:t>「うぶすなの家」では、地域の人々が地元の食材を使ったレストランなどを運営</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
        <p:nvSpPr>
          <p:cNvPr id="5" name="ホームベース 7">
            <a:extLst>
              <a:ext uri="{FF2B5EF4-FFF2-40B4-BE49-F238E27FC236}">
                <a16:creationId xmlns:a16="http://schemas.microsoft.com/office/drawing/2014/main" id="{9B15D907-8937-F9A6-27F1-3FD459CEB803}"/>
              </a:ext>
            </a:extLst>
          </p:cNvPr>
          <p:cNvSpPr/>
          <p:nvPr/>
        </p:nvSpPr>
        <p:spPr>
          <a:xfrm>
            <a:off x="0" y="0"/>
            <a:ext cx="3600000"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01</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800" dirty="0">
                <a:solidFill>
                  <a:schemeClr val="bg1"/>
                </a:solidFill>
                <a:latin typeface="BIZ UDPゴシック" panose="020B0400000000000000" pitchFamily="50" charset="-128"/>
                <a:ea typeface="BIZ UDPゴシック" panose="020B0400000000000000" pitchFamily="50" charset="-128"/>
              </a:rPr>
              <a:t>十日町市</a:t>
            </a:r>
            <a:r>
              <a:rPr lang="ja-JP" altLang="en-US" dirty="0">
                <a:solidFill>
                  <a:schemeClr val="bg1"/>
                </a:solidFill>
                <a:latin typeface="BIZ UDPゴシック" panose="020B0400000000000000" pitchFamily="50" charset="-128"/>
                <a:ea typeface="BIZ UDPゴシック" panose="020B0400000000000000" pitchFamily="50" charset="-128"/>
              </a:rPr>
              <a:t>の紹介</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7" name="山形 4">
            <a:extLst>
              <a:ext uri="{FF2B5EF4-FFF2-40B4-BE49-F238E27FC236}">
                <a16:creationId xmlns:a16="http://schemas.microsoft.com/office/drawing/2014/main" id="{4DB2042F-91EF-38B6-87B1-F9BEF6ED6BAC}"/>
              </a:ext>
            </a:extLst>
          </p:cNvPr>
          <p:cNvSpPr/>
          <p:nvPr/>
        </p:nvSpPr>
        <p:spPr>
          <a:xfrm>
            <a:off x="3500845" y="0"/>
            <a:ext cx="6372000"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sz="2800" dirty="0">
                <a:solidFill>
                  <a:schemeClr val="tx1"/>
                </a:solidFill>
                <a:latin typeface="BIZ UDゴシック" panose="020B0400000000000000" pitchFamily="49" charset="-128"/>
                <a:ea typeface="BIZ UDゴシック" panose="020B0400000000000000" pitchFamily="49" charset="-128"/>
              </a:rPr>
              <a:t>大地の芸術祭</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07684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7CA82C3-0044-00E0-8933-6A05C02012A6}"/>
              </a:ext>
            </a:extLst>
          </p:cNvPr>
          <p:cNvPicPr>
            <a:picLocks noChangeAspect="1"/>
          </p:cNvPicPr>
          <p:nvPr/>
        </p:nvPicPr>
        <p:blipFill rotWithShape="1">
          <a:blip r:embed="rId3">
            <a:extLst>
              <a:ext uri="{28A0092B-C50C-407E-A947-70E740481C1C}">
                <a14:useLocalDpi xmlns:a14="http://schemas.microsoft.com/office/drawing/2010/main" val="0"/>
              </a:ext>
            </a:extLst>
          </a:blip>
          <a:srcRect b="-102"/>
          <a:stretch/>
        </p:blipFill>
        <p:spPr>
          <a:xfrm>
            <a:off x="965200" y="595051"/>
            <a:ext cx="7975600" cy="5987828"/>
          </a:xfrm>
          <a:prstGeom prst="rect">
            <a:avLst/>
          </a:prstGeom>
        </p:spPr>
      </p:pic>
      <p:sp>
        <p:nvSpPr>
          <p:cNvPr id="5" name="ホームベース 7">
            <a:extLst>
              <a:ext uri="{FF2B5EF4-FFF2-40B4-BE49-F238E27FC236}">
                <a16:creationId xmlns:a16="http://schemas.microsoft.com/office/drawing/2014/main" id="{B43F9669-30C1-FDEF-6921-E0C6A1F17EFB}"/>
              </a:ext>
            </a:extLst>
          </p:cNvPr>
          <p:cNvSpPr/>
          <p:nvPr/>
        </p:nvSpPr>
        <p:spPr>
          <a:xfrm>
            <a:off x="0" y="0"/>
            <a:ext cx="3600000"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01</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800" dirty="0">
                <a:solidFill>
                  <a:schemeClr val="bg1"/>
                </a:solidFill>
                <a:latin typeface="BIZ UDPゴシック" panose="020B0400000000000000" pitchFamily="50" charset="-128"/>
                <a:ea typeface="BIZ UDPゴシック" panose="020B0400000000000000" pitchFamily="50" charset="-128"/>
              </a:rPr>
              <a:t>十日町市</a:t>
            </a:r>
            <a:r>
              <a:rPr lang="ja-JP" altLang="en-US" dirty="0">
                <a:solidFill>
                  <a:schemeClr val="bg1"/>
                </a:solidFill>
                <a:latin typeface="BIZ UDPゴシック" panose="020B0400000000000000" pitchFamily="50" charset="-128"/>
                <a:ea typeface="BIZ UDPゴシック" panose="020B0400000000000000" pitchFamily="50" charset="-128"/>
              </a:rPr>
              <a:t>の紹介</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7" name="山形 4">
            <a:extLst>
              <a:ext uri="{FF2B5EF4-FFF2-40B4-BE49-F238E27FC236}">
                <a16:creationId xmlns:a16="http://schemas.microsoft.com/office/drawing/2014/main" id="{0E569843-3DEB-2363-CBC1-911FF2AB86DB}"/>
              </a:ext>
            </a:extLst>
          </p:cNvPr>
          <p:cNvSpPr/>
          <p:nvPr/>
        </p:nvSpPr>
        <p:spPr>
          <a:xfrm>
            <a:off x="3500845" y="0"/>
            <a:ext cx="6372000"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sz="2800" dirty="0">
                <a:solidFill>
                  <a:schemeClr val="tx1"/>
                </a:solidFill>
                <a:latin typeface="BIZ UDゴシック" panose="020B0400000000000000" pitchFamily="49" charset="-128"/>
                <a:ea typeface="BIZ UDゴシック" panose="020B0400000000000000" pitchFamily="49" charset="-128"/>
              </a:rPr>
              <a:t>大地の芸術祭</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
        <p:nvSpPr>
          <p:cNvPr id="3" name="テキスト ボックス 1">
            <a:extLst>
              <a:ext uri="{FF2B5EF4-FFF2-40B4-BE49-F238E27FC236}">
                <a16:creationId xmlns:a16="http://schemas.microsoft.com/office/drawing/2014/main" id="{11E5C499-0848-8548-54EA-F8394C2FBB98}"/>
              </a:ext>
            </a:extLst>
          </p:cNvPr>
          <p:cNvSpPr txBox="1"/>
          <p:nvPr/>
        </p:nvSpPr>
        <p:spPr>
          <a:xfrm>
            <a:off x="965200" y="6582879"/>
            <a:ext cx="7417415"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ja-JP" altLang="en-US" sz="1200" dirty="0">
                <a:latin typeface="BIZ UDゴシック" panose="020B0400000000000000" pitchFamily="49" charset="-128"/>
                <a:ea typeface="BIZ UDゴシック" panose="020B0400000000000000" pitchFamily="49" charset="-128"/>
                <a:cs typeface="ヒラギノ角ゴ Pro W6"/>
              </a:rPr>
              <a:t>アネット・メサジェ（アーティスト）が作品設置予定の田野倉集落を訪れ、地元の方とも交流（</a:t>
            </a:r>
            <a:r>
              <a:rPr lang="en-US" altLang="ja-JP" sz="1200" dirty="0">
                <a:latin typeface="BIZ UDゴシック" panose="020B0400000000000000" pitchFamily="49" charset="-128"/>
                <a:ea typeface="BIZ UDゴシック" panose="020B0400000000000000" pitchFamily="49" charset="-128"/>
                <a:cs typeface="ヒラギノ角ゴ Pro W6"/>
              </a:rPr>
              <a:t>2015</a:t>
            </a:r>
            <a:r>
              <a:rPr lang="ja-JP" altLang="en-US" sz="1200" dirty="0">
                <a:latin typeface="BIZ UDゴシック" panose="020B0400000000000000" pitchFamily="49" charset="-128"/>
                <a:ea typeface="BIZ UDゴシック" panose="020B0400000000000000" pitchFamily="49" charset="-128"/>
                <a:cs typeface="ヒラギノ角ゴ Pro W6"/>
              </a:rPr>
              <a:t>年）</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
        <p:nvSpPr>
          <p:cNvPr id="6" name="スライド番号プレースホルダー 3">
            <a:extLst>
              <a:ext uri="{FF2B5EF4-FFF2-40B4-BE49-F238E27FC236}">
                <a16:creationId xmlns:a16="http://schemas.microsoft.com/office/drawing/2014/main" id="{72E287B4-5F55-9718-8557-F5334F02342F}"/>
              </a:ext>
            </a:extLst>
          </p:cNvPr>
          <p:cNvSpPr>
            <a:spLocks noGrp="1"/>
          </p:cNvSpPr>
          <p:nvPr>
            <p:ph type="sldNum" sz="quarter" idx="12"/>
          </p:nvPr>
        </p:nvSpPr>
        <p:spPr>
          <a:xfrm>
            <a:off x="9240000" y="6354000"/>
            <a:ext cx="666000" cy="504000"/>
          </a:xfrm>
        </p:spPr>
        <p:txBody>
          <a:bodyPr/>
          <a:lstStyle/>
          <a:p>
            <a:fld id="{33727234-9843-4165-AB40-40411EC81480}" type="slidenum">
              <a:rPr kumimoji="1" lang="ja-JP" altLang="en-US" smtClean="0">
                <a:solidFill>
                  <a:schemeClr val="tx1">
                    <a:lumMod val="50000"/>
                    <a:lumOff val="50000"/>
                  </a:schemeClr>
                </a:solidFill>
              </a:rPr>
              <a:t>11</a:t>
            </a:fld>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756869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E4DC155-2DD1-0903-69F0-336993559F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13"/>
          <a:stretch/>
        </p:blipFill>
        <p:spPr>
          <a:xfrm>
            <a:off x="951851" y="576364"/>
            <a:ext cx="8002297" cy="6032500"/>
          </a:xfrm>
          <a:prstGeom prst="rect">
            <a:avLst/>
          </a:prstGeom>
        </p:spPr>
      </p:pic>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p:txBody>
          <a:bodyPr/>
          <a:lstStyle/>
          <a:p>
            <a:fld id="{33727234-9843-4165-AB40-40411EC81480}" type="slidenum">
              <a:rPr kumimoji="1" lang="ja-JP" altLang="en-US" smtClean="0">
                <a:solidFill>
                  <a:schemeClr val="accent3"/>
                </a:solidFill>
              </a:rPr>
              <a:t>12</a:t>
            </a:fld>
            <a:endParaRPr kumimoji="1" lang="ja-JP" altLang="en-US" dirty="0">
              <a:solidFill>
                <a:schemeClr val="accent3"/>
              </a:solidFill>
            </a:endParaRPr>
          </a:p>
        </p:txBody>
      </p:sp>
      <p:sp>
        <p:nvSpPr>
          <p:cNvPr id="5" name="ホームベース 7">
            <a:extLst>
              <a:ext uri="{FF2B5EF4-FFF2-40B4-BE49-F238E27FC236}">
                <a16:creationId xmlns:a16="http://schemas.microsoft.com/office/drawing/2014/main" id="{1687A2C9-22DC-214B-CC05-4D9F0E033BB0}"/>
              </a:ext>
            </a:extLst>
          </p:cNvPr>
          <p:cNvSpPr/>
          <p:nvPr/>
        </p:nvSpPr>
        <p:spPr>
          <a:xfrm>
            <a:off x="0" y="0"/>
            <a:ext cx="3600000"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01</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800" dirty="0">
                <a:solidFill>
                  <a:schemeClr val="bg1"/>
                </a:solidFill>
                <a:latin typeface="BIZ UDPゴシック" panose="020B0400000000000000" pitchFamily="50" charset="-128"/>
                <a:ea typeface="BIZ UDPゴシック" panose="020B0400000000000000" pitchFamily="50" charset="-128"/>
              </a:rPr>
              <a:t>十日町市</a:t>
            </a:r>
            <a:r>
              <a:rPr lang="ja-JP" altLang="en-US" dirty="0">
                <a:solidFill>
                  <a:schemeClr val="bg1"/>
                </a:solidFill>
                <a:latin typeface="BIZ UDPゴシック" panose="020B0400000000000000" pitchFamily="50" charset="-128"/>
                <a:ea typeface="BIZ UDPゴシック" panose="020B0400000000000000" pitchFamily="50" charset="-128"/>
              </a:rPr>
              <a:t>の紹介</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7" name="山形 4">
            <a:extLst>
              <a:ext uri="{FF2B5EF4-FFF2-40B4-BE49-F238E27FC236}">
                <a16:creationId xmlns:a16="http://schemas.microsoft.com/office/drawing/2014/main" id="{BA8C8AC9-67CA-6EE2-240C-4E163DA58DD0}"/>
              </a:ext>
            </a:extLst>
          </p:cNvPr>
          <p:cNvSpPr/>
          <p:nvPr/>
        </p:nvSpPr>
        <p:spPr>
          <a:xfrm>
            <a:off x="3500845" y="0"/>
            <a:ext cx="6372000"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sz="2800" dirty="0">
                <a:solidFill>
                  <a:schemeClr val="tx1"/>
                </a:solidFill>
                <a:latin typeface="BIZ UDゴシック" panose="020B0400000000000000" pitchFamily="49" charset="-128"/>
                <a:ea typeface="BIZ UDゴシック" panose="020B0400000000000000" pitchFamily="49" charset="-128"/>
              </a:rPr>
              <a:t>大地の芸術祭</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98CC806C-55E2-1EAC-42F6-EAC0EEA52020}"/>
              </a:ext>
            </a:extLst>
          </p:cNvPr>
          <p:cNvSpPr txBox="1"/>
          <p:nvPr/>
        </p:nvSpPr>
        <p:spPr>
          <a:xfrm>
            <a:off x="965200" y="6582879"/>
            <a:ext cx="8725466"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ja-JP" altLang="en-US" sz="1200" dirty="0">
                <a:latin typeface="BIZ UDゴシック" panose="020B0400000000000000" pitchFamily="49" charset="-128"/>
                <a:ea typeface="BIZ UDゴシック" panose="020B0400000000000000" pitchFamily="49" charset="-128"/>
                <a:cs typeface="ヒラギノ角ゴ Pro W6"/>
              </a:rPr>
              <a:t>「オーストラリア・ハウス」の</a:t>
            </a:r>
            <a:r>
              <a:rPr lang="en-US" altLang="ja-JP" sz="1200" dirty="0">
                <a:latin typeface="BIZ UDゴシック" panose="020B0400000000000000" pitchFamily="49" charset="-128"/>
                <a:ea typeface="BIZ UDゴシック" panose="020B0400000000000000" pitchFamily="49" charset="-128"/>
                <a:cs typeface="ヒラギノ角ゴ Pro W6"/>
              </a:rPr>
              <a:t>AIR</a:t>
            </a:r>
            <a:r>
              <a:rPr lang="ja-JP" altLang="en-US" sz="1200" dirty="0">
                <a:latin typeface="BIZ UDゴシック" panose="020B0400000000000000" pitchFamily="49" charset="-128"/>
                <a:ea typeface="BIZ UDゴシック" panose="020B0400000000000000" pitchFamily="49" charset="-128"/>
                <a:cs typeface="ヒラギノ角ゴ Pro W6"/>
              </a:rPr>
              <a:t>事業で来日したアーティスト、リアム・マガビンと浦田集落の制作の様子（</a:t>
            </a:r>
            <a:r>
              <a:rPr lang="en-US" altLang="ja-JP" sz="1200" dirty="0">
                <a:latin typeface="BIZ UDゴシック" panose="020B0400000000000000" pitchFamily="49" charset="-128"/>
                <a:ea typeface="BIZ UDゴシック" panose="020B0400000000000000" pitchFamily="49" charset="-128"/>
                <a:cs typeface="ヒラギノ角ゴ Pro W6"/>
              </a:rPr>
              <a:t>2017</a:t>
            </a:r>
            <a:r>
              <a:rPr lang="ja-JP" altLang="en-US" sz="1200" dirty="0">
                <a:latin typeface="BIZ UDゴシック" panose="020B0400000000000000" pitchFamily="49" charset="-128"/>
                <a:ea typeface="BIZ UDゴシック" panose="020B0400000000000000" pitchFamily="49" charset="-128"/>
                <a:cs typeface="ヒラギノ角ゴ Pro W6"/>
              </a:rPr>
              <a:t>年）</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Tree>
    <p:extLst>
      <p:ext uri="{BB962C8B-B14F-4D97-AF65-F5344CB8AC3E}">
        <p14:creationId xmlns:p14="http://schemas.microsoft.com/office/powerpoint/2010/main" val="197285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C6A6AA6F-19D7-B1DD-03E3-E8CA574977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
          <a:stretch/>
        </p:blipFill>
        <p:spPr>
          <a:xfrm>
            <a:off x="482600" y="591378"/>
            <a:ext cx="8940800" cy="5960887"/>
          </a:xfrm>
          <a:prstGeom prst="rect">
            <a:avLst/>
          </a:prstGeom>
        </p:spPr>
      </p:pic>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p:txBody>
          <a:bodyPr/>
          <a:lstStyle/>
          <a:p>
            <a:fld id="{33727234-9843-4165-AB40-40411EC81480}" type="slidenum">
              <a:rPr kumimoji="1" lang="ja-JP" altLang="en-US" smtClean="0">
                <a:solidFill>
                  <a:schemeClr val="accent3"/>
                </a:solidFill>
              </a:rPr>
              <a:t>13</a:t>
            </a:fld>
            <a:endParaRPr kumimoji="1" lang="ja-JP" altLang="en-US" dirty="0">
              <a:solidFill>
                <a:schemeClr val="accent3"/>
              </a:solidFill>
            </a:endParaRPr>
          </a:p>
        </p:txBody>
      </p:sp>
      <p:sp>
        <p:nvSpPr>
          <p:cNvPr id="5" name="ホームベース 7">
            <a:extLst>
              <a:ext uri="{FF2B5EF4-FFF2-40B4-BE49-F238E27FC236}">
                <a16:creationId xmlns:a16="http://schemas.microsoft.com/office/drawing/2014/main" id="{373F56F0-BB0F-E293-8217-2A6034E770CA}"/>
              </a:ext>
            </a:extLst>
          </p:cNvPr>
          <p:cNvSpPr/>
          <p:nvPr/>
        </p:nvSpPr>
        <p:spPr>
          <a:xfrm>
            <a:off x="0" y="0"/>
            <a:ext cx="3600000"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01</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800" dirty="0">
                <a:solidFill>
                  <a:schemeClr val="bg1"/>
                </a:solidFill>
                <a:latin typeface="BIZ UDPゴシック" panose="020B0400000000000000" pitchFamily="50" charset="-128"/>
                <a:ea typeface="BIZ UDPゴシック" panose="020B0400000000000000" pitchFamily="50" charset="-128"/>
              </a:rPr>
              <a:t>十日町市</a:t>
            </a:r>
            <a:r>
              <a:rPr lang="ja-JP" altLang="en-US" dirty="0">
                <a:solidFill>
                  <a:schemeClr val="bg1"/>
                </a:solidFill>
                <a:latin typeface="BIZ UDPゴシック" panose="020B0400000000000000" pitchFamily="50" charset="-128"/>
                <a:ea typeface="BIZ UDPゴシック" panose="020B0400000000000000" pitchFamily="50" charset="-128"/>
              </a:rPr>
              <a:t>の紹介</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6" name="山形 4">
            <a:extLst>
              <a:ext uri="{FF2B5EF4-FFF2-40B4-BE49-F238E27FC236}">
                <a16:creationId xmlns:a16="http://schemas.microsoft.com/office/drawing/2014/main" id="{10DD6757-9C9E-FF4F-97D0-4D6CEC131E00}"/>
              </a:ext>
            </a:extLst>
          </p:cNvPr>
          <p:cNvSpPr/>
          <p:nvPr/>
        </p:nvSpPr>
        <p:spPr>
          <a:xfrm>
            <a:off x="3500845" y="0"/>
            <a:ext cx="6372000"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sz="2800" dirty="0">
                <a:solidFill>
                  <a:schemeClr val="tx1"/>
                </a:solidFill>
                <a:latin typeface="BIZ UDゴシック" panose="020B0400000000000000" pitchFamily="49" charset="-128"/>
                <a:ea typeface="BIZ UDゴシック" panose="020B0400000000000000" pitchFamily="49" charset="-128"/>
              </a:rPr>
              <a:t>大地の芸術祭</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5190874A-CCD3-39BA-E987-F670FCB7AC4E}"/>
              </a:ext>
            </a:extLst>
          </p:cNvPr>
          <p:cNvSpPr txBox="1"/>
          <p:nvPr/>
        </p:nvSpPr>
        <p:spPr>
          <a:xfrm>
            <a:off x="482600" y="6580086"/>
            <a:ext cx="7417415"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ja-JP" altLang="en-US" sz="1200" dirty="0">
                <a:latin typeface="BIZ UDゴシック" panose="020B0400000000000000" pitchFamily="49" charset="-128"/>
                <a:ea typeface="BIZ UDゴシック" panose="020B0400000000000000" pitchFamily="49" charset="-128"/>
                <a:cs typeface="ヒラギノ角ゴ Pro W6"/>
              </a:rPr>
              <a:t>アン・ハミルトン（アーティスト）と作品を設置した田中集落の皆さん（</a:t>
            </a:r>
            <a:r>
              <a:rPr lang="en-US" altLang="ja-JP" sz="1200" dirty="0">
                <a:latin typeface="BIZ UDゴシック" panose="020B0400000000000000" pitchFamily="49" charset="-128"/>
                <a:ea typeface="BIZ UDゴシック" panose="020B0400000000000000" pitchFamily="49" charset="-128"/>
                <a:cs typeface="ヒラギノ角ゴ Pro W6"/>
              </a:rPr>
              <a:t>2012</a:t>
            </a:r>
            <a:r>
              <a:rPr lang="ja-JP" altLang="en-US" sz="1200" dirty="0">
                <a:latin typeface="BIZ UDゴシック" panose="020B0400000000000000" pitchFamily="49" charset="-128"/>
                <a:ea typeface="BIZ UDゴシック" panose="020B0400000000000000" pitchFamily="49" charset="-128"/>
                <a:cs typeface="ヒラギノ角ゴ Pro W6"/>
              </a:rPr>
              <a:t>年）</a:t>
            </a:r>
            <a:r>
              <a:rPr lang="en-US" altLang="ja-JP" sz="1200" dirty="0">
                <a:latin typeface="BIZ UDゴシック" panose="020B0400000000000000" pitchFamily="49" charset="-128"/>
                <a:ea typeface="BIZ UDゴシック" panose="020B0400000000000000" pitchFamily="49" charset="-128"/>
                <a:cs typeface="ヒラギノ角ゴ Pro W6"/>
              </a:rPr>
              <a:t>photo Nakamura Osamu</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Tree>
    <p:extLst>
      <p:ext uri="{BB962C8B-B14F-4D97-AF65-F5344CB8AC3E}">
        <p14:creationId xmlns:p14="http://schemas.microsoft.com/office/powerpoint/2010/main" val="679590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ECFCBBC3-3C7E-F331-6E17-DE2FE766179B}"/>
              </a:ext>
            </a:extLst>
          </p:cNvPr>
          <p:cNvSpPr/>
          <p:nvPr/>
        </p:nvSpPr>
        <p:spPr>
          <a:xfrm>
            <a:off x="52745" y="6540312"/>
            <a:ext cx="6736669" cy="276999"/>
          </a:xfrm>
          <a:prstGeom prst="rect">
            <a:avLst/>
          </a:prstGeom>
        </p:spPr>
        <p:txBody>
          <a:bodyPr wrap="square">
            <a:spAutoFit/>
          </a:bodyPr>
          <a:lstStyle/>
          <a:p>
            <a:r>
              <a:rPr lang="ja-JP" altLang="en-US" sz="1200" dirty="0">
                <a:solidFill>
                  <a:schemeClr val="bg1"/>
                </a:solidFill>
              </a:rPr>
              <a:t>草間彌生「花咲ける妻有」</a:t>
            </a:r>
            <a:r>
              <a:rPr lang="en-US" altLang="ja-JP" sz="1200" dirty="0">
                <a:solidFill>
                  <a:schemeClr val="bg1"/>
                </a:solidFill>
              </a:rPr>
              <a:t>Photo by Nakamura Osamu</a:t>
            </a:r>
            <a:endParaRPr lang="ja-JP" altLang="en-US" sz="1200" dirty="0">
              <a:solidFill>
                <a:schemeClr val="bg1"/>
              </a:solidFill>
            </a:endParaRPr>
          </a:p>
        </p:txBody>
      </p:sp>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p:txBody>
          <a:bodyPr/>
          <a:lstStyle/>
          <a:p>
            <a:fld id="{33727234-9843-4165-AB40-40411EC81480}" type="slidenum">
              <a:rPr kumimoji="1" lang="ja-JP" altLang="en-US" smtClean="0">
                <a:solidFill>
                  <a:schemeClr val="bg1">
                    <a:lumMod val="65000"/>
                  </a:schemeClr>
                </a:solidFill>
              </a:rPr>
              <a:t>14</a:t>
            </a:fld>
            <a:endParaRPr kumimoji="1" lang="ja-JP" altLang="en-US" dirty="0">
              <a:solidFill>
                <a:schemeClr val="bg1">
                  <a:lumMod val="65000"/>
                </a:schemeClr>
              </a:solidFill>
            </a:endParaRPr>
          </a:p>
        </p:txBody>
      </p:sp>
      <p:sp>
        <p:nvSpPr>
          <p:cNvPr id="9" name="正方形/長方形 8">
            <a:extLst>
              <a:ext uri="{FF2B5EF4-FFF2-40B4-BE49-F238E27FC236}">
                <a16:creationId xmlns:a16="http://schemas.microsoft.com/office/drawing/2014/main" id="{9553EB07-4F4A-2EF6-A3EB-61B7AFAC91C3}"/>
              </a:ext>
            </a:extLst>
          </p:cNvPr>
          <p:cNvSpPr/>
          <p:nvPr/>
        </p:nvSpPr>
        <p:spPr>
          <a:xfrm>
            <a:off x="1038931" y="908135"/>
            <a:ext cx="8213834" cy="767582"/>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ja-JP" altLang="en-US" sz="36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rPr>
              <a:t>大地の芸術祭による効果</a:t>
            </a:r>
            <a:endParaRPr lang="en-US" altLang="ja-JP" sz="28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endParaRPr>
          </a:p>
          <a:p>
            <a:endParaRPr lang="ja-JP" altLang="en-US" sz="8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sp>
        <p:nvSpPr>
          <p:cNvPr id="10" name="二等辺三角形 9">
            <a:extLst>
              <a:ext uri="{FF2B5EF4-FFF2-40B4-BE49-F238E27FC236}">
                <a16:creationId xmlns:a16="http://schemas.microsoft.com/office/drawing/2014/main" id="{A04FBE74-422D-4922-EE95-D3170C634D6E}"/>
              </a:ext>
            </a:extLst>
          </p:cNvPr>
          <p:cNvSpPr/>
          <p:nvPr/>
        </p:nvSpPr>
        <p:spPr>
          <a:xfrm rot="10800000">
            <a:off x="323183" y="1074506"/>
            <a:ext cx="598102" cy="463632"/>
          </a:xfrm>
          <a:prstGeom prst="triangl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5">
            <a:extLst>
              <a:ext uri="{FF2B5EF4-FFF2-40B4-BE49-F238E27FC236}">
                <a16:creationId xmlns:a16="http://schemas.microsoft.com/office/drawing/2014/main" id="{9FEF2E37-0E4B-EC6C-1CD0-B4BBDCD747F8}"/>
              </a:ext>
            </a:extLst>
          </p:cNvPr>
          <p:cNvSpPr txBox="1"/>
          <p:nvPr/>
        </p:nvSpPr>
        <p:spPr>
          <a:xfrm>
            <a:off x="601119" y="1774031"/>
            <a:ext cx="9089457" cy="3060325"/>
          </a:xfrm>
          <a:prstGeom prst="rect">
            <a:avLst/>
          </a:prstGeom>
          <a:noFill/>
        </p:spPr>
        <p:txBody>
          <a:bodyPr wrap="square">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285750" indent="-285750">
              <a:lnSpc>
                <a:spcPct val="150000"/>
              </a:lnSpc>
              <a:spcBef>
                <a:spcPts val="600"/>
              </a:spcBef>
              <a:spcAft>
                <a:spcPts val="600"/>
              </a:spcAft>
              <a:buFont typeface="Wingdings" panose="05000000000000000000" pitchFamily="2" charset="2"/>
              <a:buChar char="p"/>
            </a:pPr>
            <a:r>
              <a:rPr lang="ja-JP" altLang="en-US" sz="3200" b="1" dirty="0">
                <a:latin typeface="BIZ UDゴシック" panose="020B0400000000000000" pitchFamily="49" charset="-128"/>
                <a:ea typeface="BIZ UDゴシック" panose="020B0400000000000000" pitchFamily="49" charset="-128"/>
              </a:rPr>
              <a:t>十日町市を「知る」きっかけ</a:t>
            </a:r>
            <a:endParaRPr lang="en-US" altLang="ja-JP" sz="3200" b="1" dirty="0">
              <a:latin typeface="BIZ UDゴシック" panose="020B0400000000000000" pitchFamily="49" charset="-128"/>
              <a:ea typeface="BIZ UDゴシック" panose="020B0400000000000000" pitchFamily="49" charset="-128"/>
            </a:endParaRPr>
          </a:p>
          <a:p>
            <a:pPr marL="285750" indent="-285750">
              <a:lnSpc>
                <a:spcPct val="150000"/>
              </a:lnSpc>
              <a:spcBef>
                <a:spcPts val="600"/>
              </a:spcBef>
              <a:spcAft>
                <a:spcPts val="600"/>
              </a:spcAft>
              <a:buFont typeface="Wingdings" panose="05000000000000000000" pitchFamily="2" charset="2"/>
              <a:buChar char="p"/>
            </a:pPr>
            <a:r>
              <a:rPr lang="ja-JP" altLang="en-US" sz="3200" b="1" dirty="0">
                <a:latin typeface="BIZ UDゴシック" panose="020B0400000000000000" pitchFamily="49" charset="-128"/>
                <a:ea typeface="BIZ UDゴシック" panose="020B0400000000000000" pitchFamily="49" charset="-128"/>
              </a:rPr>
              <a:t>外から人を受入れる土壌が醸成された</a:t>
            </a:r>
            <a:endParaRPr lang="en-US" altLang="ja-JP" sz="3200" b="1" dirty="0">
              <a:latin typeface="BIZ UDゴシック" panose="020B0400000000000000" pitchFamily="49" charset="-128"/>
              <a:ea typeface="BIZ UDゴシック" panose="020B0400000000000000" pitchFamily="49" charset="-128"/>
            </a:endParaRPr>
          </a:p>
          <a:p>
            <a:pPr lvl="1">
              <a:lnSpc>
                <a:spcPct val="150000"/>
              </a:lnSpc>
              <a:spcBef>
                <a:spcPts val="600"/>
              </a:spcBef>
              <a:spcAft>
                <a:spcPts val="600"/>
              </a:spcAft>
            </a:pPr>
            <a:r>
              <a:rPr lang="en-US" altLang="ja-JP" sz="2800" b="1" dirty="0">
                <a:latin typeface="BIZ UDゴシック" panose="020B0400000000000000" pitchFamily="49" charset="-128"/>
                <a:ea typeface="BIZ UDゴシック" panose="020B0400000000000000" pitchFamily="49" charset="-128"/>
              </a:rPr>
              <a:t>※</a:t>
            </a:r>
            <a:r>
              <a:rPr lang="ja-JP" altLang="en-US" sz="2800" b="1" dirty="0">
                <a:latin typeface="BIZ UDゴシック" panose="020B0400000000000000" pitchFamily="49" charset="-128"/>
                <a:ea typeface="BIZ UDゴシック" panose="020B0400000000000000" pitchFamily="49" charset="-128"/>
              </a:rPr>
              <a:t>芸術祭により、外から人を受入れることや一緒に</a:t>
            </a:r>
            <a:br>
              <a:rPr lang="en-US" altLang="ja-JP" sz="2800" b="1" dirty="0">
                <a:latin typeface="BIZ UDゴシック" panose="020B0400000000000000" pitchFamily="49" charset="-128"/>
                <a:ea typeface="BIZ UDゴシック" panose="020B0400000000000000" pitchFamily="49" charset="-128"/>
              </a:rPr>
            </a:br>
            <a:r>
              <a:rPr lang="ja-JP" altLang="en-US" sz="2800" b="1" dirty="0">
                <a:latin typeface="BIZ UDゴシック" panose="020B0400000000000000" pitchFamily="49" charset="-128"/>
                <a:ea typeface="BIZ UDゴシック" panose="020B0400000000000000" pitchFamily="49" charset="-128"/>
              </a:rPr>
              <a:t>　作品を作ること、活動することに喜びを知った</a:t>
            </a:r>
            <a:endParaRPr lang="en-US" altLang="ja-JP" sz="2800" b="1" dirty="0">
              <a:latin typeface="BIZ UDゴシック" panose="020B0400000000000000" pitchFamily="49" charset="-128"/>
              <a:ea typeface="BIZ UDゴシック" panose="020B0400000000000000" pitchFamily="49" charset="-128"/>
            </a:endParaRPr>
          </a:p>
        </p:txBody>
      </p:sp>
      <p:sp>
        <p:nvSpPr>
          <p:cNvPr id="5" name="ホームベース 7">
            <a:extLst>
              <a:ext uri="{FF2B5EF4-FFF2-40B4-BE49-F238E27FC236}">
                <a16:creationId xmlns:a16="http://schemas.microsoft.com/office/drawing/2014/main" id="{D8EB123C-5E99-E12F-0344-2FC50693F6DC}"/>
              </a:ext>
            </a:extLst>
          </p:cNvPr>
          <p:cNvSpPr/>
          <p:nvPr/>
        </p:nvSpPr>
        <p:spPr>
          <a:xfrm>
            <a:off x="0" y="0"/>
            <a:ext cx="3600000"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01</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800" dirty="0">
                <a:solidFill>
                  <a:schemeClr val="bg1"/>
                </a:solidFill>
                <a:latin typeface="BIZ UDPゴシック" panose="020B0400000000000000" pitchFamily="50" charset="-128"/>
                <a:ea typeface="BIZ UDPゴシック" panose="020B0400000000000000" pitchFamily="50" charset="-128"/>
              </a:rPr>
              <a:t>十日町市</a:t>
            </a:r>
            <a:r>
              <a:rPr lang="ja-JP" altLang="en-US" dirty="0">
                <a:solidFill>
                  <a:schemeClr val="bg1"/>
                </a:solidFill>
                <a:latin typeface="BIZ UDPゴシック" panose="020B0400000000000000" pitchFamily="50" charset="-128"/>
                <a:ea typeface="BIZ UDPゴシック" panose="020B0400000000000000" pitchFamily="50" charset="-128"/>
              </a:rPr>
              <a:t>の紹介</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6" name="山形 4">
            <a:extLst>
              <a:ext uri="{FF2B5EF4-FFF2-40B4-BE49-F238E27FC236}">
                <a16:creationId xmlns:a16="http://schemas.microsoft.com/office/drawing/2014/main" id="{1CA9BEFF-C07A-7AC6-2193-4BE925897A95}"/>
              </a:ext>
            </a:extLst>
          </p:cNvPr>
          <p:cNvSpPr/>
          <p:nvPr/>
        </p:nvSpPr>
        <p:spPr>
          <a:xfrm>
            <a:off x="3500845" y="0"/>
            <a:ext cx="6372000"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sz="2800" dirty="0">
                <a:solidFill>
                  <a:schemeClr val="tx1"/>
                </a:solidFill>
                <a:latin typeface="BIZ UDゴシック" panose="020B0400000000000000" pitchFamily="49" charset="-128"/>
                <a:ea typeface="BIZ UDゴシック" panose="020B0400000000000000" pitchFamily="49" charset="-128"/>
              </a:rPr>
              <a:t>大地の芸術祭</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219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9377867-AB3A-8309-B107-B40781763D93}"/>
              </a:ext>
            </a:extLst>
          </p:cNvPr>
          <p:cNvSpPr>
            <a:spLocks noGrp="1"/>
          </p:cNvSpPr>
          <p:nvPr>
            <p:ph type="sldNum" sz="quarter" idx="12"/>
          </p:nvPr>
        </p:nvSpPr>
        <p:spPr/>
        <p:txBody>
          <a:bodyPr/>
          <a:lstStyle/>
          <a:p>
            <a:fld id="{33727234-9843-4165-AB40-40411EC81480}" type="slidenum">
              <a:rPr kumimoji="1" lang="ja-JP" altLang="en-US" smtClean="0"/>
              <a:t>15</a:t>
            </a:fld>
            <a:endParaRPr kumimoji="1" lang="ja-JP" altLang="en-US"/>
          </a:p>
        </p:txBody>
      </p:sp>
      <p:sp>
        <p:nvSpPr>
          <p:cNvPr id="9" name="テキスト ボックス 8">
            <a:extLst>
              <a:ext uri="{FF2B5EF4-FFF2-40B4-BE49-F238E27FC236}">
                <a16:creationId xmlns:a16="http://schemas.microsoft.com/office/drawing/2014/main" id="{BC341DBA-4140-3BD0-996D-840BF70AFD6E}"/>
              </a:ext>
            </a:extLst>
          </p:cNvPr>
          <p:cNvSpPr txBox="1"/>
          <p:nvPr/>
        </p:nvSpPr>
        <p:spPr>
          <a:xfrm>
            <a:off x="2371552" y="2288150"/>
            <a:ext cx="7200287" cy="584775"/>
          </a:xfrm>
          <a:prstGeom prst="rect">
            <a:avLst/>
          </a:prstGeom>
          <a:noFill/>
        </p:spPr>
        <p:txBody>
          <a:bodyPr wrap="square" rtlCol="0">
            <a:spAutoFit/>
          </a:bodyPr>
          <a:lstStyle/>
          <a:p>
            <a:pPr marL="17100"/>
            <a:r>
              <a:rPr kumimoji="1" lang="ja-JP" altLang="en-US" sz="3200" dirty="0">
                <a:latin typeface="BIZ UDゴシック" panose="020B0400000000000000" pitchFamily="49" charset="-128"/>
                <a:ea typeface="BIZ UDゴシック" panose="020B0400000000000000" pitchFamily="49" charset="-128"/>
              </a:rPr>
              <a:t>十日町市版地域おこし協力隊の</a:t>
            </a:r>
            <a:r>
              <a:rPr lang="ja-JP" altLang="en-US" sz="3200" dirty="0">
                <a:latin typeface="BIZ UDゴシック" panose="020B0400000000000000" pitchFamily="49" charset="-128"/>
                <a:ea typeface="BIZ UDゴシック" panose="020B0400000000000000" pitchFamily="49" charset="-128"/>
              </a:rPr>
              <a:t>特徴</a:t>
            </a:r>
            <a:endParaRPr kumimoji="1" lang="en-US" altLang="ja-JP" sz="3200" dirty="0">
              <a:latin typeface="BIZ UDゴシック" panose="020B0400000000000000" pitchFamily="49" charset="-128"/>
              <a:ea typeface="BIZ UDゴシック" panose="020B0400000000000000" pitchFamily="49" charset="-128"/>
            </a:endParaRPr>
          </a:p>
        </p:txBody>
      </p:sp>
      <p:sp>
        <p:nvSpPr>
          <p:cNvPr id="10" name="楕円 9">
            <a:extLst>
              <a:ext uri="{FF2B5EF4-FFF2-40B4-BE49-F238E27FC236}">
                <a16:creationId xmlns:a16="http://schemas.microsoft.com/office/drawing/2014/main" id="{7EB57B0B-9570-6CBD-99F5-02A7C419CC99}"/>
              </a:ext>
            </a:extLst>
          </p:cNvPr>
          <p:cNvSpPr/>
          <p:nvPr/>
        </p:nvSpPr>
        <p:spPr>
          <a:xfrm>
            <a:off x="1550995" y="2220537"/>
            <a:ext cx="720000" cy="7200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69E5E65-08D8-A22F-8E2C-9F6787B332FA}"/>
              </a:ext>
            </a:extLst>
          </p:cNvPr>
          <p:cNvSpPr txBox="1"/>
          <p:nvPr/>
        </p:nvSpPr>
        <p:spPr>
          <a:xfrm>
            <a:off x="1550995" y="2288150"/>
            <a:ext cx="720000" cy="584775"/>
          </a:xfrm>
          <a:prstGeom prst="rect">
            <a:avLst/>
          </a:prstGeom>
          <a:noFill/>
        </p:spPr>
        <p:txBody>
          <a:bodyPr wrap="square" rtlCol="0">
            <a:spAutoFit/>
          </a:bodyPr>
          <a:lstStyle/>
          <a:p>
            <a:pPr algn="ctr"/>
            <a:r>
              <a:rPr kumimoji="1" lang="en-US" altLang="ja-JP" sz="3200" dirty="0">
                <a:solidFill>
                  <a:schemeClr val="bg1"/>
                </a:solidFill>
                <a:latin typeface="BIZ UDゴシック" panose="020B0400000000000000" pitchFamily="49" charset="-128"/>
                <a:ea typeface="BIZ UDゴシック" panose="020B0400000000000000" pitchFamily="49" charset="-128"/>
              </a:rPr>
              <a:t>02</a:t>
            </a:r>
          </a:p>
        </p:txBody>
      </p:sp>
      <p:sp>
        <p:nvSpPr>
          <p:cNvPr id="2" name="テキスト ボックス 1">
            <a:extLst>
              <a:ext uri="{FF2B5EF4-FFF2-40B4-BE49-F238E27FC236}">
                <a16:creationId xmlns:a16="http://schemas.microsoft.com/office/drawing/2014/main" id="{D2045D52-BC86-8E27-D170-7D727B33082D}"/>
              </a:ext>
            </a:extLst>
          </p:cNvPr>
          <p:cNvSpPr txBox="1"/>
          <p:nvPr/>
        </p:nvSpPr>
        <p:spPr>
          <a:xfrm>
            <a:off x="3870105" y="3056217"/>
            <a:ext cx="5135798" cy="584775"/>
          </a:xfrm>
          <a:prstGeom prst="rect">
            <a:avLst/>
          </a:prstGeom>
          <a:noFill/>
        </p:spPr>
        <p:txBody>
          <a:bodyPr wrap="square" rtlCol="0">
            <a:spAutoFit/>
          </a:bodyPr>
          <a:lstStyle/>
          <a:p>
            <a:pPr marL="17100"/>
            <a:r>
              <a:rPr kumimoji="1" lang="ja-JP" altLang="en-US" sz="3200" dirty="0">
                <a:latin typeface="BIZ UDゴシック" panose="020B0400000000000000" pitchFamily="49" charset="-128"/>
                <a:ea typeface="BIZ UDゴシック" panose="020B0400000000000000" pitchFamily="49" charset="-128"/>
              </a:rPr>
              <a:t>高い定住率</a:t>
            </a:r>
            <a:endParaRPr kumimoji="1" lang="en-US" altLang="ja-JP" sz="3200"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DDBBE4D1-96FC-0AC3-A860-B701C8197B26}"/>
              </a:ext>
            </a:extLst>
          </p:cNvPr>
          <p:cNvSpPr txBox="1"/>
          <p:nvPr/>
        </p:nvSpPr>
        <p:spPr>
          <a:xfrm>
            <a:off x="3870104" y="3834074"/>
            <a:ext cx="5626233" cy="584775"/>
          </a:xfrm>
          <a:prstGeom prst="rect">
            <a:avLst/>
          </a:prstGeom>
          <a:noFill/>
        </p:spPr>
        <p:txBody>
          <a:bodyPr wrap="square" rtlCol="0">
            <a:spAutoFit/>
          </a:bodyPr>
          <a:lstStyle/>
          <a:p>
            <a:pPr marL="17100"/>
            <a:r>
              <a:rPr kumimoji="1" lang="ja-JP" altLang="en-US" sz="3200" dirty="0">
                <a:latin typeface="BIZ UDゴシック" panose="020B0400000000000000" pitchFamily="49" charset="-128"/>
                <a:ea typeface="BIZ UDゴシック" panose="020B0400000000000000" pitchFamily="49" charset="-128"/>
              </a:rPr>
              <a:t>元協力隊員の活躍</a:t>
            </a:r>
            <a:endParaRPr kumimoji="1" lang="en-US" altLang="ja-JP" sz="3200" dirty="0">
              <a:latin typeface="BIZ UDゴシック" panose="020B0400000000000000" pitchFamily="49" charset="-128"/>
              <a:ea typeface="BIZ UDゴシック" panose="020B0400000000000000" pitchFamily="49" charset="-128"/>
            </a:endParaRPr>
          </a:p>
        </p:txBody>
      </p:sp>
      <p:grpSp>
        <p:nvGrpSpPr>
          <p:cNvPr id="5" name="グループ化 4">
            <a:extLst>
              <a:ext uri="{FF2B5EF4-FFF2-40B4-BE49-F238E27FC236}">
                <a16:creationId xmlns:a16="http://schemas.microsoft.com/office/drawing/2014/main" id="{B3BE8830-08B8-6294-E254-1FB8564A5CB5}"/>
              </a:ext>
            </a:extLst>
          </p:cNvPr>
          <p:cNvGrpSpPr/>
          <p:nvPr/>
        </p:nvGrpSpPr>
        <p:grpSpPr>
          <a:xfrm>
            <a:off x="2491530" y="3056217"/>
            <a:ext cx="1378575" cy="584775"/>
            <a:chOff x="2650921" y="2965795"/>
            <a:chExt cx="1378575" cy="584775"/>
          </a:xfrm>
        </p:grpSpPr>
        <p:sp>
          <p:nvSpPr>
            <p:cNvPr id="6" name="テキスト ボックス 5">
              <a:extLst>
                <a:ext uri="{FF2B5EF4-FFF2-40B4-BE49-F238E27FC236}">
                  <a16:creationId xmlns:a16="http://schemas.microsoft.com/office/drawing/2014/main" id="{3ECDBD60-CC67-4115-450E-29CD53908B26}"/>
                </a:ext>
              </a:extLst>
            </p:cNvPr>
            <p:cNvSpPr txBox="1"/>
            <p:nvPr/>
          </p:nvSpPr>
          <p:spPr>
            <a:xfrm>
              <a:off x="2650921" y="3136612"/>
              <a:ext cx="838899" cy="369332"/>
            </a:xfrm>
            <a:prstGeom prst="rect">
              <a:avLst/>
            </a:prstGeom>
            <a:noFill/>
          </p:spPr>
          <p:txBody>
            <a:bodyPr wrap="square" rtlCol="0">
              <a:spAutoFit/>
            </a:bodyPr>
            <a:lstStyle/>
            <a:p>
              <a:pPr algn="ctr"/>
              <a:r>
                <a:rPr kumimoji="1" lang="en-US" altLang="ja-JP" dirty="0">
                  <a:latin typeface="BIZ UDゴシック" panose="020B0400000000000000" pitchFamily="49" charset="-128"/>
                  <a:ea typeface="BIZ UDゴシック" panose="020B0400000000000000" pitchFamily="49" charset="-128"/>
                </a:rPr>
                <a:t>Point</a:t>
              </a:r>
              <a:endParaRPr kumimoji="1" lang="ja-JP" altLang="en-US"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2A926CED-D57B-3EC7-72D8-AF772960C5FE}"/>
                </a:ext>
              </a:extLst>
            </p:cNvPr>
            <p:cNvSpPr txBox="1"/>
            <p:nvPr/>
          </p:nvSpPr>
          <p:spPr>
            <a:xfrm>
              <a:off x="3190597" y="2965795"/>
              <a:ext cx="838899" cy="584775"/>
            </a:xfrm>
            <a:prstGeom prst="rect">
              <a:avLst/>
            </a:prstGeom>
            <a:noFill/>
          </p:spPr>
          <p:txBody>
            <a:bodyPr wrap="square" rtlCol="0">
              <a:spAutoFit/>
            </a:bodyPr>
            <a:lstStyle/>
            <a:p>
              <a:pPr algn="ctr"/>
              <a:r>
                <a:rPr kumimoji="1" lang="en-US" altLang="ja-JP" sz="3200" dirty="0">
                  <a:latin typeface="BIZ UDゴシック" panose="020B0400000000000000" pitchFamily="49" charset="-128"/>
                  <a:ea typeface="BIZ UDゴシック" panose="020B0400000000000000" pitchFamily="49" charset="-128"/>
                </a:rPr>
                <a:t>01</a:t>
              </a:r>
              <a:endParaRPr kumimoji="1" lang="ja-JP" altLang="en-US" sz="3200" dirty="0">
                <a:latin typeface="BIZ UDゴシック" panose="020B0400000000000000" pitchFamily="49" charset="-128"/>
                <a:ea typeface="BIZ UDゴシック" panose="020B0400000000000000" pitchFamily="49" charset="-128"/>
              </a:endParaRPr>
            </a:p>
          </p:txBody>
        </p:sp>
      </p:grpSp>
      <p:grpSp>
        <p:nvGrpSpPr>
          <p:cNvPr id="8" name="グループ化 7">
            <a:extLst>
              <a:ext uri="{FF2B5EF4-FFF2-40B4-BE49-F238E27FC236}">
                <a16:creationId xmlns:a16="http://schemas.microsoft.com/office/drawing/2014/main" id="{CDDCFC04-E85A-D549-9704-33AF01C81FAB}"/>
              </a:ext>
            </a:extLst>
          </p:cNvPr>
          <p:cNvGrpSpPr/>
          <p:nvPr/>
        </p:nvGrpSpPr>
        <p:grpSpPr>
          <a:xfrm>
            <a:off x="2491530" y="3834074"/>
            <a:ext cx="1378575" cy="584775"/>
            <a:chOff x="2650921" y="2965795"/>
            <a:chExt cx="1378575" cy="584775"/>
          </a:xfrm>
        </p:grpSpPr>
        <p:sp>
          <p:nvSpPr>
            <p:cNvPr id="12" name="テキスト ボックス 11">
              <a:extLst>
                <a:ext uri="{FF2B5EF4-FFF2-40B4-BE49-F238E27FC236}">
                  <a16:creationId xmlns:a16="http://schemas.microsoft.com/office/drawing/2014/main" id="{DD79C928-6736-E28B-FA39-13A9FFD93B31}"/>
                </a:ext>
              </a:extLst>
            </p:cNvPr>
            <p:cNvSpPr txBox="1"/>
            <p:nvPr/>
          </p:nvSpPr>
          <p:spPr>
            <a:xfrm>
              <a:off x="2650921" y="3136612"/>
              <a:ext cx="838899" cy="369332"/>
            </a:xfrm>
            <a:prstGeom prst="rect">
              <a:avLst/>
            </a:prstGeom>
            <a:noFill/>
          </p:spPr>
          <p:txBody>
            <a:bodyPr wrap="square" rtlCol="0">
              <a:spAutoFit/>
            </a:bodyPr>
            <a:lstStyle/>
            <a:p>
              <a:pPr algn="ctr"/>
              <a:r>
                <a:rPr kumimoji="1" lang="en-US" altLang="ja-JP" dirty="0">
                  <a:latin typeface="BIZ UDゴシック" panose="020B0400000000000000" pitchFamily="49" charset="-128"/>
                  <a:ea typeface="BIZ UDゴシック" panose="020B0400000000000000" pitchFamily="49" charset="-128"/>
                </a:rPr>
                <a:t>Point</a:t>
              </a:r>
              <a:endParaRPr kumimoji="1" lang="ja-JP" altLang="en-US"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F919E097-EF7C-32E3-89B4-B55AB405E78B}"/>
                </a:ext>
              </a:extLst>
            </p:cNvPr>
            <p:cNvSpPr txBox="1"/>
            <p:nvPr/>
          </p:nvSpPr>
          <p:spPr>
            <a:xfrm>
              <a:off x="3190597" y="2965795"/>
              <a:ext cx="838899" cy="584775"/>
            </a:xfrm>
            <a:prstGeom prst="rect">
              <a:avLst/>
            </a:prstGeom>
            <a:noFill/>
          </p:spPr>
          <p:txBody>
            <a:bodyPr wrap="square" rtlCol="0">
              <a:spAutoFit/>
            </a:bodyPr>
            <a:lstStyle/>
            <a:p>
              <a:pPr algn="ctr"/>
              <a:r>
                <a:rPr kumimoji="1" lang="en-US" altLang="ja-JP" sz="3200" dirty="0">
                  <a:latin typeface="BIZ UDゴシック" panose="020B0400000000000000" pitchFamily="49" charset="-128"/>
                  <a:ea typeface="BIZ UDゴシック" panose="020B0400000000000000" pitchFamily="49" charset="-128"/>
                </a:rPr>
                <a:t>02</a:t>
              </a:r>
              <a:endParaRPr kumimoji="1" lang="ja-JP" altLang="en-US" sz="3200" dirty="0">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816262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9377867-AB3A-8309-B107-B40781763D93}"/>
              </a:ext>
            </a:extLst>
          </p:cNvPr>
          <p:cNvSpPr>
            <a:spLocks noGrp="1"/>
          </p:cNvSpPr>
          <p:nvPr>
            <p:ph type="sldNum" sz="quarter" idx="12"/>
          </p:nvPr>
        </p:nvSpPr>
        <p:spPr/>
        <p:txBody>
          <a:bodyPr/>
          <a:lstStyle/>
          <a:p>
            <a:fld id="{33727234-9843-4165-AB40-40411EC81480}" type="slidenum">
              <a:rPr kumimoji="1" lang="ja-JP" altLang="en-US" smtClean="0"/>
              <a:t>16</a:t>
            </a:fld>
            <a:endParaRPr kumimoji="1" lang="ja-JP" altLang="en-US" dirty="0"/>
          </a:p>
        </p:txBody>
      </p:sp>
      <p:sp>
        <p:nvSpPr>
          <p:cNvPr id="9" name="テキスト ボックス 8">
            <a:extLst>
              <a:ext uri="{FF2B5EF4-FFF2-40B4-BE49-F238E27FC236}">
                <a16:creationId xmlns:a16="http://schemas.microsoft.com/office/drawing/2014/main" id="{BC341DBA-4140-3BD0-996D-840BF70AFD6E}"/>
              </a:ext>
            </a:extLst>
          </p:cNvPr>
          <p:cNvSpPr txBox="1"/>
          <p:nvPr/>
        </p:nvSpPr>
        <p:spPr>
          <a:xfrm>
            <a:off x="2371552" y="2288150"/>
            <a:ext cx="7200287" cy="584775"/>
          </a:xfrm>
          <a:prstGeom prst="rect">
            <a:avLst/>
          </a:prstGeom>
          <a:noFill/>
        </p:spPr>
        <p:txBody>
          <a:bodyPr wrap="square" rtlCol="0">
            <a:spAutoFit/>
          </a:bodyPr>
          <a:lstStyle/>
          <a:p>
            <a:pPr marL="17100"/>
            <a:r>
              <a:rPr kumimoji="1" lang="ja-JP" altLang="en-US" sz="3200" dirty="0">
                <a:solidFill>
                  <a:schemeClr val="bg2">
                    <a:lumMod val="90000"/>
                  </a:schemeClr>
                </a:solidFill>
                <a:latin typeface="BIZ UDゴシック" panose="020B0400000000000000" pitchFamily="49" charset="-128"/>
                <a:ea typeface="BIZ UDゴシック" panose="020B0400000000000000" pitchFamily="49" charset="-128"/>
              </a:rPr>
              <a:t>十日町市版地域おこし協力隊の</a:t>
            </a:r>
            <a:r>
              <a:rPr lang="ja-JP" altLang="en-US" sz="3200" dirty="0">
                <a:solidFill>
                  <a:schemeClr val="bg2">
                    <a:lumMod val="90000"/>
                  </a:schemeClr>
                </a:solidFill>
                <a:latin typeface="BIZ UDゴシック" panose="020B0400000000000000" pitchFamily="49" charset="-128"/>
                <a:ea typeface="BIZ UDゴシック" panose="020B0400000000000000" pitchFamily="49" charset="-128"/>
              </a:rPr>
              <a:t>特徴</a:t>
            </a:r>
            <a:endParaRPr kumimoji="1" lang="en-US" altLang="ja-JP" sz="3200" dirty="0">
              <a:solidFill>
                <a:schemeClr val="bg2">
                  <a:lumMod val="90000"/>
                </a:schemeClr>
              </a:solidFill>
              <a:latin typeface="BIZ UDゴシック" panose="020B0400000000000000" pitchFamily="49" charset="-128"/>
              <a:ea typeface="BIZ UDゴシック" panose="020B0400000000000000" pitchFamily="49" charset="-128"/>
            </a:endParaRPr>
          </a:p>
        </p:txBody>
      </p:sp>
      <p:sp>
        <p:nvSpPr>
          <p:cNvPr id="10" name="楕円 9">
            <a:extLst>
              <a:ext uri="{FF2B5EF4-FFF2-40B4-BE49-F238E27FC236}">
                <a16:creationId xmlns:a16="http://schemas.microsoft.com/office/drawing/2014/main" id="{7EB57B0B-9570-6CBD-99F5-02A7C419CC99}"/>
              </a:ext>
            </a:extLst>
          </p:cNvPr>
          <p:cNvSpPr/>
          <p:nvPr/>
        </p:nvSpPr>
        <p:spPr>
          <a:xfrm>
            <a:off x="1550995" y="2220537"/>
            <a:ext cx="720000" cy="720000"/>
          </a:xfrm>
          <a:prstGeom prst="ellipse">
            <a:avLst/>
          </a:prstGeom>
          <a:solidFill>
            <a:srgbClr val="D0CEC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69E5E65-08D8-A22F-8E2C-9F6787B332FA}"/>
              </a:ext>
            </a:extLst>
          </p:cNvPr>
          <p:cNvSpPr txBox="1"/>
          <p:nvPr/>
        </p:nvSpPr>
        <p:spPr>
          <a:xfrm>
            <a:off x="1550995" y="2288150"/>
            <a:ext cx="720000" cy="584775"/>
          </a:xfrm>
          <a:prstGeom prst="rect">
            <a:avLst/>
          </a:prstGeom>
          <a:noFill/>
        </p:spPr>
        <p:txBody>
          <a:bodyPr wrap="square" rtlCol="0">
            <a:spAutoFit/>
          </a:bodyPr>
          <a:lstStyle/>
          <a:p>
            <a:pPr algn="ctr"/>
            <a:r>
              <a:rPr kumimoji="1" lang="en-US" altLang="ja-JP" sz="3200" dirty="0">
                <a:solidFill>
                  <a:schemeClr val="bg1"/>
                </a:solidFill>
                <a:latin typeface="BIZ UDゴシック" panose="020B0400000000000000" pitchFamily="49" charset="-128"/>
                <a:ea typeface="BIZ UDゴシック" panose="020B0400000000000000" pitchFamily="49" charset="-128"/>
              </a:rPr>
              <a:t>02</a:t>
            </a:r>
          </a:p>
        </p:txBody>
      </p:sp>
      <p:sp>
        <p:nvSpPr>
          <p:cNvPr id="2" name="テキスト ボックス 1">
            <a:extLst>
              <a:ext uri="{FF2B5EF4-FFF2-40B4-BE49-F238E27FC236}">
                <a16:creationId xmlns:a16="http://schemas.microsoft.com/office/drawing/2014/main" id="{D2045D52-BC86-8E27-D170-7D727B33082D}"/>
              </a:ext>
            </a:extLst>
          </p:cNvPr>
          <p:cNvSpPr txBox="1"/>
          <p:nvPr/>
        </p:nvSpPr>
        <p:spPr>
          <a:xfrm>
            <a:off x="3870105" y="3056217"/>
            <a:ext cx="5135798" cy="584775"/>
          </a:xfrm>
          <a:prstGeom prst="rect">
            <a:avLst/>
          </a:prstGeom>
          <a:noFill/>
        </p:spPr>
        <p:txBody>
          <a:bodyPr wrap="square" rtlCol="0">
            <a:spAutoFit/>
          </a:bodyPr>
          <a:lstStyle/>
          <a:p>
            <a:pPr marL="17100"/>
            <a:r>
              <a:rPr kumimoji="1" lang="ja-JP" altLang="en-US" sz="3200" b="1" dirty="0">
                <a:solidFill>
                  <a:schemeClr val="accent2"/>
                </a:solidFill>
                <a:latin typeface="BIZ UDゴシック" panose="020B0400000000000000" pitchFamily="49" charset="-128"/>
                <a:ea typeface="BIZ UDゴシック" panose="020B0400000000000000" pitchFamily="49" charset="-128"/>
              </a:rPr>
              <a:t>高い定住率</a:t>
            </a:r>
            <a:endParaRPr kumimoji="1" lang="en-US" altLang="ja-JP" sz="3200" b="1" dirty="0">
              <a:solidFill>
                <a:schemeClr val="accent2"/>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DDBBE4D1-96FC-0AC3-A860-B701C8197B26}"/>
              </a:ext>
            </a:extLst>
          </p:cNvPr>
          <p:cNvSpPr txBox="1"/>
          <p:nvPr/>
        </p:nvSpPr>
        <p:spPr>
          <a:xfrm>
            <a:off x="3870104" y="3834074"/>
            <a:ext cx="5626233" cy="584775"/>
          </a:xfrm>
          <a:prstGeom prst="rect">
            <a:avLst/>
          </a:prstGeom>
          <a:noFill/>
        </p:spPr>
        <p:txBody>
          <a:bodyPr wrap="square" rtlCol="0">
            <a:spAutoFit/>
          </a:bodyPr>
          <a:lstStyle/>
          <a:p>
            <a:pPr marL="17100"/>
            <a:r>
              <a:rPr kumimoji="1" lang="ja-JP" altLang="en-US" sz="3200" dirty="0">
                <a:solidFill>
                  <a:schemeClr val="bg2">
                    <a:lumMod val="90000"/>
                  </a:schemeClr>
                </a:solidFill>
                <a:latin typeface="BIZ UDゴシック" panose="020B0400000000000000" pitchFamily="49" charset="-128"/>
                <a:ea typeface="BIZ UDゴシック" panose="020B0400000000000000" pitchFamily="49" charset="-128"/>
              </a:rPr>
              <a:t>元協力隊員の活躍</a:t>
            </a:r>
            <a:endParaRPr kumimoji="1" lang="en-US" altLang="ja-JP" sz="3200" dirty="0">
              <a:solidFill>
                <a:schemeClr val="bg2">
                  <a:lumMod val="90000"/>
                </a:schemeClr>
              </a:solidFill>
              <a:latin typeface="BIZ UDゴシック" panose="020B0400000000000000" pitchFamily="49" charset="-128"/>
              <a:ea typeface="BIZ UDゴシック" panose="020B0400000000000000" pitchFamily="49" charset="-128"/>
            </a:endParaRPr>
          </a:p>
        </p:txBody>
      </p:sp>
      <p:grpSp>
        <p:nvGrpSpPr>
          <p:cNvPr id="5" name="グループ化 4">
            <a:extLst>
              <a:ext uri="{FF2B5EF4-FFF2-40B4-BE49-F238E27FC236}">
                <a16:creationId xmlns:a16="http://schemas.microsoft.com/office/drawing/2014/main" id="{B3BE8830-08B8-6294-E254-1FB8564A5CB5}"/>
              </a:ext>
            </a:extLst>
          </p:cNvPr>
          <p:cNvGrpSpPr/>
          <p:nvPr/>
        </p:nvGrpSpPr>
        <p:grpSpPr>
          <a:xfrm>
            <a:off x="2491530" y="3056217"/>
            <a:ext cx="1378575" cy="584775"/>
            <a:chOff x="2650921" y="2965795"/>
            <a:chExt cx="1378575" cy="584775"/>
          </a:xfrm>
        </p:grpSpPr>
        <p:sp>
          <p:nvSpPr>
            <p:cNvPr id="6" name="テキスト ボックス 5">
              <a:extLst>
                <a:ext uri="{FF2B5EF4-FFF2-40B4-BE49-F238E27FC236}">
                  <a16:creationId xmlns:a16="http://schemas.microsoft.com/office/drawing/2014/main" id="{3ECDBD60-CC67-4115-450E-29CD53908B26}"/>
                </a:ext>
              </a:extLst>
            </p:cNvPr>
            <p:cNvSpPr txBox="1"/>
            <p:nvPr/>
          </p:nvSpPr>
          <p:spPr>
            <a:xfrm>
              <a:off x="2650921" y="3136612"/>
              <a:ext cx="838899" cy="369332"/>
            </a:xfrm>
            <a:prstGeom prst="rect">
              <a:avLst/>
            </a:prstGeom>
            <a:noFill/>
          </p:spPr>
          <p:txBody>
            <a:bodyPr wrap="square" rtlCol="0">
              <a:spAutoFit/>
            </a:bodyPr>
            <a:lstStyle/>
            <a:p>
              <a:pPr algn="ctr"/>
              <a:r>
                <a:rPr kumimoji="1" lang="en-US" altLang="ja-JP" b="1" dirty="0">
                  <a:solidFill>
                    <a:schemeClr val="accent2"/>
                  </a:solidFill>
                  <a:latin typeface="BIZ UDゴシック" panose="020B0400000000000000" pitchFamily="49" charset="-128"/>
                  <a:ea typeface="BIZ UDゴシック" panose="020B0400000000000000" pitchFamily="49" charset="-128"/>
                </a:rPr>
                <a:t>Point</a:t>
              </a:r>
              <a:endParaRPr kumimoji="1" lang="ja-JP" altLang="en-US" b="1" dirty="0">
                <a:solidFill>
                  <a:schemeClr val="accent2"/>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2A926CED-D57B-3EC7-72D8-AF772960C5FE}"/>
                </a:ext>
              </a:extLst>
            </p:cNvPr>
            <p:cNvSpPr txBox="1"/>
            <p:nvPr/>
          </p:nvSpPr>
          <p:spPr>
            <a:xfrm>
              <a:off x="3190597" y="2965795"/>
              <a:ext cx="838899" cy="584775"/>
            </a:xfrm>
            <a:prstGeom prst="rect">
              <a:avLst/>
            </a:prstGeom>
            <a:noFill/>
          </p:spPr>
          <p:txBody>
            <a:bodyPr wrap="square" rtlCol="0">
              <a:spAutoFit/>
            </a:bodyPr>
            <a:lstStyle/>
            <a:p>
              <a:pPr algn="ctr"/>
              <a:r>
                <a:rPr kumimoji="1" lang="en-US" altLang="ja-JP" sz="3200" b="1" dirty="0">
                  <a:solidFill>
                    <a:schemeClr val="accent2"/>
                  </a:solidFill>
                  <a:latin typeface="BIZ UDゴシック" panose="020B0400000000000000" pitchFamily="49" charset="-128"/>
                  <a:ea typeface="BIZ UDゴシック" panose="020B0400000000000000" pitchFamily="49" charset="-128"/>
                </a:rPr>
                <a:t>01</a:t>
              </a:r>
              <a:endParaRPr kumimoji="1" lang="ja-JP" altLang="en-US" sz="3200" b="1" dirty="0">
                <a:solidFill>
                  <a:schemeClr val="accent2"/>
                </a:solidFill>
                <a:latin typeface="BIZ UDゴシック" panose="020B0400000000000000" pitchFamily="49" charset="-128"/>
                <a:ea typeface="BIZ UDゴシック" panose="020B0400000000000000" pitchFamily="49" charset="-128"/>
              </a:endParaRPr>
            </a:p>
          </p:txBody>
        </p:sp>
      </p:grpSp>
      <p:grpSp>
        <p:nvGrpSpPr>
          <p:cNvPr id="8" name="グループ化 7">
            <a:extLst>
              <a:ext uri="{FF2B5EF4-FFF2-40B4-BE49-F238E27FC236}">
                <a16:creationId xmlns:a16="http://schemas.microsoft.com/office/drawing/2014/main" id="{CDDCFC04-E85A-D549-9704-33AF01C81FAB}"/>
              </a:ext>
            </a:extLst>
          </p:cNvPr>
          <p:cNvGrpSpPr/>
          <p:nvPr/>
        </p:nvGrpSpPr>
        <p:grpSpPr>
          <a:xfrm>
            <a:off x="2491530" y="3834074"/>
            <a:ext cx="1378575" cy="584775"/>
            <a:chOff x="2650921" y="2965795"/>
            <a:chExt cx="1378575" cy="584775"/>
          </a:xfrm>
        </p:grpSpPr>
        <p:sp>
          <p:nvSpPr>
            <p:cNvPr id="12" name="テキスト ボックス 11">
              <a:extLst>
                <a:ext uri="{FF2B5EF4-FFF2-40B4-BE49-F238E27FC236}">
                  <a16:creationId xmlns:a16="http://schemas.microsoft.com/office/drawing/2014/main" id="{DD79C928-6736-E28B-FA39-13A9FFD93B31}"/>
                </a:ext>
              </a:extLst>
            </p:cNvPr>
            <p:cNvSpPr txBox="1"/>
            <p:nvPr/>
          </p:nvSpPr>
          <p:spPr>
            <a:xfrm>
              <a:off x="2650921" y="3136612"/>
              <a:ext cx="838899" cy="369332"/>
            </a:xfrm>
            <a:prstGeom prst="rect">
              <a:avLst/>
            </a:prstGeom>
            <a:noFill/>
          </p:spPr>
          <p:txBody>
            <a:bodyPr wrap="square" rtlCol="0">
              <a:spAutoFit/>
            </a:bodyPr>
            <a:lstStyle/>
            <a:p>
              <a:pPr algn="ctr"/>
              <a:r>
                <a:rPr kumimoji="1" lang="en-US" altLang="ja-JP" dirty="0">
                  <a:solidFill>
                    <a:schemeClr val="bg2">
                      <a:lumMod val="90000"/>
                    </a:schemeClr>
                  </a:solidFill>
                  <a:latin typeface="BIZ UDゴシック" panose="020B0400000000000000" pitchFamily="49" charset="-128"/>
                  <a:ea typeface="BIZ UDゴシック" panose="020B0400000000000000" pitchFamily="49" charset="-128"/>
                </a:rPr>
                <a:t>Point</a:t>
              </a:r>
              <a:endParaRPr kumimoji="1" lang="ja-JP" altLang="en-US" dirty="0">
                <a:solidFill>
                  <a:schemeClr val="bg2">
                    <a:lumMod val="90000"/>
                  </a:schemeClr>
                </a:solidFill>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F919E097-EF7C-32E3-89B4-B55AB405E78B}"/>
                </a:ext>
              </a:extLst>
            </p:cNvPr>
            <p:cNvSpPr txBox="1"/>
            <p:nvPr/>
          </p:nvSpPr>
          <p:spPr>
            <a:xfrm>
              <a:off x="3190597" y="2965795"/>
              <a:ext cx="838899" cy="584775"/>
            </a:xfrm>
            <a:prstGeom prst="rect">
              <a:avLst/>
            </a:prstGeom>
            <a:noFill/>
          </p:spPr>
          <p:txBody>
            <a:bodyPr wrap="square" rtlCol="0">
              <a:spAutoFit/>
            </a:bodyPr>
            <a:lstStyle/>
            <a:p>
              <a:pPr algn="ctr"/>
              <a:r>
                <a:rPr kumimoji="1" lang="en-US" altLang="ja-JP" sz="3200" dirty="0">
                  <a:solidFill>
                    <a:schemeClr val="bg2">
                      <a:lumMod val="90000"/>
                    </a:schemeClr>
                  </a:solidFill>
                  <a:latin typeface="BIZ UDゴシック" panose="020B0400000000000000" pitchFamily="49" charset="-128"/>
                  <a:ea typeface="BIZ UDゴシック" panose="020B0400000000000000" pitchFamily="49" charset="-128"/>
                </a:rPr>
                <a:t>02</a:t>
              </a:r>
              <a:endParaRPr kumimoji="1" lang="ja-JP" altLang="en-US" sz="3200" dirty="0">
                <a:solidFill>
                  <a:schemeClr val="bg2">
                    <a:lumMod val="90000"/>
                  </a:schemeClr>
                </a:solidFill>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696393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a:extLst>
              <a:ext uri="{FF2B5EF4-FFF2-40B4-BE49-F238E27FC236}">
                <a16:creationId xmlns:a16="http://schemas.microsoft.com/office/drawing/2014/main" id="{2D6FF737-71AB-C5F1-73DC-46C4440C47FF}"/>
              </a:ext>
            </a:extLst>
          </p:cNvPr>
          <p:cNvSpPr txBox="1">
            <a:spLocks/>
          </p:cNvSpPr>
          <p:nvPr/>
        </p:nvSpPr>
        <p:spPr>
          <a:xfrm>
            <a:off x="233787" y="853311"/>
            <a:ext cx="9438425" cy="320675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fontAlgn="auto">
              <a:spcAft>
                <a:spcPts val="0"/>
              </a:spcAft>
              <a:buFont typeface="Wingdings" panose="05000000000000000000" pitchFamily="2" charset="2"/>
              <a:buChar char="p"/>
            </a:pP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導入時期　平成</a:t>
            </a:r>
            <a:r>
              <a:rPr lang="en-US" altLang="ja-JP"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21</a:t>
            </a: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年度 </a:t>
            </a:r>
            <a:r>
              <a:rPr lang="en-US" altLang="ja-JP" sz="20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a:t>
            </a:r>
            <a:r>
              <a:rPr lang="ja-JP" altLang="en-US" sz="20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地域おこし協力隊制度創設時から活用</a:t>
            </a:r>
            <a:endPar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lgn="l" fontAlgn="auto">
              <a:spcAft>
                <a:spcPts val="0"/>
              </a:spcAft>
              <a:buFont typeface="Wingdings" panose="05000000000000000000" pitchFamily="2" charset="2"/>
              <a:buChar char="p"/>
            </a:pP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令和５年度までの実績（累計）</a:t>
            </a:r>
            <a:endParaRPr lang="en-US" altLang="ja-JP"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marL="914400" lvl="1" indent="-457200" algn="l">
              <a:buFont typeface="Wingdings" panose="05000000000000000000" pitchFamily="2" charset="2"/>
              <a:buChar char="l"/>
            </a:pP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委嘱数　　　　</a:t>
            </a:r>
            <a:r>
              <a:rPr lang="en-US" altLang="ja-JP"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95</a:t>
            </a: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人</a:t>
            </a:r>
            <a:endParaRPr lang="en-US" altLang="ja-JP"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marL="914400" lvl="1" indent="-457200" algn="l">
              <a:buFont typeface="Wingdings" panose="05000000000000000000" pitchFamily="2" charset="2"/>
              <a:buChar char="l"/>
            </a:pP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退任数　　　　</a:t>
            </a:r>
            <a:r>
              <a:rPr lang="en-US" altLang="ja-JP"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75</a:t>
            </a: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人</a:t>
            </a:r>
            <a:endParaRPr lang="en-US" altLang="ja-JP"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marL="914400" lvl="1" indent="-457200" algn="l">
              <a:buFont typeface="Wingdings" panose="05000000000000000000" pitchFamily="2" charset="2"/>
              <a:buChar char="l"/>
            </a:pP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市内定住者数　</a:t>
            </a:r>
            <a:r>
              <a:rPr lang="en-US" altLang="ja-JP"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54</a:t>
            </a: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人</a:t>
            </a:r>
            <a:endParaRPr lang="ja-JP" altLang="en-US" sz="24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sp>
        <p:nvSpPr>
          <p:cNvPr id="2" name="コンテンツ プレースホルダー 2">
            <a:extLst>
              <a:ext uri="{FF2B5EF4-FFF2-40B4-BE49-F238E27FC236}">
                <a16:creationId xmlns:a16="http://schemas.microsoft.com/office/drawing/2014/main" id="{384D93ED-7858-6EDC-4EB9-544B37F90459}"/>
              </a:ext>
            </a:extLst>
          </p:cNvPr>
          <p:cNvSpPr txBox="1">
            <a:spLocks/>
          </p:cNvSpPr>
          <p:nvPr/>
        </p:nvSpPr>
        <p:spPr>
          <a:xfrm>
            <a:off x="399324" y="4390858"/>
            <a:ext cx="4804602" cy="1450695"/>
          </a:xfrm>
          <a:prstGeom prst="rect">
            <a:avLst/>
          </a:prstGeom>
          <a:solidFill>
            <a:schemeClr val="accent2">
              <a:lumMod val="20000"/>
              <a:lumOff val="80000"/>
            </a:schemeClr>
          </a:solidFill>
          <a:ln w="3175">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fontAlgn="auto">
              <a:spcAft>
                <a:spcPts val="0"/>
              </a:spcAft>
            </a:pPr>
            <a:r>
              <a:rPr lang="ja-JP" altLang="en-US" sz="20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参考：令和３年度末の定住率</a:t>
            </a:r>
            <a:endParaRPr lang="en-US" altLang="ja-JP" sz="20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lgn="l" fontAlgn="auto">
              <a:spcAft>
                <a:spcPts val="0"/>
              </a:spcAft>
            </a:pP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国 </a:t>
            </a:r>
            <a:r>
              <a:rPr lang="en-US" altLang="ja-JP"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53.1</a:t>
            </a:r>
            <a:r>
              <a:rPr lang="ja-JP" altLang="en-US" sz="20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a:t>
            </a: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、新潟県 </a:t>
            </a:r>
            <a:r>
              <a:rPr lang="en-US" altLang="ja-JP"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50.4</a:t>
            </a:r>
            <a:r>
              <a:rPr lang="ja-JP" altLang="en-US" sz="20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a:t>
            </a:r>
            <a:endParaRPr lang="en-US" altLang="ja-JP" sz="20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lgn="l" fontAlgn="auto">
              <a:spcBef>
                <a:spcPts val="1200"/>
              </a:spcBef>
              <a:spcAft>
                <a:spcPts val="0"/>
              </a:spcAft>
            </a:pPr>
            <a:r>
              <a:rPr lang="en-US" altLang="zh-CN" sz="12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a:t>
            </a:r>
            <a:r>
              <a:rPr lang="zh-CN" altLang="en-US" sz="12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同一市町村内</a:t>
            </a:r>
            <a:r>
              <a:rPr lang="ja-JP" altLang="en-US" sz="12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に定住した割合</a:t>
            </a:r>
            <a:endParaRPr lang="en-US" altLang="zh-CN" sz="12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sp>
        <p:nvSpPr>
          <p:cNvPr id="5" name="ホームベース 7">
            <a:extLst>
              <a:ext uri="{FF2B5EF4-FFF2-40B4-BE49-F238E27FC236}">
                <a16:creationId xmlns:a16="http://schemas.microsoft.com/office/drawing/2014/main" id="{A5EE180A-625F-ADD9-68F1-10991F67BD5A}"/>
              </a:ext>
            </a:extLst>
          </p:cNvPr>
          <p:cNvSpPr/>
          <p:nvPr/>
        </p:nvSpPr>
        <p:spPr>
          <a:xfrm>
            <a:off x="0" y="0"/>
            <a:ext cx="5863905"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02</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000" dirty="0">
                <a:solidFill>
                  <a:schemeClr val="bg1"/>
                </a:solidFill>
                <a:latin typeface="BIZ UDPゴシック" panose="020B0400000000000000" pitchFamily="50" charset="-128"/>
                <a:ea typeface="BIZ UDPゴシック" panose="020B0400000000000000" pitchFamily="50" charset="-128"/>
              </a:rPr>
              <a:t>十日町市版</a:t>
            </a:r>
            <a:r>
              <a:rPr lang="ja-JP" altLang="en-US" sz="2800" dirty="0">
                <a:solidFill>
                  <a:schemeClr val="bg1"/>
                </a:solidFill>
                <a:latin typeface="BIZ UDPゴシック" panose="020B0400000000000000" pitchFamily="50" charset="-128"/>
                <a:ea typeface="BIZ UDPゴシック" panose="020B0400000000000000" pitchFamily="50" charset="-128"/>
              </a:rPr>
              <a:t>地域おこし協力隊</a:t>
            </a:r>
            <a:r>
              <a:rPr lang="ja-JP" altLang="en-US" sz="2000" dirty="0">
                <a:solidFill>
                  <a:schemeClr val="bg1"/>
                </a:solidFill>
                <a:latin typeface="BIZ UDPゴシック" panose="020B0400000000000000" pitchFamily="50" charset="-128"/>
                <a:ea typeface="BIZ UDPゴシック" panose="020B0400000000000000" pitchFamily="50" charset="-128"/>
              </a:rPr>
              <a:t>の特徴</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p:txBody>
          <a:bodyPr/>
          <a:lstStyle/>
          <a:p>
            <a:fld id="{33727234-9843-4165-AB40-40411EC81480}" type="slidenum">
              <a:rPr kumimoji="1" lang="ja-JP" altLang="en-US" smtClean="0"/>
              <a:t>17</a:t>
            </a:fld>
            <a:endParaRPr kumimoji="1" lang="ja-JP" altLang="en-US" dirty="0"/>
          </a:p>
        </p:txBody>
      </p:sp>
      <p:graphicFrame>
        <p:nvGraphicFramePr>
          <p:cNvPr id="9" name="グラフ 8">
            <a:extLst>
              <a:ext uri="{FF2B5EF4-FFF2-40B4-BE49-F238E27FC236}">
                <a16:creationId xmlns:a16="http://schemas.microsoft.com/office/drawing/2014/main" id="{F040DF74-97B2-612B-CC54-ABF51B53C5AE}"/>
              </a:ext>
            </a:extLst>
          </p:cNvPr>
          <p:cNvGraphicFramePr/>
          <p:nvPr>
            <p:extLst>
              <p:ext uri="{D42A27DB-BD31-4B8C-83A1-F6EECF244321}">
                <p14:modId xmlns:p14="http://schemas.microsoft.com/office/powerpoint/2010/main" val="3533758609"/>
              </p:ext>
            </p:extLst>
          </p:nvPr>
        </p:nvGraphicFramePr>
        <p:xfrm>
          <a:off x="4470400" y="1763770"/>
          <a:ext cx="5867399" cy="487014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06F61DDD-CD6F-2ADD-E832-0AE18902B959}"/>
              </a:ext>
            </a:extLst>
          </p:cNvPr>
          <p:cNvSpPr txBox="1"/>
          <p:nvPr/>
        </p:nvSpPr>
        <p:spPr>
          <a:xfrm>
            <a:off x="6311235" y="3605125"/>
            <a:ext cx="2919255" cy="1107996"/>
          </a:xfrm>
          <a:prstGeom prst="rect">
            <a:avLst/>
          </a:prstGeom>
          <a:noFill/>
        </p:spPr>
        <p:txBody>
          <a:bodyPr wrap="square" rtlCol="0">
            <a:spAutoFit/>
          </a:bodyPr>
          <a:lstStyle/>
          <a:p>
            <a:pPr algn="ctr"/>
            <a:r>
              <a:rPr kumimoji="1" lang="en-US" altLang="ja-JP" sz="6600" b="1" dirty="0">
                <a:solidFill>
                  <a:schemeClr val="accent2"/>
                </a:solidFill>
                <a:latin typeface="BIZ UDゴシック" panose="020B0400000000000000" pitchFamily="49" charset="-128"/>
                <a:ea typeface="BIZ UDゴシック" panose="020B0400000000000000" pitchFamily="49" charset="-128"/>
              </a:rPr>
              <a:t>72.0</a:t>
            </a:r>
            <a:r>
              <a:rPr kumimoji="1" lang="ja-JP" altLang="en-US" sz="3600" b="1" dirty="0">
                <a:solidFill>
                  <a:schemeClr val="accent2"/>
                </a:solidFill>
                <a:latin typeface="BIZ UDゴシック" panose="020B0400000000000000" pitchFamily="49" charset="-128"/>
                <a:ea typeface="BIZ UDゴシック" panose="020B0400000000000000" pitchFamily="49" charset="-128"/>
              </a:rPr>
              <a:t>％</a:t>
            </a:r>
          </a:p>
        </p:txBody>
      </p:sp>
      <p:sp>
        <p:nvSpPr>
          <p:cNvPr id="11" name="コンテンツ プレースホルダー 2">
            <a:extLst>
              <a:ext uri="{FF2B5EF4-FFF2-40B4-BE49-F238E27FC236}">
                <a16:creationId xmlns:a16="http://schemas.microsoft.com/office/drawing/2014/main" id="{A7400FB3-5003-A63C-DD00-27984ABCB174}"/>
              </a:ext>
            </a:extLst>
          </p:cNvPr>
          <p:cNvSpPr txBox="1">
            <a:spLocks/>
          </p:cNvSpPr>
          <p:nvPr/>
        </p:nvSpPr>
        <p:spPr>
          <a:xfrm>
            <a:off x="5081003" y="2363869"/>
            <a:ext cx="2892265" cy="152097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fontAlgn="auto">
              <a:spcAft>
                <a:spcPts val="0"/>
              </a:spcAft>
            </a:pPr>
            <a:r>
              <a:rPr lang="ja-JP" altLang="en-US" sz="28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rPr>
              <a:t>十日町市の</a:t>
            </a:r>
            <a:endParaRPr lang="en-US" altLang="ja-JP" sz="28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fontAlgn="auto">
              <a:spcAft>
                <a:spcPts val="0"/>
              </a:spcAft>
            </a:pPr>
            <a:r>
              <a:rPr lang="ja-JP" altLang="en-US" sz="44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rPr>
              <a:t>　定住率</a:t>
            </a:r>
          </a:p>
        </p:txBody>
      </p:sp>
      <p:sp>
        <p:nvSpPr>
          <p:cNvPr id="12" name="テキスト ボックス 11">
            <a:extLst>
              <a:ext uri="{FF2B5EF4-FFF2-40B4-BE49-F238E27FC236}">
                <a16:creationId xmlns:a16="http://schemas.microsoft.com/office/drawing/2014/main" id="{F6B98C61-C0D7-319B-1397-28078D34CCF0}"/>
              </a:ext>
            </a:extLst>
          </p:cNvPr>
          <p:cNvSpPr txBox="1"/>
          <p:nvPr/>
        </p:nvSpPr>
        <p:spPr>
          <a:xfrm>
            <a:off x="7696410" y="5991786"/>
            <a:ext cx="1955590" cy="276999"/>
          </a:xfrm>
          <a:prstGeom prst="rect">
            <a:avLst/>
          </a:prstGeom>
          <a:noFill/>
        </p:spPr>
        <p:txBody>
          <a:bodyPr wrap="square" rtlCol="0">
            <a:spAutoFit/>
          </a:bodyPr>
          <a:lstStyle/>
          <a:p>
            <a:r>
              <a:rPr kumimoji="1" lang="en-US" altLang="ja-JP" sz="1200" dirty="0"/>
              <a:t>※</a:t>
            </a:r>
            <a:r>
              <a:rPr kumimoji="1" lang="ja-JP" altLang="en-US" sz="1200" dirty="0"/>
              <a:t>退任数</a:t>
            </a:r>
            <a:r>
              <a:rPr kumimoji="1" lang="en-US" altLang="ja-JP" sz="1200" dirty="0"/>
              <a:t>÷</a:t>
            </a:r>
            <a:r>
              <a:rPr kumimoji="1" lang="ja-JP" altLang="en-US" sz="1200" dirty="0"/>
              <a:t>市内定住者数</a:t>
            </a:r>
          </a:p>
        </p:txBody>
      </p:sp>
      <p:sp>
        <p:nvSpPr>
          <p:cNvPr id="6" name="山形 4">
            <a:extLst>
              <a:ext uri="{FF2B5EF4-FFF2-40B4-BE49-F238E27FC236}">
                <a16:creationId xmlns:a16="http://schemas.microsoft.com/office/drawing/2014/main" id="{0192320B-502D-5907-1B16-68B81A5D3FC8}"/>
              </a:ext>
            </a:extLst>
          </p:cNvPr>
          <p:cNvSpPr/>
          <p:nvPr/>
        </p:nvSpPr>
        <p:spPr>
          <a:xfrm>
            <a:off x="5738069" y="0"/>
            <a:ext cx="4134775"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en-US" altLang="ja-JP" sz="2400" dirty="0">
                <a:solidFill>
                  <a:schemeClr val="tx1"/>
                </a:solidFill>
                <a:latin typeface="BIZ UDゴシック" panose="020B0400000000000000" pitchFamily="49" charset="-128"/>
                <a:ea typeface="BIZ UDゴシック" panose="020B0400000000000000" pitchFamily="49" charset="-128"/>
              </a:rPr>
              <a:t>Point</a:t>
            </a:r>
            <a:r>
              <a:rPr lang="en-US" altLang="ja-JP" sz="2800" dirty="0">
                <a:solidFill>
                  <a:schemeClr val="tx1"/>
                </a:solidFill>
                <a:latin typeface="BIZ UDゴシック" panose="020B0400000000000000" pitchFamily="49" charset="-128"/>
                <a:ea typeface="BIZ UDゴシック" panose="020B0400000000000000" pitchFamily="49" charset="-128"/>
              </a:rPr>
              <a:t>01</a:t>
            </a:r>
            <a:r>
              <a:rPr lang="ja-JP" altLang="en-US" sz="2800" dirty="0">
                <a:solidFill>
                  <a:schemeClr val="tx1"/>
                </a:solidFill>
                <a:latin typeface="BIZ UDゴシック" panose="020B0400000000000000" pitchFamily="49" charset="-128"/>
                <a:ea typeface="BIZ UDゴシック" panose="020B0400000000000000" pitchFamily="49" charset="-128"/>
              </a:rPr>
              <a:t> 高い定住率</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11294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9377867-AB3A-8309-B107-B40781763D93}"/>
              </a:ext>
            </a:extLst>
          </p:cNvPr>
          <p:cNvSpPr>
            <a:spLocks noGrp="1"/>
          </p:cNvSpPr>
          <p:nvPr>
            <p:ph type="sldNum" sz="quarter" idx="12"/>
          </p:nvPr>
        </p:nvSpPr>
        <p:spPr/>
        <p:txBody>
          <a:bodyPr/>
          <a:lstStyle/>
          <a:p>
            <a:fld id="{33727234-9843-4165-AB40-40411EC81480}" type="slidenum">
              <a:rPr kumimoji="1" lang="ja-JP" altLang="en-US" smtClean="0"/>
              <a:t>18</a:t>
            </a:fld>
            <a:endParaRPr kumimoji="1" lang="ja-JP" altLang="en-US" dirty="0"/>
          </a:p>
        </p:txBody>
      </p:sp>
      <p:grpSp>
        <p:nvGrpSpPr>
          <p:cNvPr id="19" name="グループ化 18">
            <a:extLst>
              <a:ext uri="{FF2B5EF4-FFF2-40B4-BE49-F238E27FC236}">
                <a16:creationId xmlns:a16="http://schemas.microsoft.com/office/drawing/2014/main" id="{44DBFBEE-1983-E5D6-B9FF-885746A98CF5}"/>
              </a:ext>
            </a:extLst>
          </p:cNvPr>
          <p:cNvGrpSpPr/>
          <p:nvPr/>
        </p:nvGrpSpPr>
        <p:grpSpPr>
          <a:xfrm>
            <a:off x="1515490" y="2128177"/>
            <a:ext cx="6875019" cy="875821"/>
            <a:chOff x="1354581" y="2229656"/>
            <a:chExt cx="6875019" cy="875821"/>
          </a:xfrm>
        </p:grpSpPr>
        <p:sp>
          <p:nvSpPr>
            <p:cNvPr id="14" name="テキスト ボックス 13">
              <a:extLst>
                <a:ext uri="{FF2B5EF4-FFF2-40B4-BE49-F238E27FC236}">
                  <a16:creationId xmlns:a16="http://schemas.microsoft.com/office/drawing/2014/main" id="{863298ED-A6BF-35B2-F286-2D1256D25F56}"/>
                </a:ext>
              </a:extLst>
            </p:cNvPr>
            <p:cNvSpPr txBox="1"/>
            <p:nvPr/>
          </p:nvSpPr>
          <p:spPr>
            <a:xfrm>
              <a:off x="3800083" y="2229656"/>
              <a:ext cx="4429517" cy="830997"/>
            </a:xfrm>
            <a:prstGeom prst="rect">
              <a:avLst/>
            </a:prstGeom>
            <a:noFill/>
          </p:spPr>
          <p:txBody>
            <a:bodyPr wrap="square" rtlCol="0">
              <a:spAutoFit/>
            </a:bodyPr>
            <a:lstStyle/>
            <a:p>
              <a:pPr marL="17100"/>
              <a:r>
                <a:rPr kumimoji="1" lang="ja-JP" altLang="en-US" sz="4800" b="1" dirty="0">
                  <a:solidFill>
                    <a:schemeClr val="accent2"/>
                  </a:solidFill>
                  <a:latin typeface="BIZ UDゴシック" panose="020B0400000000000000" pitchFamily="49" charset="-128"/>
                  <a:ea typeface="BIZ UDゴシック" panose="020B0400000000000000" pitchFamily="49" charset="-128"/>
                </a:rPr>
                <a:t>高い定住率</a:t>
              </a:r>
              <a:endParaRPr kumimoji="1" lang="en-US" altLang="ja-JP" sz="4800" b="1" dirty="0">
                <a:solidFill>
                  <a:schemeClr val="accent2"/>
                </a:solidFill>
                <a:latin typeface="BIZ UDゴシック" panose="020B0400000000000000" pitchFamily="49" charset="-128"/>
                <a:ea typeface="BIZ UDゴシック" panose="020B0400000000000000" pitchFamily="49" charset="-128"/>
              </a:endParaRPr>
            </a:p>
          </p:txBody>
        </p:sp>
        <p:grpSp>
          <p:nvGrpSpPr>
            <p:cNvPr id="15" name="グループ化 14">
              <a:extLst>
                <a:ext uri="{FF2B5EF4-FFF2-40B4-BE49-F238E27FC236}">
                  <a16:creationId xmlns:a16="http://schemas.microsoft.com/office/drawing/2014/main" id="{9D2A573E-1D54-BD67-4EFB-C9AF559EEBAB}"/>
                </a:ext>
              </a:extLst>
            </p:cNvPr>
            <p:cNvGrpSpPr/>
            <p:nvPr/>
          </p:nvGrpSpPr>
          <p:grpSpPr>
            <a:xfrm>
              <a:off x="1354581" y="2274480"/>
              <a:ext cx="2674172" cy="830997"/>
              <a:chOff x="574766" y="924570"/>
              <a:chExt cx="2674172" cy="830997"/>
            </a:xfrm>
          </p:grpSpPr>
          <p:sp>
            <p:nvSpPr>
              <p:cNvPr id="16" name="テキスト ボックス 15">
                <a:extLst>
                  <a:ext uri="{FF2B5EF4-FFF2-40B4-BE49-F238E27FC236}">
                    <a16:creationId xmlns:a16="http://schemas.microsoft.com/office/drawing/2014/main" id="{3CC7E068-CFAA-71AB-3802-D50BBF64A893}"/>
                  </a:ext>
                </a:extLst>
              </p:cNvPr>
              <p:cNvSpPr txBox="1"/>
              <p:nvPr/>
            </p:nvSpPr>
            <p:spPr>
              <a:xfrm>
                <a:off x="574766" y="999581"/>
                <a:ext cx="1554125" cy="707886"/>
              </a:xfrm>
              <a:prstGeom prst="rect">
                <a:avLst/>
              </a:prstGeom>
              <a:noFill/>
            </p:spPr>
            <p:txBody>
              <a:bodyPr wrap="square" rtlCol="0">
                <a:spAutoFit/>
              </a:bodyPr>
              <a:lstStyle/>
              <a:p>
                <a:pPr algn="ctr"/>
                <a:r>
                  <a:rPr kumimoji="1" lang="en-US" altLang="ja-JP" sz="4000" b="1" dirty="0">
                    <a:solidFill>
                      <a:schemeClr val="accent2"/>
                    </a:solidFill>
                    <a:latin typeface="BIZ UDゴシック" panose="020B0400000000000000" pitchFamily="49" charset="-128"/>
                    <a:ea typeface="BIZ UDゴシック" panose="020B0400000000000000" pitchFamily="49" charset="-128"/>
                  </a:rPr>
                  <a:t>Point</a:t>
                </a:r>
                <a:endParaRPr kumimoji="1" lang="ja-JP" altLang="en-US" sz="4000" b="1" dirty="0">
                  <a:solidFill>
                    <a:schemeClr val="accent2"/>
                  </a:solidFill>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A4474A70-A20B-7A38-BFB0-C6DB98AB8C9B}"/>
                  </a:ext>
                </a:extLst>
              </p:cNvPr>
              <p:cNvSpPr txBox="1"/>
              <p:nvPr/>
            </p:nvSpPr>
            <p:spPr>
              <a:xfrm>
                <a:off x="1694813" y="924570"/>
                <a:ext cx="1554125" cy="830997"/>
              </a:xfrm>
              <a:prstGeom prst="rect">
                <a:avLst/>
              </a:prstGeom>
              <a:noFill/>
            </p:spPr>
            <p:txBody>
              <a:bodyPr wrap="square" rtlCol="0">
                <a:spAutoFit/>
              </a:bodyPr>
              <a:lstStyle/>
              <a:p>
                <a:pPr algn="ctr"/>
                <a:r>
                  <a:rPr kumimoji="1" lang="en-US" altLang="ja-JP" sz="4800" b="1" dirty="0">
                    <a:solidFill>
                      <a:schemeClr val="accent2"/>
                    </a:solidFill>
                    <a:latin typeface="BIZ UDゴシック" panose="020B0400000000000000" pitchFamily="49" charset="-128"/>
                    <a:ea typeface="BIZ UDゴシック" panose="020B0400000000000000" pitchFamily="49" charset="-128"/>
                  </a:rPr>
                  <a:t>01</a:t>
                </a:r>
              </a:p>
            </p:txBody>
          </p:sp>
        </p:grpSp>
      </p:grpSp>
      <p:sp>
        <p:nvSpPr>
          <p:cNvPr id="18" name="テキスト ボックス 17">
            <a:extLst>
              <a:ext uri="{FF2B5EF4-FFF2-40B4-BE49-F238E27FC236}">
                <a16:creationId xmlns:a16="http://schemas.microsoft.com/office/drawing/2014/main" id="{C9900F96-3E8A-BAA7-2D12-766175D9D85C}"/>
              </a:ext>
            </a:extLst>
          </p:cNvPr>
          <p:cNvSpPr txBox="1"/>
          <p:nvPr/>
        </p:nvSpPr>
        <p:spPr>
          <a:xfrm>
            <a:off x="2131643" y="3429000"/>
            <a:ext cx="5200196" cy="1921552"/>
          </a:xfrm>
          <a:prstGeom prst="rect">
            <a:avLst/>
          </a:prstGeom>
          <a:noFill/>
        </p:spPr>
        <p:txBody>
          <a:bodyPr wrap="square" rtlCol="0">
            <a:spAutoFit/>
          </a:bodyPr>
          <a:lstStyle/>
          <a:p>
            <a:pPr marL="17100">
              <a:lnSpc>
                <a:spcPct val="150000"/>
              </a:lnSpc>
            </a:pPr>
            <a:r>
              <a:rPr lang="ja-JP" altLang="en-US" sz="2800" b="1" dirty="0">
                <a:latin typeface="BIZ UDゴシック" panose="020B0400000000000000" pitchFamily="49" charset="-128"/>
                <a:ea typeface="BIZ UDゴシック" panose="020B0400000000000000" pitchFamily="49" charset="-128"/>
              </a:rPr>
              <a:t>①大地の芸術祭による効果</a:t>
            </a:r>
            <a:endParaRPr lang="en-US" altLang="ja-JP" sz="2800" b="1" dirty="0">
              <a:latin typeface="BIZ UDゴシック" panose="020B0400000000000000" pitchFamily="49" charset="-128"/>
              <a:ea typeface="BIZ UDゴシック" panose="020B0400000000000000" pitchFamily="49" charset="-128"/>
            </a:endParaRPr>
          </a:p>
          <a:p>
            <a:pPr marL="17100">
              <a:lnSpc>
                <a:spcPct val="150000"/>
              </a:lnSpc>
            </a:pPr>
            <a:r>
              <a:rPr lang="ja-JP" altLang="en-US" sz="2800" b="1" dirty="0">
                <a:latin typeface="BIZ UDゴシック" panose="020B0400000000000000" pitchFamily="49" charset="-128"/>
                <a:ea typeface="BIZ UDゴシック" panose="020B0400000000000000" pitchFamily="49" charset="-128"/>
              </a:rPr>
              <a:t>②マッチング体制の充実</a:t>
            </a:r>
            <a:endParaRPr lang="en-US" altLang="ja-JP" sz="2800" b="1" dirty="0">
              <a:latin typeface="BIZ UDゴシック" panose="020B0400000000000000" pitchFamily="49" charset="-128"/>
              <a:ea typeface="BIZ UDゴシック" panose="020B0400000000000000" pitchFamily="49" charset="-128"/>
            </a:endParaRPr>
          </a:p>
          <a:p>
            <a:pPr marL="17100">
              <a:lnSpc>
                <a:spcPct val="150000"/>
              </a:lnSpc>
            </a:pPr>
            <a:r>
              <a:rPr lang="ja-JP" altLang="en-US" sz="2800" b="1" dirty="0">
                <a:latin typeface="BIZ UDゴシック" panose="020B0400000000000000" pitchFamily="49" charset="-128"/>
                <a:ea typeface="BIZ UDゴシック" panose="020B0400000000000000" pitchFamily="49" charset="-128"/>
              </a:rPr>
              <a:t>③中間支援組織による</a:t>
            </a:r>
            <a:r>
              <a:rPr kumimoji="1" lang="ja-JP" altLang="en-US" sz="2800" b="1" dirty="0">
                <a:latin typeface="BIZ UDゴシック" panose="020B0400000000000000" pitchFamily="49" charset="-128"/>
                <a:ea typeface="BIZ UDゴシック" panose="020B0400000000000000" pitchFamily="49" charset="-128"/>
              </a:rPr>
              <a:t>サポート</a:t>
            </a:r>
            <a:endParaRPr kumimoji="1" lang="en-US" altLang="ja-JP" sz="28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01160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a:xfrm>
            <a:off x="9241452" y="6359281"/>
            <a:ext cx="664548" cy="505024"/>
          </a:xfrm>
        </p:spPr>
        <p:txBody>
          <a:bodyPr/>
          <a:lstStyle/>
          <a:p>
            <a:fld id="{33727234-9843-4165-AB40-40411EC81480}" type="slidenum">
              <a:rPr kumimoji="1" lang="ja-JP" altLang="en-US" smtClean="0"/>
              <a:t>19</a:t>
            </a:fld>
            <a:endParaRPr kumimoji="1" lang="ja-JP" altLang="en-US" dirty="0"/>
          </a:p>
        </p:txBody>
      </p:sp>
      <p:graphicFrame>
        <p:nvGraphicFramePr>
          <p:cNvPr id="3" name="グラフ 2">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1892488091"/>
              </p:ext>
            </p:extLst>
          </p:nvPr>
        </p:nvGraphicFramePr>
        <p:xfrm>
          <a:off x="492948" y="1128197"/>
          <a:ext cx="8685212" cy="5805297"/>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D4356D1F-053A-4D32-7F07-5B8C5344104D}"/>
              </a:ext>
            </a:extLst>
          </p:cNvPr>
          <p:cNvSpPr txBox="1"/>
          <p:nvPr/>
        </p:nvSpPr>
        <p:spPr>
          <a:xfrm>
            <a:off x="5197312" y="1766852"/>
            <a:ext cx="1375796" cy="923330"/>
          </a:xfrm>
          <a:prstGeom prst="rect">
            <a:avLst/>
          </a:prstGeom>
          <a:noFill/>
        </p:spPr>
        <p:txBody>
          <a:bodyPr wrap="square" rtlCol="0">
            <a:spAutoFit/>
          </a:bodyPr>
          <a:lstStyle/>
          <a:p>
            <a:pPr algn="ctr"/>
            <a:r>
              <a:rPr kumimoji="1" lang="en-US" altLang="ja-JP" sz="5400" b="1" dirty="0">
                <a:solidFill>
                  <a:schemeClr val="bg1"/>
                </a:solidFill>
                <a:latin typeface="BIZ UDゴシック" panose="020B0400000000000000" pitchFamily="49" charset="-128"/>
                <a:ea typeface="BIZ UDゴシック" panose="020B0400000000000000" pitchFamily="49" charset="-128"/>
              </a:rPr>
              <a:t>14</a:t>
            </a:r>
            <a:r>
              <a:rPr kumimoji="1" lang="ja-JP" altLang="en-US" sz="3200" b="1" dirty="0">
                <a:solidFill>
                  <a:schemeClr val="bg1"/>
                </a:solidFill>
                <a:latin typeface="BIZ UDゴシック" panose="020B0400000000000000" pitchFamily="49" charset="-128"/>
                <a:ea typeface="BIZ UDゴシック" panose="020B0400000000000000" pitchFamily="49" charset="-128"/>
              </a:rPr>
              <a:t>％</a:t>
            </a:r>
            <a:endParaRPr kumimoji="1" lang="ja-JP" altLang="en-US" sz="4800" b="1" dirty="0">
              <a:solidFill>
                <a:schemeClr val="bg1"/>
              </a:solidFill>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FA6B8626-6D0A-3F53-83A1-3EF9E1512850}"/>
              </a:ext>
            </a:extLst>
          </p:cNvPr>
          <p:cNvSpPr txBox="1"/>
          <p:nvPr/>
        </p:nvSpPr>
        <p:spPr>
          <a:xfrm>
            <a:off x="6540557" y="1395702"/>
            <a:ext cx="2743672" cy="646331"/>
          </a:xfrm>
          <a:prstGeom prst="rect">
            <a:avLst/>
          </a:prstGeom>
          <a:noFill/>
        </p:spPr>
        <p:txBody>
          <a:bodyPr wrap="square" rtlCol="0">
            <a:spAutoFit/>
          </a:bodyPr>
          <a:lstStyle/>
          <a:p>
            <a:r>
              <a:rPr kumimoji="1" lang="ja-JP" altLang="en-US" sz="3600" b="1" dirty="0">
                <a:solidFill>
                  <a:schemeClr val="accent2">
                    <a:lumMod val="50000"/>
                  </a:schemeClr>
                </a:solidFill>
                <a:latin typeface="BIZ UDゴシック" panose="020B0400000000000000" pitchFamily="49" charset="-128"/>
                <a:ea typeface="BIZ UDゴシック" panose="020B0400000000000000" pitchFamily="49" charset="-128"/>
              </a:rPr>
              <a:t>芸術祭関連</a:t>
            </a:r>
            <a:endParaRPr kumimoji="1" lang="ja-JP" altLang="en-US" sz="3200" b="1" dirty="0">
              <a:solidFill>
                <a:schemeClr val="accent2">
                  <a:lumMod val="50000"/>
                </a:schemeClr>
              </a:solidFill>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284C4FF5-2F90-517B-6CBC-8F4BAAC3C304}"/>
              </a:ext>
            </a:extLst>
          </p:cNvPr>
          <p:cNvSpPr txBox="1"/>
          <p:nvPr/>
        </p:nvSpPr>
        <p:spPr>
          <a:xfrm>
            <a:off x="4915949" y="5694974"/>
            <a:ext cx="1375796" cy="584775"/>
          </a:xfrm>
          <a:prstGeom prst="rect">
            <a:avLst/>
          </a:prstGeom>
          <a:noFill/>
        </p:spPr>
        <p:txBody>
          <a:bodyPr wrap="square" rtlCol="0">
            <a:spAutoFit/>
          </a:bodyPr>
          <a:lstStyle/>
          <a:p>
            <a:pPr algn="ctr"/>
            <a:r>
              <a:rPr lang="en-US" altLang="ja-JP" sz="3200" b="1" dirty="0">
                <a:solidFill>
                  <a:schemeClr val="bg1"/>
                </a:solidFill>
                <a:latin typeface="BIZ UDゴシック" panose="020B0400000000000000" pitchFamily="49" charset="-128"/>
                <a:ea typeface="BIZ UDゴシック" panose="020B0400000000000000" pitchFamily="49" charset="-128"/>
              </a:rPr>
              <a:t>6</a:t>
            </a:r>
            <a:r>
              <a:rPr kumimoji="1" lang="ja-JP" altLang="en-US" sz="1600" b="1" dirty="0">
                <a:solidFill>
                  <a:schemeClr val="bg1"/>
                </a:solidFill>
                <a:latin typeface="BIZ UDゴシック" panose="020B0400000000000000" pitchFamily="49" charset="-128"/>
                <a:ea typeface="BIZ UDゴシック" panose="020B0400000000000000" pitchFamily="49" charset="-128"/>
              </a:rPr>
              <a:t>％</a:t>
            </a:r>
            <a:endParaRPr kumimoji="1" lang="ja-JP" altLang="en-US" sz="2800" b="1" dirty="0">
              <a:solidFill>
                <a:schemeClr val="bg1"/>
              </a:solidFill>
              <a:latin typeface="BIZ UDゴシック" panose="020B0400000000000000" pitchFamily="49" charset="-128"/>
              <a:ea typeface="BIZ UDゴシック" panose="020B0400000000000000" pitchFamily="49" charset="-128"/>
            </a:endParaRPr>
          </a:p>
        </p:txBody>
      </p:sp>
      <p:sp>
        <p:nvSpPr>
          <p:cNvPr id="16" name="テキスト ボックス 15">
            <a:extLst>
              <a:ext uri="{FF2B5EF4-FFF2-40B4-BE49-F238E27FC236}">
                <a16:creationId xmlns:a16="http://schemas.microsoft.com/office/drawing/2014/main" id="{08C3158B-F82D-F07C-26EB-BC7393AC86ED}"/>
              </a:ext>
            </a:extLst>
          </p:cNvPr>
          <p:cNvSpPr txBox="1"/>
          <p:nvPr/>
        </p:nvSpPr>
        <p:spPr>
          <a:xfrm>
            <a:off x="7304192" y="3355321"/>
            <a:ext cx="1216402" cy="338554"/>
          </a:xfrm>
          <a:prstGeom prst="rect">
            <a:avLst/>
          </a:prstGeom>
          <a:noFill/>
        </p:spPr>
        <p:txBody>
          <a:bodyPr wrap="square" rtlCol="0">
            <a:spAutoFit/>
          </a:bodyPr>
          <a:lstStyle/>
          <a:p>
            <a:r>
              <a:rPr kumimoji="1" lang="ja-JP" altLang="en-US" sz="1600" b="1" dirty="0">
                <a:solidFill>
                  <a:schemeClr val="accent2">
                    <a:lumMod val="75000"/>
                  </a:schemeClr>
                </a:solidFill>
                <a:latin typeface="BIZ UDゴシック" panose="020B0400000000000000" pitchFamily="49" charset="-128"/>
                <a:ea typeface="BIZ UDゴシック" panose="020B0400000000000000" pitchFamily="49" charset="-128"/>
              </a:rPr>
              <a:t>農業志望</a:t>
            </a:r>
            <a:endParaRPr kumimoji="1" lang="ja-JP" altLang="en-US" sz="1400" b="1" dirty="0">
              <a:solidFill>
                <a:schemeClr val="accent2">
                  <a:lumMod val="75000"/>
                </a:schemeClr>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0D65454D-8FA5-C2F5-40C1-5B392CDF2489}"/>
              </a:ext>
            </a:extLst>
          </p:cNvPr>
          <p:cNvSpPr txBox="1"/>
          <p:nvPr/>
        </p:nvSpPr>
        <p:spPr>
          <a:xfrm>
            <a:off x="5885210" y="4340921"/>
            <a:ext cx="1375796" cy="584775"/>
          </a:xfrm>
          <a:prstGeom prst="rect">
            <a:avLst/>
          </a:prstGeom>
          <a:noFill/>
        </p:spPr>
        <p:txBody>
          <a:bodyPr wrap="square" rtlCol="0">
            <a:spAutoFit/>
          </a:bodyPr>
          <a:lstStyle/>
          <a:p>
            <a:pPr algn="ctr"/>
            <a:r>
              <a:rPr lang="en-US" altLang="ja-JP" sz="3200" b="1" dirty="0">
                <a:solidFill>
                  <a:schemeClr val="bg1"/>
                </a:solidFill>
                <a:latin typeface="BIZ UDゴシック" panose="020B0400000000000000" pitchFamily="49" charset="-128"/>
                <a:ea typeface="BIZ UDゴシック" panose="020B0400000000000000" pitchFamily="49" charset="-128"/>
              </a:rPr>
              <a:t>8</a:t>
            </a:r>
            <a:r>
              <a:rPr kumimoji="1" lang="ja-JP" altLang="en-US" sz="1600" b="1" dirty="0">
                <a:solidFill>
                  <a:schemeClr val="bg1"/>
                </a:solidFill>
                <a:latin typeface="BIZ UDゴシック" panose="020B0400000000000000" pitchFamily="49" charset="-128"/>
                <a:ea typeface="BIZ UDゴシック" panose="020B0400000000000000" pitchFamily="49" charset="-128"/>
              </a:rPr>
              <a:t>％</a:t>
            </a:r>
            <a:endParaRPr kumimoji="1" lang="ja-JP" altLang="en-US" sz="2800" b="1" dirty="0">
              <a:solidFill>
                <a:schemeClr val="bg1"/>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E2EB7DF5-5913-8681-88F5-5A43D654A2DD}"/>
              </a:ext>
            </a:extLst>
          </p:cNvPr>
          <p:cNvSpPr txBox="1"/>
          <p:nvPr/>
        </p:nvSpPr>
        <p:spPr>
          <a:xfrm>
            <a:off x="5590863" y="5256412"/>
            <a:ext cx="1375796" cy="584775"/>
          </a:xfrm>
          <a:prstGeom prst="rect">
            <a:avLst/>
          </a:prstGeom>
          <a:noFill/>
        </p:spPr>
        <p:txBody>
          <a:bodyPr wrap="square" rtlCol="0">
            <a:spAutoFit/>
          </a:bodyPr>
          <a:lstStyle/>
          <a:p>
            <a:pPr algn="ctr"/>
            <a:r>
              <a:rPr lang="en-US" altLang="ja-JP" sz="3200" b="1" dirty="0">
                <a:solidFill>
                  <a:schemeClr val="bg1"/>
                </a:solidFill>
                <a:latin typeface="BIZ UDゴシック" panose="020B0400000000000000" pitchFamily="49" charset="-128"/>
                <a:ea typeface="BIZ UDゴシック" panose="020B0400000000000000" pitchFamily="49" charset="-128"/>
              </a:rPr>
              <a:t>7</a:t>
            </a:r>
            <a:r>
              <a:rPr kumimoji="1" lang="ja-JP" altLang="en-US" sz="1600" b="1" dirty="0">
                <a:solidFill>
                  <a:schemeClr val="bg1"/>
                </a:solidFill>
                <a:latin typeface="BIZ UDゴシック" panose="020B0400000000000000" pitchFamily="49" charset="-128"/>
                <a:ea typeface="BIZ UDゴシック" panose="020B0400000000000000" pitchFamily="49" charset="-128"/>
              </a:rPr>
              <a:t>％</a:t>
            </a:r>
            <a:endParaRPr kumimoji="1" lang="ja-JP" altLang="en-US" sz="2800" b="1" dirty="0">
              <a:solidFill>
                <a:schemeClr val="bg1"/>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19E9A0A7-FBB4-AF4B-369A-4DD5DCC59D95}"/>
              </a:ext>
            </a:extLst>
          </p:cNvPr>
          <p:cNvSpPr txBox="1"/>
          <p:nvPr/>
        </p:nvSpPr>
        <p:spPr>
          <a:xfrm>
            <a:off x="5823529" y="3202393"/>
            <a:ext cx="1375796" cy="584775"/>
          </a:xfrm>
          <a:prstGeom prst="rect">
            <a:avLst/>
          </a:prstGeom>
          <a:noFill/>
        </p:spPr>
        <p:txBody>
          <a:bodyPr wrap="square" rtlCol="0">
            <a:spAutoFit/>
          </a:bodyPr>
          <a:lstStyle/>
          <a:p>
            <a:pPr algn="ctr"/>
            <a:r>
              <a:rPr kumimoji="1" lang="en-US" altLang="ja-JP" sz="3200" b="1" dirty="0">
                <a:solidFill>
                  <a:schemeClr val="bg1"/>
                </a:solidFill>
                <a:latin typeface="BIZ UDゴシック" panose="020B0400000000000000" pitchFamily="49" charset="-128"/>
                <a:ea typeface="BIZ UDゴシック" panose="020B0400000000000000" pitchFamily="49" charset="-128"/>
              </a:rPr>
              <a:t>11</a:t>
            </a:r>
            <a:r>
              <a:rPr kumimoji="1" lang="ja-JP" altLang="en-US" sz="1600" b="1" dirty="0">
                <a:solidFill>
                  <a:schemeClr val="bg1"/>
                </a:solidFill>
                <a:latin typeface="BIZ UDゴシック" panose="020B0400000000000000" pitchFamily="49" charset="-128"/>
                <a:ea typeface="BIZ UDゴシック" panose="020B0400000000000000" pitchFamily="49" charset="-128"/>
              </a:rPr>
              <a:t>％</a:t>
            </a:r>
            <a:endParaRPr kumimoji="1" lang="ja-JP" altLang="en-US" sz="2800" b="1" dirty="0">
              <a:solidFill>
                <a:schemeClr val="bg1"/>
              </a:solidFill>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6E74D080-003C-F2A4-2444-7F8A7BFF0705}"/>
              </a:ext>
            </a:extLst>
          </p:cNvPr>
          <p:cNvSpPr txBox="1"/>
          <p:nvPr/>
        </p:nvSpPr>
        <p:spPr>
          <a:xfrm>
            <a:off x="7253508" y="4534862"/>
            <a:ext cx="1712514" cy="338554"/>
          </a:xfrm>
          <a:prstGeom prst="rect">
            <a:avLst/>
          </a:prstGeom>
          <a:noFill/>
        </p:spPr>
        <p:txBody>
          <a:bodyPr wrap="square" rtlCol="0">
            <a:spAutoFit/>
          </a:bodyPr>
          <a:lstStyle/>
          <a:p>
            <a:r>
              <a:rPr kumimoji="1" lang="ja-JP" altLang="en-US" sz="1600" b="1" dirty="0">
                <a:solidFill>
                  <a:schemeClr val="accent2"/>
                </a:solidFill>
                <a:latin typeface="BIZ UDゴシック" panose="020B0400000000000000" pitchFamily="49" charset="-128"/>
                <a:ea typeface="BIZ UDゴシック" panose="020B0400000000000000" pitchFamily="49" charset="-128"/>
              </a:rPr>
              <a:t>田舎暮らし希望</a:t>
            </a:r>
            <a:endParaRPr kumimoji="1" lang="ja-JP" altLang="en-US" sz="1400" b="1" dirty="0">
              <a:solidFill>
                <a:schemeClr val="accent2"/>
              </a:solidFill>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7BA2A4DC-44C1-1B8A-98AA-5717B34BBA95}"/>
              </a:ext>
            </a:extLst>
          </p:cNvPr>
          <p:cNvSpPr txBox="1"/>
          <p:nvPr/>
        </p:nvSpPr>
        <p:spPr>
          <a:xfrm>
            <a:off x="6604469" y="5617059"/>
            <a:ext cx="2661919" cy="338554"/>
          </a:xfrm>
          <a:prstGeom prst="rect">
            <a:avLst/>
          </a:prstGeom>
          <a:noFill/>
        </p:spPr>
        <p:txBody>
          <a:bodyPr wrap="square" rtlCol="0">
            <a:spAutoFit/>
          </a:bodyPr>
          <a:lstStyle/>
          <a:p>
            <a:r>
              <a:rPr kumimoji="1" lang="ja-JP" altLang="en-US" sz="1600" b="1" dirty="0">
                <a:solidFill>
                  <a:srgbClr val="F1995D"/>
                </a:solidFill>
                <a:latin typeface="BIZ UDゴシック" panose="020B0400000000000000" pitchFamily="49" charset="-128"/>
                <a:ea typeface="BIZ UDゴシック" panose="020B0400000000000000" pitchFamily="49" charset="-128"/>
              </a:rPr>
              <a:t>自然の中での生活に憧れ</a:t>
            </a:r>
            <a:endParaRPr kumimoji="1" lang="ja-JP" altLang="en-US" sz="1400" b="1" dirty="0">
              <a:solidFill>
                <a:srgbClr val="F1995D"/>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5E469FB1-7780-D710-D337-CD48CE952F50}"/>
              </a:ext>
            </a:extLst>
          </p:cNvPr>
          <p:cNvSpPr txBox="1"/>
          <p:nvPr/>
        </p:nvSpPr>
        <p:spPr>
          <a:xfrm>
            <a:off x="5985315" y="6069678"/>
            <a:ext cx="2661919" cy="338554"/>
          </a:xfrm>
          <a:prstGeom prst="rect">
            <a:avLst/>
          </a:prstGeom>
          <a:noFill/>
        </p:spPr>
        <p:txBody>
          <a:bodyPr wrap="square" rtlCol="0">
            <a:spAutoFit/>
          </a:bodyPr>
          <a:lstStyle/>
          <a:p>
            <a:r>
              <a:rPr kumimoji="1" lang="ja-JP" altLang="en-US" sz="1600" b="1" dirty="0">
                <a:solidFill>
                  <a:schemeClr val="accent2">
                    <a:lumMod val="60000"/>
                    <a:lumOff val="40000"/>
                  </a:schemeClr>
                </a:solidFill>
                <a:latin typeface="BIZ UDゴシック" panose="020B0400000000000000" pitchFamily="49" charset="-128"/>
                <a:ea typeface="BIZ UDゴシック" panose="020B0400000000000000" pitchFamily="49" charset="-128"/>
              </a:rPr>
              <a:t>ボランティアのつながり</a:t>
            </a:r>
            <a:endParaRPr kumimoji="1" lang="ja-JP" altLang="en-US" sz="1400" b="1" dirty="0">
              <a:solidFill>
                <a:schemeClr val="accent2">
                  <a:lumMod val="60000"/>
                  <a:lumOff val="40000"/>
                </a:schemeClr>
              </a:solidFill>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AD1212FD-EDC9-E8B2-A2DE-1E75A1556228}"/>
              </a:ext>
            </a:extLst>
          </p:cNvPr>
          <p:cNvSpPr txBox="1"/>
          <p:nvPr/>
        </p:nvSpPr>
        <p:spPr>
          <a:xfrm>
            <a:off x="1697092" y="3232211"/>
            <a:ext cx="1988166" cy="584775"/>
          </a:xfrm>
          <a:prstGeom prst="rect">
            <a:avLst/>
          </a:prstGeom>
          <a:noFill/>
        </p:spPr>
        <p:txBody>
          <a:bodyPr wrap="square" rtlCol="0">
            <a:spAutoFit/>
          </a:bodyPr>
          <a:lstStyle/>
          <a:p>
            <a:pPr algn="ctr"/>
            <a:r>
              <a:rPr kumimoji="1" lang="ja-JP" altLang="en-US" sz="2000" b="1" dirty="0">
                <a:solidFill>
                  <a:schemeClr val="accent3">
                    <a:lumMod val="75000"/>
                  </a:schemeClr>
                </a:solidFill>
                <a:latin typeface="BIZ UDゴシック" panose="020B0400000000000000" pitchFamily="49" charset="-128"/>
                <a:ea typeface="BIZ UDゴシック" panose="020B0400000000000000" pitchFamily="49" charset="-128"/>
              </a:rPr>
              <a:t>各 </a:t>
            </a:r>
            <a:r>
              <a:rPr kumimoji="1" lang="en-US" altLang="ja-JP" sz="3200" b="1" dirty="0">
                <a:solidFill>
                  <a:schemeClr val="accent3">
                    <a:lumMod val="75000"/>
                  </a:schemeClr>
                </a:solidFill>
                <a:latin typeface="BIZ UDゴシック" panose="020B0400000000000000" pitchFamily="49" charset="-128"/>
                <a:ea typeface="BIZ UDゴシック" panose="020B0400000000000000" pitchFamily="49" charset="-128"/>
              </a:rPr>
              <a:t>3</a:t>
            </a:r>
            <a:r>
              <a:rPr kumimoji="1" lang="ja-JP" altLang="en-US" sz="1600" b="1" dirty="0">
                <a:solidFill>
                  <a:schemeClr val="accent3">
                    <a:lumMod val="75000"/>
                  </a:schemeClr>
                </a:solidFill>
                <a:latin typeface="BIZ UDゴシック" panose="020B0400000000000000" pitchFamily="49" charset="-128"/>
                <a:ea typeface="BIZ UDゴシック" panose="020B0400000000000000" pitchFamily="49" charset="-128"/>
              </a:rPr>
              <a:t>％</a:t>
            </a:r>
            <a:r>
              <a:rPr kumimoji="1" lang="ja-JP" altLang="en-US" sz="3200" b="1" dirty="0">
                <a:solidFill>
                  <a:schemeClr val="accent3">
                    <a:lumMod val="75000"/>
                  </a:schemeClr>
                </a:solidFill>
                <a:latin typeface="BIZ UDゴシック" panose="020B0400000000000000" pitchFamily="49" charset="-128"/>
                <a:ea typeface="BIZ UDゴシック" panose="020B0400000000000000" pitchFamily="49" charset="-128"/>
              </a:rPr>
              <a:t>～</a:t>
            </a:r>
            <a:r>
              <a:rPr lang="en-US" altLang="ja-JP" sz="3200" b="1" dirty="0">
                <a:solidFill>
                  <a:schemeClr val="accent3">
                    <a:lumMod val="75000"/>
                  </a:schemeClr>
                </a:solidFill>
                <a:latin typeface="BIZ UDゴシック" panose="020B0400000000000000" pitchFamily="49" charset="-128"/>
                <a:ea typeface="BIZ UDゴシック" panose="020B0400000000000000" pitchFamily="49" charset="-128"/>
              </a:rPr>
              <a:t>4</a:t>
            </a:r>
            <a:r>
              <a:rPr kumimoji="1" lang="ja-JP" altLang="en-US" sz="1600" b="1" dirty="0">
                <a:solidFill>
                  <a:schemeClr val="accent3">
                    <a:lumMod val="75000"/>
                  </a:schemeClr>
                </a:solidFill>
                <a:latin typeface="BIZ UDゴシック" panose="020B0400000000000000" pitchFamily="49" charset="-128"/>
                <a:ea typeface="BIZ UDゴシック" panose="020B0400000000000000" pitchFamily="49" charset="-128"/>
              </a:rPr>
              <a:t>％</a:t>
            </a:r>
            <a:endParaRPr kumimoji="1" lang="ja-JP" altLang="en-US" sz="2800" b="1" dirty="0">
              <a:solidFill>
                <a:schemeClr val="accent3">
                  <a:lumMod val="75000"/>
                </a:schemeClr>
              </a:solidFill>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BE6B1EAD-8BAD-EB04-78C8-A3068A2BCC5E}"/>
              </a:ext>
            </a:extLst>
          </p:cNvPr>
          <p:cNvSpPr txBox="1"/>
          <p:nvPr/>
        </p:nvSpPr>
        <p:spPr>
          <a:xfrm>
            <a:off x="3750719" y="2050754"/>
            <a:ext cx="1216402" cy="338554"/>
          </a:xfrm>
          <a:prstGeom prst="rect">
            <a:avLst/>
          </a:prstGeom>
          <a:noFill/>
        </p:spPr>
        <p:txBody>
          <a:bodyPr wrap="square" rtlCol="0">
            <a:spAutoFit/>
          </a:bodyPr>
          <a:lstStyle/>
          <a:p>
            <a:pPr algn="ctr"/>
            <a:r>
              <a:rPr kumimoji="1" lang="ja-JP" altLang="en-US" sz="1600" b="1" dirty="0">
                <a:solidFill>
                  <a:schemeClr val="accent3">
                    <a:lumMod val="75000"/>
                  </a:schemeClr>
                </a:solidFill>
                <a:latin typeface="BIZ UDゴシック" panose="020B0400000000000000" pitchFamily="49" charset="-128"/>
                <a:ea typeface="BIZ UDゴシック" panose="020B0400000000000000" pitchFamily="49" charset="-128"/>
              </a:rPr>
              <a:t>その他</a:t>
            </a:r>
            <a:endParaRPr kumimoji="1" lang="ja-JP" altLang="en-US" sz="1400" b="1" dirty="0">
              <a:solidFill>
                <a:schemeClr val="accent3">
                  <a:lumMod val="75000"/>
                </a:schemeClr>
              </a:solidFill>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F14DE9AC-EE73-96A0-3D74-D5C261AC6EF5}"/>
              </a:ext>
            </a:extLst>
          </p:cNvPr>
          <p:cNvSpPr txBox="1"/>
          <p:nvPr/>
        </p:nvSpPr>
        <p:spPr>
          <a:xfrm>
            <a:off x="4293459" y="5904416"/>
            <a:ext cx="1375796" cy="584775"/>
          </a:xfrm>
          <a:prstGeom prst="rect">
            <a:avLst/>
          </a:prstGeom>
          <a:noFill/>
        </p:spPr>
        <p:txBody>
          <a:bodyPr wrap="square" rtlCol="0">
            <a:spAutoFit/>
          </a:bodyPr>
          <a:lstStyle/>
          <a:p>
            <a:pPr algn="ctr"/>
            <a:r>
              <a:rPr lang="en-US" altLang="ja-JP" sz="3200" b="1" dirty="0">
                <a:solidFill>
                  <a:schemeClr val="bg1"/>
                </a:solidFill>
                <a:latin typeface="BIZ UDゴシック" panose="020B0400000000000000" pitchFamily="49" charset="-128"/>
                <a:ea typeface="BIZ UDゴシック" panose="020B0400000000000000" pitchFamily="49" charset="-128"/>
              </a:rPr>
              <a:t>6</a:t>
            </a:r>
            <a:r>
              <a:rPr kumimoji="1" lang="ja-JP" altLang="en-US" sz="1600" b="1" dirty="0">
                <a:solidFill>
                  <a:schemeClr val="bg1"/>
                </a:solidFill>
                <a:latin typeface="BIZ UDゴシック" panose="020B0400000000000000" pitchFamily="49" charset="-128"/>
                <a:ea typeface="BIZ UDゴシック" panose="020B0400000000000000" pitchFamily="49" charset="-128"/>
              </a:rPr>
              <a:t>％</a:t>
            </a:r>
            <a:endParaRPr kumimoji="1" lang="ja-JP" altLang="en-US" sz="2800" b="1" dirty="0">
              <a:solidFill>
                <a:schemeClr val="bg1"/>
              </a:solidFill>
              <a:latin typeface="BIZ UDゴシック" panose="020B0400000000000000" pitchFamily="49" charset="-128"/>
              <a:ea typeface="BIZ UDゴシック" panose="020B0400000000000000" pitchFamily="49" charset="-128"/>
            </a:endParaRPr>
          </a:p>
        </p:txBody>
      </p:sp>
      <p:sp>
        <p:nvSpPr>
          <p:cNvPr id="20" name="テキスト ボックス 19">
            <a:extLst>
              <a:ext uri="{FF2B5EF4-FFF2-40B4-BE49-F238E27FC236}">
                <a16:creationId xmlns:a16="http://schemas.microsoft.com/office/drawing/2014/main" id="{6CC300A9-4BC8-88BA-E256-4F092624AFE7}"/>
              </a:ext>
            </a:extLst>
          </p:cNvPr>
          <p:cNvSpPr txBox="1"/>
          <p:nvPr/>
        </p:nvSpPr>
        <p:spPr>
          <a:xfrm>
            <a:off x="4778424" y="6398779"/>
            <a:ext cx="2661919" cy="338554"/>
          </a:xfrm>
          <a:prstGeom prst="rect">
            <a:avLst/>
          </a:prstGeom>
          <a:noFill/>
        </p:spPr>
        <p:txBody>
          <a:bodyPr wrap="square" rtlCol="0">
            <a:spAutoFit/>
          </a:bodyPr>
          <a:lstStyle/>
          <a:p>
            <a:r>
              <a:rPr kumimoji="1" lang="ja-JP" altLang="en-US" sz="1600" b="1" dirty="0">
                <a:solidFill>
                  <a:schemeClr val="accent2">
                    <a:lumMod val="40000"/>
                    <a:lumOff val="60000"/>
                  </a:schemeClr>
                </a:solidFill>
                <a:latin typeface="BIZ UDゴシック" panose="020B0400000000000000" pitchFamily="49" charset="-128"/>
                <a:ea typeface="BIZ UDゴシック" panose="020B0400000000000000" pitchFamily="49" charset="-128"/>
              </a:rPr>
              <a:t>これまでに何度も来訪歴有</a:t>
            </a:r>
            <a:endParaRPr kumimoji="1" lang="ja-JP" altLang="en-US" sz="1400" b="1" dirty="0">
              <a:solidFill>
                <a:schemeClr val="accent2">
                  <a:lumMod val="40000"/>
                  <a:lumOff val="60000"/>
                </a:schemeClr>
              </a:solidFill>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21640769-B503-CC30-79CD-7C29071F5D81}"/>
              </a:ext>
            </a:extLst>
          </p:cNvPr>
          <p:cNvSpPr txBox="1"/>
          <p:nvPr/>
        </p:nvSpPr>
        <p:spPr>
          <a:xfrm>
            <a:off x="3755036" y="2346568"/>
            <a:ext cx="1375796" cy="584775"/>
          </a:xfrm>
          <a:prstGeom prst="rect">
            <a:avLst/>
          </a:prstGeom>
          <a:noFill/>
        </p:spPr>
        <p:txBody>
          <a:bodyPr wrap="square" rtlCol="0">
            <a:spAutoFit/>
          </a:bodyPr>
          <a:lstStyle/>
          <a:p>
            <a:pPr algn="ctr"/>
            <a:r>
              <a:rPr kumimoji="1" lang="en-US" altLang="ja-JP" sz="3200" b="1" dirty="0">
                <a:solidFill>
                  <a:schemeClr val="accent3">
                    <a:lumMod val="75000"/>
                  </a:schemeClr>
                </a:solidFill>
                <a:latin typeface="BIZ UDゴシック" panose="020B0400000000000000" pitchFamily="49" charset="-128"/>
                <a:ea typeface="BIZ UDゴシック" panose="020B0400000000000000" pitchFamily="49" charset="-128"/>
              </a:rPr>
              <a:t>10</a:t>
            </a:r>
            <a:r>
              <a:rPr kumimoji="1" lang="ja-JP" altLang="en-US" sz="1600" b="1" dirty="0">
                <a:solidFill>
                  <a:schemeClr val="accent3">
                    <a:lumMod val="75000"/>
                  </a:schemeClr>
                </a:solidFill>
                <a:latin typeface="BIZ UDゴシック" panose="020B0400000000000000" pitchFamily="49" charset="-128"/>
                <a:ea typeface="BIZ UDゴシック" panose="020B0400000000000000" pitchFamily="49" charset="-128"/>
              </a:rPr>
              <a:t>％</a:t>
            </a:r>
            <a:endParaRPr kumimoji="1" lang="ja-JP" altLang="en-US" sz="2800" b="1" dirty="0">
              <a:solidFill>
                <a:schemeClr val="accent3">
                  <a:lumMod val="75000"/>
                </a:schemeClr>
              </a:solidFill>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DF8E3488-4687-8B10-661A-038AFBF90F02}"/>
              </a:ext>
            </a:extLst>
          </p:cNvPr>
          <p:cNvSpPr txBox="1"/>
          <p:nvPr/>
        </p:nvSpPr>
        <p:spPr>
          <a:xfrm>
            <a:off x="6737929" y="2017740"/>
            <a:ext cx="2743672" cy="430887"/>
          </a:xfrm>
          <a:prstGeom prst="rect">
            <a:avLst/>
          </a:prstGeom>
          <a:noFill/>
        </p:spPr>
        <p:txBody>
          <a:bodyPr wrap="square">
            <a:spAutoFit/>
          </a:bodyPr>
          <a:lstStyle/>
          <a:p>
            <a:pPr marL="171450" indent="-171450">
              <a:buFont typeface="Wingdings" panose="05000000000000000000" pitchFamily="2" charset="2"/>
              <a:buChar char="l"/>
            </a:pPr>
            <a:r>
              <a:rPr lang="ja-JP" altLang="en-US" sz="1100" dirty="0">
                <a:solidFill>
                  <a:schemeClr val="accent2">
                    <a:lumMod val="50000"/>
                  </a:schemeClr>
                </a:solidFill>
                <a:latin typeface="BIZ UDゴシック" panose="020B0400000000000000" pitchFamily="49" charset="-128"/>
                <a:ea typeface="BIZ UDゴシック" panose="020B0400000000000000" pitchFamily="49" charset="-128"/>
              </a:rPr>
              <a:t>芸術祭で来たことがある</a:t>
            </a:r>
            <a:endParaRPr lang="en-US" altLang="ja-JP" sz="1100" dirty="0">
              <a:solidFill>
                <a:schemeClr val="accent2">
                  <a:lumMod val="50000"/>
                </a:schemeClr>
              </a:solidFill>
              <a:latin typeface="BIZ UDゴシック" panose="020B0400000000000000" pitchFamily="49" charset="-128"/>
              <a:ea typeface="BIZ UDゴシック" panose="020B0400000000000000" pitchFamily="49" charset="-128"/>
            </a:endParaRPr>
          </a:p>
          <a:p>
            <a:pPr marL="171450" indent="-171450">
              <a:buFont typeface="Wingdings" panose="05000000000000000000" pitchFamily="2" charset="2"/>
              <a:buChar char="l"/>
            </a:pPr>
            <a:r>
              <a:rPr lang="ja-JP" altLang="en-US" sz="1100" dirty="0">
                <a:solidFill>
                  <a:schemeClr val="accent2">
                    <a:lumMod val="50000"/>
                  </a:schemeClr>
                </a:solidFill>
                <a:latin typeface="BIZ UDゴシック" panose="020B0400000000000000" pitchFamily="49" charset="-128"/>
                <a:ea typeface="BIZ UDゴシック" panose="020B0400000000000000" pitchFamily="49" charset="-128"/>
              </a:rPr>
              <a:t>身近にアートがある環境で暮らしたい</a:t>
            </a:r>
          </a:p>
        </p:txBody>
      </p:sp>
      <p:sp>
        <p:nvSpPr>
          <p:cNvPr id="28" name="テキスト ボックス 27">
            <a:extLst>
              <a:ext uri="{FF2B5EF4-FFF2-40B4-BE49-F238E27FC236}">
                <a16:creationId xmlns:a16="http://schemas.microsoft.com/office/drawing/2014/main" id="{119A570B-B5AF-4ADF-9EE3-48482192CBB9}"/>
              </a:ext>
            </a:extLst>
          </p:cNvPr>
          <p:cNvSpPr txBox="1"/>
          <p:nvPr/>
        </p:nvSpPr>
        <p:spPr>
          <a:xfrm>
            <a:off x="170265" y="1786150"/>
            <a:ext cx="3921964" cy="307777"/>
          </a:xfrm>
          <a:prstGeom prst="rect">
            <a:avLst/>
          </a:prstGeom>
          <a:noFill/>
        </p:spPr>
        <p:txBody>
          <a:bodyPr wrap="square" rtlCol="0">
            <a:spAutoFit/>
          </a:bodyPr>
          <a:lstStyle/>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隊員</a:t>
            </a:r>
            <a:r>
              <a:rPr kumimoji="1" lang="en-US" altLang="ja-JP" sz="1400" b="1" dirty="0">
                <a:latin typeface="BIZ UDゴシック" panose="020B0400000000000000" pitchFamily="49" charset="-128"/>
                <a:ea typeface="BIZ UDゴシック" panose="020B0400000000000000" pitchFamily="49" charset="-128"/>
              </a:rPr>
              <a:t>95</a:t>
            </a:r>
            <a:r>
              <a:rPr lang="ja-JP" altLang="en-US" sz="1400" b="1" dirty="0">
                <a:latin typeface="BIZ UDゴシック" panose="020B0400000000000000" pitchFamily="49" charset="-128"/>
                <a:ea typeface="BIZ UDゴシック" panose="020B0400000000000000" pitchFamily="49" charset="-128"/>
              </a:rPr>
              <a:t>人</a:t>
            </a:r>
            <a:r>
              <a:rPr kumimoji="1" lang="ja-JP" altLang="en-US" sz="1400" b="1" dirty="0">
                <a:latin typeface="BIZ UDゴシック" panose="020B0400000000000000" pitchFamily="49" charset="-128"/>
                <a:ea typeface="BIZ UDゴシック" panose="020B0400000000000000" pitchFamily="49" charset="-128"/>
              </a:rPr>
              <a:t>のうち把握できた</a:t>
            </a:r>
            <a:r>
              <a:rPr kumimoji="1" lang="en-US" altLang="ja-JP" sz="1400" b="1" dirty="0">
                <a:latin typeface="BIZ UDゴシック" panose="020B0400000000000000" pitchFamily="49" charset="-128"/>
                <a:ea typeface="BIZ UDゴシック" panose="020B0400000000000000" pitchFamily="49" charset="-128"/>
              </a:rPr>
              <a:t>71</a:t>
            </a:r>
            <a:r>
              <a:rPr lang="ja-JP" altLang="en-US" sz="1400" b="1" dirty="0">
                <a:latin typeface="BIZ UDゴシック" panose="020B0400000000000000" pitchFamily="49" charset="-128"/>
                <a:ea typeface="BIZ UDゴシック" panose="020B0400000000000000" pitchFamily="49" charset="-128"/>
              </a:rPr>
              <a:t>人</a:t>
            </a:r>
            <a:r>
              <a:rPr kumimoji="1" lang="ja-JP" altLang="en-US" sz="1400" b="1" dirty="0">
                <a:latin typeface="BIZ UDゴシック" panose="020B0400000000000000" pitchFamily="49" charset="-128"/>
                <a:ea typeface="BIZ UDゴシック" panose="020B0400000000000000" pitchFamily="49" charset="-128"/>
              </a:rPr>
              <a:t>の分析結果</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29" name="テキスト ボックス 28">
            <a:extLst>
              <a:ext uri="{FF2B5EF4-FFF2-40B4-BE49-F238E27FC236}">
                <a16:creationId xmlns:a16="http://schemas.microsoft.com/office/drawing/2014/main" id="{DB4EC3E6-0F44-37BA-7154-5A502A6066A8}"/>
              </a:ext>
            </a:extLst>
          </p:cNvPr>
          <p:cNvSpPr txBox="1"/>
          <p:nvPr/>
        </p:nvSpPr>
        <p:spPr>
          <a:xfrm>
            <a:off x="170265" y="1264003"/>
            <a:ext cx="4561308" cy="461665"/>
          </a:xfrm>
          <a:prstGeom prst="rect">
            <a:avLst/>
          </a:prstGeom>
          <a:noFill/>
        </p:spPr>
        <p:txBody>
          <a:bodyPr wrap="square" rtlCol="0">
            <a:spAutoFit/>
          </a:bodyPr>
          <a:lstStyle/>
          <a:p>
            <a:r>
              <a:rPr kumimoji="1" lang="ja-JP" altLang="en-US" sz="2400" b="1" dirty="0">
                <a:latin typeface="BIZ UDゴシック" panose="020B0400000000000000" pitchFamily="49" charset="-128"/>
                <a:ea typeface="BIZ UDゴシック" panose="020B0400000000000000" pitchFamily="49" charset="-128"/>
              </a:rPr>
              <a:t>隊員として来てくれたきっかけ</a:t>
            </a:r>
            <a:endParaRPr kumimoji="1" lang="en-US" altLang="ja-JP" sz="2400" b="1" dirty="0">
              <a:latin typeface="BIZ UDゴシック" panose="020B0400000000000000" pitchFamily="49" charset="-128"/>
              <a:ea typeface="BIZ UDゴシック" panose="020B0400000000000000" pitchFamily="49" charset="-128"/>
            </a:endParaRPr>
          </a:p>
        </p:txBody>
      </p:sp>
      <p:sp>
        <p:nvSpPr>
          <p:cNvPr id="24" name="テキスト ボックス 23">
            <a:extLst>
              <a:ext uri="{FF2B5EF4-FFF2-40B4-BE49-F238E27FC236}">
                <a16:creationId xmlns:a16="http://schemas.microsoft.com/office/drawing/2014/main" id="{2CC7769C-2C19-6B13-E64B-BEC2DB002D05}"/>
              </a:ext>
            </a:extLst>
          </p:cNvPr>
          <p:cNvSpPr txBox="1"/>
          <p:nvPr/>
        </p:nvSpPr>
        <p:spPr>
          <a:xfrm>
            <a:off x="87973" y="576976"/>
            <a:ext cx="6103101" cy="584775"/>
          </a:xfrm>
          <a:prstGeom prst="rect">
            <a:avLst/>
          </a:prstGeom>
          <a:noFill/>
        </p:spPr>
        <p:txBody>
          <a:bodyPr wrap="square" rtlCol="0">
            <a:spAutoFit/>
          </a:bodyPr>
          <a:lstStyle/>
          <a:p>
            <a:r>
              <a:rPr kumimoji="1" lang="ja-JP" altLang="en-US" sz="3200" b="1" dirty="0">
                <a:solidFill>
                  <a:schemeClr val="accent2"/>
                </a:solidFill>
                <a:latin typeface="BIZ UDゴシック" panose="020B0400000000000000" pitchFamily="49" charset="-128"/>
                <a:ea typeface="BIZ UDゴシック" panose="020B0400000000000000" pitchFamily="49" charset="-128"/>
              </a:rPr>
              <a:t>①大地の芸術祭による効果</a:t>
            </a:r>
            <a:endParaRPr kumimoji="1" lang="en-US" altLang="ja-JP" sz="3200" b="1" dirty="0">
              <a:solidFill>
                <a:schemeClr val="accent2"/>
              </a:solidFill>
              <a:latin typeface="BIZ UDゴシック" panose="020B0400000000000000" pitchFamily="49" charset="-128"/>
              <a:ea typeface="BIZ UDゴシック" panose="020B0400000000000000" pitchFamily="49" charset="-128"/>
            </a:endParaRPr>
          </a:p>
        </p:txBody>
      </p:sp>
      <p:sp>
        <p:nvSpPr>
          <p:cNvPr id="25" name="ホームベース 7">
            <a:extLst>
              <a:ext uri="{FF2B5EF4-FFF2-40B4-BE49-F238E27FC236}">
                <a16:creationId xmlns:a16="http://schemas.microsoft.com/office/drawing/2014/main" id="{1E43BDAE-F20D-B2DF-8D65-3836B431EAFA}"/>
              </a:ext>
            </a:extLst>
          </p:cNvPr>
          <p:cNvSpPr/>
          <p:nvPr/>
        </p:nvSpPr>
        <p:spPr>
          <a:xfrm>
            <a:off x="0" y="0"/>
            <a:ext cx="5863905"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02</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000" dirty="0">
                <a:solidFill>
                  <a:schemeClr val="bg1"/>
                </a:solidFill>
                <a:latin typeface="BIZ UDPゴシック" panose="020B0400000000000000" pitchFamily="50" charset="-128"/>
                <a:ea typeface="BIZ UDPゴシック" panose="020B0400000000000000" pitchFamily="50" charset="-128"/>
              </a:rPr>
              <a:t>十日町市版</a:t>
            </a:r>
            <a:r>
              <a:rPr lang="ja-JP" altLang="en-US" sz="2800" dirty="0">
                <a:solidFill>
                  <a:schemeClr val="bg1"/>
                </a:solidFill>
                <a:latin typeface="BIZ UDPゴシック" panose="020B0400000000000000" pitchFamily="50" charset="-128"/>
                <a:ea typeface="BIZ UDPゴシック" panose="020B0400000000000000" pitchFamily="50" charset="-128"/>
              </a:rPr>
              <a:t>地域おこし協力隊</a:t>
            </a:r>
            <a:r>
              <a:rPr lang="ja-JP" altLang="en-US" sz="2000" dirty="0">
                <a:solidFill>
                  <a:schemeClr val="bg1"/>
                </a:solidFill>
                <a:latin typeface="BIZ UDPゴシック" panose="020B0400000000000000" pitchFamily="50" charset="-128"/>
                <a:ea typeface="BIZ UDPゴシック" panose="020B0400000000000000" pitchFamily="50" charset="-128"/>
              </a:rPr>
              <a:t>の特徴</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6" name="山形 4">
            <a:extLst>
              <a:ext uri="{FF2B5EF4-FFF2-40B4-BE49-F238E27FC236}">
                <a16:creationId xmlns:a16="http://schemas.microsoft.com/office/drawing/2014/main" id="{EF038F1B-E710-E357-BCE0-4BCC1520FCD2}"/>
              </a:ext>
            </a:extLst>
          </p:cNvPr>
          <p:cNvSpPr/>
          <p:nvPr/>
        </p:nvSpPr>
        <p:spPr>
          <a:xfrm>
            <a:off x="5738069" y="0"/>
            <a:ext cx="4134775"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en-US" altLang="ja-JP" sz="2400" dirty="0">
                <a:solidFill>
                  <a:schemeClr val="tx1"/>
                </a:solidFill>
                <a:latin typeface="BIZ UDゴシック" panose="020B0400000000000000" pitchFamily="49" charset="-128"/>
                <a:ea typeface="BIZ UDゴシック" panose="020B0400000000000000" pitchFamily="49" charset="-128"/>
              </a:rPr>
              <a:t>Point</a:t>
            </a:r>
            <a:r>
              <a:rPr lang="en-US" altLang="ja-JP" sz="2800" dirty="0">
                <a:solidFill>
                  <a:schemeClr val="tx1"/>
                </a:solidFill>
                <a:latin typeface="BIZ UDゴシック" panose="020B0400000000000000" pitchFamily="49" charset="-128"/>
                <a:ea typeface="BIZ UDゴシック" panose="020B0400000000000000" pitchFamily="49" charset="-128"/>
              </a:rPr>
              <a:t>01</a:t>
            </a:r>
            <a:r>
              <a:rPr lang="ja-JP" altLang="en-US" sz="2800" dirty="0">
                <a:solidFill>
                  <a:schemeClr val="tx1"/>
                </a:solidFill>
                <a:latin typeface="BIZ UDゴシック" panose="020B0400000000000000" pitchFamily="49" charset="-128"/>
                <a:ea typeface="BIZ UDゴシック" panose="020B0400000000000000" pitchFamily="49" charset="-128"/>
              </a:rPr>
              <a:t> 高い定住率</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AF899649-AAB1-2896-B008-D682DEC8D530}"/>
              </a:ext>
            </a:extLst>
          </p:cNvPr>
          <p:cNvSpPr txBox="1"/>
          <p:nvPr/>
        </p:nvSpPr>
        <p:spPr>
          <a:xfrm>
            <a:off x="1855702" y="3846780"/>
            <a:ext cx="2471452" cy="1785104"/>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00" b="1" dirty="0">
                <a:solidFill>
                  <a:schemeClr val="accent3">
                    <a:lumMod val="75000"/>
                  </a:schemeClr>
                </a:solidFill>
                <a:latin typeface="BIZ UDゴシック" panose="020B0400000000000000" pitchFamily="49" charset="-128"/>
                <a:ea typeface="BIZ UDゴシック" panose="020B0400000000000000" pitchFamily="49" charset="-128"/>
              </a:rPr>
              <a:t>親の出身地</a:t>
            </a:r>
          </a:p>
          <a:p>
            <a:pPr marL="171450" indent="-171450">
              <a:buFont typeface="Wingdings" panose="05000000000000000000" pitchFamily="2" charset="2"/>
              <a:buChar char="l"/>
            </a:pPr>
            <a:r>
              <a:rPr kumimoji="1" lang="ja-JP" altLang="en-US" sz="1000" b="1" dirty="0">
                <a:solidFill>
                  <a:schemeClr val="accent3">
                    <a:lumMod val="75000"/>
                  </a:schemeClr>
                </a:solidFill>
                <a:latin typeface="BIZ UDゴシック" panose="020B0400000000000000" pitchFamily="49" charset="-128"/>
                <a:ea typeface="BIZ UDゴシック" panose="020B0400000000000000" pitchFamily="49" charset="-128"/>
              </a:rPr>
              <a:t>故郷への恩返し</a:t>
            </a:r>
          </a:p>
          <a:p>
            <a:pPr marL="171450" indent="-171450">
              <a:buFont typeface="Wingdings" panose="05000000000000000000" pitchFamily="2" charset="2"/>
              <a:buChar char="l"/>
            </a:pPr>
            <a:r>
              <a:rPr kumimoji="1" lang="ja-JP" altLang="en-US" sz="1000" b="1" dirty="0">
                <a:solidFill>
                  <a:schemeClr val="accent3">
                    <a:lumMod val="75000"/>
                  </a:schemeClr>
                </a:solidFill>
                <a:latin typeface="BIZ UDゴシック" panose="020B0400000000000000" pitchFamily="49" charset="-128"/>
                <a:ea typeface="BIZ UDゴシック" panose="020B0400000000000000" pitchFamily="49" charset="-128"/>
              </a:rPr>
              <a:t>中山間地域課題に向き合う仕事志望</a:t>
            </a:r>
          </a:p>
          <a:p>
            <a:pPr marL="171450" indent="-171450">
              <a:buFont typeface="Wingdings" panose="05000000000000000000" pitchFamily="2" charset="2"/>
              <a:buChar char="l"/>
            </a:pPr>
            <a:r>
              <a:rPr kumimoji="1" lang="ja-JP" altLang="en-US" sz="1000" b="1" dirty="0">
                <a:solidFill>
                  <a:schemeClr val="accent3">
                    <a:lumMod val="75000"/>
                  </a:schemeClr>
                </a:solidFill>
                <a:latin typeface="BIZ UDゴシック" panose="020B0400000000000000" pitchFamily="49" charset="-128"/>
                <a:ea typeface="BIZ UDゴシック" panose="020B0400000000000000" pitchFamily="49" charset="-128"/>
              </a:rPr>
              <a:t>十日町市の歴史・文化に興味</a:t>
            </a:r>
          </a:p>
          <a:p>
            <a:pPr marL="171450" indent="-171450">
              <a:buFont typeface="Wingdings" panose="05000000000000000000" pitchFamily="2" charset="2"/>
              <a:buChar char="l"/>
            </a:pPr>
            <a:r>
              <a:rPr kumimoji="1" lang="ja-JP" altLang="en-US" sz="1000" b="1" dirty="0">
                <a:solidFill>
                  <a:schemeClr val="accent3">
                    <a:lumMod val="75000"/>
                  </a:schemeClr>
                </a:solidFill>
                <a:latin typeface="BIZ UDゴシック" panose="020B0400000000000000" pitchFamily="49" charset="-128"/>
                <a:ea typeface="BIZ UDゴシック" panose="020B0400000000000000" pitchFamily="49" charset="-128"/>
              </a:rPr>
              <a:t>祖父母の出身地</a:t>
            </a:r>
          </a:p>
          <a:p>
            <a:pPr marL="171450" indent="-171450">
              <a:buFont typeface="Wingdings" panose="05000000000000000000" pitchFamily="2" charset="2"/>
              <a:buChar char="l"/>
            </a:pPr>
            <a:r>
              <a:rPr kumimoji="1" lang="ja-JP" altLang="en-US" sz="1000" b="1" dirty="0">
                <a:solidFill>
                  <a:schemeClr val="accent3">
                    <a:lumMod val="75000"/>
                  </a:schemeClr>
                </a:solidFill>
                <a:latin typeface="BIZ UDゴシック" panose="020B0400000000000000" pitchFamily="49" charset="-128"/>
                <a:ea typeface="BIZ UDゴシック" panose="020B0400000000000000" pitchFamily="49" charset="-128"/>
              </a:rPr>
              <a:t>自身の出身地</a:t>
            </a:r>
          </a:p>
          <a:p>
            <a:pPr marL="171450" indent="-171450">
              <a:buFont typeface="Wingdings" panose="05000000000000000000" pitchFamily="2" charset="2"/>
              <a:buChar char="l"/>
            </a:pPr>
            <a:r>
              <a:rPr kumimoji="1" lang="ja-JP" altLang="en-US" sz="1000" b="1" dirty="0">
                <a:solidFill>
                  <a:schemeClr val="accent3">
                    <a:lumMod val="75000"/>
                  </a:schemeClr>
                </a:solidFill>
                <a:latin typeface="BIZ UDゴシック" panose="020B0400000000000000" pitchFamily="49" charset="-128"/>
                <a:ea typeface="BIZ UDゴシック" panose="020B0400000000000000" pitchFamily="49" charset="-128"/>
              </a:rPr>
              <a:t>結婚</a:t>
            </a:r>
          </a:p>
          <a:p>
            <a:pPr marL="171450" indent="-171450">
              <a:buFont typeface="Wingdings" panose="05000000000000000000" pitchFamily="2" charset="2"/>
              <a:buChar char="l"/>
            </a:pPr>
            <a:r>
              <a:rPr kumimoji="1" lang="ja-JP" altLang="en-US" sz="1000" b="1" dirty="0">
                <a:solidFill>
                  <a:schemeClr val="accent3">
                    <a:lumMod val="75000"/>
                  </a:schemeClr>
                </a:solidFill>
                <a:latin typeface="BIZ UDゴシック" panose="020B0400000000000000" pitchFamily="49" charset="-128"/>
                <a:ea typeface="BIZ UDゴシック" panose="020B0400000000000000" pitchFamily="49" charset="-128"/>
              </a:rPr>
              <a:t>インターンのつながり</a:t>
            </a:r>
          </a:p>
          <a:p>
            <a:pPr marL="171450" indent="-171450">
              <a:buFont typeface="Wingdings" panose="05000000000000000000" pitchFamily="2" charset="2"/>
              <a:buChar char="l"/>
            </a:pPr>
            <a:r>
              <a:rPr kumimoji="1" lang="ja-JP" altLang="en-US" sz="1000" b="1" dirty="0">
                <a:solidFill>
                  <a:schemeClr val="accent3">
                    <a:lumMod val="75000"/>
                  </a:schemeClr>
                </a:solidFill>
                <a:latin typeface="BIZ UDゴシック" panose="020B0400000000000000" pitchFamily="49" charset="-128"/>
                <a:ea typeface="BIZ UDゴシック" panose="020B0400000000000000" pitchFamily="49" charset="-128"/>
              </a:rPr>
              <a:t>他の協力隊からの紹介</a:t>
            </a:r>
          </a:p>
          <a:p>
            <a:pPr marL="171450" indent="-171450">
              <a:buFont typeface="Wingdings" panose="05000000000000000000" pitchFamily="2" charset="2"/>
              <a:buChar char="l"/>
            </a:pPr>
            <a:r>
              <a:rPr kumimoji="1" lang="ja-JP" altLang="en-US" sz="1000" b="1" dirty="0">
                <a:solidFill>
                  <a:schemeClr val="accent3">
                    <a:lumMod val="75000"/>
                  </a:schemeClr>
                </a:solidFill>
                <a:latin typeface="BIZ UDゴシック" panose="020B0400000000000000" pitchFamily="49" charset="-128"/>
                <a:ea typeface="BIZ UDゴシック" panose="020B0400000000000000" pitchFamily="49" charset="-128"/>
              </a:rPr>
              <a:t>自分が学んだことを活かせる</a:t>
            </a:r>
          </a:p>
          <a:p>
            <a:pPr marL="171450" indent="-171450">
              <a:buFont typeface="Wingdings" panose="05000000000000000000" pitchFamily="2" charset="2"/>
              <a:buChar char="l"/>
            </a:pPr>
            <a:r>
              <a:rPr kumimoji="1" lang="ja-JP" altLang="en-US" sz="1000" b="1" dirty="0">
                <a:solidFill>
                  <a:schemeClr val="accent3">
                    <a:lumMod val="75000"/>
                  </a:schemeClr>
                </a:solidFill>
                <a:latin typeface="BIZ UDゴシック" panose="020B0400000000000000" pitchFamily="49" charset="-128"/>
                <a:ea typeface="BIZ UDゴシック" panose="020B0400000000000000" pitchFamily="49" charset="-128"/>
              </a:rPr>
              <a:t>学生時代に過ごし</a:t>
            </a:r>
          </a:p>
        </p:txBody>
      </p:sp>
      <p:sp>
        <p:nvSpPr>
          <p:cNvPr id="22" name="テキスト ボックス 21">
            <a:extLst>
              <a:ext uri="{FF2B5EF4-FFF2-40B4-BE49-F238E27FC236}">
                <a16:creationId xmlns:a16="http://schemas.microsoft.com/office/drawing/2014/main" id="{0188AF72-1C19-AA23-AB65-A63556CE732E}"/>
              </a:ext>
            </a:extLst>
          </p:cNvPr>
          <p:cNvSpPr txBox="1"/>
          <p:nvPr/>
        </p:nvSpPr>
        <p:spPr>
          <a:xfrm>
            <a:off x="5250599" y="991885"/>
            <a:ext cx="3715423" cy="461665"/>
          </a:xfrm>
          <a:prstGeom prst="rect">
            <a:avLst/>
          </a:prstGeom>
          <a:noFill/>
        </p:spPr>
        <p:txBody>
          <a:bodyPr wrap="square" rtlCol="0">
            <a:spAutoFit/>
          </a:bodyPr>
          <a:lstStyle/>
          <a:p>
            <a:r>
              <a:rPr kumimoji="1" lang="ja-JP" altLang="en-US" sz="2400" b="1" dirty="0">
                <a:solidFill>
                  <a:srgbClr val="FF0000"/>
                </a:solidFill>
                <a:latin typeface="BIZ UDゴシック" panose="020B0400000000000000" pitchFamily="49" charset="-128"/>
                <a:ea typeface="BIZ UDゴシック" panose="020B0400000000000000" pitchFamily="49" charset="-128"/>
              </a:rPr>
              <a:t>十日町市特有のきっかけ</a:t>
            </a:r>
            <a:endParaRPr kumimoji="1" lang="en-US" altLang="ja-JP" sz="2400" b="1" dirty="0">
              <a:solidFill>
                <a:srgbClr val="FF0000"/>
              </a:solidFill>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8B8E3C9E-66B4-65B5-66A7-8523E047064D}"/>
              </a:ext>
            </a:extLst>
          </p:cNvPr>
          <p:cNvSpPr/>
          <p:nvPr/>
        </p:nvSpPr>
        <p:spPr>
          <a:xfrm>
            <a:off x="5220793" y="961075"/>
            <a:ext cx="4362341" cy="18066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233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9377867-AB3A-8309-B107-B40781763D93}"/>
              </a:ext>
            </a:extLst>
          </p:cNvPr>
          <p:cNvSpPr>
            <a:spLocks noGrp="1"/>
          </p:cNvSpPr>
          <p:nvPr>
            <p:ph type="sldNum" sz="quarter" idx="12"/>
          </p:nvPr>
        </p:nvSpPr>
        <p:spPr/>
        <p:txBody>
          <a:bodyPr/>
          <a:lstStyle/>
          <a:p>
            <a:fld id="{33727234-9843-4165-AB40-40411EC81480}" type="slidenum">
              <a:rPr kumimoji="1" lang="ja-JP" altLang="en-US" smtClean="0"/>
              <a:t>2</a:t>
            </a:fld>
            <a:endParaRPr kumimoji="1" lang="ja-JP" altLang="en-US" dirty="0"/>
          </a:p>
        </p:txBody>
      </p:sp>
      <p:sp>
        <p:nvSpPr>
          <p:cNvPr id="2" name="テキスト ボックス 1">
            <a:extLst>
              <a:ext uri="{FF2B5EF4-FFF2-40B4-BE49-F238E27FC236}">
                <a16:creationId xmlns:a16="http://schemas.microsoft.com/office/drawing/2014/main" id="{060A2DBB-A17A-793A-FC97-858BEB062D58}"/>
              </a:ext>
            </a:extLst>
          </p:cNvPr>
          <p:cNvSpPr txBox="1"/>
          <p:nvPr/>
        </p:nvSpPr>
        <p:spPr>
          <a:xfrm>
            <a:off x="2396720" y="1839228"/>
            <a:ext cx="3472042" cy="584775"/>
          </a:xfrm>
          <a:prstGeom prst="rect">
            <a:avLst/>
          </a:prstGeom>
          <a:noFill/>
        </p:spPr>
        <p:txBody>
          <a:bodyPr wrap="square" rtlCol="0">
            <a:spAutoFit/>
          </a:bodyPr>
          <a:lstStyle/>
          <a:p>
            <a:pPr marL="17100"/>
            <a:r>
              <a:rPr kumimoji="1" lang="ja-JP" altLang="en-US" sz="3200" dirty="0">
                <a:latin typeface="BIZ UDゴシック" panose="020B0400000000000000" pitchFamily="49" charset="-128"/>
                <a:ea typeface="BIZ UDゴシック" panose="020B0400000000000000" pitchFamily="49" charset="-128"/>
              </a:rPr>
              <a:t>十日町市の紹介</a:t>
            </a:r>
            <a:endParaRPr kumimoji="1" lang="en-US" altLang="ja-JP" sz="3200" dirty="0">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4E0725BD-D9CB-F150-BC05-C95158411CA5}"/>
              </a:ext>
            </a:extLst>
          </p:cNvPr>
          <p:cNvSpPr/>
          <p:nvPr/>
        </p:nvSpPr>
        <p:spPr>
          <a:xfrm>
            <a:off x="0" y="0"/>
            <a:ext cx="9906000" cy="9398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4800" dirty="0">
                <a:latin typeface="BIZ UDゴシック" panose="020B0400000000000000" pitchFamily="49" charset="-128"/>
                <a:ea typeface="BIZ UDゴシック" panose="020B0400000000000000" pitchFamily="49" charset="-128"/>
              </a:rPr>
              <a:t>本日の次第</a:t>
            </a:r>
            <a:endParaRPr kumimoji="1" lang="ja-JP" altLang="en-US" sz="4800" dirty="0">
              <a:latin typeface="BIZ UDゴシック" panose="020B0400000000000000" pitchFamily="49" charset="-128"/>
              <a:ea typeface="BIZ UDゴシック" panose="020B0400000000000000" pitchFamily="49" charset="-128"/>
            </a:endParaRPr>
          </a:p>
        </p:txBody>
      </p:sp>
      <p:sp>
        <p:nvSpPr>
          <p:cNvPr id="7" name="楕円 6">
            <a:extLst>
              <a:ext uri="{FF2B5EF4-FFF2-40B4-BE49-F238E27FC236}">
                <a16:creationId xmlns:a16="http://schemas.microsoft.com/office/drawing/2014/main" id="{63D033DB-9848-8F1C-22AE-604913A43EE0}"/>
              </a:ext>
            </a:extLst>
          </p:cNvPr>
          <p:cNvSpPr/>
          <p:nvPr/>
        </p:nvSpPr>
        <p:spPr>
          <a:xfrm>
            <a:off x="1576162" y="1771615"/>
            <a:ext cx="720000" cy="7200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DEBD0B2-EE9D-AED1-AABF-F82D5089B3C0}"/>
              </a:ext>
            </a:extLst>
          </p:cNvPr>
          <p:cNvSpPr txBox="1"/>
          <p:nvPr/>
        </p:nvSpPr>
        <p:spPr>
          <a:xfrm>
            <a:off x="1576162" y="1839228"/>
            <a:ext cx="720000" cy="584775"/>
          </a:xfrm>
          <a:prstGeom prst="rect">
            <a:avLst/>
          </a:prstGeom>
          <a:noFill/>
        </p:spPr>
        <p:txBody>
          <a:bodyPr wrap="square" rtlCol="0">
            <a:spAutoFit/>
          </a:bodyPr>
          <a:lstStyle/>
          <a:p>
            <a:pPr algn="ctr"/>
            <a:r>
              <a:rPr kumimoji="1" lang="en-US" altLang="ja-JP" sz="3200" dirty="0">
                <a:solidFill>
                  <a:schemeClr val="bg1"/>
                </a:solidFill>
                <a:latin typeface="BIZ UDゴシック" panose="020B0400000000000000" pitchFamily="49" charset="-128"/>
                <a:ea typeface="BIZ UDゴシック" panose="020B0400000000000000" pitchFamily="49" charset="-128"/>
              </a:rPr>
              <a:t>01</a:t>
            </a:r>
            <a:endParaRPr kumimoji="1" lang="ja-JP" altLang="en-US" sz="3200" dirty="0">
              <a:solidFill>
                <a:schemeClr val="bg1"/>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43B7F035-7F73-B137-1F32-3E0026D7430B}"/>
              </a:ext>
            </a:extLst>
          </p:cNvPr>
          <p:cNvSpPr txBox="1"/>
          <p:nvPr/>
        </p:nvSpPr>
        <p:spPr>
          <a:xfrm>
            <a:off x="2396719" y="2845883"/>
            <a:ext cx="7200287" cy="584775"/>
          </a:xfrm>
          <a:prstGeom prst="rect">
            <a:avLst/>
          </a:prstGeom>
          <a:noFill/>
        </p:spPr>
        <p:txBody>
          <a:bodyPr wrap="square" rtlCol="0">
            <a:spAutoFit/>
          </a:bodyPr>
          <a:lstStyle/>
          <a:p>
            <a:pPr marL="17100"/>
            <a:r>
              <a:rPr kumimoji="1" lang="ja-JP" altLang="en-US" sz="3200" dirty="0">
                <a:latin typeface="BIZ UDゴシック" panose="020B0400000000000000" pitchFamily="49" charset="-128"/>
                <a:ea typeface="BIZ UDゴシック" panose="020B0400000000000000" pitchFamily="49" charset="-128"/>
              </a:rPr>
              <a:t>十日町市版地域おこし協力隊の</a:t>
            </a:r>
            <a:r>
              <a:rPr lang="ja-JP" altLang="en-US" sz="3200" dirty="0">
                <a:latin typeface="BIZ UDゴシック" panose="020B0400000000000000" pitchFamily="49" charset="-128"/>
                <a:ea typeface="BIZ UDゴシック" panose="020B0400000000000000" pitchFamily="49" charset="-128"/>
              </a:rPr>
              <a:t>特徴</a:t>
            </a:r>
            <a:endParaRPr kumimoji="1" lang="en-US" altLang="ja-JP" sz="3200" dirty="0">
              <a:latin typeface="BIZ UDゴシック" panose="020B0400000000000000" pitchFamily="49" charset="-128"/>
              <a:ea typeface="BIZ UDゴシック" panose="020B0400000000000000" pitchFamily="49" charset="-128"/>
            </a:endParaRPr>
          </a:p>
        </p:txBody>
      </p:sp>
      <p:sp>
        <p:nvSpPr>
          <p:cNvPr id="13" name="楕円 12">
            <a:extLst>
              <a:ext uri="{FF2B5EF4-FFF2-40B4-BE49-F238E27FC236}">
                <a16:creationId xmlns:a16="http://schemas.microsoft.com/office/drawing/2014/main" id="{AE88EC23-F65E-1A91-A799-42C1AD42B79F}"/>
              </a:ext>
            </a:extLst>
          </p:cNvPr>
          <p:cNvSpPr/>
          <p:nvPr/>
        </p:nvSpPr>
        <p:spPr>
          <a:xfrm>
            <a:off x="1576162" y="2778270"/>
            <a:ext cx="720000" cy="7200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C68723D-5DB5-C2C5-39B7-962486E3F5F7}"/>
              </a:ext>
            </a:extLst>
          </p:cNvPr>
          <p:cNvSpPr txBox="1"/>
          <p:nvPr/>
        </p:nvSpPr>
        <p:spPr>
          <a:xfrm>
            <a:off x="1576162" y="2845883"/>
            <a:ext cx="720000" cy="584775"/>
          </a:xfrm>
          <a:prstGeom prst="rect">
            <a:avLst/>
          </a:prstGeom>
          <a:noFill/>
        </p:spPr>
        <p:txBody>
          <a:bodyPr wrap="square" rtlCol="0">
            <a:spAutoFit/>
          </a:bodyPr>
          <a:lstStyle/>
          <a:p>
            <a:pPr algn="ctr"/>
            <a:r>
              <a:rPr kumimoji="1" lang="en-US" altLang="ja-JP" sz="3200" dirty="0">
                <a:solidFill>
                  <a:schemeClr val="bg1"/>
                </a:solidFill>
                <a:latin typeface="BIZ UDゴシック" panose="020B0400000000000000" pitchFamily="49" charset="-128"/>
                <a:ea typeface="BIZ UDゴシック" panose="020B0400000000000000" pitchFamily="49" charset="-128"/>
              </a:rPr>
              <a:t>02</a:t>
            </a:r>
          </a:p>
        </p:txBody>
      </p:sp>
      <p:sp>
        <p:nvSpPr>
          <p:cNvPr id="21" name="テキスト ボックス 20">
            <a:extLst>
              <a:ext uri="{FF2B5EF4-FFF2-40B4-BE49-F238E27FC236}">
                <a16:creationId xmlns:a16="http://schemas.microsoft.com/office/drawing/2014/main" id="{075E5F4C-9552-AA8F-1E3C-E0E190D9E860}"/>
              </a:ext>
            </a:extLst>
          </p:cNvPr>
          <p:cNvSpPr txBox="1"/>
          <p:nvPr/>
        </p:nvSpPr>
        <p:spPr>
          <a:xfrm>
            <a:off x="3844938" y="3613514"/>
            <a:ext cx="5135798" cy="584775"/>
          </a:xfrm>
          <a:prstGeom prst="rect">
            <a:avLst/>
          </a:prstGeom>
          <a:noFill/>
        </p:spPr>
        <p:txBody>
          <a:bodyPr wrap="square" rtlCol="0">
            <a:spAutoFit/>
          </a:bodyPr>
          <a:lstStyle/>
          <a:p>
            <a:pPr marL="17100"/>
            <a:r>
              <a:rPr kumimoji="1" lang="ja-JP" altLang="en-US" sz="3200" dirty="0">
                <a:latin typeface="BIZ UDゴシック" panose="020B0400000000000000" pitchFamily="49" charset="-128"/>
                <a:ea typeface="BIZ UDゴシック" panose="020B0400000000000000" pitchFamily="49" charset="-128"/>
              </a:rPr>
              <a:t>高い定住率</a:t>
            </a:r>
            <a:endParaRPr kumimoji="1" lang="en-US" altLang="ja-JP" sz="3200" dirty="0">
              <a:latin typeface="BIZ UDゴシック" panose="020B0400000000000000" pitchFamily="49" charset="-128"/>
              <a:ea typeface="BIZ UDゴシック" panose="020B0400000000000000" pitchFamily="49" charset="-128"/>
            </a:endParaRPr>
          </a:p>
        </p:txBody>
      </p:sp>
      <p:sp>
        <p:nvSpPr>
          <p:cNvPr id="29" name="テキスト ボックス 28">
            <a:extLst>
              <a:ext uri="{FF2B5EF4-FFF2-40B4-BE49-F238E27FC236}">
                <a16:creationId xmlns:a16="http://schemas.microsoft.com/office/drawing/2014/main" id="{700930DD-7047-FD86-A068-944B3AA69C1B}"/>
              </a:ext>
            </a:extLst>
          </p:cNvPr>
          <p:cNvSpPr txBox="1"/>
          <p:nvPr/>
        </p:nvSpPr>
        <p:spPr>
          <a:xfrm>
            <a:off x="3844937" y="4391371"/>
            <a:ext cx="5626233" cy="584775"/>
          </a:xfrm>
          <a:prstGeom prst="rect">
            <a:avLst/>
          </a:prstGeom>
          <a:noFill/>
        </p:spPr>
        <p:txBody>
          <a:bodyPr wrap="square" rtlCol="0">
            <a:spAutoFit/>
          </a:bodyPr>
          <a:lstStyle/>
          <a:p>
            <a:pPr marL="17100"/>
            <a:r>
              <a:rPr kumimoji="1" lang="ja-JP" altLang="en-US" sz="3200" dirty="0">
                <a:latin typeface="BIZ UDゴシック" panose="020B0400000000000000" pitchFamily="49" charset="-128"/>
                <a:ea typeface="BIZ UDゴシック" panose="020B0400000000000000" pitchFamily="49" charset="-128"/>
              </a:rPr>
              <a:t>元協力隊員の活躍</a:t>
            </a:r>
            <a:endParaRPr kumimoji="1" lang="en-US" altLang="ja-JP" sz="3200" dirty="0">
              <a:latin typeface="BIZ UDゴシック" panose="020B0400000000000000" pitchFamily="49" charset="-128"/>
              <a:ea typeface="BIZ UDゴシック" panose="020B0400000000000000" pitchFamily="49" charset="-128"/>
            </a:endParaRPr>
          </a:p>
        </p:txBody>
      </p:sp>
      <p:grpSp>
        <p:nvGrpSpPr>
          <p:cNvPr id="37" name="グループ化 36">
            <a:extLst>
              <a:ext uri="{FF2B5EF4-FFF2-40B4-BE49-F238E27FC236}">
                <a16:creationId xmlns:a16="http://schemas.microsoft.com/office/drawing/2014/main" id="{240B7383-8215-F941-886F-7D132BC2B0A0}"/>
              </a:ext>
            </a:extLst>
          </p:cNvPr>
          <p:cNvGrpSpPr/>
          <p:nvPr/>
        </p:nvGrpSpPr>
        <p:grpSpPr>
          <a:xfrm>
            <a:off x="2466363" y="3613514"/>
            <a:ext cx="1378575" cy="584775"/>
            <a:chOff x="2650921" y="2965795"/>
            <a:chExt cx="1378575" cy="584775"/>
          </a:xfrm>
        </p:grpSpPr>
        <p:sp>
          <p:nvSpPr>
            <p:cNvPr id="35" name="テキスト ボックス 34">
              <a:extLst>
                <a:ext uri="{FF2B5EF4-FFF2-40B4-BE49-F238E27FC236}">
                  <a16:creationId xmlns:a16="http://schemas.microsoft.com/office/drawing/2014/main" id="{700ADE5D-EA4B-EA82-48A5-9DB8EBC0EC64}"/>
                </a:ext>
              </a:extLst>
            </p:cNvPr>
            <p:cNvSpPr txBox="1"/>
            <p:nvPr/>
          </p:nvSpPr>
          <p:spPr>
            <a:xfrm>
              <a:off x="2650921" y="3136612"/>
              <a:ext cx="838899" cy="369332"/>
            </a:xfrm>
            <a:prstGeom prst="rect">
              <a:avLst/>
            </a:prstGeom>
            <a:noFill/>
          </p:spPr>
          <p:txBody>
            <a:bodyPr wrap="square" rtlCol="0">
              <a:spAutoFit/>
            </a:bodyPr>
            <a:lstStyle/>
            <a:p>
              <a:pPr algn="ctr"/>
              <a:r>
                <a:rPr kumimoji="1" lang="en-US" altLang="ja-JP" dirty="0">
                  <a:latin typeface="BIZ UDゴシック" panose="020B0400000000000000" pitchFamily="49" charset="-128"/>
                  <a:ea typeface="BIZ UDゴシック" panose="020B0400000000000000" pitchFamily="49" charset="-128"/>
                </a:rPr>
                <a:t>Point</a:t>
              </a:r>
              <a:endParaRPr kumimoji="1" lang="ja-JP" altLang="en-US" dirty="0">
                <a:latin typeface="BIZ UDゴシック" panose="020B0400000000000000" pitchFamily="49" charset="-128"/>
                <a:ea typeface="BIZ UDゴシック" panose="020B0400000000000000" pitchFamily="49" charset="-128"/>
              </a:endParaRPr>
            </a:p>
          </p:txBody>
        </p:sp>
        <p:sp>
          <p:nvSpPr>
            <p:cNvPr id="36" name="テキスト ボックス 35">
              <a:extLst>
                <a:ext uri="{FF2B5EF4-FFF2-40B4-BE49-F238E27FC236}">
                  <a16:creationId xmlns:a16="http://schemas.microsoft.com/office/drawing/2014/main" id="{A902AF8E-24DC-00B9-AD63-2495164AD368}"/>
                </a:ext>
              </a:extLst>
            </p:cNvPr>
            <p:cNvSpPr txBox="1"/>
            <p:nvPr/>
          </p:nvSpPr>
          <p:spPr>
            <a:xfrm>
              <a:off x="3190597" y="2965795"/>
              <a:ext cx="838899" cy="584775"/>
            </a:xfrm>
            <a:prstGeom prst="rect">
              <a:avLst/>
            </a:prstGeom>
            <a:noFill/>
          </p:spPr>
          <p:txBody>
            <a:bodyPr wrap="square" rtlCol="0">
              <a:spAutoFit/>
            </a:bodyPr>
            <a:lstStyle/>
            <a:p>
              <a:pPr algn="ctr"/>
              <a:r>
                <a:rPr kumimoji="1" lang="en-US" altLang="ja-JP" sz="3200" dirty="0">
                  <a:latin typeface="BIZ UDゴシック" panose="020B0400000000000000" pitchFamily="49" charset="-128"/>
                  <a:ea typeface="BIZ UDゴシック" panose="020B0400000000000000" pitchFamily="49" charset="-128"/>
                </a:rPr>
                <a:t>01</a:t>
              </a:r>
              <a:endParaRPr kumimoji="1" lang="ja-JP" altLang="en-US" sz="3200" dirty="0">
                <a:latin typeface="BIZ UDゴシック" panose="020B0400000000000000" pitchFamily="49" charset="-128"/>
                <a:ea typeface="BIZ UDゴシック" panose="020B0400000000000000" pitchFamily="49" charset="-128"/>
              </a:endParaRPr>
            </a:p>
          </p:txBody>
        </p:sp>
      </p:grpSp>
      <p:grpSp>
        <p:nvGrpSpPr>
          <p:cNvPr id="38" name="グループ化 37">
            <a:extLst>
              <a:ext uri="{FF2B5EF4-FFF2-40B4-BE49-F238E27FC236}">
                <a16:creationId xmlns:a16="http://schemas.microsoft.com/office/drawing/2014/main" id="{1E9EA675-C45F-6BEE-7428-3DEDDDBBEF97}"/>
              </a:ext>
            </a:extLst>
          </p:cNvPr>
          <p:cNvGrpSpPr/>
          <p:nvPr/>
        </p:nvGrpSpPr>
        <p:grpSpPr>
          <a:xfrm>
            <a:off x="2466363" y="4391371"/>
            <a:ext cx="1378575" cy="584775"/>
            <a:chOff x="2650921" y="2965795"/>
            <a:chExt cx="1378575" cy="584775"/>
          </a:xfrm>
        </p:grpSpPr>
        <p:sp>
          <p:nvSpPr>
            <p:cNvPr id="39" name="テキスト ボックス 38">
              <a:extLst>
                <a:ext uri="{FF2B5EF4-FFF2-40B4-BE49-F238E27FC236}">
                  <a16:creationId xmlns:a16="http://schemas.microsoft.com/office/drawing/2014/main" id="{7CDECBC9-5AEB-55B8-1657-EBB3EFA49CE8}"/>
                </a:ext>
              </a:extLst>
            </p:cNvPr>
            <p:cNvSpPr txBox="1"/>
            <p:nvPr/>
          </p:nvSpPr>
          <p:spPr>
            <a:xfrm>
              <a:off x="2650921" y="3136612"/>
              <a:ext cx="838899" cy="369332"/>
            </a:xfrm>
            <a:prstGeom prst="rect">
              <a:avLst/>
            </a:prstGeom>
            <a:noFill/>
          </p:spPr>
          <p:txBody>
            <a:bodyPr wrap="square" rtlCol="0">
              <a:spAutoFit/>
            </a:bodyPr>
            <a:lstStyle/>
            <a:p>
              <a:pPr algn="ctr"/>
              <a:r>
                <a:rPr kumimoji="1" lang="en-US" altLang="ja-JP" dirty="0">
                  <a:latin typeface="BIZ UDゴシック" panose="020B0400000000000000" pitchFamily="49" charset="-128"/>
                  <a:ea typeface="BIZ UDゴシック" panose="020B0400000000000000" pitchFamily="49" charset="-128"/>
                </a:rPr>
                <a:t>Point</a:t>
              </a:r>
              <a:endParaRPr kumimoji="1" lang="ja-JP" altLang="en-US" dirty="0">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05823CFE-D363-E1D1-8733-7E21E6EB0B36}"/>
                </a:ext>
              </a:extLst>
            </p:cNvPr>
            <p:cNvSpPr txBox="1"/>
            <p:nvPr/>
          </p:nvSpPr>
          <p:spPr>
            <a:xfrm>
              <a:off x="3190597" y="2965795"/>
              <a:ext cx="838899" cy="584775"/>
            </a:xfrm>
            <a:prstGeom prst="rect">
              <a:avLst/>
            </a:prstGeom>
            <a:noFill/>
          </p:spPr>
          <p:txBody>
            <a:bodyPr wrap="square" rtlCol="0">
              <a:spAutoFit/>
            </a:bodyPr>
            <a:lstStyle/>
            <a:p>
              <a:pPr algn="ctr"/>
              <a:r>
                <a:rPr kumimoji="1" lang="en-US" altLang="ja-JP" sz="3200" dirty="0">
                  <a:latin typeface="BIZ UDゴシック" panose="020B0400000000000000" pitchFamily="49" charset="-128"/>
                  <a:ea typeface="BIZ UDゴシック" panose="020B0400000000000000" pitchFamily="49" charset="-128"/>
                </a:rPr>
                <a:t>02</a:t>
              </a:r>
              <a:endParaRPr kumimoji="1" lang="ja-JP" altLang="en-US" sz="3200" dirty="0">
                <a:latin typeface="BIZ UDゴシック" panose="020B0400000000000000" pitchFamily="49" charset="-128"/>
                <a:ea typeface="BIZ UDゴシック" panose="020B0400000000000000" pitchFamily="49" charset="-128"/>
              </a:endParaRPr>
            </a:p>
          </p:txBody>
        </p:sp>
      </p:grpSp>
      <p:sp>
        <p:nvSpPr>
          <p:cNvPr id="3" name="テキスト ボックス 2">
            <a:extLst>
              <a:ext uri="{FF2B5EF4-FFF2-40B4-BE49-F238E27FC236}">
                <a16:creationId xmlns:a16="http://schemas.microsoft.com/office/drawing/2014/main" id="{A67867D6-13A2-5308-A774-3BA28D2DFC3A}"/>
              </a:ext>
            </a:extLst>
          </p:cNvPr>
          <p:cNvSpPr txBox="1"/>
          <p:nvPr/>
        </p:nvSpPr>
        <p:spPr>
          <a:xfrm>
            <a:off x="1576162" y="5170366"/>
            <a:ext cx="720000" cy="523220"/>
          </a:xfrm>
          <a:prstGeom prst="rect">
            <a:avLst/>
          </a:prstGeom>
          <a:noFill/>
        </p:spPr>
        <p:txBody>
          <a:bodyPr wrap="square" rtlCol="0">
            <a:spAutoFit/>
          </a:bodyPr>
          <a:lstStyle/>
          <a:p>
            <a:pPr algn="ctr"/>
            <a:r>
              <a:rPr kumimoji="1" lang="en-US" altLang="ja-JP" sz="2800" dirty="0">
                <a:solidFill>
                  <a:schemeClr val="bg1"/>
                </a:solidFill>
                <a:latin typeface="BIZ UDゴシック" panose="020B0400000000000000" pitchFamily="49" charset="-128"/>
                <a:ea typeface="BIZ UDゴシック" panose="020B0400000000000000" pitchFamily="49" charset="-128"/>
              </a:rPr>
              <a:t>05</a:t>
            </a:r>
            <a:endParaRPr kumimoji="1" lang="ja-JP" altLang="en-US" sz="2800" dirty="0">
              <a:solidFill>
                <a:schemeClr val="bg1"/>
              </a:solidFill>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B6668AB3-C5A2-EF64-7DA2-CD412C889EB0}"/>
              </a:ext>
            </a:extLst>
          </p:cNvPr>
          <p:cNvSpPr txBox="1"/>
          <p:nvPr/>
        </p:nvSpPr>
        <p:spPr>
          <a:xfrm>
            <a:off x="2396720" y="5139589"/>
            <a:ext cx="3472042" cy="584775"/>
          </a:xfrm>
          <a:prstGeom prst="rect">
            <a:avLst/>
          </a:prstGeom>
          <a:noFill/>
        </p:spPr>
        <p:txBody>
          <a:bodyPr wrap="square" rtlCol="0">
            <a:spAutoFit/>
          </a:bodyPr>
          <a:lstStyle/>
          <a:p>
            <a:pPr marL="17100"/>
            <a:r>
              <a:rPr kumimoji="1" lang="ja-JP" altLang="en-US" sz="3200" dirty="0">
                <a:latin typeface="BIZ UDゴシック" panose="020B0400000000000000" pitchFamily="49" charset="-128"/>
                <a:ea typeface="BIZ UDゴシック" panose="020B0400000000000000" pitchFamily="49" charset="-128"/>
              </a:rPr>
              <a:t>まとめ</a:t>
            </a:r>
            <a:endParaRPr kumimoji="1" lang="en-US" altLang="ja-JP" sz="3200" dirty="0">
              <a:latin typeface="BIZ UDゴシック" panose="020B0400000000000000" pitchFamily="49" charset="-128"/>
              <a:ea typeface="BIZ UDゴシック" panose="020B0400000000000000" pitchFamily="49" charset="-128"/>
            </a:endParaRPr>
          </a:p>
        </p:txBody>
      </p:sp>
      <p:sp>
        <p:nvSpPr>
          <p:cNvPr id="9" name="楕円 8">
            <a:extLst>
              <a:ext uri="{FF2B5EF4-FFF2-40B4-BE49-F238E27FC236}">
                <a16:creationId xmlns:a16="http://schemas.microsoft.com/office/drawing/2014/main" id="{73930100-2E77-0B53-7F74-1492267E86C5}"/>
              </a:ext>
            </a:extLst>
          </p:cNvPr>
          <p:cNvSpPr/>
          <p:nvPr/>
        </p:nvSpPr>
        <p:spPr>
          <a:xfrm>
            <a:off x="1576162" y="5071976"/>
            <a:ext cx="720000" cy="7200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BEBED2A-4EE1-8A65-5E0E-1FAFA84B74DE}"/>
              </a:ext>
            </a:extLst>
          </p:cNvPr>
          <p:cNvSpPr txBox="1"/>
          <p:nvPr/>
        </p:nvSpPr>
        <p:spPr>
          <a:xfrm>
            <a:off x="1576162" y="5139589"/>
            <a:ext cx="720000" cy="584775"/>
          </a:xfrm>
          <a:prstGeom prst="rect">
            <a:avLst/>
          </a:prstGeom>
          <a:noFill/>
        </p:spPr>
        <p:txBody>
          <a:bodyPr wrap="square" rtlCol="0">
            <a:spAutoFit/>
          </a:bodyPr>
          <a:lstStyle/>
          <a:p>
            <a:pPr algn="ctr"/>
            <a:r>
              <a:rPr kumimoji="1" lang="en-US" altLang="ja-JP" sz="3200" dirty="0">
                <a:solidFill>
                  <a:schemeClr val="bg1"/>
                </a:solidFill>
                <a:latin typeface="BIZ UDゴシック" panose="020B0400000000000000" pitchFamily="49" charset="-128"/>
                <a:ea typeface="BIZ UDゴシック" panose="020B0400000000000000" pitchFamily="49" charset="-128"/>
              </a:rPr>
              <a:t>03</a:t>
            </a:r>
          </a:p>
        </p:txBody>
      </p:sp>
    </p:spTree>
    <p:extLst>
      <p:ext uri="{BB962C8B-B14F-4D97-AF65-F5344CB8AC3E}">
        <p14:creationId xmlns:p14="http://schemas.microsoft.com/office/powerpoint/2010/main" val="909241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647C42E-6CD1-F064-8731-61BD7F7A0551}"/>
              </a:ext>
            </a:extLst>
          </p:cNvPr>
          <p:cNvSpPr/>
          <p:nvPr/>
        </p:nvSpPr>
        <p:spPr>
          <a:xfrm>
            <a:off x="267077" y="4051040"/>
            <a:ext cx="5836024" cy="247869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F5E224E-9558-D189-DC56-BC57E8A2D75F}"/>
              </a:ext>
            </a:extLst>
          </p:cNvPr>
          <p:cNvSpPr txBox="1"/>
          <p:nvPr/>
        </p:nvSpPr>
        <p:spPr>
          <a:xfrm>
            <a:off x="0" y="654145"/>
            <a:ext cx="6103101" cy="584775"/>
          </a:xfrm>
          <a:prstGeom prst="rect">
            <a:avLst/>
          </a:prstGeom>
          <a:noFill/>
        </p:spPr>
        <p:txBody>
          <a:bodyPr wrap="square" rtlCol="0">
            <a:spAutoFit/>
          </a:bodyPr>
          <a:lstStyle/>
          <a:p>
            <a:r>
              <a:rPr lang="ja-JP" altLang="en-US" sz="3200" b="1" dirty="0">
                <a:solidFill>
                  <a:schemeClr val="accent2"/>
                </a:solidFill>
                <a:latin typeface="BIZ UDゴシック" panose="020B0400000000000000" pitchFamily="49" charset="-128"/>
                <a:ea typeface="BIZ UDゴシック" panose="020B0400000000000000" pitchFamily="49" charset="-128"/>
              </a:rPr>
              <a:t>②</a:t>
            </a:r>
            <a:r>
              <a:rPr kumimoji="1" lang="ja-JP" altLang="en-US" sz="3200" b="1" dirty="0">
                <a:solidFill>
                  <a:schemeClr val="accent2"/>
                </a:solidFill>
                <a:latin typeface="BIZ UDゴシック" panose="020B0400000000000000" pitchFamily="49" charset="-128"/>
                <a:ea typeface="BIZ UDゴシック" panose="020B0400000000000000" pitchFamily="49" charset="-128"/>
              </a:rPr>
              <a:t>マッチング体制の充実</a:t>
            </a:r>
            <a:endParaRPr kumimoji="1" lang="en-US" altLang="ja-JP" sz="3200" b="1" dirty="0">
              <a:solidFill>
                <a:schemeClr val="accent2"/>
              </a:solidFill>
              <a:latin typeface="BIZ UDゴシック" panose="020B0400000000000000" pitchFamily="49" charset="-128"/>
              <a:ea typeface="BIZ UDゴシック" panose="020B0400000000000000" pitchFamily="49" charset="-128"/>
            </a:endParaRPr>
          </a:p>
        </p:txBody>
      </p:sp>
      <p:sp>
        <p:nvSpPr>
          <p:cNvPr id="3" name="ホームベース 7">
            <a:extLst>
              <a:ext uri="{FF2B5EF4-FFF2-40B4-BE49-F238E27FC236}">
                <a16:creationId xmlns:a16="http://schemas.microsoft.com/office/drawing/2014/main" id="{2B2AF848-29BC-FC96-4840-CD1EC210BB17}"/>
              </a:ext>
            </a:extLst>
          </p:cNvPr>
          <p:cNvSpPr/>
          <p:nvPr/>
        </p:nvSpPr>
        <p:spPr>
          <a:xfrm>
            <a:off x="0" y="0"/>
            <a:ext cx="5863905"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02</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000" dirty="0">
                <a:solidFill>
                  <a:schemeClr val="bg1"/>
                </a:solidFill>
                <a:latin typeface="BIZ UDPゴシック" panose="020B0400000000000000" pitchFamily="50" charset="-128"/>
                <a:ea typeface="BIZ UDPゴシック" panose="020B0400000000000000" pitchFamily="50" charset="-128"/>
              </a:rPr>
              <a:t>十日町市版</a:t>
            </a:r>
            <a:r>
              <a:rPr lang="ja-JP" altLang="en-US" sz="2800" dirty="0">
                <a:solidFill>
                  <a:schemeClr val="bg1"/>
                </a:solidFill>
                <a:latin typeface="BIZ UDPゴシック" panose="020B0400000000000000" pitchFamily="50" charset="-128"/>
                <a:ea typeface="BIZ UDPゴシック" panose="020B0400000000000000" pitchFamily="50" charset="-128"/>
              </a:rPr>
              <a:t>地域おこし協力隊</a:t>
            </a:r>
            <a:r>
              <a:rPr lang="ja-JP" altLang="en-US" sz="2000" dirty="0">
                <a:solidFill>
                  <a:schemeClr val="bg1"/>
                </a:solidFill>
                <a:latin typeface="BIZ UDPゴシック" panose="020B0400000000000000" pitchFamily="50" charset="-128"/>
                <a:ea typeface="BIZ UDPゴシック" panose="020B0400000000000000" pitchFamily="50" charset="-128"/>
              </a:rPr>
              <a:t>の特徴</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5" name="山形 4">
            <a:extLst>
              <a:ext uri="{FF2B5EF4-FFF2-40B4-BE49-F238E27FC236}">
                <a16:creationId xmlns:a16="http://schemas.microsoft.com/office/drawing/2014/main" id="{3F5174E8-6D4B-7F32-DEB4-7B3FEB4C6BCC}"/>
              </a:ext>
            </a:extLst>
          </p:cNvPr>
          <p:cNvSpPr/>
          <p:nvPr/>
        </p:nvSpPr>
        <p:spPr>
          <a:xfrm>
            <a:off x="5738069" y="0"/>
            <a:ext cx="4134775"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en-US" altLang="ja-JP" sz="2400" dirty="0">
                <a:solidFill>
                  <a:schemeClr val="tx1"/>
                </a:solidFill>
                <a:latin typeface="BIZ UDゴシック" panose="020B0400000000000000" pitchFamily="49" charset="-128"/>
                <a:ea typeface="BIZ UDゴシック" panose="020B0400000000000000" pitchFamily="49" charset="-128"/>
              </a:rPr>
              <a:t>Point</a:t>
            </a:r>
            <a:r>
              <a:rPr lang="en-US" altLang="ja-JP" sz="2800" dirty="0">
                <a:solidFill>
                  <a:schemeClr val="tx1"/>
                </a:solidFill>
                <a:latin typeface="BIZ UDゴシック" panose="020B0400000000000000" pitchFamily="49" charset="-128"/>
                <a:ea typeface="BIZ UDゴシック" panose="020B0400000000000000" pitchFamily="49" charset="-128"/>
              </a:rPr>
              <a:t>01</a:t>
            </a:r>
            <a:r>
              <a:rPr lang="ja-JP" altLang="en-US" sz="2800" dirty="0">
                <a:solidFill>
                  <a:schemeClr val="tx1"/>
                </a:solidFill>
                <a:latin typeface="BIZ UDゴシック" panose="020B0400000000000000" pitchFamily="49" charset="-128"/>
                <a:ea typeface="BIZ UDゴシック" panose="020B0400000000000000" pitchFamily="49" charset="-128"/>
              </a:rPr>
              <a:t> 高い定住率</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CF02FC26-EFF0-8500-8192-6B47302FAE6F}"/>
              </a:ext>
            </a:extLst>
          </p:cNvPr>
          <p:cNvSpPr txBox="1"/>
          <p:nvPr/>
        </p:nvSpPr>
        <p:spPr>
          <a:xfrm>
            <a:off x="232851" y="1337420"/>
            <a:ext cx="9406099" cy="2308324"/>
          </a:xfrm>
          <a:prstGeom prst="rect">
            <a:avLst/>
          </a:prstGeom>
          <a:solidFill>
            <a:schemeClr val="accent2">
              <a:lumMod val="20000"/>
              <a:lumOff val="80000"/>
            </a:schemeClr>
          </a:solidFill>
        </p:spPr>
        <p:txBody>
          <a:bodyPr wrap="square">
            <a:spAutoFit/>
          </a:bodyPr>
          <a:lstStyle/>
          <a:p>
            <a:r>
              <a:rPr kumimoji="1" lang="ja-JP" altLang="en-US" sz="2400" dirty="0">
                <a:latin typeface="BIZ UDゴシック" panose="020B0400000000000000" pitchFamily="49" charset="-128"/>
                <a:ea typeface="BIZ UDゴシック" panose="020B0400000000000000" pitchFamily="49" charset="-128"/>
              </a:rPr>
              <a:t>受入希望地域への説明会などを開催し、</a:t>
            </a:r>
            <a:r>
              <a:rPr kumimoji="1" lang="ja-JP" altLang="en-US" sz="2400" dirty="0">
                <a:solidFill>
                  <a:schemeClr val="accent2"/>
                </a:solidFill>
                <a:latin typeface="BIZ UDゴシック" panose="020B0400000000000000" pitchFamily="49" charset="-128"/>
                <a:ea typeface="BIZ UDゴシック" panose="020B0400000000000000" pitchFamily="49" charset="-128"/>
              </a:rPr>
              <a:t>受入に当たっての条件</a:t>
            </a:r>
            <a:r>
              <a:rPr kumimoji="1" lang="ja-JP" altLang="en-US" sz="2400" dirty="0">
                <a:latin typeface="BIZ UDゴシック" panose="020B0400000000000000" pitchFamily="49" charset="-128"/>
                <a:ea typeface="BIZ UDゴシック" panose="020B0400000000000000" pitchFamily="49" charset="-128"/>
              </a:rPr>
              <a:t>や協力隊の活動内容や関わり方などについて理解を求めてきました。</a:t>
            </a:r>
            <a:endParaRPr kumimoji="1" lang="en-US" altLang="ja-JP" sz="2400" dirty="0">
              <a:latin typeface="BIZ UDゴシック" panose="020B0400000000000000" pitchFamily="49" charset="-128"/>
              <a:ea typeface="BIZ UDゴシック" panose="020B0400000000000000" pitchFamily="49" charset="-128"/>
            </a:endParaRPr>
          </a:p>
          <a:p>
            <a:r>
              <a:rPr kumimoji="1" lang="ja-JP" altLang="en-US" sz="2400" dirty="0">
                <a:latin typeface="BIZ UDゴシック" panose="020B0400000000000000" pitchFamily="49" charset="-128"/>
                <a:ea typeface="BIZ UDゴシック" panose="020B0400000000000000" pitchFamily="49" charset="-128"/>
              </a:rPr>
              <a:t>また、受入希望地域と応募者による</a:t>
            </a:r>
            <a:r>
              <a:rPr kumimoji="1" lang="ja-JP" altLang="en-US" sz="2400" dirty="0">
                <a:solidFill>
                  <a:schemeClr val="accent2"/>
                </a:solidFill>
                <a:latin typeface="BIZ UDゴシック" panose="020B0400000000000000" pitchFamily="49" charset="-128"/>
                <a:ea typeface="BIZ UDゴシック" panose="020B0400000000000000" pitchFamily="49" charset="-128"/>
              </a:rPr>
              <a:t>意見交換の場</a:t>
            </a:r>
            <a:r>
              <a:rPr kumimoji="1" lang="ja-JP" altLang="en-US" sz="2400" dirty="0">
                <a:latin typeface="BIZ UDゴシック" panose="020B0400000000000000" pitchFamily="49" charset="-128"/>
                <a:ea typeface="BIZ UDゴシック" panose="020B0400000000000000" pitchFamily="49" charset="-128"/>
              </a:rPr>
              <a:t>を設けることにより、双方にミスマッチが生じないよう配慮してきました。</a:t>
            </a:r>
            <a:endParaRPr kumimoji="1" lang="en-US" altLang="ja-JP" sz="2400" dirty="0">
              <a:latin typeface="BIZ UDゴシック" panose="020B0400000000000000" pitchFamily="49" charset="-128"/>
              <a:ea typeface="BIZ UDゴシック" panose="020B0400000000000000" pitchFamily="49" charset="-128"/>
            </a:endParaRPr>
          </a:p>
          <a:p>
            <a:r>
              <a:rPr kumimoji="1" lang="ja-JP" altLang="en-US" sz="2400" dirty="0">
                <a:latin typeface="BIZ UDゴシック" panose="020B0400000000000000" pitchFamily="49" charset="-128"/>
                <a:ea typeface="BIZ UDゴシック" panose="020B0400000000000000" pitchFamily="49" charset="-128"/>
              </a:rPr>
              <a:t>現在は、</a:t>
            </a:r>
            <a:r>
              <a:rPr kumimoji="1" lang="ja-JP" altLang="en-US" sz="2400" dirty="0">
                <a:solidFill>
                  <a:schemeClr val="accent2"/>
                </a:solidFill>
                <a:latin typeface="BIZ UDゴシック" panose="020B0400000000000000" pitchFamily="49" charset="-128"/>
                <a:ea typeface="BIZ UDゴシック" panose="020B0400000000000000" pitchFamily="49" charset="-128"/>
              </a:rPr>
              <a:t>おためし地域おこし協力隊制度</a:t>
            </a:r>
            <a:r>
              <a:rPr kumimoji="1" lang="ja-JP" altLang="en-US" sz="2400" dirty="0">
                <a:latin typeface="BIZ UDゴシック" panose="020B0400000000000000" pitchFamily="49" charset="-128"/>
                <a:ea typeface="BIZ UDゴシック" panose="020B0400000000000000" pitchFamily="49" charset="-128"/>
              </a:rPr>
              <a:t>などを積極的に活用しながら、</a:t>
            </a:r>
            <a:r>
              <a:rPr kumimoji="1" lang="ja-JP" altLang="en-US" sz="2400" dirty="0">
                <a:solidFill>
                  <a:schemeClr val="accent2"/>
                </a:solidFill>
                <a:latin typeface="BIZ UDゴシック" panose="020B0400000000000000" pitchFamily="49" charset="-128"/>
                <a:ea typeface="BIZ UDゴシック" panose="020B0400000000000000" pitchFamily="49" charset="-128"/>
              </a:rPr>
              <a:t>マッチング（見極め）</a:t>
            </a:r>
            <a:r>
              <a:rPr kumimoji="1" lang="ja-JP" altLang="en-US" sz="2400" dirty="0">
                <a:latin typeface="BIZ UDゴシック" panose="020B0400000000000000" pitchFamily="49" charset="-128"/>
                <a:ea typeface="BIZ UDゴシック" panose="020B0400000000000000" pitchFamily="49" charset="-128"/>
              </a:rPr>
              <a:t>の時間を大事にしています。</a:t>
            </a:r>
            <a:endParaRPr kumimoji="1" lang="en-US" altLang="ja-JP" sz="2400"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5975DA2B-D9AB-8762-B4F6-528C55833767}"/>
              </a:ext>
            </a:extLst>
          </p:cNvPr>
          <p:cNvSpPr txBox="1"/>
          <p:nvPr/>
        </p:nvSpPr>
        <p:spPr>
          <a:xfrm>
            <a:off x="916427" y="4482195"/>
            <a:ext cx="5225531" cy="369332"/>
          </a:xfrm>
          <a:prstGeom prst="rect">
            <a:avLst/>
          </a:prstGeom>
          <a:noFill/>
        </p:spPr>
        <p:txBody>
          <a:bodyPr wrap="square" rtlCol="0">
            <a:spAutoFit/>
          </a:bodyPr>
          <a:lstStyle/>
          <a:p>
            <a:pPr marL="17100"/>
            <a:r>
              <a:rPr kumimoji="1" lang="ja-JP" altLang="en-US" dirty="0">
                <a:latin typeface="BIZ UDゴシック" panose="020B0400000000000000" pitchFamily="49" charset="-128"/>
                <a:ea typeface="BIZ UDゴシック" panose="020B0400000000000000" pitchFamily="49" charset="-128"/>
              </a:rPr>
              <a:t>地区は希望する人材について</a:t>
            </a:r>
            <a:r>
              <a:rPr kumimoji="1" lang="ja-JP" altLang="en-US" dirty="0">
                <a:solidFill>
                  <a:schemeClr val="accent2"/>
                </a:solidFill>
                <a:latin typeface="BIZ UDゴシック" panose="020B0400000000000000" pitchFamily="49" charset="-128"/>
                <a:ea typeface="BIZ UDゴシック" panose="020B0400000000000000" pitchFamily="49" charset="-128"/>
              </a:rPr>
              <a:t>要望書</a:t>
            </a:r>
            <a:r>
              <a:rPr kumimoji="1" lang="ja-JP" altLang="en-US" dirty="0">
                <a:latin typeface="BIZ UDゴシック" panose="020B0400000000000000" pitchFamily="49" charset="-128"/>
                <a:ea typeface="BIZ UDゴシック" panose="020B0400000000000000" pitchFamily="49" charset="-128"/>
              </a:rPr>
              <a:t>を市へ提出</a:t>
            </a:r>
            <a:endParaRPr kumimoji="1" lang="en-US" altLang="ja-JP" dirty="0">
              <a:latin typeface="BIZ UDゴシック" panose="020B0400000000000000" pitchFamily="49" charset="-128"/>
              <a:ea typeface="BIZ UDゴシック" panose="020B0400000000000000" pitchFamily="49" charset="-128"/>
            </a:endParaRPr>
          </a:p>
        </p:txBody>
      </p:sp>
      <p:grpSp>
        <p:nvGrpSpPr>
          <p:cNvPr id="28" name="グループ化 27">
            <a:extLst>
              <a:ext uri="{FF2B5EF4-FFF2-40B4-BE49-F238E27FC236}">
                <a16:creationId xmlns:a16="http://schemas.microsoft.com/office/drawing/2014/main" id="{2C262C5F-54E6-CAFB-1D85-F4DF74BF6E28}"/>
              </a:ext>
            </a:extLst>
          </p:cNvPr>
          <p:cNvGrpSpPr/>
          <p:nvPr/>
        </p:nvGrpSpPr>
        <p:grpSpPr>
          <a:xfrm>
            <a:off x="366201" y="4396861"/>
            <a:ext cx="540000" cy="540000"/>
            <a:chOff x="446587" y="3277229"/>
            <a:chExt cx="540000" cy="540000"/>
          </a:xfrm>
        </p:grpSpPr>
        <p:sp>
          <p:nvSpPr>
            <p:cNvPr id="13" name="楕円 12">
              <a:extLst>
                <a:ext uri="{FF2B5EF4-FFF2-40B4-BE49-F238E27FC236}">
                  <a16:creationId xmlns:a16="http://schemas.microsoft.com/office/drawing/2014/main" id="{6ABCD103-6885-167F-C5C1-E259DEBA5041}"/>
                </a:ext>
              </a:extLst>
            </p:cNvPr>
            <p:cNvSpPr/>
            <p:nvPr/>
          </p:nvSpPr>
          <p:spPr>
            <a:xfrm>
              <a:off x="446587" y="3277229"/>
              <a:ext cx="540000" cy="540000"/>
            </a:xfrm>
            <a:prstGeom prst="ellipse">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2000"/>
            </a:p>
          </p:txBody>
        </p:sp>
        <p:sp>
          <p:nvSpPr>
            <p:cNvPr id="15" name="テキスト ボックス 14">
              <a:extLst>
                <a:ext uri="{FF2B5EF4-FFF2-40B4-BE49-F238E27FC236}">
                  <a16:creationId xmlns:a16="http://schemas.microsoft.com/office/drawing/2014/main" id="{2374477C-0C49-5271-5607-C01E9C165752}"/>
                </a:ext>
              </a:extLst>
            </p:cNvPr>
            <p:cNvSpPr txBox="1"/>
            <p:nvPr/>
          </p:nvSpPr>
          <p:spPr>
            <a:xfrm>
              <a:off x="480813" y="3347174"/>
              <a:ext cx="471549" cy="400110"/>
            </a:xfrm>
            <a:prstGeom prst="rect">
              <a:avLst/>
            </a:prstGeom>
            <a:noFill/>
          </p:spPr>
          <p:txBody>
            <a:bodyPr wrap="square" rtlCol="0">
              <a:spAutoFit/>
            </a:bodyPr>
            <a:lstStyle/>
            <a:p>
              <a:pPr algn="ctr"/>
              <a:r>
                <a:rPr kumimoji="1" lang="en-US" altLang="ja-JP" sz="2000" dirty="0">
                  <a:solidFill>
                    <a:schemeClr val="accent2"/>
                  </a:solidFill>
                  <a:latin typeface="BIZ UDゴシック" panose="020B0400000000000000" pitchFamily="49" charset="-128"/>
                  <a:ea typeface="BIZ UDゴシック" panose="020B0400000000000000" pitchFamily="49" charset="-128"/>
                </a:rPr>
                <a:t>01</a:t>
              </a:r>
              <a:endParaRPr kumimoji="1" lang="ja-JP" altLang="en-US" sz="2000" dirty="0">
                <a:solidFill>
                  <a:schemeClr val="accent2"/>
                </a:solidFill>
                <a:latin typeface="BIZ UDゴシック" panose="020B0400000000000000" pitchFamily="49" charset="-128"/>
                <a:ea typeface="BIZ UDゴシック" panose="020B0400000000000000" pitchFamily="49" charset="-128"/>
              </a:endParaRPr>
            </a:p>
          </p:txBody>
        </p:sp>
      </p:grpSp>
      <p:sp>
        <p:nvSpPr>
          <p:cNvPr id="17" name="テキスト ボックス 16">
            <a:extLst>
              <a:ext uri="{FF2B5EF4-FFF2-40B4-BE49-F238E27FC236}">
                <a16:creationId xmlns:a16="http://schemas.microsoft.com/office/drawing/2014/main" id="{665FE937-0E44-F69D-BAC4-1D1E39183F34}"/>
              </a:ext>
            </a:extLst>
          </p:cNvPr>
          <p:cNvSpPr txBox="1"/>
          <p:nvPr/>
        </p:nvSpPr>
        <p:spPr>
          <a:xfrm>
            <a:off x="916427" y="5207093"/>
            <a:ext cx="5203937" cy="369332"/>
          </a:xfrm>
          <a:prstGeom prst="rect">
            <a:avLst/>
          </a:prstGeom>
          <a:noFill/>
        </p:spPr>
        <p:txBody>
          <a:bodyPr wrap="square" rtlCol="0">
            <a:spAutoFit/>
          </a:bodyPr>
          <a:lstStyle/>
          <a:p>
            <a:pPr marL="17100"/>
            <a:r>
              <a:rPr lang="ja-JP" altLang="en-US" dirty="0">
                <a:latin typeface="BIZ UDゴシック" panose="020B0400000000000000" pitchFamily="49" charset="-128"/>
                <a:ea typeface="BIZ UDゴシック" panose="020B0400000000000000" pitchFamily="49" charset="-128"/>
              </a:rPr>
              <a:t>隊員の</a:t>
            </a:r>
            <a:r>
              <a:rPr lang="ja-JP" altLang="en-US" dirty="0">
                <a:solidFill>
                  <a:schemeClr val="accent2"/>
                </a:solidFill>
                <a:latin typeface="BIZ UDゴシック" panose="020B0400000000000000" pitchFamily="49" charset="-128"/>
                <a:ea typeface="BIZ UDゴシック" panose="020B0400000000000000" pitchFamily="49" charset="-128"/>
              </a:rPr>
              <a:t>世話人</a:t>
            </a:r>
            <a:r>
              <a:rPr lang="ja-JP" altLang="en-US" dirty="0">
                <a:latin typeface="BIZ UDゴシック" panose="020B0400000000000000" pitchFamily="49" charset="-128"/>
                <a:ea typeface="BIZ UDゴシック" panose="020B0400000000000000" pitchFamily="49" charset="-128"/>
              </a:rPr>
              <a:t>を地区住民から選出</a:t>
            </a:r>
            <a:endParaRPr kumimoji="1" lang="en-US" altLang="ja-JP" dirty="0">
              <a:latin typeface="BIZ UDゴシック" panose="020B0400000000000000" pitchFamily="49" charset="-128"/>
              <a:ea typeface="BIZ UDゴシック" panose="020B0400000000000000" pitchFamily="49" charset="-128"/>
            </a:endParaRPr>
          </a:p>
        </p:txBody>
      </p:sp>
      <p:sp>
        <p:nvSpPr>
          <p:cNvPr id="20" name="テキスト ボックス 19">
            <a:extLst>
              <a:ext uri="{FF2B5EF4-FFF2-40B4-BE49-F238E27FC236}">
                <a16:creationId xmlns:a16="http://schemas.microsoft.com/office/drawing/2014/main" id="{640861E4-D91C-F3C4-007F-6E6259D26791}"/>
              </a:ext>
            </a:extLst>
          </p:cNvPr>
          <p:cNvSpPr txBox="1"/>
          <p:nvPr/>
        </p:nvSpPr>
        <p:spPr>
          <a:xfrm>
            <a:off x="916427" y="5931990"/>
            <a:ext cx="3663180" cy="369332"/>
          </a:xfrm>
          <a:prstGeom prst="rect">
            <a:avLst/>
          </a:prstGeom>
          <a:noFill/>
        </p:spPr>
        <p:txBody>
          <a:bodyPr wrap="square" rtlCol="0">
            <a:spAutoFit/>
          </a:bodyPr>
          <a:lstStyle/>
          <a:p>
            <a:pPr marL="17100"/>
            <a:r>
              <a:rPr lang="ja-JP" altLang="en-US" dirty="0">
                <a:latin typeface="BIZ UDゴシック" panose="020B0400000000000000" pitchFamily="49" charset="-128"/>
                <a:ea typeface="BIZ UDゴシック" panose="020B0400000000000000" pitchFamily="49" charset="-128"/>
              </a:rPr>
              <a:t>隊員用の</a:t>
            </a:r>
            <a:r>
              <a:rPr lang="ja-JP" altLang="en-US" dirty="0">
                <a:solidFill>
                  <a:schemeClr val="accent2"/>
                </a:solidFill>
                <a:latin typeface="BIZ UDゴシック" panose="020B0400000000000000" pitchFamily="49" charset="-128"/>
                <a:ea typeface="BIZ UDゴシック" panose="020B0400000000000000" pitchFamily="49" charset="-128"/>
              </a:rPr>
              <a:t>住居</a:t>
            </a:r>
            <a:r>
              <a:rPr lang="ja-JP" altLang="en-US" dirty="0">
                <a:latin typeface="BIZ UDゴシック" panose="020B0400000000000000" pitchFamily="49" charset="-128"/>
                <a:ea typeface="BIZ UDゴシック" panose="020B0400000000000000" pitchFamily="49" charset="-128"/>
              </a:rPr>
              <a:t>は地区が確保</a:t>
            </a:r>
            <a:endParaRPr kumimoji="1" lang="en-US" altLang="ja-JP" dirty="0">
              <a:latin typeface="BIZ UDゴシック" panose="020B0400000000000000" pitchFamily="49" charset="-128"/>
              <a:ea typeface="BIZ UDゴシック" panose="020B0400000000000000" pitchFamily="49" charset="-128"/>
            </a:endParaRPr>
          </a:p>
        </p:txBody>
      </p:sp>
      <p:grpSp>
        <p:nvGrpSpPr>
          <p:cNvPr id="30" name="グループ化 29">
            <a:extLst>
              <a:ext uri="{FF2B5EF4-FFF2-40B4-BE49-F238E27FC236}">
                <a16:creationId xmlns:a16="http://schemas.microsoft.com/office/drawing/2014/main" id="{3D2883F6-DCDC-5721-28F7-4CEBDE958AEE}"/>
              </a:ext>
            </a:extLst>
          </p:cNvPr>
          <p:cNvGrpSpPr/>
          <p:nvPr/>
        </p:nvGrpSpPr>
        <p:grpSpPr>
          <a:xfrm>
            <a:off x="366937" y="5121759"/>
            <a:ext cx="540000" cy="540000"/>
            <a:chOff x="446587" y="3277229"/>
            <a:chExt cx="540000" cy="540000"/>
          </a:xfrm>
        </p:grpSpPr>
        <p:sp>
          <p:nvSpPr>
            <p:cNvPr id="31" name="楕円 30">
              <a:extLst>
                <a:ext uri="{FF2B5EF4-FFF2-40B4-BE49-F238E27FC236}">
                  <a16:creationId xmlns:a16="http://schemas.microsoft.com/office/drawing/2014/main" id="{F30CED9A-07B5-33EC-B849-3DC3C2A9BAE5}"/>
                </a:ext>
              </a:extLst>
            </p:cNvPr>
            <p:cNvSpPr/>
            <p:nvPr/>
          </p:nvSpPr>
          <p:spPr>
            <a:xfrm>
              <a:off x="446587" y="3277229"/>
              <a:ext cx="540000" cy="540000"/>
            </a:xfrm>
            <a:prstGeom prst="ellipse">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2000"/>
            </a:p>
          </p:txBody>
        </p:sp>
        <p:sp>
          <p:nvSpPr>
            <p:cNvPr id="32" name="テキスト ボックス 31">
              <a:extLst>
                <a:ext uri="{FF2B5EF4-FFF2-40B4-BE49-F238E27FC236}">
                  <a16:creationId xmlns:a16="http://schemas.microsoft.com/office/drawing/2014/main" id="{76D5434F-C55B-2E17-DE68-A79B69B95623}"/>
                </a:ext>
              </a:extLst>
            </p:cNvPr>
            <p:cNvSpPr txBox="1"/>
            <p:nvPr/>
          </p:nvSpPr>
          <p:spPr>
            <a:xfrm>
              <a:off x="480813" y="3347174"/>
              <a:ext cx="471549" cy="400110"/>
            </a:xfrm>
            <a:prstGeom prst="rect">
              <a:avLst/>
            </a:prstGeom>
            <a:noFill/>
          </p:spPr>
          <p:txBody>
            <a:bodyPr wrap="square" rtlCol="0">
              <a:spAutoFit/>
            </a:bodyPr>
            <a:lstStyle/>
            <a:p>
              <a:pPr algn="ctr"/>
              <a:r>
                <a:rPr kumimoji="1" lang="en-US" altLang="ja-JP" sz="2000" dirty="0">
                  <a:solidFill>
                    <a:schemeClr val="accent2"/>
                  </a:solidFill>
                  <a:latin typeface="BIZ UDゴシック" panose="020B0400000000000000" pitchFamily="49" charset="-128"/>
                  <a:ea typeface="BIZ UDゴシック" panose="020B0400000000000000" pitchFamily="49" charset="-128"/>
                </a:rPr>
                <a:t>02</a:t>
              </a:r>
            </a:p>
          </p:txBody>
        </p:sp>
      </p:grpSp>
      <p:grpSp>
        <p:nvGrpSpPr>
          <p:cNvPr id="33" name="グループ化 32">
            <a:extLst>
              <a:ext uri="{FF2B5EF4-FFF2-40B4-BE49-F238E27FC236}">
                <a16:creationId xmlns:a16="http://schemas.microsoft.com/office/drawing/2014/main" id="{69CAADC5-8F9C-D7FF-D0D1-EBE09F3983C8}"/>
              </a:ext>
            </a:extLst>
          </p:cNvPr>
          <p:cNvGrpSpPr/>
          <p:nvPr/>
        </p:nvGrpSpPr>
        <p:grpSpPr>
          <a:xfrm>
            <a:off x="366201" y="5846656"/>
            <a:ext cx="540000" cy="540000"/>
            <a:chOff x="446587" y="3277229"/>
            <a:chExt cx="540000" cy="540000"/>
          </a:xfrm>
        </p:grpSpPr>
        <p:sp>
          <p:nvSpPr>
            <p:cNvPr id="34" name="楕円 33">
              <a:extLst>
                <a:ext uri="{FF2B5EF4-FFF2-40B4-BE49-F238E27FC236}">
                  <a16:creationId xmlns:a16="http://schemas.microsoft.com/office/drawing/2014/main" id="{E312CF96-E376-FABC-7BC9-69B441606E3D}"/>
                </a:ext>
              </a:extLst>
            </p:cNvPr>
            <p:cNvSpPr/>
            <p:nvPr/>
          </p:nvSpPr>
          <p:spPr>
            <a:xfrm>
              <a:off x="446587" y="3277229"/>
              <a:ext cx="540000" cy="540000"/>
            </a:xfrm>
            <a:prstGeom prst="ellipse">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2000"/>
            </a:p>
          </p:txBody>
        </p:sp>
        <p:sp>
          <p:nvSpPr>
            <p:cNvPr id="35" name="テキスト ボックス 34">
              <a:extLst>
                <a:ext uri="{FF2B5EF4-FFF2-40B4-BE49-F238E27FC236}">
                  <a16:creationId xmlns:a16="http://schemas.microsoft.com/office/drawing/2014/main" id="{02145075-5831-4663-DE96-24EA8A610FE3}"/>
                </a:ext>
              </a:extLst>
            </p:cNvPr>
            <p:cNvSpPr txBox="1"/>
            <p:nvPr/>
          </p:nvSpPr>
          <p:spPr>
            <a:xfrm>
              <a:off x="480813" y="3347174"/>
              <a:ext cx="471549" cy="400110"/>
            </a:xfrm>
            <a:prstGeom prst="rect">
              <a:avLst/>
            </a:prstGeom>
            <a:noFill/>
          </p:spPr>
          <p:txBody>
            <a:bodyPr wrap="square" rtlCol="0">
              <a:spAutoFit/>
            </a:bodyPr>
            <a:lstStyle/>
            <a:p>
              <a:pPr algn="ctr"/>
              <a:r>
                <a:rPr kumimoji="1" lang="en-US" altLang="ja-JP" sz="2000" dirty="0">
                  <a:solidFill>
                    <a:schemeClr val="accent2"/>
                  </a:solidFill>
                  <a:latin typeface="BIZ UDゴシック" panose="020B0400000000000000" pitchFamily="49" charset="-128"/>
                  <a:ea typeface="BIZ UDゴシック" panose="020B0400000000000000" pitchFamily="49" charset="-128"/>
                </a:rPr>
                <a:t>03</a:t>
              </a:r>
            </a:p>
          </p:txBody>
        </p:sp>
      </p:grpSp>
      <p:sp>
        <p:nvSpPr>
          <p:cNvPr id="26" name="テキスト ボックス 25">
            <a:extLst>
              <a:ext uri="{FF2B5EF4-FFF2-40B4-BE49-F238E27FC236}">
                <a16:creationId xmlns:a16="http://schemas.microsoft.com/office/drawing/2014/main" id="{3C431A77-89DD-1C4F-2C6F-C7EDC9EA5642}"/>
              </a:ext>
            </a:extLst>
          </p:cNvPr>
          <p:cNvSpPr txBox="1"/>
          <p:nvPr/>
        </p:nvSpPr>
        <p:spPr>
          <a:xfrm>
            <a:off x="1429778" y="3848879"/>
            <a:ext cx="3340596" cy="400110"/>
          </a:xfrm>
          <a:prstGeom prst="rect">
            <a:avLst/>
          </a:prstGeom>
          <a:solidFill>
            <a:srgbClr val="FFFFFF"/>
          </a:solidFill>
        </p:spPr>
        <p:txBody>
          <a:bodyPr wrap="square" rtlCol="0">
            <a:spAutoFit/>
          </a:bodyPr>
          <a:lstStyle/>
          <a:p>
            <a:pPr algn="ctr"/>
            <a:r>
              <a:rPr lang="en-US" altLang="ja-JP" sz="2000" b="1" dirty="0">
                <a:solidFill>
                  <a:schemeClr val="accent2"/>
                </a:solidFill>
                <a:latin typeface="BIZ UDゴシック" panose="020B0400000000000000" pitchFamily="49" charset="-128"/>
                <a:ea typeface="BIZ UDゴシック" panose="020B0400000000000000" pitchFamily="49" charset="-128"/>
              </a:rPr>
              <a:t>【</a:t>
            </a:r>
            <a:r>
              <a:rPr lang="ja-JP" altLang="en-US" sz="2000" b="1" dirty="0">
                <a:solidFill>
                  <a:schemeClr val="accent2"/>
                </a:solidFill>
                <a:latin typeface="BIZ UDゴシック" panose="020B0400000000000000" pitchFamily="49" charset="-128"/>
                <a:ea typeface="BIZ UDゴシック" panose="020B0400000000000000" pitchFamily="49" charset="-128"/>
              </a:rPr>
              <a:t>受入に当たっての条件</a:t>
            </a:r>
            <a:r>
              <a:rPr lang="en-US" altLang="ja-JP" sz="2000" b="1" dirty="0">
                <a:solidFill>
                  <a:schemeClr val="accent2"/>
                </a:solidFill>
                <a:latin typeface="BIZ UDゴシック" panose="020B0400000000000000" pitchFamily="49" charset="-128"/>
                <a:ea typeface="BIZ UDゴシック" panose="020B0400000000000000" pitchFamily="49" charset="-128"/>
              </a:rPr>
              <a:t>】</a:t>
            </a:r>
            <a:endParaRPr kumimoji="1" lang="en-US" altLang="ja-JP" sz="2000" b="1" dirty="0">
              <a:solidFill>
                <a:schemeClr val="accent2"/>
              </a:solidFill>
              <a:latin typeface="BIZ UDゴシック" panose="020B0400000000000000" pitchFamily="49" charset="-128"/>
              <a:ea typeface="BIZ UDゴシック" panose="020B0400000000000000" pitchFamily="49" charset="-128"/>
            </a:endParaRPr>
          </a:p>
        </p:txBody>
      </p:sp>
      <p:pic>
        <p:nvPicPr>
          <p:cNvPr id="37" name="図 36">
            <a:extLst>
              <a:ext uri="{FF2B5EF4-FFF2-40B4-BE49-F238E27FC236}">
                <a16:creationId xmlns:a16="http://schemas.microsoft.com/office/drawing/2014/main" id="{965B3F35-0DD5-C90F-0E8E-8A064573A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981" y="4048934"/>
            <a:ext cx="3307728" cy="2480796"/>
          </a:xfrm>
          <a:prstGeom prst="rect">
            <a:avLst/>
          </a:prstGeom>
        </p:spPr>
      </p:pic>
      <p:sp>
        <p:nvSpPr>
          <p:cNvPr id="38" name="テキスト ボックス 1">
            <a:extLst>
              <a:ext uri="{FF2B5EF4-FFF2-40B4-BE49-F238E27FC236}">
                <a16:creationId xmlns:a16="http://schemas.microsoft.com/office/drawing/2014/main" id="{113A99E3-6DC9-9421-5604-33136CB6B8A6}"/>
              </a:ext>
            </a:extLst>
          </p:cNvPr>
          <p:cNvSpPr txBox="1"/>
          <p:nvPr/>
        </p:nvSpPr>
        <p:spPr>
          <a:xfrm>
            <a:off x="6312981" y="6540312"/>
            <a:ext cx="2185214"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kumimoji="1" lang="ja-JP" altLang="en-US" sz="1200" dirty="0">
                <a:latin typeface="BIZ UDゴシック" panose="020B0400000000000000" pitchFamily="49" charset="-128"/>
                <a:ea typeface="BIZ UDゴシック" panose="020B0400000000000000" pitchFamily="49" charset="-128"/>
                <a:cs typeface="ヒラギノ角ゴ Pro W6"/>
              </a:rPr>
              <a:t>平成</a:t>
            </a:r>
            <a:r>
              <a:rPr kumimoji="1" lang="en-US" altLang="ja-JP" sz="1200" dirty="0">
                <a:latin typeface="BIZ UDゴシック" panose="020B0400000000000000" pitchFamily="49" charset="-128"/>
                <a:ea typeface="BIZ UDゴシック" panose="020B0400000000000000" pitchFamily="49" charset="-128"/>
                <a:cs typeface="ヒラギノ角ゴ Pro W6"/>
              </a:rPr>
              <a:t>26</a:t>
            </a:r>
            <a:r>
              <a:rPr kumimoji="1" lang="ja-JP" altLang="en-US" sz="1200" dirty="0">
                <a:latin typeface="BIZ UDゴシック" panose="020B0400000000000000" pitchFamily="49" charset="-128"/>
                <a:ea typeface="BIZ UDゴシック" panose="020B0400000000000000" pitchFamily="49" charset="-128"/>
                <a:cs typeface="ヒラギノ角ゴ Pro W6"/>
              </a:rPr>
              <a:t>年　面接選考会の様子</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
        <p:nvSpPr>
          <p:cNvPr id="4" name="スライド番号プレースホルダー 3">
            <a:extLst>
              <a:ext uri="{FF2B5EF4-FFF2-40B4-BE49-F238E27FC236}">
                <a16:creationId xmlns:a16="http://schemas.microsoft.com/office/drawing/2014/main" id="{28BEDBE0-00A8-DAC5-BC10-C489F3B47EF5}"/>
              </a:ext>
            </a:extLst>
          </p:cNvPr>
          <p:cNvSpPr>
            <a:spLocks noGrp="1"/>
          </p:cNvSpPr>
          <p:nvPr>
            <p:ph type="sldNum" sz="quarter" idx="12"/>
          </p:nvPr>
        </p:nvSpPr>
        <p:spPr>
          <a:xfrm>
            <a:off x="9240000" y="6354000"/>
            <a:ext cx="666000" cy="504000"/>
          </a:xfrm>
        </p:spPr>
        <p:txBody>
          <a:bodyPr/>
          <a:lstStyle/>
          <a:p>
            <a:fld id="{33727234-9843-4165-AB40-40411EC81480}" type="slidenum">
              <a:rPr kumimoji="1" lang="ja-JP" altLang="en-US" smtClean="0">
                <a:solidFill>
                  <a:schemeClr val="tx1">
                    <a:lumMod val="50000"/>
                    <a:lumOff val="50000"/>
                  </a:schemeClr>
                </a:solidFill>
              </a:rPr>
              <a:t>20</a:t>
            </a:fld>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2527286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460475-D5D4-76DC-8AE4-82F10D742F2A}"/>
              </a:ext>
            </a:extLst>
          </p:cNvPr>
          <p:cNvSpPr/>
          <p:nvPr/>
        </p:nvSpPr>
        <p:spPr>
          <a:xfrm>
            <a:off x="-116979" y="1744733"/>
            <a:ext cx="9553575" cy="1724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93DD89A-DB87-FEEC-E997-21342E46A0A6}"/>
              </a:ext>
            </a:extLst>
          </p:cNvPr>
          <p:cNvSpPr txBox="1"/>
          <p:nvPr/>
        </p:nvSpPr>
        <p:spPr>
          <a:xfrm>
            <a:off x="228512" y="1177316"/>
            <a:ext cx="9553574" cy="1569660"/>
          </a:xfrm>
          <a:prstGeom prst="rect">
            <a:avLst/>
          </a:prstGeom>
          <a:solidFill>
            <a:schemeClr val="accent2">
              <a:lumMod val="20000"/>
              <a:lumOff val="80000"/>
            </a:schemeClr>
          </a:solidFill>
        </p:spPr>
        <p:txBody>
          <a:bodyPr wrap="square">
            <a:spAutoFit/>
          </a:bodyPr>
          <a:lstStyle/>
          <a:p>
            <a:r>
              <a:rPr kumimoji="1" lang="ja-JP" altLang="en-US" sz="2400" dirty="0">
                <a:latin typeface="BIZ UDゴシック" panose="020B0400000000000000" pitchFamily="49" charset="-128"/>
                <a:ea typeface="BIZ UDゴシック" panose="020B0400000000000000" pitchFamily="49" charset="-128"/>
              </a:rPr>
              <a:t>地域おこし協力隊のＯＢ・</a:t>
            </a:r>
            <a:r>
              <a:rPr lang="ja-JP" altLang="en-US" sz="2400" dirty="0">
                <a:latin typeface="BIZ UDゴシック" panose="020B0400000000000000" pitchFamily="49" charset="-128"/>
                <a:ea typeface="BIZ UDゴシック" panose="020B0400000000000000" pitchFamily="49" charset="-128"/>
              </a:rPr>
              <a:t>ＯＧ</a:t>
            </a:r>
            <a:r>
              <a:rPr kumimoji="1" lang="ja-JP" altLang="en-US" sz="2400" dirty="0">
                <a:latin typeface="BIZ UDゴシック" panose="020B0400000000000000" pitchFamily="49" charset="-128"/>
                <a:ea typeface="BIZ UDゴシック" panose="020B0400000000000000" pitchFamily="49" charset="-128"/>
              </a:rPr>
              <a:t>が中心となり、</a:t>
            </a:r>
            <a:r>
              <a:rPr kumimoji="1" lang="ja-JP" altLang="en-US" sz="2400" dirty="0">
                <a:solidFill>
                  <a:schemeClr val="accent2"/>
                </a:solidFill>
                <a:latin typeface="BIZ UDゴシック" panose="020B0400000000000000" pitchFamily="49" charset="-128"/>
                <a:ea typeface="BIZ UDゴシック" panose="020B0400000000000000" pitchFamily="49" charset="-128"/>
              </a:rPr>
              <a:t>中間支援支援組織</a:t>
            </a:r>
            <a:r>
              <a:rPr kumimoji="1" lang="ja-JP" altLang="en-US" sz="2400" dirty="0">
                <a:latin typeface="BIZ UDゴシック" panose="020B0400000000000000" pitchFamily="49" charset="-128"/>
                <a:ea typeface="BIZ UDゴシック" panose="020B0400000000000000" pitchFamily="49" charset="-128"/>
              </a:rPr>
              <a:t>が立ち上げられ、①協力隊の募集から雇用、②元隊員ならではの知識経験に基づく地域内のサポート、③退任後の起業や定住の支援など</a:t>
            </a:r>
            <a:r>
              <a:rPr kumimoji="1" lang="ja-JP" altLang="en-US" sz="2400" dirty="0">
                <a:solidFill>
                  <a:schemeClr val="accent2"/>
                </a:solidFill>
                <a:latin typeface="BIZ UDゴシック" panose="020B0400000000000000" pitchFamily="49" charset="-128"/>
                <a:ea typeface="BIZ UDゴシック" panose="020B0400000000000000" pitchFamily="49" charset="-128"/>
              </a:rPr>
              <a:t>幅広なサポート</a:t>
            </a:r>
            <a:r>
              <a:rPr kumimoji="1" lang="ja-JP" altLang="en-US" sz="2400">
                <a:solidFill>
                  <a:schemeClr val="accent2"/>
                </a:solidFill>
                <a:latin typeface="BIZ UDゴシック" panose="020B0400000000000000" pitchFamily="49" charset="-128"/>
                <a:ea typeface="BIZ UDゴシック" panose="020B0400000000000000" pitchFamily="49" charset="-128"/>
              </a:rPr>
              <a:t>が可能</a:t>
            </a:r>
            <a:endParaRPr kumimoji="1" lang="en-US" altLang="ja-JP" sz="2400"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880F470E-5E60-882D-0969-EE68BBF2E2F4}"/>
              </a:ext>
            </a:extLst>
          </p:cNvPr>
          <p:cNvSpPr txBox="1"/>
          <p:nvPr/>
        </p:nvSpPr>
        <p:spPr>
          <a:xfrm>
            <a:off x="3924211" y="2967550"/>
            <a:ext cx="5857875" cy="707886"/>
          </a:xfrm>
          <a:prstGeom prst="rect">
            <a:avLst/>
          </a:prstGeom>
          <a:noFill/>
        </p:spPr>
        <p:txBody>
          <a:bodyPr wrap="square">
            <a:spAutoFit/>
          </a:bodyPr>
          <a:lstStyle/>
          <a:p>
            <a:pPr marL="1795463" indent="-1795463"/>
            <a:r>
              <a:rPr kumimoji="1" lang="ja-JP" altLang="en-US" sz="2000" dirty="0">
                <a:latin typeface="BIZ UDゴシック" panose="020B0400000000000000" pitchFamily="49" charset="-128"/>
                <a:ea typeface="BIZ UDゴシック" panose="020B0400000000000000" pitchFamily="49" charset="-128"/>
              </a:rPr>
              <a:t>平成</a:t>
            </a:r>
            <a:r>
              <a:rPr kumimoji="1" lang="en-US" altLang="ja-JP" sz="2000" dirty="0">
                <a:latin typeface="BIZ UDゴシック" panose="020B0400000000000000" pitchFamily="49" charset="-128"/>
                <a:ea typeface="BIZ UDゴシック" panose="020B0400000000000000" pitchFamily="49" charset="-128"/>
              </a:rPr>
              <a:t>25</a:t>
            </a:r>
            <a:r>
              <a:rPr kumimoji="1" lang="ja-JP" altLang="en-US" sz="2000" dirty="0">
                <a:latin typeface="BIZ UDゴシック" panose="020B0400000000000000" pitchFamily="49" charset="-128"/>
                <a:ea typeface="BIZ UDゴシック" panose="020B0400000000000000" pitchFamily="49" charset="-128"/>
              </a:rPr>
              <a:t>年　</a:t>
            </a:r>
            <a:r>
              <a:rPr kumimoji="1" lang="ja-JP" altLang="en-US" sz="2000" dirty="0">
                <a:solidFill>
                  <a:schemeClr val="accent2"/>
                </a:solidFill>
                <a:latin typeface="BIZ UDゴシック" panose="020B0400000000000000" pitchFamily="49" charset="-128"/>
                <a:ea typeface="BIZ UDゴシック" panose="020B0400000000000000" pitchFamily="49" charset="-128"/>
              </a:rPr>
              <a:t>中間支援組織</a:t>
            </a:r>
            <a:r>
              <a:rPr kumimoji="1" lang="ja-JP" altLang="en-US" sz="2000" dirty="0">
                <a:latin typeface="BIZ UDゴシック" panose="020B0400000000000000" pitchFamily="49" charset="-128"/>
                <a:ea typeface="BIZ UDゴシック" panose="020B0400000000000000" pitchFamily="49" charset="-128"/>
              </a:rPr>
              <a:t>を立ち上げ、</a:t>
            </a:r>
            <a:endParaRPr kumimoji="1" lang="en-US" altLang="ja-JP" sz="2000" dirty="0">
              <a:latin typeface="BIZ UDゴシック" panose="020B0400000000000000" pitchFamily="49" charset="-128"/>
              <a:ea typeface="BIZ UDゴシック" panose="020B0400000000000000" pitchFamily="49" charset="-128"/>
            </a:endParaRPr>
          </a:p>
          <a:p>
            <a:pPr marL="1795463" indent="-1795463"/>
            <a:r>
              <a:rPr lang="ja-JP" altLang="en-US" sz="2000" dirty="0">
                <a:latin typeface="BIZ UDゴシック" panose="020B0400000000000000" pitchFamily="49" charset="-128"/>
                <a:ea typeface="BIZ UDゴシック" panose="020B0400000000000000" pitchFamily="49" charset="-128"/>
              </a:rPr>
              <a:t>　　　　　</a:t>
            </a:r>
            <a:r>
              <a:rPr kumimoji="1" lang="ja-JP" altLang="en-US" sz="2000" dirty="0">
                <a:latin typeface="BIZ UDゴシック" panose="020B0400000000000000" pitchFamily="49" charset="-128"/>
                <a:ea typeface="BIZ UDゴシック" panose="020B0400000000000000" pitchFamily="49" charset="-128"/>
              </a:rPr>
              <a:t>協力隊活動サポート開始</a:t>
            </a:r>
            <a:endParaRPr kumimoji="1" lang="en-US" altLang="ja-JP" sz="2400"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D770A7A8-2517-961F-E870-01E62A65F6FF}"/>
              </a:ext>
            </a:extLst>
          </p:cNvPr>
          <p:cNvSpPr txBox="1"/>
          <p:nvPr/>
        </p:nvSpPr>
        <p:spPr>
          <a:xfrm>
            <a:off x="3924211" y="4110662"/>
            <a:ext cx="5991225" cy="1384995"/>
          </a:xfrm>
          <a:prstGeom prst="rect">
            <a:avLst/>
          </a:prstGeom>
          <a:noFill/>
          <a:ln>
            <a:noFill/>
          </a:ln>
        </p:spPr>
        <p:txBody>
          <a:bodyPr wrap="square">
            <a:spAutoFit/>
          </a:bodyPr>
          <a:lstStyle/>
          <a:p>
            <a:pPr marL="1795463" indent="-1795463">
              <a:lnSpc>
                <a:spcPct val="150000"/>
              </a:lnSpc>
            </a:pPr>
            <a:r>
              <a:rPr kumimoji="1" lang="ja-JP" altLang="en-US" sz="2000" dirty="0">
                <a:latin typeface="BIZ UDゴシック" panose="020B0400000000000000" pitchFamily="49" charset="-128"/>
                <a:ea typeface="BIZ UDゴシック" panose="020B0400000000000000" pitchFamily="49" charset="-128"/>
              </a:rPr>
              <a:t>令和２年　協力隊事業を</a:t>
            </a:r>
            <a:r>
              <a:rPr kumimoji="1" lang="ja-JP" altLang="en-US" sz="2000" dirty="0">
                <a:solidFill>
                  <a:schemeClr val="accent2"/>
                </a:solidFill>
                <a:latin typeface="BIZ UDゴシック" panose="020B0400000000000000" pitchFamily="49" charset="-128"/>
                <a:ea typeface="BIZ UDゴシック" panose="020B0400000000000000" pitchFamily="49" charset="-128"/>
              </a:rPr>
              <a:t>業務委託</a:t>
            </a:r>
            <a:endParaRPr lang="en-US" altLang="ja-JP" sz="2400" dirty="0">
              <a:solidFill>
                <a:schemeClr val="accent2"/>
              </a:solidFill>
              <a:latin typeface="BIZ UDゴシック" panose="020B0400000000000000" pitchFamily="49" charset="-128"/>
              <a:ea typeface="BIZ UDゴシック" panose="020B0400000000000000" pitchFamily="49" charset="-128"/>
            </a:endParaRPr>
          </a:p>
          <a:p>
            <a:pPr marL="1795463" indent="-1795463"/>
            <a:r>
              <a:rPr kumimoji="1" lang="ja-JP" altLang="en-US" dirty="0">
                <a:latin typeface="BIZ UDゴシック" panose="020B0400000000000000" pitchFamily="49" charset="-128"/>
                <a:ea typeface="BIZ UDゴシック" panose="020B0400000000000000" pitchFamily="49" charset="-128"/>
              </a:rPr>
              <a:t>    ◎中間支援組織</a:t>
            </a:r>
            <a:endParaRPr kumimoji="1" lang="en-US" altLang="ja-JP" dirty="0">
              <a:latin typeface="BIZ UDゴシック" panose="020B0400000000000000" pitchFamily="49" charset="-128"/>
              <a:ea typeface="BIZ UDゴシック" panose="020B0400000000000000" pitchFamily="49" charset="-128"/>
            </a:endParaRPr>
          </a:p>
          <a:p>
            <a:pPr marL="1795463" indent="-1795463"/>
            <a:r>
              <a:rPr lang="en-US" altLang="ja-JP" dirty="0">
                <a:solidFill>
                  <a:schemeClr val="accent2"/>
                </a:solidFill>
                <a:latin typeface="BIZ UDゴシック" panose="020B0400000000000000" pitchFamily="49" charset="-128"/>
                <a:ea typeface="BIZ UDゴシック" panose="020B0400000000000000" pitchFamily="49" charset="-128"/>
              </a:rPr>
              <a:t>     </a:t>
            </a:r>
            <a:r>
              <a:rPr kumimoji="1" lang="ja-JP" altLang="en-US" dirty="0">
                <a:solidFill>
                  <a:schemeClr val="accent2"/>
                </a:solidFill>
                <a:latin typeface="BIZ UDゴシック" panose="020B0400000000000000" pitchFamily="49" charset="-128"/>
                <a:ea typeface="BIZ UDゴシック" panose="020B0400000000000000" pitchFamily="49" charset="-128"/>
              </a:rPr>
              <a:t>「</a:t>
            </a:r>
            <a:r>
              <a:rPr kumimoji="1" lang="en-US" altLang="ja-JP" dirty="0">
                <a:solidFill>
                  <a:schemeClr val="accent2"/>
                </a:solidFill>
                <a:latin typeface="BIZ UDゴシック" panose="020B0400000000000000" pitchFamily="49" charset="-128"/>
                <a:ea typeface="BIZ UDゴシック" panose="020B0400000000000000" pitchFamily="49" charset="-128"/>
              </a:rPr>
              <a:t>(</a:t>
            </a:r>
            <a:r>
              <a:rPr kumimoji="1" lang="ja-JP" altLang="en-US" dirty="0">
                <a:solidFill>
                  <a:schemeClr val="accent2"/>
                </a:solidFill>
                <a:latin typeface="BIZ UDゴシック" panose="020B0400000000000000" pitchFamily="49" charset="-128"/>
                <a:ea typeface="BIZ UDゴシック" panose="020B0400000000000000" pitchFamily="49" charset="-128"/>
              </a:rPr>
              <a:t>一社</a:t>
            </a:r>
            <a:r>
              <a:rPr kumimoji="1" lang="en-US" altLang="ja-JP" dirty="0">
                <a:solidFill>
                  <a:schemeClr val="accent2"/>
                </a:solidFill>
                <a:latin typeface="BIZ UDゴシック" panose="020B0400000000000000" pitchFamily="49" charset="-128"/>
                <a:ea typeface="BIZ UDゴシック" panose="020B0400000000000000" pitchFamily="49" charset="-128"/>
              </a:rPr>
              <a:t>)</a:t>
            </a:r>
            <a:r>
              <a:rPr kumimoji="1" lang="ja-JP" altLang="en-US" dirty="0">
                <a:solidFill>
                  <a:schemeClr val="accent2"/>
                </a:solidFill>
                <a:latin typeface="BIZ UDゴシック" panose="020B0400000000000000" pitchFamily="49" charset="-128"/>
                <a:ea typeface="BIZ UDゴシック" panose="020B0400000000000000" pitchFamily="49" charset="-128"/>
              </a:rPr>
              <a:t>里山プロジェクト」</a:t>
            </a:r>
            <a:r>
              <a:rPr kumimoji="1" lang="ja-JP" altLang="en-US" dirty="0">
                <a:latin typeface="BIZ UDゴシック" panose="020B0400000000000000" pitchFamily="49" charset="-128"/>
                <a:ea typeface="BIZ UDゴシック" panose="020B0400000000000000" pitchFamily="49" charset="-128"/>
              </a:rPr>
              <a:t>に業務</a:t>
            </a:r>
            <a:r>
              <a:rPr lang="ja-JP" altLang="en-US" dirty="0">
                <a:latin typeface="BIZ UDゴシック" panose="020B0400000000000000" pitchFamily="49" charset="-128"/>
                <a:ea typeface="BIZ UDゴシック" panose="020B0400000000000000" pitchFamily="49" charset="-128"/>
              </a:rPr>
              <a:t>委託</a:t>
            </a:r>
            <a:endParaRPr lang="en-US" altLang="ja-JP" dirty="0">
              <a:latin typeface="BIZ UDゴシック" panose="020B0400000000000000" pitchFamily="49" charset="-128"/>
              <a:ea typeface="BIZ UDゴシック" panose="020B0400000000000000" pitchFamily="49" charset="-128"/>
            </a:endParaRPr>
          </a:p>
          <a:p>
            <a:pPr marL="538163" indent="-538163"/>
            <a:r>
              <a:rPr kumimoji="1" lang="ja-JP" altLang="en-US" dirty="0">
                <a:latin typeface="BIZ UDゴシック" panose="020B0400000000000000" pitchFamily="49" charset="-128"/>
                <a:ea typeface="BIZ UDゴシック" panose="020B0400000000000000" pitchFamily="49" charset="-128"/>
              </a:rPr>
              <a:t>    ◎</a:t>
            </a:r>
            <a:r>
              <a:rPr kumimoji="1" lang="ja-JP" altLang="en-US" dirty="0">
                <a:solidFill>
                  <a:schemeClr val="accent2"/>
                </a:solidFill>
                <a:latin typeface="BIZ UDゴシック" panose="020B0400000000000000" pitchFamily="49" charset="-128"/>
                <a:ea typeface="BIZ UDゴシック" panose="020B0400000000000000" pitchFamily="49" charset="-128"/>
              </a:rPr>
              <a:t>同社が隊員を直接雇用</a:t>
            </a:r>
            <a:r>
              <a:rPr kumimoji="1" lang="ja-JP" altLang="en-US" dirty="0">
                <a:latin typeface="BIZ UDゴシック" panose="020B0400000000000000" pitchFamily="49" charset="-128"/>
                <a:ea typeface="BIZ UDゴシック" panose="020B0400000000000000" pitchFamily="49" charset="-128"/>
              </a:rPr>
              <a:t>し、 市は隊員を委嘱</a:t>
            </a:r>
            <a:endParaRPr kumimoji="1" lang="en-US" altLang="ja-JP" dirty="0">
              <a:latin typeface="BIZ UDゴシック" panose="020B0400000000000000" pitchFamily="49" charset="-128"/>
              <a:ea typeface="BIZ UDゴシック" panose="020B0400000000000000" pitchFamily="49" charset="-128"/>
            </a:endParaRPr>
          </a:p>
        </p:txBody>
      </p:sp>
      <p:sp>
        <p:nvSpPr>
          <p:cNvPr id="15" name="二等辺三角形 14">
            <a:extLst>
              <a:ext uri="{FF2B5EF4-FFF2-40B4-BE49-F238E27FC236}">
                <a16:creationId xmlns:a16="http://schemas.microsoft.com/office/drawing/2014/main" id="{7258E7AF-637C-C1F6-7F66-E591514DB44C}"/>
              </a:ext>
            </a:extLst>
          </p:cNvPr>
          <p:cNvSpPr/>
          <p:nvPr/>
        </p:nvSpPr>
        <p:spPr>
          <a:xfrm rot="10800000">
            <a:off x="6158051" y="3779064"/>
            <a:ext cx="542925" cy="37147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BD4DE98F-AD76-3EC1-743C-521459E418E9}"/>
              </a:ext>
            </a:extLst>
          </p:cNvPr>
          <p:cNvPicPr>
            <a:picLocks noChangeAspect="1"/>
          </p:cNvPicPr>
          <p:nvPr/>
        </p:nvPicPr>
        <p:blipFill rotWithShape="1">
          <a:blip r:embed="rId3"/>
          <a:srcRect l="-6" t="2974" b="-1"/>
          <a:stretch/>
        </p:blipFill>
        <p:spPr>
          <a:xfrm>
            <a:off x="469404" y="2832354"/>
            <a:ext cx="3052898" cy="3949229"/>
          </a:xfrm>
          <a:prstGeom prst="rect">
            <a:avLst/>
          </a:prstGeom>
        </p:spPr>
      </p:pic>
      <p:sp>
        <p:nvSpPr>
          <p:cNvPr id="19" name="正方形/長方形 18">
            <a:extLst>
              <a:ext uri="{FF2B5EF4-FFF2-40B4-BE49-F238E27FC236}">
                <a16:creationId xmlns:a16="http://schemas.microsoft.com/office/drawing/2014/main" id="{46C2063E-3AE1-DE7D-B6A2-DE080FFC86F3}"/>
              </a:ext>
            </a:extLst>
          </p:cNvPr>
          <p:cNvSpPr/>
          <p:nvPr/>
        </p:nvSpPr>
        <p:spPr>
          <a:xfrm>
            <a:off x="465485" y="2820347"/>
            <a:ext cx="3052898" cy="47163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2000" dirty="0">
                <a:solidFill>
                  <a:schemeClr val="bg1"/>
                </a:solidFill>
                <a:latin typeface="BIZ UDゴシック" panose="020B0400000000000000" pitchFamily="49" charset="-128"/>
                <a:ea typeface="BIZ UDゴシック" panose="020B0400000000000000" pitchFamily="49" charset="-128"/>
              </a:rPr>
              <a:t>(</a:t>
            </a:r>
            <a:r>
              <a:rPr kumimoji="1" lang="ja-JP" altLang="en-US" sz="2000" dirty="0">
                <a:solidFill>
                  <a:schemeClr val="bg1"/>
                </a:solidFill>
                <a:latin typeface="BIZ UDゴシック" panose="020B0400000000000000" pitchFamily="49" charset="-128"/>
                <a:ea typeface="BIZ UDゴシック" panose="020B0400000000000000" pitchFamily="49" charset="-128"/>
              </a:rPr>
              <a:t>一社</a:t>
            </a:r>
            <a:r>
              <a:rPr kumimoji="1" lang="en-US" altLang="ja-JP" sz="2000" dirty="0">
                <a:solidFill>
                  <a:schemeClr val="bg1"/>
                </a:solidFill>
                <a:latin typeface="BIZ UDゴシック" panose="020B0400000000000000" pitchFamily="49" charset="-128"/>
                <a:ea typeface="BIZ UDゴシック" panose="020B0400000000000000" pitchFamily="49" charset="-128"/>
              </a:rPr>
              <a:t>)</a:t>
            </a:r>
            <a:r>
              <a:rPr kumimoji="1" lang="ja-JP" altLang="en-US" sz="2000" dirty="0">
                <a:solidFill>
                  <a:schemeClr val="bg1"/>
                </a:solidFill>
                <a:latin typeface="BIZ UDゴシック" panose="020B0400000000000000" pitchFamily="49" charset="-128"/>
                <a:ea typeface="BIZ UDゴシック" panose="020B0400000000000000" pitchFamily="49" charset="-128"/>
              </a:rPr>
              <a:t>里山プロジェクト</a:t>
            </a:r>
          </a:p>
        </p:txBody>
      </p:sp>
      <p:sp>
        <p:nvSpPr>
          <p:cNvPr id="22" name="正方形/長方形 21">
            <a:extLst>
              <a:ext uri="{FF2B5EF4-FFF2-40B4-BE49-F238E27FC236}">
                <a16:creationId xmlns:a16="http://schemas.microsoft.com/office/drawing/2014/main" id="{DDCFD9BE-92E4-589B-4ED2-D69AFB13D2C4}"/>
              </a:ext>
            </a:extLst>
          </p:cNvPr>
          <p:cNvSpPr/>
          <p:nvPr/>
        </p:nvSpPr>
        <p:spPr>
          <a:xfrm>
            <a:off x="1452124" y="6193811"/>
            <a:ext cx="930063" cy="338554"/>
          </a:xfrm>
          <a:prstGeom prst="rect">
            <a:avLst/>
          </a:prstGeom>
          <a:noFill/>
        </p:spPr>
        <p:txBody>
          <a:bodyPr wrap="none" lIns="91440" tIns="45720" rIns="91440" bIns="45720">
            <a:spAutoFit/>
          </a:bodyPr>
          <a:lstStyle/>
          <a:p>
            <a:pPr algn="ctr"/>
            <a:r>
              <a:rPr lang="ja-JP" altLang="en-US" sz="1600" b="0" cap="none" spc="0" dirty="0">
                <a:ln w="0">
                  <a:noFill/>
                </a:ln>
                <a:solidFill>
                  <a:schemeClr val="accent2"/>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隊員</a:t>
            </a:r>
            <a:r>
              <a:rPr lang="en-US" altLang="ja-JP" sz="1600" b="0" cap="none" spc="0" dirty="0">
                <a:ln w="0">
                  <a:noFill/>
                </a:ln>
                <a:solidFill>
                  <a:schemeClr val="accent2"/>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OB</a:t>
            </a:r>
            <a:endParaRPr lang="ja-JP" altLang="en-US" sz="1600" b="0" cap="none" spc="0" dirty="0">
              <a:ln w="0">
                <a:noFill/>
              </a:ln>
              <a:solidFill>
                <a:schemeClr val="accent2"/>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8B493545-147B-D119-DE23-386F768BF47F}"/>
              </a:ext>
            </a:extLst>
          </p:cNvPr>
          <p:cNvSpPr/>
          <p:nvPr/>
        </p:nvSpPr>
        <p:spPr>
          <a:xfrm>
            <a:off x="555985" y="6184954"/>
            <a:ext cx="944489" cy="338554"/>
          </a:xfrm>
          <a:prstGeom prst="rect">
            <a:avLst/>
          </a:prstGeom>
          <a:noFill/>
        </p:spPr>
        <p:txBody>
          <a:bodyPr wrap="none" lIns="91440" tIns="45720" rIns="91440" bIns="45720">
            <a:spAutoFit/>
          </a:bodyPr>
          <a:lstStyle/>
          <a:p>
            <a:pPr algn="ctr"/>
            <a:r>
              <a:rPr lang="ja-JP" altLang="en-US" sz="1600" b="0" cap="none" spc="0" dirty="0">
                <a:ln w="0">
                  <a:noFill/>
                </a:ln>
                <a:solidFill>
                  <a:schemeClr val="accent2"/>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隊員</a:t>
            </a:r>
            <a:r>
              <a:rPr lang="en-US" altLang="ja-JP" sz="1600" b="0" cap="none" spc="0" dirty="0">
                <a:ln w="0">
                  <a:noFill/>
                </a:ln>
                <a:solidFill>
                  <a:schemeClr val="accent2"/>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O</a:t>
            </a:r>
            <a:r>
              <a:rPr lang="ja-JP" altLang="en-US" sz="1600" b="0" cap="none" spc="0" dirty="0">
                <a:ln w="0">
                  <a:noFill/>
                </a:ln>
                <a:solidFill>
                  <a:schemeClr val="accent2"/>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Ｇ</a:t>
            </a:r>
          </a:p>
        </p:txBody>
      </p:sp>
      <p:sp>
        <p:nvSpPr>
          <p:cNvPr id="26" name="正方形/長方形 25">
            <a:extLst>
              <a:ext uri="{FF2B5EF4-FFF2-40B4-BE49-F238E27FC236}">
                <a16:creationId xmlns:a16="http://schemas.microsoft.com/office/drawing/2014/main" id="{EFF9BDDB-4875-4014-31E0-FD5DC398E93C}"/>
              </a:ext>
            </a:extLst>
          </p:cNvPr>
          <p:cNvSpPr/>
          <p:nvPr/>
        </p:nvSpPr>
        <p:spPr>
          <a:xfrm>
            <a:off x="2482160" y="3280647"/>
            <a:ext cx="930063" cy="338554"/>
          </a:xfrm>
          <a:prstGeom prst="rect">
            <a:avLst/>
          </a:prstGeom>
          <a:noFill/>
        </p:spPr>
        <p:txBody>
          <a:bodyPr wrap="none" lIns="91440" tIns="45720" rIns="91440" bIns="45720">
            <a:spAutoFit/>
          </a:bodyPr>
          <a:lstStyle/>
          <a:p>
            <a:pPr algn="ctr"/>
            <a:r>
              <a:rPr lang="ja-JP" altLang="en-US" sz="1600" b="0" cap="none" spc="0" dirty="0">
                <a:ln w="0">
                  <a:noFill/>
                </a:ln>
                <a:solidFill>
                  <a:schemeClr val="accent2"/>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隊員</a:t>
            </a:r>
            <a:r>
              <a:rPr lang="en-US" altLang="ja-JP" sz="1600" b="0" cap="none" spc="0" dirty="0">
                <a:ln w="0">
                  <a:noFill/>
                </a:ln>
                <a:solidFill>
                  <a:schemeClr val="accent2"/>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OB</a:t>
            </a:r>
            <a:endParaRPr lang="ja-JP" altLang="en-US" sz="1600" b="0" cap="none" spc="0" dirty="0">
              <a:ln w="0">
                <a:noFill/>
              </a:ln>
              <a:solidFill>
                <a:schemeClr val="accent2"/>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F524130B-6E70-93C9-9741-D4D294D5B393}"/>
              </a:ext>
            </a:extLst>
          </p:cNvPr>
          <p:cNvSpPr txBox="1"/>
          <p:nvPr/>
        </p:nvSpPr>
        <p:spPr>
          <a:xfrm>
            <a:off x="3924211" y="6007478"/>
            <a:ext cx="5991225" cy="707886"/>
          </a:xfrm>
          <a:prstGeom prst="rect">
            <a:avLst/>
          </a:prstGeom>
          <a:noFill/>
          <a:ln>
            <a:noFill/>
          </a:ln>
        </p:spPr>
        <p:txBody>
          <a:bodyPr wrap="square">
            <a:spAutoFit/>
          </a:bodyPr>
          <a:lstStyle/>
          <a:p>
            <a:pPr marL="1795463" indent="-1795463"/>
            <a:r>
              <a:rPr kumimoji="1" lang="ja-JP" altLang="en-US" sz="2000" dirty="0">
                <a:latin typeface="BIZ UDゴシック" panose="020B0400000000000000" pitchFamily="49" charset="-128"/>
                <a:ea typeface="BIZ UDゴシック" panose="020B0400000000000000" pitchFamily="49" charset="-128"/>
              </a:rPr>
              <a:t>令和</a:t>
            </a:r>
            <a:r>
              <a:rPr lang="ja-JP" altLang="en-US" sz="2000" dirty="0">
                <a:latin typeface="BIZ UDゴシック" panose="020B0400000000000000" pitchFamily="49" charset="-128"/>
                <a:ea typeface="BIZ UDゴシック" panose="020B0400000000000000" pitchFamily="49" charset="-128"/>
              </a:rPr>
              <a:t>５</a:t>
            </a:r>
            <a:r>
              <a:rPr kumimoji="1" lang="ja-JP" altLang="en-US" sz="2000" dirty="0">
                <a:latin typeface="BIZ UDゴシック" panose="020B0400000000000000" pitchFamily="49" charset="-128"/>
                <a:ea typeface="BIZ UDゴシック" panose="020B0400000000000000" pitchFamily="49" charset="-128"/>
              </a:rPr>
              <a:t>年　サポート事業が特別交付税の</a:t>
            </a:r>
            <a:endParaRPr kumimoji="1" lang="en-US" altLang="ja-JP" sz="2000" dirty="0">
              <a:latin typeface="BIZ UDゴシック" panose="020B0400000000000000" pitchFamily="49" charset="-128"/>
              <a:ea typeface="BIZ UDゴシック" panose="020B0400000000000000" pitchFamily="49" charset="-128"/>
            </a:endParaRPr>
          </a:p>
          <a:p>
            <a:pPr marL="1795463" indent="-1795463"/>
            <a:r>
              <a:rPr lang="ja-JP" altLang="en-US" sz="2000" dirty="0">
                <a:latin typeface="BIZ UDゴシック" panose="020B0400000000000000" pitchFamily="49" charset="-128"/>
                <a:ea typeface="BIZ UDゴシック" panose="020B0400000000000000" pitchFamily="49" charset="-128"/>
              </a:rPr>
              <a:t>　　　　　</a:t>
            </a:r>
            <a:r>
              <a:rPr kumimoji="1" lang="ja-JP" altLang="en-US" sz="2000" dirty="0">
                <a:latin typeface="BIZ UDゴシック" panose="020B0400000000000000" pitchFamily="49" charset="-128"/>
                <a:ea typeface="BIZ UDゴシック" panose="020B0400000000000000" pitchFamily="49" charset="-128"/>
              </a:rPr>
              <a:t>対象に加わる</a:t>
            </a:r>
            <a:endParaRPr kumimoji="1" lang="en-US" altLang="ja-JP" dirty="0">
              <a:latin typeface="BIZ UDゴシック" panose="020B0400000000000000" pitchFamily="49" charset="-128"/>
              <a:ea typeface="BIZ UDゴシック" panose="020B0400000000000000" pitchFamily="49" charset="-128"/>
            </a:endParaRPr>
          </a:p>
        </p:txBody>
      </p:sp>
      <p:sp>
        <p:nvSpPr>
          <p:cNvPr id="6" name="二等辺三角形 5">
            <a:extLst>
              <a:ext uri="{FF2B5EF4-FFF2-40B4-BE49-F238E27FC236}">
                <a16:creationId xmlns:a16="http://schemas.microsoft.com/office/drawing/2014/main" id="{117D902B-46BE-F851-E0DA-3C2F9364EE0D}"/>
              </a:ext>
            </a:extLst>
          </p:cNvPr>
          <p:cNvSpPr/>
          <p:nvPr/>
        </p:nvSpPr>
        <p:spPr>
          <a:xfrm rot="10800000">
            <a:off x="6183454" y="5559408"/>
            <a:ext cx="542925" cy="37147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ホームベース 7">
            <a:extLst>
              <a:ext uri="{FF2B5EF4-FFF2-40B4-BE49-F238E27FC236}">
                <a16:creationId xmlns:a16="http://schemas.microsoft.com/office/drawing/2014/main" id="{91C91832-49A8-CF53-9C3F-4538AEA5C8F2}"/>
              </a:ext>
            </a:extLst>
          </p:cNvPr>
          <p:cNvSpPr/>
          <p:nvPr/>
        </p:nvSpPr>
        <p:spPr>
          <a:xfrm>
            <a:off x="0" y="0"/>
            <a:ext cx="5863905"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02</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000" dirty="0">
                <a:solidFill>
                  <a:schemeClr val="bg1"/>
                </a:solidFill>
                <a:latin typeface="BIZ UDPゴシック" panose="020B0400000000000000" pitchFamily="50" charset="-128"/>
                <a:ea typeface="BIZ UDPゴシック" panose="020B0400000000000000" pitchFamily="50" charset="-128"/>
              </a:rPr>
              <a:t>十日町市版</a:t>
            </a:r>
            <a:r>
              <a:rPr lang="ja-JP" altLang="en-US" sz="2800" dirty="0">
                <a:solidFill>
                  <a:schemeClr val="bg1"/>
                </a:solidFill>
                <a:latin typeface="BIZ UDPゴシック" panose="020B0400000000000000" pitchFamily="50" charset="-128"/>
                <a:ea typeface="BIZ UDPゴシック" panose="020B0400000000000000" pitchFamily="50" charset="-128"/>
              </a:rPr>
              <a:t>地域おこし協力隊</a:t>
            </a:r>
            <a:r>
              <a:rPr lang="ja-JP" altLang="en-US" sz="2000" dirty="0">
                <a:solidFill>
                  <a:schemeClr val="bg1"/>
                </a:solidFill>
                <a:latin typeface="BIZ UDPゴシック" panose="020B0400000000000000" pitchFamily="50" charset="-128"/>
                <a:ea typeface="BIZ UDPゴシック" panose="020B0400000000000000" pitchFamily="50" charset="-128"/>
              </a:rPr>
              <a:t>の特徴</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0" name="山形 4">
            <a:extLst>
              <a:ext uri="{FF2B5EF4-FFF2-40B4-BE49-F238E27FC236}">
                <a16:creationId xmlns:a16="http://schemas.microsoft.com/office/drawing/2014/main" id="{D70CC492-AAEB-8D1E-1C2F-23383F902EE3}"/>
              </a:ext>
            </a:extLst>
          </p:cNvPr>
          <p:cNvSpPr/>
          <p:nvPr/>
        </p:nvSpPr>
        <p:spPr>
          <a:xfrm>
            <a:off x="5738069" y="0"/>
            <a:ext cx="4134775"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en-US" altLang="ja-JP" sz="2400" dirty="0">
                <a:solidFill>
                  <a:schemeClr val="tx1"/>
                </a:solidFill>
                <a:latin typeface="BIZ UDゴシック" panose="020B0400000000000000" pitchFamily="49" charset="-128"/>
                <a:ea typeface="BIZ UDゴシック" panose="020B0400000000000000" pitchFamily="49" charset="-128"/>
              </a:rPr>
              <a:t>Point</a:t>
            </a:r>
            <a:r>
              <a:rPr lang="en-US" altLang="ja-JP" sz="2800" dirty="0">
                <a:solidFill>
                  <a:schemeClr val="tx1"/>
                </a:solidFill>
                <a:latin typeface="BIZ UDゴシック" panose="020B0400000000000000" pitchFamily="49" charset="-128"/>
                <a:ea typeface="BIZ UDゴシック" panose="020B0400000000000000" pitchFamily="49" charset="-128"/>
              </a:rPr>
              <a:t>01</a:t>
            </a:r>
            <a:r>
              <a:rPr lang="ja-JP" altLang="en-US" sz="2800" dirty="0">
                <a:solidFill>
                  <a:schemeClr val="tx1"/>
                </a:solidFill>
                <a:latin typeface="BIZ UDゴシック" panose="020B0400000000000000" pitchFamily="49" charset="-128"/>
                <a:ea typeface="BIZ UDゴシック" panose="020B0400000000000000" pitchFamily="49" charset="-128"/>
              </a:rPr>
              <a:t> 高い定住率</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2FDE6670-842C-DBC3-908E-D6A58293F431}"/>
              </a:ext>
            </a:extLst>
          </p:cNvPr>
          <p:cNvSpPr txBox="1"/>
          <p:nvPr/>
        </p:nvSpPr>
        <p:spPr>
          <a:xfrm>
            <a:off x="87973" y="576976"/>
            <a:ext cx="6103101" cy="584775"/>
          </a:xfrm>
          <a:prstGeom prst="rect">
            <a:avLst/>
          </a:prstGeom>
          <a:noFill/>
        </p:spPr>
        <p:txBody>
          <a:bodyPr wrap="square" rtlCol="0">
            <a:spAutoFit/>
          </a:bodyPr>
          <a:lstStyle/>
          <a:p>
            <a:r>
              <a:rPr kumimoji="1" lang="ja-JP" altLang="en-US" sz="3200" b="1" dirty="0">
                <a:solidFill>
                  <a:schemeClr val="accent2"/>
                </a:solidFill>
                <a:latin typeface="BIZ UDゴシック" panose="020B0400000000000000" pitchFamily="49" charset="-128"/>
                <a:ea typeface="BIZ UDゴシック" panose="020B0400000000000000" pitchFamily="49" charset="-128"/>
              </a:rPr>
              <a:t>③中間支援組織によるサポート</a:t>
            </a:r>
            <a:endParaRPr kumimoji="1" lang="en-US" altLang="ja-JP" sz="3200" b="1" dirty="0">
              <a:solidFill>
                <a:schemeClr val="accent2"/>
              </a:solidFill>
              <a:latin typeface="BIZ UDゴシック" panose="020B0400000000000000" pitchFamily="49" charset="-128"/>
              <a:ea typeface="BIZ UDゴシック" panose="020B0400000000000000" pitchFamily="49" charset="-128"/>
            </a:endParaRPr>
          </a:p>
        </p:txBody>
      </p:sp>
      <p:sp>
        <p:nvSpPr>
          <p:cNvPr id="2" name="スライド番号プレースホルダー 3">
            <a:extLst>
              <a:ext uri="{FF2B5EF4-FFF2-40B4-BE49-F238E27FC236}">
                <a16:creationId xmlns:a16="http://schemas.microsoft.com/office/drawing/2014/main" id="{FCD577B7-5A65-08F3-5231-79E284A9F888}"/>
              </a:ext>
            </a:extLst>
          </p:cNvPr>
          <p:cNvSpPr>
            <a:spLocks noGrp="1"/>
          </p:cNvSpPr>
          <p:nvPr>
            <p:ph type="sldNum" sz="quarter" idx="12"/>
          </p:nvPr>
        </p:nvSpPr>
        <p:spPr>
          <a:xfrm>
            <a:off x="9240000" y="6354000"/>
            <a:ext cx="666000" cy="504000"/>
          </a:xfrm>
        </p:spPr>
        <p:txBody>
          <a:bodyPr/>
          <a:lstStyle/>
          <a:p>
            <a:fld id="{33727234-9843-4165-AB40-40411EC81480}" type="slidenum">
              <a:rPr kumimoji="1" lang="ja-JP" altLang="en-US" smtClean="0">
                <a:solidFill>
                  <a:schemeClr val="tx1">
                    <a:lumMod val="50000"/>
                    <a:lumOff val="50000"/>
                  </a:schemeClr>
                </a:solidFill>
              </a:rPr>
              <a:t>21</a:t>
            </a:fld>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403866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469E6CEA-6359-960B-05AE-CBBF10EC32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40" t="-52" r="-1" b="460"/>
          <a:stretch/>
        </p:blipFill>
        <p:spPr>
          <a:xfrm>
            <a:off x="650762" y="3673708"/>
            <a:ext cx="3959338" cy="2790572"/>
          </a:xfrm>
          <a:prstGeom prst="rect">
            <a:avLst/>
          </a:prstGeom>
        </p:spPr>
      </p:pic>
      <p:sp>
        <p:nvSpPr>
          <p:cNvPr id="4" name="スライド番号プレースホルダー 3">
            <a:extLst>
              <a:ext uri="{FF2B5EF4-FFF2-40B4-BE49-F238E27FC236}">
                <a16:creationId xmlns:a16="http://schemas.microsoft.com/office/drawing/2014/main" id="{F9AE7400-2349-AE29-5C56-334985082746}"/>
              </a:ext>
            </a:extLst>
          </p:cNvPr>
          <p:cNvSpPr>
            <a:spLocks noGrp="1"/>
          </p:cNvSpPr>
          <p:nvPr>
            <p:ph type="sldNum" sz="quarter" idx="12"/>
          </p:nvPr>
        </p:nvSpPr>
        <p:spPr/>
        <p:txBody>
          <a:bodyPr/>
          <a:lstStyle/>
          <a:p>
            <a:fld id="{33727234-9843-4165-AB40-40411EC81480}" type="slidenum">
              <a:rPr kumimoji="1" lang="ja-JP" altLang="en-US" smtClean="0">
                <a:solidFill>
                  <a:schemeClr val="tx1">
                    <a:lumMod val="50000"/>
                    <a:lumOff val="50000"/>
                  </a:schemeClr>
                </a:solidFill>
              </a:rPr>
              <a:t>22</a:t>
            </a:fld>
            <a:endParaRPr kumimoji="1" lang="ja-JP" altLang="en-US" dirty="0">
              <a:solidFill>
                <a:schemeClr val="tx1">
                  <a:lumMod val="50000"/>
                  <a:lumOff val="50000"/>
                </a:schemeClr>
              </a:solidFill>
            </a:endParaRPr>
          </a:p>
        </p:txBody>
      </p:sp>
      <p:sp>
        <p:nvSpPr>
          <p:cNvPr id="12" name="正方形/長方形 11">
            <a:extLst>
              <a:ext uri="{FF2B5EF4-FFF2-40B4-BE49-F238E27FC236}">
                <a16:creationId xmlns:a16="http://schemas.microsoft.com/office/drawing/2014/main" id="{3DDBD91C-26D3-0A66-C513-7A31258C6DD0}"/>
              </a:ext>
            </a:extLst>
          </p:cNvPr>
          <p:cNvSpPr/>
          <p:nvPr/>
        </p:nvSpPr>
        <p:spPr>
          <a:xfrm>
            <a:off x="234745" y="1156900"/>
            <a:ext cx="5816716" cy="615553"/>
          </a:xfrm>
          <a:prstGeom prst="rect">
            <a:avLst/>
          </a:prstGeom>
          <a:noFill/>
        </p:spPr>
        <p:txBody>
          <a:bodyPr wrap="square">
            <a:spAutoFit/>
          </a:bodyPr>
          <a:lstStyle/>
          <a:p>
            <a:pPr marL="1163638" indent="-1163638"/>
            <a:endParaRPr lang="ja-JP" altLang="en-US" sz="1600" dirty="0">
              <a:latin typeface="BIZ UDPゴシック" panose="020B0400000000000000" pitchFamily="50" charset="-128"/>
              <a:ea typeface="BIZ UDPゴシック" panose="020B0400000000000000" pitchFamily="50" charset="-128"/>
            </a:endParaRPr>
          </a:p>
          <a:p>
            <a:pPr marL="1163638" indent="-1163638"/>
            <a:endParaRPr lang="en-US" altLang="ja-JP"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9A56A1D3-0A2A-7A52-ED0E-26D7F858D160}"/>
              </a:ext>
            </a:extLst>
          </p:cNvPr>
          <p:cNvSpPr/>
          <p:nvPr/>
        </p:nvSpPr>
        <p:spPr>
          <a:xfrm>
            <a:off x="650762" y="2146770"/>
            <a:ext cx="9456102" cy="1323439"/>
          </a:xfrm>
          <a:prstGeom prst="rect">
            <a:avLst/>
          </a:prstGeom>
          <a:noFill/>
        </p:spPr>
        <p:txBody>
          <a:bodyPr wrap="square">
            <a:spAutoFit/>
          </a:bodyPr>
          <a:lstStyle/>
          <a:p>
            <a:r>
              <a:rPr lang="ja-JP" altLang="en-US" sz="2000" dirty="0">
                <a:latin typeface="BIZ UDゴシック" panose="020B0400000000000000" pitchFamily="49" charset="-128"/>
                <a:ea typeface="BIZ UDゴシック" panose="020B0400000000000000" pitchFamily="49" charset="-128"/>
              </a:rPr>
              <a:t>・平成</a:t>
            </a:r>
            <a:r>
              <a:rPr lang="en-US" altLang="ja-JP" sz="2000" dirty="0">
                <a:latin typeface="BIZ UDゴシック" panose="020B0400000000000000" pitchFamily="49" charset="-128"/>
                <a:ea typeface="BIZ UDゴシック" panose="020B0400000000000000" pitchFamily="49" charset="-128"/>
              </a:rPr>
              <a:t>25</a:t>
            </a:r>
            <a:r>
              <a:rPr lang="ja-JP" altLang="en-US" sz="2000" dirty="0">
                <a:latin typeface="BIZ UDゴシック" panose="020B0400000000000000" pitchFamily="49" charset="-128"/>
                <a:ea typeface="BIZ UDゴシック" panose="020B0400000000000000" pitchFamily="49" charset="-128"/>
              </a:rPr>
              <a:t>年　ＮＰＯ地域おこし傘下に「里山プロジェクト」を設立</a:t>
            </a:r>
          </a:p>
          <a:p>
            <a:r>
              <a:rPr lang="ja-JP" altLang="en-US" sz="2000" dirty="0">
                <a:latin typeface="BIZ UDゴシック" panose="020B0400000000000000" pitchFamily="49" charset="-128"/>
                <a:ea typeface="BIZ UDゴシック" panose="020B0400000000000000" pitchFamily="49" charset="-128"/>
              </a:rPr>
              <a:t>・平成</a:t>
            </a:r>
            <a:r>
              <a:rPr lang="en-US" altLang="ja-JP" sz="2000" dirty="0">
                <a:latin typeface="BIZ UDゴシック" panose="020B0400000000000000" pitchFamily="49" charset="-128"/>
                <a:ea typeface="BIZ UDゴシック" panose="020B0400000000000000" pitchFamily="49" charset="-128"/>
              </a:rPr>
              <a:t>29</a:t>
            </a:r>
            <a:r>
              <a:rPr lang="ja-JP" altLang="en-US" sz="2000" dirty="0">
                <a:latin typeface="BIZ UDゴシック" panose="020B0400000000000000" pitchFamily="49" charset="-128"/>
                <a:ea typeface="BIZ UDゴシック" panose="020B0400000000000000" pitchFamily="49" charset="-128"/>
              </a:rPr>
              <a:t>年　</a:t>
            </a:r>
            <a:r>
              <a:rPr lang="ja-JP" altLang="en-US" sz="2000" dirty="0">
                <a:solidFill>
                  <a:schemeClr val="accent2"/>
                </a:solidFill>
                <a:latin typeface="BIZ UDゴシック" panose="020B0400000000000000" pitchFamily="49" charset="-128"/>
                <a:ea typeface="BIZ UDゴシック" panose="020B0400000000000000" pitchFamily="49" charset="-128"/>
              </a:rPr>
              <a:t>（一社）里山プロジェクト</a:t>
            </a:r>
            <a:r>
              <a:rPr lang="ja-JP" altLang="en-US" sz="2000" dirty="0">
                <a:latin typeface="BIZ UDゴシック" panose="020B0400000000000000" pitchFamily="49" charset="-128"/>
                <a:ea typeface="BIZ UDゴシック" panose="020B0400000000000000" pitchFamily="49" charset="-128"/>
              </a:rPr>
              <a:t>として独立</a:t>
            </a:r>
            <a:endParaRPr lang="en-US" altLang="ja-JP" sz="2000" dirty="0">
              <a:latin typeface="BIZ UDゴシック" panose="020B0400000000000000" pitchFamily="49" charset="-128"/>
              <a:ea typeface="BIZ UDゴシック" panose="020B0400000000000000" pitchFamily="49" charset="-128"/>
            </a:endParaRPr>
          </a:p>
          <a:p>
            <a:r>
              <a:rPr lang="ja-JP" altLang="en-US" sz="2000" dirty="0">
                <a:latin typeface="BIZ UDゴシック" panose="020B0400000000000000" pitchFamily="49" charset="-128"/>
                <a:ea typeface="BIZ UDゴシック" panose="020B0400000000000000" pitchFamily="49" charset="-128"/>
              </a:rPr>
              <a:t>・平成</a:t>
            </a:r>
            <a:r>
              <a:rPr lang="en-US" altLang="ja-JP" sz="2000" dirty="0">
                <a:latin typeface="BIZ UDゴシック" panose="020B0400000000000000" pitchFamily="49" charset="-128"/>
                <a:ea typeface="BIZ UDゴシック" panose="020B0400000000000000" pitchFamily="49" charset="-128"/>
              </a:rPr>
              <a:t>30</a:t>
            </a:r>
            <a:r>
              <a:rPr lang="ja-JP" altLang="en-US" sz="2000" dirty="0">
                <a:latin typeface="BIZ UDゴシック" panose="020B0400000000000000" pitchFamily="49" charset="-128"/>
                <a:ea typeface="BIZ UDゴシック" panose="020B0400000000000000" pitchFamily="49" charset="-128"/>
              </a:rPr>
              <a:t>年　総務省地域力創造アドバイザーに就任</a:t>
            </a:r>
            <a:endParaRPr lang="en-US" altLang="ja-JP" sz="2000" dirty="0">
              <a:latin typeface="BIZ UDゴシック" panose="020B0400000000000000" pitchFamily="49" charset="-128"/>
              <a:ea typeface="BIZ UDゴシック" panose="020B0400000000000000" pitchFamily="49" charset="-128"/>
            </a:endParaRPr>
          </a:p>
          <a:p>
            <a:r>
              <a:rPr lang="ja-JP" altLang="en-US" sz="2000" dirty="0">
                <a:latin typeface="BIZ UDゴシック" panose="020B0400000000000000" pitchFamily="49" charset="-128"/>
                <a:ea typeface="BIZ UDゴシック" panose="020B0400000000000000" pitchFamily="49" charset="-128"/>
              </a:rPr>
              <a:t>・令和４年　里山プロジェクトが総務省ふるさとづくり大賞の団体表彰を受賞</a:t>
            </a:r>
            <a:endParaRPr lang="en-US" altLang="ja-JP" sz="2000" dirty="0">
              <a:latin typeface="BIZ UDゴシック" panose="020B0400000000000000" pitchFamily="49" charset="-128"/>
              <a:ea typeface="BIZ UDゴシック" panose="020B0400000000000000" pitchFamily="49" charset="-128"/>
            </a:endParaRPr>
          </a:p>
        </p:txBody>
      </p:sp>
      <p:sp>
        <p:nvSpPr>
          <p:cNvPr id="2" name="正方形/長方形 1">
            <a:extLst>
              <a:ext uri="{FF2B5EF4-FFF2-40B4-BE49-F238E27FC236}">
                <a16:creationId xmlns:a16="http://schemas.microsoft.com/office/drawing/2014/main" id="{35D504D8-B42A-C383-1244-04843E5010F6}"/>
              </a:ext>
            </a:extLst>
          </p:cNvPr>
          <p:cNvSpPr/>
          <p:nvPr/>
        </p:nvSpPr>
        <p:spPr>
          <a:xfrm>
            <a:off x="650762" y="849891"/>
            <a:ext cx="2427773" cy="400110"/>
          </a:xfrm>
          <a:prstGeom prst="rect">
            <a:avLst/>
          </a:prstGeom>
          <a:noFill/>
        </p:spPr>
        <p:txBody>
          <a:bodyPr wrap="square">
            <a:spAutoFit/>
          </a:bodyPr>
          <a:lstStyle/>
          <a:p>
            <a:pPr marL="179388" indent="-179388">
              <a:spcBef>
                <a:spcPts val="600"/>
              </a:spcBef>
              <a:spcAft>
                <a:spcPts val="600"/>
              </a:spcAft>
            </a:pPr>
            <a:r>
              <a:rPr lang="ja-JP" altLang="en-US" sz="2000" b="1" dirty="0">
                <a:solidFill>
                  <a:schemeClr val="accent2"/>
                </a:solidFill>
                <a:latin typeface="BIZ UDゴシック" panose="020B0400000000000000" pitchFamily="49" charset="-128"/>
                <a:ea typeface="BIZ UDゴシック" panose="020B0400000000000000" pitchFamily="49" charset="-128"/>
              </a:rPr>
              <a:t>トオコン</a:t>
            </a:r>
            <a:r>
              <a:rPr lang="en-US" altLang="ja-JP" sz="2000" b="1" dirty="0">
                <a:solidFill>
                  <a:schemeClr val="accent2"/>
                </a:solidFill>
                <a:latin typeface="BIZ UDゴシック" panose="020B0400000000000000" pitchFamily="49" charset="-128"/>
                <a:ea typeface="BIZ UDゴシック" panose="020B0400000000000000" pitchFamily="49" charset="-128"/>
              </a:rPr>
              <a:t>2015</a:t>
            </a:r>
            <a:r>
              <a:rPr lang="ja-JP" altLang="en-US" sz="2000" b="1" dirty="0">
                <a:solidFill>
                  <a:schemeClr val="accent2"/>
                </a:solidFill>
                <a:latin typeface="BIZ UDゴシック" panose="020B0400000000000000" pitchFamily="49" charset="-128"/>
                <a:ea typeface="BIZ UDゴシック" panose="020B0400000000000000" pitchFamily="49" charset="-128"/>
              </a:rPr>
              <a:t>入賞</a:t>
            </a:r>
            <a:endParaRPr lang="en-US" altLang="ja-JP" sz="2000" b="1" dirty="0">
              <a:solidFill>
                <a:schemeClr val="accent2"/>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70AD2FB-9DCB-DD38-4D6D-523A317B9D4D}"/>
              </a:ext>
            </a:extLst>
          </p:cNvPr>
          <p:cNvSpPr txBox="1"/>
          <p:nvPr/>
        </p:nvSpPr>
        <p:spPr>
          <a:xfrm>
            <a:off x="650762" y="1290968"/>
            <a:ext cx="4642055" cy="646331"/>
          </a:xfrm>
          <a:prstGeom prst="rect">
            <a:avLst/>
          </a:prstGeom>
          <a:noFill/>
        </p:spPr>
        <p:txBody>
          <a:bodyPr wrap="square">
            <a:spAutoFit/>
          </a:bodyPr>
          <a:lstStyle/>
          <a:p>
            <a:r>
              <a:rPr lang="ja-JP" altLang="en-US" sz="3600" b="1" dirty="0">
                <a:latin typeface="BIZ UDゴシック" panose="020B0400000000000000" pitchFamily="49" charset="-128"/>
                <a:ea typeface="BIZ UDゴシック" panose="020B0400000000000000" pitchFamily="49" charset="-128"/>
              </a:rPr>
              <a:t>小山 友誉</a:t>
            </a:r>
            <a:r>
              <a:rPr lang="en-US" altLang="ja-JP"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こやま ともたか</a:t>
            </a:r>
            <a:r>
              <a:rPr lang="en-US" altLang="ja-JP" b="1" dirty="0">
                <a:latin typeface="BIZ UDゴシック" panose="020B0400000000000000" pitchFamily="49" charset="-128"/>
                <a:ea typeface="BIZ UDゴシック" panose="020B0400000000000000" pitchFamily="49" charset="-128"/>
              </a:rPr>
              <a:t>】</a:t>
            </a:r>
            <a:endParaRPr lang="en-US" altLang="ja-JP" sz="3600" b="1" dirty="0">
              <a:latin typeface="BIZ UDゴシック" panose="020B0400000000000000" pitchFamily="49" charset="-128"/>
              <a:ea typeface="BIZ UDゴシック" panose="020B0400000000000000" pitchFamily="49" charset="-128"/>
            </a:endParaRPr>
          </a:p>
        </p:txBody>
      </p:sp>
      <p:pic>
        <p:nvPicPr>
          <p:cNvPr id="14" name="図 13">
            <a:extLst>
              <a:ext uri="{FF2B5EF4-FFF2-40B4-BE49-F238E27FC236}">
                <a16:creationId xmlns:a16="http://schemas.microsoft.com/office/drawing/2014/main" id="{2D3877AE-609E-C550-35A3-8CB5603AA0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8" r="-450" b="5566"/>
          <a:stretch/>
        </p:blipFill>
        <p:spPr>
          <a:xfrm>
            <a:off x="5378813" y="3673708"/>
            <a:ext cx="3959338" cy="2790572"/>
          </a:xfrm>
          <a:prstGeom prst="rect">
            <a:avLst/>
          </a:prstGeom>
        </p:spPr>
      </p:pic>
      <p:sp>
        <p:nvSpPr>
          <p:cNvPr id="6" name="テキスト ボックス 5">
            <a:extLst>
              <a:ext uri="{FF2B5EF4-FFF2-40B4-BE49-F238E27FC236}">
                <a16:creationId xmlns:a16="http://schemas.microsoft.com/office/drawing/2014/main" id="{5B7B8BB3-1D04-D47A-83DC-F8D2A729BEA1}"/>
              </a:ext>
            </a:extLst>
          </p:cNvPr>
          <p:cNvSpPr txBox="1"/>
          <p:nvPr/>
        </p:nvSpPr>
        <p:spPr>
          <a:xfrm>
            <a:off x="5292817" y="1500439"/>
            <a:ext cx="3659961" cy="369332"/>
          </a:xfrm>
          <a:prstGeom prst="rect">
            <a:avLst/>
          </a:prstGeom>
          <a:noFill/>
        </p:spPr>
        <p:txBody>
          <a:bodyPr wrap="square">
            <a:spAutoFit/>
          </a:bodyPr>
          <a:lstStyle/>
          <a:p>
            <a:r>
              <a:rPr lang="ja-JP" altLang="en-US" b="1" dirty="0">
                <a:latin typeface="BIZ UDゴシック" panose="020B0400000000000000" pitchFamily="49" charset="-128"/>
                <a:ea typeface="BIZ UDゴシック" panose="020B0400000000000000" pitchFamily="49" charset="-128"/>
              </a:rPr>
              <a:t>活動期間：</a:t>
            </a:r>
            <a:r>
              <a:rPr lang="en-US" altLang="ja-JP" sz="1800" b="1" dirty="0">
                <a:latin typeface="BIZ UDゴシック" panose="020B0400000000000000" pitchFamily="49" charset="-128"/>
                <a:ea typeface="BIZ UDゴシック" panose="020B0400000000000000" pitchFamily="49" charset="-128"/>
              </a:rPr>
              <a:t>H22.7.1</a:t>
            </a:r>
            <a:r>
              <a:rPr lang="ja-JP" altLang="en-US" sz="1800" b="1" dirty="0">
                <a:latin typeface="BIZ UDゴシック" panose="020B0400000000000000" pitchFamily="49" charset="-128"/>
                <a:ea typeface="BIZ UDゴシック" panose="020B0400000000000000" pitchFamily="49" charset="-128"/>
              </a:rPr>
              <a:t>～</a:t>
            </a:r>
            <a:r>
              <a:rPr lang="en-US" altLang="ja-JP" sz="1800" b="1" dirty="0">
                <a:latin typeface="BIZ UDゴシック" panose="020B0400000000000000" pitchFamily="49" charset="-128"/>
                <a:ea typeface="BIZ UDゴシック" panose="020B0400000000000000" pitchFamily="49" charset="-128"/>
              </a:rPr>
              <a:t>H25.6.30</a:t>
            </a:r>
            <a:endParaRPr lang="en-US" altLang="ja-JP" sz="2800" b="1" dirty="0">
              <a:latin typeface="BIZ UDゴシック" panose="020B0400000000000000" pitchFamily="49" charset="-128"/>
              <a:ea typeface="BIZ UDゴシック" panose="020B0400000000000000" pitchFamily="49" charset="-128"/>
            </a:endParaRPr>
          </a:p>
        </p:txBody>
      </p:sp>
      <p:sp>
        <p:nvSpPr>
          <p:cNvPr id="8" name="ホームベース 7">
            <a:extLst>
              <a:ext uri="{FF2B5EF4-FFF2-40B4-BE49-F238E27FC236}">
                <a16:creationId xmlns:a16="http://schemas.microsoft.com/office/drawing/2014/main" id="{760D85FE-A5EC-1FFC-B2C4-FE114F5786F6}"/>
              </a:ext>
            </a:extLst>
          </p:cNvPr>
          <p:cNvSpPr/>
          <p:nvPr/>
        </p:nvSpPr>
        <p:spPr>
          <a:xfrm>
            <a:off x="0" y="0"/>
            <a:ext cx="5863905"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02</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000" dirty="0">
                <a:solidFill>
                  <a:schemeClr val="bg1"/>
                </a:solidFill>
                <a:latin typeface="BIZ UDPゴシック" panose="020B0400000000000000" pitchFamily="50" charset="-128"/>
                <a:ea typeface="BIZ UDPゴシック" panose="020B0400000000000000" pitchFamily="50" charset="-128"/>
              </a:rPr>
              <a:t>十日町市版</a:t>
            </a:r>
            <a:r>
              <a:rPr lang="ja-JP" altLang="en-US" sz="2800" dirty="0">
                <a:solidFill>
                  <a:schemeClr val="bg1"/>
                </a:solidFill>
                <a:latin typeface="BIZ UDPゴシック" panose="020B0400000000000000" pitchFamily="50" charset="-128"/>
                <a:ea typeface="BIZ UDPゴシック" panose="020B0400000000000000" pitchFamily="50" charset="-128"/>
              </a:rPr>
              <a:t>地域おこし協力隊</a:t>
            </a:r>
            <a:r>
              <a:rPr lang="ja-JP" altLang="en-US" sz="2000" dirty="0">
                <a:solidFill>
                  <a:schemeClr val="bg1"/>
                </a:solidFill>
                <a:latin typeface="BIZ UDPゴシック" panose="020B0400000000000000" pitchFamily="50" charset="-128"/>
                <a:ea typeface="BIZ UDPゴシック" panose="020B0400000000000000" pitchFamily="50" charset="-128"/>
              </a:rPr>
              <a:t>の特徴</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9" name="山形 4">
            <a:extLst>
              <a:ext uri="{FF2B5EF4-FFF2-40B4-BE49-F238E27FC236}">
                <a16:creationId xmlns:a16="http://schemas.microsoft.com/office/drawing/2014/main" id="{239B0186-B2F3-1BE1-D1DE-11A8852FD8DB}"/>
              </a:ext>
            </a:extLst>
          </p:cNvPr>
          <p:cNvSpPr/>
          <p:nvPr/>
        </p:nvSpPr>
        <p:spPr>
          <a:xfrm>
            <a:off x="5738069" y="0"/>
            <a:ext cx="4134775"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en-US" altLang="ja-JP" sz="2400" dirty="0">
                <a:solidFill>
                  <a:schemeClr val="tx1"/>
                </a:solidFill>
                <a:latin typeface="BIZ UDゴシック" panose="020B0400000000000000" pitchFamily="49" charset="-128"/>
                <a:ea typeface="BIZ UDゴシック" panose="020B0400000000000000" pitchFamily="49" charset="-128"/>
              </a:rPr>
              <a:t>Point</a:t>
            </a:r>
            <a:r>
              <a:rPr lang="en-US" altLang="ja-JP" sz="2800" dirty="0">
                <a:solidFill>
                  <a:schemeClr val="tx1"/>
                </a:solidFill>
                <a:latin typeface="BIZ UDゴシック" panose="020B0400000000000000" pitchFamily="49" charset="-128"/>
                <a:ea typeface="BIZ UDゴシック" panose="020B0400000000000000" pitchFamily="49" charset="-128"/>
              </a:rPr>
              <a:t>01</a:t>
            </a:r>
            <a:r>
              <a:rPr lang="ja-JP" altLang="en-US" sz="2800" dirty="0">
                <a:solidFill>
                  <a:schemeClr val="tx1"/>
                </a:solidFill>
                <a:latin typeface="BIZ UDゴシック" panose="020B0400000000000000" pitchFamily="49" charset="-128"/>
                <a:ea typeface="BIZ UDゴシック" panose="020B0400000000000000" pitchFamily="49" charset="-128"/>
              </a:rPr>
              <a:t> 高い定住率</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98053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6D733C4-C862-E6BA-958B-A6DA18A86F25}"/>
              </a:ext>
            </a:extLst>
          </p:cNvPr>
          <p:cNvSpPr/>
          <p:nvPr/>
        </p:nvSpPr>
        <p:spPr>
          <a:xfrm>
            <a:off x="306205" y="1371452"/>
            <a:ext cx="5339150" cy="216000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4A433025-CA67-55EC-CAE5-830E5F4BF18D}"/>
              </a:ext>
            </a:extLst>
          </p:cNvPr>
          <p:cNvGrpSpPr/>
          <p:nvPr/>
        </p:nvGrpSpPr>
        <p:grpSpPr>
          <a:xfrm>
            <a:off x="5736871" y="596536"/>
            <a:ext cx="3989962" cy="3370731"/>
            <a:chOff x="2868847" y="1856350"/>
            <a:chExt cx="3989962" cy="3370731"/>
          </a:xfrm>
        </p:grpSpPr>
        <p:graphicFrame>
          <p:nvGraphicFramePr>
            <p:cNvPr id="2" name="グラフ 1">
              <a:extLst>
                <a:ext uri="{FF2B5EF4-FFF2-40B4-BE49-F238E27FC236}">
                  <a16:creationId xmlns:a16="http://schemas.microsoft.com/office/drawing/2014/main" id="{219EB718-DF1A-DDC6-8F6C-025EA6B01763}"/>
                </a:ext>
              </a:extLst>
            </p:cNvPr>
            <p:cNvGraphicFramePr/>
            <p:nvPr>
              <p:extLst>
                <p:ext uri="{D42A27DB-BD31-4B8C-83A1-F6EECF244321}">
                  <p14:modId xmlns:p14="http://schemas.microsoft.com/office/powerpoint/2010/main" val="3154381512"/>
                </p:ext>
              </p:extLst>
            </p:nvPr>
          </p:nvGraphicFramePr>
          <p:xfrm>
            <a:off x="2868848" y="1856350"/>
            <a:ext cx="3989961" cy="3370731"/>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a:extLst>
                <a:ext uri="{FF2B5EF4-FFF2-40B4-BE49-F238E27FC236}">
                  <a16:creationId xmlns:a16="http://schemas.microsoft.com/office/drawing/2014/main" id="{CF4B5665-D2C1-6DDB-96A7-BB6AE4F2364C}"/>
                </a:ext>
              </a:extLst>
            </p:cNvPr>
            <p:cNvSpPr txBox="1"/>
            <p:nvPr/>
          </p:nvSpPr>
          <p:spPr>
            <a:xfrm>
              <a:off x="4004837" y="3085106"/>
              <a:ext cx="2075837" cy="830997"/>
            </a:xfrm>
            <a:prstGeom prst="rect">
              <a:avLst/>
            </a:prstGeom>
            <a:noFill/>
          </p:spPr>
          <p:txBody>
            <a:bodyPr wrap="square" rtlCol="0">
              <a:spAutoFit/>
            </a:bodyPr>
            <a:lstStyle/>
            <a:p>
              <a:pPr algn="ctr"/>
              <a:r>
                <a:rPr kumimoji="1" lang="en-US" altLang="ja-JP" sz="4800" b="1" dirty="0">
                  <a:solidFill>
                    <a:schemeClr val="accent2"/>
                  </a:solidFill>
                  <a:latin typeface="BIZ UDゴシック" panose="020B0400000000000000" pitchFamily="49" charset="-128"/>
                  <a:ea typeface="BIZ UDゴシック" panose="020B0400000000000000" pitchFamily="49" charset="-128"/>
                </a:rPr>
                <a:t>72.0</a:t>
              </a:r>
              <a:r>
                <a:rPr kumimoji="1" lang="ja-JP" altLang="en-US" sz="2400" b="1" dirty="0">
                  <a:solidFill>
                    <a:schemeClr val="accent2"/>
                  </a:solidFill>
                  <a:latin typeface="BIZ UDゴシック" panose="020B0400000000000000" pitchFamily="49" charset="-128"/>
                  <a:ea typeface="BIZ UDゴシック" panose="020B0400000000000000" pitchFamily="49" charset="-128"/>
                </a:rPr>
                <a:t>％</a:t>
              </a:r>
            </a:p>
          </p:txBody>
        </p:sp>
        <p:sp>
          <p:nvSpPr>
            <p:cNvPr id="5" name="コンテンツ プレースホルダー 2">
              <a:extLst>
                <a:ext uri="{FF2B5EF4-FFF2-40B4-BE49-F238E27FC236}">
                  <a16:creationId xmlns:a16="http://schemas.microsoft.com/office/drawing/2014/main" id="{D3B5E120-29A1-B5B7-B97A-87ACC1781633}"/>
                </a:ext>
              </a:extLst>
            </p:cNvPr>
            <p:cNvSpPr txBox="1">
              <a:spLocks/>
            </p:cNvSpPr>
            <p:nvPr/>
          </p:nvSpPr>
          <p:spPr>
            <a:xfrm>
              <a:off x="2868847" y="2133349"/>
              <a:ext cx="2486727" cy="110799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fontAlgn="auto">
                <a:spcAft>
                  <a:spcPts val="0"/>
                </a:spcAft>
              </a:pPr>
              <a:r>
                <a:rPr lang="ja-JP" altLang="en-US" sz="20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rPr>
                <a:t>十日町市の</a:t>
              </a:r>
              <a:endParaRPr lang="en-US" altLang="ja-JP" sz="20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fontAlgn="auto">
                <a:spcAft>
                  <a:spcPts val="0"/>
                </a:spcAft>
              </a:pPr>
              <a:r>
                <a:rPr lang="ja-JP" altLang="en-US" sz="36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rPr>
                <a:t>　定住率</a:t>
              </a:r>
            </a:p>
          </p:txBody>
        </p:sp>
      </p:grpSp>
      <p:sp>
        <p:nvSpPr>
          <p:cNvPr id="33" name="テキスト ボックス 32">
            <a:extLst>
              <a:ext uri="{FF2B5EF4-FFF2-40B4-BE49-F238E27FC236}">
                <a16:creationId xmlns:a16="http://schemas.microsoft.com/office/drawing/2014/main" id="{84A1DDCB-FB24-44F5-D00B-59CC8A883F1A}"/>
              </a:ext>
            </a:extLst>
          </p:cNvPr>
          <p:cNvSpPr txBox="1"/>
          <p:nvPr/>
        </p:nvSpPr>
        <p:spPr>
          <a:xfrm>
            <a:off x="350237" y="1467310"/>
            <a:ext cx="5200196" cy="1921552"/>
          </a:xfrm>
          <a:prstGeom prst="rect">
            <a:avLst/>
          </a:prstGeom>
          <a:noFill/>
        </p:spPr>
        <p:txBody>
          <a:bodyPr wrap="square" rtlCol="0">
            <a:spAutoFit/>
          </a:bodyPr>
          <a:lstStyle/>
          <a:p>
            <a:pPr marL="17100">
              <a:lnSpc>
                <a:spcPct val="150000"/>
              </a:lnSpc>
            </a:pPr>
            <a:r>
              <a:rPr lang="ja-JP" altLang="en-US" sz="2800" b="1" dirty="0">
                <a:solidFill>
                  <a:schemeClr val="accent2"/>
                </a:solidFill>
                <a:latin typeface="BIZ UDゴシック" panose="020B0400000000000000" pitchFamily="49" charset="-128"/>
                <a:ea typeface="BIZ UDゴシック" panose="020B0400000000000000" pitchFamily="49" charset="-128"/>
              </a:rPr>
              <a:t>①大地の芸術祭による効果</a:t>
            </a:r>
            <a:endParaRPr lang="en-US" altLang="ja-JP" sz="2800" b="1" dirty="0">
              <a:solidFill>
                <a:schemeClr val="accent2"/>
              </a:solidFill>
              <a:latin typeface="BIZ UDゴシック" panose="020B0400000000000000" pitchFamily="49" charset="-128"/>
              <a:ea typeface="BIZ UDゴシック" panose="020B0400000000000000" pitchFamily="49" charset="-128"/>
            </a:endParaRPr>
          </a:p>
          <a:p>
            <a:pPr marL="17100">
              <a:lnSpc>
                <a:spcPct val="150000"/>
              </a:lnSpc>
            </a:pPr>
            <a:r>
              <a:rPr lang="ja-JP" altLang="en-US" sz="2800" b="1" dirty="0">
                <a:solidFill>
                  <a:schemeClr val="accent2"/>
                </a:solidFill>
                <a:latin typeface="BIZ UDゴシック" panose="020B0400000000000000" pitchFamily="49" charset="-128"/>
                <a:ea typeface="BIZ UDゴシック" panose="020B0400000000000000" pitchFamily="49" charset="-128"/>
              </a:rPr>
              <a:t>②マッチング体制の充実</a:t>
            </a:r>
            <a:endParaRPr lang="en-US" altLang="ja-JP" sz="2800" b="1" dirty="0">
              <a:solidFill>
                <a:schemeClr val="accent2"/>
              </a:solidFill>
              <a:latin typeface="BIZ UDゴシック" panose="020B0400000000000000" pitchFamily="49" charset="-128"/>
              <a:ea typeface="BIZ UDゴシック" panose="020B0400000000000000" pitchFamily="49" charset="-128"/>
            </a:endParaRPr>
          </a:p>
          <a:p>
            <a:pPr marL="17100">
              <a:lnSpc>
                <a:spcPct val="150000"/>
              </a:lnSpc>
            </a:pPr>
            <a:r>
              <a:rPr lang="ja-JP" altLang="en-US" sz="2800" b="1" dirty="0">
                <a:solidFill>
                  <a:schemeClr val="accent2"/>
                </a:solidFill>
                <a:latin typeface="BIZ UDゴシック" panose="020B0400000000000000" pitchFamily="49" charset="-128"/>
                <a:ea typeface="BIZ UDゴシック" panose="020B0400000000000000" pitchFamily="49" charset="-128"/>
              </a:rPr>
              <a:t>③中間支援組織による</a:t>
            </a:r>
            <a:r>
              <a:rPr kumimoji="1" lang="ja-JP" altLang="en-US" sz="2800" b="1" dirty="0">
                <a:solidFill>
                  <a:schemeClr val="accent2"/>
                </a:solidFill>
                <a:latin typeface="BIZ UDゴシック" panose="020B0400000000000000" pitchFamily="49" charset="-128"/>
                <a:ea typeface="BIZ UDゴシック" panose="020B0400000000000000" pitchFamily="49" charset="-128"/>
              </a:rPr>
              <a:t>サポート</a:t>
            </a:r>
            <a:endParaRPr kumimoji="1" lang="en-US" altLang="ja-JP" sz="2800" b="1" dirty="0">
              <a:solidFill>
                <a:schemeClr val="accent2"/>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69C28D6E-FCDA-F093-F9B7-340AA115E7A2}"/>
              </a:ext>
            </a:extLst>
          </p:cNvPr>
          <p:cNvSpPr txBox="1"/>
          <p:nvPr/>
        </p:nvSpPr>
        <p:spPr>
          <a:xfrm>
            <a:off x="2718258" y="272069"/>
            <a:ext cx="6440373" cy="830997"/>
          </a:xfrm>
          <a:prstGeom prst="rect">
            <a:avLst/>
          </a:prstGeom>
          <a:noFill/>
        </p:spPr>
        <p:txBody>
          <a:bodyPr wrap="square" rtlCol="0">
            <a:spAutoFit/>
          </a:bodyPr>
          <a:lstStyle/>
          <a:p>
            <a:pPr marL="17100"/>
            <a:r>
              <a:rPr kumimoji="1" lang="ja-JP" altLang="en-US" sz="4800" b="1" dirty="0">
                <a:solidFill>
                  <a:schemeClr val="accent2"/>
                </a:solidFill>
                <a:latin typeface="BIZ UDゴシック" panose="020B0400000000000000" pitchFamily="49" charset="-128"/>
                <a:ea typeface="BIZ UDゴシック" panose="020B0400000000000000" pitchFamily="49" charset="-128"/>
              </a:rPr>
              <a:t>高い定住率</a:t>
            </a:r>
            <a:endParaRPr kumimoji="1" lang="en-US" altLang="ja-JP" sz="4800" b="1" dirty="0">
              <a:solidFill>
                <a:schemeClr val="accent2"/>
              </a:solidFill>
              <a:latin typeface="BIZ UDゴシック" panose="020B0400000000000000" pitchFamily="49" charset="-128"/>
              <a:ea typeface="BIZ UDゴシック" panose="020B0400000000000000" pitchFamily="49" charset="-128"/>
            </a:endParaRPr>
          </a:p>
        </p:txBody>
      </p:sp>
      <p:grpSp>
        <p:nvGrpSpPr>
          <p:cNvPr id="7" name="グループ化 6">
            <a:extLst>
              <a:ext uri="{FF2B5EF4-FFF2-40B4-BE49-F238E27FC236}">
                <a16:creationId xmlns:a16="http://schemas.microsoft.com/office/drawing/2014/main" id="{6AE8235B-1C17-DFB9-498B-65D30ACC2666}"/>
              </a:ext>
            </a:extLst>
          </p:cNvPr>
          <p:cNvGrpSpPr/>
          <p:nvPr/>
        </p:nvGrpSpPr>
        <p:grpSpPr>
          <a:xfrm>
            <a:off x="272756" y="316893"/>
            <a:ext cx="2674172" cy="830997"/>
            <a:chOff x="574766" y="924570"/>
            <a:chExt cx="2674172" cy="830997"/>
          </a:xfrm>
        </p:grpSpPr>
        <p:sp>
          <p:nvSpPr>
            <p:cNvPr id="8" name="テキスト ボックス 7">
              <a:extLst>
                <a:ext uri="{FF2B5EF4-FFF2-40B4-BE49-F238E27FC236}">
                  <a16:creationId xmlns:a16="http://schemas.microsoft.com/office/drawing/2014/main" id="{7436614C-7296-883C-15FB-CF67D51A0808}"/>
                </a:ext>
              </a:extLst>
            </p:cNvPr>
            <p:cNvSpPr txBox="1"/>
            <p:nvPr/>
          </p:nvSpPr>
          <p:spPr>
            <a:xfrm>
              <a:off x="574766" y="999581"/>
              <a:ext cx="1554125" cy="707886"/>
            </a:xfrm>
            <a:prstGeom prst="rect">
              <a:avLst/>
            </a:prstGeom>
            <a:noFill/>
          </p:spPr>
          <p:txBody>
            <a:bodyPr wrap="square" rtlCol="0">
              <a:spAutoFit/>
            </a:bodyPr>
            <a:lstStyle/>
            <a:p>
              <a:pPr algn="ctr"/>
              <a:r>
                <a:rPr kumimoji="1" lang="en-US" altLang="ja-JP" sz="4000" b="1" dirty="0">
                  <a:solidFill>
                    <a:schemeClr val="accent2"/>
                  </a:solidFill>
                  <a:latin typeface="BIZ UDゴシック" panose="020B0400000000000000" pitchFamily="49" charset="-128"/>
                  <a:ea typeface="BIZ UDゴシック" panose="020B0400000000000000" pitchFamily="49" charset="-128"/>
                </a:rPr>
                <a:t>Point</a:t>
              </a:r>
              <a:endParaRPr kumimoji="1" lang="ja-JP" altLang="en-US" sz="4000" b="1" dirty="0">
                <a:solidFill>
                  <a:schemeClr val="accent2"/>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94C9E689-947D-A24C-1E0B-CB5AD914FC24}"/>
                </a:ext>
              </a:extLst>
            </p:cNvPr>
            <p:cNvSpPr txBox="1"/>
            <p:nvPr/>
          </p:nvSpPr>
          <p:spPr>
            <a:xfrm>
              <a:off x="1694813" y="924570"/>
              <a:ext cx="1554125" cy="830997"/>
            </a:xfrm>
            <a:prstGeom prst="rect">
              <a:avLst/>
            </a:prstGeom>
            <a:noFill/>
          </p:spPr>
          <p:txBody>
            <a:bodyPr wrap="square" rtlCol="0">
              <a:spAutoFit/>
            </a:bodyPr>
            <a:lstStyle/>
            <a:p>
              <a:pPr algn="ctr"/>
              <a:r>
                <a:rPr kumimoji="1" lang="en-US" altLang="ja-JP" sz="4800" b="1" dirty="0">
                  <a:solidFill>
                    <a:schemeClr val="accent2"/>
                  </a:solidFill>
                  <a:latin typeface="BIZ UDゴシック" panose="020B0400000000000000" pitchFamily="49" charset="-128"/>
                  <a:ea typeface="BIZ UDゴシック" panose="020B0400000000000000" pitchFamily="49" charset="-128"/>
                </a:rPr>
                <a:t>01</a:t>
              </a:r>
            </a:p>
          </p:txBody>
        </p:sp>
      </p:grpSp>
      <p:pic>
        <p:nvPicPr>
          <p:cNvPr id="10" name="図 9">
            <a:extLst>
              <a:ext uri="{FF2B5EF4-FFF2-40B4-BE49-F238E27FC236}">
                <a16:creationId xmlns:a16="http://schemas.microsoft.com/office/drawing/2014/main" id="{B505F75A-A9CE-FBD2-415E-C12099DF0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793"/>
          <a:stretch/>
        </p:blipFill>
        <p:spPr>
          <a:xfrm>
            <a:off x="326052" y="3652223"/>
            <a:ext cx="3989961" cy="2759268"/>
          </a:xfrm>
          <a:prstGeom prst="rect">
            <a:avLst/>
          </a:prstGeom>
        </p:spPr>
      </p:pic>
      <p:sp>
        <p:nvSpPr>
          <p:cNvPr id="11" name="テキスト ボックス 1">
            <a:extLst>
              <a:ext uri="{FF2B5EF4-FFF2-40B4-BE49-F238E27FC236}">
                <a16:creationId xmlns:a16="http://schemas.microsoft.com/office/drawing/2014/main" id="{82D67748-77D5-65BE-359B-199C53484A21}"/>
              </a:ext>
            </a:extLst>
          </p:cNvPr>
          <p:cNvSpPr txBox="1"/>
          <p:nvPr/>
        </p:nvSpPr>
        <p:spPr>
          <a:xfrm>
            <a:off x="249646" y="6411491"/>
            <a:ext cx="3416320"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ja-JP" altLang="en-US" sz="1200" dirty="0">
                <a:latin typeface="BIZ UDゴシック" panose="020B0400000000000000" pitchFamily="49" charset="-128"/>
                <a:ea typeface="BIZ UDゴシック" panose="020B0400000000000000" pitchFamily="49" charset="-128"/>
                <a:cs typeface="ヒラギノ角ゴ Pro W6"/>
              </a:rPr>
              <a:t>令和５年度地域おこし協力隊定例会の集合写真</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
        <p:nvSpPr>
          <p:cNvPr id="13" name="二等辺三角形 12">
            <a:extLst>
              <a:ext uri="{FF2B5EF4-FFF2-40B4-BE49-F238E27FC236}">
                <a16:creationId xmlns:a16="http://schemas.microsoft.com/office/drawing/2014/main" id="{9D585B8B-0781-0A50-83BB-5CDF7D69EDF1}"/>
              </a:ext>
            </a:extLst>
          </p:cNvPr>
          <p:cNvSpPr/>
          <p:nvPr/>
        </p:nvSpPr>
        <p:spPr>
          <a:xfrm rot="5400000">
            <a:off x="5848931" y="2253265"/>
            <a:ext cx="499772" cy="34964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3790D549-4CC1-C666-92A3-0FD05508B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891" y="3652223"/>
            <a:ext cx="4598781" cy="2759268"/>
          </a:xfrm>
          <a:prstGeom prst="rect">
            <a:avLst/>
          </a:prstGeom>
        </p:spPr>
      </p:pic>
      <p:sp>
        <p:nvSpPr>
          <p:cNvPr id="18" name="テキスト ボックス 1">
            <a:extLst>
              <a:ext uri="{FF2B5EF4-FFF2-40B4-BE49-F238E27FC236}">
                <a16:creationId xmlns:a16="http://schemas.microsoft.com/office/drawing/2014/main" id="{04D1FD95-D484-13B1-289C-CE4E40605FE8}"/>
              </a:ext>
            </a:extLst>
          </p:cNvPr>
          <p:cNvSpPr txBox="1"/>
          <p:nvPr/>
        </p:nvSpPr>
        <p:spPr>
          <a:xfrm>
            <a:off x="4921184" y="6406852"/>
            <a:ext cx="1415772"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ja-JP" altLang="en-US" sz="1200" dirty="0">
                <a:latin typeface="BIZ UDゴシック" panose="020B0400000000000000" pitchFamily="49" charset="-128"/>
                <a:ea typeface="BIZ UDゴシック" panose="020B0400000000000000" pitchFamily="49" charset="-128"/>
                <a:cs typeface="ヒラギノ角ゴ Pro W6"/>
              </a:rPr>
              <a:t>世話人と協力隊員</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
        <p:nvSpPr>
          <p:cNvPr id="14" name="スライド番号プレースホルダー 3">
            <a:extLst>
              <a:ext uri="{FF2B5EF4-FFF2-40B4-BE49-F238E27FC236}">
                <a16:creationId xmlns:a16="http://schemas.microsoft.com/office/drawing/2014/main" id="{67395C86-503E-2B06-229D-CA9719DB1A7D}"/>
              </a:ext>
            </a:extLst>
          </p:cNvPr>
          <p:cNvSpPr>
            <a:spLocks noGrp="1"/>
          </p:cNvSpPr>
          <p:nvPr>
            <p:ph type="sldNum" sz="quarter" idx="12"/>
          </p:nvPr>
        </p:nvSpPr>
        <p:spPr>
          <a:xfrm>
            <a:off x="9240000" y="6354000"/>
            <a:ext cx="666000" cy="504000"/>
          </a:xfrm>
        </p:spPr>
        <p:txBody>
          <a:bodyPr/>
          <a:lstStyle/>
          <a:p>
            <a:fld id="{33727234-9843-4165-AB40-40411EC81480}" type="slidenum">
              <a:rPr kumimoji="1" lang="ja-JP" altLang="en-US" smtClean="0">
                <a:solidFill>
                  <a:schemeClr val="tx1">
                    <a:lumMod val="50000"/>
                    <a:lumOff val="50000"/>
                  </a:schemeClr>
                </a:solidFill>
              </a:rPr>
              <a:t>23</a:t>
            </a:fld>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2284367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9377867-AB3A-8309-B107-B40781763D93}"/>
              </a:ext>
            </a:extLst>
          </p:cNvPr>
          <p:cNvSpPr>
            <a:spLocks noGrp="1"/>
          </p:cNvSpPr>
          <p:nvPr>
            <p:ph type="sldNum" sz="quarter" idx="12"/>
          </p:nvPr>
        </p:nvSpPr>
        <p:spPr/>
        <p:txBody>
          <a:bodyPr/>
          <a:lstStyle/>
          <a:p>
            <a:fld id="{33727234-9843-4165-AB40-40411EC81480}" type="slidenum">
              <a:rPr kumimoji="1" lang="ja-JP" altLang="en-US" smtClean="0"/>
              <a:t>24</a:t>
            </a:fld>
            <a:endParaRPr kumimoji="1" lang="ja-JP" altLang="en-US" dirty="0"/>
          </a:p>
        </p:txBody>
      </p:sp>
      <p:sp>
        <p:nvSpPr>
          <p:cNvPr id="9" name="テキスト ボックス 8">
            <a:extLst>
              <a:ext uri="{FF2B5EF4-FFF2-40B4-BE49-F238E27FC236}">
                <a16:creationId xmlns:a16="http://schemas.microsoft.com/office/drawing/2014/main" id="{BC341DBA-4140-3BD0-996D-840BF70AFD6E}"/>
              </a:ext>
            </a:extLst>
          </p:cNvPr>
          <p:cNvSpPr txBox="1"/>
          <p:nvPr/>
        </p:nvSpPr>
        <p:spPr>
          <a:xfrm>
            <a:off x="2371552" y="2288150"/>
            <a:ext cx="7200287" cy="584775"/>
          </a:xfrm>
          <a:prstGeom prst="rect">
            <a:avLst/>
          </a:prstGeom>
          <a:noFill/>
        </p:spPr>
        <p:txBody>
          <a:bodyPr wrap="square" rtlCol="0">
            <a:spAutoFit/>
          </a:bodyPr>
          <a:lstStyle/>
          <a:p>
            <a:pPr marL="17100"/>
            <a:r>
              <a:rPr kumimoji="1" lang="ja-JP" altLang="en-US" sz="3200" dirty="0">
                <a:solidFill>
                  <a:schemeClr val="bg2">
                    <a:lumMod val="90000"/>
                  </a:schemeClr>
                </a:solidFill>
                <a:latin typeface="BIZ UDゴシック" panose="020B0400000000000000" pitchFamily="49" charset="-128"/>
                <a:ea typeface="BIZ UDゴシック" panose="020B0400000000000000" pitchFamily="49" charset="-128"/>
              </a:rPr>
              <a:t>十日町市版地域おこし協力隊の</a:t>
            </a:r>
            <a:r>
              <a:rPr lang="ja-JP" altLang="en-US" sz="3200" dirty="0">
                <a:solidFill>
                  <a:schemeClr val="bg2">
                    <a:lumMod val="90000"/>
                  </a:schemeClr>
                </a:solidFill>
                <a:latin typeface="BIZ UDゴシック" panose="020B0400000000000000" pitchFamily="49" charset="-128"/>
                <a:ea typeface="BIZ UDゴシック" panose="020B0400000000000000" pitchFamily="49" charset="-128"/>
              </a:rPr>
              <a:t>特徴</a:t>
            </a:r>
            <a:endParaRPr kumimoji="1" lang="en-US" altLang="ja-JP" sz="3200" dirty="0">
              <a:solidFill>
                <a:schemeClr val="bg2">
                  <a:lumMod val="90000"/>
                </a:schemeClr>
              </a:solidFill>
              <a:latin typeface="BIZ UDゴシック" panose="020B0400000000000000" pitchFamily="49" charset="-128"/>
              <a:ea typeface="BIZ UDゴシック" panose="020B0400000000000000" pitchFamily="49" charset="-128"/>
            </a:endParaRPr>
          </a:p>
        </p:txBody>
      </p:sp>
      <p:sp>
        <p:nvSpPr>
          <p:cNvPr id="10" name="楕円 9">
            <a:extLst>
              <a:ext uri="{FF2B5EF4-FFF2-40B4-BE49-F238E27FC236}">
                <a16:creationId xmlns:a16="http://schemas.microsoft.com/office/drawing/2014/main" id="{7EB57B0B-9570-6CBD-99F5-02A7C419CC99}"/>
              </a:ext>
            </a:extLst>
          </p:cNvPr>
          <p:cNvSpPr/>
          <p:nvPr/>
        </p:nvSpPr>
        <p:spPr>
          <a:xfrm>
            <a:off x="1550995" y="2220537"/>
            <a:ext cx="720000" cy="720000"/>
          </a:xfrm>
          <a:prstGeom prst="ellipse">
            <a:avLst/>
          </a:prstGeom>
          <a:solidFill>
            <a:srgbClr val="D0CEC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bg2">
                  <a:lumMod val="90000"/>
                </a:schemeClr>
              </a:solidFill>
            </a:endParaRPr>
          </a:p>
        </p:txBody>
      </p:sp>
      <p:sp>
        <p:nvSpPr>
          <p:cNvPr id="11" name="テキスト ボックス 10">
            <a:extLst>
              <a:ext uri="{FF2B5EF4-FFF2-40B4-BE49-F238E27FC236}">
                <a16:creationId xmlns:a16="http://schemas.microsoft.com/office/drawing/2014/main" id="{369E5E65-08D8-A22F-8E2C-9F6787B332FA}"/>
              </a:ext>
            </a:extLst>
          </p:cNvPr>
          <p:cNvSpPr txBox="1"/>
          <p:nvPr/>
        </p:nvSpPr>
        <p:spPr>
          <a:xfrm>
            <a:off x="1550995" y="2288150"/>
            <a:ext cx="720000" cy="584775"/>
          </a:xfrm>
          <a:prstGeom prst="rect">
            <a:avLst/>
          </a:prstGeom>
          <a:noFill/>
        </p:spPr>
        <p:txBody>
          <a:bodyPr wrap="square" rtlCol="0">
            <a:spAutoFit/>
          </a:bodyPr>
          <a:lstStyle/>
          <a:p>
            <a:pPr algn="ctr"/>
            <a:r>
              <a:rPr kumimoji="1" lang="en-US" altLang="ja-JP" sz="3200" dirty="0">
                <a:solidFill>
                  <a:schemeClr val="bg1"/>
                </a:solidFill>
                <a:latin typeface="BIZ UDゴシック" panose="020B0400000000000000" pitchFamily="49" charset="-128"/>
                <a:ea typeface="BIZ UDゴシック" panose="020B0400000000000000" pitchFamily="49" charset="-128"/>
              </a:rPr>
              <a:t>02</a:t>
            </a:r>
          </a:p>
        </p:txBody>
      </p:sp>
      <p:sp>
        <p:nvSpPr>
          <p:cNvPr id="2" name="テキスト ボックス 1">
            <a:extLst>
              <a:ext uri="{FF2B5EF4-FFF2-40B4-BE49-F238E27FC236}">
                <a16:creationId xmlns:a16="http://schemas.microsoft.com/office/drawing/2014/main" id="{D2045D52-BC86-8E27-D170-7D727B33082D}"/>
              </a:ext>
            </a:extLst>
          </p:cNvPr>
          <p:cNvSpPr txBox="1"/>
          <p:nvPr/>
        </p:nvSpPr>
        <p:spPr>
          <a:xfrm>
            <a:off x="3870105" y="3056217"/>
            <a:ext cx="5135798" cy="584775"/>
          </a:xfrm>
          <a:prstGeom prst="rect">
            <a:avLst/>
          </a:prstGeom>
          <a:noFill/>
        </p:spPr>
        <p:txBody>
          <a:bodyPr wrap="square" rtlCol="0">
            <a:spAutoFit/>
          </a:bodyPr>
          <a:lstStyle/>
          <a:p>
            <a:pPr marL="17100"/>
            <a:r>
              <a:rPr kumimoji="1" lang="ja-JP" altLang="en-US" sz="3200" dirty="0">
                <a:solidFill>
                  <a:schemeClr val="bg2">
                    <a:lumMod val="90000"/>
                  </a:schemeClr>
                </a:solidFill>
                <a:latin typeface="BIZ UDゴシック" panose="020B0400000000000000" pitchFamily="49" charset="-128"/>
                <a:ea typeface="BIZ UDゴシック" panose="020B0400000000000000" pitchFamily="49" charset="-128"/>
              </a:rPr>
              <a:t>高い定住率</a:t>
            </a:r>
            <a:endParaRPr kumimoji="1" lang="en-US" altLang="ja-JP" sz="3200" dirty="0">
              <a:solidFill>
                <a:schemeClr val="bg2">
                  <a:lumMod val="90000"/>
                </a:schemeClr>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DDBBE4D1-96FC-0AC3-A860-B701C8197B26}"/>
              </a:ext>
            </a:extLst>
          </p:cNvPr>
          <p:cNvSpPr txBox="1"/>
          <p:nvPr/>
        </p:nvSpPr>
        <p:spPr>
          <a:xfrm>
            <a:off x="3870104" y="3834074"/>
            <a:ext cx="5626233" cy="584775"/>
          </a:xfrm>
          <a:prstGeom prst="rect">
            <a:avLst/>
          </a:prstGeom>
          <a:noFill/>
        </p:spPr>
        <p:txBody>
          <a:bodyPr wrap="square" rtlCol="0">
            <a:spAutoFit/>
          </a:bodyPr>
          <a:lstStyle/>
          <a:p>
            <a:pPr marL="17100"/>
            <a:r>
              <a:rPr kumimoji="1" lang="ja-JP" altLang="en-US" sz="3200" b="1" dirty="0">
                <a:solidFill>
                  <a:schemeClr val="accent2"/>
                </a:solidFill>
                <a:latin typeface="BIZ UDゴシック" panose="020B0400000000000000" pitchFamily="49" charset="-128"/>
                <a:ea typeface="BIZ UDゴシック" panose="020B0400000000000000" pitchFamily="49" charset="-128"/>
              </a:rPr>
              <a:t>元協力隊員の活躍</a:t>
            </a:r>
            <a:endParaRPr kumimoji="1" lang="en-US" altLang="ja-JP" sz="3200" b="1" dirty="0">
              <a:solidFill>
                <a:schemeClr val="accent2"/>
              </a:solidFill>
              <a:latin typeface="BIZ UDゴシック" panose="020B0400000000000000" pitchFamily="49" charset="-128"/>
              <a:ea typeface="BIZ UDゴシック" panose="020B0400000000000000" pitchFamily="49" charset="-128"/>
            </a:endParaRPr>
          </a:p>
        </p:txBody>
      </p:sp>
      <p:grpSp>
        <p:nvGrpSpPr>
          <p:cNvPr id="5" name="グループ化 4">
            <a:extLst>
              <a:ext uri="{FF2B5EF4-FFF2-40B4-BE49-F238E27FC236}">
                <a16:creationId xmlns:a16="http://schemas.microsoft.com/office/drawing/2014/main" id="{B3BE8830-08B8-6294-E254-1FB8564A5CB5}"/>
              </a:ext>
            </a:extLst>
          </p:cNvPr>
          <p:cNvGrpSpPr/>
          <p:nvPr/>
        </p:nvGrpSpPr>
        <p:grpSpPr>
          <a:xfrm>
            <a:off x="2491530" y="3056217"/>
            <a:ext cx="1378575" cy="584775"/>
            <a:chOff x="2650921" y="2965795"/>
            <a:chExt cx="1378575" cy="584775"/>
          </a:xfrm>
        </p:grpSpPr>
        <p:sp>
          <p:nvSpPr>
            <p:cNvPr id="6" name="テキスト ボックス 5">
              <a:extLst>
                <a:ext uri="{FF2B5EF4-FFF2-40B4-BE49-F238E27FC236}">
                  <a16:creationId xmlns:a16="http://schemas.microsoft.com/office/drawing/2014/main" id="{3ECDBD60-CC67-4115-450E-29CD53908B26}"/>
                </a:ext>
              </a:extLst>
            </p:cNvPr>
            <p:cNvSpPr txBox="1"/>
            <p:nvPr/>
          </p:nvSpPr>
          <p:spPr>
            <a:xfrm>
              <a:off x="2650921" y="3136612"/>
              <a:ext cx="838899" cy="369332"/>
            </a:xfrm>
            <a:prstGeom prst="rect">
              <a:avLst/>
            </a:prstGeom>
            <a:noFill/>
          </p:spPr>
          <p:txBody>
            <a:bodyPr wrap="square" rtlCol="0">
              <a:spAutoFit/>
            </a:bodyPr>
            <a:lstStyle/>
            <a:p>
              <a:pPr algn="ctr"/>
              <a:r>
                <a:rPr kumimoji="1" lang="en-US" altLang="ja-JP" dirty="0">
                  <a:solidFill>
                    <a:schemeClr val="bg2">
                      <a:lumMod val="90000"/>
                    </a:schemeClr>
                  </a:solidFill>
                  <a:latin typeface="BIZ UDゴシック" panose="020B0400000000000000" pitchFamily="49" charset="-128"/>
                  <a:ea typeface="BIZ UDゴシック" panose="020B0400000000000000" pitchFamily="49" charset="-128"/>
                </a:rPr>
                <a:t>Point</a:t>
              </a:r>
              <a:endParaRPr kumimoji="1" lang="ja-JP" altLang="en-US" dirty="0">
                <a:solidFill>
                  <a:schemeClr val="bg2">
                    <a:lumMod val="90000"/>
                  </a:schemeClr>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2A926CED-D57B-3EC7-72D8-AF772960C5FE}"/>
                </a:ext>
              </a:extLst>
            </p:cNvPr>
            <p:cNvSpPr txBox="1"/>
            <p:nvPr/>
          </p:nvSpPr>
          <p:spPr>
            <a:xfrm>
              <a:off x="3190597" y="2965795"/>
              <a:ext cx="838899" cy="584775"/>
            </a:xfrm>
            <a:prstGeom prst="rect">
              <a:avLst/>
            </a:prstGeom>
            <a:noFill/>
          </p:spPr>
          <p:txBody>
            <a:bodyPr wrap="square" rtlCol="0">
              <a:spAutoFit/>
            </a:bodyPr>
            <a:lstStyle/>
            <a:p>
              <a:pPr algn="ctr"/>
              <a:r>
                <a:rPr kumimoji="1" lang="en-US" altLang="ja-JP" sz="3200" dirty="0">
                  <a:solidFill>
                    <a:schemeClr val="bg2">
                      <a:lumMod val="90000"/>
                    </a:schemeClr>
                  </a:solidFill>
                  <a:latin typeface="BIZ UDゴシック" panose="020B0400000000000000" pitchFamily="49" charset="-128"/>
                  <a:ea typeface="BIZ UDゴシック" panose="020B0400000000000000" pitchFamily="49" charset="-128"/>
                </a:rPr>
                <a:t>01</a:t>
              </a:r>
              <a:endParaRPr kumimoji="1" lang="ja-JP" altLang="en-US" sz="3200" dirty="0">
                <a:solidFill>
                  <a:schemeClr val="bg2">
                    <a:lumMod val="90000"/>
                  </a:schemeClr>
                </a:solidFill>
                <a:latin typeface="BIZ UDゴシック" panose="020B0400000000000000" pitchFamily="49" charset="-128"/>
                <a:ea typeface="BIZ UDゴシック" panose="020B0400000000000000" pitchFamily="49" charset="-128"/>
              </a:endParaRPr>
            </a:p>
          </p:txBody>
        </p:sp>
      </p:grpSp>
      <p:grpSp>
        <p:nvGrpSpPr>
          <p:cNvPr id="8" name="グループ化 7">
            <a:extLst>
              <a:ext uri="{FF2B5EF4-FFF2-40B4-BE49-F238E27FC236}">
                <a16:creationId xmlns:a16="http://schemas.microsoft.com/office/drawing/2014/main" id="{CDDCFC04-E85A-D549-9704-33AF01C81FAB}"/>
              </a:ext>
            </a:extLst>
          </p:cNvPr>
          <p:cNvGrpSpPr/>
          <p:nvPr/>
        </p:nvGrpSpPr>
        <p:grpSpPr>
          <a:xfrm>
            <a:off x="2491530" y="3834074"/>
            <a:ext cx="1378575" cy="584775"/>
            <a:chOff x="2650921" y="2965795"/>
            <a:chExt cx="1378575" cy="584775"/>
          </a:xfrm>
        </p:grpSpPr>
        <p:sp>
          <p:nvSpPr>
            <p:cNvPr id="12" name="テキスト ボックス 11">
              <a:extLst>
                <a:ext uri="{FF2B5EF4-FFF2-40B4-BE49-F238E27FC236}">
                  <a16:creationId xmlns:a16="http://schemas.microsoft.com/office/drawing/2014/main" id="{DD79C928-6736-E28B-FA39-13A9FFD93B31}"/>
                </a:ext>
              </a:extLst>
            </p:cNvPr>
            <p:cNvSpPr txBox="1"/>
            <p:nvPr/>
          </p:nvSpPr>
          <p:spPr>
            <a:xfrm>
              <a:off x="2650921" y="3136612"/>
              <a:ext cx="838899" cy="369332"/>
            </a:xfrm>
            <a:prstGeom prst="rect">
              <a:avLst/>
            </a:prstGeom>
            <a:noFill/>
          </p:spPr>
          <p:txBody>
            <a:bodyPr wrap="square" rtlCol="0">
              <a:spAutoFit/>
            </a:bodyPr>
            <a:lstStyle/>
            <a:p>
              <a:pPr algn="ctr"/>
              <a:r>
                <a:rPr kumimoji="1" lang="en-US" altLang="ja-JP" b="1" dirty="0">
                  <a:solidFill>
                    <a:schemeClr val="accent2"/>
                  </a:solidFill>
                  <a:latin typeface="BIZ UDゴシック" panose="020B0400000000000000" pitchFamily="49" charset="-128"/>
                  <a:ea typeface="BIZ UDゴシック" panose="020B0400000000000000" pitchFamily="49" charset="-128"/>
                </a:rPr>
                <a:t>Point</a:t>
              </a:r>
              <a:endParaRPr kumimoji="1" lang="ja-JP" altLang="en-US" b="1" dirty="0">
                <a:solidFill>
                  <a:schemeClr val="accent2"/>
                </a:solidFill>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F919E097-EF7C-32E3-89B4-B55AB405E78B}"/>
                </a:ext>
              </a:extLst>
            </p:cNvPr>
            <p:cNvSpPr txBox="1"/>
            <p:nvPr/>
          </p:nvSpPr>
          <p:spPr>
            <a:xfrm>
              <a:off x="3190597" y="2965795"/>
              <a:ext cx="838899" cy="584775"/>
            </a:xfrm>
            <a:prstGeom prst="rect">
              <a:avLst/>
            </a:prstGeom>
            <a:noFill/>
          </p:spPr>
          <p:txBody>
            <a:bodyPr wrap="square" rtlCol="0">
              <a:spAutoFit/>
            </a:bodyPr>
            <a:lstStyle/>
            <a:p>
              <a:pPr algn="ctr"/>
              <a:r>
                <a:rPr kumimoji="1" lang="en-US" altLang="ja-JP" sz="3200" b="1" dirty="0">
                  <a:solidFill>
                    <a:schemeClr val="accent2"/>
                  </a:solidFill>
                  <a:latin typeface="BIZ UDゴシック" panose="020B0400000000000000" pitchFamily="49" charset="-128"/>
                  <a:ea typeface="BIZ UDゴシック" panose="020B0400000000000000" pitchFamily="49" charset="-128"/>
                </a:rPr>
                <a:t>02</a:t>
              </a:r>
              <a:endParaRPr kumimoji="1" lang="ja-JP" altLang="en-US" sz="3200" b="1" dirty="0">
                <a:solidFill>
                  <a:schemeClr val="accent2"/>
                </a:solidFill>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3909073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7">
            <a:extLst>
              <a:ext uri="{FF2B5EF4-FFF2-40B4-BE49-F238E27FC236}">
                <a16:creationId xmlns:a16="http://schemas.microsoft.com/office/drawing/2014/main" id="{954F846C-6E34-F083-6B0E-608E07C48B1C}"/>
              </a:ext>
            </a:extLst>
          </p:cNvPr>
          <p:cNvSpPr/>
          <p:nvPr/>
        </p:nvSpPr>
        <p:spPr>
          <a:xfrm>
            <a:off x="0" y="0"/>
            <a:ext cx="5863905"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02</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000" dirty="0">
                <a:solidFill>
                  <a:schemeClr val="bg1"/>
                </a:solidFill>
                <a:latin typeface="BIZ UDPゴシック" panose="020B0400000000000000" pitchFamily="50" charset="-128"/>
                <a:ea typeface="BIZ UDPゴシック" panose="020B0400000000000000" pitchFamily="50" charset="-128"/>
              </a:rPr>
              <a:t>十日町市版</a:t>
            </a:r>
            <a:r>
              <a:rPr lang="ja-JP" altLang="en-US" sz="2800" dirty="0">
                <a:solidFill>
                  <a:schemeClr val="bg1"/>
                </a:solidFill>
                <a:latin typeface="BIZ UDPゴシック" panose="020B0400000000000000" pitchFamily="50" charset="-128"/>
                <a:ea typeface="BIZ UDPゴシック" panose="020B0400000000000000" pitchFamily="50" charset="-128"/>
              </a:rPr>
              <a:t>地域おこし協力隊</a:t>
            </a:r>
            <a:r>
              <a:rPr lang="ja-JP" altLang="en-US" sz="2000" dirty="0">
                <a:solidFill>
                  <a:schemeClr val="bg1"/>
                </a:solidFill>
                <a:latin typeface="BIZ UDPゴシック" panose="020B0400000000000000" pitchFamily="50" charset="-128"/>
                <a:ea typeface="BIZ UDPゴシック" panose="020B0400000000000000" pitchFamily="50" charset="-128"/>
              </a:rPr>
              <a:t>の特徴</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0" name="山形 4">
            <a:extLst>
              <a:ext uri="{FF2B5EF4-FFF2-40B4-BE49-F238E27FC236}">
                <a16:creationId xmlns:a16="http://schemas.microsoft.com/office/drawing/2014/main" id="{0A1D6788-EB6D-69BC-AA7F-E649D954744D}"/>
              </a:ext>
            </a:extLst>
          </p:cNvPr>
          <p:cNvSpPr/>
          <p:nvPr/>
        </p:nvSpPr>
        <p:spPr>
          <a:xfrm>
            <a:off x="5738069" y="0"/>
            <a:ext cx="4151441"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en-US" altLang="ja-JP" sz="2000" dirty="0">
                <a:solidFill>
                  <a:schemeClr val="tx1"/>
                </a:solidFill>
                <a:latin typeface="BIZ UDゴシック" panose="020B0400000000000000" pitchFamily="49" charset="-128"/>
                <a:ea typeface="BIZ UDゴシック" panose="020B0400000000000000" pitchFamily="49" charset="-128"/>
              </a:rPr>
              <a:t>Point</a:t>
            </a:r>
            <a:r>
              <a:rPr lang="en-US" altLang="ja-JP" sz="2800" dirty="0">
                <a:solidFill>
                  <a:schemeClr val="tx1"/>
                </a:solidFill>
                <a:latin typeface="BIZ UDゴシック" panose="020B0400000000000000" pitchFamily="49" charset="-128"/>
                <a:ea typeface="BIZ UDゴシック" panose="020B0400000000000000" pitchFamily="49" charset="-128"/>
              </a:rPr>
              <a:t>02</a:t>
            </a:r>
            <a:r>
              <a:rPr lang="ja-JP" altLang="en-US" sz="2800" dirty="0">
                <a:solidFill>
                  <a:schemeClr val="tx1"/>
                </a:solidFill>
                <a:latin typeface="BIZ UDゴシック" panose="020B0400000000000000" pitchFamily="49" charset="-128"/>
                <a:ea typeface="BIZ UDゴシック" panose="020B0400000000000000" pitchFamily="49" charset="-128"/>
              </a:rPr>
              <a:t> </a:t>
            </a:r>
            <a:r>
              <a:rPr lang="ja-JP" altLang="en-US" sz="2000" dirty="0">
                <a:solidFill>
                  <a:schemeClr val="tx1"/>
                </a:solidFill>
                <a:latin typeface="BIZ UDゴシック" panose="020B0400000000000000" pitchFamily="49" charset="-128"/>
                <a:ea typeface="BIZ UDゴシック" panose="020B0400000000000000" pitchFamily="49" charset="-128"/>
              </a:rPr>
              <a:t>元協力隊員の</a:t>
            </a:r>
            <a:r>
              <a:rPr lang="ja-JP" altLang="en-US" sz="2800" dirty="0">
                <a:solidFill>
                  <a:schemeClr val="tx1"/>
                </a:solidFill>
                <a:latin typeface="BIZ UDゴシック" panose="020B0400000000000000" pitchFamily="49" charset="-128"/>
                <a:ea typeface="BIZ UDゴシック" panose="020B0400000000000000" pitchFamily="49" charset="-128"/>
              </a:rPr>
              <a:t>活躍</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graphicFrame>
        <p:nvGraphicFramePr>
          <p:cNvPr id="3" name="表 6">
            <a:extLst>
              <a:ext uri="{FF2B5EF4-FFF2-40B4-BE49-F238E27FC236}">
                <a16:creationId xmlns:a16="http://schemas.microsoft.com/office/drawing/2014/main" id="{66C3A9BE-BAFC-84A6-39B2-5A8E43B09167}"/>
              </a:ext>
            </a:extLst>
          </p:cNvPr>
          <p:cNvGraphicFramePr>
            <a:graphicFrameLocks noGrp="1"/>
          </p:cNvGraphicFramePr>
          <p:nvPr>
            <p:extLst>
              <p:ext uri="{D42A27DB-BD31-4B8C-83A1-F6EECF244321}">
                <p14:modId xmlns:p14="http://schemas.microsoft.com/office/powerpoint/2010/main" val="1080828415"/>
              </p:ext>
            </p:extLst>
          </p:nvPr>
        </p:nvGraphicFramePr>
        <p:xfrm>
          <a:off x="5351289" y="1047685"/>
          <a:ext cx="4134774" cy="4009568"/>
        </p:xfrm>
        <a:graphic>
          <a:graphicData uri="http://schemas.openxmlformats.org/drawingml/2006/table">
            <a:tbl>
              <a:tblPr firstRow="1" bandRow="1">
                <a:tableStyleId>{21E4AEA4-8DFA-4A89-87EB-49C32662AFE0}</a:tableStyleId>
              </a:tblPr>
              <a:tblGrid>
                <a:gridCol w="4134774">
                  <a:extLst>
                    <a:ext uri="{9D8B030D-6E8A-4147-A177-3AD203B41FA5}">
                      <a16:colId xmlns:a16="http://schemas.microsoft.com/office/drawing/2014/main" val="4168516419"/>
                    </a:ext>
                  </a:extLst>
                </a:gridCol>
              </a:tblGrid>
              <a:tr h="501196">
                <a:tc>
                  <a:txBody>
                    <a:bodyPr/>
                    <a:lstStyle/>
                    <a:p>
                      <a:pPr algn="ctr"/>
                      <a:r>
                        <a:rPr kumimoji="1" lang="ja-JP" altLang="en-US" sz="2000" b="0" dirty="0">
                          <a:solidFill>
                            <a:schemeClr val="bg1"/>
                          </a:solidFill>
                          <a:latin typeface="BIZ UDゴシック" panose="020B0400000000000000" pitchFamily="49" charset="-128"/>
                          <a:ea typeface="BIZ UDゴシック" panose="020B0400000000000000" pitchFamily="49" charset="-128"/>
                        </a:rPr>
                        <a:t>新規起業</a:t>
                      </a:r>
                      <a:r>
                        <a:rPr kumimoji="1" lang="ja-JP" altLang="en-US" sz="1200" b="0" dirty="0">
                          <a:solidFill>
                            <a:schemeClr val="bg1"/>
                          </a:solidFill>
                          <a:latin typeface="BIZ UDゴシック" panose="020B0400000000000000" pitchFamily="49" charset="-128"/>
                          <a:ea typeface="BIZ UDゴシック" panose="020B0400000000000000" pitchFamily="49" charset="-128"/>
                        </a:rPr>
                        <a:t>（創業・新規起業への就業含む）</a:t>
                      </a:r>
                      <a:endParaRPr kumimoji="1" lang="ja-JP" altLang="en-US" sz="2000" b="0" dirty="0">
                        <a:solidFill>
                          <a:schemeClr val="bg1"/>
                        </a:solidFill>
                        <a:latin typeface="BIZ UDゴシック" panose="020B0400000000000000" pitchFamily="49" charset="-128"/>
                        <a:ea typeface="BIZ UDゴシック" panose="020B0400000000000000" pitchFamily="49" charset="-128"/>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932493207"/>
                  </a:ext>
                </a:extLst>
              </a:tr>
              <a:tr h="501196">
                <a:tc>
                  <a:txBody>
                    <a:bodyPr/>
                    <a:lstStyle/>
                    <a:p>
                      <a:r>
                        <a:rPr kumimoji="1" lang="ja-JP" altLang="en-US" sz="2000" dirty="0">
                          <a:solidFill>
                            <a:schemeClr val="tx1"/>
                          </a:solidFill>
                          <a:latin typeface="BIZ UDゴシック" panose="020B0400000000000000" pitchFamily="49" charset="-128"/>
                          <a:ea typeface="BIZ UDゴシック" panose="020B0400000000000000" pitchFamily="49" charset="-128"/>
                        </a:rPr>
                        <a:t>地ビール製造</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dirty="0">
                          <a:solidFill>
                            <a:schemeClr val="tx1"/>
                          </a:solidFill>
                          <a:latin typeface="BIZ UDゴシック" panose="020B0400000000000000" pitchFamily="49" charset="-128"/>
                          <a:ea typeface="BIZ UDゴシック" panose="020B0400000000000000" pitchFamily="49" charset="-128"/>
                        </a:rPr>
                        <a:t>高木隊員</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latin typeface="BIZ UDゴシック" panose="020B0400000000000000" pitchFamily="49" charset="-128"/>
                        <a:ea typeface="BIZ UDゴシック" panose="020B0400000000000000" pitchFamily="49" charset="-128"/>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8290016"/>
                  </a:ext>
                </a:extLst>
              </a:tr>
              <a:tr h="501196">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2000" b="0" dirty="0">
                          <a:solidFill>
                            <a:schemeClr val="tx1"/>
                          </a:solidFill>
                          <a:latin typeface="BIZ UDゴシック" panose="020B0400000000000000" pitchFamily="49" charset="-128"/>
                          <a:ea typeface="BIZ UDゴシック" panose="020B0400000000000000" pitchFamily="49" charset="-128"/>
                        </a:rPr>
                        <a:t>農家民宿</a:t>
                      </a:r>
                      <a:r>
                        <a:rPr kumimoji="1" lang="ja-JP" altLang="en-US" sz="1800" b="0" dirty="0">
                          <a:solidFill>
                            <a:schemeClr val="tx1"/>
                          </a:solidFill>
                          <a:latin typeface="BIZ UDゴシック" panose="020B0400000000000000" pitchFamily="49" charset="-128"/>
                          <a:ea typeface="BIZ UDゴシック" panose="020B0400000000000000" pitchFamily="49" charset="-128"/>
                        </a:rPr>
                        <a:t>（ジビエ、体験）</a:t>
                      </a:r>
                      <a:r>
                        <a:rPr kumimoji="1" lang="en-US" altLang="ja-JP" sz="1400" b="0" dirty="0">
                          <a:solidFill>
                            <a:schemeClr val="tx1"/>
                          </a:solidFill>
                          <a:latin typeface="BIZ UDゴシック" panose="020B0400000000000000" pitchFamily="49" charset="-128"/>
                          <a:ea typeface="BIZ UDゴシック" panose="020B0400000000000000" pitchFamily="49" charset="-128"/>
                        </a:rPr>
                        <a:t>【</a:t>
                      </a:r>
                      <a:r>
                        <a:rPr kumimoji="1" lang="ja-JP" altLang="en-US" sz="1400" b="0" dirty="0">
                          <a:solidFill>
                            <a:schemeClr val="tx1"/>
                          </a:solidFill>
                          <a:latin typeface="BIZ UDゴシック" panose="020B0400000000000000" pitchFamily="49" charset="-128"/>
                          <a:ea typeface="BIZ UDゴシック" panose="020B0400000000000000" pitchFamily="49" charset="-128"/>
                        </a:rPr>
                        <a:t>高橋隊員</a:t>
                      </a:r>
                      <a:r>
                        <a:rPr kumimoji="1" lang="en-US" altLang="ja-JP" sz="1400" b="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latin typeface="BIZ UDゴシック" panose="020B0400000000000000" pitchFamily="49" charset="-128"/>
                        <a:ea typeface="BIZ UDゴシック" panose="020B0400000000000000" pitchFamily="49" charset="-128"/>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55921669"/>
                  </a:ext>
                </a:extLst>
              </a:tr>
              <a:tr h="501196">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latin typeface="BIZ UDゴシック" panose="020B0400000000000000" pitchFamily="49" charset="-128"/>
                          <a:ea typeface="BIZ UDゴシック" panose="020B0400000000000000" pitchFamily="49" charset="-128"/>
                        </a:rPr>
                        <a:t>ＮＰＯ</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dirty="0">
                          <a:solidFill>
                            <a:schemeClr val="tx1"/>
                          </a:solidFill>
                          <a:latin typeface="BIZ UDゴシック" panose="020B0400000000000000" pitchFamily="49" charset="-128"/>
                          <a:ea typeface="BIZ UDゴシック" panose="020B0400000000000000" pitchFamily="49" charset="-128"/>
                        </a:rPr>
                        <a:t>多田隊員、小山隊員、小針隊員</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latin typeface="BIZ UDゴシック" panose="020B0400000000000000" pitchFamily="49" charset="-128"/>
                        <a:ea typeface="BIZ UDゴシック" panose="020B0400000000000000" pitchFamily="49"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45595724"/>
                  </a:ext>
                </a:extLst>
              </a:tr>
              <a:tr h="501196">
                <a:tc>
                  <a:txBody>
                    <a:bodyPr/>
                    <a:lstStyle/>
                    <a:p>
                      <a:r>
                        <a:rPr kumimoji="1" lang="ja-JP" altLang="en-US" sz="2000" dirty="0">
                          <a:solidFill>
                            <a:schemeClr val="tx1"/>
                          </a:solidFill>
                          <a:latin typeface="BIZ UDゴシック" panose="020B0400000000000000" pitchFamily="49" charset="-128"/>
                          <a:ea typeface="BIZ UDゴシック" panose="020B0400000000000000" pitchFamily="49" charset="-128"/>
                        </a:rPr>
                        <a:t>キッチンカー</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dirty="0">
                          <a:solidFill>
                            <a:schemeClr val="tx1"/>
                          </a:solidFill>
                          <a:latin typeface="BIZ UDゴシック" panose="020B0400000000000000" pitchFamily="49" charset="-128"/>
                          <a:ea typeface="BIZ UDゴシック" panose="020B0400000000000000" pitchFamily="49" charset="-128"/>
                        </a:rPr>
                        <a:t>藤村隊員</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latin typeface="BIZ UDゴシック" panose="020B0400000000000000" pitchFamily="49" charset="-128"/>
                        <a:ea typeface="BIZ UDゴシック" panose="020B0400000000000000" pitchFamily="49"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96612572"/>
                  </a:ext>
                </a:extLst>
              </a:tr>
              <a:tr h="501196">
                <a:tc>
                  <a:txBody>
                    <a:bodyPr/>
                    <a:lstStyle/>
                    <a:p>
                      <a:r>
                        <a:rPr kumimoji="1" lang="ja-JP" altLang="en-US" sz="2000" dirty="0">
                          <a:solidFill>
                            <a:schemeClr val="tx1"/>
                          </a:solidFill>
                          <a:latin typeface="BIZ UDゴシック" panose="020B0400000000000000" pitchFamily="49" charset="-128"/>
                          <a:ea typeface="BIZ UDゴシック" panose="020B0400000000000000" pitchFamily="49" charset="-128"/>
                        </a:rPr>
                        <a:t>居酒屋</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dirty="0">
                          <a:solidFill>
                            <a:schemeClr val="tx1"/>
                          </a:solidFill>
                          <a:latin typeface="BIZ UDゴシック" panose="020B0400000000000000" pitchFamily="49" charset="-128"/>
                          <a:ea typeface="BIZ UDゴシック" panose="020B0400000000000000" pitchFamily="49" charset="-128"/>
                        </a:rPr>
                        <a:t>勝倉隊員</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latin typeface="BIZ UDゴシック" panose="020B0400000000000000" pitchFamily="49" charset="-128"/>
                        <a:ea typeface="BIZ UDゴシック" panose="020B0400000000000000" pitchFamily="49"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78768051"/>
                  </a:ext>
                </a:extLst>
              </a:tr>
              <a:tr h="501196">
                <a:tc>
                  <a:txBody>
                    <a:bodyPr/>
                    <a:lstStyle/>
                    <a:p>
                      <a:r>
                        <a:rPr kumimoji="1" lang="ja-JP" altLang="en-US" sz="2000" dirty="0">
                          <a:solidFill>
                            <a:schemeClr val="tx1"/>
                          </a:solidFill>
                          <a:latin typeface="BIZ UDゴシック" panose="020B0400000000000000" pitchFamily="49" charset="-128"/>
                          <a:ea typeface="BIZ UDゴシック" panose="020B0400000000000000" pitchFamily="49" charset="-128"/>
                        </a:rPr>
                        <a:t>旅行会社</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dirty="0">
                          <a:solidFill>
                            <a:schemeClr val="tx1"/>
                          </a:solidFill>
                          <a:latin typeface="BIZ UDゴシック" panose="020B0400000000000000" pitchFamily="49" charset="-128"/>
                          <a:ea typeface="BIZ UDゴシック" panose="020B0400000000000000" pitchFamily="49" charset="-128"/>
                        </a:rPr>
                        <a:t>井比隊員</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latin typeface="BIZ UDゴシック" panose="020B0400000000000000" pitchFamily="49" charset="-128"/>
                        <a:ea typeface="BIZ UDゴシック" panose="020B0400000000000000" pitchFamily="49"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2315901"/>
                  </a:ext>
                </a:extLst>
              </a:tr>
              <a:tr h="501196">
                <a:tc>
                  <a:txBody>
                    <a:bodyPr/>
                    <a:lstStyle/>
                    <a:p>
                      <a:r>
                        <a:rPr kumimoji="1" lang="ja-JP" altLang="en-US" sz="2000" dirty="0">
                          <a:solidFill>
                            <a:schemeClr val="tx1"/>
                          </a:solidFill>
                          <a:latin typeface="BIZ UDゴシック" panose="020B0400000000000000" pitchFamily="49" charset="-128"/>
                          <a:ea typeface="BIZ UDゴシック" panose="020B0400000000000000" pitchFamily="49" charset="-128"/>
                        </a:rPr>
                        <a:t>出版</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dirty="0">
                          <a:solidFill>
                            <a:schemeClr val="tx1"/>
                          </a:solidFill>
                          <a:latin typeface="BIZ UDゴシック" panose="020B0400000000000000" pitchFamily="49" charset="-128"/>
                          <a:ea typeface="BIZ UDゴシック" panose="020B0400000000000000" pitchFamily="49" charset="-128"/>
                        </a:rPr>
                        <a:t>大塚隊員</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2000" dirty="0">
                          <a:solidFill>
                            <a:schemeClr val="tx1"/>
                          </a:solidFill>
                          <a:latin typeface="BIZ UDゴシック" panose="020B0400000000000000" pitchFamily="49" charset="-128"/>
                          <a:ea typeface="BIZ UDゴシック" panose="020B0400000000000000" pitchFamily="49" charset="-128"/>
                        </a:rPr>
                        <a:t>　　　　　　など</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9459437"/>
                  </a:ext>
                </a:extLst>
              </a:tr>
            </a:tbl>
          </a:graphicData>
        </a:graphic>
      </p:graphicFrame>
      <p:graphicFrame>
        <p:nvGraphicFramePr>
          <p:cNvPr id="5" name="コンテンツ プレースホルダー 6">
            <a:extLst>
              <a:ext uri="{FF2B5EF4-FFF2-40B4-BE49-F238E27FC236}">
                <a16:creationId xmlns:a16="http://schemas.microsoft.com/office/drawing/2014/main" id="{68A637DF-7CD4-BCB9-416D-195B53E8DA41}"/>
              </a:ext>
            </a:extLst>
          </p:cNvPr>
          <p:cNvGraphicFramePr>
            <a:graphicFrameLocks/>
          </p:cNvGraphicFramePr>
          <p:nvPr>
            <p:extLst>
              <p:ext uri="{D42A27DB-BD31-4B8C-83A1-F6EECF244321}">
                <p14:modId xmlns:p14="http://schemas.microsoft.com/office/powerpoint/2010/main" val="1694665352"/>
              </p:ext>
            </p:extLst>
          </p:nvPr>
        </p:nvGraphicFramePr>
        <p:xfrm>
          <a:off x="325969" y="1047685"/>
          <a:ext cx="4238592" cy="3990184"/>
        </p:xfrm>
        <a:graphic>
          <a:graphicData uri="http://schemas.openxmlformats.org/drawingml/2006/table">
            <a:tbl>
              <a:tblPr firstRow="1" bandRow="1">
                <a:tableStyleId>{073A0DAA-6AF3-43AB-8588-CEC1D06C72B9}</a:tableStyleId>
              </a:tblPr>
              <a:tblGrid>
                <a:gridCol w="3551188">
                  <a:extLst>
                    <a:ext uri="{9D8B030D-6E8A-4147-A177-3AD203B41FA5}">
                      <a16:colId xmlns:a16="http://schemas.microsoft.com/office/drawing/2014/main" val="20000"/>
                    </a:ext>
                  </a:extLst>
                </a:gridCol>
                <a:gridCol w="687404">
                  <a:extLst>
                    <a:ext uri="{9D8B030D-6E8A-4147-A177-3AD203B41FA5}">
                      <a16:colId xmlns:a16="http://schemas.microsoft.com/office/drawing/2014/main" val="20001"/>
                    </a:ext>
                  </a:extLst>
                </a:gridCol>
              </a:tblGrid>
              <a:tr h="498773">
                <a:tc gridSpan="2">
                  <a:txBody>
                    <a:bodyPr/>
                    <a:lstStyle/>
                    <a:p>
                      <a:pPr algn="ctr"/>
                      <a:r>
                        <a:rPr kumimoji="1" lang="ja-JP" altLang="en-US" sz="2000" b="0" dirty="0">
                          <a:latin typeface="BIZ UDゴシック" panose="020B0400000000000000" pitchFamily="49" charset="-128"/>
                          <a:ea typeface="BIZ UDゴシック" panose="020B0400000000000000" pitchFamily="49" charset="-128"/>
                        </a:rPr>
                        <a:t>従事している職業</a:t>
                      </a:r>
                      <a:endParaRPr kumimoji="1" lang="ja-JP" altLang="en-US" sz="2000" b="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hMerge="1">
                  <a:txBody>
                    <a:bodyPr/>
                    <a:lstStyle/>
                    <a:p>
                      <a:pPr algn="ctr"/>
                      <a:endParaRPr kumimoji="1" lang="ja-JP" altLang="en-US" sz="2800" b="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98773">
                <a:tc>
                  <a:txBody>
                    <a:bodyPr/>
                    <a:lstStyle/>
                    <a:p>
                      <a:r>
                        <a:rPr kumimoji="1" lang="ja-JP" altLang="en-US" sz="2000" dirty="0">
                          <a:latin typeface="BIZ UDゴシック" panose="020B0400000000000000" pitchFamily="49" charset="-128"/>
                          <a:ea typeface="BIZ UDゴシック" panose="020B0400000000000000" pitchFamily="49" charset="-128"/>
                        </a:rPr>
                        <a:t>新規就農（稲作）</a:t>
                      </a:r>
                      <a:endParaRPr kumimoji="1" lang="ja-JP" altLang="en-US"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a:r>
                        <a:rPr kumimoji="1" lang="en-US" altLang="ja-JP" sz="2000" dirty="0">
                          <a:latin typeface="BIZ UDゴシック" panose="020B0400000000000000" pitchFamily="49" charset="-128"/>
                          <a:ea typeface="BIZ UDゴシック" panose="020B0400000000000000" pitchFamily="49" charset="-128"/>
                        </a:rPr>
                        <a:t>5</a:t>
                      </a:r>
                      <a:r>
                        <a:rPr kumimoji="1" lang="ja-JP" altLang="en-US" sz="2000" dirty="0">
                          <a:latin typeface="BIZ UDゴシック" panose="020B0400000000000000" pitchFamily="49" charset="-128"/>
                          <a:ea typeface="BIZ UDゴシック" panose="020B0400000000000000" pitchFamily="49" charset="-128"/>
                        </a:rPr>
                        <a:t>人</a:t>
                      </a:r>
                      <a:endParaRPr kumimoji="1" lang="en-US" altLang="ja-JP"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8773">
                <a:tc>
                  <a:txBody>
                    <a:bodyPr/>
                    <a:lstStyle/>
                    <a:p>
                      <a:r>
                        <a:rPr kumimoji="1" lang="ja-JP" altLang="en-US" sz="2000" b="1" dirty="0">
                          <a:solidFill>
                            <a:schemeClr val="accent2"/>
                          </a:solidFill>
                          <a:latin typeface="BIZ UDゴシック" panose="020B0400000000000000" pitchFamily="49" charset="-128"/>
                          <a:ea typeface="BIZ UDゴシック" panose="020B0400000000000000" pitchFamily="49" charset="-128"/>
                        </a:rPr>
                        <a:t>新規起業</a:t>
                      </a:r>
                      <a:r>
                        <a:rPr kumimoji="1" lang="ja-JP" altLang="en-US" sz="1200" b="1" dirty="0">
                          <a:solidFill>
                            <a:schemeClr val="accent2"/>
                          </a:solidFill>
                          <a:latin typeface="BIZ UDゴシック" panose="020B0400000000000000" pitchFamily="49" charset="-128"/>
                          <a:ea typeface="BIZ UDゴシック" panose="020B0400000000000000" pitchFamily="49" charset="-128"/>
                        </a:rPr>
                        <a:t>（創業・新規起業への就業含む）</a:t>
                      </a:r>
                      <a:endParaRPr kumimoji="1" lang="ja-JP" altLang="en-US" sz="20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kumimoji="1" lang="en-US" altLang="ja-JP" sz="2000" dirty="0">
                          <a:solidFill>
                            <a:schemeClr val="accent2"/>
                          </a:solidFill>
                          <a:latin typeface="BIZ UDゴシック" panose="020B0400000000000000" pitchFamily="49" charset="-128"/>
                          <a:ea typeface="BIZ UDゴシック" panose="020B0400000000000000" pitchFamily="49" charset="-128"/>
                        </a:rPr>
                        <a:t>19</a:t>
                      </a:r>
                      <a:r>
                        <a:rPr kumimoji="1" lang="ja-JP" altLang="en-US" sz="2000" dirty="0">
                          <a:solidFill>
                            <a:schemeClr val="accent2"/>
                          </a:solidFill>
                          <a:latin typeface="BIZ UDゴシック" panose="020B0400000000000000" pitchFamily="49" charset="-128"/>
                          <a:ea typeface="BIZ UDゴシック" panose="020B0400000000000000" pitchFamily="49" charset="-128"/>
                        </a:rPr>
                        <a:t>人</a:t>
                      </a:r>
                      <a:endParaRPr kumimoji="1" lang="ja-JP" altLang="en-US" sz="2000"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98773">
                <a:tc>
                  <a:txBody>
                    <a:bodyPr/>
                    <a:lstStyle/>
                    <a:p>
                      <a:r>
                        <a:rPr kumimoji="1" lang="ja-JP" altLang="en-US" sz="2000" dirty="0">
                          <a:latin typeface="BIZ UDゴシック" panose="020B0400000000000000" pitchFamily="49" charset="-128"/>
                          <a:ea typeface="BIZ UDゴシック" panose="020B0400000000000000" pitchFamily="49" charset="-128"/>
                        </a:rPr>
                        <a:t>企業・団体への就業</a:t>
                      </a:r>
                      <a:endParaRPr kumimoji="1" lang="ja-JP" altLang="en-US"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kumimoji="1" lang="en-US" altLang="ja-JP" sz="2000" dirty="0">
                          <a:latin typeface="BIZ UDゴシック" panose="020B0400000000000000" pitchFamily="49" charset="-128"/>
                          <a:ea typeface="BIZ UDゴシック" panose="020B0400000000000000" pitchFamily="49" charset="-128"/>
                        </a:rPr>
                        <a:t>13</a:t>
                      </a:r>
                      <a:r>
                        <a:rPr kumimoji="1" lang="ja-JP" altLang="en-US" sz="2000" dirty="0">
                          <a:latin typeface="BIZ UDゴシック" panose="020B0400000000000000" pitchFamily="49" charset="-128"/>
                          <a:ea typeface="BIZ UDゴシック" panose="020B0400000000000000" pitchFamily="49" charset="-128"/>
                        </a:rPr>
                        <a:t>人</a:t>
                      </a:r>
                      <a:endParaRPr kumimoji="1" lang="ja-JP" altLang="en-US"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98773">
                <a:tc>
                  <a:txBody>
                    <a:bodyPr/>
                    <a:lstStyle/>
                    <a:p>
                      <a:r>
                        <a:rPr kumimoji="1" lang="en-US" altLang="ja-JP" sz="2000" dirty="0">
                          <a:latin typeface="BIZ UDゴシック" panose="020B0400000000000000" pitchFamily="49" charset="-128"/>
                          <a:ea typeface="BIZ UDゴシック" panose="020B0400000000000000" pitchFamily="49" charset="-128"/>
                        </a:rPr>
                        <a:t>NPO</a:t>
                      </a:r>
                      <a:r>
                        <a:rPr kumimoji="1" lang="ja-JP" altLang="en-US" sz="2000" dirty="0">
                          <a:latin typeface="BIZ UDゴシック" panose="020B0400000000000000" pitchFamily="49" charset="-128"/>
                          <a:ea typeface="BIZ UDゴシック" panose="020B0400000000000000" pitchFamily="49" charset="-128"/>
                        </a:rPr>
                        <a:t>法人への就業</a:t>
                      </a:r>
                      <a:endParaRPr kumimoji="1" lang="ja-JP" altLang="en-US"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kumimoji="1" lang="en-US" altLang="ja-JP" sz="2000" dirty="0">
                          <a:latin typeface="BIZ UDゴシック" panose="020B0400000000000000" pitchFamily="49" charset="-128"/>
                          <a:ea typeface="BIZ UDゴシック" panose="020B0400000000000000" pitchFamily="49" charset="-128"/>
                        </a:rPr>
                        <a:t>7</a:t>
                      </a:r>
                      <a:r>
                        <a:rPr kumimoji="1" lang="ja-JP" altLang="en-US" sz="2000" dirty="0">
                          <a:latin typeface="BIZ UDゴシック" panose="020B0400000000000000" pitchFamily="49" charset="-128"/>
                          <a:ea typeface="BIZ UDゴシック" panose="020B0400000000000000" pitchFamily="49" charset="-128"/>
                        </a:rPr>
                        <a:t>人</a:t>
                      </a:r>
                      <a:endParaRPr kumimoji="1" lang="ja-JP" altLang="en-US"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98773">
                <a:tc>
                  <a:txBody>
                    <a:bodyPr/>
                    <a:lstStyle/>
                    <a:p>
                      <a:r>
                        <a:rPr kumimoji="1" lang="ja-JP" altLang="en-US" sz="2000" dirty="0">
                          <a:latin typeface="BIZ UDゴシック" panose="020B0400000000000000" pitchFamily="49" charset="-128"/>
                          <a:ea typeface="BIZ UDゴシック" panose="020B0400000000000000" pitchFamily="49" charset="-128"/>
                        </a:rPr>
                        <a:t>市職員等への任用</a:t>
                      </a:r>
                      <a:endParaRPr kumimoji="1" lang="ja-JP" altLang="en-US"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kumimoji="1" lang="en-US" altLang="ja-JP" sz="2000" dirty="0">
                          <a:latin typeface="BIZ UDゴシック" panose="020B0400000000000000" pitchFamily="49" charset="-128"/>
                          <a:ea typeface="BIZ UDゴシック" panose="020B0400000000000000" pitchFamily="49" charset="-128"/>
                        </a:rPr>
                        <a:t>8</a:t>
                      </a:r>
                      <a:r>
                        <a:rPr kumimoji="1" lang="ja-JP" altLang="en-US" sz="2000" dirty="0">
                          <a:latin typeface="BIZ UDゴシック" panose="020B0400000000000000" pitchFamily="49" charset="-128"/>
                          <a:ea typeface="BIZ UDゴシック" panose="020B0400000000000000" pitchFamily="49" charset="-128"/>
                        </a:rPr>
                        <a:t>人</a:t>
                      </a:r>
                      <a:endParaRPr kumimoji="1" lang="ja-JP" altLang="en-US"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98773">
                <a:tc>
                  <a:txBody>
                    <a:bodyPr/>
                    <a:lstStyle/>
                    <a:p>
                      <a:r>
                        <a:rPr kumimoji="1" lang="ja-JP" altLang="en-US" sz="2000" dirty="0">
                          <a:latin typeface="BIZ UDゴシック" panose="020B0400000000000000" pitchFamily="49" charset="-128"/>
                          <a:ea typeface="BIZ UDゴシック" panose="020B0400000000000000" pitchFamily="49" charset="-128"/>
                        </a:rPr>
                        <a:t>その他（育児含む）</a:t>
                      </a:r>
                      <a:endParaRPr kumimoji="1" lang="ja-JP" altLang="en-US"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kumimoji="1" lang="en-US" altLang="ja-JP" sz="2000" dirty="0">
                          <a:latin typeface="BIZ UDゴシック" panose="020B0400000000000000" pitchFamily="49" charset="-128"/>
                          <a:ea typeface="BIZ UDゴシック" panose="020B0400000000000000" pitchFamily="49" charset="-128"/>
                        </a:rPr>
                        <a:t>6</a:t>
                      </a:r>
                      <a:r>
                        <a:rPr kumimoji="1" lang="ja-JP" altLang="en-US" sz="2000" dirty="0">
                          <a:latin typeface="BIZ UDゴシック" panose="020B0400000000000000" pitchFamily="49" charset="-128"/>
                          <a:ea typeface="BIZ UDゴシック" panose="020B0400000000000000" pitchFamily="49" charset="-128"/>
                        </a:rPr>
                        <a:t>人</a:t>
                      </a:r>
                      <a:endParaRPr kumimoji="1" lang="ja-JP" altLang="en-US"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98773">
                <a:tc>
                  <a:txBody>
                    <a:bodyPr/>
                    <a:lstStyle/>
                    <a:p>
                      <a:pPr algn="l"/>
                      <a:r>
                        <a:rPr kumimoji="1" lang="ja-JP" altLang="en-US" sz="2000" dirty="0">
                          <a:latin typeface="BIZ UDゴシック" panose="020B0400000000000000" pitchFamily="49" charset="-128"/>
                          <a:ea typeface="BIZ UDゴシック" panose="020B0400000000000000" pitchFamily="49" charset="-128"/>
                        </a:rPr>
                        <a:t>合計</a:t>
                      </a:r>
                      <a:endParaRPr kumimoji="1" lang="ja-JP" altLang="en-US"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kumimoji="1" lang="en-US" altLang="ja-JP" sz="2000" dirty="0">
                          <a:latin typeface="BIZ UDゴシック" panose="020B0400000000000000" pitchFamily="49" charset="-128"/>
                          <a:ea typeface="BIZ UDゴシック" panose="020B0400000000000000" pitchFamily="49" charset="-128"/>
                        </a:rPr>
                        <a:t>54</a:t>
                      </a:r>
                      <a:r>
                        <a:rPr kumimoji="1" lang="ja-JP" altLang="en-US" sz="2000" dirty="0">
                          <a:latin typeface="BIZ UDゴシック" panose="020B0400000000000000" pitchFamily="49" charset="-128"/>
                          <a:ea typeface="BIZ UDゴシック" panose="020B0400000000000000" pitchFamily="49" charset="-128"/>
                        </a:rPr>
                        <a:t>人</a:t>
                      </a:r>
                      <a:endParaRPr kumimoji="1" lang="ja-JP" altLang="en-US" sz="2000" dirty="0">
                        <a:latin typeface="BIZ UDゴシック" panose="020B0400000000000000" pitchFamily="49" charset="-128"/>
                        <a:ea typeface="BIZ UDゴシック" panose="020B0400000000000000" pitchFamily="49" charset="-128"/>
                        <a:cs typeface="メイリオ" panose="020B0604030504040204" pitchFamily="50" charset="-128"/>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8146855"/>
                  </a:ext>
                </a:extLst>
              </a:tr>
            </a:tbl>
          </a:graphicData>
        </a:graphic>
      </p:graphicFrame>
      <p:sp>
        <p:nvSpPr>
          <p:cNvPr id="7" name="二等辺三角形 6">
            <a:extLst>
              <a:ext uri="{FF2B5EF4-FFF2-40B4-BE49-F238E27FC236}">
                <a16:creationId xmlns:a16="http://schemas.microsoft.com/office/drawing/2014/main" id="{ABA776B3-4E78-F24A-55C9-8195E360F1AE}"/>
              </a:ext>
            </a:extLst>
          </p:cNvPr>
          <p:cNvSpPr/>
          <p:nvPr/>
        </p:nvSpPr>
        <p:spPr>
          <a:xfrm rot="5400000">
            <a:off x="4708039" y="2091562"/>
            <a:ext cx="499772" cy="34964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0D40B1D-C683-B417-EBC1-EF03717EC083}"/>
              </a:ext>
            </a:extLst>
          </p:cNvPr>
          <p:cNvSpPr/>
          <p:nvPr/>
        </p:nvSpPr>
        <p:spPr>
          <a:xfrm>
            <a:off x="325969" y="2034427"/>
            <a:ext cx="4238592" cy="499772"/>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11">
            <a:extLst>
              <a:ext uri="{FF2B5EF4-FFF2-40B4-BE49-F238E27FC236}">
                <a16:creationId xmlns:a16="http://schemas.microsoft.com/office/drawing/2014/main" id="{063370D2-C188-44AA-1F8C-D19B1B95801E}"/>
              </a:ext>
            </a:extLst>
          </p:cNvPr>
          <p:cNvSpPr/>
          <p:nvPr/>
        </p:nvSpPr>
        <p:spPr>
          <a:xfrm rot="10800000">
            <a:off x="7168790" y="5251372"/>
            <a:ext cx="499772" cy="30670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CFFC8F8-C30F-C641-EE5D-BE0E0B86B9B5}"/>
              </a:ext>
            </a:extLst>
          </p:cNvPr>
          <p:cNvSpPr txBox="1"/>
          <p:nvPr/>
        </p:nvSpPr>
        <p:spPr>
          <a:xfrm>
            <a:off x="325969" y="5771577"/>
            <a:ext cx="9160094" cy="584775"/>
          </a:xfrm>
          <a:prstGeom prst="rect">
            <a:avLst/>
          </a:prstGeom>
          <a:solidFill>
            <a:schemeClr val="accent2">
              <a:lumMod val="20000"/>
              <a:lumOff val="80000"/>
            </a:schemeClr>
          </a:solidFill>
        </p:spPr>
        <p:txBody>
          <a:bodyPr wrap="square" rtlCol="0">
            <a:spAutoFit/>
          </a:bodyPr>
          <a:lstStyle/>
          <a:p>
            <a:pPr marL="17100" algn="ctr"/>
            <a:r>
              <a:rPr kumimoji="1" lang="ja-JP" altLang="en-US" sz="3200" b="1" dirty="0">
                <a:solidFill>
                  <a:schemeClr val="accent2"/>
                </a:solidFill>
                <a:latin typeface="BIZ UDゴシック" panose="020B0400000000000000" pitchFamily="49" charset="-128"/>
                <a:ea typeface="BIZ UDゴシック" panose="020B0400000000000000" pitchFamily="49" charset="-128"/>
              </a:rPr>
              <a:t>市内で起業した隊員は様々な分野で活躍している</a:t>
            </a:r>
            <a:endParaRPr kumimoji="1" lang="en-US" altLang="ja-JP" sz="3200" b="1" dirty="0">
              <a:solidFill>
                <a:schemeClr val="accent2"/>
              </a:solidFill>
              <a:latin typeface="BIZ UDゴシック" panose="020B0400000000000000" pitchFamily="49" charset="-128"/>
              <a:ea typeface="BIZ UDゴシック" panose="020B0400000000000000" pitchFamily="49" charset="-128"/>
            </a:endParaRPr>
          </a:p>
        </p:txBody>
      </p:sp>
      <p:sp>
        <p:nvSpPr>
          <p:cNvPr id="2" name="スライド番号プレースホルダー 3">
            <a:extLst>
              <a:ext uri="{FF2B5EF4-FFF2-40B4-BE49-F238E27FC236}">
                <a16:creationId xmlns:a16="http://schemas.microsoft.com/office/drawing/2014/main" id="{43CF3BEA-F7B0-B8D4-4A29-62CBAF8701CD}"/>
              </a:ext>
            </a:extLst>
          </p:cNvPr>
          <p:cNvSpPr>
            <a:spLocks noGrp="1"/>
          </p:cNvSpPr>
          <p:nvPr>
            <p:ph type="sldNum" sz="quarter" idx="12"/>
          </p:nvPr>
        </p:nvSpPr>
        <p:spPr>
          <a:xfrm>
            <a:off x="9240000" y="6354000"/>
            <a:ext cx="666000" cy="504000"/>
          </a:xfrm>
        </p:spPr>
        <p:txBody>
          <a:bodyPr/>
          <a:lstStyle/>
          <a:p>
            <a:fld id="{33727234-9843-4165-AB40-40411EC81480}" type="slidenum">
              <a:rPr kumimoji="1" lang="ja-JP" altLang="en-US" smtClean="0">
                <a:solidFill>
                  <a:schemeClr val="tx1">
                    <a:lumMod val="50000"/>
                    <a:lumOff val="50000"/>
                  </a:schemeClr>
                </a:solidFill>
              </a:rPr>
              <a:t>25</a:t>
            </a:fld>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135460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337EF3F1-EE04-C7B8-69B9-636B295E3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63" b="3704"/>
          <a:stretch/>
        </p:blipFill>
        <p:spPr>
          <a:xfrm>
            <a:off x="5206415" y="3632300"/>
            <a:ext cx="4054203" cy="2805452"/>
          </a:xfrm>
          <a:prstGeom prst="rect">
            <a:avLst/>
          </a:prstGeom>
        </p:spPr>
      </p:pic>
      <p:pic>
        <p:nvPicPr>
          <p:cNvPr id="7" name="図 6">
            <a:extLst>
              <a:ext uri="{FF2B5EF4-FFF2-40B4-BE49-F238E27FC236}">
                <a16:creationId xmlns:a16="http://schemas.microsoft.com/office/drawing/2014/main" id="{3CA45C69-2FD3-98B5-567F-B0103357DF1F}"/>
              </a:ext>
            </a:extLst>
          </p:cNvPr>
          <p:cNvPicPr>
            <a:picLocks noChangeAspect="1"/>
          </p:cNvPicPr>
          <p:nvPr/>
        </p:nvPicPr>
        <p:blipFill rotWithShape="1">
          <a:blip r:embed="rId4">
            <a:extLst>
              <a:ext uri="{28A0092B-C50C-407E-A947-70E740481C1C}">
                <a14:useLocalDpi xmlns:a14="http://schemas.microsoft.com/office/drawing/2010/main" val="0"/>
              </a:ext>
            </a:extLst>
          </a:blip>
          <a:srcRect r="3932"/>
          <a:stretch/>
        </p:blipFill>
        <p:spPr>
          <a:xfrm>
            <a:off x="645382" y="3632300"/>
            <a:ext cx="4052319" cy="2805452"/>
          </a:xfrm>
          <a:prstGeom prst="rect">
            <a:avLst/>
          </a:prstGeom>
        </p:spPr>
      </p:pic>
      <p:sp>
        <p:nvSpPr>
          <p:cNvPr id="12" name="正方形/長方形 11">
            <a:extLst>
              <a:ext uri="{FF2B5EF4-FFF2-40B4-BE49-F238E27FC236}">
                <a16:creationId xmlns:a16="http://schemas.microsoft.com/office/drawing/2014/main" id="{3DDBD91C-26D3-0A66-C513-7A31258C6DD0}"/>
              </a:ext>
            </a:extLst>
          </p:cNvPr>
          <p:cNvSpPr/>
          <p:nvPr/>
        </p:nvSpPr>
        <p:spPr>
          <a:xfrm>
            <a:off x="776058" y="1157817"/>
            <a:ext cx="5816716" cy="615553"/>
          </a:xfrm>
          <a:prstGeom prst="rect">
            <a:avLst/>
          </a:prstGeom>
          <a:noFill/>
        </p:spPr>
        <p:txBody>
          <a:bodyPr wrap="square">
            <a:spAutoFit/>
          </a:bodyPr>
          <a:lstStyle/>
          <a:p>
            <a:pPr marL="1163638" indent="-1163638"/>
            <a:endParaRPr lang="ja-JP" altLang="en-US" sz="1600" dirty="0">
              <a:latin typeface="BIZ UDPゴシック" panose="020B0400000000000000" pitchFamily="50" charset="-128"/>
              <a:ea typeface="BIZ UDPゴシック" panose="020B0400000000000000" pitchFamily="50" charset="-128"/>
            </a:endParaRPr>
          </a:p>
          <a:p>
            <a:pPr marL="1163638" indent="-1163638"/>
            <a:endParaRPr lang="en-US" altLang="ja-JP"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9A56A1D3-0A2A-7A52-ED0E-26D7F858D160}"/>
              </a:ext>
            </a:extLst>
          </p:cNvPr>
          <p:cNvSpPr/>
          <p:nvPr/>
        </p:nvSpPr>
        <p:spPr>
          <a:xfrm>
            <a:off x="645382" y="662314"/>
            <a:ext cx="2427773" cy="400110"/>
          </a:xfrm>
          <a:prstGeom prst="rect">
            <a:avLst/>
          </a:prstGeom>
          <a:noFill/>
        </p:spPr>
        <p:txBody>
          <a:bodyPr wrap="square">
            <a:spAutoFit/>
          </a:bodyPr>
          <a:lstStyle/>
          <a:p>
            <a:pPr marL="179388" indent="-179388">
              <a:spcBef>
                <a:spcPts val="600"/>
              </a:spcBef>
              <a:spcAft>
                <a:spcPts val="600"/>
              </a:spcAft>
            </a:pPr>
            <a:r>
              <a:rPr lang="ja-JP" altLang="en-US" sz="2000" b="1" dirty="0">
                <a:solidFill>
                  <a:schemeClr val="accent2"/>
                </a:solidFill>
                <a:latin typeface="BIZ UDゴシック" panose="020B0400000000000000" pitchFamily="49" charset="-128"/>
                <a:ea typeface="BIZ UDゴシック" panose="020B0400000000000000" pitchFamily="49" charset="-128"/>
              </a:rPr>
              <a:t>トオコン</a:t>
            </a:r>
            <a:r>
              <a:rPr lang="en-US" altLang="ja-JP" sz="2000" b="1" dirty="0">
                <a:solidFill>
                  <a:schemeClr val="accent2"/>
                </a:solidFill>
                <a:latin typeface="BIZ UDゴシック" panose="020B0400000000000000" pitchFamily="49" charset="-128"/>
                <a:ea typeface="BIZ UDゴシック" panose="020B0400000000000000" pitchFamily="49" charset="-128"/>
              </a:rPr>
              <a:t>2016</a:t>
            </a:r>
            <a:r>
              <a:rPr lang="ja-JP" altLang="en-US" sz="2000" b="1" dirty="0">
                <a:solidFill>
                  <a:schemeClr val="accent2"/>
                </a:solidFill>
                <a:latin typeface="BIZ UDゴシック" panose="020B0400000000000000" pitchFamily="49" charset="-128"/>
                <a:ea typeface="BIZ UDゴシック" panose="020B0400000000000000" pitchFamily="49" charset="-128"/>
              </a:rPr>
              <a:t>入賞</a:t>
            </a:r>
            <a:endParaRPr lang="en-US" altLang="ja-JP" sz="2000" b="1" dirty="0">
              <a:solidFill>
                <a:schemeClr val="accent2"/>
              </a:solidFill>
              <a:latin typeface="BIZ UDゴシック" panose="020B0400000000000000" pitchFamily="49" charset="-128"/>
              <a:ea typeface="BIZ UDゴシック" panose="020B0400000000000000" pitchFamily="49" charset="-128"/>
            </a:endParaRPr>
          </a:p>
        </p:txBody>
      </p:sp>
      <p:sp>
        <p:nvSpPr>
          <p:cNvPr id="2" name="正方形/長方形 1">
            <a:extLst>
              <a:ext uri="{FF2B5EF4-FFF2-40B4-BE49-F238E27FC236}">
                <a16:creationId xmlns:a16="http://schemas.microsoft.com/office/drawing/2014/main" id="{BC7061A6-26B2-CCB2-9A7D-C17AC3CB8A1D}"/>
              </a:ext>
            </a:extLst>
          </p:cNvPr>
          <p:cNvSpPr/>
          <p:nvPr/>
        </p:nvSpPr>
        <p:spPr>
          <a:xfrm>
            <a:off x="645381" y="1820837"/>
            <a:ext cx="8615237" cy="1631216"/>
          </a:xfrm>
          <a:prstGeom prst="rect">
            <a:avLst/>
          </a:prstGeom>
          <a:noFill/>
        </p:spPr>
        <p:txBody>
          <a:bodyPr wrap="square">
            <a:spAutoFit/>
          </a:bodyPr>
          <a:lstStyle/>
          <a:p>
            <a:r>
              <a:rPr lang="ja-JP" altLang="en-US" sz="2000" dirty="0">
                <a:latin typeface="BIZ UDゴシック" panose="020B0400000000000000" pitchFamily="49" charset="-128"/>
                <a:ea typeface="BIZ UDゴシック" panose="020B0400000000000000" pitchFamily="49" charset="-128"/>
              </a:rPr>
              <a:t>・平成</a:t>
            </a:r>
            <a:r>
              <a:rPr lang="en-US" altLang="ja-JP" sz="2000" dirty="0">
                <a:latin typeface="BIZ UDゴシック" panose="020B0400000000000000" pitchFamily="49" charset="-128"/>
                <a:ea typeface="BIZ UDゴシック" panose="020B0400000000000000" pitchFamily="49" charset="-128"/>
              </a:rPr>
              <a:t>26</a:t>
            </a:r>
            <a:r>
              <a:rPr lang="ja-JP" altLang="en-US" sz="2000" dirty="0">
                <a:latin typeface="BIZ UDゴシック" panose="020B0400000000000000" pitchFamily="49" charset="-128"/>
                <a:ea typeface="BIZ UDゴシック" panose="020B0400000000000000" pitchFamily="49" charset="-128"/>
              </a:rPr>
              <a:t>年　地産地消型のビアレストランを開業</a:t>
            </a:r>
            <a:endParaRPr lang="en-US" altLang="ja-JP" sz="2000" dirty="0">
              <a:latin typeface="BIZ UDゴシック" panose="020B0400000000000000" pitchFamily="49" charset="-128"/>
              <a:ea typeface="BIZ UDゴシック" panose="020B0400000000000000" pitchFamily="49" charset="-128"/>
            </a:endParaRPr>
          </a:p>
          <a:p>
            <a:r>
              <a:rPr lang="ja-JP" altLang="en-US" sz="2000" dirty="0">
                <a:latin typeface="BIZ UDゴシック" panose="020B0400000000000000" pitchFamily="49" charset="-128"/>
                <a:ea typeface="BIZ UDゴシック" panose="020B0400000000000000" pitchFamily="49" charset="-128"/>
              </a:rPr>
              <a:t>・平成</a:t>
            </a:r>
            <a:r>
              <a:rPr lang="en-US" altLang="ja-JP" sz="2000" dirty="0">
                <a:latin typeface="BIZ UDゴシック" panose="020B0400000000000000" pitchFamily="49" charset="-128"/>
                <a:ea typeface="BIZ UDゴシック" panose="020B0400000000000000" pitchFamily="49" charset="-128"/>
              </a:rPr>
              <a:t>28</a:t>
            </a:r>
            <a:r>
              <a:rPr lang="ja-JP" altLang="en-US" sz="2000" dirty="0">
                <a:latin typeface="BIZ UDゴシック" panose="020B0400000000000000" pitchFamily="49" charset="-128"/>
                <a:ea typeface="BIZ UDゴシック" panose="020B0400000000000000" pitchFamily="49" charset="-128"/>
              </a:rPr>
              <a:t>年　体験交流型ゲストハウス「ハチャネ」を開店</a:t>
            </a:r>
            <a:endParaRPr lang="en-US" altLang="ja-JP" sz="2000" dirty="0">
              <a:latin typeface="BIZ UDゴシック" panose="020B0400000000000000" pitchFamily="49" charset="-128"/>
              <a:ea typeface="BIZ UDゴシック" panose="020B0400000000000000" pitchFamily="49" charset="-128"/>
            </a:endParaRPr>
          </a:p>
          <a:p>
            <a:r>
              <a:rPr lang="ja-JP" altLang="en-US" sz="2000" dirty="0">
                <a:latin typeface="BIZ UDゴシック" panose="020B0400000000000000" pitchFamily="49" charset="-128"/>
                <a:ea typeface="BIZ UDゴシック" panose="020B0400000000000000" pitchFamily="49" charset="-128"/>
              </a:rPr>
              <a:t>・平成</a:t>
            </a:r>
            <a:r>
              <a:rPr lang="en-US" altLang="ja-JP" sz="2000" dirty="0">
                <a:latin typeface="BIZ UDゴシック" panose="020B0400000000000000" pitchFamily="49" charset="-128"/>
                <a:ea typeface="BIZ UDゴシック" panose="020B0400000000000000" pitchFamily="49" charset="-128"/>
              </a:rPr>
              <a:t>29</a:t>
            </a:r>
            <a:r>
              <a:rPr lang="ja-JP" altLang="en-US" sz="2000" dirty="0">
                <a:latin typeface="BIZ UDゴシック" panose="020B0400000000000000" pitchFamily="49" charset="-128"/>
                <a:ea typeface="BIZ UDゴシック" panose="020B0400000000000000" pitchFamily="49" charset="-128"/>
              </a:rPr>
              <a:t>年　</a:t>
            </a:r>
            <a:r>
              <a:rPr lang="ja-JP" altLang="en-US" sz="2000" b="1" dirty="0">
                <a:solidFill>
                  <a:schemeClr val="accent2"/>
                </a:solidFill>
                <a:latin typeface="BIZ UDゴシック" panose="020B0400000000000000" pitchFamily="49" charset="-128"/>
                <a:ea typeface="BIZ UDゴシック" panose="020B0400000000000000" pitchFamily="49" charset="-128"/>
              </a:rPr>
              <a:t>地産地消型ビール醸造会社「妻有ビール株式会社」</a:t>
            </a:r>
            <a:r>
              <a:rPr lang="ja-JP" altLang="en-US" sz="2000" dirty="0">
                <a:latin typeface="BIZ UDゴシック" panose="020B0400000000000000" pitchFamily="49" charset="-128"/>
                <a:ea typeface="BIZ UDゴシック" panose="020B0400000000000000" pitchFamily="49" charset="-128"/>
              </a:rPr>
              <a:t>を設立</a:t>
            </a:r>
            <a:endParaRPr lang="en-US" altLang="ja-JP" sz="2000" dirty="0">
              <a:latin typeface="BIZ UDゴシック" panose="020B0400000000000000" pitchFamily="49" charset="-128"/>
              <a:ea typeface="BIZ UDゴシック" panose="020B0400000000000000" pitchFamily="49" charset="-128"/>
            </a:endParaRPr>
          </a:p>
          <a:p>
            <a:r>
              <a:rPr lang="ja-JP" altLang="en-US" sz="2000" dirty="0">
                <a:latin typeface="BIZ UDゴシック" panose="020B0400000000000000" pitchFamily="49" charset="-128"/>
                <a:ea typeface="BIZ UDゴシック" panose="020B0400000000000000" pitchFamily="49" charset="-128"/>
              </a:rPr>
              <a:t>・令和元年　内閣府男女共同参画局の「女性のチャレンジ賞」受賞</a:t>
            </a:r>
            <a:endParaRPr lang="en-US" altLang="ja-JP" sz="2000" dirty="0">
              <a:latin typeface="BIZ UDゴシック" panose="020B0400000000000000" pitchFamily="49" charset="-128"/>
              <a:ea typeface="BIZ UDゴシック" panose="020B0400000000000000" pitchFamily="49" charset="-128"/>
            </a:endParaRPr>
          </a:p>
          <a:p>
            <a:r>
              <a:rPr lang="ja-JP" altLang="en-US" sz="2000" dirty="0">
                <a:latin typeface="BIZ UDゴシック" panose="020B0400000000000000" pitchFamily="49" charset="-128"/>
                <a:ea typeface="BIZ UDゴシック" panose="020B0400000000000000" pitchFamily="49" charset="-128"/>
              </a:rPr>
              <a:t>・令和４年　ＮＨＫ総合「サラメシ」に出演</a:t>
            </a:r>
            <a:endParaRPr lang="en-US" altLang="ja-JP" sz="2000"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85A96A1E-C3D2-D6C5-19A9-742F50202A89}"/>
              </a:ext>
            </a:extLst>
          </p:cNvPr>
          <p:cNvSpPr txBox="1"/>
          <p:nvPr/>
        </p:nvSpPr>
        <p:spPr>
          <a:xfrm>
            <a:off x="645382" y="1062424"/>
            <a:ext cx="4005401" cy="646331"/>
          </a:xfrm>
          <a:prstGeom prst="rect">
            <a:avLst/>
          </a:prstGeom>
          <a:noFill/>
        </p:spPr>
        <p:txBody>
          <a:bodyPr wrap="square">
            <a:spAutoFit/>
          </a:bodyPr>
          <a:lstStyle/>
          <a:p>
            <a:r>
              <a:rPr lang="ja-JP" altLang="en-US" sz="3600" b="1" dirty="0">
                <a:latin typeface="BIZ UDゴシック" panose="020B0400000000000000" pitchFamily="49" charset="-128"/>
                <a:ea typeface="BIZ UDゴシック" panose="020B0400000000000000" pitchFamily="49" charset="-128"/>
              </a:rPr>
              <a:t>高木 千歩</a:t>
            </a:r>
            <a:r>
              <a:rPr lang="en-US" altLang="ja-JP"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たかぎ ちほ</a:t>
            </a:r>
            <a:r>
              <a:rPr lang="en-US" altLang="ja-JP" b="1" dirty="0">
                <a:latin typeface="BIZ UDゴシック" panose="020B0400000000000000" pitchFamily="49" charset="-128"/>
                <a:ea typeface="BIZ UDゴシック" panose="020B0400000000000000" pitchFamily="49" charset="-128"/>
              </a:rPr>
              <a:t>】</a:t>
            </a:r>
          </a:p>
        </p:txBody>
      </p:sp>
      <p:sp>
        <p:nvSpPr>
          <p:cNvPr id="14" name="正方形/長方形 13">
            <a:extLst>
              <a:ext uri="{FF2B5EF4-FFF2-40B4-BE49-F238E27FC236}">
                <a16:creationId xmlns:a16="http://schemas.microsoft.com/office/drawing/2014/main" id="{0E1316A4-80DA-9A0D-A4D4-C7C105C48C71}"/>
              </a:ext>
            </a:extLst>
          </p:cNvPr>
          <p:cNvSpPr/>
          <p:nvPr/>
        </p:nvSpPr>
        <p:spPr>
          <a:xfrm>
            <a:off x="7805456" y="6437752"/>
            <a:ext cx="1457046" cy="276999"/>
          </a:xfrm>
          <a:prstGeom prst="rect">
            <a:avLst/>
          </a:prstGeom>
          <a:noFill/>
        </p:spPr>
        <p:txBody>
          <a:bodyPr wrap="square">
            <a:spAutoFit/>
          </a:bodyPr>
          <a:lstStyle/>
          <a:p>
            <a:pPr marL="1163638" indent="-1163638" algn="r"/>
            <a:r>
              <a:rPr lang="ja-JP" altLang="en-US" sz="1200" dirty="0">
                <a:latin typeface="BIZ UDゴシック" panose="020B0400000000000000" pitchFamily="49" charset="-128"/>
                <a:ea typeface="BIZ UDゴシック" panose="020B0400000000000000" pitchFamily="49" charset="-128"/>
              </a:rPr>
              <a:t>提供：妻有新聞</a:t>
            </a:r>
            <a:endParaRPr lang="en-US" altLang="ja-JP" sz="1200"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C9CCBBB2-285A-DDC0-055B-16D5DA6EFFD6}"/>
              </a:ext>
            </a:extLst>
          </p:cNvPr>
          <p:cNvSpPr txBox="1"/>
          <p:nvPr/>
        </p:nvSpPr>
        <p:spPr>
          <a:xfrm>
            <a:off x="5206415" y="1280927"/>
            <a:ext cx="3659961" cy="369332"/>
          </a:xfrm>
          <a:prstGeom prst="rect">
            <a:avLst/>
          </a:prstGeom>
          <a:noFill/>
        </p:spPr>
        <p:txBody>
          <a:bodyPr wrap="square">
            <a:spAutoFit/>
          </a:bodyPr>
          <a:lstStyle/>
          <a:p>
            <a:r>
              <a:rPr lang="ja-JP" altLang="en-US" b="1" dirty="0">
                <a:latin typeface="BIZ UDゴシック" panose="020B0400000000000000" pitchFamily="49" charset="-128"/>
                <a:ea typeface="BIZ UDゴシック" panose="020B0400000000000000" pitchFamily="49" charset="-128"/>
              </a:rPr>
              <a:t>活動期間：</a:t>
            </a:r>
            <a:r>
              <a:rPr lang="en-US" altLang="ja-JP" sz="1800" b="1" dirty="0">
                <a:latin typeface="BIZ UDゴシック" panose="020B0400000000000000" pitchFamily="49" charset="-128"/>
                <a:ea typeface="BIZ UDゴシック" panose="020B0400000000000000" pitchFamily="49" charset="-128"/>
              </a:rPr>
              <a:t>H23.10.1</a:t>
            </a:r>
            <a:r>
              <a:rPr lang="ja-JP" altLang="en-US" sz="1800" b="1" dirty="0">
                <a:latin typeface="BIZ UDゴシック" panose="020B0400000000000000" pitchFamily="49" charset="-128"/>
                <a:ea typeface="BIZ UDゴシック" panose="020B0400000000000000" pitchFamily="49" charset="-128"/>
              </a:rPr>
              <a:t>～</a:t>
            </a:r>
            <a:r>
              <a:rPr lang="en-US" altLang="ja-JP" sz="1800" b="1" dirty="0">
                <a:latin typeface="BIZ UDゴシック" panose="020B0400000000000000" pitchFamily="49" charset="-128"/>
                <a:ea typeface="BIZ UDゴシック" panose="020B0400000000000000" pitchFamily="49" charset="-128"/>
              </a:rPr>
              <a:t>H26.3.31</a:t>
            </a:r>
            <a:endParaRPr lang="en-US" altLang="ja-JP" sz="2800" b="1" dirty="0">
              <a:latin typeface="BIZ UDゴシック" panose="020B0400000000000000" pitchFamily="49" charset="-128"/>
              <a:ea typeface="BIZ UDゴシック" panose="020B0400000000000000" pitchFamily="49" charset="-128"/>
            </a:endParaRPr>
          </a:p>
        </p:txBody>
      </p:sp>
      <p:sp>
        <p:nvSpPr>
          <p:cNvPr id="3" name="ホームベース 7">
            <a:extLst>
              <a:ext uri="{FF2B5EF4-FFF2-40B4-BE49-F238E27FC236}">
                <a16:creationId xmlns:a16="http://schemas.microsoft.com/office/drawing/2014/main" id="{D8A327F7-AF53-6D46-C9C0-121C6BF2382D}"/>
              </a:ext>
            </a:extLst>
          </p:cNvPr>
          <p:cNvSpPr/>
          <p:nvPr/>
        </p:nvSpPr>
        <p:spPr>
          <a:xfrm>
            <a:off x="0" y="0"/>
            <a:ext cx="5863905"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02</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000" dirty="0">
                <a:solidFill>
                  <a:schemeClr val="bg1"/>
                </a:solidFill>
                <a:latin typeface="BIZ UDPゴシック" panose="020B0400000000000000" pitchFamily="50" charset="-128"/>
                <a:ea typeface="BIZ UDPゴシック" panose="020B0400000000000000" pitchFamily="50" charset="-128"/>
              </a:rPr>
              <a:t>十日町市版</a:t>
            </a:r>
            <a:r>
              <a:rPr lang="ja-JP" altLang="en-US" sz="2800" dirty="0">
                <a:solidFill>
                  <a:schemeClr val="bg1"/>
                </a:solidFill>
                <a:latin typeface="BIZ UDPゴシック" panose="020B0400000000000000" pitchFamily="50" charset="-128"/>
                <a:ea typeface="BIZ UDPゴシック" panose="020B0400000000000000" pitchFamily="50" charset="-128"/>
              </a:rPr>
              <a:t>地域おこし協力隊</a:t>
            </a:r>
            <a:r>
              <a:rPr lang="ja-JP" altLang="en-US" sz="2000" dirty="0">
                <a:solidFill>
                  <a:schemeClr val="bg1"/>
                </a:solidFill>
                <a:latin typeface="BIZ UDPゴシック" panose="020B0400000000000000" pitchFamily="50" charset="-128"/>
                <a:ea typeface="BIZ UDPゴシック" panose="020B0400000000000000" pitchFamily="50" charset="-128"/>
              </a:rPr>
              <a:t>の特徴</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6" name="山形 4">
            <a:extLst>
              <a:ext uri="{FF2B5EF4-FFF2-40B4-BE49-F238E27FC236}">
                <a16:creationId xmlns:a16="http://schemas.microsoft.com/office/drawing/2014/main" id="{A0A4AD98-8FC5-6F2D-CD8C-7198736442AC}"/>
              </a:ext>
            </a:extLst>
          </p:cNvPr>
          <p:cNvSpPr/>
          <p:nvPr/>
        </p:nvSpPr>
        <p:spPr>
          <a:xfrm>
            <a:off x="5738069" y="0"/>
            <a:ext cx="4167931"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en-US" altLang="ja-JP" sz="2000" dirty="0">
                <a:solidFill>
                  <a:schemeClr val="tx1"/>
                </a:solidFill>
                <a:latin typeface="BIZ UDゴシック" panose="020B0400000000000000" pitchFamily="49" charset="-128"/>
                <a:ea typeface="BIZ UDゴシック" panose="020B0400000000000000" pitchFamily="49" charset="-128"/>
              </a:rPr>
              <a:t>Point</a:t>
            </a:r>
            <a:r>
              <a:rPr lang="en-US" altLang="ja-JP" sz="2800" dirty="0">
                <a:solidFill>
                  <a:schemeClr val="tx1"/>
                </a:solidFill>
                <a:latin typeface="BIZ UDゴシック" panose="020B0400000000000000" pitchFamily="49" charset="-128"/>
                <a:ea typeface="BIZ UDゴシック" panose="020B0400000000000000" pitchFamily="49" charset="-128"/>
              </a:rPr>
              <a:t>02</a:t>
            </a:r>
            <a:r>
              <a:rPr lang="ja-JP" altLang="en-US" sz="2800" dirty="0">
                <a:solidFill>
                  <a:schemeClr val="tx1"/>
                </a:solidFill>
                <a:latin typeface="BIZ UDゴシック" panose="020B0400000000000000" pitchFamily="49" charset="-128"/>
                <a:ea typeface="BIZ UDゴシック" panose="020B0400000000000000" pitchFamily="49" charset="-128"/>
              </a:rPr>
              <a:t> </a:t>
            </a:r>
            <a:r>
              <a:rPr lang="ja-JP" altLang="en-US" sz="2000" dirty="0">
                <a:solidFill>
                  <a:schemeClr val="tx1"/>
                </a:solidFill>
                <a:latin typeface="BIZ UDゴシック" panose="020B0400000000000000" pitchFamily="49" charset="-128"/>
                <a:ea typeface="BIZ UDゴシック" panose="020B0400000000000000" pitchFamily="49" charset="-128"/>
              </a:rPr>
              <a:t>元協力隊員の</a:t>
            </a:r>
            <a:r>
              <a:rPr lang="ja-JP" altLang="en-US" sz="2800" dirty="0">
                <a:solidFill>
                  <a:schemeClr val="tx1"/>
                </a:solidFill>
                <a:latin typeface="BIZ UDゴシック" panose="020B0400000000000000" pitchFamily="49" charset="-128"/>
                <a:ea typeface="BIZ UDゴシック" panose="020B0400000000000000" pitchFamily="49" charset="-128"/>
              </a:rPr>
              <a:t>活躍</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
        <p:nvSpPr>
          <p:cNvPr id="9" name="スライド番号プレースホルダー 3">
            <a:extLst>
              <a:ext uri="{FF2B5EF4-FFF2-40B4-BE49-F238E27FC236}">
                <a16:creationId xmlns:a16="http://schemas.microsoft.com/office/drawing/2014/main" id="{6632416A-2CC4-41C2-E3AC-9FAC6DF6B75E}"/>
              </a:ext>
            </a:extLst>
          </p:cNvPr>
          <p:cNvSpPr>
            <a:spLocks noGrp="1"/>
          </p:cNvSpPr>
          <p:nvPr>
            <p:ph type="sldNum" sz="quarter" idx="12"/>
          </p:nvPr>
        </p:nvSpPr>
        <p:spPr>
          <a:xfrm>
            <a:off x="9240000" y="6354000"/>
            <a:ext cx="666000" cy="504000"/>
          </a:xfrm>
        </p:spPr>
        <p:txBody>
          <a:bodyPr/>
          <a:lstStyle/>
          <a:p>
            <a:fld id="{33727234-9843-4165-AB40-40411EC81480}" type="slidenum">
              <a:rPr kumimoji="1" lang="ja-JP" altLang="en-US" smtClean="0">
                <a:solidFill>
                  <a:schemeClr val="tx1">
                    <a:lumMod val="50000"/>
                    <a:lumOff val="50000"/>
                  </a:schemeClr>
                </a:solidFill>
              </a:rPr>
              <a:t>26</a:t>
            </a:fld>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2107351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テーブルの上の料理&#10;&#10;自動的に生成された説明">
            <a:extLst>
              <a:ext uri="{FF2B5EF4-FFF2-40B4-BE49-F238E27FC236}">
                <a16:creationId xmlns:a16="http://schemas.microsoft.com/office/drawing/2014/main" id="{55328A8A-967B-0896-86F3-9BE287065047}"/>
              </a:ext>
            </a:extLst>
          </p:cNvPr>
          <p:cNvPicPr>
            <a:picLocks noChangeAspect="1"/>
          </p:cNvPicPr>
          <p:nvPr/>
        </p:nvPicPr>
        <p:blipFill rotWithShape="1">
          <a:blip r:embed="rId3"/>
          <a:srcRect l="25894" t="24338" r="9867" b="7437"/>
          <a:stretch/>
        </p:blipFill>
        <p:spPr>
          <a:xfrm>
            <a:off x="5273278" y="3632300"/>
            <a:ext cx="3957311" cy="2805452"/>
          </a:xfrm>
          <a:prstGeom prst="rect">
            <a:avLst/>
          </a:prstGeom>
        </p:spPr>
      </p:pic>
      <p:pic>
        <p:nvPicPr>
          <p:cNvPr id="13" name="図 12" descr="水, 木, 食品, グリーン が含まれている画像">
            <a:extLst>
              <a:ext uri="{FF2B5EF4-FFF2-40B4-BE49-F238E27FC236}">
                <a16:creationId xmlns:a16="http://schemas.microsoft.com/office/drawing/2014/main" id="{31A8F739-2391-D199-376F-524CE079B004}"/>
              </a:ext>
            </a:extLst>
          </p:cNvPr>
          <p:cNvPicPr>
            <a:picLocks noChangeAspect="1"/>
          </p:cNvPicPr>
          <p:nvPr/>
        </p:nvPicPr>
        <p:blipFill rotWithShape="1">
          <a:blip r:embed="rId4"/>
          <a:srcRect l="23121" t="8466" r="35179" b="11085"/>
          <a:stretch/>
        </p:blipFill>
        <p:spPr>
          <a:xfrm rot="5400000">
            <a:off x="1270306" y="3005492"/>
            <a:ext cx="2805451" cy="4059068"/>
          </a:xfrm>
          <a:prstGeom prst="rect">
            <a:avLst/>
          </a:prstGeom>
        </p:spPr>
      </p:pic>
      <p:sp>
        <p:nvSpPr>
          <p:cNvPr id="3" name="正方形/長方形 2">
            <a:extLst>
              <a:ext uri="{FF2B5EF4-FFF2-40B4-BE49-F238E27FC236}">
                <a16:creationId xmlns:a16="http://schemas.microsoft.com/office/drawing/2014/main" id="{20606E1F-1E2B-1F63-9020-B0870B8B4D03}"/>
              </a:ext>
            </a:extLst>
          </p:cNvPr>
          <p:cNvSpPr/>
          <p:nvPr/>
        </p:nvSpPr>
        <p:spPr>
          <a:xfrm>
            <a:off x="645382" y="840114"/>
            <a:ext cx="2427773" cy="400110"/>
          </a:xfrm>
          <a:prstGeom prst="rect">
            <a:avLst/>
          </a:prstGeom>
          <a:noFill/>
        </p:spPr>
        <p:txBody>
          <a:bodyPr wrap="square">
            <a:spAutoFit/>
          </a:bodyPr>
          <a:lstStyle/>
          <a:p>
            <a:pPr marL="179388" indent="-179388">
              <a:spcBef>
                <a:spcPts val="600"/>
              </a:spcBef>
              <a:spcAft>
                <a:spcPts val="600"/>
              </a:spcAft>
            </a:pPr>
            <a:r>
              <a:rPr lang="ja-JP" altLang="en-US" sz="2000" b="1" dirty="0">
                <a:solidFill>
                  <a:schemeClr val="accent2"/>
                </a:solidFill>
                <a:latin typeface="BIZ UDゴシック" panose="020B0400000000000000" pitchFamily="49" charset="-128"/>
                <a:ea typeface="BIZ UDゴシック" panose="020B0400000000000000" pitchFamily="49" charset="-128"/>
              </a:rPr>
              <a:t>トオコン</a:t>
            </a:r>
            <a:r>
              <a:rPr lang="en-US" altLang="ja-JP" sz="2000" b="1" dirty="0">
                <a:solidFill>
                  <a:schemeClr val="accent2"/>
                </a:solidFill>
                <a:latin typeface="BIZ UDゴシック" panose="020B0400000000000000" pitchFamily="49" charset="-128"/>
                <a:ea typeface="BIZ UDゴシック" panose="020B0400000000000000" pitchFamily="49" charset="-128"/>
              </a:rPr>
              <a:t>2017</a:t>
            </a:r>
            <a:r>
              <a:rPr lang="ja-JP" altLang="en-US" sz="2000" b="1" dirty="0">
                <a:solidFill>
                  <a:schemeClr val="accent2"/>
                </a:solidFill>
                <a:latin typeface="BIZ UDゴシック" panose="020B0400000000000000" pitchFamily="49" charset="-128"/>
                <a:ea typeface="BIZ UDゴシック" panose="020B0400000000000000" pitchFamily="49" charset="-128"/>
              </a:rPr>
              <a:t>入賞</a:t>
            </a:r>
            <a:endParaRPr lang="en-US" altLang="ja-JP" sz="2000" b="1" dirty="0">
              <a:solidFill>
                <a:schemeClr val="accent2"/>
              </a:solidFill>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7DAF75FD-F57A-1C1C-7117-4415F7B8A5E9}"/>
              </a:ext>
            </a:extLst>
          </p:cNvPr>
          <p:cNvSpPr txBox="1"/>
          <p:nvPr/>
        </p:nvSpPr>
        <p:spPr>
          <a:xfrm>
            <a:off x="615352" y="1240224"/>
            <a:ext cx="4915606" cy="646331"/>
          </a:xfrm>
          <a:prstGeom prst="rect">
            <a:avLst/>
          </a:prstGeom>
          <a:noFill/>
        </p:spPr>
        <p:txBody>
          <a:bodyPr wrap="square">
            <a:spAutoFit/>
          </a:bodyPr>
          <a:lstStyle/>
          <a:p>
            <a:r>
              <a:rPr lang="ja-JP" altLang="en-US" sz="3600" b="1" dirty="0">
                <a:latin typeface="BIZ UDゴシック" panose="020B0400000000000000" pitchFamily="49" charset="-128"/>
                <a:ea typeface="BIZ UDゴシック" panose="020B0400000000000000" pitchFamily="49" charset="-128"/>
              </a:rPr>
              <a:t>高橋 美佐子</a:t>
            </a:r>
            <a:r>
              <a:rPr lang="en-US" altLang="ja-JP"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たかはし みさこ</a:t>
            </a:r>
            <a:r>
              <a:rPr lang="en-US" altLang="ja-JP" b="1" dirty="0">
                <a:latin typeface="BIZ UDゴシック" panose="020B0400000000000000" pitchFamily="49" charset="-128"/>
                <a:ea typeface="BIZ UDゴシック" panose="020B0400000000000000" pitchFamily="49" charset="-128"/>
              </a:rPr>
              <a:t>】</a:t>
            </a:r>
          </a:p>
        </p:txBody>
      </p:sp>
      <p:sp>
        <p:nvSpPr>
          <p:cNvPr id="12" name="正方形/長方形 11">
            <a:extLst>
              <a:ext uri="{FF2B5EF4-FFF2-40B4-BE49-F238E27FC236}">
                <a16:creationId xmlns:a16="http://schemas.microsoft.com/office/drawing/2014/main" id="{3DDBD91C-26D3-0A66-C513-7A31258C6DD0}"/>
              </a:ext>
            </a:extLst>
          </p:cNvPr>
          <p:cNvSpPr/>
          <p:nvPr/>
        </p:nvSpPr>
        <p:spPr>
          <a:xfrm>
            <a:off x="776058" y="1335617"/>
            <a:ext cx="5816716" cy="615553"/>
          </a:xfrm>
          <a:prstGeom prst="rect">
            <a:avLst/>
          </a:prstGeom>
          <a:noFill/>
        </p:spPr>
        <p:txBody>
          <a:bodyPr wrap="square">
            <a:spAutoFit/>
          </a:bodyPr>
          <a:lstStyle/>
          <a:p>
            <a:pPr marL="1163638" indent="-1163638"/>
            <a:endParaRPr lang="ja-JP" altLang="en-US" sz="1600" dirty="0">
              <a:latin typeface="BIZ UDPゴシック" panose="020B0400000000000000" pitchFamily="50" charset="-128"/>
              <a:ea typeface="BIZ UDPゴシック" panose="020B0400000000000000" pitchFamily="50" charset="-128"/>
            </a:endParaRPr>
          </a:p>
          <a:p>
            <a:pPr marL="1163638" indent="-1163638"/>
            <a:endParaRPr lang="en-US" altLang="ja-JP" dirty="0">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B35024B0-D46D-A699-E23B-B7A8FEE256E8}"/>
              </a:ext>
            </a:extLst>
          </p:cNvPr>
          <p:cNvSpPr/>
          <p:nvPr/>
        </p:nvSpPr>
        <p:spPr>
          <a:xfrm>
            <a:off x="615352" y="2096433"/>
            <a:ext cx="8615237" cy="1323439"/>
          </a:xfrm>
          <a:prstGeom prst="rect">
            <a:avLst/>
          </a:prstGeom>
          <a:noFill/>
        </p:spPr>
        <p:txBody>
          <a:bodyPr wrap="square">
            <a:spAutoFit/>
          </a:bodyPr>
          <a:lstStyle/>
          <a:p>
            <a:pPr marL="179388" indent="-179388"/>
            <a:r>
              <a:rPr lang="ja-JP" altLang="en-US" sz="2000" dirty="0">
                <a:latin typeface="BIZ UDゴシック" panose="020B0400000000000000" pitchFamily="49" charset="-128"/>
                <a:ea typeface="BIZ UDゴシック" panose="020B0400000000000000" pitchFamily="49" charset="-128"/>
              </a:rPr>
              <a:t>・平成</a:t>
            </a:r>
            <a:r>
              <a:rPr lang="en-US" altLang="ja-JP" sz="2000">
                <a:latin typeface="BIZ UDゴシック" panose="020B0400000000000000" pitchFamily="49" charset="-128"/>
                <a:ea typeface="BIZ UDゴシック" panose="020B0400000000000000" pitchFamily="49" charset="-128"/>
              </a:rPr>
              <a:t>28</a:t>
            </a:r>
            <a:r>
              <a:rPr lang="ja-JP" altLang="en-US" sz="2000">
                <a:latin typeface="BIZ UDゴシック" panose="020B0400000000000000" pitchFamily="49" charset="-128"/>
                <a:ea typeface="BIZ UDゴシック" panose="020B0400000000000000" pitchFamily="49" charset="-128"/>
              </a:rPr>
              <a:t>年　</a:t>
            </a:r>
            <a:r>
              <a:rPr lang="ja-JP" altLang="en-US" sz="2000" dirty="0">
                <a:latin typeface="BIZ UDゴシック" panose="020B0400000000000000" pitchFamily="49" charset="-128"/>
                <a:ea typeface="BIZ UDゴシック" panose="020B0400000000000000" pitchFamily="49" charset="-128"/>
              </a:rPr>
              <a:t>狩猟免許取得</a:t>
            </a:r>
            <a:endParaRPr lang="en-US" altLang="ja-JP" sz="2000" dirty="0">
              <a:latin typeface="BIZ UDゴシック" panose="020B0400000000000000" pitchFamily="49" charset="-128"/>
              <a:ea typeface="BIZ UDゴシック" panose="020B0400000000000000" pitchFamily="49" charset="-128"/>
            </a:endParaRPr>
          </a:p>
          <a:p>
            <a:pPr marL="179388" indent="-179388"/>
            <a:r>
              <a:rPr lang="ja-JP" altLang="en-US" sz="2000" dirty="0">
                <a:latin typeface="BIZ UDゴシック" panose="020B0400000000000000" pitchFamily="49" charset="-128"/>
                <a:ea typeface="BIZ UDゴシック" panose="020B0400000000000000" pitchFamily="49" charset="-128"/>
              </a:rPr>
              <a:t>・平成</a:t>
            </a:r>
            <a:r>
              <a:rPr lang="en-US" altLang="ja-JP" sz="2000" dirty="0">
                <a:latin typeface="BIZ UDゴシック" panose="020B0400000000000000" pitchFamily="49" charset="-128"/>
                <a:ea typeface="BIZ UDゴシック" panose="020B0400000000000000" pitchFamily="49" charset="-128"/>
              </a:rPr>
              <a:t>28</a:t>
            </a:r>
            <a:r>
              <a:rPr lang="ja-JP" altLang="en-US" sz="2000" dirty="0">
                <a:latin typeface="BIZ UDゴシック" panose="020B0400000000000000" pitchFamily="49" charset="-128"/>
                <a:ea typeface="BIZ UDゴシック" panose="020B0400000000000000" pitchFamily="49" charset="-128"/>
              </a:rPr>
              <a:t>年　</a:t>
            </a:r>
            <a:r>
              <a:rPr lang="ja-JP" altLang="en-US" sz="2000" b="1" dirty="0">
                <a:solidFill>
                  <a:schemeClr val="accent2"/>
                </a:solidFill>
                <a:latin typeface="BIZ UDゴシック" panose="020B0400000000000000" pitchFamily="49" charset="-128"/>
                <a:ea typeface="BIZ UDゴシック" panose="020B0400000000000000" pitchFamily="49" charset="-128"/>
              </a:rPr>
              <a:t>「農家民宿　茅屋や」</a:t>
            </a:r>
            <a:r>
              <a:rPr lang="ja-JP" altLang="en-US" sz="2000" dirty="0">
                <a:latin typeface="BIZ UDゴシック" panose="020B0400000000000000" pitchFamily="49" charset="-128"/>
                <a:ea typeface="BIZ UDゴシック" panose="020B0400000000000000" pitchFamily="49" charset="-128"/>
              </a:rPr>
              <a:t>をオープン</a:t>
            </a:r>
          </a:p>
          <a:p>
            <a:pPr marL="179388" indent="-179388"/>
            <a:r>
              <a:rPr lang="ja-JP" altLang="en-US" sz="2000" dirty="0">
                <a:latin typeface="BIZ UDゴシック" panose="020B0400000000000000" pitchFamily="49" charset="-128"/>
                <a:ea typeface="BIZ UDゴシック" panose="020B0400000000000000" pitchFamily="49" charset="-128"/>
              </a:rPr>
              <a:t>・平成</a:t>
            </a:r>
            <a:r>
              <a:rPr lang="en-US" altLang="ja-JP" sz="2000" dirty="0">
                <a:latin typeface="BIZ UDゴシック" panose="020B0400000000000000" pitchFamily="49" charset="-128"/>
                <a:ea typeface="BIZ UDゴシック" panose="020B0400000000000000" pitchFamily="49" charset="-128"/>
              </a:rPr>
              <a:t>29</a:t>
            </a:r>
            <a:r>
              <a:rPr lang="ja-JP" altLang="en-US" sz="2000" dirty="0">
                <a:latin typeface="BIZ UDゴシック" panose="020B0400000000000000" pitchFamily="49" charset="-128"/>
                <a:ea typeface="BIZ UDゴシック" panose="020B0400000000000000" pitchFamily="49" charset="-128"/>
              </a:rPr>
              <a:t>年　野生鳥獣専門の</a:t>
            </a:r>
            <a:r>
              <a:rPr lang="ja-JP" altLang="en-US" sz="2000" b="1" dirty="0">
                <a:solidFill>
                  <a:schemeClr val="accent2"/>
                </a:solidFill>
                <a:latin typeface="BIZ UDゴシック" panose="020B0400000000000000" pitchFamily="49" charset="-128"/>
                <a:ea typeface="BIZ UDゴシック" panose="020B0400000000000000" pitchFamily="49" charset="-128"/>
              </a:rPr>
              <a:t>食肉処理施設「雪国Ｂａｓｅ」</a:t>
            </a:r>
            <a:r>
              <a:rPr lang="ja-JP" altLang="en-US" sz="2000" dirty="0">
                <a:latin typeface="BIZ UDゴシック" panose="020B0400000000000000" pitchFamily="49" charset="-128"/>
                <a:ea typeface="BIZ UDゴシック" panose="020B0400000000000000" pitchFamily="49" charset="-128"/>
              </a:rPr>
              <a:t>を設立</a:t>
            </a:r>
            <a:endParaRPr lang="en-US" altLang="ja-JP" sz="2000" dirty="0">
              <a:latin typeface="BIZ UDゴシック" panose="020B0400000000000000" pitchFamily="49" charset="-128"/>
              <a:ea typeface="BIZ UDゴシック" panose="020B0400000000000000" pitchFamily="49" charset="-128"/>
            </a:endParaRPr>
          </a:p>
          <a:p>
            <a:pPr marL="179388" indent="-179388"/>
            <a:r>
              <a:rPr lang="ja-JP" altLang="en-US" sz="2000" dirty="0">
                <a:latin typeface="BIZ UDゴシック" panose="020B0400000000000000" pitchFamily="49" charset="-128"/>
                <a:ea typeface="BIZ UDゴシック" panose="020B0400000000000000" pitchFamily="49" charset="-128"/>
              </a:rPr>
              <a:t>・令和５年　テレビ朝日「人生の楽園」に出演</a:t>
            </a:r>
            <a:endParaRPr lang="en-US" altLang="ja-JP" sz="2000"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08C96C6C-DB25-85FF-EDB7-B102816F4C51}"/>
              </a:ext>
            </a:extLst>
          </p:cNvPr>
          <p:cNvSpPr txBox="1"/>
          <p:nvPr/>
        </p:nvSpPr>
        <p:spPr>
          <a:xfrm>
            <a:off x="5630687" y="1458727"/>
            <a:ext cx="3659961" cy="369332"/>
          </a:xfrm>
          <a:prstGeom prst="rect">
            <a:avLst/>
          </a:prstGeom>
          <a:noFill/>
        </p:spPr>
        <p:txBody>
          <a:bodyPr wrap="square">
            <a:spAutoFit/>
          </a:bodyPr>
          <a:lstStyle/>
          <a:p>
            <a:r>
              <a:rPr lang="ja-JP" altLang="en-US" b="1" dirty="0">
                <a:latin typeface="BIZ UDゴシック" panose="020B0400000000000000" pitchFamily="49" charset="-128"/>
                <a:ea typeface="BIZ UDゴシック" panose="020B0400000000000000" pitchFamily="49" charset="-128"/>
              </a:rPr>
              <a:t>活動期間：</a:t>
            </a:r>
            <a:r>
              <a:rPr lang="en-US" altLang="ja-JP" sz="1800" b="1" dirty="0">
                <a:latin typeface="BIZ UDゴシック" panose="020B0400000000000000" pitchFamily="49" charset="-128"/>
                <a:ea typeface="BIZ UDゴシック" panose="020B0400000000000000" pitchFamily="49" charset="-128"/>
              </a:rPr>
              <a:t>H25.4.1</a:t>
            </a:r>
            <a:r>
              <a:rPr lang="ja-JP" altLang="en-US" sz="1800" b="1" dirty="0">
                <a:latin typeface="BIZ UDゴシック" panose="020B0400000000000000" pitchFamily="49" charset="-128"/>
                <a:ea typeface="BIZ UDゴシック" panose="020B0400000000000000" pitchFamily="49" charset="-128"/>
              </a:rPr>
              <a:t>～</a:t>
            </a:r>
            <a:r>
              <a:rPr lang="en-US" altLang="ja-JP" sz="1800" b="1" dirty="0">
                <a:latin typeface="BIZ UDゴシック" panose="020B0400000000000000" pitchFamily="49" charset="-128"/>
                <a:ea typeface="BIZ UDゴシック" panose="020B0400000000000000" pitchFamily="49" charset="-128"/>
              </a:rPr>
              <a:t>H27.9.31</a:t>
            </a:r>
            <a:endParaRPr lang="en-US" altLang="ja-JP" sz="2800" b="1" dirty="0">
              <a:latin typeface="BIZ UDゴシック" panose="020B0400000000000000" pitchFamily="49" charset="-128"/>
              <a:ea typeface="BIZ UDゴシック" panose="020B0400000000000000" pitchFamily="49" charset="-128"/>
            </a:endParaRPr>
          </a:p>
        </p:txBody>
      </p:sp>
      <p:sp>
        <p:nvSpPr>
          <p:cNvPr id="6" name="ホームベース 7">
            <a:extLst>
              <a:ext uri="{FF2B5EF4-FFF2-40B4-BE49-F238E27FC236}">
                <a16:creationId xmlns:a16="http://schemas.microsoft.com/office/drawing/2014/main" id="{2EA219E6-CA56-8A3B-312F-6FB8B12AC472}"/>
              </a:ext>
            </a:extLst>
          </p:cNvPr>
          <p:cNvSpPr/>
          <p:nvPr/>
        </p:nvSpPr>
        <p:spPr>
          <a:xfrm>
            <a:off x="0" y="0"/>
            <a:ext cx="5863905"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02</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000" dirty="0">
                <a:solidFill>
                  <a:schemeClr val="bg1"/>
                </a:solidFill>
                <a:latin typeface="BIZ UDPゴシック" panose="020B0400000000000000" pitchFamily="50" charset="-128"/>
                <a:ea typeface="BIZ UDPゴシック" panose="020B0400000000000000" pitchFamily="50" charset="-128"/>
              </a:rPr>
              <a:t>十日町市版</a:t>
            </a:r>
            <a:r>
              <a:rPr lang="ja-JP" altLang="en-US" sz="2800" dirty="0">
                <a:solidFill>
                  <a:schemeClr val="bg1"/>
                </a:solidFill>
                <a:latin typeface="BIZ UDPゴシック" panose="020B0400000000000000" pitchFamily="50" charset="-128"/>
                <a:ea typeface="BIZ UDPゴシック" panose="020B0400000000000000" pitchFamily="50" charset="-128"/>
              </a:rPr>
              <a:t>地域おこし協力隊</a:t>
            </a:r>
            <a:r>
              <a:rPr lang="ja-JP" altLang="en-US" sz="2000" dirty="0">
                <a:solidFill>
                  <a:schemeClr val="bg1"/>
                </a:solidFill>
                <a:latin typeface="BIZ UDPゴシック" panose="020B0400000000000000" pitchFamily="50" charset="-128"/>
                <a:ea typeface="BIZ UDPゴシック" panose="020B0400000000000000" pitchFamily="50" charset="-128"/>
              </a:rPr>
              <a:t>の特徴</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7" name="山形 4">
            <a:extLst>
              <a:ext uri="{FF2B5EF4-FFF2-40B4-BE49-F238E27FC236}">
                <a16:creationId xmlns:a16="http://schemas.microsoft.com/office/drawing/2014/main" id="{2C331052-5406-EAE0-4244-C5C3B50D00D2}"/>
              </a:ext>
            </a:extLst>
          </p:cNvPr>
          <p:cNvSpPr/>
          <p:nvPr/>
        </p:nvSpPr>
        <p:spPr>
          <a:xfrm>
            <a:off x="5738069" y="0"/>
            <a:ext cx="4167931"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en-US" altLang="ja-JP" sz="2000" dirty="0">
                <a:solidFill>
                  <a:schemeClr val="tx1"/>
                </a:solidFill>
                <a:latin typeface="BIZ UDゴシック" panose="020B0400000000000000" pitchFamily="49" charset="-128"/>
                <a:ea typeface="BIZ UDゴシック" panose="020B0400000000000000" pitchFamily="49" charset="-128"/>
              </a:rPr>
              <a:t>Point</a:t>
            </a:r>
            <a:r>
              <a:rPr lang="en-US" altLang="ja-JP" sz="2800" dirty="0">
                <a:solidFill>
                  <a:schemeClr val="tx1"/>
                </a:solidFill>
                <a:latin typeface="BIZ UDゴシック" panose="020B0400000000000000" pitchFamily="49" charset="-128"/>
                <a:ea typeface="BIZ UDゴシック" panose="020B0400000000000000" pitchFamily="49" charset="-128"/>
              </a:rPr>
              <a:t>02</a:t>
            </a:r>
            <a:r>
              <a:rPr lang="ja-JP" altLang="en-US" sz="2800" dirty="0">
                <a:solidFill>
                  <a:schemeClr val="tx1"/>
                </a:solidFill>
                <a:latin typeface="BIZ UDゴシック" panose="020B0400000000000000" pitchFamily="49" charset="-128"/>
                <a:ea typeface="BIZ UDゴシック" panose="020B0400000000000000" pitchFamily="49" charset="-128"/>
              </a:rPr>
              <a:t> </a:t>
            </a:r>
            <a:r>
              <a:rPr lang="ja-JP" altLang="en-US" sz="2000" dirty="0">
                <a:solidFill>
                  <a:schemeClr val="tx1"/>
                </a:solidFill>
                <a:latin typeface="BIZ UDゴシック" panose="020B0400000000000000" pitchFamily="49" charset="-128"/>
                <a:ea typeface="BIZ UDゴシック" panose="020B0400000000000000" pitchFamily="49" charset="-128"/>
              </a:rPr>
              <a:t>元協力隊員の</a:t>
            </a:r>
            <a:r>
              <a:rPr lang="ja-JP" altLang="en-US" sz="2800" dirty="0">
                <a:solidFill>
                  <a:schemeClr val="tx1"/>
                </a:solidFill>
                <a:latin typeface="BIZ UDゴシック" panose="020B0400000000000000" pitchFamily="49" charset="-128"/>
                <a:ea typeface="BIZ UDゴシック" panose="020B0400000000000000" pitchFamily="49" charset="-128"/>
              </a:rPr>
              <a:t>活躍</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
        <p:nvSpPr>
          <p:cNvPr id="8" name="スライド番号プレースホルダー 3">
            <a:extLst>
              <a:ext uri="{FF2B5EF4-FFF2-40B4-BE49-F238E27FC236}">
                <a16:creationId xmlns:a16="http://schemas.microsoft.com/office/drawing/2014/main" id="{92CF2D29-6AB1-8400-93C0-93D4379063FE}"/>
              </a:ext>
            </a:extLst>
          </p:cNvPr>
          <p:cNvSpPr>
            <a:spLocks noGrp="1"/>
          </p:cNvSpPr>
          <p:nvPr>
            <p:ph type="sldNum" sz="quarter" idx="12"/>
          </p:nvPr>
        </p:nvSpPr>
        <p:spPr>
          <a:xfrm>
            <a:off x="9240000" y="6354000"/>
            <a:ext cx="666000" cy="504000"/>
          </a:xfrm>
        </p:spPr>
        <p:txBody>
          <a:bodyPr/>
          <a:lstStyle/>
          <a:p>
            <a:fld id="{33727234-9843-4165-AB40-40411EC81480}" type="slidenum">
              <a:rPr kumimoji="1" lang="ja-JP" altLang="en-US" smtClean="0">
                <a:solidFill>
                  <a:schemeClr val="tx1">
                    <a:lumMod val="50000"/>
                    <a:lumOff val="50000"/>
                  </a:schemeClr>
                </a:solidFill>
              </a:rPr>
              <a:t>27</a:t>
            </a:fld>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288697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1E07D871-1C40-6AB1-6B75-5F75C7506AA4}"/>
              </a:ext>
            </a:extLst>
          </p:cNvPr>
          <p:cNvGrpSpPr/>
          <p:nvPr/>
        </p:nvGrpSpPr>
        <p:grpSpPr>
          <a:xfrm>
            <a:off x="5273278" y="3768515"/>
            <a:ext cx="4025699" cy="2787022"/>
            <a:chOff x="0" y="2159000"/>
            <a:chExt cx="9906000" cy="6858000"/>
          </a:xfrm>
        </p:grpSpPr>
        <p:pic>
          <p:nvPicPr>
            <p:cNvPr id="14" name="図プレースホルダー 3">
              <a:extLst>
                <a:ext uri="{FF2B5EF4-FFF2-40B4-BE49-F238E27FC236}">
                  <a16:creationId xmlns:a16="http://schemas.microsoft.com/office/drawing/2014/main" id="{631A2514-918D-6759-7B5E-86734183CA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49" r="46495"/>
            <a:stretch/>
          </p:blipFill>
          <p:spPr>
            <a:xfrm>
              <a:off x="0" y="2159000"/>
              <a:ext cx="4953000" cy="6858000"/>
            </a:xfrm>
            <a:prstGeom prst="rect">
              <a:avLst/>
            </a:prstGeom>
            <a:ln>
              <a:noFill/>
            </a:ln>
          </p:spPr>
        </p:pic>
        <p:pic>
          <p:nvPicPr>
            <p:cNvPr id="15" name="図プレースホルダー 7">
              <a:extLst>
                <a:ext uri="{FF2B5EF4-FFF2-40B4-BE49-F238E27FC236}">
                  <a16:creationId xmlns:a16="http://schemas.microsoft.com/office/drawing/2014/main" id="{680AF8EE-38E3-D66F-0E69-C229EEBD49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51" r="37593"/>
            <a:stretch/>
          </p:blipFill>
          <p:spPr>
            <a:xfrm>
              <a:off x="4953000" y="2159000"/>
              <a:ext cx="4953000" cy="6858000"/>
            </a:xfrm>
            <a:prstGeom prst="rect">
              <a:avLst/>
            </a:prstGeom>
            <a:ln>
              <a:noFill/>
            </a:ln>
          </p:spPr>
        </p:pic>
      </p:grpSp>
      <p:pic>
        <p:nvPicPr>
          <p:cNvPr id="7" name="図 6">
            <a:extLst>
              <a:ext uri="{FF2B5EF4-FFF2-40B4-BE49-F238E27FC236}">
                <a16:creationId xmlns:a16="http://schemas.microsoft.com/office/drawing/2014/main" id="{528E79B4-A1ED-DE2B-8ED5-75E0D15ABF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10" t="1" r="14277" b="1471"/>
          <a:stretch/>
        </p:blipFill>
        <p:spPr>
          <a:xfrm>
            <a:off x="651604" y="3759300"/>
            <a:ext cx="4050962" cy="2805452"/>
          </a:xfrm>
          <a:prstGeom prst="rect">
            <a:avLst/>
          </a:prstGeom>
        </p:spPr>
      </p:pic>
      <p:sp>
        <p:nvSpPr>
          <p:cNvPr id="2" name="テキスト ボックス 1">
            <a:extLst>
              <a:ext uri="{FF2B5EF4-FFF2-40B4-BE49-F238E27FC236}">
                <a16:creationId xmlns:a16="http://schemas.microsoft.com/office/drawing/2014/main" id="{A3E57E03-6CE9-EE4F-4C60-B30FBA257402}"/>
              </a:ext>
            </a:extLst>
          </p:cNvPr>
          <p:cNvSpPr txBox="1"/>
          <p:nvPr/>
        </p:nvSpPr>
        <p:spPr>
          <a:xfrm>
            <a:off x="651604" y="836368"/>
            <a:ext cx="4301396" cy="646331"/>
          </a:xfrm>
          <a:prstGeom prst="rect">
            <a:avLst/>
          </a:prstGeom>
          <a:noFill/>
        </p:spPr>
        <p:txBody>
          <a:bodyPr wrap="square">
            <a:spAutoFit/>
          </a:bodyPr>
          <a:lstStyle/>
          <a:p>
            <a:r>
              <a:rPr lang="ja-JP" altLang="en-US" sz="3600" b="1" dirty="0">
                <a:latin typeface="BIZ UDゴシック" panose="020B0400000000000000" pitchFamily="49" charset="-128"/>
                <a:ea typeface="BIZ UDゴシック" panose="020B0400000000000000" pitchFamily="49" charset="-128"/>
              </a:rPr>
              <a:t>多田 朋孔</a:t>
            </a:r>
            <a:r>
              <a:rPr lang="en-US" altLang="ja-JP"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ただ ともよし</a:t>
            </a:r>
            <a:r>
              <a:rPr lang="en-US" altLang="ja-JP" b="1" dirty="0">
                <a:latin typeface="BIZ UDゴシック" panose="020B0400000000000000" pitchFamily="49" charset="-128"/>
                <a:ea typeface="BIZ UDゴシック" panose="020B0400000000000000" pitchFamily="49" charset="-128"/>
              </a:rPr>
              <a:t>】</a:t>
            </a:r>
            <a:endParaRPr lang="en-US" altLang="ja-JP" sz="3600" b="1" dirty="0">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3DDBD91C-26D3-0A66-C513-7A31258C6DD0}"/>
              </a:ext>
            </a:extLst>
          </p:cNvPr>
          <p:cNvSpPr/>
          <p:nvPr/>
        </p:nvSpPr>
        <p:spPr>
          <a:xfrm>
            <a:off x="800210" y="889714"/>
            <a:ext cx="4152790" cy="615553"/>
          </a:xfrm>
          <a:prstGeom prst="rect">
            <a:avLst/>
          </a:prstGeom>
          <a:noFill/>
        </p:spPr>
        <p:txBody>
          <a:bodyPr wrap="square">
            <a:spAutoFit/>
          </a:bodyPr>
          <a:lstStyle/>
          <a:p>
            <a:pPr marL="1163638" indent="-1163638"/>
            <a:endParaRPr lang="ja-JP" altLang="en-US" sz="1600" dirty="0">
              <a:latin typeface="BIZ UDPゴシック" panose="020B0400000000000000" pitchFamily="50" charset="-128"/>
              <a:ea typeface="BIZ UDPゴシック" panose="020B0400000000000000" pitchFamily="50" charset="-128"/>
            </a:endParaRPr>
          </a:p>
          <a:p>
            <a:pPr marL="1163638" indent="-1163638"/>
            <a:endParaRPr lang="en-US" altLang="ja-JP"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F9AE7400-2349-AE29-5C56-334985082746}"/>
              </a:ext>
            </a:extLst>
          </p:cNvPr>
          <p:cNvSpPr>
            <a:spLocks noGrp="1"/>
          </p:cNvSpPr>
          <p:nvPr>
            <p:ph type="sldNum" sz="quarter" idx="12"/>
          </p:nvPr>
        </p:nvSpPr>
        <p:spPr>
          <a:xfrm>
            <a:off x="9240000" y="6354000"/>
            <a:ext cx="666000" cy="504000"/>
          </a:xfrm>
        </p:spPr>
        <p:txBody>
          <a:bodyPr/>
          <a:lstStyle/>
          <a:p>
            <a:fld id="{33727234-9843-4165-AB40-40411EC81480}" type="slidenum">
              <a:rPr kumimoji="1" lang="ja-JP" altLang="en-US" smtClean="0">
                <a:solidFill>
                  <a:schemeClr val="tx1">
                    <a:lumMod val="50000"/>
                    <a:lumOff val="50000"/>
                  </a:schemeClr>
                </a:solidFill>
              </a:rPr>
              <a:t>28</a:t>
            </a:fld>
            <a:endParaRPr kumimoji="1" lang="ja-JP" altLang="en-US" dirty="0">
              <a:solidFill>
                <a:schemeClr val="tx1">
                  <a:lumMod val="50000"/>
                  <a:lumOff val="50000"/>
                </a:schemeClr>
              </a:solidFill>
            </a:endParaRPr>
          </a:p>
        </p:txBody>
      </p:sp>
      <p:sp>
        <p:nvSpPr>
          <p:cNvPr id="6" name="テキスト ボックス 5">
            <a:extLst>
              <a:ext uri="{FF2B5EF4-FFF2-40B4-BE49-F238E27FC236}">
                <a16:creationId xmlns:a16="http://schemas.microsoft.com/office/drawing/2014/main" id="{C8E1A4E0-9EAF-1637-995C-A9D56071F504}"/>
              </a:ext>
            </a:extLst>
          </p:cNvPr>
          <p:cNvSpPr txBox="1"/>
          <p:nvPr/>
        </p:nvSpPr>
        <p:spPr>
          <a:xfrm>
            <a:off x="592816" y="1666915"/>
            <a:ext cx="9221240" cy="2246769"/>
          </a:xfrm>
          <a:prstGeom prst="rect">
            <a:avLst/>
          </a:prstGeom>
          <a:noFill/>
        </p:spPr>
        <p:txBody>
          <a:bodyPr wrap="square">
            <a:spAutoFit/>
          </a:bodyPr>
          <a:lstStyle/>
          <a:p>
            <a:pPr indent="-804863"/>
            <a:r>
              <a:rPr lang="ja-JP" altLang="en-US" sz="2000" dirty="0">
                <a:latin typeface="BIZ UDゴシック" panose="020B0400000000000000" pitchFamily="49" charset="-128"/>
                <a:ea typeface="BIZ UDゴシック" panose="020B0400000000000000" pitchFamily="49" charset="-128"/>
              </a:rPr>
              <a:t>・</a:t>
            </a:r>
            <a:r>
              <a:rPr lang="en-US" altLang="ja-JP" sz="2000" dirty="0">
                <a:latin typeface="BIZ UDゴシック" panose="020B0400000000000000" pitchFamily="49" charset="-128"/>
                <a:ea typeface="BIZ UDゴシック" panose="020B0400000000000000" pitchFamily="49" charset="-128"/>
              </a:rPr>
              <a:t>NPO</a:t>
            </a:r>
            <a:r>
              <a:rPr lang="ja-JP" altLang="en-US" sz="2000" dirty="0">
                <a:latin typeface="BIZ UDゴシック" panose="020B0400000000000000" pitchFamily="49" charset="-128"/>
                <a:ea typeface="BIZ UDゴシック" panose="020B0400000000000000" pitchFamily="49" charset="-128"/>
              </a:rPr>
              <a:t>地域おこし代表理事</a:t>
            </a:r>
            <a:r>
              <a:rPr lang="ja-JP" altLang="en-US" sz="1600" dirty="0">
                <a:latin typeface="BIZ UDゴシック" panose="020B0400000000000000" pitchFamily="49" charset="-128"/>
                <a:ea typeface="BIZ UDゴシック" panose="020B0400000000000000" pitchFamily="49" charset="-128"/>
              </a:rPr>
              <a:t>（農業生産・加工・販売・農村体験交流）</a:t>
            </a:r>
            <a:endParaRPr lang="en-US" altLang="ja-JP" sz="1600" dirty="0">
              <a:latin typeface="BIZ UDゴシック" panose="020B0400000000000000" pitchFamily="49" charset="-128"/>
              <a:ea typeface="BIZ UDゴシック" panose="020B0400000000000000" pitchFamily="49" charset="-128"/>
            </a:endParaRPr>
          </a:p>
          <a:p>
            <a:pPr indent="-804863"/>
            <a:r>
              <a:rPr lang="ja-JP" altLang="en-US" sz="2000" dirty="0">
                <a:latin typeface="BIZ UDゴシック" panose="020B0400000000000000" pitchFamily="49" charset="-128"/>
                <a:ea typeface="BIZ UDゴシック" panose="020B0400000000000000" pitchFamily="49" charset="-128"/>
              </a:rPr>
              <a:t>・著書：奇跡の集落～廃村寸前「限界集落」からの再生～</a:t>
            </a:r>
            <a:endParaRPr lang="en-US" altLang="ja-JP" sz="2000" dirty="0">
              <a:latin typeface="BIZ UDゴシック" panose="020B0400000000000000" pitchFamily="49" charset="-128"/>
              <a:ea typeface="BIZ UDゴシック" panose="020B0400000000000000" pitchFamily="49" charset="-128"/>
            </a:endParaRPr>
          </a:p>
          <a:p>
            <a:pPr indent="-804863"/>
            <a:r>
              <a:rPr lang="ja-JP" altLang="en-US" sz="2000" dirty="0">
                <a:latin typeface="BIZ UDゴシック" panose="020B0400000000000000" pitchFamily="49" charset="-128"/>
                <a:ea typeface="BIZ UDゴシック" panose="020B0400000000000000" pitchFamily="49" charset="-128"/>
              </a:rPr>
              <a:t>・平成</a:t>
            </a:r>
            <a:r>
              <a:rPr lang="en-US" altLang="ja-JP" sz="2000" dirty="0">
                <a:latin typeface="BIZ UDゴシック" panose="020B0400000000000000" pitchFamily="49" charset="-128"/>
                <a:ea typeface="BIZ UDゴシック" panose="020B0400000000000000" pitchFamily="49" charset="-128"/>
              </a:rPr>
              <a:t>23</a:t>
            </a:r>
            <a:r>
              <a:rPr lang="ja-JP" altLang="en-US" sz="2000" dirty="0">
                <a:latin typeface="BIZ UDゴシック" panose="020B0400000000000000" pitchFamily="49" charset="-128"/>
                <a:ea typeface="BIZ UDゴシック" panose="020B0400000000000000" pitchFamily="49" charset="-128"/>
              </a:rPr>
              <a:t>年　総務省ふるさとづくり大賞団体表彰受賞</a:t>
            </a:r>
            <a:endParaRPr lang="en-US" altLang="ja-JP" sz="2000" dirty="0">
              <a:latin typeface="BIZ UDゴシック" panose="020B0400000000000000" pitchFamily="49" charset="-128"/>
              <a:ea typeface="BIZ UDゴシック" panose="020B0400000000000000" pitchFamily="49" charset="-128"/>
            </a:endParaRPr>
          </a:p>
          <a:p>
            <a:pPr indent="-804863"/>
            <a:r>
              <a:rPr lang="ja-JP" altLang="en-US" sz="2000" dirty="0">
                <a:latin typeface="BIZ UDゴシック" panose="020B0400000000000000" pitchFamily="49" charset="-128"/>
                <a:ea typeface="BIZ UDゴシック" panose="020B0400000000000000" pitchFamily="49" charset="-128"/>
              </a:rPr>
              <a:t>・平成</a:t>
            </a:r>
            <a:r>
              <a:rPr lang="en-US" altLang="ja-JP" sz="2000" dirty="0">
                <a:latin typeface="BIZ UDゴシック" panose="020B0400000000000000" pitchFamily="49" charset="-128"/>
                <a:ea typeface="BIZ UDゴシック" panose="020B0400000000000000" pitchFamily="49" charset="-128"/>
              </a:rPr>
              <a:t>27</a:t>
            </a:r>
            <a:r>
              <a:rPr lang="ja-JP" altLang="en-US" sz="2000" dirty="0">
                <a:latin typeface="BIZ UDゴシック" panose="020B0400000000000000" pitchFamily="49" charset="-128"/>
                <a:ea typeface="BIZ UDゴシック" panose="020B0400000000000000" pitchFamily="49" charset="-128"/>
              </a:rPr>
              <a:t>年　総務省地域力創造アドバイザー</a:t>
            </a:r>
            <a:endParaRPr lang="en-US" altLang="ja-JP" sz="2000" dirty="0">
              <a:latin typeface="BIZ UDゴシック" panose="020B0400000000000000" pitchFamily="49" charset="-128"/>
              <a:ea typeface="BIZ UDゴシック" panose="020B0400000000000000" pitchFamily="49" charset="-128"/>
            </a:endParaRPr>
          </a:p>
          <a:p>
            <a:pPr indent="-804863"/>
            <a:r>
              <a:rPr lang="ja-JP" altLang="en-US" sz="2000" dirty="0">
                <a:latin typeface="BIZ UDゴシック" panose="020B0400000000000000" pitchFamily="49" charset="-128"/>
                <a:ea typeface="BIZ UDゴシック" panose="020B0400000000000000" pitchFamily="49" charset="-128"/>
              </a:rPr>
              <a:t>・令和５年　</a:t>
            </a:r>
            <a:r>
              <a:rPr lang="ja-JP" altLang="en-US" sz="2000" b="1" dirty="0">
                <a:solidFill>
                  <a:schemeClr val="accent2"/>
                </a:solidFill>
                <a:latin typeface="BIZ UDゴシック" panose="020B0400000000000000" pitchFamily="49" charset="-128"/>
                <a:ea typeface="BIZ UDゴシック" panose="020B0400000000000000" pitchFamily="49" charset="-128"/>
              </a:rPr>
              <a:t>特定地域づくり事業協同組合「</a:t>
            </a:r>
            <a:r>
              <a:rPr lang="ja-JP" altLang="en-US" sz="1400" b="1" dirty="0">
                <a:solidFill>
                  <a:schemeClr val="accent2"/>
                </a:solidFill>
                <a:latin typeface="BIZ UDゴシック" panose="020B0400000000000000" pitchFamily="49" charset="-128"/>
                <a:ea typeface="BIZ UDゴシック" panose="020B0400000000000000" pitchFamily="49" charset="-128"/>
              </a:rPr>
              <a:t>十日町市複業協同組合</a:t>
            </a:r>
            <a:r>
              <a:rPr lang="en-US" altLang="ja-JP" sz="2000" b="1" dirty="0">
                <a:solidFill>
                  <a:schemeClr val="accent2"/>
                </a:solidFill>
                <a:latin typeface="BIZ UDゴシック" panose="020B0400000000000000" pitchFamily="49" charset="-128"/>
                <a:ea typeface="BIZ UDゴシック" panose="020B0400000000000000" pitchFamily="49" charset="-128"/>
              </a:rPr>
              <a:t>TOMOWORK</a:t>
            </a:r>
            <a:r>
              <a:rPr lang="ja-JP" altLang="en-US" sz="2000" b="1" dirty="0">
                <a:solidFill>
                  <a:schemeClr val="accent2"/>
                </a:solidFill>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を開設   </a:t>
            </a:r>
            <a:endParaRPr lang="en-US" altLang="ja-JP" sz="2000" dirty="0">
              <a:latin typeface="BIZ UDゴシック" panose="020B0400000000000000" pitchFamily="49" charset="-128"/>
              <a:ea typeface="BIZ UDゴシック" panose="020B0400000000000000" pitchFamily="49" charset="-128"/>
            </a:endParaRPr>
          </a:p>
          <a:p>
            <a:pPr indent="-804863"/>
            <a:r>
              <a:rPr lang="en-US" altLang="ja-JP" sz="2000" dirty="0">
                <a:latin typeface="BIZ UDゴシック" panose="020B0400000000000000" pitchFamily="49" charset="-128"/>
                <a:ea typeface="BIZ UDゴシック" panose="020B0400000000000000" pitchFamily="49" charset="-128"/>
              </a:rPr>
              <a:t>            </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複数の事業者の仕事を組み合わせて年間を通じた仕事を創出し、地域の担い手を確保する制度</a:t>
            </a:r>
            <a:endParaRPr lang="en-US" altLang="ja-JP" sz="2000" dirty="0">
              <a:latin typeface="BIZ UDPゴシック" panose="020B0400000000000000" pitchFamily="50" charset="-128"/>
              <a:ea typeface="BIZ UDPゴシック" panose="020B0400000000000000" pitchFamily="50" charset="-128"/>
            </a:endParaRPr>
          </a:p>
          <a:p>
            <a:pPr indent="-804863"/>
            <a:endParaRPr lang="en-US" altLang="ja-JP" sz="2000" dirty="0">
              <a:latin typeface="BIZ UDゴシック" panose="020B0400000000000000" pitchFamily="49" charset="-128"/>
              <a:ea typeface="BIZ UDゴシック" panose="020B0400000000000000" pitchFamily="49" charset="-128"/>
            </a:endParaRPr>
          </a:p>
        </p:txBody>
      </p:sp>
      <p:pic>
        <p:nvPicPr>
          <p:cNvPr id="18" name="図 17">
            <a:extLst>
              <a:ext uri="{FF2B5EF4-FFF2-40B4-BE49-F238E27FC236}">
                <a16:creationId xmlns:a16="http://schemas.microsoft.com/office/drawing/2014/main" id="{B295C97D-DFFC-EA77-6E5E-80ED285D62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6261" y="636399"/>
            <a:ext cx="1407739" cy="2064133"/>
          </a:xfrm>
          <a:prstGeom prst="rect">
            <a:avLst/>
          </a:prstGeom>
        </p:spPr>
      </p:pic>
      <p:sp>
        <p:nvSpPr>
          <p:cNvPr id="20" name="テキスト ボックス 19">
            <a:extLst>
              <a:ext uri="{FF2B5EF4-FFF2-40B4-BE49-F238E27FC236}">
                <a16:creationId xmlns:a16="http://schemas.microsoft.com/office/drawing/2014/main" id="{9DE6C93B-2BAF-74A9-E6E5-F8A97DB48C20}"/>
              </a:ext>
            </a:extLst>
          </p:cNvPr>
          <p:cNvSpPr txBox="1"/>
          <p:nvPr/>
        </p:nvSpPr>
        <p:spPr>
          <a:xfrm>
            <a:off x="7193383" y="2623295"/>
            <a:ext cx="2558206" cy="276999"/>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多田さんらが生産するブランド</a:t>
            </a:r>
            <a:r>
              <a:rPr lang="ja-JP" altLang="en-US" sz="1200" dirty="0">
                <a:latin typeface="BIZ UDゴシック" panose="020B0400000000000000" pitchFamily="49" charset="-128"/>
                <a:ea typeface="BIZ UDゴシック" panose="020B0400000000000000" pitchFamily="49" charset="-128"/>
              </a:rPr>
              <a:t>米</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F1E1B364-F9DE-9043-84E7-6B6BB8324E0E}"/>
              </a:ext>
            </a:extLst>
          </p:cNvPr>
          <p:cNvSpPr txBox="1"/>
          <p:nvPr/>
        </p:nvSpPr>
        <p:spPr>
          <a:xfrm>
            <a:off x="4752148" y="1073930"/>
            <a:ext cx="3433736" cy="369332"/>
          </a:xfrm>
          <a:prstGeom prst="rect">
            <a:avLst/>
          </a:prstGeom>
          <a:noFill/>
        </p:spPr>
        <p:txBody>
          <a:bodyPr wrap="square">
            <a:spAutoFit/>
          </a:bodyPr>
          <a:lstStyle/>
          <a:p>
            <a:r>
              <a:rPr lang="ja-JP" altLang="en-US" b="1" dirty="0">
                <a:latin typeface="BIZ UDゴシック" panose="020B0400000000000000" pitchFamily="49" charset="-128"/>
                <a:ea typeface="BIZ UDゴシック" panose="020B0400000000000000" pitchFamily="49" charset="-128"/>
              </a:rPr>
              <a:t>活動期間：</a:t>
            </a:r>
            <a:r>
              <a:rPr lang="en-US" altLang="ja-JP" sz="1800" b="1" dirty="0">
                <a:latin typeface="BIZ UDゴシック" panose="020B0400000000000000" pitchFamily="49" charset="-128"/>
                <a:ea typeface="BIZ UDゴシック" panose="020B0400000000000000" pitchFamily="49" charset="-128"/>
              </a:rPr>
              <a:t>H22.2.5</a:t>
            </a:r>
            <a:r>
              <a:rPr lang="ja-JP" altLang="en-US" sz="1800" b="1" dirty="0">
                <a:latin typeface="BIZ UDゴシック" panose="020B0400000000000000" pitchFamily="49" charset="-128"/>
                <a:ea typeface="BIZ UDゴシック" panose="020B0400000000000000" pitchFamily="49" charset="-128"/>
              </a:rPr>
              <a:t>～</a:t>
            </a:r>
            <a:r>
              <a:rPr lang="en-US" altLang="ja-JP" sz="1800" b="1" dirty="0">
                <a:latin typeface="BIZ UDゴシック" panose="020B0400000000000000" pitchFamily="49" charset="-128"/>
                <a:ea typeface="BIZ UDゴシック" panose="020B0400000000000000" pitchFamily="49" charset="-128"/>
              </a:rPr>
              <a:t>H25.2.4</a:t>
            </a:r>
            <a:endParaRPr lang="en-US" altLang="ja-JP" sz="2800" b="1" dirty="0">
              <a:latin typeface="BIZ UDゴシック" panose="020B0400000000000000" pitchFamily="49" charset="-128"/>
              <a:ea typeface="BIZ UDゴシック" panose="020B0400000000000000" pitchFamily="49" charset="-128"/>
            </a:endParaRPr>
          </a:p>
        </p:txBody>
      </p:sp>
      <p:sp>
        <p:nvSpPr>
          <p:cNvPr id="5" name="ホームベース 7">
            <a:extLst>
              <a:ext uri="{FF2B5EF4-FFF2-40B4-BE49-F238E27FC236}">
                <a16:creationId xmlns:a16="http://schemas.microsoft.com/office/drawing/2014/main" id="{DF76CE70-D20F-0A70-8446-21C63D47C1E4}"/>
              </a:ext>
            </a:extLst>
          </p:cNvPr>
          <p:cNvSpPr/>
          <p:nvPr/>
        </p:nvSpPr>
        <p:spPr>
          <a:xfrm>
            <a:off x="0" y="0"/>
            <a:ext cx="5863905"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02</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000" dirty="0">
                <a:solidFill>
                  <a:schemeClr val="bg1"/>
                </a:solidFill>
                <a:latin typeface="BIZ UDPゴシック" panose="020B0400000000000000" pitchFamily="50" charset="-128"/>
                <a:ea typeface="BIZ UDPゴシック" panose="020B0400000000000000" pitchFamily="50" charset="-128"/>
              </a:rPr>
              <a:t>十日町市版</a:t>
            </a:r>
            <a:r>
              <a:rPr lang="ja-JP" altLang="en-US" sz="2800" dirty="0">
                <a:solidFill>
                  <a:schemeClr val="bg1"/>
                </a:solidFill>
                <a:latin typeface="BIZ UDPゴシック" panose="020B0400000000000000" pitchFamily="50" charset="-128"/>
                <a:ea typeface="BIZ UDPゴシック" panose="020B0400000000000000" pitchFamily="50" charset="-128"/>
              </a:rPr>
              <a:t>地域おこし協力隊</a:t>
            </a:r>
            <a:r>
              <a:rPr lang="ja-JP" altLang="en-US" sz="2000" dirty="0">
                <a:solidFill>
                  <a:schemeClr val="bg1"/>
                </a:solidFill>
                <a:latin typeface="BIZ UDPゴシック" panose="020B0400000000000000" pitchFamily="50" charset="-128"/>
                <a:ea typeface="BIZ UDPゴシック" panose="020B0400000000000000" pitchFamily="50" charset="-128"/>
              </a:rPr>
              <a:t>の特徴</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9" name="山形 4">
            <a:extLst>
              <a:ext uri="{FF2B5EF4-FFF2-40B4-BE49-F238E27FC236}">
                <a16:creationId xmlns:a16="http://schemas.microsoft.com/office/drawing/2014/main" id="{91E776CA-8408-843C-0484-C9CF8F6DD356}"/>
              </a:ext>
            </a:extLst>
          </p:cNvPr>
          <p:cNvSpPr/>
          <p:nvPr/>
        </p:nvSpPr>
        <p:spPr>
          <a:xfrm>
            <a:off x="5738069" y="0"/>
            <a:ext cx="4167931"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en-US" altLang="ja-JP" sz="2000" dirty="0">
                <a:solidFill>
                  <a:schemeClr val="tx1"/>
                </a:solidFill>
                <a:latin typeface="BIZ UDゴシック" panose="020B0400000000000000" pitchFamily="49" charset="-128"/>
                <a:ea typeface="BIZ UDゴシック" panose="020B0400000000000000" pitchFamily="49" charset="-128"/>
              </a:rPr>
              <a:t>Point</a:t>
            </a:r>
            <a:r>
              <a:rPr lang="en-US" altLang="ja-JP" sz="2800" dirty="0">
                <a:solidFill>
                  <a:schemeClr val="tx1"/>
                </a:solidFill>
                <a:latin typeface="BIZ UDゴシック" panose="020B0400000000000000" pitchFamily="49" charset="-128"/>
                <a:ea typeface="BIZ UDゴシック" panose="020B0400000000000000" pitchFamily="49" charset="-128"/>
              </a:rPr>
              <a:t>02</a:t>
            </a:r>
            <a:r>
              <a:rPr lang="ja-JP" altLang="en-US" sz="2800" dirty="0">
                <a:solidFill>
                  <a:schemeClr val="tx1"/>
                </a:solidFill>
                <a:latin typeface="BIZ UDゴシック" panose="020B0400000000000000" pitchFamily="49" charset="-128"/>
                <a:ea typeface="BIZ UDゴシック" panose="020B0400000000000000" pitchFamily="49" charset="-128"/>
              </a:rPr>
              <a:t> </a:t>
            </a:r>
            <a:r>
              <a:rPr lang="ja-JP" altLang="en-US" sz="2000" dirty="0">
                <a:solidFill>
                  <a:schemeClr val="tx1"/>
                </a:solidFill>
                <a:latin typeface="BIZ UDゴシック" panose="020B0400000000000000" pitchFamily="49" charset="-128"/>
                <a:ea typeface="BIZ UDゴシック" panose="020B0400000000000000" pitchFamily="49" charset="-128"/>
              </a:rPr>
              <a:t>元協力隊員の</a:t>
            </a:r>
            <a:r>
              <a:rPr lang="ja-JP" altLang="en-US" sz="2800" dirty="0">
                <a:solidFill>
                  <a:schemeClr val="tx1"/>
                </a:solidFill>
                <a:latin typeface="BIZ UDゴシック" panose="020B0400000000000000" pitchFamily="49" charset="-128"/>
                <a:ea typeface="BIZ UDゴシック" panose="020B0400000000000000" pitchFamily="49" charset="-128"/>
              </a:rPr>
              <a:t>活躍</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97144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9377867-AB3A-8309-B107-B40781763D93}"/>
              </a:ext>
            </a:extLst>
          </p:cNvPr>
          <p:cNvSpPr>
            <a:spLocks noGrp="1"/>
          </p:cNvSpPr>
          <p:nvPr>
            <p:ph type="sldNum" sz="quarter" idx="12"/>
          </p:nvPr>
        </p:nvSpPr>
        <p:spPr/>
        <p:txBody>
          <a:bodyPr/>
          <a:lstStyle/>
          <a:p>
            <a:fld id="{33727234-9843-4165-AB40-40411EC81480}" type="slidenum">
              <a:rPr kumimoji="1" lang="ja-JP" altLang="en-US" smtClean="0"/>
              <a:t>29</a:t>
            </a:fld>
            <a:endParaRPr kumimoji="1" lang="ja-JP" altLang="en-US" dirty="0"/>
          </a:p>
        </p:txBody>
      </p:sp>
      <p:grpSp>
        <p:nvGrpSpPr>
          <p:cNvPr id="19" name="グループ化 18">
            <a:extLst>
              <a:ext uri="{FF2B5EF4-FFF2-40B4-BE49-F238E27FC236}">
                <a16:creationId xmlns:a16="http://schemas.microsoft.com/office/drawing/2014/main" id="{44DBFBEE-1983-E5D6-B9FF-885746A98CF5}"/>
              </a:ext>
            </a:extLst>
          </p:cNvPr>
          <p:cNvGrpSpPr/>
          <p:nvPr/>
        </p:nvGrpSpPr>
        <p:grpSpPr>
          <a:xfrm>
            <a:off x="1515490" y="2128177"/>
            <a:ext cx="8173794" cy="875821"/>
            <a:chOff x="1354581" y="2229656"/>
            <a:chExt cx="8173794" cy="875821"/>
          </a:xfrm>
        </p:grpSpPr>
        <p:sp>
          <p:nvSpPr>
            <p:cNvPr id="14" name="テキスト ボックス 13">
              <a:extLst>
                <a:ext uri="{FF2B5EF4-FFF2-40B4-BE49-F238E27FC236}">
                  <a16:creationId xmlns:a16="http://schemas.microsoft.com/office/drawing/2014/main" id="{863298ED-A6BF-35B2-F286-2D1256D25F56}"/>
                </a:ext>
              </a:extLst>
            </p:cNvPr>
            <p:cNvSpPr txBox="1"/>
            <p:nvPr/>
          </p:nvSpPr>
          <p:spPr>
            <a:xfrm>
              <a:off x="3800083" y="2229656"/>
              <a:ext cx="5728292" cy="830997"/>
            </a:xfrm>
            <a:prstGeom prst="rect">
              <a:avLst/>
            </a:prstGeom>
            <a:noFill/>
          </p:spPr>
          <p:txBody>
            <a:bodyPr wrap="square" rtlCol="0">
              <a:spAutoFit/>
            </a:bodyPr>
            <a:lstStyle/>
            <a:p>
              <a:pPr marL="17100"/>
              <a:r>
                <a:rPr kumimoji="1" lang="ja-JP" altLang="en-US" sz="4800" b="1" dirty="0">
                  <a:solidFill>
                    <a:schemeClr val="accent2"/>
                  </a:solidFill>
                  <a:latin typeface="BIZ UDゴシック" panose="020B0400000000000000" pitchFamily="49" charset="-128"/>
                  <a:ea typeface="BIZ UDゴシック" panose="020B0400000000000000" pitchFamily="49" charset="-128"/>
                </a:rPr>
                <a:t>元協力隊員の活躍</a:t>
              </a:r>
              <a:endParaRPr kumimoji="1" lang="en-US" altLang="ja-JP" sz="4800" b="1" dirty="0">
                <a:solidFill>
                  <a:schemeClr val="accent2"/>
                </a:solidFill>
                <a:latin typeface="BIZ UDゴシック" panose="020B0400000000000000" pitchFamily="49" charset="-128"/>
                <a:ea typeface="BIZ UDゴシック" panose="020B0400000000000000" pitchFamily="49" charset="-128"/>
              </a:endParaRPr>
            </a:p>
          </p:txBody>
        </p:sp>
        <p:grpSp>
          <p:nvGrpSpPr>
            <p:cNvPr id="15" name="グループ化 14">
              <a:extLst>
                <a:ext uri="{FF2B5EF4-FFF2-40B4-BE49-F238E27FC236}">
                  <a16:creationId xmlns:a16="http://schemas.microsoft.com/office/drawing/2014/main" id="{9D2A573E-1D54-BD67-4EFB-C9AF559EEBAB}"/>
                </a:ext>
              </a:extLst>
            </p:cNvPr>
            <p:cNvGrpSpPr/>
            <p:nvPr/>
          </p:nvGrpSpPr>
          <p:grpSpPr>
            <a:xfrm>
              <a:off x="1354581" y="2274480"/>
              <a:ext cx="2674172" cy="830997"/>
              <a:chOff x="574766" y="924570"/>
              <a:chExt cx="2674172" cy="830997"/>
            </a:xfrm>
          </p:grpSpPr>
          <p:sp>
            <p:nvSpPr>
              <p:cNvPr id="16" name="テキスト ボックス 15">
                <a:extLst>
                  <a:ext uri="{FF2B5EF4-FFF2-40B4-BE49-F238E27FC236}">
                    <a16:creationId xmlns:a16="http://schemas.microsoft.com/office/drawing/2014/main" id="{3CC7E068-CFAA-71AB-3802-D50BBF64A893}"/>
                  </a:ext>
                </a:extLst>
              </p:cNvPr>
              <p:cNvSpPr txBox="1"/>
              <p:nvPr/>
            </p:nvSpPr>
            <p:spPr>
              <a:xfrm>
                <a:off x="574766" y="999581"/>
                <a:ext cx="1554125" cy="707886"/>
              </a:xfrm>
              <a:prstGeom prst="rect">
                <a:avLst/>
              </a:prstGeom>
              <a:noFill/>
            </p:spPr>
            <p:txBody>
              <a:bodyPr wrap="square" rtlCol="0">
                <a:spAutoFit/>
              </a:bodyPr>
              <a:lstStyle/>
              <a:p>
                <a:pPr algn="ctr"/>
                <a:r>
                  <a:rPr kumimoji="1" lang="en-US" altLang="ja-JP" sz="4000" b="1" dirty="0">
                    <a:solidFill>
                      <a:schemeClr val="accent2"/>
                    </a:solidFill>
                    <a:latin typeface="BIZ UDゴシック" panose="020B0400000000000000" pitchFamily="49" charset="-128"/>
                    <a:ea typeface="BIZ UDゴシック" panose="020B0400000000000000" pitchFamily="49" charset="-128"/>
                  </a:rPr>
                  <a:t>Point</a:t>
                </a:r>
                <a:endParaRPr kumimoji="1" lang="ja-JP" altLang="en-US" sz="4000" b="1" dirty="0">
                  <a:solidFill>
                    <a:schemeClr val="accent2"/>
                  </a:solidFill>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A4474A70-A20B-7A38-BFB0-C6DB98AB8C9B}"/>
                  </a:ext>
                </a:extLst>
              </p:cNvPr>
              <p:cNvSpPr txBox="1"/>
              <p:nvPr/>
            </p:nvSpPr>
            <p:spPr>
              <a:xfrm>
                <a:off x="1694813" y="924570"/>
                <a:ext cx="1554125" cy="830997"/>
              </a:xfrm>
              <a:prstGeom prst="rect">
                <a:avLst/>
              </a:prstGeom>
              <a:noFill/>
            </p:spPr>
            <p:txBody>
              <a:bodyPr wrap="square" rtlCol="0">
                <a:spAutoFit/>
              </a:bodyPr>
              <a:lstStyle/>
              <a:p>
                <a:pPr algn="ctr"/>
                <a:r>
                  <a:rPr kumimoji="1" lang="en-US" altLang="ja-JP" sz="4800" b="1" dirty="0">
                    <a:solidFill>
                      <a:schemeClr val="accent2"/>
                    </a:solidFill>
                    <a:latin typeface="BIZ UDゴシック" panose="020B0400000000000000" pitchFamily="49" charset="-128"/>
                    <a:ea typeface="BIZ UDゴシック" panose="020B0400000000000000" pitchFamily="49" charset="-128"/>
                  </a:rPr>
                  <a:t>02</a:t>
                </a:r>
              </a:p>
            </p:txBody>
          </p:sp>
        </p:grpSp>
      </p:grpSp>
      <p:sp>
        <p:nvSpPr>
          <p:cNvPr id="18" name="テキスト ボックス 17">
            <a:extLst>
              <a:ext uri="{FF2B5EF4-FFF2-40B4-BE49-F238E27FC236}">
                <a16:creationId xmlns:a16="http://schemas.microsoft.com/office/drawing/2014/main" id="{C9900F96-3E8A-BAA7-2D12-766175D9D85C}"/>
              </a:ext>
            </a:extLst>
          </p:cNvPr>
          <p:cNvSpPr txBox="1"/>
          <p:nvPr/>
        </p:nvSpPr>
        <p:spPr>
          <a:xfrm>
            <a:off x="2131643" y="3429000"/>
            <a:ext cx="5200196" cy="1275221"/>
          </a:xfrm>
          <a:prstGeom prst="rect">
            <a:avLst/>
          </a:prstGeom>
          <a:noFill/>
        </p:spPr>
        <p:txBody>
          <a:bodyPr wrap="square" rtlCol="0">
            <a:spAutoFit/>
          </a:bodyPr>
          <a:lstStyle/>
          <a:p>
            <a:pPr marL="17100">
              <a:lnSpc>
                <a:spcPct val="150000"/>
              </a:lnSpc>
            </a:pPr>
            <a:r>
              <a:rPr lang="ja-JP" altLang="en-US" sz="2800" b="1" dirty="0">
                <a:latin typeface="BIZ UDゴシック" panose="020B0400000000000000" pitchFamily="49" charset="-128"/>
                <a:ea typeface="BIZ UDゴシック" panose="020B0400000000000000" pitchFamily="49" charset="-128"/>
              </a:rPr>
              <a:t>①起業、創業支援</a:t>
            </a:r>
            <a:endParaRPr lang="en-US" altLang="ja-JP" sz="2800" b="1" dirty="0">
              <a:latin typeface="BIZ UDゴシック" panose="020B0400000000000000" pitchFamily="49" charset="-128"/>
              <a:ea typeface="BIZ UDゴシック" panose="020B0400000000000000" pitchFamily="49" charset="-128"/>
            </a:endParaRPr>
          </a:p>
          <a:p>
            <a:pPr marL="17100">
              <a:lnSpc>
                <a:spcPct val="150000"/>
              </a:lnSpc>
            </a:pPr>
            <a:r>
              <a:rPr lang="ja-JP" altLang="en-US" sz="2800" b="1" dirty="0">
                <a:latin typeface="BIZ UDゴシック" panose="020B0400000000000000" pitchFamily="49" charset="-128"/>
                <a:ea typeface="BIZ UDゴシック" panose="020B0400000000000000" pitchFamily="49" charset="-128"/>
              </a:rPr>
              <a:t>②キャリア教育</a:t>
            </a:r>
            <a:endParaRPr kumimoji="1" lang="en-US" altLang="ja-JP" sz="28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24352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9377867-AB3A-8309-B107-B40781763D93}"/>
              </a:ext>
            </a:extLst>
          </p:cNvPr>
          <p:cNvSpPr>
            <a:spLocks noGrp="1"/>
          </p:cNvSpPr>
          <p:nvPr>
            <p:ph type="sldNum" sz="quarter" idx="12"/>
          </p:nvPr>
        </p:nvSpPr>
        <p:spPr/>
        <p:txBody>
          <a:bodyPr/>
          <a:lstStyle/>
          <a:p>
            <a:fld id="{33727234-9843-4165-AB40-40411EC81480}" type="slidenum">
              <a:rPr kumimoji="1" lang="ja-JP" altLang="en-US" smtClean="0"/>
              <a:t>3</a:t>
            </a:fld>
            <a:endParaRPr kumimoji="1" lang="ja-JP" altLang="en-US" dirty="0"/>
          </a:p>
        </p:txBody>
      </p:sp>
      <p:sp>
        <p:nvSpPr>
          <p:cNvPr id="2" name="テキスト ボックス 1">
            <a:extLst>
              <a:ext uri="{FF2B5EF4-FFF2-40B4-BE49-F238E27FC236}">
                <a16:creationId xmlns:a16="http://schemas.microsoft.com/office/drawing/2014/main" id="{CC73FB98-7AB7-F6FB-A27B-BE7F623B5377}"/>
              </a:ext>
            </a:extLst>
          </p:cNvPr>
          <p:cNvSpPr txBox="1"/>
          <p:nvPr/>
        </p:nvSpPr>
        <p:spPr>
          <a:xfrm>
            <a:off x="2396720" y="3136612"/>
            <a:ext cx="3472042" cy="584775"/>
          </a:xfrm>
          <a:prstGeom prst="rect">
            <a:avLst/>
          </a:prstGeom>
          <a:noFill/>
        </p:spPr>
        <p:txBody>
          <a:bodyPr wrap="square" rtlCol="0">
            <a:spAutoFit/>
          </a:bodyPr>
          <a:lstStyle/>
          <a:p>
            <a:pPr marL="17100"/>
            <a:r>
              <a:rPr kumimoji="1" lang="ja-JP" altLang="en-US" sz="3200" dirty="0">
                <a:latin typeface="BIZ UDゴシック" panose="020B0400000000000000" pitchFamily="49" charset="-128"/>
                <a:ea typeface="BIZ UDゴシック" panose="020B0400000000000000" pitchFamily="49" charset="-128"/>
              </a:rPr>
              <a:t>十日町市の紹介</a:t>
            </a:r>
            <a:endParaRPr kumimoji="1" lang="en-US" altLang="ja-JP" sz="3200" dirty="0">
              <a:latin typeface="BIZ UDゴシック" panose="020B0400000000000000" pitchFamily="49" charset="-128"/>
              <a:ea typeface="BIZ UDゴシック" panose="020B0400000000000000" pitchFamily="49" charset="-128"/>
            </a:endParaRPr>
          </a:p>
        </p:txBody>
      </p:sp>
      <p:sp>
        <p:nvSpPr>
          <p:cNvPr id="3" name="楕円 2">
            <a:extLst>
              <a:ext uri="{FF2B5EF4-FFF2-40B4-BE49-F238E27FC236}">
                <a16:creationId xmlns:a16="http://schemas.microsoft.com/office/drawing/2014/main" id="{DB3E24D7-CC20-4BB0-DD19-79383A09EF28}"/>
              </a:ext>
            </a:extLst>
          </p:cNvPr>
          <p:cNvSpPr/>
          <p:nvPr/>
        </p:nvSpPr>
        <p:spPr>
          <a:xfrm>
            <a:off x="1576162" y="3068999"/>
            <a:ext cx="720000" cy="7200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4B0D9DC-14A7-3DA2-0AB0-7F4016D2ADB2}"/>
              </a:ext>
            </a:extLst>
          </p:cNvPr>
          <p:cNvSpPr txBox="1"/>
          <p:nvPr/>
        </p:nvSpPr>
        <p:spPr>
          <a:xfrm>
            <a:off x="1576162" y="3136612"/>
            <a:ext cx="720000" cy="584775"/>
          </a:xfrm>
          <a:prstGeom prst="rect">
            <a:avLst/>
          </a:prstGeom>
          <a:noFill/>
        </p:spPr>
        <p:txBody>
          <a:bodyPr wrap="square" rtlCol="0">
            <a:spAutoFit/>
          </a:bodyPr>
          <a:lstStyle/>
          <a:p>
            <a:pPr algn="ctr"/>
            <a:r>
              <a:rPr kumimoji="1" lang="en-US" altLang="ja-JP" sz="3200" dirty="0">
                <a:solidFill>
                  <a:schemeClr val="bg1"/>
                </a:solidFill>
                <a:latin typeface="BIZ UDゴシック" panose="020B0400000000000000" pitchFamily="49" charset="-128"/>
                <a:ea typeface="BIZ UDゴシック" panose="020B0400000000000000" pitchFamily="49" charset="-128"/>
              </a:rPr>
              <a:t>01</a:t>
            </a:r>
            <a:endParaRPr kumimoji="1" lang="ja-JP" altLang="en-US" sz="3200"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60177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D2FD60E-18D8-3084-4132-933932DAA569}"/>
              </a:ext>
            </a:extLst>
          </p:cNvPr>
          <p:cNvSpPr>
            <a:spLocks noGrp="1"/>
          </p:cNvSpPr>
          <p:nvPr>
            <p:ph type="sldNum" sz="quarter" idx="12"/>
          </p:nvPr>
        </p:nvSpPr>
        <p:spPr/>
        <p:txBody>
          <a:bodyPr/>
          <a:lstStyle/>
          <a:p>
            <a:fld id="{33727234-9843-4165-AB40-40411EC81480}" type="slidenum">
              <a:rPr kumimoji="1" lang="ja-JP" altLang="en-US" smtClean="0"/>
              <a:t>30</a:t>
            </a:fld>
            <a:endParaRPr kumimoji="1" lang="ja-JP" altLang="en-US" dirty="0"/>
          </a:p>
        </p:txBody>
      </p:sp>
      <p:sp>
        <p:nvSpPr>
          <p:cNvPr id="9" name="テキスト ボックス 8">
            <a:extLst>
              <a:ext uri="{FF2B5EF4-FFF2-40B4-BE49-F238E27FC236}">
                <a16:creationId xmlns:a16="http://schemas.microsoft.com/office/drawing/2014/main" id="{415DEB8B-ACD5-280A-7BCC-27F9DB4BA711}"/>
              </a:ext>
            </a:extLst>
          </p:cNvPr>
          <p:cNvSpPr txBox="1"/>
          <p:nvPr/>
        </p:nvSpPr>
        <p:spPr>
          <a:xfrm>
            <a:off x="415430" y="2500326"/>
            <a:ext cx="9075140" cy="1431161"/>
          </a:xfrm>
          <a:prstGeom prst="rect">
            <a:avLst/>
          </a:prstGeom>
          <a:noFill/>
        </p:spPr>
        <p:txBody>
          <a:bodyPr wrap="square">
            <a:spAutoFit/>
          </a:bodyPr>
          <a:lstStyle/>
          <a:p>
            <a:pPr>
              <a:spcBef>
                <a:spcPts val="600"/>
              </a:spcBef>
            </a:pPr>
            <a:r>
              <a:rPr lang="en-US" altLang="ja-JP"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十日町市ビジネスコンテスト（トオコン）の概要</a:t>
            </a:r>
            <a:r>
              <a:rPr lang="en-US" altLang="ja-JP" dirty="0">
                <a:latin typeface="BIZ UDゴシック" panose="020B0400000000000000" pitchFamily="49" charset="-128"/>
                <a:ea typeface="BIZ UDゴシック" panose="020B0400000000000000" pitchFamily="49" charset="-128"/>
              </a:rPr>
              <a:t>】</a:t>
            </a:r>
          </a:p>
          <a:p>
            <a:pPr marL="457200" indent="-457200">
              <a:spcBef>
                <a:spcPts val="600"/>
              </a:spcBef>
              <a:buFont typeface="Wingdings" panose="05000000000000000000" pitchFamily="2" charset="2"/>
              <a:buChar char="p"/>
            </a:pPr>
            <a:r>
              <a:rPr lang="ja-JP" altLang="en-US" dirty="0">
                <a:latin typeface="BIZ UDゴシック" panose="020B0400000000000000" pitchFamily="49" charset="-128"/>
                <a:ea typeface="BIZ UDゴシック" panose="020B0400000000000000" pitchFamily="49" charset="-128"/>
              </a:rPr>
              <a:t>プラン事業化　最大</a:t>
            </a:r>
            <a:r>
              <a:rPr lang="en-US" altLang="ja-JP" dirty="0">
                <a:latin typeface="BIZ UDゴシック" panose="020B0400000000000000" pitchFamily="49" charset="-128"/>
                <a:ea typeface="BIZ UDゴシック" panose="020B0400000000000000" pitchFamily="49" charset="-128"/>
              </a:rPr>
              <a:t>300</a:t>
            </a:r>
            <a:r>
              <a:rPr lang="ja-JP" altLang="en-US" dirty="0">
                <a:latin typeface="BIZ UDゴシック" panose="020B0400000000000000" pitchFamily="49" charset="-128"/>
                <a:ea typeface="BIZ UDゴシック" panose="020B0400000000000000" pitchFamily="49" charset="-128"/>
              </a:rPr>
              <a:t>万円支援</a:t>
            </a:r>
            <a:endParaRPr lang="en-US" altLang="ja-JP" dirty="0">
              <a:latin typeface="BIZ UDゴシック" panose="020B0400000000000000" pitchFamily="49" charset="-128"/>
              <a:ea typeface="BIZ UDゴシック" panose="020B0400000000000000" pitchFamily="49" charset="-128"/>
            </a:endParaRPr>
          </a:p>
          <a:p>
            <a:pPr marL="457200" indent="-457200">
              <a:spcBef>
                <a:spcPts val="600"/>
              </a:spcBef>
              <a:buFont typeface="Wingdings" panose="05000000000000000000" pitchFamily="2" charset="2"/>
              <a:buChar char="p"/>
            </a:pPr>
            <a:r>
              <a:rPr lang="ja-JP" altLang="en-US" dirty="0">
                <a:latin typeface="BIZ UDゴシック" panose="020B0400000000000000" pitchFamily="49" charset="-128"/>
                <a:ea typeface="BIZ UDゴシック" panose="020B0400000000000000" pitchFamily="49" charset="-128"/>
              </a:rPr>
              <a:t>起業家育成合宿等による経営支援</a:t>
            </a:r>
            <a:endParaRPr lang="en-US" altLang="ja-JP" dirty="0">
              <a:latin typeface="BIZ UDゴシック" panose="020B0400000000000000" pitchFamily="49" charset="-128"/>
              <a:ea typeface="BIZ UDゴシック" panose="020B0400000000000000" pitchFamily="49" charset="-128"/>
            </a:endParaRPr>
          </a:p>
          <a:p>
            <a:pPr marL="457200" indent="-457200">
              <a:spcBef>
                <a:spcPts val="600"/>
              </a:spcBef>
              <a:buFont typeface="Wingdings" panose="05000000000000000000" pitchFamily="2" charset="2"/>
              <a:buChar char="p"/>
            </a:pPr>
            <a:r>
              <a:rPr lang="ja-JP" altLang="en-US" dirty="0">
                <a:latin typeface="BIZ UDゴシック" panose="020B0400000000000000" pitchFamily="49" charset="-128"/>
                <a:ea typeface="BIZ UDゴシック" panose="020B0400000000000000" pitchFamily="49" charset="-128"/>
              </a:rPr>
              <a:t>３年間無料でインキュベーション施設に入居　など</a:t>
            </a:r>
          </a:p>
        </p:txBody>
      </p:sp>
      <p:sp>
        <p:nvSpPr>
          <p:cNvPr id="18" name="テキスト ボックス 17">
            <a:extLst>
              <a:ext uri="{FF2B5EF4-FFF2-40B4-BE49-F238E27FC236}">
                <a16:creationId xmlns:a16="http://schemas.microsoft.com/office/drawing/2014/main" id="{678B28EA-D1F5-0A00-15C4-208F196D3F85}"/>
              </a:ext>
            </a:extLst>
          </p:cNvPr>
          <p:cNvSpPr txBox="1"/>
          <p:nvPr/>
        </p:nvSpPr>
        <p:spPr>
          <a:xfrm>
            <a:off x="415430" y="1238441"/>
            <a:ext cx="9075140" cy="1200329"/>
          </a:xfrm>
          <a:prstGeom prst="rect">
            <a:avLst/>
          </a:prstGeom>
          <a:solidFill>
            <a:schemeClr val="accent2">
              <a:lumMod val="20000"/>
              <a:lumOff val="80000"/>
            </a:schemeClr>
          </a:solidFill>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平成</a:t>
            </a:r>
            <a:r>
              <a:rPr lang="en-US" altLang="ja-JP" sz="2400" dirty="0">
                <a:latin typeface="BIZ UDゴシック" panose="020B0400000000000000" pitchFamily="49" charset="-128"/>
                <a:ea typeface="BIZ UDゴシック" panose="020B0400000000000000" pitchFamily="49" charset="-128"/>
              </a:rPr>
              <a:t>27</a:t>
            </a:r>
            <a:r>
              <a:rPr lang="ja-JP" altLang="en-US" sz="2400" dirty="0">
                <a:latin typeface="BIZ UDゴシック" panose="020B0400000000000000" pitchFamily="49" charset="-128"/>
                <a:ea typeface="BIZ UDゴシック" panose="020B0400000000000000" pitchFamily="49" charset="-128"/>
              </a:rPr>
              <a:t>年から新規創業や新分野進出を応援するために</a:t>
            </a:r>
            <a:r>
              <a:rPr lang="ja-JP" altLang="en-US" sz="2400" dirty="0">
                <a:solidFill>
                  <a:schemeClr val="accent2"/>
                </a:solidFill>
                <a:latin typeface="BIZ UDゴシック" panose="020B0400000000000000" pitchFamily="49" charset="-128"/>
                <a:ea typeface="BIZ UDゴシック" panose="020B0400000000000000" pitchFamily="49" charset="-128"/>
              </a:rPr>
              <a:t>「十日町市ビジネスコンテスト」</a:t>
            </a:r>
            <a:r>
              <a:rPr lang="ja-JP" altLang="en-US" sz="2400" dirty="0">
                <a:latin typeface="BIZ UDゴシック" panose="020B0400000000000000" pitchFamily="49" charset="-128"/>
                <a:ea typeface="BIZ UDゴシック" panose="020B0400000000000000" pitchFamily="49" charset="-128"/>
              </a:rPr>
              <a:t>を開催。なお、多くの地域おこし協力隊の隊員も積極的に参加。</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現在は、十日町市ビジネスプラン審査会と名称等を変更</a:t>
            </a:r>
            <a:endParaRPr lang="ja-JP" altLang="en-US" sz="2000" dirty="0">
              <a:latin typeface="BIZ UDゴシック" panose="020B0400000000000000" pitchFamily="49" charset="-128"/>
              <a:ea typeface="BIZ UDゴシック" panose="020B0400000000000000" pitchFamily="49" charset="-128"/>
            </a:endParaRPr>
          </a:p>
        </p:txBody>
      </p:sp>
      <p:pic>
        <p:nvPicPr>
          <p:cNvPr id="19" name="図 18">
            <a:extLst>
              <a:ext uri="{FF2B5EF4-FFF2-40B4-BE49-F238E27FC236}">
                <a16:creationId xmlns:a16="http://schemas.microsoft.com/office/drawing/2014/main" id="{C220AE05-19FF-A32B-1509-DE6A576E6F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 r="2995"/>
          <a:stretch/>
        </p:blipFill>
        <p:spPr>
          <a:xfrm>
            <a:off x="696635" y="3993042"/>
            <a:ext cx="3745382" cy="2574575"/>
          </a:xfrm>
          <a:prstGeom prst="rect">
            <a:avLst/>
          </a:prstGeom>
        </p:spPr>
      </p:pic>
      <p:pic>
        <p:nvPicPr>
          <p:cNvPr id="16" name="図 15">
            <a:extLst>
              <a:ext uri="{FF2B5EF4-FFF2-40B4-BE49-F238E27FC236}">
                <a16:creationId xmlns:a16="http://schemas.microsoft.com/office/drawing/2014/main" id="{0BD64483-1A32-79BA-0DC4-E6B964A2DB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15"/>
          <a:stretch/>
        </p:blipFill>
        <p:spPr>
          <a:xfrm>
            <a:off x="5299267" y="3993042"/>
            <a:ext cx="3760977" cy="2583352"/>
          </a:xfrm>
          <a:prstGeom prst="rect">
            <a:avLst/>
          </a:prstGeom>
        </p:spPr>
      </p:pic>
      <p:sp>
        <p:nvSpPr>
          <p:cNvPr id="2" name="ホームベース 7">
            <a:extLst>
              <a:ext uri="{FF2B5EF4-FFF2-40B4-BE49-F238E27FC236}">
                <a16:creationId xmlns:a16="http://schemas.microsoft.com/office/drawing/2014/main" id="{02AF11AD-2927-E564-B254-85F1C1FFBE5D}"/>
              </a:ext>
            </a:extLst>
          </p:cNvPr>
          <p:cNvSpPr/>
          <p:nvPr/>
        </p:nvSpPr>
        <p:spPr>
          <a:xfrm>
            <a:off x="0" y="0"/>
            <a:ext cx="5863905"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02</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000" dirty="0">
                <a:solidFill>
                  <a:schemeClr val="bg1"/>
                </a:solidFill>
                <a:latin typeface="BIZ UDPゴシック" panose="020B0400000000000000" pitchFamily="50" charset="-128"/>
                <a:ea typeface="BIZ UDPゴシック" panose="020B0400000000000000" pitchFamily="50" charset="-128"/>
              </a:rPr>
              <a:t>十日町市版</a:t>
            </a:r>
            <a:r>
              <a:rPr lang="ja-JP" altLang="en-US" sz="2800" dirty="0">
                <a:solidFill>
                  <a:schemeClr val="bg1"/>
                </a:solidFill>
                <a:latin typeface="BIZ UDPゴシック" panose="020B0400000000000000" pitchFamily="50" charset="-128"/>
                <a:ea typeface="BIZ UDPゴシック" panose="020B0400000000000000" pitchFamily="50" charset="-128"/>
              </a:rPr>
              <a:t>地域おこし協力隊</a:t>
            </a:r>
            <a:r>
              <a:rPr lang="ja-JP" altLang="en-US" sz="2000" dirty="0">
                <a:solidFill>
                  <a:schemeClr val="bg1"/>
                </a:solidFill>
                <a:latin typeface="BIZ UDPゴシック" panose="020B0400000000000000" pitchFamily="50" charset="-128"/>
                <a:ea typeface="BIZ UDPゴシック" panose="020B0400000000000000" pitchFamily="50" charset="-128"/>
              </a:rPr>
              <a:t>の特徴</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3" name="山形 4">
            <a:extLst>
              <a:ext uri="{FF2B5EF4-FFF2-40B4-BE49-F238E27FC236}">
                <a16:creationId xmlns:a16="http://schemas.microsoft.com/office/drawing/2014/main" id="{534B00EB-84F7-03BD-63A4-9AD589E76E19}"/>
              </a:ext>
            </a:extLst>
          </p:cNvPr>
          <p:cNvSpPr/>
          <p:nvPr/>
        </p:nvSpPr>
        <p:spPr>
          <a:xfrm>
            <a:off x="5738069" y="0"/>
            <a:ext cx="4167931"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en-US" altLang="ja-JP" sz="2000" dirty="0">
                <a:solidFill>
                  <a:schemeClr val="tx1"/>
                </a:solidFill>
                <a:latin typeface="BIZ UDゴシック" panose="020B0400000000000000" pitchFamily="49" charset="-128"/>
                <a:ea typeface="BIZ UDゴシック" panose="020B0400000000000000" pitchFamily="49" charset="-128"/>
              </a:rPr>
              <a:t>Point</a:t>
            </a:r>
            <a:r>
              <a:rPr lang="en-US" altLang="ja-JP" sz="2800" dirty="0">
                <a:solidFill>
                  <a:schemeClr val="tx1"/>
                </a:solidFill>
                <a:latin typeface="BIZ UDゴシック" panose="020B0400000000000000" pitchFamily="49" charset="-128"/>
                <a:ea typeface="BIZ UDゴシック" panose="020B0400000000000000" pitchFamily="49" charset="-128"/>
              </a:rPr>
              <a:t>02</a:t>
            </a:r>
            <a:r>
              <a:rPr lang="ja-JP" altLang="en-US" sz="2800" dirty="0">
                <a:solidFill>
                  <a:schemeClr val="tx1"/>
                </a:solidFill>
                <a:latin typeface="BIZ UDゴシック" panose="020B0400000000000000" pitchFamily="49" charset="-128"/>
                <a:ea typeface="BIZ UDゴシック" panose="020B0400000000000000" pitchFamily="49" charset="-128"/>
              </a:rPr>
              <a:t> </a:t>
            </a:r>
            <a:r>
              <a:rPr lang="ja-JP" altLang="en-US" sz="2000" dirty="0">
                <a:solidFill>
                  <a:schemeClr val="tx1"/>
                </a:solidFill>
                <a:latin typeface="BIZ UDゴシック" panose="020B0400000000000000" pitchFamily="49" charset="-128"/>
                <a:ea typeface="BIZ UDゴシック" panose="020B0400000000000000" pitchFamily="49" charset="-128"/>
              </a:rPr>
              <a:t>元協力隊員の</a:t>
            </a:r>
            <a:r>
              <a:rPr lang="ja-JP" altLang="en-US" sz="2800" dirty="0">
                <a:solidFill>
                  <a:schemeClr val="tx1"/>
                </a:solidFill>
                <a:latin typeface="BIZ UDゴシック" panose="020B0400000000000000" pitchFamily="49" charset="-128"/>
                <a:ea typeface="BIZ UDゴシック" panose="020B0400000000000000" pitchFamily="49" charset="-128"/>
              </a:rPr>
              <a:t>活躍</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09A5EF7B-6680-8F20-0E5E-0E6F7778F950}"/>
              </a:ext>
            </a:extLst>
          </p:cNvPr>
          <p:cNvSpPr txBox="1"/>
          <p:nvPr/>
        </p:nvSpPr>
        <p:spPr>
          <a:xfrm>
            <a:off x="87973" y="576976"/>
            <a:ext cx="6103101" cy="584775"/>
          </a:xfrm>
          <a:prstGeom prst="rect">
            <a:avLst/>
          </a:prstGeom>
          <a:noFill/>
        </p:spPr>
        <p:txBody>
          <a:bodyPr wrap="square" rtlCol="0">
            <a:spAutoFit/>
          </a:bodyPr>
          <a:lstStyle/>
          <a:p>
            <a:r>
              <a:rPr lang="ja-JP" altLang="en-US" sz="3200" b="1" dirty="0">
                <a:solidFill>
                  <a:schemeClr val="accent2"/>
                </a:solidFill>
                <a:latin typeface="BIZ UDゴシック" panose="020B0400000000000000" pitchFamily="49" charset="-128"/>
                <a:ea typeface="BIZ UDゴシック" panose="020B0400000000000000" pitchFamily="49" charset="-128"/>
              </a:rPr>
              <a:t>①起業・創業支援</a:t>
            </a:r>
            <a:endParaRPr kumimoji="1" lang="en-US" altLang="ja-JP" sz="3200" b="1" dirty="0">
              <a:solidFill>
                <a:schemeClr val="accent2"/>
              </a:solidFill>
              <a:latin typeface="BIZ UDゴシック" panose="020B0400000000000000" pitchFamily="49" charset="-128"/>
              <a:ea typeface="BIZ UDゴシック" panose="020B0400000000000000" pitchFamily="49" charset="-128"/>
            </a:endParaRPr>
          </a:p>
        </p:txBody>
      </p:sp>
      <p:sp>
        <p:nvSpPr>
          <p:cNvPr id="5" name="テキスト ボックス 1">
            <a:extLst>
              <a:ext uri="{FF2B5EF4-FFF2-40B4-BE49-F238E27FC236}">
                <a16:creationId xmlns:a16="http://schemas.microsoft.com/office/drawing/2014/main" id="{7DB3520A-460E-3EAB-4F00-8987D8C1B444}"/>
              </a:ext>
            </a:extLst>
          </p:cNvPr>
          <p:cNvSpPr txBox="1"/>
          <p:nvPr/>
        </p:nvSpPr>
        <p:spPr>
          <a:xfrm>
            <a:off x="696635" y="6567617"/>
            <a:ext cx="1569660"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ja-JP" altLang="en-US" sz="1200" dirty="0">
                <a:latin typeface="BIZ UDゴシック" panose="020B0400000000000000" pitchFamily="49" charset="-128"/>
                <a:ea typeface="BIZ UDゴシック" panose="020B0400000000000000" pitchFamily="49" charset="-128"/>
                <a:cs typeface="ヒラギノ角ゴ Pro W6"/>
              </a:rPr>
              <a:t>トオコン</a:t>
            </a:r>
            <a:r>
              <a:rPr lang="en-US" altLang="ja-JP" sz="1200" dirty="0">
                <a:latin typeface="BIZ UDゴシック" panose="020B0400000000000000" pitchFamily="49" charset="-128"/>
                <a:ea typeface="BIZ UDゴシック" panose="020B0400000000000000" pitchFamily="49" charset="-128"/>
                <a:cs typeface="ヒラギノ角ゴ Pro W6"/>
              </a:rPr>
              <a:t>2017</a:t>
            </a:r>
            <a:r>
              <a:rPr lang="ja-JP" altLang="en-US" sz="1200" dirty="0">
                <a:latin typeface="BIZ UDゴシック" panose="020B0400000000000000" pitchFamily="49" charset="-128"/>
                <a:ea typeface="BIZ UDゴシック" panose="020B0400000000000000" pitchFamily="49" charset="-128"/>
                <a:cs typeface="ヒラギノ角ゴ Pro W6"/>
              </a:rPr>
              <a:t>表彰式</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
        <p:nvSpPr>
          <p:cNvPr id="6" name="テキスト ボックス 1">
            <a:extLst>
              <a:ext uri="{FF2B5EF4-FFF2-40B4-BE49-F238E27FC236}">
                <a16:creationId xmlns:a16="http://schemas.microsoft.com/office/drawing/2014/main" id="{698F2948-F849-19EF-E4C3-F2AF7D172243}"/>
              </a:ext>
            </a:extLst>
          </p:cNvPr>
          <p:cNvSpPr txBox="1"/>
          <p:nvPr/>
        </p:nvSpPr>
        <p:spPr>
          <a:xfrm>
            <a:off x="5299267" y="6581001"/>
            <a:ext cx="2185214"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ja-JP" altLang="en-US" sz="1200" dirty="0">
                <a:latin typeface="BIZ UDゴシック" panose="020B0400000000000000" pitchFamily="49" charset="-128"/>
                <a:ea typeface="BIZ UDゴシック" panose="020B0400000000000000" pitchFamily="49" charset="-128"/>
                <a:cs typeface="ヒラギノ角ゴ Pro W6"/>
              </a:rPr>
              <a:t>トオコン</a:t>
            </a:r>
            <a:r>
              <a:rPr lang="en-US" altLang="ja-JP" sz="1200" dirty="0">
                <a:latin typeface="BIZ UDゴシック" panose="020B0400000000000000" pitchFamily="49" charset="-128"/>
                <a:ea typeface="BIZ UDゴシック" panose="020B0400000000000000" pitchFamily="49" charset="-128"/>
                <a:cs typeface="ヒラギノ角ゴ Pro W6"/>
              </a:rPr>
              <a:t>2015</a:t>
            </a:r>
            <a:r>
              <a:rPr lang="ja-JP" altLang="en-US" sz="1200" dirty="0">
                <a:latin typeface="BIZ UDゴシック" panose="020B0400000000000000" pitchFamily="49" charset="-128"/>
                <a:ea typeface="BIZ UDゴシック" panose="020B0400000000000000" pitchFamily="49" charset="-128"/>
                <a:cs typeface="ヒラギノ角ゴ Pro W6"/>
              </a:rPr>
              <a:t>起業家育成合宿</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Tree>
    <p:extLst>
      <p:ext uri="{BB962C8B-B14F-4D97-AF65-F5344CB8AC3E}">
        <p14:creationId xmlns:p14="http://schemas.microsoft.com/office/powerpoint/2010/main" val="2861951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220AFAB-CAB7-C379-EB50-DE979E7CCDA3}"/>
              </a:ext>
            </a:extLst>
          </p:cNvPr>
          <p:cNvSpPr txBox="1"/>
          <p:nvPr/>
        </p:nvSpPr>
        <p:spPr>
          <a:xfrm>
            <a:off x="430829" y="2185327"/>
            <a:ext cx="9044342" cy="1431161"/>
          </a:xfrm>
          <a:prstGeom prst="rect">
            <a:avLst/>
          </a:prstGeom>
          <a:noFill/>
        </p:spPr>
        <p:txBody>
          <a:bodyPr wrap="square">
            <a:spAutoFit/>
          </a:bodyPr>
          <a:lstStyle/>
          <a:p>
            <a:pPr marL="457200" indent="-457200">
              <a:spcBef>
                <a:spcPts val="600"/>
              </a:spcBef>
              <a:buFont typeface="Wingdings" panose="05000000000000000000" pitchFamily="2" charset="2"/>
              <a:buChar char="p"/>
            </a:pPr>
            <a:r>
              <a:rPr lang="ja-JP" altLang="en-US" dirty="0">
                <a:latin typeface="BIZ UDゴシック" panose="020B0400000000000000" pitchFamily="49" charset="-128"/>
                <a:ea typeface="BIZ UDゴシック" panose="020B0400000000000000" pitchFamily="49" charset="-128"/>
              </a:rPr>
              <a:t>市内で起業した元隊員を招いた研修会を開催</a:t>
            </a:r>
          </a:p>
          <a:p>
            <a:pPr marL="457200" indent="-457200">
              <a:spcBef>
                <a:spcPts val="600"/>
              </a:spcBef>
              <a:buFont typeface="Wingdings" panose="05000000000000000000" pitchFamily="2" charset="2"/>
              <a:buChar char="p"/>
            </a:pPr>
            <a:r>
              <a:rPr lang="ja-JP" altLang="en-US" dirty="0">
                <a:latin typeface="BIZ UDゴシック" panose="020B0400000000000000" pitchFamily="49" charset="-128"/>
                <a:ea typeface="BIZ UDゴシック" panose="020B0400000000000000" pitchFamily="49" charset="-128"/>
              </a:rPr>
              <a:t>総務省地域力創造アドバイザーを招いた研修会を開催</a:t>
            </a:r>
          </a:p>
          <a:p>
            <a:pPr marL="457200" indent="-457200">
              <a:spcBef>
                <a:spcPts val="600"/>
              </a:spcBef>
              <a:buFont typeface="Wingdings" panose="05000000000000000000" pitchFamily="2" charset="2"/>
              <a:buChar char="p"/>
            </a:pPr>
            <a:r>
              <a:rPr lang="ja-JP" altLang="en-US" dirty="0">
                <a:latin typeface="BIZ UDゴシック" panose="020B0400000000000000" pitchFamily="49" charset="-128"/>
                <a:ea typeface="BIZ UDゴシック" panose="020B0400000000000000" pitchFamily="49" charset="-128"/>
              </a:rPr>
              <a:t>起業希望の隊員へ類似事例で起業した元隊員を紹介</a:t>
            </a:r>
          </a:p>
          <a:p>
            <a:pPr marL="457200" indent="-457200">
              <a:spcBef>
                <a:spcPts val="600"/>
              </a:spcBef>
              <a:buFont typeface="Wingdings" panose="05000000000000000000" pitchFamily="2" charset="2"/>
              <a:buChar char="p"/>
            </a:pPr>
            <a:r>
              <a:rPr lang="ja-JP" altLang="en-US" dirty="0">
                <a:latin typeface="BIZ UDゴシック" panose="020B0400000000000000" pitchFamily="49" charset="-128"/>
                <a:ea typeface="BIZ UDゴシック" panose="020B0400000000000000" pitchFamily="49" charset="-128"/>
              </a:rPr>
              <a:t>国県主催の起業研修への参加案内</a:t>
            </a:r>
          </a:p>
        </p:txBody>
      </p:sp>
      <p:sp>
        <p:nvSpPr>
          <p:cNvPr id="4" name="スライド番号プレースホルダー 3">
            <a:extLst>
              <a:ext uri="{FF2B5EF4-FFF2-40B4-BE49-F238E27FC236}">
                <a16:creationId xmlns:a16="http://schemas.microsoft.com/office/drawing/2014/main" id="{74B9E386-B0B9-E739-7FBF-B89F653B0AE1}"/>
              </a:ext>
            </a:extLst>
          </p:cNvPr>
          <p:cNvSpPr>
            <a:spLocks noGrp="1"/>
          </p:cNvSpPr>
          <p:nvPr>
            <p:ph type="sldNum" sz="quarter" idx="12"/>
          </p:nvPr>
        </p:nvSpPr>
        <p:spPr/>
        <p:txBody>
          <a:bodyPr/>
          <a:lstStyle/>
          <a:p>
            <a:fld id="{33727234-9843-4165-AB40-40411EC81480}" type="slidenum">
              <a:rPr lang="ja-JP" altLang="en-US" smtClean="0">
                <a:solidFill>
                  <a:schemeClr val="tx1"/>
                </a:solidFill>
              </a:rPr>
              <a:pPr/>
              <a:t>31</a:t>
            </a:fld>
            <a:endParaRPr lang="ja-JP" altLang="en-US" dirty="0">
              <a:solidFill>
                <a:schemeClr val="tx1"/>
              </a:solidFill>
            </a:endParaRPr>
          </a:p>
        </p:txBody>
      </p:sp>
      <p:sp>
        <p:nvSpPr>
          <p:cNvPr id="10" name="テキスト ボックス 9">
            <a:extLst>
              <a:ext uri="{FF2B5EF4-FFF2-40B4-BE49-F238E27FC236}">
                <a16:creationId xmlns:a16="http://schemas.microsoft.com/office/drawing/2014/main" id="{B50CB669-0203-7961-9329-BA669697B686}"/>
              </a:ext>
            </a:extLst>
          </p:cNvPr>
          <p:cNvSpPr txBox="1"/>
          <p:nvPr/>
        </p:nvSpPr>
        <p:spPr>
          <a:xfrm>
            <a:off x="430829" y="1236068"/>
            <a:ext cx="9044342" cy="830997"/>
          </a:xfrm>
          <a:prstGeom prst="rect">
            <a:avLst/>
          </a:prstGeom>
          <a:solidFill>
            <a:schemeClr val="accent2">
              <a:lumMod val="20000"/>
              <a:lumOff val="80000"/>
            </a:schemeClr>
          </a:solidFill>
        </p:spPr>
        <p:txBody>
          <a:bodyPr wrap="square">
            <a:spAutoFit/>
          </a:bodyPr>
          <a:lstStyle/>
          <a:p>
            <a:pPr>
              <a:spcBef>
                <a:spcPts val="600"/>
              </a:spcBef>
            </a:pPr>
            <a:r>
              <a:rPr lang="ja-JP" altLang="en-US" sz="2400" dirty="0">
                <a:latin typeface="BIZ UDゴシック" panose="020B0400000000000000" pitchFamily="49" charset="-128"/>
                <a:ea typeface="BIZ UDゴシック" panose="020B0400000000000000" pitchFamily="49" charset="-128"/>
              </a:rPr>
              <a:t>地域おこし協力隊の</a:t>
            </a:r>
            <a:r>
              <a:rPr lang="ja-JP" altLang="en-US" sz="2400" dirty="0">
                <a:solidFill>
                  <a:schemeClr val="accent2"/>
                </a:solidFill>
                <a:latin typeface="BIZ UDゴシック" panose="020B0400000000000000" pitchFamily="49" charset="-128"/>
                <a:ea typeface="BIZ UDゴシック" panose="020B0400000000000000" pitchFamily="49" charset="-128"/>
              </a:rPr>
              <a:t>中間支援組織（里山プロジェクト）</a:t>
            </a:r>
            <a:r>
              <a:rPr lang="ja-JP" altLang="en-US" sz="2400" dirty="0">
                <a:latin typeface="BIZ UDゴシック" panose="020B0400000000000000" pitchFamily="49" charset="-128"/>
                <a:ea typeface="BIZ UDゴシック" panose="020B0400000000000000" pitchFamily="49" charset="-128"/>
              </a:rPr>
              <a:t>による、隊員向けキャリア教育を実施。</a:t>
            </a:r>
          </a:p>
        </p:txBody>
      </p:sp>
      <p:pic>
        <p:nvPicPr>
          <p:cNvPr id="11" name="図 10">
            <a:extLst>
              <a:ext uri="{FF2B5EF4-FFF2-40B4-BE49-F238E27FC236}">
                <a16:creationId xmlns:a16="http://schemas.microsoft.com/office/drawing/2014/main" id="{A5EE745E-517F-26C5-018E-4D2D9A7639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91" r="719"/>
          <a:stretch/>
        </p:blipFill>
        <p:spPr>
          <a:xfrm>
            <a:off x="632165" y="3806222"/>
            <a:ext cx="4000827" cy="2774779"/>
          </a:xfrm>
          <a:prstGeom prst="rect">
            <a:avLst/>
          </a:prstGeom>
        </p:spPr>
      </p:pic>
      <p:pic>
        <p:nvPicPr>
          <p:cNvPr id="5" name="図 4">
            <a:extLst>
              <a:ext uri="{FF2B5EF4-FFF2-40B4-BE49-F238E27FC236}">
                <a16:creationId xmlns:a16="http://schemas.microsoft.com/office/drawing/2014/main" id="{6F6D0598-5DF1-991F-B1DB-F9423B776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010" y="3792406"/>
            <a:ext cx="3705142" cy="2778857"/>
          </a:xfrm>
          <a:prstGeom prst="rect">
            <a:avLst/>
          </a:prstGeom>
        </p:spPr>
      </p:pic>
      <p:sp>
        <p:nvSpPr>
          <p:cNvPr id="6" name="ホームベース 7">
            <a:extLst>
              <a:ext uri="{FF2B5EF4-FFF2-40B4-BE49-F238E27FC236}">
                <a16:creationId xmlns:a16="http://schemas.microsoft.com/office/drawing/2014/main" id="{0A317C28-09D7-386F-7022-476D2E659AA2}"/>
              </a:ext>
            </a:extLst>
          </p:cNvPr>
          <p:cNvSpPr/>
          <p:nvPr/>
        </p:nvSpPr>
        <p:spPr>
          <a:xfrm>
            <a:off x="0" y="0"/>
            <a:ext cx="5863905"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02</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000" dirty="0">
                <a:solidFill>
                  <a:schemeClr val="bg1"/>
                </a:solidFill>
                <a:latin typeface="BIZ UDPゴシック" panose="020B0400000000000000" pitchFamily="50" charset="-128"/>
                <a:ea typeface="BIZ UDPゴシック" panose="020B0400000000000000" pitchFamily="50" charset="-128"/>
              </a:rPr>
              <a:t>十日町市版</a:t>
            </a:r>
            <a:r>
              <a:rPr lang="ja-JP" altLang="en-US" sz="2800" dirty="0">
                <a:solidFill>
                  <a:schemeClr val="bg1"/>
                </a:solidFill>
                <a:latin typeface="BIZ UDPゴシック" panose="020B0400000000000000" pitchFamily="50" charset="-128"/>
                <a:ea typeface="BIZ UDPゴシック" panose="020B0400000000000000" pitchFamily="50" charset="-128"/>
              </a:rPr>
              <a:t>地域おこし協力隊</a:t>
            </a:r>
            <a:r>
              <a:rPr lang="ja-JP" altLang="en-US" sz="2000" dirty="0">
                <a:solidFill>
                  <a:schemeClr val="bg1"/>
                </a:solidFill>
                <a:latin typeface="BIZ UDPゴシック" panose="020B0400000000000000" pitchFamily="50" charset="-128"/>
                <a:ea typeface="BIZ UDPゴシック" panose="020B0400000000000000" pitchFamily="50" charset="-128"/>
              </a:rPr>
              <a:t>の特徴</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2" name="山形 4">
            <a:extLst>
              <a:ext uri="{FF2B5EF4-FFF2-40B4-BE49-F238E27FC236}">
                <a16:creationId xmlns:a16="http://schemas.microsoft.com/office/drawing/2014/main" id="{7EABED9B-6A5F-286D-C3E5-8CC341771BA5}"/>
              </a:ext>
            </a:extLst>
          </p:cNvPr>
          <p:cNvSpPr/>
          <p:nvPr/>
        </p:nvSpPr>
        <p:spPr>
          <a:xfrm>
            <a:off x="5738069" y="0"/>
            <a:ext cx="4167931"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en-US" altLang="ja-JP" sz="2000" dirty="0">
                <a:solidFill>
                  <a:schemeClr val="tx1"/>
                </a:solidFill>
                <a:latin typeface="BIZ UDゴシック" panose="020B0400000000000000" pitchFamily="49" charset="-128"/>
                <a:ea typeface="BIZ UDゴシック" panose="020B0400000000000000" pitchFamily="49" charset="-128"/>
              </a:rPr>
              <a:t>Point</a:t>
            </a:r>
            <a:r>
              <a:rPr lang="en-US" altLang="ja-JP" sz="2800" dirty="0">
                <a:solidFill>
                  <a:schemeClr val="tx1"/>
                </a:solidFill>
                <a:latin typeface="BIZ UDゴシック" panose="020B0400000000000000" pitchFamily="49" charset="-128"/>
                <a:ea typeface="BIZ UDゴシック" panose="020B0400000000000000" pitchFamily="49" charset="-128"/>
              </a:rPr>
              <a:t>02</a:t>
            </a:r>
            <a:r>
              <a:rPr lang="ja-JP" altLang="en-US" sz="2800" dirty="0">
                <a:solidFill>
                  <a:schemeClr val="tx1"/>
                </a:solidFill>
                <a:latin typeface="BIZ UDゴシック" panose="020B0400000000000000" pitchFamily="49" charset="-128"/>
                <a:ea typeface="BIZ UDゴシック" panose="020B0400000000000000" pitchFamily="49" charset="-128"/>
              </a:rPr>
              <a:t> </a:t>
            </a:r>
            <a:r>
              <a:rPr lang="ja-JP" altLang="en-US" sz="2000" dirty="0">
                <a:solidFill>
                  <a:schemeClr val="tx1"/>
                </a:solidFill>
                <a:latin typeface="BIZ UDゴシック" panose="020B0400000000000000" pitchFamily="49" charset="-128"/>
                <a:ea typeface="BIZ UDゴシック" panose="020B0400000000000000" pitchFamily="49" charset="-128"/>
              </a:rPr>
              <a:t>元協力隊員の</a:t>
            </a:r>
            <a:r>
              <a:rPr lang="ja-JP" altLang="en-US" sz="2800" dirty="0">
                <a:solidFill>
                  <a:schemeClr val="tx1"/>
                </a:solidFill>
                <a:latin typeface="BIZ UDゴシック" panose="020B0400000000000000" pitchFamily="49" charset="-128"/>
                <a:ea typeface="BIZ UDゴシック" panose="020B0400000000000000" pitchFamily="49" charset="-128"/>
              </a:rPr>
              <a:t>活躍</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DFC167D9-7624-4934-CCD5-92539A68AA4F}"/>
              </a:ext>
            </a:extLst>
          </p:cNvPr>
          <p:cNvSpPr txBox="1"/>
          <p:nvPr/>
        </p:nvSpPr>
        <p:spPr>
          <a:xfrm>
            <a:off x="87973" y="576976"/>
            <a:ext cx="6103101" cy="584775"/>
          </a:xfrm>
          <a:prstGeom prst="rect">
            <a:avLst/>
          </a:prstGeom>
          <a:noFill/>
        </p:spPr>
        <p:txBody>
          <a:bodyPr wrap="square" rtlCol="0">
            <a:spAutoFit/>
          </a:bodyPr>
          <a:lstStyle/>
          <a:p>
            <a:r>
              <a:rPr lang="ja-JP" altLang="en-US" sz="3200" b="1" dirty="0">
                <a:solidFill>
                  <a:schemeClr val="accent2"/>
                </a:solidFill>
                <a:latin typeface="BIZ UDゴシック" panose="020B0400000000000000" pitchFamily="49" charset="-128"/>
                <a:ea typeface="BIZ UDゴシック" panose="020B0400000000000000" pitchFamily="49" charset="-128"/>
              </a:rPr>
              <a:t>②</a:t>
            </a:r>
            <a:r>
              <a:rPr kumimoji="1" lang="ja-JP" altLang="en-US" sz="3200" b="1" dirty="0">
                <a:solidFill>
                  <a:schemeClr val="accent2"/>
                </a:solidFill>
                <a:latin typeface="BIZ UDゴシック" panose="020B0400000000000000" pitchFamily="49" charset="-128"/>
                <a:ea typeface="BIZ UDゴシック" panose="020B0400000000000000" pitchFamily="49" charset="-128"/>
              </a:rPr>
              <a:t>キャリア教育</a:t>
            </a:r>
            <a:endParaRPr kumimoji="1" lang="en-US" altLang="ja-JP" sz="3200" b="1" dirty="0">
              <a:solidFill>
                <a:schemeClr val="accent2"/>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23C35DA0-F044-0F3C-918D-01F853E29727}"/>
              </a:ext>
            </a:extLst>
          </p:cNvPr>
          <p:cNvSpPr txBox="1"/>
          <p:nvPr/>
        </p:nvSpPr>
        <p:spPr>
          <a:xfrm>
            <a:off x="5273010" y="6570276"/>
            <a:ext cx="3416320"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kumimoji="1" lang="ja-JP" altLang="en-US" sz="1200" dirty="0">
                <a:latin typeface="BIZ UDゴシック" panose="020B0400000000000000" pitchFamily="49" charset="-128"/>
                <a:ea typeface="BIZ UDゴシック" panose="020B0400000000000000" pitchFamily="49" charset="-128"/>
                <a:cs typeface="ヒラギノ角ゴ Pro W6"/>
              </a:rPr>
              <a:t>市内で起業した元隊員（茅屋や）による研修会</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
        <p:nvSpPr>
          <p:cNvPr id="7" name="テキスト ボックス 6">
            <a:extLst>
              <a:ext uri="{FF2B5EF4-FFF2-40B4-BE49-F238E27FC236}">
                <a16:creationId xmlns:a16="http://schemas.microsoft.com/office/drawing/2014/main" id="{C321738F-56F4-C7B5-EBC1-2ABB9C76954C}"/>
              </a:ext>
            </a:extLst>
          </p:cNvPr>
          <p:cNvSpPr txBox="1"/>
          <p:nvPr/>
        </p:nvSpPr>
        <p:spPr>
          <a:xfrm>
            <a:off x="632165" y="6560465"/>
            <a:ext cx="2339102"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kumimoji="1" lang="ja-JP" altLang="en-US" sz="1200" dirty="0">
                <a:latin typeface="BIZ UDゴシック" panose="020B0400000000000000" pitchFamily="49" charset="-128"/>
                <a:ea typeface="BIZ UDゴシック" panose="020B0400000000000000" pitchFamily="49" charset="-128"/>
                <a:cs typeface="ヒラギノ角ゴ Pro W6"/>
              </a:rPr>
              <a:t>里山プロジェクトによる研修会</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Tree>
    <p:extLst>
      <p:ext uri="{BB962C8B-B14F-4D97-AF65-F5344CB8AC3E}">
        <p14:creationId xmlns:p14="http://schemas.microsoft.com/office/powerpoint/2010/main" val="1169424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543DD36-E061-DF1F-6C29-76A500FE410D}"/>
              </a:ext>
            </a:extLst>
          </p:cNvPr>
          <p:cNvSpPr/>
          <p:nvPr/>
        </p:nvSpPr>
        <p:spPr>
          <a:xfrm>
            <a:off x="5082122" y="1546908"/>
            <a:ext cx="4699486" cy="2160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FE686893-86A1-AA3A-4DDF-5402E3F0D0E6}"/>
              </a:ext>
            </a:extLst>
          </p:cNvPr>
          <p:cNvSpPr/>
          <p:nvPr/>
        </p:nvSpPr>
        <p:spPr>
          <a:xfrm>
            <a:off x="272756" y="1546907"/>
            <a:ext cx="4075126" cy="216000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D2FA39B-6DF8-5409-8216-D82D6086A7E8}"/>
              </a:ext>
            </a:extLst>
          </p:cNvPr>
          <p:cNvSpPr>
            <a:spLocks noGrp="1"/>
          </p:cNvSpPr>
          <p:nvPr>
            <p:ph type="sldNum" sz="quarter" idx="12"/>
          </p:nvPr>
        </p:nvSpPr>
        <p:spPr>
          <a:xfrm>
            <a:off x="9244574" y="6356352"/>
            <a:ext cx="664548" cy="505024"/>
          </a:xfrm>
        </p:spPr>
        <p:txBody>
          <a:bodyPr/>
          <a:lstStyle/>
          <a:p>
            <a:fld id="{33727234-9843-4165-AB40-40411EC81480}" type="slidenum">
              <a:rPr lang="ja-JP" altLang="en-US" smtClean="0"/>
              <a:pPr/>
              <a:t>32</a:t>
            </a:fld>
            <a:endParaRPr lang="ja-JP" altLang="en-US"/>
          </a:p>
        </p:txBody>
      </p:sp>
      <p:sp>
        <p:nvSpPr>
          <p:cNvPr id="25" name="テキスト ボックス 24">
            <a:extLst>
              <a:ext uri="{FF2B5EF4-FFF2-40B4-BE49-F238E27FC236}">
                <a16:creationId xmlns:a16="http://schemas.microsoft.com/office/drawing/2014/main" id="{C064AFC9-7348-59E2-4D2C-B0A781D94B3F}"/>
              </a:ext>
            </a:extLst>
          </p:cNvPr>
          <p:cNvSpPr txBox="1"/>
          <p:nvPr/>
        </p:nvSpPr>
        <p:spPr>
          <a:xfrm>
            <a:off x="2718259" y="355529"/>
            <a:ext cx="6440373" cy="830997"/>
          </a:xfrm>
          <a:prstGeom prst="rect">
            <a:avLst/>
          </a:prstGeom>
          <a:noFill/>
        </p:spPr>
        <p:txBody>
          <a:bodyPr wrap="square" rtlCol="0">
            <a:spAutoFit/>
          </a:bodyPr>
          <a:lstStyle/>
          <a:p>
            <a:pPr marL="17100"/>
            <a:r>
              <a:rPr kumimoji="1" lang="ja-JP" altLang="en-US" sz="4800" b="1" dirty="0">
                <a:solidFill>
                  <a:schemeClr val="accent2"/>
                </a:solidFill>
                <a:latin typeface="BIZ UDゴシック" panose="020B0400000000000000" pitchFamily="49" charset="-128"/>
                <a:ea typeface="BIZ UDゴシック" panose="020B0400000000000000" pitchFamily="49" charset="-128"/>
              </a:rPr>
              <a:t>元協力隊員の活躍</a:t>
            </a:r>
            <a:endParaRPr kumimoji="1" lang="en-US" altLang="ja-JP" sz="4800" b="1" dirty="0">
              <a:solidFill>
                <a:schemeClr val="accent2"/>
              </a:solidFill>
              <a:latin typeface="BIZ UDゴシック" panose="020B0400000000000000" pitchFamily="49" charset="-128"/>
              <a:ea typeface="BIZ UDゴシック" panose="020B0400000000000000" pitchFamily="49" charset="-128"/>
            </a:endParaRPr>
          </a:p>
        </p:txBody>
      </p:sp>
      <p:sp>
        <p:nvSpPr>
          <p:cNvPr id="33" name="テキスト ボックス 32">
            <a:extLst>
              <a:ext uri="{FF2B5EF4-FFF2-40B4-BE49-F238E27FC236}">
                <a16:creationId xmlns:a16="http://schemas.microsoft.com/office/drawing/2014/main" id="{84A1DDCB-FB24-44F5-D00B-59CC8A883F1A}"/>
              </a:ext>
            </a:extLst>
          </p:cNvPr>
          <p:cNvSpPr txBox="1"/>
          <p:nvPr/>
        </p:nvSpPr>
        <p:spPr>
          <a:xfrm>
            <a:off x="427168" y="1830614"/>
            <a:ext cx="3766301" cy="1444178"/>
          </a:xfrm>
          <a:prstGeom prst="rect">
            <a:avLst/>
          </a:prstGeom>
          <a:noFill/>
        </p:spPr>
        <p:txBody>
          <a:bodyPr wrap="square" rtlCol="0" anchor="ctr" anchorCtr="0">
            <a:spAutoFit/>
          </a:bodyPr>
          <a:lstStyle/>
          <a:p>
            <a:pPr>
              <a:lnSpc>
                <a:spcPct val="150000"/>
              </a:lnSpc>
            </a:pPr>
            <a:r>
              <a:rPr kumimoji="1" lang="ja-JP" altLang="en-US" sz="3200" b="1" dirty="0">
                <a:solidFill>
                  <a:schemeClr val="accent2"/>
                </a:solidFill>
                <a:latin typeface="BIZ UDゴシック" panose="020B0400000000000000" pitchFamily="49" charset="-128"/>
                <a:ea typeface="BIZ UDゴシック" panose="020B0400000000000000" pitchFamily="49" charset="-128"/>
              </a:rPr>
              <a:t>①</a:t>
            </a:r>
            <a:r>
              <a:rPr lang="ja-JP" altLang="en-US" sz="3200" b="1" dirty="0">
                <a:solidFill>
                  <a:schemeClr val="accent2"/>
                </a:solidFill>
                <a:latin typeface="BIZ UDゴシック" panose="020B0400000000000000" pitchFamily="49" charset="-128"/>
                <a:ea typeface="BIZ UDゴシック" panose="020B0400000000000000" pitchFamily="49" charset="-128"/>
              </a:rPr>
              <a:t>起業・創業支援</a:t>
            </a:r>
            <a:endParaRPr lang="en-US" altLang="ja-JP" sz="3200" b="1" dirty="0">
              <a:solidFill>
                <a:schemeClr val="accent2"/>
              </a:solidFill>
              <a:latin typeface="BIZ UDゴシック" panose="020B0400000000000000" pitchFamily="49" charset="-128"/>
              <a:ea typeface="BIZ UDゴシック" panose="020B0400000000000000" pitchFamily="49" charset="-128"/>
            </a:endParaRPr>
          </a:p>
          <a:p>
            <a:pPr>
              <a:lnSpc>
                <a:spcPct val="150000"/>
              </a:lnSpc>
            </a:pPr>
            <a:r>
              <a:rPr kumimoji="1" lang="ja-JP" altLang="en-US" sz="3200" b="1" dirty="0">
                <a:solidFill>
                  <a:schemeClr val="accent2"/>
                </a:solidFill>
                <a:latin typeface="BIZ UDゴシック" panose="020B0400000000000000" pitchFamily="49" charset="-128"/>
                <a:ea typeface="BIZ UDゴシック" panose="020B0400000000000000" pitchFamily="49" charset="-128"/>
              </a:rPr>
              <a:t>②キャリア教育</a:t>
            </a:r>
            <a:endParaRPr kumimoji="1" lang="en-US" altLang="ja-JP" sz="3200" b="1" dirty="0">
              <a:solidFill>
                <a:schemeClr val="accent2"/>
              </a:solidFill>
              <a:latin typeface="BIZ UDゴシック" panose="020B0400000000000000" pitchFamily="49" charset="-128"/>
              <a:ea typeface="BIZ UDゴシック" panose="020B0400000000000000" pitchFamily="49" charset="-128"/>
            </a:endParaRPr>
          </a:p>
        </p:txBody>
      </p:sp>
      <p:grpSp>
        <p:nvGrpSpPr>
          <p:cNvPr id="8" name="グループ化 7">
            <a:extLst>
              <a:ext uri="{FF2B5EF4-FFF2-40B4-BE49-F238E27FC236}">
                <a16:creationId xmlns:a16="http://schemas.microsoft.com/office/drawing/2014/main" id="{AF62F485-202D-37A2-7B5D-7829C953281F}"/>
              </a:ext>
            </a:extLst>
          </p:cNvPr>
          <p:cNvGrpSpPr/>
          <p:nvPr/>
        </p:nvGrpSpPr>
        <p:grpSpPr>
          <a:xfrm>
            <a:off x="272756" y="355530"/>
            <a:ext cx="2674172" cy="830997"/>
            <a:chOff x="574766" y="924570"/>
            <a:chExt cx="2674172" cy="830997"/>
          </a:xfrm>
        </p:grpSpPr>
        <p:sp>
          <p:nvSpPr>
            <p:cNvPr id="10" name="テキスト ボックス 9">
              <a:extLst>
                <a:ext uri="{FF2B5EF4-FFF2-40B4-BE49-F238E27FC236}">
                  <a16:creationId xmlns:a16="http://schemas.microsoft.com/office/drawing/2014/main" id="{BA582C88-C29A-EDA6-059B-1512341ED3CE}"/>
                </a:ext>
              </a:extLst>
            </p:cNvPr>
            <p:cNvSpPr txBox="1"/>
            <p:nvPr/>
          </p:nvSpPr>
          <p:spPr>
            <a:xfrm>
              <a:off x="574766" y="999581"/>
              <a:ext cx="1554125" cy="707886"/>
            </a:xfrm>
            <a:prstGeom prst="rect">
              <a:avLst/>
            </a:prstGeom>
            <a:noFill/>
          </p:spPr>
          <p:txBody>
            <a:bodyPr wrap="square" rtlCol="0">
              <a:spAutoFit/>
            </a:bodyPr>
            <a:lstStyle/>
            <a:p>
              <a:pPr algn="ctr"/>
              <a:r>
                <a:rPr kumimoji="1" lang="en-US" altLang="ja-JP" sz="4000" b="1" dirty="0">
                  <a:solidFill>
                    <a:schemeClr val="accent2"/>
                  </a:solidFill>
                  <a:latin typeface="BIZ UDゴシック" panose="020B0400000000000000" pitchFamily="49" charset="-128"/>
                  <a:ea typeface="BIZ UDゴシック" panose="020B0400000000000000" pitchFamily="49" charset="-128"/>
                </a:rPr>
                <a:t>Point</a:t>
              </a:r>
              <a:endParaRPr kumimoji="1" lang="ja-JP" altLang="en-US" sz="4000" b="1" dirty="0">
                <a:solidFill>
                  <a:schemeClr val="accent2"/>
                </a:solidFill>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1738D3D9-6B69-E31F-FAD7-F54377C87827}"/>
                </a:ext>
              </a:extLst>
            </p:cNvPr>
            <p:cNvSpPr txBox="1"/>
            <p:nvPr/>
          </p:nvSpPr>
          <p:spPr>
            <a:xfrm>
              <a:off x="1694813" y="924570"/>
              <a:ext cx="1554125" cy="830997"/>
            </a:xfrm>
            <a:prstGeom prst="rect">
              <a:avLst/>
            </a:prstGeom>
            <a:noFill/>
          </p:spPr>
          <p:txBody>
            <a:bodyPr wrap="square" rtlCol="0">
              <a:spAutoFit/>
            </a:bodyPr>
            <a:lstStyle/>
            <a:p>
              <a:pPr algn="ctr"/>
              <a:r>
                <a:rPr kumimoji="1" lang="en-US" altLang="ja-JP" sz="4800" b="1" dirty="0">
                  <a:solidFill>
                    <a:schemeClr val="accent2"/>
                  </a:solidFill>
                  <a:latin typeface="BIZ UDゴシック" panose="020B0400000000000000" pitchFamily="49" charset="-128"/>
                  <a:ea typeface="BIZ UDゴシック" panose="020B0400000000000000" pitchFamily="49" charset="-128"/>
                </a:rPr>
                <a:t>02</a:t>
              </a:r>
            </a:p>
          </p:txBody>
        </p:sp>
      </p:grpSp>
      <p:sp>
        <p:nvSpPr>
          <p:cNvPr id="48" name="テキスト ボックス 47">
            <a:extLst>
              <a:ext uri="{FF2B5EF4-FFF2-40B4-BE49-F238E27FC236}">
                <a16:creationId xmlns:a16="http://schemas.microsoft.com/office/drawing/2014/main" id="{DBA4391F-5D59-CBA0-1AAB-F1CDB7407087}"/>
              </a:ext>
            </a:extLst>
          </p:cNvPr>
          <p:cNvSpPr txBox="1"/>
          <p:nvPr/>
        </p:nvSpPr>
        <p:spPr>
          <a:xfrm>
            <a:off x="5082122" y="1658597"/>
            <a:ext cx="4699486" cy="1813510"/>
          </a:xfrm>
          <a:prstGeom prst="rect">
            <a:avLst/>
          </a:prstGeom>
          <a:noFill/>
        </p:spPr>
        <p:txBody>
          <a:bodyPr wrap="square">
            <a:spAutoFit/>
          </a:bodyPr>
          <a:lstStyle/>
          <a:p>
            <a:r>
              <a:rPr lang="en-US" altLang="ja-JP" sz="2000" b="1"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2000" b="1"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地域おこし協力隊ＯＢ・ＯＧ</a:t>
            </a:r>
            <a:r>
              <a:rPr lang="en-US" altLang="ja-JP" sz="2000" b="1"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p>
            <a:pPr>
              <a:lnSpc>
                <a:spcPct val="150000"/>
              </a:lnSpc>
            </a:pPr>
            <a:r>
              <a:rPr lang="ja-JP" altLang="ja-JP" sz="3200" b="1"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様々な分野で市内に好影響を与え</a:t>
            </a:r>
            <a:r>
              <a:rPr lang="ja-JP" altLang="en-US" sz="3200" b="1"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ている</a:t>
            </a:r>
          </a:p>
        </p:txBody>
      </p:sp>
      <p:sp>
        <p:nvSpPr>
          <p:cNvPr id="57" name="二等辺三角形 56">
            <a:extLst>
              <a:ext uri="{FF2B5EF4-FFF2-40B4-BE49-F238E27FC236}">
                <a16:creationId xmlns:a16="http://schemas.microsoft.com/office/drawing/2014/main" id="{879E5F9B-7658-2474-D64E-F2CE8A582827}"/>
              </a:ext>
            </a:extLst>
          </p:cNvPr>
          <p:cNvSpPr/>
          <p:nvPr/>
        </p:nvSpPr>
        <p:spPr>
          <a:xfrm rot="5400000">
            <a:off x="4524472" y="2399352"/>
            <a:ext cx="499772" cy="30670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a:extLst>
              <a:ext uri="{FF2B5EF4-FFF2-40B4-BE49-F238E27FC236}">
                <a16:creationId xmlns:a16="http://schemas.microsoft.com/office/drawing/2014/main" id="{54FD1EB9-DE2D-E3CB-69DC-8C4F35C4231C}"/>
              </a:ext>
            </a:extLst>
          </p:cNvPr>
          <p:cNvPicPr>
            <a:picLocks noChangeAspect="1"/>
          </p:cNvPicPr>
          <p:nvPr/>
        </p:nvPicPr>
        <p:blipFill>
          <a:blip r:embed="rId3">
            <a:extLst>
              <a:ext uri="{28A0092B-C50C-407E-A947-70E740481C1C}">
                <a14:useLocalDpi xmlns:a14="http://schemas.microsoft.com/office/drawing/2010/main" val="0"/>
              </a:ext>
            </a:extLst>
          </a:blip>
          <a:srcRect l="39676" t="14941" r="5750" b="1985"/>
          <a:stretch>
            <a:fillRect/>
          </a:stretch>
        </p:blipFill>
        <p:spPr>
          <a:xfrm>
            <a:off x="261396" y="4288720"/>
            <a:ext cx="2160000" cy="216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p:spPr>
      </p:pic>
      <p:pic>
        <p:nvPicPr>
          <p:cNvPr id="64" name="図 63">
            <a:extLst>
              <a:ext uri="{FF2B5EF4-FFF2-40B4-BE49-F238E27FC236}">
                <a16:creationId xmlns:a16="http://schemas.microsoft.com/office/drawing/2014/main" id="{5A230204-8D81-EFA6-0F4D-EE087AEC3316}"/>
              </a:ext>
            </a:extLst>
          </p:cNvPr>
          <p:cNvPicPr>
            <a:picLocks noChangeAspect="1"/>
          </p:cNvPicPr>
          <p:nvPr/>
        </p:nvPicPr>
        <p:blipFill>
          <a:blip r:embed="rId4" cstate="print">
            <a:extLst>
              <a:ext uri="{28A0092B-C50C-407E-A947-70E740481C1C}">
                <a14:useLocalDpi xmlns:a14="http://schemas.microsoft.com/office/drawing/2010/main" val="0"/>
              </a:ext>
            </a:extLst>
          </a:blip>
          <a:srcRect l="14520" t="26160" r="33003" b="3950"/>
          <a:stretch>
            <a:fillRect/>
          </a:stretch>
        </p:blipFill>
        <p:spPr>
          <a:xfrm>
            <a:off x="7492486" y="4241179"/>
            <a:ext cx="2160000" cy="2160000"/>
          </a:xfrm>
          <a:custGeom>
            <a:avLst/>
            <a:gdLst>
              <a:gd name="connsiteX0" fmla="*/ 1080000 w 2160000"/>
              <a:gd name="connsiteY0" fmla="*/ 0 h 2160000"/>
              <a:gd name="connsiteX1" fmla="*/ 2160000 w 2160000"/>
              <a:gd name="connsiteY1" fmla="*/ 1080000 h 2160000"/>
              <a:gd name="connsiteX2" fmla="*/ 1080000 w 2160000"/>
              <a:gd name="connsiteY2" fmla="*/ 2160000 h 2160000"/>
              <a:gd name="connsiteX3" fmla="*/ 0 w 2160000"/>
              <a:gd name="connsiteY3" fmla="*/ 1080000 h 2160000"/>
              <a:gd name="connsiteX4" fmla="*/ 1080000 w 2160000"/>
              <a:gd name="connsiteY4" fmla="*/ 0 h 2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0" h="2160000">
                <a:moveTo>
                  <a:pt x="1080000" y="0"/>
                </a:moveTo>
                <a:cubicBezTo>
                  <a:pt x="1676468" y="0"/>
                  <a:pt x="2160000" y="483532"/>
                  <a:pt x="2160000" y="1080000"/>
                </a:cubicBezTo>
                <a:cubicBezTo>
                  <a:pt x="2160000" y="1676468"/>
                  <a:pt x="1676468" y="2160000"/>
                  <a:pt x="1080000" y="2160000"/>
                </a:cubicBezTo>
                <a:cubicBezTo>
                  <a:pt x="483532" y="2160000"/>
                  <a:pt x="0" y="1676468"/>
                  <a:pt x="0" y="1080000"/>
                </a:cubicBezTo>
                <a:cubicBezTo>
                  <a:pt x="0" y="483532"/>
                  <a:pt x="483532" y="0"/>
                  <a:pt x="1080000" y="0"/>
                </a:cubicBezTo>
                <a:close/>
              </a:path>
            </a:pathLst>
          </a:custGeom>
        </p:spPr>
      </p:pic>
      <p:pic>
        <p:nvPicPr>
          <p:cNvPr id="67" name="図 66">
            <a:extLst>
              <a:ext uri="{FF2B5EF4-FFF2-40B4-BE49-F238E27FC236}">
                <a16:creationId xmlns:a16="http://schemas.microsoft.com/office/drawing/2014/main" id="{1C86B9A8-92DD-30D6-BBBF-175AAB70007E}"/>
              </a:ext>
            </a:extLst>
          </p:cNvPr>
          <p:cNvPicPr>
            <a:picLocks noChangeAspect="1"/>
          </p:cNvPicPr>
          <p:nvPr/>
        </p:nvPicPr>
        <p:blipFill>
          <a:blip r:embed="rId5" cstate="print">
            <a:extLst>
              <a:ext uri="{28A0092B-C50C-407E-A947-70E740481C1C}">
                <a14:useLocalDpi xmlns:a14="http://schemas.microsoft.com/office/drawing/2010/main" val="0"/>
              </a:ext>
            </a:extLst>
          </a:blip>
          <a:srcRect l="32610" t="8237" r="18072" b="17785"/>
          <a:stretch>
            <a:fillRect/>
          </a:stretch>
        </p:blipFill>
        <p:spPr>
          <a:xfrm>
            <a:off x="2671758" y="4231091"/>
            <a:ext cx="2160000" cy="2160000"/>
          </a:xfrm>
          <a:custGeom>
            <a:avLst/>
            <a:gdLst>
              <a:gd name="connsiteX0" fmla="*/ 1080000 w 2160000"/>
              <a:gd name="connsiteY0" fmla="*/ 0 h 2160000"/>
              <a:gd name="connsiteX1" fmla="*/ 2160000 w 2160000"/>
              <a:gd name="connsiteY1" fmla="*/ 1080000 h 2160000"/>
              <a:gd name="connsiteX2" fmla="*/ 1080000 w 2160000"/>
              <a:gd name="connsiteY2" fmla="*/ 2160000 h 2160000"/>
              <a:gd name="connsiteX3" fmla="*/ 0 w 2160000"/>
              <a:gd name="connsiteY3" fmla="*/ 1080000 h 2160000"/>
              <a:gd name="connsiteX4" fmla="*/ 1080000 w 2160000"/>
              <a:gd name="connsiteY4" fmla="*/ 0 h 2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0" h="2160000">
                <a:moveTo>
                  <a:pt x="1080000" y="0"/>
                </a:moveTo>
                <a:cubicBezTo>
                  <a:pt x="1676468" y="0"/>
                  <a:pt x="2160000" y="483532"/>
                  <a:pt x="2160000" y="1080000"/>
                </a:cubicBezTo>
                <a:cubicBezTo>
                  <a:pt x="2160000" y="1676468"/>
                  <a:pt x="1676468" y="2160000"/>
                  <a:pt x="1080000" y="2160000"/>
                </a:cubicBezTo>
                <a:cubicBezTo>
                  <a:pt x="483532" y="2160000"/>
                  <a:pt x="0" y="1676468"/>
                  <a:pt x="0" y="1080000"/>
                </a:cubicBezTo>
                <a:cubicBezTo>
                  <a:pt x="0" y="483532"/>
                  <a:pt x="483532" y="0"/>
                  <a:pt x="1080000" y="0"/>
                </a:cubicBezTo>
                <a:close/>
              </a:path>
            </a:pathLst>
          </a:custGeom>
        </p:spPr>
      </p:pic>
      <p:pic>
        <p:nvPicPr>
          <p:cNvPr id="69" name="図 68">
            <a:extLst>
              <a:ext uri="{FF2B5EF4-FFF2-40B4-BE49-F238E27FC236}">
                <a16:creationId xmlns:a16="http://schemas.microsoft.com/office/drawing/2014/main" id="{8E122041-FB54-9198-DD83-1B6CA9652879}"/>
              </a:ext>
            </a:extLst>
          </p:cNvPr>
          <p:cNvPicPr>
            <a:picLocks noChangeAspect="1"/>
          </p:cNvPicPr>
          <p:nvPr/>
        </p:nvPicPr>
        <p:blipFill>
          <a:blip r:embed="rId6" cstate="print">
            <a:extLst>
              <a:ext uri="{28A0092B-C50C-407E-A947-70E740481C1C}">
                <a14:useLocalDpi xmlns:a14="http://schemas.microsoft.com/office/drawing/2010/main" val="0"/>
              </a:ext>
            </a:extLst>
          </a:blip>
          <a:srcRect l="16884" r="8116" b="703"/>
          <a:stretch>
            <a:fillRect/>
          </a:stretch>
        </p:blipFill>
        <p:spPr>
          <a:xfrm>
            <a:off x="5082122" y="4238680"/>
            <a:ext cx="2160000" cy="2144823"/>
          </a:xfrm>
          <a:custGeom>
            <a:avLst/>
            <a:gdLst>
              <a:gd name="connsiteX0" fmla="*/ 906667 w 2160000"/>
              <a:gd name="connsiteY0" fmla="*/ 0 h 2144823"/>
              <a:gd name="connsiteX1" fmla="*/ 1253333 w 2160000"/>
              <a:gd name="connsiteY1" fmla="*/ 0 h 2144823"/>
              <a:gd name="connsiteX2" fmla="*/ 1297658 w 2160000"/>
              <a:gd name="connsiteY2" fmla="*/ 6765 h 2144823"/>
              <a:gd name="connsiteX3" fmla="*/ 2160000 w 2160000"/>
              <a:gd name="connsiteY3" fmla="*/ 1064823 h 2144823"/>
              <a:gd name="connsiteX4" fmla="*/ 1080000 w 2160000"/>
              <a:gd name="connsiteY4" fmla="*/ 2144823 h 2144823"/>
              <a:gd name="connsiteX5" fmla="*/ 0 w 2160000"/>
              <a:gd name="connsiteY5" fmla="*/ 1064823 h 2144823"/>
              <a:gd name="connsiteX6" fmla="*/ 862342 w 2160000"/>
              <a:gd name="connsiteY6" fmla="*/ 6765 h 21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00" h="2144823">
                <a:moveTo>
                  <a:pt x="906667" y="0"/>
                </a:moveTo>
                <a:lnTo>
                  <a:pt x="1253333" y="0"/>
                </a:lnTo>
                <a:lnTo>
                  <a:pt x="1297658" y="6765"/>
                </a:lnTo>
                <a:cubicBezTo>
                  <a:pt x="1789796" y="107471"/>
                  <a:pt x="2160000" y="542914"/>
                  <a:pt x="2160000" y="1064823"/>
                </a:cubicBezTo>
                <a:cubicBezTo>
                  <a:pt x="2160000" y="1661291"/>
                  <a:pt x="1676468" y="2144823"/>
                  <a:pt x="1080000" y="2144823"/>
                </a:cubicBezTo>
                <a:cubicBezTo>
                  <a:pt x="483532" y="2144823"/>
                  <a:pt x="0" y="1661291"/>
                  <a:pt x="0" y="1064823"/>
                </a:cubicBezTo>
                <a:cubicBezTo>
                  <a:pt x="0" y="542914"/>
                  <a:pt x="370204" y="107471"/>
                  <a:pt x="862342" y="6765"/>
                </a:cubicBezTo>
                <a:close/>
              </a:path>
            </a:pathLst>
          </a:custGeom>
        </p:spPr>
      </p:pic>
      <p:sp>
        <p:nvSpPr>
          <p:cNvPr id="6" name="テキスト ボックス 5">
            <a:extLst>
              <a:ext uri="{FF2B5EF4-FFF2-40B4-BE49-F238E27FC236}">
                <a16:creationId xmlns:a16="http://schemas.microsoft.com/office/drawing/2014/main" id="{2305E376-D7E9-2058-600C-562CB3DF25A4}"/>
              </a:ext>
            </a:extLst>
          </p:cNvPr>
          <p:cNvSpPr txBox="1"/>
          <p:nvPr/>
        </p:nvSpPr>
        <p:spPr>
          <a:xfrm>
            <a:off x="324600" y="6428880"/>
            <a:ext cx="2033591" cy="338554"/>
          </a:xfrm>
          <a:prstGeom prst="rect">
            <a:avLst/>
          </a:prstGeom>
          <a:noFill/>
        </p:spPr>
        <p:txBody>
          <a:bodyPr wrap="square">
            <a:spAutoFit/>
          </a:bodyPr>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旅行会社</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井比隊員</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endParaRPr kumimoji="1" lang="ja-JP" altLang="en-US" sz="1600" dirty="0">
              <a:solidFill>
                <a:schemeClr val="tx1"/>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11CB9064-2613-C76B-D9F6-21245592BB6F}"/>
              </a:ext>
            </a:extLst>
          </p:cNvPr>
          <p:cNvSpPr txBox="1"/>
          <p:nvPr/>
        </p:nvSpPr>
        <p:spPr>
          <a:xfrm>
            <a:off x="7492486" y="6428880"/>
            <a:ext cx="2033591" cy="338554"/>
          </a:xfrm>
          <a:prstGeom prst="rect">
            <a:avLst/>
          </a:prstGeom>
          <a:noFill/>
        </p:spPr>
        <p:txBody>
          <a:bodyPr wrap="square">
            <a:spAutoFit/>
          </a:bodyPr>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新規就農</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石渡</a:t>
            </a:r>
            <a:r>
              <a:rPr kumimoji="1" lang="ja-JP" altLang="en-US" sz="1100" dirty="0">
                <a:solidFill>
                  <a:schemeClr val="tx1"/>
                </a:solidFill>
                <a:latin typeface="BIZ UDゴシック" panose="020B0400000000000000" pitchFamily="49" charset="-128"/>
                <a:ea typeface="BIZ UDゴシック" panose="020B0400000000000000" pitchFamily="49" charset="-128"/>
              </a:rPr>
              <a:t>隊員</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endParaRPr kumimoji="1" lang="ja-JP" altLang="en-US" sz="1600" dirty="0">
              <a:solidFill>
                <a:schemeClr val="tx1"/>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B17BD762-5A15-CD67-8CAD-E694E4D1A607}"/>
              </a:ext>
            </a:extLst>
          </p:cNvPr>
          <p:cNvSpPr txBox="1"/>
          <p:nvPr/>
        </p:nvSpPr>
        <p:spPr>
          <a:xfrm>
            <a:off x="2667214" y="6428880"/>
            <a:ext cx="2279057" cy="338554"/>
          </a:xfrm>
          <a:prstGeom prst="rect">
            <a:avLst/>
          </a:prstGeom>
          <a:noFill/>
        </p:spPr>
        <p:txBody>
          <a:bodyPr wrap="square">
            <a:spAutoFit/>
          </a:bodyPr>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キッチンカー</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藤村隊員</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endParaRPr kumimoji="1" lang="ja-JP" altLang="en-US" sz="1600" dirty="0">
              <a:solidFill>
                <a:schemeClr val="tx1"/>
              </a:solidFill>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F0B83F32-351E-4AFC-7CDA-1E444E719D87}"/>
              </a:ext>
            </a:extLst>
          </p:cNvPr>
          <p:cNvSpPr txBox="1"/>
          <p:nvPr/>
        </p:nvSpPr>
        <p:spPr>
          <a:xfrm>
            <a:off x="4955183" y="6428880"/>
            <a:ext cx="2616653" cy="338554"/>
          </a:xfrm>
          <a:prstGeom prst="rect">
            <a:avLst/>
          </a:prstGeom>
          <a:noFill/>
        </p:spPr>
        <p:txBody>
          <a:bodyPr wrap="square">
            <a:spAutoFit/>
          </a:bodyPr>
          <a:lstStyle/>
          <a:p>
            <a:r>
              <a:rPr kumimoji="1" lang="en-US" altLang="ja-JP" sz="1600" dirty="0">
                <a:solidFill>
                  <a:schemeClr val="tx1"/>
                </a:solidFill>
                <a:latin typeface="BIZ UDゴシック" panose="020B0400000000000000" pitchFamily="49" charset="-128"/>
                <a:ea typeface="BIZ UDゴシック" panose="020B0400000000000000" pitchFamily="49" charset="-128"/>
              </a:rPr>
              <a:t>NPO</a:t>
            </a:r>
            <a:r>
              <a:rPr kumimoji="1" lang="ja-JP" altLang="en-US" sz="1600" dirty="0">
                <a:solidFill>
                  <a:schemeClr val="tx1"/>
                </a:solidFill>
                <a:latin typeface="BIZ UDゴシック" panose="020B0400000000000000" pitchFamily="49" charset="-128"/>
                <a:ea typeface="BIZ UDゴシック" panose="020B0400000000000000" pitchFamily="49" charset="-128"/>
              </a:rPr>
              <a:t>（キャンプ）</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小針</a:t>
            </a:r>
            <a:r>
              <a:rPr kumimoji="1" lang="ja-JP" altLang="en-US" sz="1100" dirty="0">
                <a:solidFill>
                  <a:schemeClr val="tx1"/>
                </a:solidFill>
                <a:latin typeface="BIZ UDゴシック" panose="020B0400000000000000" pitchFamily="49" charset="-128"/>
                <a:ea typeface="BIZ UDゴシック" panose="020B0400000000000000" pitchFamily="49" charset="-128"/>
              </a:rPr>
              <a:t>隊員</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endParaRPr kumimoji="1" lang="ja-JP" altLang="en-US" sz="16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55948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9377867-AB3A-8309-B107-B40781763D93}"/>
              </a:ext>
            </a:extLst>
          </p:cNvPr>
          <p:cNvSpPr>
            <a:spLocks noGrp="1"/>
          </p:cNvSpPr>
          <p:nvPr>
            <p:ph type="sldNum" sz="quarter" idx="12"/>
          </p:nvPr>
        </p:nvSpPr>
        <p:spPr/>
        <p:txBody>
          <a:bodyPr/>
          <a:lstStyle/>
          <a:p>
            <a:fld id="{33727234-9843-4165-AB40-40411EC81480}" type="slidenum">
              <a:rPr kumimoji="1" lang="ja-JP" altLang="en-US" smtClean="0"/>
              <a:t>33</a:t>
            </a:fld>
            <a:endParaRPr kumimoji="1" lang="ja-JP" altLang="en-US"/>
          </a:p>
        </p:txBody>
      </p:sp>
      <p:sp>
        <p:nvSpPr>
          <p:cNvPr id="2" name="正方形/長方形 1">
            <a:extLst>
              <a:ext uri="{FF2B5EF4-FFF2-40B4-BE49-F238E27FC236}">
                <a16:creationId xmlns:a16="http://schemas.microsoft.com/office/drawing/2014/main" id="{CA24D3E1-7334-75ED-6C3E-A29C9A72ADF5}"/>
              </a:ext>
            </a:extLst>
          </p:cNvPr>
          <p:cNvSpPr/>
          <p:nvPr/>
        </p:nvSpPr>
        <p:spPr>
          <a:xfrm>
            <a:off x="2372640" y="1170203"/>
            <a:ext cx="7012870" cy="4343041"/>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72F98C0-6D13-FFDF-6DE1-D6C4D6EA91B2}"/>
              </a:ext>
            </a:extLst>
          </p:cNvPr>
          <p:cNvSpPr txBox="1"/>
          <p:nvPr/>
        </p:nvSpPr>
        <p:spPr>
          <a:xfrm>
            <a:off x="1552082" y="3148339"/>
            <a:ext cx="720000" cy="523220"/>
          </a:xfrm>
          <a:prstGeom prst="rect">
            <a:avLst/>
          </a:prstGeom>
          <a:noFill/>
        </p:spPr>
        <p:txBody>
          <a:bodyPr wrap="square" rtlCol="0">
            <a:spAutoFit/>
          </a:bodyPr>
          <a:lstStyle/>
          <a:p>
            <a:pPr algn="ctr"/>
            <a:r>
              <a:rPr kumimoji="1" lang="en-US" altLang="ja-JP" sz="2800" dirty="0">
                <a:solidFill>
                  <a:schemeClr val="bg1"/>
                </a:solidFill>
                <a:latin typeface="BIZ UDゴシック" panose="020B0400000000000000" pitchFamily="49" charset="-128"/>
                <a:ea typeface="BIZ UDゴシック" panose="020B0400000000000000" pitchFamily="49" charset="-128"/>
              </a:rPr>
              <a:t>05</a:t>
            </a:r>
            <a:endParaRPr kumimoji="1" lang="ja-JP" altLang="en-US" sz="2800" dirty="0">
              <a:solidFill>
                <a:schemeClr val="bg1"/>
              </a:solidFill>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86588364-71F4-FD9A-6631-FDF67DFB47EB}"/>
              </a:ext>
            </a:extLst>
          </p:cNvPr>
          <p:cNvSpPr txBox="1"/>
          <p:nvPr/>
        </p:nvSpPr>
        <p:spPr>
          <a:xfrm>
            <a:off x="2372640" y="3117562"/>
            <a:ext cx="3472042" cy="584775"/>
          </a:xfrm>
          <a:prstGeom prst="rect">
            <a:avLst/>
          </a:prstGeom>
          <a:noFill/>
        </p:spPr>
        <p:txBody>
          <a:bodyPr wrap="square" rtlCol="0">
            <a:spAutoFit/>
          </a:bodyPr>
          <a:lstStyle/>
          <a:p>
            <a:pPr marL="17100"/>
            <a:r>
              <a:rPr kumimoji="1" lang="ja-JP" altLang="en-US" sz="3200" dirty="0">
                <a:latin typeface="BIZ UDゴシック" panose="020B0400000000000000" pitchFamily="49" charset="-128"/>
                <a:ea typeface="BIZ UDゴシック" panose="020B0400000000000000" pitchFamily="49" charset="-128"/>
              </a:rPr>
              <a:t>まとめ</a:t>
            </a:r>
            <a:endParaRPr kumimoji="1" lang="en-US" altLang="ja-JP" sz="3200" dirty="0">
              <a:latin typeface="BIZ UDゴシック" panose="020B0400000000000000" pitchFamily="49" charset="-128"/>
              <a:ea typeface="BIZ UDゴシック" panose="020B0400000000000000" pitchFamily="49" charset="-128"/>
            </a:endParaRPr>
          </a:p>
        </p:txBody>
      </p:sp>
      <p:sp>
        <p:nvSpPr>
          <p:cNvPr id="7" name="楕円 6">
            <a:extLst>
              <a:ext uri="{FF2B5EF4-FFF2-40B4-BE49-F238E27FC236}">
                <a16:creationId xmlns:a16="http://schemas.microsoft.com/office/drawing/2014/main" id="{7AE40D6A-68C2-6694-5BD1-E19C0E6FCF77}"/>
              </a:ext>
            </a:extLst>
          </p:cNvPr>
          <p:cNvSpPr/>
          <p:nvPr/>
        </p:nvSpPr>
        <p:spPr>
          <a:xfrm>
            <a:off x="1552082" y="3049949"/>
            <a:ext cx="720000" cy="7200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672A6F9-8783-CDCC-7589-EDC75DA27032}"/>
              </a:ext>
            </a:extLst>
          </p:cNvPr>
          <p:cNvSpPr txBox="1"/>
          <p:nvPr/>
        </p:nvSpPr>
        <p:spPr>
          <a:xfrm>
            <a:off x="1552082" y="3117562"/>
            <a:ext cx="720000" cy="584775"/>
          </a:xfrm>
          <a:prstGeom prst="rect">
            <a:avLst/>
          </a:prstGeom>
          <a:noFill/>
        </p:spPr>
        <p:txBody>
          <a:bodyPr wrap="square" rtlCol="0">
            <a:spAutoFit/>
          </a:bodyPr>
          <a:lstStyle/>
          <a:p>
            <a:pPr algn="ctr"/>
            <a:r>
              <a:rPr kumimoji="1" lang="en-US" altLang="ja-JP" sz="3200" dirty="0">
                <a:solidFill>
                  <a:schemeClr val="bg1"/>
                </a:solidFill>
                <a:latin typeface="BIZ UDゴシック" panose="020B0400000000000000" pitchFamily="49" charset="-128"/>
                <a:ea typeface="BIZ UDゴシック" panose="020B0400000000000000" pitchFamily="49" charset="-128"/>
              </a:rPr>
              <a:t>03</a:t>
            </a:r>
          </a:p>
        </p:txBody>
      </p:sp>
    </p:spTree>
    <p:extLst>
      <p:ext uri="{BB962C8B-B14F-4D97-AF65-F5344CB8AC3E}">
        <p14:creationId xmlns:p14="http://schemas.microsoft.com/office/powerpoint/2010/main" val="4177684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a:ext>
            </a:extLst>
          </a:blip>
          <a:srcRect l="3763"/>
          <a:stretch/>
        </p:blipFill>
        <p:spPr>
          <a:xfrm>
            <a:off x="0" y="1"/>
            <a:ext cx="9906000" cy="6858000"/>
          </a:xfrm>
          <a:prstGeom prst="rect">
            <a:avLst/>
          </a:prstGeom>
        </p:spPr>
      </p:pic>
      <p:sp>
        <p:nvSpPr>
          <p:cNvPr id="4" name="スライド番号プレースホルダー 3"/>
          <p:cNvSpPr>
            <a:spLocks noGrp="1"/>
          </p:cNvSpPr>
          <p:nvPr>
            <p:ph type="sldNum" sz="quarter" idx="12"/>
          </p:nvPr>
        </p:nvSpPr>
        <p:spPr/>
        <p:txBody>
          <a:bodyPr/>
          <a:lstStyle/>
          <a:p>
            <a:fld id="{33727234-9843-4165-AB40-40411EC81480}" type="slidenum">
              <a:rPr kumimoji="1" lang="ja-JP" altLang="en-US" smtClean="0"/>
              <a:t>34</a:t>
            </a:fld>
            <a:endParaRPr kumimoji="1" lang="ja-JP" altLang="en-US" dirty="0"/>
          </a:p>
        </p:txBody>
      </p:sp>
      <p:sp>
        <p:nvSpPr>
          <p:cNvPr id="7" name="テキスト ボックス 6"/>
          <p:cNvSpPr txBox="1"/>
          <p:nvPr/>
        </p:nvSpPr>
        <p:spPr>
          <a:xfrm>
            <a:off x="180010" y="1790335"/>
            <a:ext cx="9900000" cy="2739211"/>
          </a:xfrm>
          <a:prstGeom prst="rect">
            <a:avLst/>
          </a:prstGeom>
          <a:noFill/>
        </p:spPr>
        <p:txBody>
          <a:bodyPr wrap="square" rtlCol="0">
            <a:spAutoFit/>
          </a:bodyPr>
          <a:lstStyle/>
          <a:p>
            <a:r>
              <a:rPr lang="en-US" altLang="ja-JP" sz="2800" b="1" dirty="0">
                <a:solidFill>
                  <a:srgbClr val="FFFFFF"/>
                </a:solidFill>
                <a:latin typeface="BIZ UDゴシック" panose="020B0400000000000000" pitchFamily="49" charset="-128"/>
                <a:ea typeface="BIZ UDゴシック" panose="020B0400000000000000" pitchFamily="49" charset="-128"/>
              </a:rPr>
              <a:t>【</a:t>
            </a:r>
            <a:r>
              <a:rPr lang="ja-JP" altLang="en-US" sz="2800" b="1" dirty="0">
                <a:solidFill>
                  <a:srgbClr val="FFFFFF"/>
                </a:solidFill>
                <a:latin typeface="BIZ UDゴシック" panose="020B0400000000000000" pitchFamily="49" charset="-128"/>
                <a:ea typeface="BIZ UDゴシック" panose="020B0400000000000000" pitchFamily="49" charset="-128"/>
              </a:rPr>
              <a:t>目指すまちの姿</a:t>
            </a:r>
            <a:r>
              <a:rPr lang="en-US" altLang="ja-JP" sz="2800" b="1" dirty="0">
                <a:solidFill>
                  <a:srgbClr val="FFFFFF"/>
                </a:solidFill>
                <a:latin typeface="BIZ UDゴシック" panose="020B0400000000000000" pitchFamily="49" charset="-128"/>
                <a:ea typeface="BIZ UDゴシック" panose="020B0400000000000000" pitchFamily="49" charset="-128"/>
              </a:rPr>
              <a:t>】</a:t>
            </a:r>
            <a:r>
              <a:rPr lang="ja-JP" altLang="en-US" sz="1600" b="1" dirty="0">
                <a:solidFill>
                  <a:srgbClr val="FFFFFF"/>
                </a:solidFill>
                <a:latin typeface="BIZ UDゴシック" panose="020B0400000000000000" pitchFamily="49" charset="-128"/>
                <a:ea typeface="BIZ UDゴシック" panose="020B0400000000000000" pitchFamily="49" charset="-128"/>
              </a:rPr>
              <a:t>（第二次十日町市総合計画後期基本計画）</a:t>
            </a:r>
            <a:endParaRPr lang="en-US" altLang="ja-JP" sz="1600" b="1" dirty="0">
              <a:solidFill>
                <a:srgbClr val="FFFFFF"/>
              </a:solidFill>
              <a:latin typeface="BIZ UDゴシック" panose="020B0400000000000000" pitchFamily="49" charset="-128"/>
              <a:ea typeface="BIZ UDゴシック" panose="020B0400000000000000" pitchFamily="49" charset="-128"/>
            </a:endParaRPr>
          </a:p>
          <a:p>
            <a:r>
              <a:rPr lang="ja-JP" altLang="en-US" sz="4800" b="1" dirty="0">
                <a:solidFill>
                  <a:srgbClr val="FFFFFF"/>
                </a:solidFill>
                <a:latin typeface="BIZ UDゴシック" panose="020B0400000000000000" pitchFamily="49" charset="-128"/>
                <a:ea typeface="BIZ UDゴシック" panose="020B0400000000000000" pitchFamily="49" charset="-128"/>
              </a:rPr>
              <a:t>  選ばれて</a:t>
            </a:r>
            <a:endParaRPr lang="en-US" altLang="ja-JP" sz="4800" b="1" dirty="0">
              <a:solidFill>
                <a:srgbClr val="FFFFFF"/>
              </a:solidFill>
              <a:latin typeface="BIZ UDゴシック" panose="020B0400000000000000" pitchFamily="49" charset="-128"/>
              <a:ea typeface="BIZ UDゴシック" panose="020B0400000000000000" pitchFamily="49" charset="-128"/>
            </a:endParaRPr>
          </a:p>
          <a:p>
            <a:r>
              <a:rPr lang="ja-JP" altLang="en-US" sz="4800" b="1" dirty="0">
                <a:solidFill>
                  <a:srgbClr val="FFFFFF"/>
                </a:solidFill>
                <a:latin typeface="BIZ UDゴシック" panose="020B0400000000000000" pitchFamily="49" charset="-128"/>
                <a:ea typeface="BIZ UDゴシック" panose="020B0400000000000000" pitchFamily="49" charset="-128"/>
              </a:rPr>
              <a:t>　 　  住み継がれるまち</a:t>
            </a:r>
            <a:endParaRPr lang="en-US" altLang="ja-JP" sz="4800" b="1" dirty="0">
              <a:solidFill>
                <a:srgbClr val="FFFFFF"/>
              </a:solidFill>
              <a:latin typeface="BIZ UDゴシック" panose="020B0400000000000000" pitchFamily="49" charset="-128"/>
              <a:ea typeface="BIZ UDゴシック" panose="020B0400000000000000" pitchFamily="49" charset="-128"/>
            </a:endParaRPr>
          </a:p>
          <a:p>
            <a:r>
              <a:rPr lang="ja-JP" altLang="en-US" sz="4800" b="1" dirty="0">
                <a:solidFill>
                  <a:srgbClr val="FFFFFF"/>
                </a:solidFill>
                <a:latin typeface="BIZ UDゴシック" panose="020B0400000000000000" pitchFamily="49" charset="-128"/>
                <a:ea typeface="BIZ UDゴシック" panose="020B0400000000000000" pitchFamily="49" charset="-128"/>
              </a:rPr>
              <a:t>　　　　　　  　　とおかまち</a:t>
            </a:r>
            <a:endParaRPr lang="en-US" altLang="ja-JP" sz="4800" b="1" dirty="0">
              <a:solidFill>
                <a:srgbClr val="FFFFFF"/>
              </a:solidFill>
              <a:latin typeface="BIZ UDゴシック" panose="020B0400000000000000" pitchFamily="49" charset="-128"/>
              <a:ea typeface="BIZ UDゴシック" panose="020B0400000000000000" pitchFamily="49" charset="-128"/>
            </a:endParaRPr>
          </a:p>
        </p:txBody>
      </p:sp>
      <p:sp>
        <p:nvSpPr>
          <p:cNvPr id="8" name="テキスト ボックス 7"/>
          <p:cNvSpPr txBox="1"/>
          <p:nvPr/>
        </p:nvSpPr>
        <p:spPr>
          <a:xfrm>
            <a:off x="0" y="4796617"/>
            <a:ext cx="9914643" cy="584775"/>
          </a:xfrm>
          <a:prstGeom prst="rect">
            <a:avLst/>
          </a:prstGeom>
          <a:noFill/>
        </p:spPr>
        <p:txBody>
          <a:bodyPr wrap="square" rtlCol="0">
            <a:spAutoFit/>
          </a:bodyPr>
          <a:lstStyle/>
          <a:p>
            <a:pPr algn="ctr"/>
            <a:r>
              <a:rPr lang="ja-JP" altLang="en-US" sz="3200" dirty="0">
                <a:solidFill>
                  <a:schemeClr val="bg1"/>
                </a:solidFill>
                <a:latin typeface="BIZ UDPゴシック" panose="020B0400000000000000" pitchFamily="50" charset="-128"/>
                <a:ea typeface="BIZ UDPゴシック" panose="020B0400000000000000" pitchFamily="50" charset="-128"/>
              </a:rPr>
              <a:t>～地域とともに輝き続ける協力隊をはぐくむ～</a:t>
            </a:r>
            <a:endParaRPr lang="en-US" altLang="ja-JP" sz="3200"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03753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D16A682-40F4-8C5C-0265-97D357A23063}"/>
              </a:ext>
            </a:extLst>
          </p:cNvPr>
          <p:cNvSpPr>
            <a:spLocks noGrp="1"/>
          </p:cNvSpPr>
          <p:nvPr>
            <p:ph type="sldNum" sz="quarter" idx="12"/>
          </p:nvPr>
        </p:nvSpPr>
        <p:spPr/>
        <p:txBody>
          <a:bodyPr/>
          <a:lstStyle/>
          <a:p>
            <a:fld id="{33727234-9843-4165-AB40-40411EC81480}" type="slidenum">
              <a:rPr lang="ja-JP" altLang="en-US" smtClean="0"/>
              <a:pPr/>
              <a:t>35</a:t>
            </a:fld>
            <a:endParaRPr lang="ja-JP" altLang="en-US" dirty="0"/>
          </a:p>
        </p:txBody>
      </p:sp>
      <p:sp>
        <p:nvSpPr>
          <p:cNvPr id="5" name="テキスト ボックス 4">
            <a:extLst>
              <a:ext uri="{FF2B5EF4-FFF2-40B4-BE49-F238E27FC236}">
                <a16:creationId xmlns:a16="http://schemas.microsoft.com/office/drawing/2014/main" id="{3A58CA4D-BB10-6598-9968-EC37D17E936E}"/>
              </a:ext>
            </a:extLst>
          </p:cNvPr>
          <p:cNvSpPr txBox="1"/>
          <p:nvPr/>
        </p:nvSpPr>
        <p:spPr>
          <a:xfrm>
            <a:off x="1910220" y="3073112"/>
            <a:ext cx="6085560" cy="584775"/>
          </a:xfrm>
          <a:prstGeom prst="rect">
            <a:avLst/>
          </a:prstGeom>
          <a:noFill/>
        </p:spPr>
        <p:txBody>
          <a:bodyPr wrap="square" rtlCol="0">
            <a:spAutoFit/>
          </a:bodyPr>
          <a:lstStyle/>
          <a:p>
            <a:pPr marL="17100"/>
            <a:r>
              <a:rPr lang="ja-JP" altLang="en-US" sz="3200" dirty="0">
                <a:solidFill>
                  <a:schemeClr val="accent2"/>
                </a:solidFill>
                <a:latin typeface="BIZ UDゴシック" panose="020B0400000000000000" pitchFamily="49" charset="-128"/>
                <a:ea typeface="BIZ UDゴシック" panose="020B0400000000000000" pitchFamily="49" charset="-128"/>
              </a:rPr>
              <a:t>ご清聴ありがとうございました</a:t>
            </a:r>
            <a:endParaRPr kumimoji="1" lang="en-US" altLang="ja-JP" sz="3200" dirty="0">
              <a:solidFill>
                <a:schemeClr val="accent2"/>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66428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p:txBody>
          <a:bodyPr/>
          <a:lstStyle/>
          <a:p>
            <a:fld id="{33727234-9843-4165-AB40-40411EC81480}" type="slidenum">
              <a:rPr kumimoji="1" lang="ja-JP" altLang="en-US" smtClean="0"/>
              <a:t>4</a:t>
            </a:fld>
            <a:endParaRPr kumimoji="1" lang="ja-JP" altLang="en-US" dirty="0"/>
          </a:p>
        </p:txBody>
      </p:sp>
      <p:pic>
        <p:nvPicPr>
          <p:cNvPr id="9" name="コンテンツ プレースホルダー 9">
            <a:extLst>
              <a:ext uri="{FF2B5EF4-FFF2-40B4-BE49-F238E27FC236}">
                <a16:creationId xmlns:a16="http://schemas.microsoft.com/office/drawing/2014/main" id="{58D3D138-75B9-3F1F-87B4-1B301A1335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9718" y="1273334"/>
            <a:ext cx="3507315" cy="5412804"/>
          </a:xfrm>
          <a:prstGeom prst="rect">
            <a:avLst/>
          </a:prstGeom>
        </p:spPr>
      </p:pic>
      <p:sp>
        <p:nvSpPr>
          <p:cNvPr id="2" name="コンテンツ プレースホルダー 2">
            <a:extLst>
              <a:ext uri="{FF2B5EF4-FFF2-40B4-BE49-F238E27FC236}">
                <a16:creationId xmlns:a16="http://schemas.microsoft.com/office/drawing/2014/main" id="{384D93ED-7858-6EDC-4EB9-544B37F90459}"/>
              </a:ext>
            </a:extLst>
          </p:cNvPr>
          <p:cNvSpPr txBox="1">
            <a:spLocks/>
          </p:cNvSpPr>
          <p:nvPr/>
        </p:nvSpPr>
        <p:spPr>
          <a:xfrm>
            <a:off x="524773" y="853481"/>
            <a:ext cx="8856454" cy="575538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fontAlgn="auto">
              <a:spcAft>
                <a:spcPts val="0"/>
              </a:spcAft>
            </a:pP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平成</a:t>
            </a:r>
            <a:r>
              <a:rPr lang="en-US" altLang="ja-JP"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17</a:t>
            </a: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年４月１日に５市町村が対等合併</a:t>
            </a:r>
          </a:p>
          <a:p>
            <a:pPr algn="l" fontAlgn="auto">
              <a:spcAft>
                <a:spcPts val="0"/>
              </a:spcAft>
              <a:buFont typeface="Wingdings" panose="05000000000000000000" pitchFamily="2" charset="2"/>
              <a:buChar char="p"/>
            </a:pPr>
            <a:endParaRPr lang="en-US" altLang="ja-JP" sz="16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lgn="l" fontAlgn="auto">
              <a:spcAft>
                <a:spcPts val="0"/>
              </a:spcAft>
              <a:buFont typeface="Wingdings" panose="05000000000000000000" pitchFamily="2" charset="2"/>
              <a:buChar char="p"/>
            </a:pP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人　口　</a:t>
            </a:r>
            <a:r>
              <a:rPr lang="en-US" altLang="ja-JP"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49,384</a:t>
            </a:r>
            <a:r>
              <a:rPr lang="ja-JP" altLang="en-US"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人</a:t>
            </a:r>
          </a:p>
          <a:p>
            <a:pPr algn="l" fontAlgn="auto">
              <a:spcAft>
                <a:spcPts val="0"/>
              </a:spcAft>
              <a:buFont typeface="Wingdings" panose="05000000000000000000" pitchFamily="2" charset="2"/>
              <a:buChar char="p"/>
            </a:pP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世帯数　</a:t>
            </a:r>
            <a:r>
              <a:rPr lang="en-US" altLang="ja-JP"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18,008</a:t>
            </a:r>
            <a:r>
              <a:rPr lang="ja-JP" altLang="en-US"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世帯</a:t>
            </a:r>
            <a:endParaRPr lang="en-US" altLang="ja-JP"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lgn="l" fontAlgn="auto">
              <a:spcAft>
                <a:spcPts val="0"/>
              </a:spcAft>
              <a:buFont typeface="Wingdings" panose="05000000000000000000" pitchFamily="2" charset="2"/>
              <a:buChar char="p"/>
            </a:pP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高齢化率　</a:t>
            </a:r>
            <a:r>
              <a:rPr lang="en-US" altLang="ja-JP"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39.9</a:t>
            </a:r>
            <a:r>
              <a:rPr lang="ja-JP" altLang="en-US"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a:t>
            </a:r>
          </a:p>
          <a:p>
            <a:pPr algn="l" fontAlgn="auto">
              <a:spcAft>
                <a:spcPts val="0"/>
              </a:spcAft>
            </a:pPr>
            <a:r>
              <a:rPr lang="ja-JP" altLang="en-US" sz="24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　　　　　 ＊令和</a:t>
            </a:r>
            <a:r>
              <a:rPr lang="en-US" altLang="ja-JP" sz="24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2</a:t>
            </a:r>
            <a:r>
              <a:rPr lang="ja-JP" altLang="en-US" sz="24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年度国勢調査</a:t>
            </a:r>
            <a:endParaRPr lang="en-US" altLang="ja-JP" sz="24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lgn="l" fontAlgn="auto">
              <a:spcAft>
                <a:spcPts val="0"/>
              </a:spcAft>
              <a:buFont typeface="Wingdings" panose="05000000000000000000" pitchFamily="2" charset="2"/>
              <a:buChar char="p"/>
            </a:pP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財政状況</a:t>
            </a:r>
            <a:r>
              <a:rPr lang="ja-JP" altLang="en-US" sz="24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（令和４年度）</a:t>
            </a:r>
            <a:r>
              <a:rPr lang="ja-JP" altLang="en-US"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 </a:t>
            </a:r>
            <a:endParaRPr lang="en-US" altLang="ja-JP"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lgn="l" fontAlgn="auto">
              <a:spcAft>
                <a:spcPts val="0"/>
              </a:spcAft>
            </a:pPr>
            <a:r>
              <a:rPr lang="ja-JP" altLang="en-US" sz="24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・一般会計歳出決算</a:t>
            </a:r>
            <a:endParaRPr lang="en-US" altLang="ja-JP" sz="24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lgn="l" fontAlgn="auto">
              <a:spcAft>
                <a:spcPts val="0"/>
              </a:spcAft>
            </a:pPr>
            <a:r>
              <a:rPr lang="ja-JP" altLang="en-US" sz="24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　　　　　　　＝</a:t>
            </a:r>
            <a:r>
              <a:rPr lang="en-US" altLang="ja-JP" sz="2400"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375</a:t>
            </a:r>
            <a:r>
              <a:rPr lang="ja-JP" altLang="en-US" sz="2400"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億</a:t>
            </a:r>
            <a:r>
              <a:rPr lang="en-US" altLang="ja-JP" sz="2400"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9,263</a:t>
            </a:r>
            <a:r>
              <a:rPr lang="ja-JP" altLang="en-US" sz="2400"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万円</a:t>
            </a:r>
          </a:p>
          <a:p>
            <a:pPr algn="l" fontAlgn="auto">
              <a:spcAft>
                <a:spcPts val="0"/>
              </a:spcAft>
            </a:pPr>
            <a:r>
              <a:rPr lang="ja-JP" altLang="en-US" sz="24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・経常収支比率　</a:t>
            </a:r>
            <a:r>
              <a:rPr lang="en-US" altLang="ja-JP" sz="2400"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95.7</a:t>
            </a:r>
            <a:r>
              <a:rPr lang="ja-JP" altLang="en-US" sz="2400"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a:t>
            </a:r>
          </a:p>
          <a:p>
            <a:pPr algn="l" fontAlgn="auto">
              <a:spcAft>
                <a:spcPts val="0"/>
              </a:spcAft>
            </a:pPr>
            <a:r>
              <a:rPr lang="ja-JP" altLang="en-US" sz="24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・財政力指数　</a:t>
            </a:r>
            <a:r>
              <a:rPr lang="en-US" altLang="ja-JP" sz="2400"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0.329</a:t>
            </a:r>
            <a:endParaRPr lang="ja-JP" altLang="en-US" b="1"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46526A35-1D85-0773-5742-0AF9DEAF1191}"/>
              </a:ext>
            </a:extLst>
          </p:cNvPr>
          <p:cNvSpPr txBox="1"/>
          <p:nvPr/>
        </p:nvSpPr>
        <p:spPr>
          <a:xfrm>
            <a:off x="7000952" y="2084557"/>
            <a:ext cx="2556284" cy="800219"/>
          </a:xfrm>
          <a:prstGeom prst="rect">
            <a:avLst/>
          </a:prstGeom>
          <a:noFill/>
        </p:spPr>
        <p:txBody>
          <a:bodyPr wrap="square" rtlCol="0">
            <a:spAutoFit/>
          </a:bodyPr>
          <a:lstStyle/>
          <a:p>
            <a:r>
              <a:rPr kumimoji="1" lang="ja-JP" altLang="en-US" sz="2800" b="1" dirty="0">
                <a:latin typeface="BIZ UDゴシック" panose="020B0400000000000000" pitchFamily="49" charset="-128"/>
                <a:ea typeface="BIZ UDゴシック" panose="020B0400000000000000" pitchFamily="49" charset="-128"/>
                <a:cs typeface="メイリオ" panose="020B0604030504040204" pitchFamily="50" charset="-128"/>
              </a:rPr>
              <a:t>面積</a:t>
            </a:r>
            <a:r>
              <a:rPr kumimoji="1" lang="en-US" altLang="ja-JP" sz="2800" b="1" dirty="0">
                <a:latin typeface="BIZ UDゴシック" panose="020B0400000000000000" pitchFamily="49" charset="-128"/>
                <a:ea typeface="BIZ UDゴシック" panose="020B0400000000000000" pitchFamily="49" charset="-128"/>
                <a:cs typeface="メイリオ" panose="020B0604030504040204" pitchFamily="50" charset="-128"/>
              </a:rPr>
              <a:t>590.39</a:t>
            </a:r>
            <a:r>
              <a:rPr kumimoji="1" lang="ja-JP" altLang="en-US" sz="2800" b="1" dirty="0">
                <a:latin typeface="BIZ UDゴシック" panose="020B0400000000000000" pitchFamily="49" charset="-128"/>
                <a:ea typeface="BIZ UDゴシック" panose="020B0400000000000000" pitchFamily="49" charset="-128"/>
                <a:cs typeface="メイリオ" panose="020B0604030504040204" pitchFamily="50" charset="-128"/>
              </a:rPr>
              <a:t>㎢</a:t>
            </a:r>
            <a:endParaRPr kumimoji="1" lang="en-US" altLang="ja-JP" sz="2800" b="1" dirty="0">
              <a:latin typeface="BIZ UDゴシック" panose="020B0400000000000000" pitchFamily="49" charset="-128"/>
              <a:ea typeface="BIZ UDゴシック" panose="020B0400000000000000" pitchFamily="49" charset="-128"/>
              <a:cs typeface="メイリオ" panose="020B0604030504040204" pitchFamily="50" charset="-128"/>
            </a:endParaRPr>
          </a:p>
          <a:p>
            <a:r>
              <a:rPr lang="en-US" altLang="ja-JP" b="1" dirty="0">
                <a:latin typeface="BIZ UDゴシック" panose="020B0400000000000000" pitchFamily="49" charset="-128"/>
                <a:ea typeface="BIZ UDゴシック" panose="020B0400000000000000" pitchFamily="49" charset="-128"/>
                <a:cs typeface="メイリオ" panose="020B0604030504040204" pitchFamily="50" charset="-128"/>
              </a:rPr>
              <a:t>※</a:t>
            </a:r>
            <a:r>
              <a:rPr lang="ja-JP" altLang="en-US" b="1" dirty="0">
                <a:latin typeface="BIZ UDゴシック" panose="020B0400000000000000" pitchFamily="49" charset="-128"/>
                <a:ea typeface="BIZ UDゴシック" panose="020B0400000000000000" pitchFamily="49" charset="-128"/>
                <a:cs typeface="メイリオ" panose="020B0604030504040204" pitchFamily="50" charset="-128"/>
              </a:rPr>
              <a:t>東京</a:t>
            </a:r>
            <a:r>
              <a:rPr lang="en-US" altLang="ja-JP" b="1" dirty="0">
                <a:latin typeface="BIZ UDゴシック" panose="020B0400000000000000" pitchFamily="49" charset="-128"/>
                <a:ea typeface="BIZ UDゴシック" panose="020B0400000000000000" pitchFamily="49" charset="-128"/>
                <a:cs typeface="メイリオ" panose="020B0604030504040204" pitchFamily="50" charset="-128"/>
              </a:rPr>
              <a:t>23</a:t>
            </a:r>
            <a:r>
              <a:rPr lang="ja-JP" altLang="en-US" b="1" dirty="0">
                <a:latin typeface="BIZ UDゴシック" panose="020B0400000000000000" pitchFamily="49" charset="-128"/>
                <a:ea typeface="BIZ UDゴシック" panose="020B0400000000000000" pitchFamily="49" charset="-128"/>
                <a:cs typeface="メイリオ" panose="020B0604030504040204" pitchFamily="50" charset="-128"/>
              </a:rPr>
              <a:t>区</a:t>
            </a:r>
            <a:r>
              <a:rPr lang="en-US" altLang="ja-JP" b="1" dirty="0">
                <a:latin typeface="BIZ UDゴシック" panose="020B0400000000000000" pitchFamily="49" charset="-128"/>
                <a:ea typeface="BIZ UDゴシック" panose="020B0400000000000000" pitchFamily="49" charset="-128"/>
                <a:cs typeface="メイリオ" panose="020B0604030504040204" pitchFamily="50" charset="-128"/>
              </a:rPr>
              <a:t>621</a:t>
            </a:r>
            <a:r>
              <a:rPr lang="ja-JP" altLang="en-US" b="1" dirty="0">
                <a:latin typeface="BIZ UDゴシック" panose="020B0400000000000000" pitchFamily="49" charset="-128"/>
                <a:ea typeface="BIZ UDゴシック" panose="020B0400000000000000" pitchFamily="49" charset="-128"/>
                <a:cs typeface="メイリオ" panose="020B0604030504040204" pitchFamily="50" charset="-128"/>
              </a:rPr>
              <a:t>㎢</a:t>
            </a:r>
            <a:endParaRPr kumimoji="1" lang="ja-JP" altLang="en-US" b="1" dirty="0">
              <a:latin typeface="BIZ UDゴシック" panose="020B0400000000000000" pitchFamily="49" charset="-128"/>
              <a:ea typeface="BIZ UDゴシック" panose="020B0400000000000000" pitchFamily="49" charset="-128"/>
              <a:cs typeface="メイリオ" panose="020B0604030504040204" pitchFamily="50" charset="-128"/>
            </a:endParaRPr>
          </a:p>
        </p:txBody>
      </p:sp>
      <p:sp>
        <p:nvSpPr>
          <p:cNvPr id="3" name="ホームベース 7">
            <a:extLst>
              <a:ext uri="{FF2B5EF4-FFF2-40B4-BE49-F238E27FC236}">
                <a16:creationId xmlns:a16="http://schemas.microsoft.com/office/drawing/2014/main" id="{D3D1A829-5D76-114A-B41B-DB12DDCAB813}"/>
              </a:ext>
            </a:extLst>
          </p:cNvPr>
          <p:cNvSpPr/>
          <p:nvPr/>
        </p:nvSpPr>
        <p:spPr>
          <a:xfrm>
            <a:off x="0" y="0"/>
            <a:ext cx="3600000"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01</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800" dirty="0">
                <a:solidFill>
                  <a:schemeClr val="bg1"/>
                </a:solidFill>
                <a:latin typeface="BIZ UDPゴシック" panose="020B0400000000000000" pitchFamily="50" charset="-128"/>
                <a:ea typeface="BIZ UDPゴシック" panose="020B0400000000000000" pitchFamily="50" charset="-128"/>
              </a:rPr>
              <a:t>十日町市</a:t>
            </a:r>
            <a:r>
              <a:rPr lang="ja-JP" altLang="en-US" dirty="0">
                <a:solidFill>
                  <a:schemeClr val="bg1"/>
                </a:solidFill>
                <a:latin typeface="BIZ UDPゴシック" panose="020B0400000000000000" pitchFamily="50" charset="-128"/>
                <a:ea typeface="BIZ UDPゴシック" panose="020B0400000000000000" pitchFamily="50" charset="-128"/>
              </a:rPr>
              <a:t>の紹介</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6" name="山形 4">
            <a:extLst>
              <a:ext uri="{FF2B5EF4-FFF2-40B4-BE49-F238E27FC236}">
                <a16:creationId xmlns:a16="http://schemas.microsoft.com/office/drawing/2014/main" id="{5E5F3297-083F-7852-04D3-48DE9745A810}"/>
              </a:ext>
            </a:extLst>
          </p:cNvPr>
          <p:cNvSpPr/>
          <p:nvPr/>
        </p:nvSpPr>
        <p:spPr>
          <a:xfrm>
            <a:off x="3500845" y="0"/>
            <a:ext cx="6372000"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sz="2800" dirty="0">
                <a:solidFill>
                  <a:schemeClr val="tx1"/>
                </a:solidFill>
                <a:latin typeface="BIZ UDゴシック" panose="020B0400000000000000" pitchFamily="49" charset="-128"/>
                <a:ea typeface="BIZ UDゴシック" panose="020B0400000000000000" pitchFamily="49" charset="-128"/>
              </a:rPr>
              <a:t>十日町市の概要</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22834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8139609-5E08-9C80-C42E-2F248E9CAEBF}"/>
              </a:ext>
            </a:extLst>
          </p:cNvPr>
          <p:cNvPicPr>
            <a:picLocks noChangeAspect="1"/>
          </p:cNvPicPr>
          <p:nvPr/>
        </p:nvPicPr>
        <p:blipFill rotWithShape="1">
          <a:blip r:embed="rId3">
            <a:extLst>
              <a:ext uri="{28A0092B-C50C-407E-A947-70E740481C1C}">
                <a14:useLocalDpi xmlns:a14="http://schemas.microsoft.com/office/drawing/2010/main" val="0"/>
              </a:ext>
            </a:extLst>
          </a:blip>
          <a:srcRect t="10872" b="40612"/>
          <a:stretch/>
        </p:blipFill>
        <p:spPr>
          <a:xfrm>
            <a:off x="0" y="0"/>
            <a:ext cx="9906000" cy="6858000"/>
          </a:xfrm>
          <a:prstGeom prst="rect">
            <a:avLst/>
          </a:prstGeom>
        </p:spPr>
      </p:pic>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p:txBody>
          <a:bodyPr/>
          <a:lstStyle/>
          <a:p>
            <a:fld id="{33727234-9843-4165-AB40-40411EC81480}" type="slidenum">
              <a:rPr kumimoji="1" lang="ja-JP" altLang="en-US" smtClean="0">
                <a:solidFill>
                  <a:srgbClr val="FFFFFF"/>
                </a:solidFill>
              </a:rPr>
              <a:t>5</a:t>
            </a:fld>
            <a:endParaRPr kumimoji="1" lang="ja-JP" altLang="en-US" dirty="0">
              <a:solidFill>
                <a:srgbClr val="FFFFFF"/>
              </a:solidFill>
            </a:endParaRPr>
          </a:p>
        </p:txBody>
      </p:sp>
      <p:sp>
        <p:nvSpPr>
          <p:cNvPr id="5" name="ホームベース 7">
            <a:extLst>
              <a:ext uri="{FF2B5EF4-FFF2-40B4-BE49-F238E27FC236}">
                <a16:creationId xmlns:a16="http://schemas.microsoft.com/office/drawing/2014/main" id="{A5EE180A-625F-ADD9-68F1-10991F67BD5A}"/>
              </a:ext>
            </a:extLst>
          </p:cNvPr>
          <p:cNvSpPr/>
          <p:nvPr/>
        </p:nvSpPr>
        <p:spPr>
          <a:xfrm>
            <a:off x="0" y="0"/>
            <a:ext cx="3600000"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01</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800" dirty="0">
                <a:solidFill>
                  <a:schemeClr val="bg1"/>
                </a:solidFill>
                <a:latin typeface="BIZ UDPゴシック" panose="020B0400000000000000" pitchFamily="50" charset="-128"/>
                <a:ea typeface="BIZ UDPゴシック" panose="020B0400000000000000" pitchFamily="50" charset="-128"/>
              </a:rPr>
              <a:t>十日町市</a:t>
            </a:r>
            <a:r>
              <a:rPr lang="ja-JP" altLang="en-US" dirty="0">
                <a:solidFill>
                  <a:schemeClr val="bg1"/>
                </a:solidFill>
                <a:latin typeface="BIZ UDPゴシック" panose="020B0400000000000000" pitchFamily="50" charset="-128"/>
                <a:ea typeface="BIZ UDPゴシック" panose="020B0400000000000000" pitchFamily="50" charset="-128"/>
              </a:rPr>
              <a:t>の紹介</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8" name="山形 4">
            <a:extLst>
              <a:ext uri="{FF2B5EF4-FFF2-40B4-BE49-F238E27FC236}">
                <a16:creationId xmlns:a16="http://schemas.microsoft.com/office/drawing/2014/main" id="{1AB42C5A-8D35-45EC-2028-EA8F982EAFB0}"/>
              </a:ext>
            </a:extLst>
          </p:cNvPr>
          <p:cNvSpPr/>
          <p:nvPr/>
        </p:nvSpPr>
        <p:spPr>
          <a:xfrm>
            <a:off x="3500845" y="0"/>
            <a:ext cx="6372000"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sz="2800" dirty="0">
                <a:solidFill>
                  <a:schemeClr val="tx1"/>
                </a:solidFill>
                <a:latin typeface="BIZ UDゴシック" panose="020B0400000000000000" pitchFamily="49" charset="-128"/>
                <a:ea typeface="BIZ UDゴシック" panose="020B0400000000000000" pitchFamily="49" charset="-128"/>
              </a:rPr>
              <a:t>国宝・火焔型土器　</a:t>
            </a:r>
            <a:endParaRPr lang="en-US" altLang="ja-JP" sz="2400" dirty="0">
              <a:solidFill>
                <a:schemeClr val="tx1"/>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5DB9F415-91F6-E61A-4EF9-6963F287215E}"/>
              </a:ext>
            </a:extLst>
          </p:cNvPr>
          <p:cNvSpPr txBox="1">
            <a:spLocks noChangeArrowheads="1"/>
          </p:cNvSpPr>
          <p:nvPr/>
        </p:nvSpPr>
        <p:spPr bwMode="auto">
          <a:xfrm>
            <a:off x="89290" y="623293"/>
            <a:ext cx="6372000" cy="1600438"/>
          </a:xfrm>
          <a:prstGeom prst="rect">
            <a:avLst/>
          </a:prstGeom>
          <a:noFill/>
          <a:ln>
            <a:noFill/>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342900" indent="-342900" eaLnBrk="1" hangingPunct="1">
              <a:buFont typeface="Arial" panose="020B0604020202020204" pitchFamily="34" charset="0"/>
              <a:buChar char="•"/>
              <a:defRPr/>
            </a:pPr>
            <a:r>
              <a:rPr lang="ja-JP" altLang="en-US" sz="2800" b="1" dirty="0">
                <a:solidFill>
                  <a:schemeClr val="bg1"/>
                </a:solidFill>
                <a:latin typeface="BIZ UDゴシック" panose="020B0400000000000000" pitchFamily="49" charset="-128"/>
                <a:ea typeface="BIZ UDゴシック" panose="020B0400000000000000" pitchFamily="49" charset="-128"/>
                <a:cs typeface="メイリオ" pitchFamily="50" charset="-128"/>
              </a:rPr>
              <a:t>約</a:t>
            </a:r>
            <a:r>
              <a:rPr lang="en-US" altLang="ja-JP" sz="2800" b="1" dirty="0">
                <a:solidFill>
                  <a:schemeClr val="bg1"/>
                </a:solidFill>
                <a:latin typeface="BIZ UDゴシック" panose="020B0400000000000000" pitchFamily="49" charset="-128"/>
                <a:ea typeface="BIZ UDゴシック" panose="020B0400000000000000" pitchFamily="49" charset="-128"/>
                <a:cs typeface="メイリオ" pitchFamily="50" charset="-128"/>
              </a:rPr>
              <a:t>5,000</a:t>
            </a:r>
            <a:r>
              <a:rPr lang="ja-JP" altLang="en-US" sz="2800" b="1" dirty="0">
                <a:solidFill>
                  <a:schemeClr val="bg1"/>
                </a:solidFill>
                <a:latin typeface="BIZ UDゴシック" panose="020B0400000000000000" pitchFamily="49" charset="-128"/>
                <a:ea typeface="BIZ UDゴシック" panose="020B0400000000000000" pitchFamily="49" charset="-128"/>
                <a:cs typeface="メイリオ" pitchFamily="50" charset="-128"/>
              </a:rPr>
              <a:t>年前の縄文土器</a:t>
            </a:r>
            <a:endParaRPr lang="en-US" altLang="ja-JP" sz="2800" b="1" dirty="0">
              <a:solidFill>
                <a:schemeClr val="bg1"/>
              </a:solidFill>
              <a:latin typeface="BIZ UDゴシック" panose="020B0400000000000000" pitchFamily="49" charset="-128"/>
              <a:ea typeface="BIZ UDゴシック" panose="020B0400000000000000" pitchFamily="49" charset="-128"/>
              <a:cs typeface="メイリオ" pitchFamily="50" charset="-128"/>
            </a:endParaRPr>
          </a:p>
          <a:p>
            <a:pPr marL="342900" indent="-342900" eaLnBrk="1" hangingPunct="1">
              <a:buFont typeface="Arial" panose="020B0604020202020204" pitchFamily="34" charset="0"/>
              <a:buChar char="•"/>
              <a:defRPr/>
            </a:pPr>
            <a:r>
              <a:rPr lang="en-US" altLang="ja-JP" sz="2800" b="1" dirty="0">
                <a:solidFill>
                  <a:schemeClr val="bg1"/>
                </a:solidFill>
                <a:latin typeface="BIZ UDゴシック" panose="020B0400000000000000" pitchFamily="49" charset="-128"/>
                <a:ea typeface="BIZ UDゴシック" panose="020B0400000000000000" pitchFamily="49" charset="-128"/>
                <a:cs typeface="メイリオ" pitchFamily="50" charset="-128"/>
              </a:rPr>
              <a:t>1999</a:t>
            </a:r>
            <a:r>
              <a:rPr lang="ja-JP" altLang="en-US" sz="2800" b="1" dirty="0">
                <a:solidFill>
                  <a:schemeClr val="bg1"/>
                </a:solidFill>
                <a:latin typeface="BIZ UDゴシック" panose="020B0400000000000000" pitchFamily="49" charset="-128"/>
                <a:ea typeface="BIZ UDゴシック" panose="020B0400000000000000" pitchFamily="49" charset="-128"/>
                <a:cs typeface="メイリオ" pitchFamily="50" charset="-128"/>
              </a:rPr>
              <a:t>年 新潟県で唯一国宝に指定</a:t>
            </a:r>
            <a:endParaRPr lang="en-US" altLang="ja-JP" sz="2800" b="1" dirty="0">
              <a:solidFill>
                <a:schemeClr val="bg1"/>
              </a:solidFill>
              <a:latin typeface="BIZ UDゴシック" panose="020B0400000000000000" pitchFamily="49" charset="-128"/>
              <a:ea typeface="BIZ UDゴシック" panose="020B0400000000000000" pitchFamily="49" charset="-128"/>
              <a:cs typeface="メイリオ" pitchFamily="50" charset="-128"/>
            </a:endParaRPr>
          </a:p>
          <a:p>
            <a:pPr marL="342900" indent="-342900" eaLnBrk="1" hangingPunct="1">
              <a:buFont typeface="Arial" panose="020B0604020202020204" pitchFamily="34" charset="0"/>
              <a:buChar char="•"/>
              <a:defRPr/>
            </a:pPr>
            <a:r>
              <a:rPr lang="en-US" altLang="ja-JP" sz="2800" b="1" dirty="0">
                <a:solidFill>
                  <a:schemeClr val="bg1"/>
                </a:solidFill>
                <a:latin typeface="BIZ UDゴシック" panose="020B0400000000000000" pitchFamily="49" charset="-128"/>
                <a:ea typeface="BIZ UDゴシック" panose="020B0400000000000000" pitchFamily="49" charset="-128"/>
                <a:cs typeface="メイリオ" pitchFamily="50" charset="-128"/>
              </a:rPr>
              <a:t>2016</a:t>
            </a:r>
            <a:r>
              <a:rPr lang="ja-JP" altLang="en-US" sz="2800" b="1" dirty="0">
                <a:solidFill>
                  <a:schemeClr val="bg1"/>
                </a:solidFill>
                <a:latin typeface="BIZ UDゴシック" panose="020B0400000000000000" pitchFamily="49" charset="-128"/>
                <a:ea typeface="BIZ UDゴシック" panose="020B0400000000000000" pitchFamily="49" charset="-128"/>
                <a:cs typeface="メイリオ" pitchFamily="50" charset="-128"/>
              </a:rPr>
              <a:t>年 日本遺産に認定</a:t>
            </a:r>
            <a:endParaRPr lang="en-US" altLang="ja-JP" sz="2800" b="1" dirty="0">
              <a:solidFill>
                <a:schemeClr val="bg1"/>
              </a:solidFill>
              <a:latin typeface="BIZ UDゴシック" panose="020B0400000000000000" pitchFamily="49" charset="-128"/>
              <a:ea typeface="BIZ UDゴシック" panose="020B0400000000000000" pitchFamily="49" charset="-128"/>
              <a:cs typeface="メイリオ" pitchFamily="50" charset="-128"/>
            </a:endParaRPr>
          </a:p>
          <a:p>
            <a:pPr marL="171450" indent="-171450" eaLnBrk="1" hangingPunct="1">
              <a:buFont typeface="Arial" panose="020B0604020202020204" pitchFamily="34" charset="0"/>
              <a:buChar char="•"/>
              <a:defRPr/>
            </a:pPr>
            <a:endParaRPr lang="en-US" altLang="ja-JP" sz="1400" b="1" dirty="0">
              <a:solidFill>
                <a:schemeClr val="bg1"/>
              </a:solidFill>
              <a:latin typeface="BIZ UDゴシック" panose="020B0400000000000000" pitchFamily="49" charset="-128"/>
              <a:ea typeface="BIZ UDゴシック" panose="020B0400000000000000" pitchFamily="49" charset="-128"/>
              <a:cs typeface="メイリオ" pitchFamily="50" charset="-128"/>
            </a:endParaRPr>
          </a:p>
        </p:txBody>
      </p:sp>
      <p:sp>
        <p:nvSpPr>
          <p:cNvPr id="14" name="テキスト ボックス 13">
            <a:extLst>
              <a:ext uri="{FF2B5EF4-FFF2-40B4-BE49-F238E27FC236}">
                <a16:creationId xmlns:a16="http://schemas.microsoft.com/office/drawing/2014/main" id="{6EFD8CEE-913E-2A76-39B2-2102AC0616FF}"/>
              </a:ext>
            </a:extLst>
          </p:cNvPr>
          <p:cNvSpPr txBox="1"/>
          <p:nvPr/>
        </p:nvSpPr>
        <p:spPr>
          <a:xfrm>
            <a:off x="89290" y="6418820"/>
            <a:ext cx="2053610" cy="369332"/>
          </a:xfrm>
          <a:prstGeom prst="rect">
            <a:avLst/>
          </a:prstGeom>
          <a:noFill/>
        </p:spPr>
        <p:txBody>
          <a:bodyPr wrap="square">
            <a:spAutoFit/>
          </a:bodyPr>
          <a:lstStyle/>
          <a:p>
            <a:r>
              <a:rPr lang="ja-JP" altLang="en-US" dirty="0">
                <a:solidFill>
                  <a:srgbClr val="FFFFFF"/>
                </a:solidFill>
                <a:latin typeface="BIZ UDゴシック" panose="020B0400000000000000" pitchFamily="49" charset="-128"/>
                <a:ea typeface="BIZ UDゴシック" panose="020B0400000000000000" pitchFamily="49" charset="-128"/>
              </a:rPr>
              <a:t>撮影・小川忠博</a:t>
            </a:r>
          </a:p>
        </p:txBody>
      </p:sp>
    </p:spTree>
    <p:extLst>
      <p:ext uri="{BB962C8B-B14F-4D97-AF65-F5344CB8AC3E}">
        <p14:creationId xmlns:p14="http://schemas.microsoft.com/office/powerpoint/2010/main" val="1147058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7FF8B41-B6C0-3908-059A-D5AD020AC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 b="4261"/>
          <a:stretch/>
        </p:blipFill>
        <p:spPr>
          <a:xfrm>
            <a:off x="-27166" y="511728"/>
            <a:ext cx="9958566" cy="6362870"/>
          </a:xfrm>
          <a:prstGeom prst="rect">
            <a:avLst/>
          </a:prstGeom>
        </p:spPr>
      </p:pic>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a:xfrm>
            <a:off x="9266852" y="6348297"/>
            <a:ext cx="664548" cy="505024"/>
          </a:xfrm>
        </p:spPr>
        <p:txBody>
          <a:bodyPr/>
          <a:lstStyle/>
          <a:p>
            <a:fld id="{33727234-9843-4165-AB40-40411EC81480}" type="slidenum">
              <a:rPr kumimoji="1" lang="ja-JP" altLang="en-US" smtClean="0">
                <a:solidFill>
                  <a:schemeClr val="tx1"/>
                </a:solidFill>
              </a:rPr>
              <a:t>6</a:t>
            </a:fld>
            <a:endParaRPr kumimoji="1" lang="ja-JP" altLang="en-US" dirty="0">
              <a:solidFill>
                <a:schemeClr val="tx1"/>
              </a:solidFill>
            </a:endParaRPr>
          </a:p>
        </p:txBody>
      </p:sp>
      <p:sp>
        <p:nvSpPr>
          <p:cNvPr id="5" name="ホームベース 7">
            <a:extLst>
              <a:ext uri="{FF2B5EF4-FFF2-40B4-BE49-F238E27FC236}">
                <a16:creationId xmlns:a16="http://schemas.microsoft.com/office/drawing/2014/main" id="{A5EE180A-625F-ADD9-68F1-10991F67BD5A}"/>
              </a:ext>
            </a:extLst>
          </p:cNvPr>
          <p:cNvSpPr/>
          <p:nvPr/>
        </p:nvSpPr>
        <p:spPr>
          <a:xfrm>
            <a:off x="0" y="0"/>
            <a:ext cx="3600000"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01</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800" dirty="0">
                <a:solidFill>
                  <a:schemeClr val="bg1"/>
                </a:solidFill>
                <a:latin typeface="BIZ UDPゴシック" panose="020B0400000000000000" pitchFamily="50" charset="-128"/>
                <a:ea typeface="BIZ UDPゴシック" panose="020B0400000000000000" pitchFamily="50" charset="-128"/>
              </a:rPr>
              <a:t>十日町市</a:t>
            </a:r>
            <a:r>
              <a:rPr lang="ja-JP" altLang="en-US" dirty="0">
                <a:solidFill>
                  <a:schemeClr val="bg1"/>
                </a:solidFill>
                <a:latin typeface="BIZ UDPゴシック" panose="020B0400000000000000" pitchFamily="50" charset="-128"/>
                <a:ea typeface="BIZ UDPゴシック" panose="020B0400000000000000" pitchFamily="50" charset="-128"/>
              </a:rPr>
              <a:t>の紹介</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8" name="山形 4">
            <a:extLst>
              <a:ext uri="{FF2B5EF4-FFF2-40B4-BE49-F238E27FC236}">
                <a16:creationId xmlns:a16="http://schemas.microsoft.com/office/drawing/2014/main" id="{1AB42C5A-8D35-45EC-2028-EA8F982EAFB0}"/>
              </a:ext>
            </a:extLst>
          </p:cNvPr>
          <p:cNvSpPr/>
          <p:nvPr/>
        </p:nvSpPr>
        <p:spPr>
          <a:xfrm>
            <a:off x="3500845" y="0"/>
            <a:ext cx="6372000"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sz="2800" dirty="0">
                <a:solidFill>
                  <a:schemeClr val="tx1"/>
                </a:solidFill>
                <a:latin typeface="BIZ UDゴシック" panose="020B0400000000000000" pitchFamily="49" charset="-128"/>
                <a:ea typeface="BIZ UDゴシック" panose="020B0400000000000000" pitchFamily="49" charset="-128"/>
              </a:rPr>
              <a:t>国内有数の豪雪地帯・着もの文化</a:t>
            </a:r>
            <a:endParaRPr lang="en-US" altLang="ja-JP" sz="2400" dirty="0">
              <a:solidFill>
                <a:schemeClr val="tx1"/>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61561FE-9AD5-260D-7C98-6D2C14D598DA}"/>
              </a:ext>
            </a:extLst>
          </p:cNvPr>
          <p:cNvSpPr txBox="1"/>
          <p:nvPr/>
        </p:nvSpPr>
        <p:spPr>
          <a:xfrm>
            <a:off x="16490" y="522514"/>
            <a:ext cx="8191500" cy="1384995"/>
          </a:xfrm>
          <a:prstGeom prst="rect">
            <a:avLst/>
          </a:prstGeom>
          <a:noFill/>
        </p:spPr>
        <p:txBody>
          <a:bodyPr wrap="square">
            <a:spAutoFit/>
          </a:bodyPr>
          <a:lstStyle/>
          <a:p>
            <a:pPr marL="342900" indent="-342900">
              <a:buFont typeface="Arial" panose="020B0604020202020204" pitchFamily="34" charset="0"/>
              <a:buChar char="•"/>
            </a:pPr>
            <a:r>
              <a:rPr lang="ja-JP" altLang="en-US" sz="2800" b="1" dirty="0">
                <a:latin typeface="BIZ UDゴシック" panose="020B0400000000000000" pitchFamily="49" charset="-128"/>
                <a:ea typeface="BIZ UDゴシック" panose="020B0400000000000000" pitchFamily="49" charset="-128"/>
              </a:rPr>
              <a:t>毎年の積雪は２～３ｍ</a:t>
            </a:r>
          </a:p>
          <a:p>
            <a:pPr marL="342900" indent="-342900">
              <a:buFont typeface="Arial" panose="020B0604020202020204" pitchFamily="34" charset="0"/>
              <a:buChar char="•"/>
            </a:pPr>
            <a:r>
              <a:rPr lang="ja-JP" altLang="en-US" sz="2800" b="1" dirty="0">
                <a:latin typeface="BIZ UDゴシック" panose="020B0400000000000000" pitchFamily="49" charset="-128"/>
                <a:ea typeface="BIZ UDゴシック" panose="020B0400000000000000" pitchFamily="49" charset="-128"/>
              </a:rPr>
              <a:t>現代雪まつり発祥の地</a:t>
            </a:r>
            <a:endParaRPr lang="en-US" altLang="ja-JP" sz="2800" b="1" dirty="0">
              <a:latin typeface="BIZ UDゴシック" panose="020B0400000000000000" pitchFamily="49" charset="-128"/>
              <a:ea typeface="BIZ UDゴシック" panose="020B0400000000000000" pitchFamily="49" charset="-128"/>
            </a:endParaRPr>
          </a:p>
          <a:p>
            <a:pPr marL="342900" indent="-342900">
              <a:buFont typeface="Arial" panose="020B0604020202020204" pitchFamily="34" charset="0"/>
              <a:buChar char="•"/>
            </a:pPr>
            <a:r>
              <a:rPr lang="ja-JP" altLang="en-US" sz="2800" b="1" i="0" dirty="0">
                <a:solidFill>
                  <a:srgbClr val="000000"/>
                </a:solidFill>
                <a:effectLst/>
                <a:latin typeface="BIZ UDゴシック" panose="020B0400000000000000" pitchFamily="49" charset="-128"/>
                <a:ea typeface="BIZ UDゴシック" panose="020B0400000000000000" pitchFamily="49" charset="-128"/>
              </a:rPr>
              <a:t>豪雪地の暮らしと共に育まれたきもの文化</a:t>
            </a:r>
            <a:endParaRPr lang="ja-JP" altLang="en-US" sz="28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04456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ECFCBBC3-3C7E-F331-6E17-DE2FE766179B}"/>
              </a:ext>
            </a:extLst>
          </p:cNvPr>
          <p:cNvSpPr/>
          <p:nvPr/>
        </p:nvSpPr>
        <p:spPr>
          <a:xfrm>
            <a:off x="52745" y="6540312"/>
            <a:ext cx="6736669" cy="276999"/>
          </a:xfrm>
          <a:prstGeom prst="rect">
            <a:avLst/>
          </a:prstGeom>
        </p:spPr>
        <p:txBody>
          <a:bodyPr wrap="square">
            <a:spAutoFit/>
          </a:bodyPr>
          <a:lstStyle/>
          <a:p>
            <a:r>
              <a:rPr lang="ja-JP" altLang="en-US" sz="1200" dirty="0">
                <a:solidFill>
                  <a:schemeClr val="bg1"/>
                </a:solidFill>
              </a:rPr>
              <a:t>草間彌生「花咲ける妻有」</a:t>
            </a:r>
            <a:r>
              <a:rPr lang="en-US" altLang="ja-JP" sz="1200" dirty="0">
                <a:solidFill>
                  <a:schemeClr val="bg1"/>
                </a:solidFill>
              </a:rPr>
              <a:t>Photo by Nakamura Osamu</a:t>
            </a:r>
            <a:endParaRPr lang="ja-JP" altLang="en-US" sz="1200" dirty="0">
              <a:solidFill>
                <a:schemeClr val="bg1"/>
              </a:solidFill>
            </a:endParaRPr>
          </a:p>
        </p:txBody>
      </p:sp>
      <p:sp>
        <p:nvSpPr>
          <p:cNvPr id="2" name="テキスト ボックス 5">
            <a:extLst>
              <a:ext uri="{FF2B5EF4-FFF2-40B4-BE49-F238E27FC236}">
                <a16:creationId xmlns:a16="http://schemas.microsoft.com/office/drawing/2014/main" id="{6554F11D-C028-4877-B720-E86CAC03C259}"/>
              </a:ext>
            </a:extLst>
          </p:cNvPr>
          <p:cNvSpPr txBox="1"/>
          <p:nvPr/>
        </p:nvSpPr>
        <p:spPr>
          <a:xfrm>
            <a:off x="323182" y="5530665"/>
            <a:ext cx="8870214" cy="400110"/>
          </a:xfrm>
          <a:prstGeom prst="rect">
            <a:avLst/>
          </a:prstGeom>
          <a:noFill/>
        </p:spPr>
        <p:txBody>
          <a:bodyPr wrap="square">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日本経済団体連合会「地域共創アクションプログラム」の連携先に選定</a:t>
            </a:r>
          </a:p>
        </p:txBody>
      </p:sp>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p:txBody>
          <a:bodyPr/>
          <a:lstStyle/>
          <a:p>
            <a:fld id="{33727234-9843-4165-AB40-40411EC81480}" type="slidenum">
              <a:rPr kumimoji="1" lang="ja-JP" altLang="en-US" smtClean="0">
                <a:solidFill>
                  <a:schemeClr val="bg1">
                    <a:lumMod val="65000"/>
                  </a:schemeClr>
                </a:solidFill>
              </a:rPr>
              <a:t>7</a:t>
            </a:fld>
            <a:endParaRPr kumimoji="1" lang="ja-JP" altLang="en-US" dirty="0">
              <a:solidFill>
                <a:schemeClr val="bg1">
                  <a:lumMod val="65000"/>
                </a:schemeClr>
              </a:solidFill>
            </a:endParaRPr>
          </a:p>
        </p:txBody>
      </p:sp>
      <p:sp>
        <p:nvSpPr>
          <p:cNvPr id="9" name="正方形/長方形 8">
            <a:extLst>
              <a:ext uri="{FF2B5EF4-FFF2-40B4-BE49-F238E27FC236}">
                <a16:creationId xmlns:a16="http://schemas.microsoft.com/office/drawing/2014/main" id="{9553EB07-4F4A-2EF6-A3EB-61B7AFAC91C3}"/>
              </a:ext>
            </a:extLst>
          </p:cNvPr>
          <p:cNvSpPr/>
          <p:nvPr/>
        </p:nvSpPr>
        <p:spPr>
          <a:xfrm>
            <a:off x="1038931" y="908135"/>
            <a:ext cx="8213834" cy="767582"/>
          </a:xfrm>
          <a:prstGeom prst="rect">
            <a:avLst/>
          </a:prstGeom>
        </p:spPr>
        <p:txBody>
          <a:bodyPr wrap="square">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ja-JP" altLang="en-US" sz="36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rPr>
              <a:t>大地の芸術祭とは</a:t>
            </a:r>
            <a:r>
              <a:rPr lang="en-US" altLang="ja-JP" sz="36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rPr>
              <a:t>…</a:t>
            </a:r>
            <a:endParaRPr lang="en-US" altLang="ja-JP" sz="28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endParaRPr>
          </a:p>
          <a:p>
            <a:endParaRPr lang="ja-JP" altLang="en-US" sz="800" b="1" dirty="0">
              <a:solidFill>
                <a:schemeClr val="accent2"/>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sp>
        <p:nvSpPr>
          <p:cNvPr id="10" name="二等辺三角形 9">
            <a:extLst>
              <a:ext uri="{FF2B5EF4-FFF2-40B4-BE49-F238E27FC236}">
                <a16:creationId xmlns:a16="http://schemas.microsoft.com/office/drawing/2014/main" id="{A04FBE74-422D-4922-EE95-D3170C634D6E}"/>
              </a:ext>
            </a:extLst>
          </p:cNvPr>
          <p:cNvSpPr/>
          <p:nvPr/>
        </p:nvSpPr>
        <p:spPr>
          <a:xfrm rot="10800000">
            <a:off x="323183" y="1074506"/>
            <a:ext cx="598102" cy="463632"/>
          </a:xfrm>
          <a:prstGeom prst="triangl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5">
            <a:extLst>
              <a:ext uri="{FF2B5EF4-FFF2-40B4-BE49-F238E27FC236}">
                <a16:creationId xmlns:a16="http://schemas.microsoft.com/office/drawing/2014/main" id="{9FEF2E37-0E4B-EC6C-1CD0-B4BBDCD747F8}"/>
              </a:ext>
            </a:extLst>
          </p:cNvPr>
          <p:cNvSpPr txBox="1"/>
          <p:nvPr/>
        </p:nvSpPr>
        <p:spPr>
          <a:xfrm>
            <a:off x="323182" y="1815534"/>
            <a:ext cx="9089457" cy="3383170"/>
          </a:xfrm>
          <a:prstGeom prst="rect">
            <a:avLst/>
          </a:prstGeom>
          <a:noFill/>
        </p:spPr>
        <p:txBody>
          <a:bodyPr wrap="square">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285750" indent="-285750">
              <a:lnSpc>
                <a:spcPct val="150000"/>
              </a:lnSpc>
              <a:spcBef>
                <a:spcPts val="600"/>
              </a:spcBef>
              <a:spcAft>
                <a:spcPts val="600"/>
              </a:spcAft>
              <a:buFont typeface="Wingdings" panose="05000000000000000000" pitchFamily="2" charset="2"/>
              <a:buChar char="p"/>
            </a:pPr>
            <a:r>
              <a:rPr lang="ja-JP" altLang="en-US" sz="3200" b="1" dirty="0">
                <a:latin typeface="BIZ UDゴシック" panose="020B0400000000000000" pitchFamily="49" charset="-128"/>
                <a:ea typeface="BIZ UDゴシック" panose="020B0400000000000000" pitchFamily="49" charset="-128"/>
              </a:rPr>
              <a:t>世界最大級の国際芸術祭</a:t>
            </a:r>
            <a:endParaRPr lang="en-US" altLang="ja-JP" sz="3200" b="1" dirty="0">
              <a:latin typeface="BIZ UDゴシック" panose="020B0400000000000000" pitchFamily="49" charset="-128"/>
              <a:ea typeface="BIZ UDゴシック" panose="020B0400000000000000" pitchFamily="49" charset="-128"/>
            </a:endParaRPr>
          </a:p>
          <a:p>
            <a:pPr marL="285750" indent="-285750">
              <a:lnSpc>
                <a:spcPct val="150000"/>
              </a:lnSpc>
              <a:spcBef>
                <a:spcPts val="600"/>
              </a:spcBef>
              <a:spcAft>
                <a:spcPts val="600"/>
              </a:spcAft>
              <a:buFont typeface="Wingdings" panose="05000000000000000000" pitchFamily="2" charset="2"/>
              <a:buChar char="p"/>
            </a:pPr>
            <a:r>
              <a:rPr lang="ja-JP" altLang="en-US" sz="3200" b="1" dirty="0">
                <a:latin typeface="BIZ UDゴシック" panose="020B0400000000000000" pitchFamily="49" charset="-128"/>
                <a:ea typeface="BIZ UDゴシック" panose="020B0400000000000000" pitchFamily="49" charset="-128"/>
              </a:rPr>
              <a:t>平成</a:t>
            </a:r>
            <a:r>
              <a:rPr lang="en-US" altLang="ja-JP" sz="3200" b="1" dirty="0">
                <a:latin typeface="BIZ UDゴシック" panose="020B0400000000000000" pitchFamily="49" charset="-128"/>
                <a:ea typeface="BIZ UDゴシック" panose="020B0400000000000000" pitchFamily="49" charset="-128"/>
              </a:rPr>
              <a:t>12</a:t>
            </a:r>
            <a:r>
              <a:rPr lang="ja-JP" altLang="en-US" sz="3200" b="1" dirty="0">
                <a:latin typeface="BIZ UDゴシック" panose="020B0400000000000000" pitchFamily="49" charset="-128"/>
                <a:ea typeface="BIZ UDゴシック" panose="020B0400000000000000" pitchFamily="49" charset="-128"/>
              </a:rPr>
              <a:t>年（</a:t>
            </a:r>
            <a:r>
              <a:rPr lang="en-US" altLang="ja-JP" sz="3200" b="1" dirty="0">
                <a:latin typeface="BIZ UDゴシック" panose="020B0400000000000000" pitchFamily="49" charset="-128"/>
                <a:ea typeface="BIZ UDゴシック" panose="020B0400000000000000" pitchFamily="49" charset="-128"/>
              </a:rPr>
              <a:t>2000</a:t>
            </a:r>
            <a:r>
              <a:rPr lang="ja-JP" altLang="en-US" sz="3200" b="1" dirty="0">
                <a:latin typeface="BIZ UDゴシック" panose="020B0400000000000000" pitchFamily="49" charset="-128"/>
                <a:ea typeface="BIZ UDゴシック" panose="020B0400000000000000" pitchFamily="49" charset="-128"/>
              </a:rPr>
              <a:t>年）から３年に一回開催</a:t>
            </a:r>
            <a:endParaRPr lang="en-US" altLang="ja-JP" sz="3200" b="1" dirty="0">
              <a:latin typeface="BIZ UDゴシック" panose="020B0400000000000000" pitchFamily="49" charset="-128"/>
              <a:ea typeface="BIZ UDゴシック" panose="020B0400000000000000" pitchFamily="49" charset="-128"/>
            </a:endParaRPr>
          </a:p>
          <a:p>
            <a:pPr marL="285750" indent="-285750">
              <a:lnSpc>
                <a:spcPct val="150000"/>
              </a:lnSpc>
              <a:spcBef>
                <a:spcPts val="600"/>
              </a:spcBef>
              <a:spcAft>
                <a:spcPts val="600"/>
              </a:spcAft>
              <a:buFont typeface="Wingdings" panose="05000000000000000000" pitchFamily="2" charset="2"/>
              <a:buChar char="p"/>
            </a:pPr>
            <a:r>
              <a:rPr lang="ja-JP" altLang="en-US" sz="3200" b="1" dirty="0">
                <a:latin typeface="BIZ UDゴシック" panose="020B0400000000000000" pitchFamily="49" charset="-128"/>
                <a:ea typeface="BIZ UDゴシック" panose="020B0400000000000000" pitchFamily="49" charset="-128"/>
              </a:rPr>
              <a:t>令和６年（</a:t>
            </a:r>
            <a:r>
              <a:rPr lang="en-US" altLang="ja-JP" sz="3200" b="1" dirty="0">
                <a:latin typeface="BIZ UDゴシック" panose="020B0400000000000000" pitchFamily="49" charset="-128"/>
                <a:ea typeface="BIZ UDゴシック" panose="020B0400000000000000" pitchFamily="49" charset="-128"/>
              </a:rPr>
              <a:t>2024</a:t>
            </a:r>
            <a:r>
              <a:rPr lang="ja-JP" altLang="en-US" sz="3200" b="1" dirty="0">
                <a:latin typeface="BIZ UDゴシック" panose="020B0400000000000000" pitchFamily="49" charset="-128"/>
                <a:ea typeface="BIZ UDゴシック" panose="020B0400000000000000" pitchFamily="49" charset="-128"/>
              </a:rPr>
              <a:t>年）に第９回展を開催</a:t>
            </a:r>
            <a:endParaRPr lang="en-US" altLang="ja-JP" sz="3200" b="1" dirty="0">
              <a:latin typeface="BIZ UDゴシック" panose="020B0400000000000000" pitchFamily="49" charset="-128"/>
              <a:ea typeface="BIZ UDゴシック" panose="020B0400000000000000" pitchFamily="49" charset="-128"/>
            </a:endParaRPr>
          </a:p>
          <a:p>
            <a:pPr marL="285750" indent="-285750">
              <a:lnSpc>
                <a:spcPct val="150000"/>
              </a:lnSpc>
              <a:spcBef>
                <a:spcPts val="600"/>
              </a:spcBef>
              <a:spcAft>
                <a:spcPts val="600"/>
              </a:spcAft>
              <a:buFont typeface="Wingdings" panose="05000000000000000000" pitchFamily="2" charset="2"/>
              <a:buChar char="p"/>
            </a:pPr>
            <a:r>
              <a:rPr lang="ja-JP" altLang="en-US" sz="3200" b="1" dirty="0">
                <a:latin typeface="BIZ UDゴシック" panose="020B0400000000000000" pitchFamily="49" charset="-128"/>
                <a:ea typeface="BIZ UDゴシック" panose="020B0400000000000000" pitchFamily="49" charset="-128"/>
              </a:rPr>
              <a:t>アートを媒介にした</a:t>
            </a:r>
            <a:r>
              <a:rPr lang="ja-JP" altLang="en-US" sz="3200" b="1" dirty="0">
                <a:solidFill>
                  <a:schemeClr val="accent2"/>
                </a:solidFill>
                <a:latin typeface="BIZ UDゴシック" panose="020B0400000000000000" pitchFamily="49" charset="-128"/>
                <a:ea typeface="BIZ UDゴシック" panose="020B0400000000000000" pitchFamily="49" charset="-128"/>
              </a:rPr>
              <a:t>地域づくり・地域おこし</a:t>
            </a:r>
            <a:endParaRPr lang="en-US" altLang="ja-JP" sz="3200" b="1" dirty="0">
              <a:solidFill>
                <a:schemeClr val="accent2"/>
              </a:solidFill>
              <a:latin typeface="BIZ UDゴシック" panose="020B0400000000000000" pitchFamily="49" charset="-128"/>
              <a:ea typeface="BIZ UDゴシック" panose="020B0400000000000000" pitchFamily="49" charset="-128"/>
            </a:endParaRPr>
          </a:p>
        </p:txBody>
      </p:sp>
      <p:sp>
        <p:nvSpPr>
          <p:cNvPr id="6" name="ホームベース 7">
            <a:extLst>
              <a:ext uri="{FF2B5EF4-FFF2-40B4-BE49-F238E27FC236}">
                <a16:creationId xmlns:a16="http://schemas.microsoft.com/office/drawing/2014/main" id="{2B4AA8ED-BE9E-FE09-6FAA-0F0DCD9311D8}"/>
              </a:ext>
            </a:extLst>
          </p:cNvPr>
          <p:cNvSpPr/>
          <p:nvPr/>
        </p:nvSpPr>
        <p:spPr>
          <a:xfrm>
            <a:off x="0" y="0"/>
            <a:ext cx="3600000"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01</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800" dirty="0">
                <a:solidFill>
                  <a:schemeClr val="bg1"/>
                </a:solidFill>
                <a:latin typeface="BIZ UDPゴシック" panose="020B0400000000000000" pitchFamily="50" charset="-128"/>
                <a:ea typeface="BIZ UDPゴシック" panose="020B0400000000000000" pitchFamily="50" charset="-128"/>
              </a:rPr>
              <a:t>十日町市</a:t>
            </a:r>
            <a:r>
              <a:rPr lang="ja-JP" altLang="en-US" dirty="0">
                <a:solidFill>
                  <a:schemeClr val="bg1"/>
                </a:solidFill>
                <a:latin typeface="BIZ UDPゴシック" panose="020B0400000000000000" pitchFamily="50" charset="-128"/>
                <a:ea typeface="BIZ UDPゴシック" panose="020B0400000000000000" pitchFamily="50" charset="-128"/>
              </a:rPr>
              <a:t>の紹介</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7" name="山形 4">
            <a:extLst>
              <a:ext uri="{FF2B5EF4-FFF2-40B4-BE49-F238E27FC236}">
                <a16:creationId xmlns:a16="http://schemas.microsoft.com/office/drawing/2014/main" id="{4B4EA0B4-D80E-E8E2-E9AF-00C60CF7D752}"/>
              </a:ext>
            </a:extLst>
          </p:cNvPr>
          <p:cNvSpPr/>
          <p:nvPr/>
        </p:nvSpPr>
        <p:spPr>
          <a:xfrm>
            <a:off x="3500845" y="0"/>
            <a:ext cx="6372000"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sz="2800" dirty="0">
                <a:solidFill>
                  <a:schemeClr val="tx1"/>
                </a:solidFill>
                <a:latin typeface="BIZ UDゴシック" panose="020B0400000000000000" pitchFamily="49" charset="-128"/>
                <a:ea typeface="BIZ UDゴシック" panose="020B0400000000000000" pitchFamily="49" charset="-128"/>
              </a:rPr>
              <a:t>大地の芸術祭</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78510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80B4F94-37C3-618F-64FC-713E6E2BCE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0"/>
          <a:stretch/>
        </p:blipFill>
        <p:spPr>
          <a:xfrm>
            <a:off x="494251" y="653410"/>
            <a:ext cx="8917497" cy="5951072"/>
          </a:xfrm>
          <a:prstGeom prst="rect">
            <a:avLst/>
          </a:prstGeom>
        </p:spPr>
      </p:pic>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p:txBody>
          <a:bodyPr/>
          <a:lstStyle/>
          <a:p>
            <a:fld id="{33727234-9843-4165-AB40-40411EC81480}" type="slidenum">
              <a:rPr kumimoji="1" lang="ja-JP" altLang="en-US" b="0" smtClean="0">
                <a:solidFill>
                  <a:schemeClr val="tx1"/>
                </a:solidFill>
              </a:rPr>
              <a:t>8</a:t>
            </a:fld>
            <a:endParaRPr kumimoji="1" lang="ja-JP" altLang="en-US" b="0" dirty="0">
              <a:solidFill>
                <a:schemeClr val="tx1"/>
              </a:solidFill>
            </a:endParaRPr>
          </a:p>
        </p:txBody>
      </p:sp>
      <p:sp>
        <p:nvSpPr>
          <p:cNvPr id="3" name="テキスト ボックス 1">
            <a:extLst>
              <a:ext uri="{FF2B5EF4-FFF2-40B4-BE49-F238E27FC236}">
                <a16:creationId xmlns:a16="http://schemas.microsoft.com/office/drawing/2014/main" id="{964BBCE7-61B6-F610-77CB-669AD385C4C9}"/>
              </a:ext>
            </a:extLst>
          </p:cNvPr>
          <p:cNvSpPr txBox="1"/>
          <p:nvPr/>
        </p:nvSpPr>
        <p:spPr>
          <a:xfrm>
            <a:off x="477473" y="6582879"/>
            <a:ext cx="3339376"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en-US" altLang="ja-JP" sz="1200" dirty="0">
                <a:latin typeface="BIZ UDゴシック" panose="020B0400000000000000" pitchFamily="49" charset="-128"/>
                <a:ea typeface="BIZ UDゴシック" panose="020B0400000000000000" pitchFamily="49" charset="-128"/>
                <a:cs typeface="ヒラギノ角ゴ Pro W6"/>
              </a:rPr>
              <a:t>MAD Architects</a:t>
            </a:r>
            <a:r>
              <a:rPr kumimoji="1" lang="ja-JP" altLang="en-US" sz="1200" dirty="0">
                <a:latin typeface="BIZ UDゴシック" panose="020B0400000000000000" pitchFamily="49" charset="-128"/>
                <a:ea typeface="BIZ UDゴシック" panose="020B0400000000000000" pitchFamily="49" charset="-128"/>
                <a:cs typeface="ヒラギノ角ゴ Pro W6"/>
              </a:rPr>
              <a:t>：</a:t>
            </a:r>
            <a:r>
              <a:rPr kumimoji="1" lang="en-US" altLang="ja-JP" sz="1200" dirty="0">
                <a:latin typeface="BIZ UDゴシック" panose="020B0400000000000000" pitchFamily="49" charset="-128"/>
                <a:ea typeface="BIZ UDゴシック" panose="020B0400000000000000" pitchFamily="49" charset="-128"/>
                <a:cs typeface="ヒラギノ角ゴ Pro W6"/>
              </a:rPr>
              <a:t>Tunnel of Light【2018</a:t>
            </a:r>
            <a:r>
              <a:rPr kumimoji="1" lang="ja-JP" altLang="en-US" sz="1200" dirty="0">
                <a:latin typeface="BIZ UDゴシック" panose="020B0400000000000000" pitchFamily="49" charset="-128"/>
                <a:ea typeface="BIZ UDゴシック" panose="020B0400000000000000" pitchFamily="49" charset="-128"/>
                <a:cs typeface="ヒラギノ角ゴ Pro W6"/>
              </a:rPr>
              <a:t>年</a:t>
            </a:r>
            <a:r>
              <a:rPr kumimoji="1" lang="en-US" altLang="ja-JP" sz="1200" dirty="0">
                <a:latin typeface="BIZ UDゴシック" panose="020B0400000000000000" pitchFamily="49" charset="-128"/>
                <a:ea typeface="BIZ UDゴシック" panose="020B0400000000000000" pitchFamily="49" charset="-128"/>
                <a:cs typeface="ヒラギノ角ゴ Pro W6"/>
              </a:rPr>
              <a:t>】</a:t>
            </a:r>
          </a:p>
        </p:txBody>
      </p:sp>
      <p:sp>
        <p:nvSpPr>
          <p:cNvPr id="5" name="ホームベース 7">
            <a:extLst>
              <a:ext uri="{FF2B5EF4-FFF2-40B4-BE49-F238E27FC236}">
                <a16:creationId xmlns:a16="http://schemas.microsoft.com/office/drawing/2014/main" id="{36FFB520-7677-D952-A1E4-BF3FBF225976}"/>
              </a:ext>
            </a:extLst>
          </p:cNvPr>
          <p:cNvSpPr/>
          <p:nvPr/>
        </p:nvSpPr>
        <p:spPr>
          <a:xfrm>
            <a:off x="0" y="0"/>
            <a:ext cx="3600000"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01</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800" dirty="0">
                <a:solidFill>
                  <a:schemeClr val="bg1"/>
                </a:solidFill>
                <a:latin typeface="BIZ UDPゴシック" panose="020B0400000000000000" pitchFamily="50" charset="-128"/>
                <a:ea typeface="BIZ UDPゴシック" panose="020B0400000000000000" pitchFamily="50" charset="-128"/>
              </a:rPr>
              <a:t>十日町市</a:t>
            </a:r>
            <a:r>
              <a:rPr lang="ja-JP" altLang="en-US" dirty="0">
                <a:solidFill>
                  <a:schemeClr val="bg1"/>
                </a:solidFill>
                <a:latin typeface="BIZ UDPゴシック" panose="020B0400000000000000" pitchFamily="50" charset="-128"/>
                <a:ea typeface="BIZ UDPゴシック" panose="020B0400000000000000" pitchFamily="50" charset="-128"/>
              </a:rPr>
              <a:t>の紹介</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6" name="山形 4">
            <a:extLst>
              <a:ext uri="{FF2B5EF4-FFF2-40B4-BE49-F238E27FC236}">
                <a16:creationId xmlns:a16="http://schemas.microsoft.com/office/drawing/2014/main" id="{F7DF00E2-68DC-0093-C53A-9C05690B654B}"/>
              </a:ext>
            </a:extLst>
          </p:cNvPr>
          <p:cNvSpPr/>
          <p:nvPr/>
        </p:nvSpPr>
        <p:spPr>
          <a:xfrm>
            <a:off x="3500845" y="0"/>
            <a:ext cx="6372000"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sz="2800" dirty="0">
                <a:solidFill>
                  <a:schemeClr val="tx1"/>
                </a:solidFill>
                <a:latin typeface="BIZ UDゴシック" panose="020B0400000000000000" pitchFamily="49" charset="-128"/>
                <a:ea typeface="BIZ UDゴシック" panose="020B0400000000000000" pitchFamily="49" charset="-128"/>
              </a:rPr>
              <a:t>大地の芸術祭</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1428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013-021うぶすな">
            <a:extLst>
              <a:ext uri="{FF2B5EF4-FFF2-40B4-BE49-F238E27FC236}">
                <a16:creationId xmlns:a16="http://schemas.microsoft.com/office/drawing/2014/main" id="{DA9EE431-FEE4-1338-EEF4-88FBDA68BA0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37"/>
          <a:stretch/>
        </p:blipFill>
        <p:spPr bwMode="auto">
          <a:xfrm>
            <a:off x="955335" y="632649"/>
            <a:ext cx="7995329" cy="597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a:extLst>
              <a:ext uri="{FF2B5EF4-FFF2-40B4-BE49-F238E27FC236}">
                <a16:creationId xmlns:a16="http://schemas.microsoft.com/office/drawing/2014/main" id="{C4D25C28-0B02-2975-E189-5ECAD70528E0}"/>
              </a:ext>
            </a:extLst>
          </p:cNvPr>
          <p:cNvSpPr>
            <a:spLocks noGrp="1"/>
          </p:cNvSpPr>
          <p:nvPr>
            <p:ph type="sldNum" sz="quarter" idx="12"/>
          </p:nvPr>
        </p:nvSpPr>
        <p:spPr/>
        <p:txBody>
          <a:bodyPr/>
          <a:lstStyle/>
          <a:p>
            <a:fld id="{33727234-9843-4165-AB40-40411EC81480}" type="slidenum">
              <a:rPr kumimoji="1" lang="ja-JP" altLang="en-US" smtClean="0">
                <a:solidFill>
                  <a:schemeClr val="tx1">
                    <a:lumMod val="50000"/>
                    <a:lumOff val="50000"/>
                  </a:schemeClr>
                </a:solidFill>
              </a:rPr>
              <a:t>9</a:t>
            </a:fld>
            <a:endParaRPr kumimoji="1" lang="ja-JP" altLang="en-US" dirty="0">
              <a:solidFill>
                <a:schemeClr val="tx1">
                  <a:lumMod val="50000"/>
                  <a:lumOff val="50000"/>
                </a:schemeClr>
              </a:solidFill>
            </a:endParaRPr>
          </a:p>
        </p:txBody>
      </p:sp>
      <p:sp>
        <p:nvSpPr>
          <p:cNvPr id="6" name="テキスト ボックス 1">
            <a:extLst>
              <a:ext uri="{FF2B5EF4-FFF2-40B4-BE49-F238E27FC236}">
                <a16:creationId xmlns:a16="http://schemas.microsoft.com/office/drawing/2014/main" id="{4D159F4E-4B3C-3588-7F6B-84628375884F}"/>
              </a:ext>
            </a:extLst>
          </p:cNvPr>
          <p:cNvSpPr txBox="1"/>
          <p:nvPr/>
        </p:nvSpPr>
        <p:spPr>
          <a:xfrm>
            <a:off x="955335" y="6585865"/>
            <a:ext cx="2646878" cy="276999"/>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kumimoji="1" lang="ja-JP" altLang="en-US" sz="1200" dirty="0">
                <a:latin typeface="BIZ UDゴシック" panose="020B0400000000000000" pitchFamily="49" charset="-128"/>
                <a:ea typeface="BIZ UDゴシック" panose="020B0400000000000000" pitchFamily="49" charset="-128"/>
                <a:cs typeface="ヒラギノ角ゴ Pro W6"/>
              </a:rPr>
              <a:t>古民家を再生した「うぶすなの家」</a:t>
            </a:r>
            <a:endParaRPr kumimoji="1" lang="en-US" altLang="ja-JP" sz="1200" dirty="0">
              <a:latin typeface="BIZ UDゴシック" panose="020B0400000000000000" pitchFamily="49" charset="-128"/>
              <a:ea typeface="BIZ UDゴシック" panose="020B0400000000000000" pitchFamily="49" charset="-128"/>
              <a:cs typeface="ヒラギノ角ゴ Pro W6"/>
            </a:endParaRPr>
          </a:p>
        </p:txBody>
      </p:sp>
      <p:sp>
        <p:nvSpPr>
          <p:cNvPr id="5" name="ホームベース 7">
            <a:extLst>
              <a:ext uri="{FF2B5EF4-FFF2-40B4-BE49-F238E27FC236}">
                <a16:creationId xmlns:a16="http://schemas.microsoft.com/office/drawing/2014/main" id="{416A6E73-E498-FCBA-6F8D-E1DB886DC3A4}"/>
              </a:ext>
            </a:extLst>
          </p:cNvPr>
          <p:cNvSpPr/>
          <p:nvPr/>
        </p:nvSpPr>
        <p:spPr>
          <a:xfrm>
            <a:off x="0" y="0"/>
            <a:ext cx="3600000" cy="52251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dirty="0">
                <a:solidFill>
                  <a:schemeClr val="bg1"/>
                </a:solidFill>
                <a:latin typeface="BIZ UDPゴシック" panose="020B0400000000000000" pitchFamily="50" charset="-128"/>
                <a:ea typeface="BIZ UDPゴシック" panose="020B0400000000000000" pitchFamily="50" charset="-128"/>
              </a:rPr>
              <a:t> </a:t>
            </a:r>
            <a:r>
              <a:rPr lang="en-US" altLang="ja-JP" dirty="0">
                <a:solidFill>
                  <a:schemeClr val="bg1"/>
                </a:solidFill>
                <a:latin typeface="BIZ UDPゴシック" panose="020B0400000000000000" pitchFamily="50" charset="-128"/>
                <a:ea typeface="BIZ UDPゴシック" panose="020B0400000000000000" pitchFamily="50" charset="-128"/>
              </a:rPr>
              <a:t>01</a:t>
            </a:r>
            <a:r>
              <a:rPr lang="ja-JP" altLang="en-US" dirty="0">
                <a:solidFill>
                  <a:schemeClr val="bg1"/>
                </a:solidFill>
                <a:latin typeface="BIZ UDPゴシック" panose="020B0400000000000000" pitchFamily="50" charset="-128"/>
                <a:ea typeface="BIZ UDPゴシック" panose="020B0400000000000000" pitchFamily="50" charset="-128"/>
              </a:rPr>
              <a:t>　</a:t>
            </a:r>
            <a:r>
              <a:rPr lang="ja-JP" altLang="en-US" sz="2800" dirty="0">
                <a:solidFill>
                  <a:schemeClr val="bg1"/>
                </a:solidFill>
                <a:latin typeface="BIZ UDPゴシック" panose="020B0400000000000000" pitchFamily="50" charset="-128"/>
                <a:ea typeface="BIZ UDPゴシック" panose="020B0400000000000000" pitchFamily="50" charset="-128"/>
              </a:rPr>
              <a:t>十日町市</a:t>
            </a:r>
            <a:r>
              <a:rPr lang="ja-JP" altLang="en-US" dirty="0">
                <a:solidFill>
                  <a:schemeClr val="bg1"/>
                </a:solidFill>
                <a:latin typeface="BIZ UDPゴシック" panose="020B0400000000000000" pitchFamily="50" charset="-128"/>
                <a:ea typeface="BIZ UDPゴシック" panose="020B0400000000000000" pitchFamily="50" charset="-128"/>
              </a:rPr>
              <a:t>の紹介</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7" name="山形 4">
            <a:extLst>
              <a:ext uri="{FF2B5EF4-FFF2-40B4-BE49-F238E27FC236}">
                <a16:creationId xmlns:a16="http://schemas.microsoft.com/office/drawing/2014/main" id="{718795D0-20D0-C1D6-3D47-134427D859CE}"/>
              </a:ext>
            </a:extLst>
          </p:cNvPr>
          <p:cNvSpPr/>
          <p:nvPr/>
        </p:nvSpPr>
        <p:spPr>
          <a:xfrm>
            <a:off x="3500845" y="0"/>
            <a:ext cx="6372000" cy="52251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36000" rtlCol="0" anchor="ctr"/>
          <a:lstStyle/>
          <a:p>
            <a:r>
              <a:rPr lang="ja-JP" altLang="en-US" sz="2800" dirty="0">
                <a:solidFill>
                  <a:schemeClr val="tx1"/>
                </a:solidFill>
                <a:latin typeface="BIZ UDゴシック" panose="020B0400000000000000" pitchFamily="49" charset="-128"/>
                <a:ea typeface="BIZ UDゴシック" panose="020B0400000000000000" pitchFamily="49" charset="-128"/>
              </a:rPr>
              <a:t>大地の芸術祭</a:t>
            </a:r>
            <a:endParaRPr lang="en-US" altLang="ja-JP" sz="28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794476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9885</TotalTime>
  <Words>4353</Words>
  <Application>Microsoft Office PowerPoint</Application>
  <PresentationFormat>A4 210 x 297 mm</PresentationFormat>
  <Paragraphs>460</Paragraphs>
  <Slides>35</Slides>
  <Notes>32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35</vt:i4>
      </vt:variant>
    </vt:vector>
  </HeadingPairs>
  <TitlesOfParts>
    <vt:vector size="42" baseType="lpstr">
      <vt:lpstr>BIZ UDPゴシック</vt:lpstr>
      <vt:lpstr>BIZ UDゴシック</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関口 勝彦</dc:creator>
  <cp:lastModifiedBy>新田 修一（株式会社ヒップ）</cp:lastModifiedBy>
  <cp:revision>288</cp:revision>
  <cp:lastPrinted>2023-07-31T00:04:26Z</cp:lastPrinted>
  <dcterms:created xsi:type="dcterms:W3CDTF">2022-09-09T00:24:04Z</dcterms:created>
  <dcterms:modified xsi:type="dcterms:W3CDTF">2023-08-16T08:30:07Z</dcterms:modified>
</cp:coreProperties>
</file>