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2" r:id="rId1"/>
  </p:sldMasterIdLst>
  <p:notesMasterIdLst>
    <p:notesMasterId r:id="rId6"/>
  </p:notesMasterIdLst>
  <p:handoutMasterIdLst>
    <p:handoutMasterId r:id="rId7"/>
  </p:handoutMasterIdLst>
  <p:sldIdLst>
    <p:sldId id="618" r:id="rId2"/>
    <p:sldId id="619" r:id="rId3"/>
    <p:sldId id="621" r:id="rId4"/>
    <p:sldId id="622" r:id="rId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DcdKgo4lLYLVzNZg4fkqA==" hashData="3Za4SNrs+I4FlC8tgtOudmBmQkwcGBXvb/EtcR778WVWeN3sYt7eckTYiqTdFdCEsyAVIfUnYxrefTADnC4Q1A=="/>
  <p:extLst>
    <p:ext uri="{521415D9-36F7-43E2-AB2F-B90AF26B5E84}">
      <p14:sectionLst xmlns:p14="http://schemas.microsoft.com/office/powerpoint/2010/main">
        <p14:section name="既定のセクション" id="{95A9D5EB-DB56-433C-A955-B3625CD58BED}">
          <p14:sldIdLst>
            <p14:sldId id="618"/>
            <p14:sldId id="619"/>
            <p14:sldId id="621"/>
            <p14:sldId id="622"/>
          </p14:sldIdLst>
        </p14:section>
      </p14:sectionLst>
    </p:ext>
    <p:ext uri="{EFAFB233-063F-42B5-8137-9DF3F51BA10A}">
      <p15:sldGuideLst xmlns:p15="http://schemas.microsoft.com/office/powerpoint/2012/main">
        <p15:guide id="1" orient="horz" pos="4042" userDrawn="1">
          <p15:clr>
            <a:srgbClr val="A4A3A4"/>
          </p15:clr>
        </p15:guide>
        <p15:guide id="3" orient="horz" pos="346" userDrawn="1">
          <p15:clr>
            <a:srgbClr val="A4A3A4"/>
          </p15:clr>
        </p15:guide>
        <p15:guide id="4" pos="1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9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000"/>
    <a:srgbClr val="A6CEE2"/>
    <a:srgbClr val="D88895"/>
    <a:srgbClr val="FFDC6D"/>
    <a:srgbClr val="BC8FDD"/>
    <a:srgbClr val="C5DFAF"/>
    <a:srgbClr val="A9CF89"/>
    <a:srgbClr val="66AACC"/>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59226" autoAdjust="0"/>
  </p:normalViewPr>
  <p:slideViewPr>
    <p:cSldViewPr snapToGrid="0">
      <p:cViewPr varScale="1">
        <p:scale>
          <a:sx n="114" d="100"/>
          <a:sy n="114" d="100"/>
        </p:scale>
        <p:origin x="1632" y="108"/>
      </p:cViewPr>
      <p:guideLst>
        <p:guide orient="horz" pos="4042"/>
        <p:guide orient="horz" pos="346"/>
        <p:guide pos="113"/>
      </p:guideLst>
    </p:cSldViewPr>
  </p:slideViewPr>
  <p:outlineViewPr>
    <p:cViewPr>
      <p:scale>
        <a:sx n="33" d="100"/>
        <a:sy n="33" d="100"/>
      </p:scale>
      <p:origin x="0" y="-2736"/>
    </p:cViewPr>
  </p:outlineViewPr>
  <p:notesTextViewPr>
    <p:cViewPr>
      <p:scale>
        <a:sx n="3" d="2"/>
        <a:sy n="3" d="2"/>
      </p:scale>
      <p:origin x="0" y="0"/>
    </p:cViewPr>
  </p:notesTextViewPr>
  <p:sorterViewPr>
    <p:cViewPr>
      <p:scale>
        <a:sx n="100" d="100"/>
        <a:sy n="100" d="100"/>
      </p:scale>
      <p:origin x="0" y="-10998"/>
    </p:cViewPr>
  </p:sorterViewPr>
  <p:notesViewPr>
    <p:cSldViewPr snapToGrid="0">
      <p:cViewPr varScale="1">
        <p:scale>
          <a:sx n="78" d="100"/>
          <a:sy n="78" d="100"/>
        </p:scale>
        <p:origin x="39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4021523" y="18"/>
            <a:ext cx="3076143" cy="513284"/>
          </a:xfrm>
          <a:prstGeom prst="rect">
            <a:avLst/>
          </a:prstGeom>
        </p:spPr>
        <p:txBody>
          <a:bodyPr vert="horz" lIns="94552" tIns="47273" rIns="94552" bIns="47273" rtlCol="0"/>
          <a:lstStyle>
            <a:lvl1pPr algn="r">
              <a:defRPr sz="1200"/>
            </a:lvl1pPr>
          </a:lstStyle>
          <a:p>
            <a:fld id="{75C1C192-C613-41B6-9CF3-878CFFC1705B}" type="datetimeFigureOut">
              <a:rPr kumimoji="1" lang="ja-JP" altLang="en-US" smtClean="0">
                <a:ea typeface="メイリオ" panose="020B0604030504040204" pitchFamily="50" charset="-128"/>
              </a:rPr>
              <a:t>2024/3/28</a:t>
            </a:fld>
            <a:endParaRPr kumimoji="1" lang="ja-JP" altLang="en-US">
              <a:ea typeface="メイリオ" panose="020B0604030504040204" pitchFamily="50" charset="-128"/>
            </a:endParaRPr>
          </a:p>
        </p:txBody>
      </p:sp>
      <p:sp>
        <p:nvSpPr>
          <p:cNvPr id="5" name="スライド番号プレースホルダー 4"/>
          <p:cNvSpPr>
            <a:spLocks noGrp="1"/>
          </p:cNvSpPr>
          <p:nvPr>
            <p:ph type="sldNum" sz="quarter" idx="3"/>
          </p:nvPr>
        </p:nvSpPr>
        <p:spPr>
          <a:xfrm>
            <a:off x="4021523" y="9721339"/>
            <a:ext cx="3076143" cy="513284"/>
          </a:xfrm>
          <a:prstGeom prst="rect">
            <a:avLst/>
          </a:prstGeom>
        </p:spPr>
        <p:txBody>
          <a:bodyPr vert="horz" lIns="94552" tIns="47273" rIns="94552" bIns="47273" rtlCol="0" anchor="b"/>
          <a:lstStyle>
            <a:lvl1pPr algn="r">
              <a:defRPr sz="1200"/>
            </a:lvl1pPr>
          </a:lstStyle>
          <a:p>
            <a:fld id="{0E7C9BE6-46EA-48E5-B888-C61601F8E34B}" type="slidenum">
              <a:rPr kumimoji="1" lang="ja-JP" altLang="en-US" smtClean="0">
                <a:ea typeface="メイリオ" panose="020B0604030504040204" pitchFamily="50" charset="-128"/>
              </a:rPr>
              <a:t>‹#›</a:t>
            </a:fld>
            <a:endParaRPr kumimoji="1" lang="ja-JP" altLang="en-US">
              <a:ea typeface="メイリオ" panose="020B0604030504040204" pitchFamily="50" charset="-128"/>
            </a:endParaRPr>
          </a:p>
        </p:txBody>
      </p:sp>
      <p:sp>
        <p:nvSpPr>
          <p:cNvPr id="6" name="ヘッダー プレースホルダー 1">
            <a:extLst>
              <a:ext uri="{FF2B5EF4-FFF2-40B4-BE49-F238E27FC236}">
                <a16:creationId xmlns:a16="http://schemas.microsoft.com/office/drawing/2014/main" id="{1F4C83B9-2ECF-4488-BA72-FCB50ABE6CFE}"/>
              </a:ext>
            </a:extLst>
          </p:cNvPr>
          <p:cNvSpPr txBox="1">
            <a:spLocks/>
          </p:cNvSpPr>
          <p:nvPr/>
        </p:nvSpPr>
        <p:spPr>
          <a:xfrm>
            <a:off x="1228558" y="703971"/>
            <a:ext cx="2058983" cy="412497"/>
          </a:xfrm>
          <a:prstGeom prst="rect">
            <a:avLst/>
          </a:prstGeom>
        </p:spPr>
        <p:txBody>
          <a:bodyPr vert="horz" lIns="94552" tIns="47273" rIns="94552" bIns="47273" rtlCol="0"/>
          <a:lstStyle>
            <a:defPPr>
              <a:defRPr lang="ja-JP"/>
            </a:defPPr>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新（令和５年度案）</a:t>
            </a:r>
          </a:p>
          <a:p>
            <a:endParaRPr lang="ja-JP" altLang="en-US" dirty="0"/>
          </a:p>
        </p:txBody>
      </p:sp>
      <p:sp>
        <p:nvSpPr>
          <p:cNvPr id="8" name="ヘッダー プレースホルダー 1">
            <a:extLst>
              <a:ext uri="{FF2B5EF4-FFF2-40B4-BE49-F238E27FC236}">
                <a16:creationId xmlns:a16="http://schemas.microsoft.com/office/drawing/2014/main" id="{2A1803C4-6A43-4B7B-B5B6-D57FA285A3E0}"/>
              </a:ext>
            </a:extLst>
          </p:cNvPr>
          <p:cNvSpPr txBox="1">
            <a:spLocks/>
          </p:cNvSpPr>
          <p:nvPr/>
        </p:nvSpPr>
        <p:spPr>
          <a:xfrm>
            <a:off x="3921141" y="703971"/>
            <a:ext cx="2671300" cy="412497"/>
          </a:xfrm>
          <a:prstGeom prst="rect">
            <a:avLst/>
          </a:prstGeom>
        </p:spPr>
        <p:txBody>
          <a:bodyPr vert="horz" lIns="94552" tIns="47273" rIns="94552" bIns="47273" rtlCol="0"/>
          <a:lstStyle>
            <a:defPPr>
              <a:defRPr lang="ja-JP"/>
            </a:defPPr>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旧（令和３年度ｅｰラーニング）</a:t>
            </a:r>
          </a:p>
          <a:p>
            <a:endParaRPr lang="ja-JP" altLang="en-US" dirty="0"/>
          </a:p>
        </p:txBody>
      </p:sp>
    </p:spTree>
    <p:extLst>
      <p:ext uri="{BB962C8B-B14F-4D97-AF65-F5344CB8AC3E}">
        <p14:creationId xmlns:p14="http://schemas.microsoft.com/office/powerpoint/2010/main" val="38762707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47032" y="9739332"/>
            <a:ext cx="5721300" cy="412497"/>
          </a:xfrm>
          <a:prstGeom prst="rect">
            <a:avLst/>
          </a:prstGeom>
        </p:spPr>
        <p:txBody>
          <a:bodyPr vert="horz" lIns="94552" tIns="47273" rIns="94552" bIns="47273" rtlCol="0"/>
          <a:lstStyle>
            <a:lvl1pPr algn="l">
              <a:defRPr sz="1200">
                <a:ea typeface="メイリオ" panose="020B0604030504040204" pitchFamily="50" charset="-128"/>
              </a:defRPr>
            </a:lvl1pPr>
          </a:lstStyle>
          <a:p>
            <a:r>
              <a:rPr lang="ja-JP" altLang="en-US"/>
              <a:t>令和５年度政策評価に関する統一研修（一般実務研修） </a:t>
            </a:r>
            <a:endParaRPr lang="ja-JP" altLang="en-US" dirty="0"/>
          </a:p>
        </p:txBody>
      </p:sp>
      <p:sp>
        <p:nvSpPr>
          <p:cNvPr id="3" name="日付プレースホルダー 2"/>
          <p:cNvSpPr>
            <a:spLocks noGrp="1"/>
          </p:cNvSpPr>
          <p:nvPr>
            <p:ph type="dt" idx="1"/>
          </p:nvPr>
        </p:nvSpPr>
        <p:spPr>
          <a:xfrm>
            <a:off x="4021523" y="15"/>
            <a:ext cx="3076143" cy="412497"/>
          </a:xfrm>
          <a:prstGeom prst="rect">
            <a:avLst/>
          </a:prstGeom>
        </p:spPr>
        <p:txBody>
          <a:bodyPr vert="horz" lIns="94552" tIns="47273" rIns="94552" bIns="47273" rtlCol="0"/>
          <a:lstStyle>
            <a:lvl1pPr algn="r">
              <a:defRPr sz="1200">
                <a:ea typeface="メイリオ" panose="020B0604030504040204" pitchFamily="50" charset="-128"/>
              </a:defRPr>
            </a:lvl1pPr>
          </a:lstStyle>
          <a:p>
            <a:fld id="{91261C69-C2AA-40BB-AF5B-E9C93F9275B1}" type="datetimeFigureOut">
              <a:rPr lang="ja-JP" altLang="en-US" smtClean="0"/>
              <a:pPr/>
              <a:t>2024/3/28</a:t>
            </a:fld>
            <a:endParaRPr lang="ja-JP" altLang="en-US"/>
          </a:p>
        </p:txBody>
      </p:sp>
      <p:sp>
        <p:nvSpPr>
          <p:cNvPr id="4" name="スライド イメージ プレースホルダー 3"/>
          <p:cNvSpPr>
            <a:spLocks noGrp="1" noRot="1" noChangeAspect="1"/>
          </p:cNvSpPr>
          <p:nvPr>
            <p:ph type="sldImg" idx="2"/>
          </p:nvPr>
        </p:nvSpPr>
        <p:spPr>
          <a:xfrm>
            <a:off x="592138" y="636588"/>
            <a:ext cx="5875337" cy="4405312"/>
          </a:xfrm>
          <a:prstGeom prst="rect">
            <a:avLst/>
          </a:prstGeom>
          <a:noFill/>
          <a:ln w="12700">
            <a:solidFill>
              <a:prstClr val="black"/>
            </a:solidFill>
          </a:ln>
        </p:spPr>
        <p:txBody>
          <a:bodyPr vert="horz" lIns="94552" tIns="47273" rIns="94552" bIns="47273" rtlCol="0" anchor="ctr"/>
          <a:lstStyle/>
          <a:p>
            <a:endParaRPr lang="ja-JP" altLang="en-US"/>
          </a:p>
        </p:txBody>
      </p:sp>
      <p:sp>
        <p:nvSpPr>
          <p:cNvPr id="5" name="ノート プレースホルダー 4"/>
          <p:cNvSpPr>
            <a:spLocks noGrp="1"/>
          </p:cNvSpPr>
          <p:nvPr>
            <p:ph type="body" sz="quarter" idx="3"/>
          </p:nvPr>
        </p:nvSpPr>
        <p:spPr>
          <a:xfrm>
            <a:off x="568602" y="5390643"/>
            <a:ext cx="5962098" cy="3933536"/>
          </a:xfrm>
          <a:prstGeom prst="rect">
            <a:avLst/>
          </a:prstGeom>
        </p:spPr>
        <p:txBody>
          <a:bodyPr vert="horz" lIns="94552" tIns="47273" rIns="94552" bIns="47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928809" y="9659296"/>
            <a:ext cx="3076143" cy="412497"/>
          </a:xfrm>
          <a:prstGeom prst="rect">
            <a:avLst/>
          </a:prstGeom>
        </p:spPr>
        <p:txBody>
          <a:bodyPr vert="horz" lIns="94552" tIns="47273" rIns="94552" bIns="47273" rtlCol="0" anchor="b"/>
          <a:lstStyle>
            <a:lvl1pPr algn="r">
              <a:defRPr sz="1200">
                <a:ea typeface="メイリオ" panose="020B0604030504040204" pitchFamily="50" charset="-128"/>
              </a:defRPr>
            </a:lvl1pPr>
          </a:lstStyle>
          <a:p>
            <a:fld id="{C0FF1B74-E2EC-4F70-969D-D64BC5F47A22}" type="slidenum">
              <a:rPr lang="ja-JP" altLang="en-US" smtClean="0"/>
              <a:pPr/>
              <a:t>‹#›</a:t>
            </a:fld>
            <a:endParaRPr lang="ja-JP" altLang="en-US"/>
          </a:p>
        </p:txBody>
      </p:sp>
    </p:spTree>
    <p:extLst>
      <p:ext uri="{BB962C8B-B14F-4D97-AF65-F5344CB8AC3E}">
        <p14:creationId xmlns:p14="http://schemas.microsoft.com/office/powerpoint/2010/main" val="14154420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次に、「総務省が行う評価」についてご説明します。</a:t>
            </a:r>
          </a:p>
          <a:p>
            <a:pPr>
              <a:lnSpc>
                <a:spcPct val="110000"/>
              </a:lnSpc>
            </a:pPr>
            <a:endParaRPr lang="ja-JP" altLang="en-US" dirty="0"/>
          </a:p>
          <a:p>
            <a:pPr>
              <a:lnSpc>
                <a:spcPct val="110000"/>
              </a:lnSpc>
            </a:pPr>
            <a:endParaRPr lang="ja-JP" altLang="en-US" dirty="0"/>
          </a:p>
        </p:txBody>
      </p:sp>
      <p:sp>
        <p:nvSpPr>
          <p:cNvPr id="4" name="スライド番号プレースホルダー 3"/>
          <p:cNvSpPr>
            <a:spLocks noGrp="1"/>
          </p:cNvSpPr>
          <p:nvPr>
            <p:ph type="sldNum" sz="quarter" idx="10"/>
          </p:nvPr>
        </p:nvSpPr>
        <p:spPr/>
        <p:txBody>
          <a:bodyPr/>
          <a:lstStyle/>
          <a:p>
            <a:fld id="{C0FF1B74-E2EC-4F70-969D-D64BC5F47A22}"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001AA499-78B5-4072-8A2A-975A30334BCC}"/>
              </a:ext>
            </a:extLst>
          </p:cNvPr>
          <p:cNvSpPr>
            <a:spLocks noGrp="1" noRot="1" noChangeAspect="1"/>
          </p:cNvSpPr>
          <p:nvPr>
            <p:ph type="sldImg"/>
          </p:nvPr>
        </p:nvSpPr>
        <p:spPr>
          <a:xfrm>
            <a:off x="363538" y="611188"/>
            <a:ext cx="6372225" cy="4779962"/>
          </a:xfrm>
        </p:spPr>
      </p:sp>
    </p:spTree>
    <p:extLst>
      <p:ext uri="{BB962C8B-B14F-4D97-AF65-F5344CB8AC3E}">
        <p14:creationId xmlns:p14="http://schemas.microsoft.com/office/powerpoint/2010/main" val="136841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総務省行政評価局による政策の評価についてご説明します。</a:t>
            </a:r>
          </a:p>
          <a:p>
            <a:pPr>
              <a:lnSpc>
                <a:spcPct val="110000"/>
              </a:lnSpc>
            </a:pPr>
            <a:endParaRPr lang="ja-JP" altLang="en-US" dirty="0"/>
          </a:p>
          <a:p>
            <a:pPr>
              <a:lnSpc>
                <a:spcPct val="110000"/>
              </a:lnSpc>
            </a:pPr>
            <a:r>
              <a:rPr lang="ja-JP" altLang="en-US" dirty="0"/>
              <a:t>　総務省は、複数府省にまたがる政策について、政府全体の統一性又は総合性を確保するための評価を行っています。</a:t>
            </a:r>
          </a:p>
          <a:p>
            <a:pPr>
              <a:lnSpc>
                <a:spcPct val="110000"/>
              </a:lnSpc>
            </a:pPr>
            <a:endParaRPr lang="ja-JP" altLang="en-US" dirty="0"/>
          </a:p>
          <a:p>
            <a:pPr>
              <a:lnSpc>
                <a:spcPct val="110000"/>
              </a:lnSpc>
            </a:pPr>
            <a:r>
              <a:rPr lang="ja-JP" altLang="en-US" dirty="0"/>
              <a:t>　これは、複数の府省にまたがる政策や、各府省共通の制度やシステムを対象に評価を行う場合、</a:t>
            </a:r>
            <a:endParaRPr lang="en-US" altLang="ja-JP" dirty="0"/>
          </a:p>
          <a:p>
            <a:pPr>
              <a:lnSpc>
                <a:spcPct val="110000"/>
              </a:lnSpc>
            </a:pPr>
            <a:r>
              <a:rPr lang="ja-JP" altLang="en-US" dirty="0"/>
              <a:t>各府省単独の政策評価では、統一性や総合性を確保できず、適切な評価が行なえない場合があるためです。</a:t>
            </a:r>
          </a:p>
          <a:p>
            <a:pPr>
              <a:lnSpc>
                <a:spcPct val="110000"/>
              </a:lnSpc>
            </a:pPr>
            <a:endParaRPr lang="ja-JP" altLang="en-US" dirty="0"/>
          </a:p>
          <a:p>
            <a:pPr>
              <a:lnSpc>
                <a:spcPct val="110000"/>
              </a:lnSpc>
            </a:pPr>
            <a:r>
              <a:rPr lang="ja-JP" altLang="en-US" dirty="0"/>
              <a:t>　政策効果の把握・分析を行い、評価した結果を相手府省に通知し、必要があれば、改善措置を求める勧告を行います。</a:t>
            </a:r>
            <a:endParaRPr lang="en-US" altLang="ja-JP" dirty="0"/>
          </a:p>
          <a:p>
            <a:pPr>
              <a:lnSpc>
                <a:spcPct val="110000"/>
              </a:lnSpc>
            </a:pPr>
            <a:r>
              <a:rPr lang="ja-JP" altLang="en-US" dirty="0"/>
              <a:t>勧告した事項は、一定期間経過後、対応状況をフォローアップしています。</a:t>
            </a:r>
          </a:p>
        </p:txBody>
      </p:sp>
      <p:sp>
        <p:nvSpPr>
          <p:cNvPr id="5" name="スライド イメージ プレースホルダー 4">
            <a:extLst>
              <a:ext uri="{FF2B5EF4-FFF2-40B4-BE49-F238E27FC236}">
                <a16:creationId xmlns:a16="http://schemas.microsoft.com/office/drawing/2014/main" id="{6F1FEFDA-A5F4-4298-B14A-A0F8868254D0}"/>
              </a:ext>
            </a:extLst>
          </p:cNvPr>
          <p:cNvSpPr>
            <a:spLocks noGrp="1" noRot="1" noChangeAspect="1"/>
          </p:cNvSpPr>
          <p:nvPr>
            <p:ph type="sldImg"/>
          </p:nvPr>
        </p:nvSpPr>
        <p:spPr>
          <a:xfrm>
            <a:off x="361950" y="611188"/>
            <a:ext cx="6373813" cy="4779962"/>
          </a:xfrm>
        </p:spPr>
      </p:sp>
      <p:sp>
        <p:nvSpPr>
          <p:cNvPr id="6" name="スライド番号プレースホルダー 3">
            <a:extLst>
              <a:ext uri="{FF2B5EF4-FFF2-40B4-BE49-F238E27FC236}">
                <a16:creationId xmlns:a16="http://schemas.microsoft.com/office/drawing/2014/main" id="{AF8FA9B8-1FEB-4F83-BCA2-0D2AA4E1E03E}"/>
              </a:ext>
            </a:extLst>
          </p:cNvPr>
          <p:cNvSpPr txBox="1">
            <a:spLocks/>
          </p:cNvSpPr>
          <p:nvPr/>
        </p:nvSpPr>
        <p:spPr>
          <a:xfrm>
            <a:off x="4020586" y="9822120"/>
            <a:ext cx="3075425"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2</a:t>
            </a:fld>
            <a:endParaRPr lang="ja-JP" altLang="en-US"/>
          </a:p>
        </p:txBody>
      </p:sp>
    </p:spTree>
    <p:extLst>
      <p:ext uri="{BB962C8B-B14F-4D97-AF65-F5344CB8AC3E}">
        <p14:creationId xmlns:p14="http://schemas.microsoft.com/office/powerpoint/2010/main" val="70913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a:t>
            </a:r>
            <a:r>
              <a:rPr lang="ja-JP" altLang="ja-JP" dirty="0"/>
              <a:t>規制</a:t>
            </a:r>
            <a:r>
              <a:rPr lang="ja-JP" altLang="en-US" dirty="0"/>
              <a:t>に係る</a:t>
            </a:r>
            <a:r>
              <a:rPr lang="ja-JP" altLang="ja-JP" dirty="0"/>
              <a:t>政策評価</a:t>
            </a:r>
            <a:r>
              <a:rPr lang="ja-JP" altLang="en-US" dirty="0"/>
              <a:t>の点検</a:t>
            </a:r>
            <a:r>
              <a:rPr lang="ja-JP" altLang="ja-JP" dirty="0"/>
              <a:t>について</a:t>
            </a:r>
            <a:r>
              <a:rPr lang="ja-JP" altLang="en-US" dirty="0"/>
              <a:t>は</a:t>
            </a:r>
            <a:r>
              <a:rPr lang="ja-JP" altLang="ja-JP" dirty="0"/>
              <a:t>、</a:t>
            </a:r>
            <a:r>
              <a:rPr lang="ja-JP" altLang="en-US" dirty="0"/>
              <a:t>事前評価と事後評価のそれぞれで実施しており、</a:t>
            </a:r>
            <a:endParaRPr lang="en-US" altLang="ja-JP" dirty="0"/>
          </a:p>
          <a:p>
            <a:pPr>
              <a:lnSpc>
                <a:spcPct val="110000"/>
              </a:lnSpc>
            </a:pPr>
            <a:endParaRPr lang="en-US" altLang="ja-JP" dirty="0"/>
          </a:p>
          <a:p>
            <a:pPr>
              <a:lnSpc>
                <a:spcPct val="110000"/>
              </a:lnSpc>
            </a:pPr>
            <a:r>
              <a:rPr lang="ja-JP" altLang="en-US" dirty="0"/>
              <a:t>　総務省は、各府省が実施した評価について、</a:t>
            </a:r>
            <a:endParaRPr lang="ja-JP" altLang="ja-JP" dirty="0"/>
          </a:p>
          <a:p>
            <a:pPr>
              <a:lnSpc>
                <a:spcPct val="110000"/>
              </a:lnSpc>
            </a:pPr>
            <a:r>
              <a:rPr lang="ja-JP" altLang="en-US" dirty="0">
                <a:latin typeface="メイリオ"/>
                <a:ea typeface="メイリオ"/>
              </a:rPr>
              <a:t>１　</a:t>
            </a:r>
            <a:r>
              <a:rPr lang="ja-JP" altLang="ja-JP" dirty="0">
                <a:latin typeface="メイリオ"/>
                <a:ea typeface="メイリオ"/>
              </a:rPr>
              <a:t>国民や事業者が規制を遵守するために負担する費用と効果の定量化の実施状況</a:t>
            </a:r>
            <a:endParaRPr lang="en-US" altLang="ja-JP" dirty="0">
              <a:latin typeface="メイリオ"/>
              <a:ea typeface="メイリオ"/>
            </a:endParaRPr>
          </a:p>
          <a:p>
            <a:pPr>
              <a:lnSpc>
                <a:spcPct val="110000"/>
              </a:lnSpc>
            </a:pPr>
            <a:r>
              <a:rPr lang="ja-JP" altLang="en-US" dirty="0"/>
              <a:t>２　</a:t>
            </a:r>
            <a:r>
              <a:rPr lang="en-US" altLang="ja-JP" dirty="0"/>
              <a:t>EBPM</a:t>
            </a:r>
            <a:r>
              <a:rPr lang="ja-JP" altLang="en-US" dirty="0"/>
              <a:t>の観点を踏まえたロジックの記載状況</a:t>
            </a:r>
            <a:endParaRPr lang="ja-JP" altLang="ja-JP" dirty="0"/>
          </a:p>
          <a:p>
            <a:pPr>
              <a:lnSpc>
                <a:spcPct val="110000"/>
              </a:lnSpc>
            </a:pPr>
            <a:r>
              <a:rPr lang="ja-JP" altLang="en-US" dirty="0"/>
              <a:t>３　</a:t>
            </a:r>
            <a:r>
              <a:rPr lang="ja-JP" altLang="ja-JP" dirty="0"/>
              <a:t>規制の検討段階等における事前評価の活用状況</a:t>
            </a:r>
          </a:p>
          <a:p>
            <a:pPr>
              <a:lnSpc>
                <a:spcPct val="110000"/>
              </a:lnSpc>
            </a:pPr>
            <a:r>
              <a:rPr lang="ja-JP" altLang="en-US" dirty="0"/>
              <a:t>４　</a:t>
            </a:r>
            <a:r>
              <a:rPr lang="ja-JP" altLang="ja-JP" dirty="0"/>
              <a:t>事前評価書における事後評価の実施時期と指標の設定状況</a:t>
            </a:r>
            <a:endParaRPr lang="en-US" altLang="ja-JP" dirty="0"/>
          </a:p>
          <a:p>
            <a:pPr>
              <a:lnSpc>
                <a:spcPct val="110000"/>
              </a:lnSpc>
            </a:pPr>
            <a:r>
              <a:rPr lang="ja-JP" altLang="ja-JP" dirty="0">
                <a:latin typeface="メイリオ"/>
                <a:ea typeface="メイリオ"/>
              </a:rPr>
              <a:t>など、ガイドラインで示した主要なポイントの実施状況を中心</a:t>
            </a:r>
            <a:r>
              <a:rPr lang="ja-JP" altLang="en-US" dirty="0">
                <a:latin typeface="メイリオ"/>
                <a:ea typeface="メイリオ"/>
              </a:rPr>
              <a:t>に点検して</a:t>
            </a:r>
            <a:r>
              <a:rPr lang="ja-JP" altLang="ja-JP" dirty="0">
                <a:latin typeface="メイリオ"/>
                <a:ea typeface="メイリオ"/>
              </a:rPr>
              <a:t>います。</a:t>
            </a:r>
          </a:p>
          <a:p>
            <a:pPr>
              <a:lnSpc>
                <a:spcPct val="110000"/>
              </a:lnSpc>
            </a:pPr>
            <a:endParaRPr lang="en-US" altLang="ja-JP" dirty="0"/>
          </a:p>
          <a:p>
            <a:pPr>
              <a:lnSpc>
                <a:spcPct val="110000"/>
              </a:lnSpc>
            </a:pPr>
            <a:r>
              <a:rPr lang="ja-JP" altLang="en-US" dirty="0"/>
              <a:t>　</a:t>
            </a:r>
            <a:r>
              <a:rPr lang="ja-JP" altLang="ja-JP" dirty="0"/>
              <a:t>また、規制</a:t>
            </a:r>
            <a:r>
              <a:rPr lang="ja-JP" altLang="en-US" dirty="0"/>
              <a:t>に係る政策</a:t>
            </a:r>
            <a:r>
              <a:rPr lang="ja-JP" altLang="ja-JP" dirty="0"/>
              <a:t>評価の質</a:t>
            </a:r>
            <a:r>
              <a:rPr lang="ja-JP" altLang="en-US" dirty="0"/>
              <a:t>を</a:t>
            </a:r>
            <a:r>
              <a:rPr lang="ja-JP" altLang="ja-JP" dirty="0"/>
              <a:t>向上</a:t>
            </a:r>
            <a:r>
              <a:rPr lang="ja-JP" altLang="en-US" dirty="0"/>
              <a:t>させるため</a:t>
            </a:r>
            <a:r>
              <a:rPr lang="ja-JP" altLang="ja-JP" dirty="0"/>
              <a:t>、各府省に対し、個別の改善点を指摘するとともに、</a:t>
            </a:r>
            <a:endParaRPr lang="en-US" altLang="ja-JP" dirty="0"/>
          </a:p>
          <a:p>
            <a:pPr>
              <a:lnSpc>
                <a:spcPct val="110000"/>
              </a:lnSpc>
            </a:pPr>
            <a:r>
              <a:rPr lang="ja-JP" altLang="ja-JP" dirty="0"/>
              <a:t>費用や効果が定量化されている推奨事例を共有し</a:t>
            </a:r>
            <a:r>
              <a:rPr lang="ja-JP" altLang="en-US" dirty="0"/>
              <a:t>ています</a:t>
            </a:r>
            <a:r>
              <a:rPr lang="ja-JP" altLang="ja-JP" dirty="0"/>
              <a:t>。</a:t>
            </a:r>
          </a:p>
        </p:txBody>
      </p:sp>
      <p:sp>
        <p:nvSpPr>
          <p:cNvPr id="5" name="スライド イメージ プレースホルダー 4">
            <a:extLst>
              <a:ext uri="{FF2B5EF4-FFF2-40B4-BE49-F238E27FC236}">
                <a16:creationId xmlns:a16="http://schemas.microsoft.com/office/drawing/2014/main" id="{B91F57B7-AE51-45A4-BE5D-74849A839909}"/>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909A9FD6-52CC-4CCF-BB5E-835692576F70}"/>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3</a:t>
            </a:fld>
            <a:endParaRPr lang="ja-JP" altLang="en-US"/>
          </a:p>
        </p:txBody>
      </p:sp>
    </p:spTree>
    <p:extLst>
      <p:ext uri="{BB962C8B-B14F-4D97-AF65-F5344CB8AC3E}">
        <p14:creationId xmlns:p14="http://schemas.microsoft.com/office/powerpoint/2010/main" val="391197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租税特別措置等の政策評価の点検については、毎年度行われる税制改正要望の際に、主に有効性の観点から実施しています。</a:t>
            </a:r>
          </a:p>
          <a:p>
            <a:pPr>
              <a:lnSpc>
                <a:spcPct val="110000"/>
              </a:lnSpc>
            </a:pPr>
            <a:endParaRPr lang="ja-JP" altLang="en-US" dirty="0"/>
          </a:p>
          <a:p>
            <a:pPr>
              <a:lnSpc>
                <a:spcPct val="110000"/>
              </a:lnSpc>
            </a:pPr>
            <a:r>
              <a:rPr lang="ja-JP" altLang="en-US" dirty="0"/>
              <a:t>　達成目標が適切に設定されているか、適用数・減収額・効果が定量的に分析されているかといった点が主な点検項目です。</a:t>
            </a:r>
          </a:p>
          <a:p>
            <a:pPr>
              <a:lnSpc>
                <a:spcPct val="110000"/>
              </a:lnSpc>
            </a:pPr>
            <a:endParaRPr lang="ja-JP" altLang="en-US" dirty="0"/>
          </a:p>
          <a:p>
            <a:pPr>
              <a:lnSpc>
                <a:spcPct val="110000"/>
              </a:lnSpc>
            </a:pPr>
            <a:r>
              <a:rPr lang="ja-JP" altLang="en-US" dirty="0"/>
              <a:t>　点検結果は、税制当局に提供するとともに、各府省に通知しています。</a:t>
            </a:r>
          </a:p>
        </p:txBody>
      </p:sp>
      <p:sp>
        <p:nvSpPr>
          <p:cNvPr id="5" name="スライド イメージ プレースホルダー 4">
            <a:extLst>
              <a:ext uri="{FF2B5EF4-FFF2-40B4-BE49-F238E27FC236}">
                <a16:creationId xmlns:a16="http://schemas.microsoft.com/office/drawing/2014/main" id="{351F4A51-E992-4583-BC13-A0E90E7AB6AE}"/>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3D85C2EC-EEDB-467A-A1BF-A1E25FBDD21C}"/>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4</a:t>
            </a:fld>
            <a:endParaRPr lang="ja-JP" altLang="en-US"/>
          </a:p>
        </p:txBody>
      </p:sp>
    </p:spTree>
    <p:extLst>
      <p:ext uri="{BB962C8B-B14F-4D97-AF65-F5344CB8AC3E}">
        <p14:creationId xmlns:p14="http://schemas.microsoft.com/office/powerpoint/2010/main" val="94162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fld id="{68602AFF-8E96-4AAA-8935-A68CBD6DF38C}"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B7B86DCC-4A2C-4176-A484-0F00CC232028}"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61104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0AC4A647-E112-46BD-8A6D-6245C23209E1}"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C4BD6932-F468-441F-844C-23AE8F23E84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0343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6005961D-DC85-4BFA-A387-DFDF7D6CAFAB}"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D0BB0E25-A41F-4562-820F-7BD2AD80C0D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2624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D43782B1-71FE-44D3-857B-9103E460F209}"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a:xfrm>
            <a:off x="7086600" y="6492874"/>
            <a:ext cx="2057400" cy="365125"/>
          </a:xfrm>
        </p:spPr>
        <p:txBody>
          <a:bodyPr/>
          <a:lstStyle/>
          <a:p>
            <a:pPr>
              <a:defRPr/>
            </a:pPr>
            <a:fld id="{87E032E6-4066-4FFF-9628-1AC9AD9EFDA0}"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62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F9C4BE6-2699-4E1C-972A-1C1B01FBA5A1}"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a:xfrm>
            <a:off x="7086600" y="6492875"/>
            <a:ext cx="2057400" cy="365125"/>
          </a:xfrm>
        </p:spPr>
        <p:txBody>
          <a:bodyPr/>
          <a:lstStyle/>
          <a:p>
            <a:pPr>
              <a:defRPr/>
            </a:pPr>
            <a:fld id="{979F4956-B36F-40E9-BE45-ECC49ABA589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6051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fld id="{809E9952-CFFA-406C-9C62-D010E13EDF2D}"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a:xfrm>
            <a:off x="7086600" y="6492874"/>
            <a:ext cx="2057400" cy="365125"/>
          </a:xfrm>
        </p:spPr>
        <p:txBody>
          <a:bodyPr/>
          <a:lstStyle/>
          <a:p>
            <a:pPr>
              <a:defRPr/>
            </a:pPr>
            <a:fld id="{168B07FB-804D-43EC-B17E-0B336D98C0A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8422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fld id="{0DEBBA8E-F82A-4A52-99E3-55F6F87CF5BB}" type="datetime1">
              <a:rPr lang="ja-JP" altLang="en-US" smtClean="0">
                <a:solidFill>
                  <a:prstClr val="black"/>
                </a:solidFill>
              </a:rPr>
              <a:t>2024/3/28</a:t>
            </a:fld>
            <a:endParaRPr lang="en-US" altLang="ja-JP" dirty="0">
              <a:solidFill>
                <a:prstClr val="black"/>
              </a:solidFill>
            </a:endParaRPr>
          </a:p>
        </p:txBody>
      </p:sp>
      <p:sp>
        <p:nvSpPr>
          <p:cNvPr id="8" name="Footer Placeholder 7"/>
          <p:cNvSpPr>
            <a:spLocks noGrp="1"/>
          </p:cNvSpPr>
          <p:nvPr>
            <p:ph type="ftr" sz="quarter" idx="11"/>
          </p:nvPr>
        </p:nvSpPr>
        <p:spPr/>
        <p:txBody>
          <a:bodyPr/>
          <a:lstStyle/>
          <a:p>
            <a:pPr>
              <a:defRPr/>
            </a:pPr>
            <a:endParaRPr lang="en-US" altLang="ja-JP" dirty="0">
              <a:solidFill>
                <a:prstClr val="black"/>
              </a:solidFill>
            </a:endParaRPr>
          </a:p>
        </p:txBody>
      </p:sp>
      <p:sp>
        <p:nvSpPr>
          <p:cNvPr id="9" name="Slide Number Placeholder 8"/>
          <p:cNvSpPr>
            <a:spLocks noGrp="1"/>
          </p:cNvSpPr>
          <p:nvPr>
            <p:ph type="sldNum" sz="quarter" idx="12"/>
          </p:nvPr>
        </p:nvSpPr>
        <p:spPr>
          <a:xfrm>
            <a:off x="7086600" y="6492874"/>
            <a:ext cx="2057400" cy="365125"/>
          </a:xfrm>
        </p:spPr>
        <p:txBody>
          <a:bodyPr/>
          <a:lstStyle/>
          <a:p>
            <a:pPr>
              <a:defRPr/>
            </a:pPr>
            <a:fld id="{0B9795F1-B456-4E11-9B92-11CCE4F30293}"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1144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fld id="{5A2767B2-5C09-453E-A854-DCE41DB2817E}" type="datetime1">
              <a:rPr lang="ja-JP" altLang="en-US" smtClean="0">
                <a:solidFill>
                  <a:prstClr val="black"/>
                </a:solidFill>
              </a:rPr>
              <a:t>2024/3/28</a:t>
            </a:fld>
            <a:endParaRPr lang="en-US" altLang="ja-JP" dirty="0">
              <a:solidFill>
                <a:prstClr val="black"/>
              </a:solidFill>
            </a:endParaRPr>
          </a:p>
        </p:txBody>
      </p:sp>
      <p:sp>
        <p:nvSpPr>
          <p:cNvPr id="4" name="Footer Placeholder 3"/>
          <p:cNvSpPr>
            <a:spLocks noGrp="1"/>
          </p:cNvSpPr>
          <p:nvPr>
            <p:ph type="ftr" sz="quarter" idx="11"/>
          </p:nvPr>
        </p:nvSpPr>
        <p:spPr/>
        <p:txBody>
          <a:bodyPr/>
          <a:lstStyle/>
          <a:p>
            <a:pPr>
              <a:defRPr/>
            </a:pPr>
            <a:endParaRPr lang="en-US" altLang="ja-JP" dirty="0">
              <a:solidFill>
                <a:prstClr val="black"/>
              </a:solidFill>
            </a:endParaRPr>
          </a:p>
        </p:txBody>
      </p:sp>
      <p:sp>
        <p:nvSpPr>
          <p:cNvPr id="5" name="Slide Number Placeholder 4"/>
          <p:cNvSpPr>
            <a:spLocks noGrp="1"/>
          </p:cNvSpPr>
          <p:nvPr>
            <p:ph type="sldNum" sz="quarter" idx="12"/>
          </p:nvPr>
        </p:nvSpPr>
        <p:spPr>
          <a:xfrm>
            <a:off x="7086600" y="6492874"/>
            <a:ext cx="2057400" cy="365125"/>
          </a:xfrm>
        </p:spPr>
        <p:txBody>
          <a:bodyPr/>
          <a:lstStyle/>
          <a:p>
            <a:pPr>
              <a:defRPr/>
            </a:pPr>
            <a:fld id="{CF4C4D46-44F2-44BD-9DD9-D0D2C862606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1453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9B0DBD-9E7E-41A1-A89E-40503C8FA697}" type="datetime1">
              <a:rPr lang="ja-JP" altLang="en-US" smtClean="0">
                <a:solidFill>
                  <a:prstClr val="black"/>
                </a:solidFill>
              </a:rPr>
              <a:t>2024/3/28</a:t>
            </a:fld>
            <a:endParaRPr lang="en-US" altLang="ja-JP" dirty="0">
              <a:solidFill>
                <a:prstClr val="black"/>
              </a:solidFill>
            </a:endParaRPr>
          </a:p>
        </p:txBody>
      </p:sp>
      <p:sp>
        <p:nvSpPr>
          <p:cNvPr id="3" name="Footer Placeholder 2"/>
          <p:cNvSpPr>
            <a:spLocks noGrp="1"/>
          </p:cNvSpPr>
          <p:nvPr>
            <p:ph type="ftr" sz="quarter" idx="11"/>
          </p:nvPr>
        </p:nvSpPr>
        <p:spPr/>
        <p:txBody>
          <a:bodyPr/>
          <a:lstStyle/>
          <a:p>
            <a:pPr>
              <a:defRPr/>
            </a:pPr>
            <a:endParaRPr lang="en-US" altLang="ja-JP" dirty="0">
              <a:solidFill>
                <a:prstClr val="black"/>
              </a:solidFill>
            </a:endParaRPr>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9424FD0B-DB68-446A-851A-F749B8C64A53}"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1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C5807F0-F931-4F3D-BE78-E65BC9F97B59}"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p:txBody>
          <a:bodyPr/>
          <a:lstStyle/>
          <a:p>
            <a:pPr>
              <a:defRPr/>
            </a:pPr>
            <a:fld id="{632872FF-0ED8-439F-9762-9BF7CECA15E5}"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4137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EC17271-2035-4FA6-A2A3-0B3293D60966}"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p:txBody>
          <a:bodyPr/>
          <a:lstStyle/>
          <a:p>
            <a:pPr>
              <a:defRPr/>
            </a:pPr>
            <a:fld id="{D29876EA-FF37-48B9-95A6-47D34095209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249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D8AC0-D0F9-44AE-AA2A-42254BE90DAB}" type="datetime1">
              <a:rPr lang="ja-JP" altLang="en-US" smtClean="0">
                <a:solidFill>
                  <a:prstClr val="black">
                    <a:tint val="75000"/>
                  </a:prstClr>
                </a:solidFill>
              </a:rPr>
              <a:t>2024/3/28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342E2-D49D-4D45-A617-005B996B7470}"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6001888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総務省が行う評価"/>
          <p:cNvSpPr>
            <a:spLocks noGrp="1"/>
          </p:cNvSpPr>
          <p:nvPr>
            <p:ph type="ctrTitle"/>
          </p:nvPr>
        </p:nvSpPr>
        <p:spPr>
          <a:xfrm>
            <a:off x="-1" y="3271872"/>
            <a:ext cx="9144000" cy="741998"/>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総務省が行う評価</a:t>
            </a:r>
          </a:p>
        </p:txBody>
      </p:sp>
      <p:sp>
        <p:nvSpPr>
          <p:cNvPr id="6" name="線">
            <a:extLst>
              <a:ext uri="{FF2B5EF4-FFF2-40B4-BE49-F238E27FC236}">
                <a16:creationId xmlns:a16="http://schemas.microsoft.com/office/drawing/2014/main" id="{2544B46A-662A-4B22-8800-B91FB48E82A1}"/>
              </a:ext>
            </a:extLst>
          </p:cNvPr>
          <p:cNvSpPr/>
          <p:nvPr/>
        </p:nvSpPr>
        <p:spPr>
          <a:xfrm>
            <a:off x="583955" y="3199080"/>
            <a:ext cx="7976089" cy="65943"/>
          </a:xfrm>
          <a:prstGeom prst="flowChartTerminator">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92">
              <a:solidFill>
                <a:prstClr val="black"/>
              </a:solidFill>
              <a:latin typeface="メイリオ" panose="020B0604030504040204" pitchFamily="50" charset="-128"/>
              <a:ea typeface="メイリオ" panose="020B0604030504040204" pitchFamily="50" charset="-128"/>
            </a:endParaRPr>
          </a:p>
        </p:txBody>
      </p:sp>
      <p:sp>
        <p:nvSpPr>
          <p:cNvPr id="40" name="テキスト：制度編">
            <a:extLst>
              <a:ext uri="{FF2B5EF4-FFF2-40B4-BE49-F238E27FC236}">
                <a16:creationId xmlns:a16="http://schemas.microsoft.com/office/drawing/2014/main" id="{A48FA092-4964-44BC-8DFD-70AB41531A86}"/>
              </a:ext>
            </a:extLst>
          </p:cNvPr>
          <p:cNvSpPr txBox="1"/>
          <p:nvPr/>
        </p:nvSpPr>
        <p:spPr>
          <a:xfrm>
            <a:off x="3419584" y="2557137"/>
            <a:ext cx="2304830" cy="707886"/>
          </a:xfrm>
          <a:prstGeom prst="rect">
            <a:avLst/>
          </a:prstGeom>
          <a:noFill/>
        </p:spPr>
        <p:txBody>
          <a:bodyPr wrap="square" rtlCol="0">
            <a:spAutoFit/>
          </a:bodyPr>
          <a:lstStyle/>
          <a:p>
            <a:pPr algn="ctr"/>
            <a:r>
              <a:rPr kumimoji="1" lang="ja-JP" altLang="en-US" sz="4000" spc="300" dirty="0">
                <a:solidFill>
                  <a:schemeClr val="tx1">
                    <a:lumMod val="75000"/>
                    <a:lumOff val="25000"/>
                  </a:schemeClr>
                </a:solidFill>
                <a:latin typeface="+mn-ea"/>
              </a:rPr>
              <a:t>制度編</a:t>
            </a:r>
          </a:p>
        </p:txBody>
      </p:sp>
      <p:sp>
        <p:nvSpPr>
          <p:cNvPr id="5" name="スライド番号プレースホルダー 5">
            <a:extLst>
              <a:ext uri="{FF2B5EF4-FFF2-40B4-BE49-F238E27FC236}">
                <a16:creationId xmlns:a16="http://schemas.microsoft.com/office/drawing/2014/main" id="{EF3B8267-DDEC-4A99-A81A-0D7F656DBA8D}"/>
              </a:ext>
            </a:extLst>
          </p:cNvPr>
          <p:cNvSpPr>
            <a:spLocks noGrp="1"/>
          </p:cNvSpPr>
          <p:nvPr>
            <p:ph type="sldNum" sz="quarter" idx="12"/>
          </p:nvPr>
        </p:nvSpPr>
        <p:spPr>
          <a:xfrm>
            <a:off x="7086600" y="6492874"/>
            <a:ext cx="2057400" cy="365125"/>
          </a:xfrm>
        </p:spPr>
        <p:txBody>
          <a:bodyPr/>
          <a:lstStyle/>
          <a:p>
            <a:pPr>
              <a:defRPr/>
            </a:pPr>
            <a:r>
              <a:rPr lang="en-US" altLang="ja-JP" dirty="0">
                <a:solidFill>
                  <a:prstClr val="black"/>
                </a:solidFill>
              </a:rPr>
              <a:t>26</a:t>
            </a:r>
          </a:p>
        </p:txBody>
      </p:sp>
      <p:pic>
        <p:nvPicPr>
          <p:cNvPr id="3" name="27">
            <a:hlinkClick r:id="" action="ppaction://media"/>
            <a:extLst>
              <a:ext uri="{FF2B5EF4-FFF2-40B4-BE49-F238E27FC236}">
                <a16:creationId xmlns:a16="http://schemas.microsoft.com/office/drawing/2014/main" id="{CB48EBA9-EB2C-B662-C2E8-C23C20F83A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399" y="21771"/>
            <a:ext cx="609600" cy="609600"/>
          </a:xfrm>
          <a:prstGeom prst="rect">
            <a:avLst/>
          </a:prstGeom>
        </p:spPr>
      </p:pic>
    </p:spTree>
    <p:extLst>
      <p:ext uri="{BB962C8B-B14F-4D97-AF65-F5344CB8AC3E}">
        <p14:creationId xmlns:p14="http://schemas.microsoft.com/office/powerpoint/2010/main" val="27136167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総務省（行政評価局）は、複数府省にまたがる政策について">
            <a:extLst>
              <a:ext uri="{FF2B5EF4-FFF2-40B4-BE49-F238E27FC236}">
                <a16:creationId xmlns:a16="http://schemas.microsoft.com/office/drawing/2014/main" id="{3D671A3D-6530-4180-A7F5-47B639C6C32C}"/>
              </a:ext>
            </a:extLst>
          </p:cNvPr>
          <p:cNvSpPr txBox="1">
            <a:spLocks noChangeArrowheads="1"/>
          </p:cNvSpPr>
          <p:nvPr/>
        </p:nvSpPr>
        <p:spPr bwMode="auto">
          <a:xfrm>
            <a:off x="45419" y="2565513"/>
            <a:ext cx="9053162" cy="20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6155" rIns="51435" bIns="6155"/>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○総務省（行政評価局）は、複数府省にまたがる政策について</a:t>
            </a:r>
            <a:endPar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政府全体の統一性又は総合性を確保するための評価を実施</a:t>
            </a:r>
            <a:endPar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○政策効果の把握・分析を行い、評価した結果を相手府省に通知</a:t>
            </a:r>
            <a:br>
              <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b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　必要がある場合には、各府省に対して勧告</a:t>
            </a:r>
            <a:endParaRPr kumimoji="1" lang="en-US" altLang="ja-JP" sz="16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ts val="3000"/>
              </a:lnSpc>
              <a:spcBef>
                <a:spcPts val="600"/>
              </a:spcBef>
              <a:spcAft>
                <a:spcPts val="0"/>
              </a:spcAft>
              <a:buClrTx/>
              <a:buSzTx/>
              <a:buFontTx/>
              <a:buNone/>
              <a:tabLst/>
              <a:defRPr/>
            </a:pPr>
            <a:endParaRPr lang="en-US" altLang="ja-JP" sz="4400" dirty="0">
              <a:solidFill>
                <a:prstClr val="black"/>
              </a:solidFill>
              <a:latin typeface="+mn-ea"/>
              <a:ea typeface="+mn-ea"/>
              <a:cs typeface="メイリオ" panose="020B0604030504040204" pitchFamily="50" charset="-128"/>
            </a:endParaRPr>
          </a:p>
          <a:p>
            <a:pPr marL="0" marR="0" lvl="0" indent="0" algn="l" defTabSz="914400" rtl="0" eaLnBrk="1" fontAlgn="auto" latinLnBrk="0" hangingPunct="1">
              <a:lnSpc>
                <a:spcPts val="3000"/>
              </a:lnSpc>
              <a:spcBef>
                <a:spcPts val="60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prstClr val="black"/>
              </a:solidFill>
              <a:latin typeface="+mn-ea"/>
              <a:ea typeface="+mn-ea"/>
              <a:cs typeface="メイリオ" panose="020B0604030504040204" pitchFamily="50" charset="-128"/>
            </a:endParaRPr>
          </a:p>
          <a:p>
            <a:pPr lvl="0">
              <a:lnSpc>
                <a:spcPts val="3000"/>
              </a:lnSpc>
              <a:spcBef>
                <a:spcPts val="0"/>
              </a:spcBef>
              <a:defRPr/>
            </a:pPr>
            <a:endParaRPr lang="en-US" altLang="ja-JP" sz="2400" dirty="0">
              <a:solidFill>
                <a:prstClr val="black"/>
              </a:solidFill>
              <a:latin typeface="+mn-ea"/>
              <a:ea typeface="+mn-ea"/>
              <a:cs typeface="メイリオ" panose="020B0604030504040204" pitchFamily="50" charset="-128"/>
            </a:endParaRPr>
          </a:p>
          <a:p>
            <a:pPr lvl="0">
              <a:lnSpc>
                <a:spcPts val="3000"/>
              </a:lnSpc>
              <a:spcBef>
                <a:spcPts val="0"/>
              </a:spcBef>
              <a:defRPr/>
            </a:pPr>
            <a:r>
              <a:rPr lang="en-US" altLang="ja-JP" sz="2400" dirty="0">
                <a:solidFill>
                  <a:prstClr val="black"/>
                </a:solidFill>
                <a:latin typeface="+mn-ea"/>
                <a:ea typeface="+mn-ea"/>
                <a:cs typeface="メイリオ" panose="020B0604030504040204" pitchFamily="50" charset="-128"/>
              </a:rPr>
              <a:t>   </a:t>
            </a:r>
            <a:r>
              <a:rPr lang="ja-JP" altLang="en-US" sz="2400" dirty="0">
                <a:solidFill>
                  <a:prstClr val="black"/>
                </a:solidFill>
                <a:latin typeface="+mn-ea"/>
                <a:ea typeface="+mn-ea"/>
                <a:cs typeface="メイリオ" panose="020B0604030504040204" pitchFamily="50" charset="-128"/>
              </a:rPr>
              <a:t>　　　　　　</a:t>
            </a:r>
            <a:endParaRPr lang="en-US" altLang="ja-JP" sz="2400" dirty="0">
              <a:solidFill>
                <a:prstClr val="black"/>
              </a:solidFill>
              <a:latin typeface="+mn-ea"/>
              <a:ea typeface="+mn-ea"/>
              <a:cs typeface="メイリオ" panose="020B0604030504040204"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endParaRPr>
          </a:p>
          <a:p>
            <a:pPr lvl="0" eaLnBrk="1" hangingPunct="1">
              <a:lnSpc>
                <a:spcPts val="3000"/>
              </a:lnSpc>
              <a:defRPr/>
            </a:pP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　</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n-ea"/>
                <a:ea typeface="+mn-ea"/>
                <a:cs typeface="メイリオ" panose="020B0604030504040204" pitchFamily="50" charset="-128"/>
              </a:rPr>
              <a:t>　　</a:t>
            </a:r>
          </a:p>
        </p:txBody>
      </p:sp>
      <p:sp>
        <p:nvSpPr>
          <p:cNvPr id="11" name="線">
            <a:extLst>
              <a:ext uri="{FF2B5EF4-FFF2-40B4-BE49-F238E27FC236}">
                <a16:creationId xmlns:a16="http://schemas.microsoft.com/office/drawing/2014/main" id="{AA1EF890-E579-41A8-A691-1E4586245ACD}"/>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483635"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defRPr/>
            </a:pPr>
            <a:r>
              <a:rPr lang="ja-JP" altLang="en-US" sz="2800">
                <a:solidFill>
                  <a:prstClr val="black"/>
                </a:solidFill>
                <a:latin typeface="メイリオ"/>
                <a:ea typeface="メイリオ"/>
              </a:rPr>
              <a:t>６ </a:t>
            </a:r>
            <a:r>
              <a:rPr kumimoji="1" lang="ja-JP" altLang="en-US" sz="2800" b="0" i="0" u="none" strike="noStrike" kern="1200" cap="none" spc="0" normalizeH="0" baseline="0" noProof="0">
                <a:ln>
                  <a:noFill/>
                </a:ln>
                <a:solidFill>
                  <a:prstClr val="black"/>
                </a:solidFill>
                <a:effectLst/>
                <a:uLnTx/>
                <a:uFillTx/>
                <a:latin typeface="メイリオ"/>
                <a:ea typeface="メイリオ"/>
              </a:rPr>
              <a:t>複数府省にまたがる政策の評価</a:t>
            </a:r>
          </a:p>
        </p:txBody>
      </p:sp>
      <p:sp>
        <p:nvSpPr>
          <p:cNvPr id="3" name="スライド番号プレースホルダー 2">
            <a:extLst>
              <a:ext uri="{FF2B5EF4-FFF2-40B4-BE49-F238E27FC236}">
                <a16:creationId xmlns:a16="http://schemas.microsoft.com/office/drawing/2014/main" id="{69DE6E82-BB57-422A-AC67-18E2F1A3CA6B}"/>
              </a:ext>
            </a:extLst>
          </p:cNvPr>
          <p:cNvSpPr>
            <a:spLocks noGrp="1"/>
          </p:cNvSpPr>
          <p:nvPr>
            <p:ph type="sldNum" sz="quarter" idx="12"/>
          </p:nvPr>
        </p:nvSpPr>
        <p:spPr/>
        <p:txBody>
          <a:bodyPr/>
          <a:lstStyle/>
          <a:p>
            <a:pPr>
              <a:defRPr/>
            </a:pPr>
            <a:r>
              <a:rPr lang="en-US" altLang="ja-JP" dirty="0">
                <a:solidFill>
                  <a:prstClr val="black"/>
                </a:solidFill>
              </a:rPr>
              <a:t>27</a:t>
            </a:r>
          </a:p>
        </p:txBody>
      </p:sp>
      <p:pic>
        <p:nvPicPr>
          <p:cNvPr id="2" name="28">
            <a:hlinkClick r:id="" action="ppaction://media"/>
            <a:extLst>
              <a:ext uri="{FF2B5EF4-FFF2-40B4-BE49-F238E27FC236}">
                <a16:creationId xmlns:a16="http://schemas.microsoft.com/office/drawing/2014/main" id="{CFBCB2BB-55E0-74C5-9967-FCEEE5F5E1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8981" y="30958"/>
            <a:ext cx="609600" cy="609600"/>
          </a:xfrm>
          <a:prstGeom prst="rect">
            <a:avLst/>
          </a:prstGeom>
        </p:spPr>
      </p:pic>
    </p:spTree>
    <p:extLst>
      <p:ext uri="{BB962C8B-B14F-4D97-AF65-F5344CB8AC3E}">
        <p14:creationId xmlns:p14="http://schemas.microsoft.com/office/powerpoint/2010/main" val="25465210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1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線">
            <a:extLst>
              <a:ext uri="{FF2B5EF4-FFF2-40B4-BE49-F238E27FC236}">
                <a16:creationId xmlns:a16="http://schemas.microsoft.com/office/drawing/2014/main" id="{40333B63-43EC-466E-BA34-357064884725}"/>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a:defRPr/>
            </a:pPr>
            <a:endParaRPr kumimoji="0" lang="ja-JP" altLang="en-US" sz="1662" kern="0">
              <a:solidFill>
                <a:prstClr val="black"/>
              </a:solidFill>
              <a:latin typeface="メイリオ" panose="020B0604030504040204" pitchFamily="50" charset="-128"/>
            </a:endParaRPr>
          </a:p>
        </p:txBody>
      </p:sp>
      <p:sp>
        <p:nvSpPr>
          <p:cNvPr id="31" name="タイトル">
            <a:extLst>
              <a:ext uri="{FF2B5EF4-FFF2-40B4-BE49-F238E27FC236}">
                <a16:creationId xmlns:a16="http://schemas.microsoft.com/office/drawing/2014/main" id="{7AE8DD4D-98C5-4D8F-BCD9-56C430F6F515}"/>
              </a:ext>
            </a:extLst>
          </p:cNvPr>
          <p:cNvSpPr txBox="1">
            <a:spLocks/>
          </p:cNvSpPr>
          <p:nvPr/>
        </p:nvSpPr>
        <p:spPr>
          <a:xfrm>
            <a:off x="-66676" y="37071"/>
            <a:ext cx="9107467" cy="722732"/>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a:solidFill>
                  <a:prstClr val="black"/>
                </a:solidFill>
                <a:latin typeface="メイリオ"/>
                <a:ea typeface="メイリオ"/>
              </a:rPr>
              <a:t>７ 各府省が行う評価の点検 </a:t>
            </a:r>
            <a:r>
              <a:rPr lang="ja-JP" altLang="en-US" sz="1900">
                <a:solidFill>
                  <a:prstClr val="black"/>
                </a:solidFill>
                <a:latin typeface="メイリオ"/>
                <a:ea typeface="メイリオ"/>
              </a:rPr>
              <a:t>～</a:t>
            </a:r>
            <a:r>
              <a:rPr lang="ja-JP" altLang="en-US" sz="1900">
                <a:solidFill>
                  <a:prstClr val="black"/>
                </a:solidFill>
                <a:latin typeface="メイリオ"/>
                <a:ea typeface="メイリオ"/>
                <a:cs typeface="メイリオ" panose="020B0604030504040204" pitchFamily="50" charset="-128"/>
              </a:rPr>
              <a:t>規制</a:t>
            </a:r>
            <a:r>
              <a:rPr lang="ja-JP" altLang="en-US" sz="1900">
                <a:latin typeface="メイリオ"/>
                <a:ea typeface="メイリオ"/>
              </a:rPr>
              <a:t>の場合</a:t>
            </a:r>
            <a:r>
              <a:rPr lang="ja-JP" altLang="en-US" sz="1900">
                <a:solidFill>
                  <a:prstClr val="black"/>
                </a:solidFill>
                <a:latin typeface="メイリオ"/>
                <a:ea typeface="メイリオ"/>
              </a:rPr>
              <a:t>～</a:t>
            </a:r>
          </a:p>
        </p:txBody>
      </p:sp>
      <p:sp>
        <p:nvSpPr>
          <p:cNvPr id="39" name="テキスト：○総務省は、各府省が実施した評価について、">
            <a:extLst>
              <a:ext uri="{FF2B5EF4-FFF2-40B4-BE49-F238E27FC236}">
                <a16:creationId xmlns:a16="http://schemas.microsoft.com/office/drawing/2014/main" id="{74F4F4D9-E52C-4617-B547-6A221D8010C5}"/>
              </a:ext>
            </a:extLst>
          </p:cNvPr>
          <p:cNvSpPr/>
          <p:nvPr/>
        </p:nvSpPr>
        <p:spPr>
          <a:xfrm>
            <a:off x="185194" y="5345685"/>
            <a:ext cx="8800473" cy="1379469"/>
          </a:xfrm>
          <a:prstGeom prst="rect">
            <a:avLst/>
          </a:prstGeom>
          <a:solidFill>
            <a:srgbClr val="E0E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○総務省は、各府省が実施した評価について、ガイドライン</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年改正</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の主要なポイント（遵守費用の定量化等）の実施状況を中心に点検し、結果を公表</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31775" indent="-231775">
              <a:spcBef>
                <a:spcPts val="600"/>
              </a:spcBef>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○各府省に対し、個別の改善点を指摘するとともに、推奨事例を横展開</a:t>
            </a:r>
            <a:endParaRPr lang="en-US" altLang="ja-JP"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6" name="図"/>
          <p:cNvGrpSpPr/>
          <p:nvPr/>
        </p:nvGrpSpPr>
        <p:grpSpPr>
          <a:xfrm>
            <a:off x="103948" y="2064776"/>
            <a:ext cx="8670775" cy="3157088"/>
            <a:chOff x="975553" y="1501710"/>
            <a:chExt cx="6329867" cy="3157088"/>
          </a:xfrm>
        </p:grpSpPr>
        <p:cxnSp>
          <p:nvCxnSpPr>
            <p:cNvPr id="47" name="直線矢印コネクタ 46">
              <a:extLst>
                <a:ext uri="{FF2B5EF4-FFF2-40B4-BE49-F238E27FC236}">
                  <a16:creationId xmlns:a16="http://schemas.microsoft.com/office/drawing/2014/main" id="{5BEEEBBA-EF85-44D4-8385-2301134EA583}"/>
                </a:ext>
              </a:extLst>
            </p:cNvPr>
            <p:cNvCxnSpPr>
              <a:stCxn id="58" idx="3"/>
              <a:endCxn id="54" idx="1"/>
            </p:cNvCxnSpPr>
            <p:nvPr/>
          </p:nvCxnSpPr>
          <p:spPr bwMode="auto">
            <a:xfrm>
              <a:off x="4397800" y="2270795"/>
              <a:ext cx="1504143" cy="4284"/>
            </a:xfrm>
            <a:prstGeom prst="straightConnector1">
              <a:avLst/>
            </a:prstGeom>
            <a:ln w="44450">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CF50B8FA-F739-4517-94A1-4F1E022E54F3}"/>
                </a:ext>
              </a:extLst>
            </p:cNvPr>
            <p:cNvSpPr/>
            <p:nvPr/>
          </p:nvSpPr>
          <p:spPr bwMode="auto">
            <a:xfrm>
              <a:off x="975553" y="1501710"/>
              <a:ext cx="313862" cy="1527694"/>
            </a:xfrm>
            <a:prstGeom prst="rect">
              <a:avLst/>
            </a:prstGeom>
            <a:solidFill>
              <a:schemeClr val="accent6">
                <a:lumMod val="50000"/>
              </a:schemeClr>
            </a:solidFill>
            <a:ln>
              <a:noFill/>
              <a:headEnd/>
              <a:tailEnd/>
            </a:ln>
          </p:spPr>
          <p:style>
            <a:lnRef idx="1">
              <a:schemeClr val="accent2"/>
            </a:lnRef>
            <a:fillRef idx="3">
              <a:schemeClr val="accent2"/>
            </a:fillRef>
            <a:effectRef idx="2">
              <a:schemeClr val="accent2"/>
            </a:effectRef>
            <a:fontRef idx="minor">
              <a:schemeClr val="lt1"/>
            </a:fontRef>
          </p:style>
          <p:txBody>
            <a:bodyPr vert="eaVert" lIns="74781" tIns="49854" rIns="74781" bIns="49854" rtlCol="0" anchor="ctr"/>
            <a:lstStyle/>
            <a:p>
              <a:pPr algn="ctr" fontAlgn="base">
                <a:spcBef>
                  <a:spcPct val="20000"/>
                </a:spcBef>
                <a:spcAft>
                  <a:spcPct val="0"/>
                </a:spcAft>
              </a:pPr>
              <a:r>
                <a:rPr lang="ja-JP" altLang="en-US" b="1" kern="0" spc="208" dirty="0">
                  <a:solidFill>
                    <a:prstClr val="white"/>
                  </a:solidFill>
                  <a:latin typeface="メイリオ" panose="020B0604030504040204" pitchFamily="50" charset="-128"/>
                  <a:ea typeface="メイリオ" panose="020B0604030504040204" pitchFamily="50" charset="-128"/>
                </a:rPr>
                <a:t>各府省</a:t>
              </a:r>
            </a:p>
          </p:txBody>
        </p:sp>
        <p:sp>
          <p:nvSpPr>
            <p:cNvPr id="52" name="正方形/長方形 51">
              <a:extLst>
                <a:ext uri="{FF2B5EF4-FFF2-40B4-BE49-F238E27FC236}">
                  <a16:creationId xmlns:a16="http://schemas.microsoft.com/office/drawing/2014/main" id="{CF50B8FA-F739-4517-94A1-4F1E022E54F3}"/>
                </a:ext>
              </a:extLst>
            </p:cNvPr>
            <p:cNvSpPr/>
            <p:nvPr/>
          </p:nvSpPr>
          <p:spPr bwMode="auto">
            <a:xfrm>
              <a:off x="982734" y="3360507"/>
              <a:ext cx="329873" cy="1298291"/>
            </a:xfrm>
            <a:prstGeom prst="rect">
              <a:avLst/>
            </a:prstGeom>
            <a:solidFill>
              <a:schemeClr val="accent1"/>
            </a:solidFill>
            <a:ln>
              <a:noFill/>
              <a:headEnd/>
              <a:tailEnd/>
            </a:ln>
          </p:spPr>
          <p:style>
            <a:lnRef idx="1">
              <a:schemeClr val="accent2"/>
            </a:lnRef>
            <a:fillRef idx="3">
              <a:schemeClr val="accent2"/>
            </a:fillRef>
            <a:effectRef idx="2">
              <a:schemeClr val="accent2"/>
            </a:effectRef>
            <a:fontRef idx="minor">
              <a:schemeClr val="lt1"/>
            </a:fontRef>
          </p:style>
          <p:txBody>
            <a:bodyPr vert="eaVert" lIns="74781" tIns="49854" rIns="74781" bIns="49854" rtlCol="0" anchor="ctr"/>
            <a:lstStyle/>
            <a:p>
              <a:pPr algn="ctr" fontAlgn="base">
                <a:spcBef>
                  <a:spcPct val="20000"/>
                </a:spcBef>
                <a:spcAft>
                  <a:spcPct val="0"/>
                </a:spcAft>
              </a:pPr>
              <a:r>
                <a:rPr lang="ja-JP" altLang="en-US" b="1" kern="0" spc="208" dirty="0">
                  <a:ln w="3175">
                    <a:noFill/>
                  </a:ln>
                  <a:solidFill>
                    <a:prstClr val="white"/>
                  </a:solidFill>
                  <a:latin typeface="メイリオ" panose="020B0604030504040204" pitchFamily="50" charset="-128"/>
                  <a:ea typeface="メイリオ" panose="020B0604030504040204" pitchFamily="50" charset="-128"/>
                </a:rPr>
                <a:t>総務省</a:t>
              </a:r>
            </a:p>
          </p:txBody>
        </p:sp>
        <p:sp>
          <p:nvSpPr>
            <p:cNvPr id="53" name="正方形/長方形 52">
              <a:extLst>
                <a:ext uri="{FF2B5EF4-FFF2-40B4-BE49-F238E27FC236}">
                  <a16:creationId xmlns:a16="http://schemas.microsoft.com/office/drawing/2014/main" id="{5111E5BD-8831-45A7-A333-243879E8E984}"/>
                </a:ext>
              </a:extLst>
            </p:cNvPr>
            <p:cNvSpPr/>
            <p:nvPr/>
          </p:nvSpPr>
          <p:spPr bwMode="auto">
            <a:xfrm>
              <a:off x="1657062" y="3665674"/>
              <a:ext cx="1456592" cy="798104"/>
            </a:xfrm>
            <a:prstGeom prst="rect">
              <a:avLst/>
            </a:prstGeom>
            <a:noFill/>
            <a:ln w="28575">
              <a:solidFill>
                <a:schemeClr val="accent1"/>
              </a:solidFill>
              <a:headEnd/>
              <a:tailEnd/>
            </a:ln>
          </p:spPr>
          <p:style>
            <a:lnRef idx="2">
              <a:schemeClr val="accent6"/>
            </a:lnRef>
            <a:fillRef idx="1">
              <a:schemeClr val="lt1"/>
            </a:fillRef>
            <a:effectRef idx="0">
              <a:schemeClr val="accent6"/>
            </a:effectRef>
            <a:fontRef idx="minor">
              <a:schemeClr val="dk1"/>
            </a:fontRef>
          </p:style>
          <p:txBody>
            <a:bodyPr lIns="74781" tIns="74781" rIns="74781" bIns="49854" rtlCol="0" anchor="ctr"/>
            <a:lstStyle/>
            <a:p>
              <a:pPr algn="ctr" fontAlgn="base">
                <a:spcBef>
                  <a:spcPct val="2000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点検</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63">
              <a:extLst>
                <a:ext uri="{FF2B5EF4-FFF2-40B4-BE49-F238E27FC236}">
                  <a16:creationId xmlns:a16="http://schemas.microsoft.com/office/drawing/2014/main" id="{8150DFDC-691F-4BDE-B12C-CE1821F18265}"/>
                </a:ext>
              </a:extLst>
            </p:cNvPr>
            <p:cNvSpPr/>
            <p:nvPr/>
          </p:nvSpPr>
          <p:spPr>
            <a:xfrm>
              <a:off x="5901943" y="1872426"/>
              <a:ext cx="1403477" cy="805305"/>
            </a:xfrm>
            <a:prstGeom prst="roundRect">
              <a:avLst>
                <a:gd name="adj" fmla="val 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ts val="2000"/>
                </a:lnSpc>
                <a:spcBef>
                  <a:spcPct val="0"/>
                </a:spcBef>
                <a:spcAft>
                  <a:spcPct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事後評価</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ctr">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（評価書の作成・公表）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94">
              <a:extLst>
                <a:ext uri="{FF2B5EF4-FFF2-40B4-BE49-F238E27FC236}">
                  <a16:creationId xmlns:a16="http://schemas.microsoft.com/office/drawing/2014/main" id="{FAA391E2-2747-4E6B-B96B-8DF7008F2050}"/>
                </a:ext>
              </a:extLst>
            </p:cNvPr>
            <p:cNvSpPr/>
            <p:nvPr/>
          </p:nvSpPr>
          <p:spPr>
            <a:xfrm>
              <a:off x="3348526" y="1872427"/>
              <a:ext cx="1049273" cy="796736"/>
            </a:xfrm>
            <a:prstGeom prst="roundRect">
              <a:avLst>
                <a:gd name="adj" fmla="val 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規制の</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ctr">
                <a:spcBef>
                  <a:spcPct val="0"/>
                </a:spcBef>
                <a:spcAft>
                  <a:spcPct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新設・改廃</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a:extLst>
                <a:ext uri="{FF2B5EF4-FFF2-40B4-BE49-F238E27FC236}">
                  <a16:creationId xmlns:a16="http://schemas.microsoft.com/office/drawing/2014/main" id="{31713B05-BC7A-412C-8B1B-68A1BB1F63D4}"/>
                </a:ext>
              </a:extLst>
            </p:cNvPr>
            <p:cNvSpPr/>
            <p:nvPr/>
          </p:nvSpPr>
          <p:spPr bwMode="auto">
            <a:xfrm>
              <a:off x="2560597" y="2956861"/>
              <a:ext cx="837341" cy="45209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74781" tIns="74781" rIns="74781" bIns="49854" rtlCol="0" anchor="ctr"/>
            <a:lstStyle/>
            <a:p>
              <a:pPr fontAlgn="base">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点検結果の通知・公表</a:t>
              </a:r>
            </a:p>
          </p:txBody>
        </p:sp>
        <p:sp>
          <p:nvSpPr>
            <p:cNvPr id="60" name="正方形/長方形 59">
              <a:extLst>
                <a:ext uri="{FF2B5EF4-FFF2-40B4-BE49-F238E27FC236}">
                  <a16:creationId xmlns:a16="http://schemas.microsoft.com/office/drawing/2014/main" id="{891E2E88-83F7-4344-B7F8-EEC093891090}"/>
                </a:ext>
              </a:extLst>
            </p:cNvPr>
            <p:cNvSpPr/>
            <p:nvPr/>
          </p:nvSpPr>
          <p:spPr bwMode="auto">
            <a:xfrm>
              <a:off x="1637177" y="2965954"/>
              <a:ext cx="511688" cy="45209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74781" tIns="74781" rIns="74781" bIns="49854" rtlCol="0" anchor="ctr"/>
            <a:lstStyle/>
            <a:p>
              <a:pPr algn="r" fontAlgn="base">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評価書の送付</a:t>
              </a:r>
            </a:p>
          </p:txBody>
        </p:sp>
        <p:cxnSp>
          <p:nvCxnSpPr>
            <p:cNvPr id="62" name="直線矢印コネクタ 61">
              <a:extLst>
                <a:ext uri="{FF2B5EF4-FFF2-40B4-BE49-F238E27FC236}">
                  <a16:creationId xmlns:a16="http://schemas.microsoft.com/office/drawing/2014/main" id="{5BEEEBBA-EF85-44D4-8385-2301134EA583}"/>
                </a:ext>
              </a:extLst>
            </p:cNvPr>
            <p:cNvCxnSpPr>
              <a:endCxn id="58" idx="1"/>
            </p:cNvCxnSpPr>
            <p:nvPr/>
          </p:nvCxnSpPr>
          <p:spPr bwMode="auto">
            <a:xfrm>
              <a:off x="1289415" y="2270795"/>
              <a:ext cx="2059111" cy="0"/>
            </a:xfrm>
            <a:prstGeom prst="straightConnector1">
              <a:avLst/>
            </a:prstGeom>
            <a:ln w="44450">
              <a:solidFill>
                <a:schemeClr val="accent6">
                  <a:lumMod val="7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B5672FFC-6654-41E8-8015-874197792ECF}"/>
                </a:ext>
              </a:extLst>
            </p:cNvPr>
            <p:cNvCxnSpPr/>
            <p:nvPr/>
          </p:nvCxnSpPr>
          <p:spPr bwMode="auto">
            <a:xfrm flipH="1">
              <a:off x="2189631" y="2680379"/>
              <a:ext cx="7298" cy="964031"/>
            </a:xfrm>
            <a:prstGeom prst="straightConnector1">
              <a:avLst/>
            </a:prstGeom>
            <a:noFill/>
            <a:ln w="44450" cap="flat" cmpd="sng" algn="ctr">
              <a:solidFill>
                <a:schemeClr val="accent6">
                  <a:lumMod val="75000"/>
                </a:schemeClr>
              </a:solidFill>
              <a:prstDash val="solid"/>
              <a:round/>
              <a:headEnd type="none" w="med" len="med"/>
              <a:tailEnd type="arrow"/>
            </a:ln>
            <a:effectLst/>
          </p:spPr>
        </p:cxnSp>
        <p:cxnSp>
          <p:nvCxnSpPr>
            <p:cNvPr id="64" name="直線矢印コネクタ 63">
              <a:extLst>
                <a:ext uri="{FF2B5EF4-FFF2-40B4-BE49-F238E27FC236}">
                  <a16:creationId xmlns:a16="http://schemas.microsoft.com/office/drawing/2014/main" id="{B2AA9120-496C-4304-92AA-A91853CABBE4}"/>
                </a:ext>
              </a:extLst>
            </p:cNvPr>
            <p:cNvCxnSpPr/>
            <p:nvPr/>
          </p:nvCxnSpPr>
          <p:spPr bwMode="auto">
            <a:xfrm flipV="1">
              <a:off x="2548080" y="2658228"/>
              <a:ext cx="5821" cy="1004090"/>
            </a:xfrm>
            <a:prstGeom prst="straightConnector1">
              <a:avLst/>
            </a:prstGeom>
            <a:ln w="44450">
              <a:solidFill>
                <a:schemeClr val="accent1"/>
              </a:solidFill>
              <a:prstDash val="solid"/>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65" name="角丸四角形 84">
              <a:extLst>
                <a:ext uri="{FF2B5EF4-FFF2-40B4-BE49-F238E27FC236}">
                  <a16:creationId xmlns:a16="http://schemas.microsoft.com/office/drawing/2014/main" id="{4F27AFC3-920E-495B-A3E5-FAB7F8AF8B11}"/>
                </a:ext>
              </a:extLst>
            </p:cNvPr>
            <p:cNvSpPr/>
            <p:nvPr/>
          </p:nvSpPr>
          <p:spPr>
            <a:xfrm>
              <a:off x="1657062" y="1885231"/>
              <a:ext cx="1411929" cy="783932"/>
            </a:xfrm>
            <a:prstGeom prst="roundRect">
              <a:avLst>
                <a:gd name="adj" fmla="val 0"/>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ts val="2000"/>
                </a:lnSpc>
                <a:spcBef>
                  <a:spcPct val="0"/>
                </a:spcBef>
                <a:spcAft>
                  <a:spcPct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事前評価</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ctr">
                <a:spcBef>
                  <a:spcPct val="0"/>
                </a:spcBef>
                <a:spcAft>
                  <a:spcPct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（評価書の作成・公表）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6" name="テキスト：点検結果の通知・公表">
            <a:extLst>
              <a:ext uri="{FF2B5EF4-FFF2-40B4-BE49-F238E27FC236}">
                <a16:creationId xmlns:a16="http://schemas.microsoft.com/office/drawing/2014/main" id="{31713B05-BC7A-412C-8B1B-68A1BB1F63D4}"/>
              </a:ext>
            </a:extLst>
          </p:cNvPr>
          <p:cNvSpPr/>
          <p:nvPr/>
        </p:nvSpPr>
        <p:spPr bwMode="auto">
          <a:xfrm>
            <a:off x="8042854" y="3526614"/>
            <a:ext cx="1064485" cy="45209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74781" tIns="74781" rIns="74781" bIns="49854" rtlCol="0" anchor="ctr"/>
          <a:lstStyle/>
          <a:p>
            <a:pPr fontAlgn="base">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点検結果の通知・公表</a:t>
            </a:r>
          </a:p>
        </p:txBody>
      </p:sp>
      <p:cxnSp>
        <p:nvCxnSpPr>
          <p:cNvPr id="67" name="青上矢印">
            <a:extLst>
              <a:ext uri="{FF2B5EF4-FFF2-40B4-BE49-F238E27FC236}">
                <a16:creationId xmlns:a16="http://schemas.microsoft.com/office/drawing/2014/main" id="{B2AA9120-496C-4304-92AA-A91853CABBE4}"/>
              </a:ext>
            </a:extLst>
          </p:cNvPr>
          <p:cNvCxnSpPr/>
          <p:nvPr/>
        </p:nvCxnSpPr>
        <p:spPr bwMode="auto">
          <a:xfrm flipV="1">
            <a:off x="8008391" y="3221294"/>
            <a:ext cx="6046" cy="1024602"/>
          </a:xfrm>
          <a:prstGeom prst="straightConnector1">
            <a:avLst/>
          </a:prstGeom>
          <a:ln w="44450">
            <a:solidFill>
              <a:schemeClr val="accent1"/>
            </a:solidFill>
            <a:prstDash val="solid"/>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68" name="緑下矢印">
            <a:extLst>
              <a:ext uri="{FF2B5EF4-FFF2-40B4-BE49-F238E27FC236}">
                <a16:creationId xmlns:a16="http://schemas.microsoft.com/office/drawing/2014/main" id="{B5672FFC-6654-41E8-8015-874197792ECF}"/>
              </a:ext>
            </a:extLst>
          </p:cNvPr>
          <p:cNvCxnSpPr/>
          <p:nvPr/>
        </p:nvCxnSpPr>
        <p:spPr bwMode="auto">
          <a:xfrm flipH="1">
            <a:off x="7532020" y="3253330"/>
            <a:ext cx="5506" cy="1018595"/>
          </a:xfrm>
          <a:prstGeom prst="straightConnector1">
            <a:avLst/>
          </a:prstGeom>
          <a:noFill/>
          <a:ln w="44450" cap="flat" cmpd="sng" algn="ctr">
            <a:solidFill>
              <a:schemeClr val="accent6">
                <a:lumMod val="75000"/>
              </a:schemeClr>
            </a:solidFill>
            <a:prstDash val="solid"/>
            <a:round/>
            <a:headEnd type="none" w="med" len="med"/>
            <a:tailEnd type="arrow"/>
          </a:ln>
          <a:effectLst/>
        </p:spPr>
      </p:cxnSp>
      <p:sp>
        <p:nvSpPr>
          <p:cNvPr id="69" name="テキスト：評価書の送付">
            <a:extLst>
              <a:ext uri="{FF2B5EF4-FFF2-40B4-BE49-F238E27FC236}">
                <a16:creationId xmlns:a16="http://schemas.microsoft.com/office/drawing/2014/main" id="{891E2E88-83F7-4344-B7F8-EEC093891090}"/>
              </a:ext>
            </a:extLst>
          </p:cNvPr>
          <p:cNvSpPr/>
          <p:nvPr/>
        </p:nvSpPr>
        <p:spPr bwMode="auto">
          <a:xfrm>
            <a:off x="6664872" y="3519926"/>
            <a:ext cx="777770" cy="45209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74781" tIns="74781" rIns="74781" bIns="49854" rtlCol="0" anchor="ctr"/>
          <a:lstStyle/>
          <a:p>
            <a:pPr algn="r" fontAlgn="base">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評価書の送付</a:t>
            </a:r>
          </a:p>
        </p:txBody>
      </p:sp>
      <p:sp>
        <p:nvSpPr>
          <p:cNvPr id="72" name="図：一定期間経過後"/>
          <p:cNvSpPr/>
          <p:nvPr/>
        </p:nvSpPr>
        <p:spPr>
          <a:xfrm>
            <a:off x="5249008" y="2556546"/>
            <a:ext cx="1028700" cy="546932"/>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一定期間</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経過後</a:t>
            </a:r>
          </a:p>
        </p:txBody>
      </p:sp>
      <p:sp>
        <p:nvSpPr>
          <p:cNvPr id="73" name="図：点検">
            <a:extLst>
              <a:ext uri="{FF2B5EF4-FFF2-40B4-BE49-F238E27FC236}">
                <a16:creationId xmlns:a16="http://schemas.microsoft.com/office/drawing/2014/main" id="{5111E5BD-8831-45A7-A333-243879E8E984}"/>
              </a:ext>
            </a:extLst>
          </p:cNvPr>
          <p:cNvSpPr/>
          <p:nvPr/>
        </p:nvSpPr>
        <p:spPr bwMode="auto">
          <a:xfrm>
            <a:off x="6852212" y="4271925"/>
            <a:ext cx="1922510" cy="798104"/>
          </a:xfrm>
          <a:prstGeom prst="rect">
            <a:avLst/>
          </a:prstGeom>
          <a:noFill/>
          <a:ln w="28575">
            <a:solidFill>
              <a:schemeClr val="accent1"/>
            </a:solidFill>
            <a:headEnd/>
            <a:tailEnd/>
          </a:ln>
        </p:spPr>
        <p:style>
          <a:lnRef idx="2">
            <a:schemeClr val="accent6"/>
          </a:lnRef>
          <a:fillRef idx="1">
            <a:schemeClr val="lt1"/>
          </a:fillRef>
          <a:effectRef idx="0">
            <a:schemeClr val="accent6"/>
          </a:effectRef>
          <a:fontRef idx="minor">
            <a:schemeClr val="dk1"/>
          </a:fontRef>
        </p:style>
        <p:txBody>
          <a:bodyPr lIns="74781" tIns="74781" rIns="74781" bIns="49854" rtlCol="0" anchor="ctr"/>
          <a:lstStyle/>
          <a:p>
            <a:pPr algn="ctr" fontAlgn="base">
              <a:spcBef>
                <a:spcPct val="2000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点検</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図：事後評価段階"/>
          <p:cNvSpPr/>
          <p:nvPr/>
        </p:nvSpPr>
        <p:spPr>
          <a:xfrm>
            <a:off x="6852213" y="1393858"/>
            <a:ext cx="2222778" cy="614722"/>
          </a:xfrm>
          <a:prstGeom prst="rightArrow">
            <a:avLst>
              <a:gd name="adj1" fmla="val 64303"/>
              <a:gd name="adj2" fmla="val 50000"/>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n-ea"/>
              </a:rPr>
              <a:t>④ 事後評価段階</a:t>
            </a:r>
          </a:p>
        </p:txBody>
      </p:sp>
      <p:sp>
        <p:nvSpPr>
          <p:cNvPr id="75" name="図：決定段階"/>
          <p:cNvSpPr/>
          <p:nvPr/>
        </p:nvSpPr>
        <p:spPr>
          <a:xfrm>
            <a:off x="3375026" y="1393858"/>
            <a:ext cx="3415584" cy="614722"/>
          </a:xfrm>
          <a:prstGeom prst="rightArrow">
            <a:avLst>
              <a:gd name="adj1" fmla="val 64303"/>
              <a:gd name="adj2" fmla="val 50000"/>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n-ea"/>
              </a:rPr>
              <a:t>③ 決定段階</a:t>
            </a:r>
          </a:p>
        </p:txBody>
      </p:sp>
      <p:sp>
        <p:nvSpPr>
          <p:cNvPr id="76" name="図：コンサルテーション段階"/>
          <p:cNvSpPr/>
          <p:nvPr/>
        </p:nvSpPr>
        <p:spPr>
          <a:xfrm>
            <a:off x="1830696" y="1393858"/>
            <a:ext cx="1482728" cy="614722"/>
          </a:xfrm>
          <a:prstGeom prst="rightArrow">
            <a:avLst>
              <a:gd name="adj1" fmla="val 64303"/>
              <a:gd name="adj2" fmla="val 39988"/>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n-ea"/>
              </a:rPr>
              <a:t>② コンサルテーション段階</a:t>
            </a:r>
          </a:p>
        </p:txBody>
      </p:sp>
      <p:sp>
        <p:nvSpPr>
          <p:cNvPr id="77" name="図：検討段階"/>
          <p:cNvSpPr/>
          <p:nvPr/>
        </p:nvSpPr>
        <p:spPr>
          <a:xfrm>
            <a:off x="565651" y="1393858"/>
            <a:ext cx="1223977" cy="614722"/>
          </a:xfrm>
          <a:prstGeom prst="rightArrow">
            <a:avLst>
              <a:gd name="adj1" fmla="val 64303"/>
              <a:gd name="adj2" fmla="val 42849"/>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n-ea"/>
              </a:rPr>
              <a:t>① 検討段階</a:t>
            </a:r>
            <a:endParaRPr lang="en-US" altLang="ja-JP" sz="1200" dirty="0">
              <a:solidFill>
                <a:prstClr val="black"/>
              </a:solidFill>
              <a:latin typeface="+mn-ea"/>
            </a:endParaRPr>
          </a:p>
        </p:txBody>
      </p:sp>
      <p:sp>
        <p:nvSpPr>
          <p:cNvPr id="78" name="テキスト：【評価・点検の主な流れ】">
            <a:extLst>
              <a:ext uri="{FF2B5EF4-FFF2-40B4-BE49-F238E27FC236}">
                <a16:creationId xmlns:a16="http://schemas.microsoft.com/office/drawing/2014/main" id="{6372026A-AF4A-461B-8ADC-517613B74BB1}"/>
              </a:ext>
            </a:extLst>
          </p:cNvPr>
          <p:cNvSpPr/>
          <p:nvPr/>
        </p:nvSpPr>
        <p:spPr bwMode="auto">
          <a:xfrm>
            <a:off x="0" y="984120"/>
            <a:ext cx="5002632" cy="332361"/>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99708" tIns="66472" rIns="99708" bIns="66472" rtlCol="0" anchor="ctr"/>
          <a:lstStyle/>
          <a:p>
            <a:pPr fontAlgn="base">
              <a:spcBef>
                <a:spcPct val="20000"/>
              </a:spcBef>
              <a:spcAft>
                <a:spcPct val="0"/>
              </a:spcAft>
            </a:pPr>
            <a:r>
              <a:rPr lang="en-US" altLang="ja-JP" sz="2400" b="1" spc="277" dirty="0">
                <a:solidFill>
                  <a:prstClr val="black"/>
                </a:solidFill>
                <a:latin typeface="+mn-ea"/>
                <a:cs typeface="メイリオ" panose="020B0604030504040204" pitchFamily="50" charset="-128"/>
              </a:rPr>
              <a:t>【</a:t>
            </a:r>
            <a:r>
              <a:rPr lang="ja-JP" altLang="en-US" sz="2400" b="1" spc="277" dirty="0">
                <a:solidFill>
                  <a:prstClr val="black"/>
                </a:solidFill>
                <a:latin typeface="+mn-ea"/>
                <a:cs typeface="メイリオ" panose="020B0604030504040204" pitchFamily="50" charset="-128"/>
              </a:rPr>
              <a:t>評価・点検の主な流れ</a:t>
            </a:r>
            <a:r>
              <a:rPr lang="en-US" altLang="ja-JP" sz="2400" b="1" spc="277" dirty="0">
                <a:solidFill>
                  <a:prstClr val="black"/>
                </a:solidFill>
                <a:latin typeface="+mn-ea"/>
                <a:cs typeface="メイリオ" panose="020B0604030504040204" pitchFamily="50" charset="-128"/>
              </a:rPr>
              <a:t>】</a:t>
            </a:r>
          </a:p>
        </p:txBody>
      </p:sp>
      <p:sp>
        <p:nvSpPr>
          <p:cNvPr id="3" name="スライド番号プレースホルダー 2">
            <a:extLst>
              <a:ext uri="{FF2B5EF4-FFF2-40B4-BE49-F238E27FC236}">
                <a16:creationId xmlns:a16="http://schemas.microsoft.com/office/drawing/2014/main" id="{46AC13DD-6B5F-4CD0-A065-9CE19CAF4788}"/>
              </a:ext>
            </a:extLst>
          </p:cNvPr>
          <p:cNvSpPr>
            <a:spLocks noGrp="1"/>
          </p:cNvSpPr>
          <p:nvPr>
            <p:ph type="sldNum" sz="quarter" idx="12"/>
          </p:nvPr>
        </p:nvSpPr>
        <p:spPr/>
        <p:txBody>
          <a:bodyPr/>
          <a:lstStyle/>
          <a:p>
            <a:pPr>
              <a:defRPr/>
            </a:pPr>
            <a:r>
              <a:rPr lang="en-US" altLang="ja-JP" dirty="0">
                <a:solidFill>
                  <a:prstClr val="black"/>
                </a:solidFill>
              </a:rPr>
              <a:t>28</a:t>
            </a:r>
          </a:p>
        </p:txBody>
      </p:sp>
      <p:pic>
        <p:nvPicPr>
          <p:cNvPr id="2" name="29">
            <a:hlinkClick r:id="" action="ppaction://media"/>
            <a:extLst>
              <a:ext uri="{FF2B5EF4-FFF2-40B4-BE49-F238E27FC236}">
                <a16:creationId xmlns:a16="http://schemas.microsoft.com/office/drawing/2014/main" id="{ADC3E423-56AC-228D-A87B-135D67AD47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46309"/>
            <a:ext cx="609600" cy="609600"/>
          </a:xfrm>
          <a:prstGeom prst="rect">
            <a:avLst/>
          </a:prstGeom>
        </p:spPr>
      </p:pic>
    </p:spTree>
    <p:extLst>
      <p:ext uri="{BB962C8B-B14F-4D97-AF65-F5344CB8AC3E}">
        <p14:creationId xmlns:p14="http://schemas.microsoft.com/office/powerpoint/2010/main" val="13316648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2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総務省は、主に有効性の">
            <a:extLst>
              <a:ext uri="{FF2B5EF4-FFF2-40B4-BE49-F238E27FC236}">
                <a16:creationId xmlns:a16="http://schemas.microsoft.com/office/drawing/2014/main" id="{74F4F4D9-E52C-4617-B547-6A221D8010C5}"/>
              </a:ext>
            </a:extLst>
          </p:cNvPr>
          <p:cNvSpPr/>
          <p:nvPr/>
        </p:nvSpPr>
        <p:spPr>
          <a:xfrm>
            <a:off x="105156" y="5089468"/>
            <a:ext cx="8935635" cy="1550950"/>
          </a:xfrm>
          <a:prstGeom prst="rect">
            <a:avLst/>
          </a:prstGeom>
          <a:solidFill>
            <a:srgbClr val="E0EEF5"/>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900" dirty="0">
                <a:solidFill>
                  <a:prstClr val="black"/>
                </a:solidFill>
                <a:latin typeface="+mn-ea"/>
                <a:cs typeface="メイリオ" panose="020B0604030504040204" pitchFamily="50" charset="-128"/>
              </a:rPr>
              <a:t>○総務省は、主に有効性の観点から、</a:t>
            </a:r>
            <a:r>
              <a:rPr lang="ja-JP" altLang="en-US" sz="1900" dirty="0">
                <a:solidFill>
                  <a:schemeClr val="tx1"/>
                </a:solidFill>
                <a:latin typeface="+mn-ea"/>
                <a:cs typeface="メイリオ" panose="020B0604030504040204" pitchFamily="50" charset="-128"/>
              </a:rPr>
              <a:t>各行政機関</a:t>
            </a:r>
            <a:r>
              <a:rPr lang="ja-JP" altLang="en-US" sz="1900" dirty="0">
                <a:solidFill>
                  <a:prstClr val="black"/>
                </a:solidFill>
                <a:latin typeface="+mn-ea"/>
                <a:cs typeface="メイリオ" panose="020B0604030504040204" pitchFamily="50" charset="-128"/>
              </a:rPr>
              <a:t>が実施した評価の内容を点検</a:t>
            </a:r>
          </a:p>
          <a:p>
            <a:r>
              <a:rPr lang="ja-JP" altLang="en-US" sz="1900" dirty="0">
                <a:solidFill>
                  <a:prstClr val="black"/>
                </a:solidFill>
                <a:latin typeface="+mn-ea"/>
                <a:cs typeface="メイリオ" panose="020B0604030504040204" pitchFamily="50" charset="-128"/>
              </a:rPr>
              <a:t>　</a:t>
            </a:r>
            <a:r>
              <a:rPr lang="en-US" altLang="ja-JP" sz="1900" dirty="0">
                <a:solidFill>
                  <a:prstClr val="black"/>
                </a:solidFill>
                <a:latin typeface="+mn-ea"/>
                <a:cs typeface="メイリオ" panose="020B0604030504040204" pitchFamily="50" charset="-128"/>
              </a:rPr>
              <a:t>[</a:t>
            </a:r>
            <a:r>
              <a:rPr lang="ja-JP" altLang="en-US" sz="1900" dirty="0">
                <a:solidFill>
                  <a:prstClr val="black"/>
                </a:solidFill>
                <a:latin typeface="+mn-ea"/>
                <a:cs typeface="メイリオ" panose="020B0604030504040204" pitchFamily="50" charset="-128"/>
              </a:rPr>
              <a:t>主な点検項目</a:t>
            </a:r>
            <a:r>
              <a:rPr lang="en-US" altLang="ja-JP" sz="1900" dirty="0">
                <a:solidFill>
                  <a:prstClr val="black"/>
                </a:solidFill>
                <a:latin typeface="+mn-ea"/>
                <a:cs typeface="メイリオ" panose="020B0604030504040204" pitchFamily="50" charset="-128"/>
              </a:rPr>
              <a:t>]</a:t>
            </a:r>
            <a:r>
              <a:rPr lang="ja-JP" altLang="en-US" sz="1900" dirty="0">
                <a:solidFill>
                  <a:prstClr val="black"/>
                </a:solidFill>
                <a:latin typeface="+mn-ea"/>
                <a:cs typeface="メイリオ" panose="020B0604030504040204" pitchFamily="50" charset="-128"/>
              </a:rPr>
              <a:t>　達成目標が適切に設定されているか</a:t>
            </a:r>
          </a:p>
          <a:p>
            <a:r>
              <a:rPr lang="ja-JP" altLang="en-US" sz="1900" dirty="0">
                <a:solidFill>
                  <a:prstClr val="black"/>
                </a:solidFill>
                <a:latin typeface="+mn-ea"/>
                <a:cs typeface="メイリオ" panose="020B0604030504040204" pitchFamily="50" charset="-128"/>
              </a:rPr>
              <a:t>　　　　　　　　　適用数・減収額・効果が定量的に分析されているか</a:t>
            </a:r>
          </a:p>
          <a:p>
            <a:r>
              <a:rPr lang="ja-JP" altLang="en-US" sz="1900" dirty="0">
                <a:solidFill>
                  <a:prstClr val="black"/>
                </a:solidFill>
                <a:latin typeface="+mn-ea"/>
                <a:cs typeface="メイリオ" panose="020B0604030504040204" pitchFamily="50" charset="-128"/>
              </a:rPr>
              <a:t>○点検の結果は、税制当局に提供するとともに、関係する行政機関に通知・公表</a:t>
            </a:r>
            <a:endParaRPr lang="en-US" altLang="ja-JP" sz="1900" u="sng" dirty="0">
              <a:solidFill>
                <a:prstClr val="black"/>
              </a:solidFill>
              <a:latin typeface="+mn-ea"/>
            </a:endParaRPr>
          </a:p>
        </p:txBody>
      </p:sp>
      <p:grpSp>
        <p:nvGrpSpPr>
          <p:cNvPr id="4" name="図">
            <a:extLst>
              <a:ext uri="{FF2B5EF4-FFF2-40B4-BE49-F238E27FC236}">
                <a16:creationId xmlns:a16="http://schemas.microsoft.com/office/drawing/2014/main" id="{1D160BE1-462D-42E4-99A0-50A48F218829}"/>
              </a:ext>
            </a:extLst>
          </p:cNvPr>
          <p:cNvGrpSpPr/>
          <p:nvPr/>
        </p:nvGrpSpPr>
        <p:grpSpPr>
          <a:xfrm>
            <a:off x="1680779" y="1424522"/>
            <a:ext cx="6501829" cy="3465387"/>
            <a:chOff x="1680779" y="1424522"/>
            <a:chExt cx="6501829" cy="3465387"/>
          </a:xfrm>
        </p:grpSpPr>
        <p:sp>
          <p:nvSpPr>
            <p:cNvPr id="30" name="正方形/長方形 29">
              <a:extLst>
                <a:ext uri="{FF2B5EF4-FFF2-40B4-BE49-F238E27FC236}">
                  <a16:creationId xmlns:a16="http://schemas.microsoft.com/office/drawing/2014/main" id="{EA99C116-FB9E-4644-853E-1FCACB9D31F0}"/>
                </a:ext>
              </a:extLst>
            </p:cNvPr>
            <p:cNvSpPr/>
            <p:nvPr/>
          </p:nvSpPr>
          <p:spPr bwMode="auto">
            <a:xfrm>
              <a:off x="4549124" y="1429787"/>
              <a:ext cx="2493040" cy="1844584"/>
            </a:xfrm>
            <a:prstGeom prst="rect">
              <a:avLst/>
            </a:prstGeom>
            <a:solidFill>
              <a:schemeClr val="accent4">
                <a:lumMod val="20000"/>
                <a:lumOff val="80000"/>
              </a:schemeClr>
            </a:solidFill>
            <a:ln w="38100">
              <a:noFill/>
              <a:headEnd/>
              <a:tailEnd/>
            </a:ln>
          </p:spPr>
          <p:style>
            <a:lnRef idx="2">
              <a:schemeClr val="accent1"/>
            </a:lnRef>
            <a:fillRef idx="1">
              <a:schemeClr val="lt1"/>
            </a:fillRef>
            <a:effectRef idx="0">
              <a:schemeClr val="accent1"/>
            </a:effectRef>
            <a:fontRef idx="minor">
              <a:schemeClr val="dk1"/>
            </a:fontRef>
          </p:style>
          <p:txBody>
            <a:bodyPr lIns="99708" tIns="66472" rIns="99708" bIns="66472" rtlCol="0" anchor="t"/>
            <a:lstStyle/>
            <a:p>
              <a:pPr algn="ctr" fontAlgn="base">
                <a:spcBef>
                  <a:spcPct val="20000"/>
                </a:spcBef>
                <a:spcAft>
                  <a:spcPct val="0"/>
                </a:spcAft>
              </a:pPr>
              <a:r>
                <a:rPr lang="ja-JP" altLang="en-US" sz="2400" b="1" kern="0" dirty="0">
                  <a:solidFill>
                    <a:schemeClr val="tx1"/>
                  </a:solidFill>
                  <a:latin typeface="メイリオ" panose="020B0604030504040204" pitchFamily="50" charset="-128"/>
                  <a:ea typeface="メイリオ" panose="020B0604030504040204" pitchFamily="50" charset="-128"/>
                </a:rPr>
                <a:t>税制当局</a:t>
              </a:r>
            </a:p>
          </p:txBody>
        </p:sp>
        <p:sp>
          <p:nvSpPr>
            <p:cNvPr id="31" name="正方形/長方形 30">
              <a:extLst>
                <a:ext uri="{FF2B5EF4-FFF2-40B4-BE49-F238E27FC236}">
                  <a16:creationId xmlns:a16="http://schemas.microsoft.com/office/drawing/2014/main" id="{EF4B1016-5DFC-4B24-A886-A09329B654E2}"/>
                </a:ext>
              </a:extLst>
            </p:cNvPr>
            <p:cNvSpPr/>
            <p:nvPr/>
          </p:nvSpPr>
          <p:spPr bwMode="auto">
            <a:xfrm>
              <a:off x="1693000" y="3811110"/>
              <a:ext cx="5349166" cy="997216"/>
            </a:xfrm>
            <a:prstGeom prst="rect">
              <a:avLst/>
            </a:prstGeom>
            <a:solidFill>
              <a:schemeClr val="accent1">
                <a:lumMod val="20000"/>
                <a:lumOff val="80000"/>
              </a:schemeClr>
            </a:solidFill>
            <a:ln w="38100">
              <a:noFill/>
              <a:headEnd/>
              <a:tailEnd/>
            </a:ln>
          </p:spPr>
          <p:style>
            <a:lnRef idx="2">
              <a:schemeClr val="accent6"/>
            </a:lnRef>
            <a:fillRef idx="1">
              <a:schemeClr val="lt1"/>
            </a:fillRef>
            <a:effectRef idx="0">
              <a:schemeClr val="accent6"/>
            </a:effectRef>
            <a:fontRef idx="minor">
              <a:schemeClr val="dk1"/>
            </a:fontRef>
          </p:style>
          <p:txBody>
            <a:bodyPr lIns="99708" tIns="66472" rIns="99708" bIns="66472" rtlCol="0" anchor="b"/>
            <a:lstStyle/>
            <a:p>
              <a:pPr algn="ctr" fontAlgn="base">
                <a:spcBef>
                  <a:spcPct val="20000"/>
                </a:spcBef>
                <a:spcAft>
                  <a:spcPct val="0"/>
                </a:spcAft>
              </a:pPr>
              <a:endParaRPr lang="en-US" altLang="ja-JP" sz="2400" u="sng" kern="0" dirty="0">
                <a:solidFill>
                  <a:schemeClr val="accent3">
                    <a:lumMod val="75000"/>
                  </a:schemeClr>
                </a:solidFill>
                <a:latin typeface="メイリオ" panose="020B0604030504040204" pitchFamily="50" charset="-128"/>
                <a:ea typeface="メイリオ" panose="020B0604030504040204" pitchFamily="50" charset="-128"/>
              </a:endParaRPr>
            </a:p>
            <a:p>
              <a:pPr fontAlgn="base">
                <a:spcBef>
                  <a:spcPct val="20000"/>
                </a:spcBef>
                <a:spcAft>
                  <a:spcPct val="0"/>
                </a:spcAft>
              </a:pPr>
              <a:r>
                <a:rPr lang="ja-JP" altLang="en-US" sz="2400" kern="0" dirty="0">
                  <a:solidFill>
                    <a:schemeClr val="accent3">
                      <a:lumMod val="75000"/>
                    </a:schemeClr>
                  </a:solidFill>
                  <a:latin typeface="メイリオ" panose="020B0604030504040204" pitchFamily="50" charset="-128"/>
                  <a:ea typeface="メイリオ" panose="020B0604030504040204" pitchFamily="50" charset="-128"/>
                </a:rPr>
                <a:t>　　　　　　　</a:t>
              </a:r>
              <a:endParaRPr lang="ja-JP" altLang="en-US" sz="2400" u="sng" kern="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E1B0EC2D-E503-45C2-BD7F-08E05BC7A72D}"/>
                </a:ext>
              </a:extLst>
            </p:cNvPr>
            <p:cNvSpPr/>
            <p:nvPr/>
          </p:nvSpPr>
          <p:spPr bwMode="auto">
            <a:xfrm>
              <a:off x="5779487" y="2307498"/>
              <a:ext cx="415507" cy="16781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点検結果</a:t>
              </a:r>
              <a:endParaRPr lang="en-US" altLang="ja-JP" sz="2200" kern="0" dirty="0">
                <a:solidFill>
                  <a:prstClr val="black"/>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847D7A75-07FB-45E9-8F7A-2E41979218D2}"/>
                </a:ext>
              </a:extLst>
            </p:cNvPr>
            <p:cNvSpPr/>
            <p:nvPr/>
          </p:nvSpPr>
          <p:spPr bwMode="auto">
            <a:xfrm>
              <a:off x="7233762" y="3726645"/>
              <a:ext cx="415507" cy="116326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a:solidFill>
                    <a:prstClr val="black"/>
                  </a:solidFill>
                  <a:latin typeface="メイリオ" panose="020B0604030504040204" pitchFamily="50" charset="-128"/>
                  <a:ea typeface="メイリオ" panose="020B0604030504040204" pitchFamily="50" charset="-128"/>
                </a:rPr>
                <a:t>公表</a:t>
              </a:r>
            </a:p>
          </p:txBody>
        </p:sp>
        <p:sp>
          <p:nvSpPr>
            <p:cNvPr id="36" name="図：各府省">
              <a:extLst>
                <a:ext uri="{FF2B5EF4-FFF2-40B4-BE49-F238E27FC236}">
                  <a16:creationId xmlns:a16="http://schemas.microsoft.com/office/drawing/2014/main" id="{982D7188-FF2F-4260-A528-CB5457A0BD64}"/>
                </a:ext>
              </a:extLst>
            </p:cNvPr>
            <p:cNvSpPr/>
            <p:nvPr/>
          </p:nvSpPr>
          <p:spPr bwMode="auto">
            <a:xfrm>
              <a:off x="1680779" y="1424522"/>
              <a:ext cx="2346517" cy="1849849"/>
            </a:xfrm>
            <a:prstGeom prst="rect">
              <a:avLst/>
            </a:prstGeom>
            <a:solidFill>
              <a:schemeClr val="accent6"/>
            </a:solidFill>
            <a:ln w="38100">
              <a:noFill/>
              <a:headEnd/>
              <a:tailEnd/>
            </a:ln>
          </p:spPr>
          <p:style>
            <a:lnRef idx="2">
              <a:schemeClr val="dk1"/>
            </a:lnRef>
            <a:fillRef idx="1">
              <a:schemeClr val="lt1"/>
            </a:fillRef>
            <a:effectRef idx="0">
              <a:schemeClr val="dk1"/>
            </a:effectRef>
            <a:fontRef idx="minor">
              <a:schemeClr val="dk1"/>
            </a:fontRef>
          </p:style>
          <p:txBody>
            <a:bodyPr lIns="99708" tIns="66472" rIns="99708" bIns="66472" rtlCol="0" anchor="t"/>
            <a:lstStyle/>
            <a:p>
              <a:pPr algn="ctr" fontAlgn="base">
                <a:spcBef>
                  <a:spcPct val="20000"/>
                </a:spcBef>
                <a:spcAft>
                  <a:spcPct val="0"/>
                </a:spcAft>
              </a:pPr>
              <a:r>
                <a:rPr lang="ja-JP" altLang="en-US" sz="2400" b="1" kern="0" dirty="0">
                  <a:solidFill>
                    <a:schemeClr val="tx1"/>
                  </a:solidFill>
                  <a:latin typeface="メイリオ" panose="020B0604030504040204" pitchFamily="50" charset="-128"/>
                  <a:ea typeface="メイリオ" panose="020B0604030504040204" pitchFamily="50" charset="-128"/>
                </a:rPr>
                <a:t>各府省</a:t>
              </a:r>
            </a:p>
          </p:txBody>
        </p:sp>
        <p:sp>
          <p:nvSpPr>
            <p:cNvPr id="37" name="正方形/長方形 36">
              <a:extLst>
                <a:ext uri="{FF2B5EF4-FFF2-40B4-BE49-F238E27FC236}">
                  <a16:creationId xmlns:a16="http://schemas.microsoft.com/office/drawing/2014/main" id="{B8C2DF22-9A71-4B2E-BCE4-FB01E8B989AE}"/>
                </a:ext>
              </a:extLst>
            </p:cNvPr>
            <p:cNvSpPr/>
            <p:nvPr/>
          </p:nvSpPr>
          <p:spPr bwMode="auto">
            <a:xfrm>
              <a:off x="2528981" y="2367855"/>
              <a:ext cx="664678" cy="33236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lIns="99708" tIns="66472" rIns="99708" bIns="66472" rtlCol="0" anchor="ctr"/>
            <a:lstStyle/>
            <a:p>
              <a:pPr algn="ctr" fontAlgn="base">
                <a:spcBef>
                  <a:spcPct val="20000"/>
                </a:spcBef>
                <a:spcAft>
                  <a:spcPct val="0"/>
                </a:spcAft>
              </a:pPr>
              <a:r>
                <a:rPr lang="ja-JP" altLang="en-US" sz="2400" kern="0">
                  <a:solidFill>
                    <a:prstClr val="black"/>
                  </a:solidFill>
                  <a:latin typeface="メイリオ" panose="020B0604030504040204" pitchFamily="50" charset="-128"/>
                  <a:ea typeface="メイリオ" panose="020B0604030504040204" pitchFamily="50" charset="-128"/>
                </a:rPr>
                <a:t>＋</a:t>
              </a:r>
            </a:p>
          </p:txBody>
        </p:sp>
        <p:sp>
          <p:nvSpPr>
            <p:cNvPr id="38" name="正方形/長方形 37">
              <a:extLst>
                <a:ext uri="{FF2B5EF4-FFF2-40B4-BE49-F238E27FC236}">
                  <a16:creationId xmlns:a16="http://schemas.microsoft.com/office/drawing/2014/main" id="{033B5F44-7A74-4DF2-B640-60D5B5DDE39D}"/>
                </a:ext>
              </a:extLst>
            </p:cNvPr>
            <p:cNvSpPr/>
            <p:nvPr/>
          </p:nvSpPr>
          <p:spPr bwMode="auto">
            <a:xfrm>
              <a:off x="3833626" y="4015127"/>
              <a:ext cx="997083" cy="332361"/>
            </a:xfrm>
            <a:prstGeom prst="rect">
              <a:avLst/>
            </a:prstGeom>
            <a:noFill/>
            <a:ln w="19050">
              <a:solidFill>
                <a:schemeClr val="bg1">
                  <a:lumMod val="50000"/>
                </a:schemeClr>
              </a:solidFill>
              <a:headEnd/>
              <a:tailEnd/>
            </a:ln>
          </p:spPr>
          <p:style>
            <a:lnRef idx="1">
              <a:schemeClr val="accent6"/>
            </a:lnRef>
            <a:fillRef idx="2">
              <a:schemeClr val="accent6"/>
            </a:fillRef>
            <a:effectRef idx="1">
              <a:schemeClr val="accent6"/>
            </a:effectRef>
            <a:fontRef idx="minor">
              <a:schemeClr val="dk1"/>
            </a:fontRef>
          </p:style>
          <p:txBody>
            <a:bodyPr lIns="99708" tIns="108000" rIns="99708" bIns="66472" rtlCol="0" anchor="ctr" anchorCtr="0"/>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点検</a:t>
              </a:r>
            </a:p>
          </p:txBody>
        </p:sp>
        <p:cxnSp>
          <p:nvCxnSpPr>
            <p:cNvPr id="39" name="カギ線コネクタ 77">
              <a:extLst>
                <a:ext uri="{FF2B5EF4-FFF2-40B4-BE49-F238E27FC236}">
                  <a16:creationId xmlns:a16="http://schemas.microsoft.com/office/drawing/2014/main" id="{BB5735FC-75CA-4E67-AF58-95879B02885E}"/>
                </a:ext>
              </a:extLst>
            </p:cNvPr>
            <p:cNvCxnSpPr>
              <a:cxnSpLocks/>
            </p:cNvCxnSpPr>
            <p:nvPr/>
          </p:nvCxnSpPr>
          <p:spPr bwMode="auto">
            <a:xfrm rot="16200000" flipH="1">
              <a:off x="2804537" y="3136454"/>
              <a:ext cx="1078863" cy="972305"/>
            </a:xfrm>
            <a:prstGeom prst="bentConnector3">
              <a:avLst>
                <a:gd name="adj1" fmla="val 99441"/>
              </a:avLst>
            </a:prstGeom>
            <a:noFill/>
            <a:ln w="57150" cap="flat" cmpd="sng" algn="ctr">
              <a:solidFill>
                <a:schemeClr val="bg1">
                  <a:lumMod val="50000"/>
                </a:schemeClr>
              </a:solidFill>
              <a:prstDash val="solid"/>
              <a:round/>
              <a:headEnd type="none" w="med" len="med"/>
              <a:tailEnd type="triangle" w="med" len="med"/>
            </a:ln>
            <a:effectLst/>
          </p:spPr>
        </p:cxnSp>
        <p:sp>
          <p:nvSpPr>
            <p:cNvPr id="42" name="正方形/長方形 41">
              <a:extLst>
                <a:ext uri="{FF2B5EF4-FFF2-40B4-BE49-F238E27FC236}">
                  <a16:creationId xmlns:a16="http://schemas.microsoft.com/office/drawing/2014/main" id="{CC2D9D99-F71D-4456-AA5D-6495EFA4996A}"/>
                </a:ext>
              </a:extLst>
            </p:cNvPr>
            <p:cNvSpPr/>
            <p:nvPr/>
          </p:nvSpPr>
          <p:spPr bwMode="auto">
            <a:xfrm>
              <a:off x="4744236" y="1986481"/>
              <a:ext cx="2102816" cy="408034"/>
            </a:xfrm>
            <a:prstGeom prst="rect">
              <a:avLst/>
            </a:prstGeom>
            <a:noFill/>
            <a:ln w="19050">
              <a:solidFill>
                <a:schemeClr val="bg1">
                  <a:lumMod val="50000"/>
                </a:schemeClr>
              </a:solidFill>
              <a:headEnd/>
              <a:tailEnd/>
            </a:ln>
          </p:spPr>
          <p:style>
            <a:lnRef idx="1">
              <a:schemeClr val="accent1"/>
            </a:lnRef>
            <a:fillRef idx="2">
              <a:schemeClr val="accent1"/>
            </a:fillRef>
            <a:effectRef idx="1">
              <a:schemeClr val="accent1"/>
            </a:effectRef>
            <a:fontRef idx="minor">
              <a:schemeClr val="dk1"/>
            </a:fontRef>
          </p:style>
          <p:txBody>
            <a:bodyPr lIns="99708" tIns="108000"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税制改正作業</a:t>
              </a:r>
            </a:p>
          </p:txBody>
        </p:sp>
        <p:cxnSp>
          <p:nvCxnSpPr>
            <p:cNvPr id="43" name="カギ線コネクタ 78">
              <a:extLst>
                <a:ext uri="{FF2B5EF4-FFF2-40B4-BE49-F238E27FC236}">
                  <a16:creationId xmlns:a16="http://schemas.microsoft.com/office/drawing/2014/main" id="{2DE1A39B-C650-47F9-8BFB-4D024AA19E86}"/>
                </a:ext>
              </a:extLst>
            </p:cNvPr>
            <p:cNvCxnSpPr>
              <a:cxnSpLocks/>
              <a:stCxn id="42" idx="3"/>
            </p:cNvCxnSpPr>
            <p:nvPr/>
          </p:nvCxnSpPr>
          <p:spPr bwMode="auto">
            <a:xfrm flipV="1">
              <a:off x="6847052" y="2189705"/>
              <a:ext cx="836990" cy="793"/>
            </a:xfrm>
            <a:prstGeom prst="straightConnector1">
              <a:avLst/>
            </a:prstGeom>
            <a:noFill/>
            <a:ln w="57150" cap="flat" cmpd="sng" algn="ctr">
              <a:solidFill>
                <a:schemeClr val="bg1">
                  <a:lumMod val="50000"/>
                </a:schemeClr>
              </a:solidFill>
              <a:prstDash val="solid"/>
              <a:round/>
              <a:headEnd type="none" w="med" len="med"/>
              <a:tailEnd type="triangle" w="med" len="med"/>
            </a:ln>
            <a:effectLst/>
          </p:spPr>
        </p:cxnSp>
        <p:cxnSp>
          <p:nvCxnSpPr>
            <p:cNvPr id="44" name="カギ線コネクタ 78">
              <a:extLst>
                <a:ext uri="{FF2B5EF4-FFF2-40B4-BE49-F238E27FC236}">
                  <a16:creationId xmlns:a16="http://schemas.microsoft.com/office/drawing/2014/main" id="{500B7B28-D9E7-4FE4-ABEF-AB694E825C1F}"/>
                </a:ext>
              </a:extLst>
            </p:cNvPr>
            <p:cNvCxnSpPr>
              <a:cxnSpLocks/>
              <a:stCxn id="47" idx="3"/>
              <a:endCxn id="42" idx="1"/>
            </p:cNvCxnSpPr>
            <p:nvPr/>
          </p:nvCxnSpPr>
          <p:spPr bwMode="auto">
            <a:xfrm>
              <a:off x="3884269" y="2189706"/>
              <a:ext cx="859967" cy="792"/>
            </a:xfrm>
            <a:prstGeom prst="straightConnector1">
              <a:avLst/>
            </a:prstGeom>
            <a:noFill/>
            <a:ln w="57150" cap="flat" cmpd="sng" algn="ctr">
              <a:solidFill>
                <a:schemeClr val="bg1">
                  <a:lumMod val="50000"/>
                </a:schemeClr>
              </a:solidFill>
              <a:prstDash val="solid"/>
              <a:round/>
              <a:headEnd type="none" w="med" len="med"/>
              <a:tailEnd type="triangle" w="med" len="med"/>
            </a:ln>
            <a:effectLst/>
          </p:spPr>
        </p:cxnSp>
        <p:cxnSp>
          <p:nvCxnSpPr>
            <p:cNvPr id="45" name="カギ線コネクタ 86">
              <a:extLst>
                <a:ext uri="{FF2B5EF4-FFF2-40B4-BE49-F238E27FC236}">
                  <a16:creationId xmlns:a16="http://schemas.microsoft.com/office/drawing/2014/main" id="{A2AFFDC7-9D87-466A-A44F-26F3770E8A37}"/>
                </a:ext>
              </a:extLst>
            </p:cNvPr>
            <p:cNvCxnSpPr>
              <a:cxnSpLocks/>
              <a:endCxn id="42" idx="2"/>
            </p:cNvCxnSpPr>
            <p:nvPr/>
          </p:nvCxnSpPr>
          <p:spPr bwMode="auto">
            <a:xfrm rot="5400000" flipH="1" flipV="1">
              <a:off x="4442325" y="2808269"/>
              <a:ext cx="1767073" cy="939566"/>
            </a:xfrm>
            <a:prstGeom prst="bentConnector3">
              <a:avLst>
                <a:gd name="adj1" fmla="val 1631"/>
              </a:avLst>
            </a:prstGeom>
            <a:noFill/>
            <a:ln w="57150" cap="flat" cmpd="sng" algn="ctr">
              <a:solidFill>
                <a:schemeClr val="bg1">
                  <a:lumMod val="50000"/>
                </a:schemeClr>
              </a:solidFill>
              <a:prstDash val="solid"/>
              <a:round/>
              <a:headEnd type="none" w="med" len="med"/>
              <a:tailEnd type="triangle" w="med" len="med"/>
            </a:ln>
            <a:effectLst/>
          </p:spPr>
        </p:cxnSp>
        <p:sp>
          <p:nvSpPr>
            <p:cNvPr id="46" name="正方形/長方形 45">
              <a:extLst>
                <a:ext uri="{FF2B5EF4-FFF2-40B4-BE49-F238E27FC236}">
                  <a16:creationId xmlns:a16="http://schemas.microsoft.com/office/drawing/2014/main" id="{E0DFB015-29F9-431B-BFF7-BA98C9B4F428}"/>
                </a:ext>
              </a:extLst>
            </p:cNvPr>
            <p:cNvSpPr/>
            <p:nvPr/>
          </p:nvSpPr>
          <p:spPr bwMode="auto">
            <a:xfrm>
              <a:off x="1838484" y="2708578"/>
              <a:ext cx="2045674" cy="368217"/>
            </a:xfrm>
            <a:prstGeom prst="rect">
              <a:avLst/>
            </a:prstGeom>
            <a:noFill/>
            <a:ln w="19050">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99708" tIns="108000"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政策評価</a:t>
              </a:r>
            </a:p>
          </p:txBody>
        </p:sp>
        <p:sp>
          <p:nvSpPr>
            <p:cNvPr id="47" name="正方形/長方形 46">
              <a:extLst>
                <a:ext uri="{FF2B5EF4-FFF2-40B4-BE49-F238E27FC236}">
                  <a16:creationId xmlns:a16="http://schemas.microsoft.com/office/drawing/2014/main" id="{1550BCEC-F9DC-4E5C-B710-1B861501F4D8}"/>
                </a:ext>
              </a:extLst>
            </p:cNvPr>
            <p:cNvSpPr/>
            <p:nvPr/>
          </p:nvSpPr>
          <p:spPr bwMode="auto">
            <a:xfrm>
              <a:off x="1838484" y="1984896"/>
              <a:ext cx="2045785" cy="409619"/>
            </a:xfrm>
            <a:prstGeom prst="rect">
              <a:avLst/>
            </a:prstGeom>
            <a:noFill/>
            <a:ln w="19050">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lIns="99708" tIns="108000"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税制改正要望</a:t>
              </a:r>
            </a:p>
          </p:txBody>
        </p:sp>
        <p:sp>
          <p:nvSpPr>
            <p:cNvPr id="48" name="正方形/長方形 47">
              <a:extLst>
                <a:ext uri="{FF2B5EF4-FFF2-40B4-BE49-F238E27FC236}">
                  <a16:creationId xmlns:a16="http://schemas.microsoft.com/office/drawing/2014/main" id="{CF50B8FA-F739-4517-94A1-4F1E022E54F3}"/>
                </a:ext>
              </a:extLst>
            </p:cNvPr>
            <p:cNvSpPr/>
            <p:nvPr/>
          </p:nvSpPr>
          <p:spPr bwMode="auto">
            <a:xfrm>
              <a:off x="7684044" y="1649610"/>
              <a:ext cx="498564" cy="2635080"/>
            </a:xfrm>
            <a:prstGeom prst="rect">
              <a:avLst/>
            </a:prstGeom>
            <a:solidFill>
              <a:schemeClr val="accent1"/>
            </a:solidFill>
            <a:ln>
              <a:noFill/>
              <a:headEnd/>
              <a:tailEnd/>
            </a:ln>
          </p:spPr>
          <p:style>
            <a:lnRef idx="1">
              <a:schemeClr val="accent2"/>
            </a:lnRef>
            <a:fillRef idx="3">
              <a:schemeClr val="accent2"/>
            </a:fillRef>
            <a:effectRef idx="2">
              <a:schemeClr val="accent2"/>
            </a:effectRef>
            <a:fontRef idx="minor">
              <a:schemeClr val="lt1"/>
            </a:fontRef>
          </p:style>
          <p:txBody>
            <a:bodyPr vert="eaVert" lIns="99708" tIns="66472" rIns="99708" bIns="66472" rtlCol="0" anchor="ctr"/>
            <a:lstStyle/>
            <a:p>
              <a:pPr algn="ctr" fontAlgn="base">
                <a:spcBef>
                  <a:spcPct val="20000"/>
                </a:spcBef>
                <a:spcAft>
                  <a:spcPct val="0"/>
                </a:spcAft>
              </a:pPr>
              <a:r>
                <a:rPr lang="ja-JP" altLang="en-US" sz="2400" b="1" kern="0" spc="277" dirty="0">
                  <a:solidFill>
                    <a:prstClr val="white"/>
                  </a:solidFill>
                  <a:latin typeface="メイリオ" panose="020B0604030504040204" pitchFamily="50" charset="-128"/>
                  <a:ea typeface="メイリオ" panose="020B0604030504040204" pitchFamily="50" charset="-128"/>
                </a:rPr>
                <a:t>税制改正の大綱</a:t>
              </a:r>
            </a:p>
          </p:txBody>
        </p:sp>
        <p:sp>
          <p:nvSpPr>
            <p:cNvPr id="3" name="正方形/長方形 2">
              <a:extLst>
                <a:ext uri="{FF2B5EF4-FFF2-40B4-BE49-F238E27FC236}">
                  <a16:creationId xmlns:a16="http://schemas.microsoft.com/office/drawing/2014/main" id="{A968F4C0-EA6B-4739-AC58-9EE26438A8A6}"/>
                </a:ext>
              </a:extLst>
            </p:cNvPr>
            <p:cNvSpPr/>
            <p:nvPr/>
          </p:nvSpPr>
          <p:spPr>
            <a:xfrm>
              <a:off x="2854037" y="4369757"/>
              <a:ext cx="3262432" cy="461665"/>
            </a:xfrm>
            <a:prstGeom prst="rect">
              <a:avLst/>
            </a:prstGeom>
          </p:spPr>
          <p:txBody>
            <a:bodyPr wrap="none">
              <a:spAutoFit/>
            </a:bodyPr>
            <a:lstStyle/>
            <a:p>
              <a:r>
                <a:rPr lang="ja-JP" altLang="en-US" sz="2400" b="1" kern="0" dirty="0">
                  <a:latin typeface="+mn-ea"/>
                </a:rPr>
                <a:t>総務省</a:t>
              </a:r>
              <a:r>
                <a:rPr lang="zh-TW" altLang="en-US" sz="2400" b="1" kern="0" dirty="0">
                  <a:latin typeface="メイリオ" panose="020B0604030504040204" pitchFamily="50" charset="-128"/>
                  <a:ea typeface="メイリオ" panose="020B0604030504040204" pitchFamily="50" charset="-128"/>
                </a:rPr>
                <a:t>（行政評価局）</a:t>
              </a:r>
              <a:endParaRPr lang="ja-JP" altLang="en-US" sz="2400"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847D7A75-07FB-45E9-8F7A-2E41979218D2}"/>
                </a:ext>
              </a:extLst>
            </p:cNvPr>
            <p:cNvSpPr/>
            <p:nvPr/>
          </p:nvSpPr>
          <p:spPr bwMode="auto">
            <a:xfrm>
              <a:off x="2857816" y="3084282"/>
              <a:ext cx="415507" cy="116326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提出</a:t>
              </a:r>
            </a:p>
          </p:txBody>
        </p:sp>
        <p:cxnSp>
          <p:nvCxnSpPr>
            <p:cNvPr id="23" name="カギ線コネクタ 86">
              <a:extLst>
                <a:ext uri="{FF2B5EF4-FFF2-40B4-BE49-F238E27FC236}">
                  <a16:creationId xmlns:a16="http://schemas.microsoft.com/office/drawing/2014/main" id="{A2AFFDC7-9D87-466A-A44F-26F3770E8A37}"/>
                </a:ext>
              </a:extLst>
            </p:cNvPr>
            <p:cNvCxnSpPr>
              <a:cxnSpLocks/>
            </p:cNvCxnSpPr>
            <p:nvPr/>
          </p:nvCxnSpPr>
          <p:spPr bwMode="auto">
            <a:xfrm rot="10800000">
              <a:off x="2507476" y="3072133"/>
              <a:ext cx="1320128" cy="1219909"/>
            </a:xfrm>
            <a:prstGeom prst="bentConnector3">
              <a:avLst>
                <a:gd name="adj1" fmla="val 100218"/>
              </a:avLst>
            </a:prstGeom>
            <a:noFill/>
            <a:ln w="57150" cap="flat" cmpd="sng" algn="ctr">
              <a:solidFill>
                <a:schemeClr val="bg1">
                  <a:lumMod val="50000"/>
                </a:schemeClr>
              </a:solidFill>
              <a:prstDash val="solid"/>
              <a:round/>
              <a:headEnd type="none" w="med" len="med"/>
              <a:tailEnd type="triangle" w="med" len="med"/>
            </a:ln>
            <a:effectLst/>
          </p:spPr>
        </p:cxnSp>
        <p:sp>
          <p:nvSpPr>
            <p:cNvPr id="27" name="正方形/長方形 26">
              <a:extLst>
                <a:ext uri="{FF2B5EF4-FFF2-40B4-BE49-F238E27FC236}">
                  <a16:creationId xmlns:a16="http://schemas.microsoft.com/office/drawing/2014/main" id="{E1B0EC2D-E503-45C2-BD7F-08E05BC7A72D}"/>
                </a:ext>
              </a:extLst>
            </p:cNvPr>
            <p:cNvSpPr/>
            <p:nvPr/>
          </p:nvSpPr>
          <p:spPr bwMode="auto">
            <a:xfrm>
              <a:off x="2038808" y="2995676"/>
              <a:ext cx="415507" cy="16781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点検結果</a:t>
              </a:r>
              <a:endParaRPr lang="en-US" altLang="ja-JP" sz="2200" kern="0" dirty="0">
                <a:solidFill>
                  <a:prstClr val="black"/>
                </a:solidFill>
                <a:latin typeface="メイリオ" panose="020B0604030504040204" pitchFamily="50" charset="-128"/>
                <a:ea typeface="メイリオ" panose="020B0604030504040204" pitchFamily="50" charset="-128"/>
              </a:endParaRPr>
            </a:p>
          </p:txBody>
        </p:sp>
        <p:cxnSp>
          <p:nvCxnSpPr>
            <p:cNvPr id="68" name="直線矢印コネクタ 67"/>
            <p:cNvCxnSpPr>
              <a:cxnSpLocks/>
            </p:cNvCxnSpPr>
            <p:nvPr/>
          </p:nvCxnSpPr>
          <p:spPr>
            <a:xfrm>
              <a:off x="4830709" y="4294981"/>
              <a:ext cx="2404328" cy="0"/>
            </a:xfrm>
            <a:prstGeom prst="straightConnector1">
              <a:avLst/>
            </a:prstGeom>
            <a:ln w="57150">
              <a:solidFill>
                <a:schemeClr val="bg1">
                  <a:lumMod val="50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E1B0EC2D-E503-45C2-BD7F-08E05BC7A72D}"/>
                </a:ext>
              </a:extLst>
            </p:cNvPr>
            <p:cNvSpPr/>
            <p:nvPr/>
          </p:nvSpPr>
          <p:spPr bwMode="auto">
            <a:xfrm>
              <a:off x="5352537" y="2542832"/>
              <a:ext cx="415507" cy="16781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の提供</a:t>
              </a:r>
              <a:endParaRPr lang="en-US" altLang="ja-JP" sz="2200" kern="0" dirty="0">
                <a:solidFill>
                  <a:prstClr val="black"/>
                </a:solidFill>
                <a:latin typeface="メイリオ" panose="020B0604030504040204" pitchFamily="50" charset="-128"/>
                <a:ea typeface="メイリオ" panose="020B0604030504040204" pitchFamily="50" charset="-128"/>
              </a:endParaRPr>
            </a:p>
          </p:txBody>
        </p:sp>
        <p:sp>
          <p:nvSpPr>
            <p:cNvPr id="89" name="正方形/長方形 88">
              <a:extLst>
                <a:ext uri="{FF2B5EF4-FFF2-40B4-BE49-F238E27FC236}">
                  <a16:creationId xmlns:a16="http://schemas.microsoft.com/office/drawing/2014/main" id="{E1B0EC2D-E503-45C2-BD7F-08E05BC7A72D}"/>
                </a:ext>
              </a:extLst>
            </p:cNvPr>
            <p:cNvSpPr/>
            <p:nvPr/>
          </p:nvSpPr>
          <p:spPr bwMode="auto">
            <a:xfrm>
              <a:off x="1689495" y="3176058"/>
              <a:ext cx="415507" cy="16781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vert="eaVert" lIns="99708" tIns="66472" rIns="99708" bIns="66472" rtlCol="0" anchor="ctr"/>
            <a:lstStyle/>
            <a:p>
              <a:pPr algn="ctr" fontAlgn="base">
                <a:spcBef>
                  <a:spcPct val="20000"/>
                </a:spcBef>
                <a:spcAft>
                  <a:spcPct val="0"/>
                </a:spcAft>
              </a:pPr>
              <a:r>
                <a:rPr lang="ja-JP" altLang="en-US" sz="2200" kern="0" dirty="0">
                  <a:solidFill>
                    <a:prstClr val="black"/>
                  </a:solidFill>
                  <a:latin typeface="メイリオ" panose="020B0604030504040204" pitchFamily="50" charset="-128"/>
                  <a:ea typeface="メイリオ" panose="020B0604030504040204" pitchFamily="50" charset="-128"/>
                </a:rPr>
                <a:t>の通知</a:t>
              </a:r>
              <a:endParaRPr lang="en-US" altLang="ja-JP" sz="2200" kern="0" dirty="0">
                <a:solidFill>
                  <a:prstClr val="black"/>
                </a:solidFill>
                <a:latin typeface="メイリオ" panose="020B0604030504040204" pitchFamily="50" charset="-128"/>
                <a:ea typeface="メイリオ" panose="020B0604030504040204" pitchFamily="50" charset="-128"/>
              </a:endParaRPr>
            </a:p>
          </p:txBody>
        </p:sp>
      </p:grpSp>
      <p:sp>
        <p:nvSpPr>
          <p:cNvPr id="28" name="テキスト：【評価・点検の流れ】">
            <a:extLst>
              <a:ext uri="{FF2B5EF4-FFF2-40B4-BE49-F238E27FC236}">
                <a16:creationId xmlns:a16="http://schemas.microsoft.com/office/drawing/2014/main" id="{932C75C8-F117-4822-8E78-3F07BFB9AC19}"/>
              </a:ext>
            </a:extLst>
          </p:cNvPr>
          <p:cNvSpPr/>
          <p:nvPr/>
        </p:nvSpPr>
        <p:spPr bwMode="auto">
          <a:xfrm>
            <a:off x="0" y="984120"/>
            <a:ext cx="5002632" cy="332361"/>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99708" tIns="66472" rIns="99708" bIns="66472" rtlCol="0" anchor="ctr"/>
          <a:lstStyle/>
          <a:p>
            <a:pPr fontAlgn="base">
              <a:spcBef>
                <a:spcPct val="20000"/>
              </a:spcBef>
              <a:spcAft>
                <a:spcPct val="0"/>
              </a:spcAft>
            </a:pPr>
            <a:r>
              <a:rPr lang="en-US" altLang="ja-JP" sz="2400" b="1" spc="277" dirty="0">
                <a:solidFill>
                  <a:prstClr val="black"/>
                </a:solidFill>
                <a:latin typeface="+mn-ea"/>
                <a:cs typeface="メイリオ" panose="020B0604030504040204" pitchFamily="50" charset="-128"/>
              </a:rPr>
              <a:t>【</a:t>
            </a:r>
            <a:r>
              <a:rPr lang="ja-JP" altLang="en-US" sz="2400" b="1" spc="277" dirty="0">
                <a:solidFill>
                  <a:prstClr val="black"/>
                </a:solidFill>
                <a:latin typeface="+mn-ea"/>
                <a:cs typeface="メイリオ" panose="020B0604030504040204" pitchFamily="50" charset="-128"/>
              </a:rPr>
              <a:t>評価・点検の流れ</a:t>
            </a:r>
            <a:r>
              <a:rPr lang="en-US" altLang="ja-JP" sz="2400" b="1" spc="277" dirty="0">
                <a:solidFill>
                  <a:prstClr val="black"/>
                </a:solidFill>
                <a:latin typeface="+mn-ea"/>
                <a:cs typeface="メイリオ" panose="020B0604030504040204" pitchFamily="50" charset="-128"/>
              </a:rPr>
              <a:t>】</a:t>
            </a:r>
          </a:p>
        </p:txBody>
      </p:sp>
      <p:sp>
        <p:nvSpPr>
          <p:cNvPr id="52" name="タイトル線">
            <a:extLst>
              <a:ext uri="{FF2B5EF4-FFF2-40B4-BE49-F238E27FC236}">
                <a16:creationId xmlns:a16="http://schemas.microsoft.com/office/drawing/2014/main" id="{FFDDC53B-E3AC-44C8-90E1-E0215DC6DE85}"/>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107467" cy="722732"/>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a:solidFill>
                  <a:prstClr val="black"/>
                </a:solidFill>
                <a:latin typeface="メイリオ"/>
                <a:ea typeface="メイリオ"/>
              </a:rPr>
              <a:t>７ 各府省が行う評価の点検 </a:t>
            </a:r>
            <a:r>
              <a:rPr lang="ja-JP" altLang="en-US" sz="1900">
                <a:solidFill>
                  <a:prstClr val="black"/>
                </a:solidFill>
                <a:latin typeface="メイリオ"/>
                <a:ea typeface="メイリオ"/>
              </a:rPr>
              <a:t>～租税特別措置等</a:t>
            </a:r>
            <a:r>
              <a:rPr lang="ja-JP" altLang="en-US" sz="1900">
                <a:latin typeface="メイリオ"/>
                <a:ea typeface="メイリオ"/>
              </a:rPr>
              <a:t>の場合</a:t>
            </a:r>
            <a:r>
              <a:rPr lang="ja-JP" altLang="en-US" sz="1900">
                <a:solidFill>
                  <a:prstClr val="black"/>
                </a:solidFill>
                <a:latin typeface="メイリオ"/>
                <a:ea typeface="メイリオ"/>
              </a:rPr>
              <a:t>～</a:t>
            </a:r>
          </a:p>
        </p:txBody>
      </p:sp>
      <p:sp>
        <p:nvSpPr>
          <p:cNvPr id="5" name="スライド番号プレースホルダー 4">
            <a:extLst>
              <a:ext uri="{FF2B5EF4-FFF2-40B4-BE49-F238E27FC236}">
                <a16:creationId xmlns:a16="http://schemas.microsoft.com/office/drawing/2014/main" id="{4EA231D2-10C2-4F25-B14F-FC387C97DC19}"/>
              </a:ext>
            </a:extLst>
          </p:cNvPr>
          <p:cNvSpPr>
            <a:spLocks noGrp="1"/>
          </p:cNvSpPr>
          <p:nvPr>
            <p:ph type="sldNum" sz="quarter" idx="12"/>
          </p:nvPr>
        </p:nvSpPr>
        <p:spPr/>
        <p:txBody>
          <a:bodyPr/>
          <a:lstStyle/>
          <a:p>
            <a:pPr>
              <a:defRPr/>
            </a:pPr>
            <a:r>
              <a:rPr lang="en-US" altLang="ja-JP" dirty="0">
                <a:solidFill>
                  <a:prstClr val="black"/>
                </a:solidFill>
              </a:rPr>
              <a:t>29</a:t>
            </a:r>
          </a:p>
        </p:txBody>
      </p:sp>
      <p:pic>
        <p:nvPicPr>
          <p:cNvPr id="2" name="30">
            <a:hlinkClick r:id="" action="ppaction://media"/>
            <a:extLst>
              <a:ext uri="{FF2B5EF4-FFF2-40B4-BE49-F238E27FC236}">
                <a16:creationId xmlns:a16="http://schemas.microsoft.com/office/drawing/2014/main" id="{F32B9086-4CBC-C8CD-2BB7-3F6CD23955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21771"/>
            <a:ext cx="609600" cy="609600"/>
          </a:xfrm>
          <a:prstGeom prst="rect">
            <a:avLst/>
          </a:prstGeom>
        </p:spPr>
      </p:pic>
    </p:spTree>
    <p:extLst>
      <p:ext uri="{BB962C8B-B14F-4D97-AF65-F5344CB8AC3E}">
        <p14:creationId xmlns:p14="http://schemas.microsoft.com/office/powerpoint/2010/main" val="414252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評価局">
      <a:dk1>
        <a:sysClr val="windowText" lastClr="000000"/>
      </a:dk1>
      <a:lt1>
        <a:sysClr val="window" lastClr="FFFFFF"/>
      </a:lt1>
      <a:dk2>
        <a:srgbClr val="1F497D"/>
      </a:dk2>
      <a:lt2>
        <a:srgbClr val="EEECE1"/>
      </a:lt2>
      <a:accent1>
        <a:srgbClr val="66AACC"/>
      </a:accent1>
      <a:accent2>
        <a:srgbClr val="8866CC"/>
      </a:accent2>
      <a:accent3>
        <a:srgbClr val="CC6677"/>
      </a:accent3>
      <a:accent4>
        <a:srgbClr val="CCBB66"/>
      </a:accent4>
      <a:accent5>
        <a:srgbClr val="EFE5D9"/>
      </a:accent5>
      <a:accent6>
        <a:srgbClr val="E4F0DA"/>
      </a:accent6>
      <a:hlink>
        <a:srgbClr val="CC6677"/>
      </a:hlink>
      <a:folHlink>
        <a:srgbClr val="BFBF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w="19050">
          <a:solidFill>
            <a:schemeClr val="bg1">
              <a:lumMod val="50000"/>
            </a:schemeClr>
          </a:solidFill>
          <a:prstDash val="solid"/>
        </a:ln>
      </a:spPr>
      <a:bodyPr lIns="30675" rIns="30675" rtlCol="0" anchor="ctr"/>
      <a:lstStyle>
        <a:defPPr algn="ctr">
          <a:defRPr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795</Words>
  <Application>Microsoft Office PowerPoint</Application>
  <PresentationFormat>画面に合わせる (4:3)</PresentationFormat>
  <Paragraphs>97</Paragraphs>
  <Slides>4</Slides>
  <Notes>4</Notes>
  <HiddenSlides>0</HiddenSlides>
  <MMClips>4</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メイリオ</vt:lpstr>
      <vt:lpstr>Arial</vt:lpstr>
      <vt:lpstr>Calibri</vt:lpstr>
      <vt:lpstr>Office Theme</vt:lpstr>
      <vt:lpstr>総務省が行う評価</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2024-01-17T04:12:29Z</dcterms:created>
  <dcterms:modified xsi:type="dcterms:W3CDTF">2024-03-28T01:43:50Z</dcterms:modified>
</cp:coreProperties>
</file>