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4"/>
  </p:notesMasterIdLst>
  <p:handoutMasterIdLst>
    <p:handoutMasterId r:id="rId5"/>
  </p:handoutMasterIdLst>
  <p:sldIdLst>
    <p:sldId id="318" r:id="rId2"/>
    <p:sldId id="336" r:id="rId3"/>
  </p:sldIdLst>
  <p:sldSz cx="9906000" cy="6858000" type="A4"/>
  <p:notesSz cx="9939338" cy="6805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29" autoAdjust="0"/>
    <p:restoredTop sz="96679" autoAdjust="0"/>
  </p:normalViewPr>
  <p:slideViewPr>
    <p:cSldViewPr>
      <p:cViewPr varScale="1">
        <p:scale>
          <a:sx n="86" d="100"/>
          <a:sy n="86" d="100"/>
        </p:scale>
        <p:origin x="-894" y="-78"/>
      </p:cViewPr>
      <p:guideLst>
        <p:guide orient="horz" pos="2160"/>
        <p:guide pos="3120"/>
      </p:guideLst>
    </p:cSldViewPr>
  </p:slideViewPr>
  <p:notesTextViewPr>
    <p:cViewPr>
      <p:scale>
        <a:sx n="1" d="1"/>
        <a:sy n="1" d="1"/>
      </p:scale>
      <p:origin x="0" y="0"/>
    </p:cViewPr>
  </p:notesTextViewPr>
  <p:sorterViewPr>
    <p:cViewPr>
      <p:scale>
        <a:sx n="200" d="100"/>
        <a:sy n="200" d="100"/>
      </p:scale>
      <p:origin x="0" y="54678"/>
    </p:cViewPr>
  </p:sorterViewPr>
  <p:notesViewPr>
    <p:cSldViewPr>
      <p:cViewPr varScale="1">
        <p:scale>
          <a:sx n="106" d="100"/>
          <a:sy n="106" d="100"/>
        </p:scale>
        <p:origin x="-384" y="-102"/>
      </p:cViewPr>
      <p:guideLst>
        <p:guide orient="horz" pos="2143"/>
        <p:guide pos="313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file:///D:\user\012082\Desktop\CrossForGraph.xls"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stacked"/>
        <c:varyColors val="0"/>
        <c:ser>
          <c:idx val="0"/>
          <c:order val="0"/>
          <c:tx>
            <c:strRef>
              <c:f>Sheet1!$E$144</c:f>
              <c:strCache>
                <c:ptCount val="1"/>
                <c:pt idx="0">
                  <c:v>震災前から知っていた</c:v>
                </c:pt>
              </c:strCache>
            </c:strRef>
          </c:tx>
          <c:invertIfNegative val="0"/>
          <c:cat>
            <c:strRef>
              <c:f>Sheet1!$F$3:$J$3</c:f>
              <c:strCache>
                <c:ptCount val="5"/>
                <c:pt idx="0">
                  <c:v>29歳以下</c:v>
                </c:pt>
                <c:pt idx="1">
                  <c:v>30代</c:v>
                </c:pt>
                <c:pt idx="2">
                  <c:v>40代</c:v>
                </c:pt>
                <c:pt idx="3">
                  <c:v>50代</c:v>
                </c:pt>
                <c:pt idx="4">
                  <c:v>60歳以上</c:v>
                </c:pt>
              </c:strCache>
            </c:strRef>
          </c:cat>
          <c:val>
            <c:numRef>
              <c:f>Sheet1!$F$144:$J$144</c:f>
              <c:numCache>
                <c:formatCode>0.0%</c:formatCode>
                <c:ptCount val="5"/>
                <c:pt idx="0">
                  <c:v>0.41818</c:v>
                </c:pt>
                <c:pt idx="1">
                  <c:v>0.48485</c:v>
                </c:pt>
                <c:pt idx="2">
                  <c:v>0.63939000000000001</c:v>
                </c:pt>
                <c:pt idx="3">
                  <c:v>0.63939000000000001</c:v>
                </c:pt>
                <c:pt idx="4">
                  <c:v>0.62121000000000004</c:v>
                </c:pt>
              </c:numCache>
            </c:numRef>
          </c:val>
        </c:ser>
        <c:ser>
          <c:idx val="1"/>
          <c:order val="1"/>
          <c:tx>
            <c:strRef>
              <c:f>Sheet1!$E$145</c:f>
              <c:strCache>
                <c:ptCount val="1"/>
                <c:pt idx="0">
                  <c:v>震災後に知った</c:v>
                </c:pt>
              </c:strCache>
            </c:strRef>
          </c:tx>
          <c:invertIfNegative val="0"/>
          <c:val>
            <c:numRef>
              <c:f>Sheet1!$F$145:$J$145</c:f>
              <c:numCache>
                <c:formatCode>0.0%</c:formatCode>
                <c:ptCount val="5"/>
                <c:pt idx="0">
                  <c:v>0.15758</c:v>
                </c:pt>
                <c:pt idx="1">
                  <c:v>0.16364000000000001</c:v>
                </c:pt>
                <c:pt idx="2">
                  <c:v>0.12726999999999999</c:v>
                </c:pt>
                <c:pt idx="3">
                  <c:v>0.10909000000000001</c:v>
                </c:pt>
                <c:pt idx="4">
                  <c:v>0.15758</c:v>
                </c:pt>
              </c:numCache>
            </c:numRef>
          </c:val>
        </c:ser>
        <c:ser>
          <c:idx val="2"/>
          <c:order val="2"/>
          <c:tx>
            <c:strRef>
              <c:f>Sheet1!$E$146</c:f>
              <c:strCache>
                <c:ptCount val="1"/>
                <c:pt idx="0">
                  <c:v>このアンケートで知った</c:v>
                </c:pt>
              </c:strCache>
            </c:strRef>
          </c:tx>
          <c:invertIfNegative val="0"/>
          <c:val>
            <c:numRef>
              <c:f>Sheet1!$F$146:$J$146</c:f>
              <c:numCache>
                <c:formatCode>0.0%</c:formatCode>
                <c:ptCount val="5"/>
                <c:pt idx="0">
                  <c:v>0.42424000000000001</c:v>
                </c:pt>
                <c:pt idx="1">
                  <c:v>0.35152</c:v>
                </c:pt>
                <c:pt idx="2">
                  <c:v>0.23332999999999998</c:v>
                </c:pt>
                <c:pt idx="3">
                  <c:v>0.25152000000000002</c:v>
                </c:pt>
                <c:pt idx="4">
                  <c:v>0.22120999999999999</c:v>
                </c:pt>
              </c:numCache>
            </c:numRef>
          </c:val>
        </c:ser>
        <c:dLbls>
          <c:dLblPos val="ctr"/>
          <c:showLegendKey val="0"/>
          <c:showVal val="1"/>
          <c:showCatName val="0"/>
          <c:showSerName val="0"/>
          <c:showPercent val="0"/>
          <c:showBubbleSize val="0"/>
        </c:dLbls>
        <c:gapWidth val="75"/>
        <c:overlap val="100"/>
        <c:axId val="115398912"/>
        <c:axId val="115757056"/>
      </c:barChart>
      <c:catAx>
        <c:axId val="115398912"/>
        <c:scaling>
          <c:orientation val="maxMin"/>
        </c:scaling>
        <c:delete val="0"/>
        <c:axPos val="l"/>
        <c:majorTickMark val="none"/>
        <c:minorTickMark val="none"/>
        <c:tickLblPos val="nextTo"/>
        <c:crossAx val="115757056"/>
        <c:crosses val="autoZero"/>
        <c:auto val="1"/>
        <c:lblAlgn val="ctr"/>
        <c:lblOffset val="100"/>
        <c:noMultiLvlLbl val="0"/>
      </c:catAx>
      <c:valAx>
        <c:axId val="115757056"/>
        <c:scaling>
          <c:orientation val="minMax"/>
          <c:max val="1"/>
        </c:scaling>
        <c:delete val="0"/>
        <c:axPos val="b"/>
        <c:majorGridlines/>
        <c:numFmt formatCode="0.0%" sourceLinked="1"/>
        <c:majorTickMark val="none"/>
        <c:minorTickMark val="none"/>
        <c:tickLblPos val="nextTo"/>
        <c:spPr>
          <a:ln w="9525">
            <a:noFill/>
          </a:ln>
        </c:spPr>
        <c:crossAx val="115398912"/>
        <c:crosses val="max"/>
        <c:crossBetween val="between"/>
      </c:valAx>
    </c:plotArea>
    <c:legend>
      <c:legendPos val="b"/>
      <c:layout/>
      <c:overlay val="0"/>
    </c:legend>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3"/>
          </p:nvPr>
        </p:nvSpPr>
        <p:spPr>
          <a:xfrm>
            <a:off x="5629275" y="6464300"/>
            <a:ext cx="4308475" cy="339725"/>
          </a:xfrm>
          <a:prstGeom prst="rect">
            <a:avLst/>
          </a:prstGeom>
        </p:spPr>
        <p:txBody>
          <a:bodyPr vert="horz" lIns="91440" tIns="45720" rIns="91440" bIns="45720" rtlCol="0" anchor="b"/>
          <a:lstStyle>
            <a:lvl1pPr algn="r">
              <a:defRPr sz="1200"/>
            </a:lvl1pPr>
          </a:lstStyle>
          <a:p>
            <a:fld id="{AC8838C5-9825-412F-AF71-C5E3538A4885}" type="slidenum">
              <a:rPr kumimoji="1" lang="ja-JP" altLang="en-US" smtClean="0"/>
              <a:t>‹#›</a:t>
            </a:fld>
            <a:endParaRPr kumimoji="1" lang="ja-JP" altLang="en-US"/>
          </a:p>
        </p:txBody>
      </p:sp>
    </p:spTree>
    <p:extLst>
      <p:ext uri="{BB962C8B-B14F-4D97-AF65-F5344CB8AC3E}">
        <p14:creationId xmlns:p14="http://schemas.microsoft.com/office/powerpoint/2010/main" val="3209260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4307639" cy="339911"/>
          </a:xfrm>
          <a:prstGeom prst="rect">
            <a:avLst/>
          </a:prstGeom>
        </p:spPr>
        <p:txBody>
          <a:bodyPr vert="horz" lIns="88313" tIns="44156" rIns="88313" bIns="44156"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480" y="1"/>
            <a:ext cx="4307639" cy="339911"/>
          </a:xfrm>
          <a:prstGeom prst="rect">
            <a:avLst/>
          </a:prstGeom>
        </p:spPr>
        <p:txBody>
          <a:bodyPr vert="horz" lIns="88313" tIns="44156" rIns="88313" bIns="44156" rtlCol="0"/>
          <a:lstStyle>
            <a:lvl1pPr algn="r">
              <a:defRPr sz="1200"/>
            </a:lvl1pPr>
          </a:lstStyle>
          <a:p>
            <a:fld id="{BA0CEA19-7BD7-4336-8513-DBB0E708046D}" type="datetimeFigureOut">
              <a:rPr kumimoji="1" lang="ja-JP" altLang="en-US" smtClean="0"/>
              <a:t>2012/6/15</a:t>
            </a:fld>
            <a:endParaRPr kumimoji="1" lang="ja-JP" altLang="en-US"/>
          </a:p>
        </p:txBody>
      </p:sp>
      <p:sp>
        <p:nvSpPr>
          <p:cNvPr id="4" name="スライド イメージ プレースホルダー 3"/>
          <p:cNvSpPr>
            <a:spLocks noGrp="1" noRot="1" noChangeAspect="1"/>
          </p:cNvSpPr>
          <p:nvPr>
            <p:ph type="sldImg" idx="2"/>
          </p:nvPr>
        </p:nvSpPr>
        <p:spPr>
          <a:xfrm>
            <a:off x="3127375" y="511175"/>
            <a:ext cx="3684588" cy="2551113"/>
          </a:xfrm>
          <a:prstGeom prst="rect">
            <a:avLst/>
          </a:prstGeom>
          <a:noFill/>
          <a:ln w="12700">
            <a:solidFill>
              <a:prstClr val="black"/>
            </a:solidFill>
          </a:ln>
        </p:spPr>
        <p:txBody>
          <a:bodyPr vert="horz" lIns="88313" tIns="44156" rIns="88313" bIns="44156" rtlCol="0" anchor="ctr"/>
          <a:lstStyle/>
          <a:p>
            <a:endParaRPr lang="ja-JP" altLang="en-US"/>
          </a:p>
        </p:txBody>
      </p:sp>
      <p:sp>
        <p:nvSpPr>
          <p:cNvPr id="5" name="ノート プレースホルダー 4"/>
          <p:cNvSpPr>
            <a:spLocks noGrp="1"/>
          </p:cNvSpPr>
          <p:nvPr>
            <p:ph type="body" sz="quarter" idx="3"/>
          </p:nvPr>
        </p:nvSpPr>
        <p:spPr>
          <a:xfrm>
            <a:off x="993046" y="3232323"/>
            <a:ext cx="7953247" cy="3062368"/>
          </a:xfrm>
          <a:prstGeom prst="rect">
            <a:avLst/>
          </a:prstGeom>
        </p:spPr>
        <p:txBody>
          <a:bodyPr vert="horz" lIns="88313" tIns="44156" rIns="88313" bIns="4415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6464647"/>
            <a:ext cx="4307639" cy="339911"/>
          </a:xfrm>
          <a:prstGeom prst="rect">
            <a:avLst/>
          </a:prstGeom>
        </p:spPr>
        <p:txBody>
          <a:bodyPr vert="horz" lIns="88313" tIns="44156" rIns="88313" bIns="4415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480" y="6464647"/>
            <a:ext cx="4307639" cy="339911"/>
          </a:xfrm>
          <a:prstGeom prst="rect">
            <a:avLst/>
          </a:prstGeom>
        </p:spPr>
        <p:txBody>
          <a:bodyPr vert="horz" lIns="88313" tIns="44156" rIns="88313" bIns="44156" rtlCol="0" anchor="b"/>
          <a:lstStyle>
            <a:lvl1pPr algn="r">
              <a:defRPr sz="1200"/>
            </a:lvl1pPr>
          </a:lstStyle>
          <a:p>
            <a:fld id="{AB155E42-98EC-4D57-876C-6FA4D1561361}" type="slidenum">
              <a:rPr kumimoji="1" lang="ja-JP" altLang="en-US" smtClean="0"/>
              <a:t>‹#›</a:t>
            </a:fld>
            <a:endParaRPr kumimoji="1" lang="ja-JP" altLang="en-US"/>
          </a:p>
        </p:txBody>
      </p:sp>
    </p:spTree>
    <p:extLst>
      <p:ext uri="{BB962C8B-B14F-4D97-AF65-F5344CB8AC3E}">
        <p14:creationId xmlns:p14="http://schemas.microsoft.com/office/powerpoint/2010/main" val="269985377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94FBA91-4AB3-4FC0-9205-54A293427F14}" type="slidenum">
              <a:rPr kumimoji="1" lang="ja-JP" altLang="en-US" smtClean="0"/>
              <a:t>‹#›</a:t>
            </a:fld>
            <a:endParaRPr kumimoji="1" lang="ja-JP" altLang="en-US"/>
          </a:p>
        </p:txBody>
      </p:sp>
    </p:spTree>
    <p:extLst>
      <p:ext uri="{BB962C8B-B14F-4D97-AF65-F5344CB8AC3E}">
        <p14:creationId xmlns:p14="http://schemas.microsoft.com/office/powerpoint/2010/main" val="55214918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94FBA91-4AB3-4FC0-9205-54A293427F14}" type="slidenum">
              <a:rPr kumimoji="1" lang="ja-JP" altLang="en-US" smtClean="0"/>
              <a:t>‹#›</a:t>
            </a:fld>
            <a:endParaRPr kumimoji="1" lang="ja-JP" altLang="en-US"/>
          </a:p>
        </p:txBody>
      </p:sp>
    </p:spTree>
    <p:extLst>
      <p:ext uri="{BB962C8B-B14F-4D97-AF65-F5344CB8AC3E}">
        <p14:creationId xmlns:p14="http://schemas.microsoft.com/office/powerpoint/2010/main" val="2513944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94FBA91-4AB3-4FC0-9205-54A293427F14}" type="slidenum">
              <a:rPr kumimoji="1" lang="ja-JP" altLang="en-US" smtClean="0"/>
              <a:t>‹#›</a:t>
            </a:fld>
            <a:endParaRPr kumimoji="1" lang="ja-JP" altLang="en-US"/>
          </a:p>
        </p:txBody>
      </p:sp>
    </p:spTree>
    <p:extLst>
      <p:ext uri="{BB962C8B-B14F-4D97-AF65-F5344CB8AC3E}">
        <p14:creationId xmlns:p14="http://schemas.microsoft.com/office/powerpoint/2010/main" val="1659303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346050"/>
          </a:xfrm>
        </p:spPr>
        <p:txBody>
          <a:bodyPr>
            <a:noAutofit/>
          </a:bodyPr>
          <a:lstStyle>
            <a:lvl1pPr>
              <a:defRPr sz="2000"/>
            </a:lvl1pPr>
          </a:lstStyle>
          <a:p>
            <a:r>
              <a:rPr kumimoji="1" lang="ja-JP" altLang="en-US" dirty="0" smtClean="0"/>
              <a:t>マスター タイトルの書式設定</a:t>
            </a:r>
            <a:endParaRPr kumimoji="1" lang="ja-JP" altLang="en-US" dirty="0"/>
          </a:p>
        </p:txBody>
      </p:sp>
      <p:sp>
        <p:nvSpPr>
          <p:cNvPr id="3" name="コンテンツ プレースホルダー 2"/>
          <p:cNvSpPr>
            <a:spLocks noGrp="1"/>
          </p:cNvSpPr>
          <p:nvPr>
            <p:ph idx="1"/>
          </p:nvPr>
        </p:nvSpPr>
        <p:spPr>
          <a:xfrm>
            <a:off x="0" y="346051"/>
            <a:ext cx="9906000" cy="5184576"/>
          </a:xfrm>
        </p:spPr>
        <p:txBody>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7" name="コンテンツ プレースホルダー 2"/>
          <p:cNvSpPr>
            <a:spLocks noGrp="1"/>
          </p:cNvSpPr>
          <p:nvPr>
            <p:ph idx="10" hasCustomPrompt="1"/>
          </p:nvPr>
        </p:nvSpPr>
        <p:spPr>
          <a:xfrm>
            <a:off x="11206" y="5568197"/>
            <a:ext cx="9906000" cy="1289803"/>
          </a:xfrm>
        </p:spPr>
        <p:txBody>
          <a:bodyPr>
            <a:noAutofit/>
          </a:bodyPr>
          <a:lstStyle>
            <a:lvl1pPr marL="0" indent="0">
              <a:buNone/>
              <a:defRPr sz="2000"/>
            </a:lvl1pPr>
          </a:lstStyle>
          <a:p>
            <a:pPr lvl="0"/>
            <a:r>
              <a:rPr kumimoji="1" lang="ja-JP" altLang="en-US" dirty="0" smtClean="0"/>
              <a:t>説明文</a:t>
            </a:r>
            <a:endParaRPr kumimoji="1" lang="ja-JP" altLang="en-US" dirty="0"/>
          </a:p>
        </p:txBody>
      </p:sp>
      <p:sp>
        <p:nvSpPr>
          <p:cNvPr id="5" name="スライド番号プレースホルダー 5"/>
          <p:cNvSpPr>
            <a:spLocks noGrp="1"/>
          </p:cNvSpPr>
          <p:nvPr>
            <p:ph type="sldNum" sz="quarter" idx="4"/>
          </p:nvPr>
        </p:nvSpPr>
        <p:spPr>
          <a:xfrm>
            <a:off x="9079409" y="6453337"/>
            <a:ext cx="818541" cy="365125"/>
          </a:xfrm>
          <a:prstGeom prst="rect">
            <a:avLst/>
          </a:prstGeom>
        </p:spPr>
        <p:txBody>
          <a:bodyPr vert="horz" lIns="91440" tIns="45720" rIns="91440" bIns="45720" rtlCol="0" anchor="ctr"/>
          <a:lstStyle>
            <a:lvl1pPr algn="r">
              <a:defRPr sz="1400">
                <a:solidFill>
                  <a:schemeClr val="tx1"/>
                </a:solidFill>
              </a:defRPr>
            </a:lvl1pPr>
          </a:lstStyle>
          <a:p>
            <a:fld id="{E94FBA91-4AB3-4FC0-9205-54A293427F14}" type="slidenum">
              <a:rPr lang="ja-JP" altLang="en-US" smtClean="0"/>
              <a:pPr/>
              <a:t>‹#›</a:t>
            </a:fld>
            <a:endParaRPr lang="ja-JP" altLang="en-US" dirty="0"/>
          </a:p>
        </p:txBody>
      </p:sp>
    </p:spTree>
    <p:extLst>
      <p:ext uri="{BB962C8B-B14F-4D97-AF65-F5344CB8AC3E}">
        <p14:creationId xmlns:p14="http://schemas.microsoft.com/office/powerpoint/2010/main" val="307641062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94FBA91-4AB3-4FC0-9205-54A293427F14}" type="slidenum">
              <a:rPr kumimoji="1" lang="ja-JP" altLang="en-US" smtClean="0"/>
              <a:t>‹#›</a:t>
            </a:fld>
            <a:endParaRPr kumimoji="1" lang="ja-JP" altLang="en-US"/>
          </a:p>
        </p:txBody>
      </p:sp>
    </p:spTree>
    <p:extLst>
      <p:ext uri="{BB962C8B-B14F-4D97-AF65-F5344CB8AC3E}">
        <p14:creationId xmlns:p14="http://schemas.microsoft.com/office/powerpoint/2010/main" val="290694679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94FBA91-4AB3-4FC0-9205-54A293427F14}" type="slidenum">
              <a:rPr kumimoji="1" lang="ja-JP" altLang="en-US" smtClean="0"/>
              <a:t>‹#›</a:t>
            </a:fld>
            <a:endParaRPr kumimoji="1" lang="ja-JP" altLang="en-US"/>
          </a:p>
        </p:txBody>
      </p:sp>
    </p:spTree>
    <p:extLst>
      <p:ext uri="{BB962C8B-B14F-4D97-AF65-F5344CB8AC3E}">
        <p14:creationId xmlns:p14="http://schemas.microsoft.com/office/powerpoint/2010/main" val="2964194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94FBA91-4AB3-4FC0-9205-54A293427F14}" type="slidenum">
              <a:rPr kumimoji="1" lang="ja-JP" altLang="en-US" smtClean="0"/>
              <a:t>‹#›</a:t>
            </a:fld>
            <a:endParaRPr kumimoji="1" lang="ja-JP" altLang="en-US"/>
          </a:p>
        </p:txBody>
      </p:sp>
    </p:spTree>
    <p:extLst>
      <p:ext uri="{BB962C8B-B14F-4D97-AF65-F5344CB8AC3E}">
        <p14:creationId xmlns:p14="http://schemas.microsoft.com/office/powerpoint/2010/main" val="2563331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94FBA91-4AB3-4FC0-9205-54A293427F14}" type="slidenum">
              <a:rPr kumimoji="1" lang="ja-JP" altLang="en-US" smtClean="0"/>
              <a:t>‹#›</a:t>
            </a:fld>
            <a:endParaRPr kumimoji="1" lang="ja-JP" altLang="en-US"/>
          </a:p>
        </p:txBody>
      </p:sp>
    </p:spTree>
    <p:extLst>
      <p:ext uri="{BB962C8B-B14F-4D97-AF65-F5344CB8AC3E}">
        <p14:creationId xmlns:p14="http://schemas.microsoft.com/office/powerpoint/2010/main" val="3207522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94FBA91-4AB3-4FC0-9205-54A293427F14}" type="slidenum">
              <a:rPr kumimoji="1" lang="ja-JP" altLang="en-US" smtClean="0"/>
              <a:t>‹#›</a:t>
            </a:fld>
            <a:endParaRPr kumimoji="1" lang="ja-JP" altLang="en-US"/>
          </a:p>
        </p:txBody>
      </p:sp>
    </p:spTree>
    <p:extLst>
      <p:ext uri="{BB962C8B-B14F-4D97-AF65-F5344CB8AC3E}">
        <p14:creationId xmlns:p14="http://schemas.microsoft.com/office/powerpoint/2010/main" val="3029548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94FBA91-4AB3-4FC0-9205-54A293427F14}" type="slidenum">
              <a:rPr kumimoji="1" lang="ja-JP" altLang="en-US" smtClean="0"/>
              <a:t>‹#›</a:t>
            </a:fld>
            <a:endParaRPr kumimoji="1" lang="ja-JP" altLang="en-US"/>
          </a:p>
        </p:txBody>
      </p:sp>
    </p:spTree>
    <p:extLst>
      <p:ext uri="{BB962C8B-B14F-4D97-AF65-F5344CB8AC3E}">
        <p14:creationId xmlns:p14="http://schemas.microsoft.com/office/powerpoint/2010/main" val="217070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94FBA91-4AB3-4FC0-9205-54A293427F14}" type="slidenum">
              <a:rPr kumimoji="1" lang="ja-JP" altLang="en-US" smtClean="0"/>
              <a:t>‹#›</a:t>
            </a:fld>
            <a:endParaRPr kumimoji="1" lang="ja-JP" altLang="en-US"/>
          </a:p>
        </p:txBody>
      </p:sp>
    </p:spTree>
    <p:extLst>
      <p:ext uri="{BB962C8B-B14F-4D97-AF65-F5344CB8AC3E}">
        <p14:creationId xmlns:p14="http://schemas.microsoft.com/office/powerpoint/2010/main" val="3441000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594600" y="6492876"/>
            <a:ext cx="2311400" cy="365125"/>
          </a:xfrm>
          <a:prstGeom prst="rect">
            <a:avLst/>
          </a:prstGeom>
        </p:spPr>
        <p:txBody>
          <a:bodyPr vert="horz" lIns="91440" tIns="45720" rIns="91440" bIns="45720" rtlCol="0" anchor="ctr"/>
          <a:lstStyle>
            <a:lvl1pPr algn="r">
              <a:defRPr sz="1400">
                <a:solidFill>
                  <a:schemeClr val="tx1"/>
                </a:solidFill>
              </a:defRPr>
            </a:lvl1pPr>
          </a:lstStyle>
          <a:p>
            <a:fld id="{E94FBA91-4AB3-4FC0-9205-54A293427F14}" type="slidenum">
              <a:rPr lang="ja-JP" altLang="en-US" smtClean="0"/>
              <a:pPr/>
              <a:t>‹#›</a:t>
            </a:fld>
            <a:endParaRPr lang="ja-JP" altLang="en-US" dirty="0"/>
          </a:p>
        </p:txBody>
      </p:sp>
    </p:spTree>
    <p:extLst>
      <p:ext uri="{BB962C8B-B14F-4D97-AF65-F5344CB8AC3E}">
        <p14:creationId xmlns:p14="http://schemas.microsoft.com/office/powerpoint/2010/main" val="8474314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052736"/>
            <a:ext cx="9906000" cy="346050"/>
          </a:xfrm>
        </p:spPr>
        <p:txBody>
          <a:bodyPr/>
          <a:lstStyle/>
          <a:p>
            <a:r>
              <a:rPr lang="en-US" altLang="ja-JP" dirty="0" smtClean="0"/>
              <a:t>Q24</a:t>
            </a:r>
            <a:r>
              <a:rPr lang="ja-JP" altLang="en-US" dirty="0" smtClean="0"/>
              <a:t>：</a:t>
            </a:r>
            <a:r>
              <a:rPr lang="ja-JP" altLang="en-US" dirty="0"/>
              <a:t>停電時に家庭用固定電話機等が利用できなくなるのを知っていました</a:t>
            </a:r>
            <a:r>
              <a:rPr lang="ja-JP" altLang="en-US" dirty="0" smtClean="0"/>
              <a:t>か</a:t>
            </a:r>
            <a:r>
              <a:rPr lang="en-US" altLang="ja-JP" dirty="0" smtClean="0"/>
              <a:t>(</a:t>
            </a:r>
            <a:r>
              <a:rPr lang="ja-JP" altLang="en-US" dirty="0" smtClean="0"/>
              <a:t>全体</a:t>
            </a:r>
            <a:r>
              <a:rPr lang="en-US" altLang="ja-JP" dirty="0" smtClean="0"/>
              <a:t>)</a:t>
            </a:r>
            <a:endParaRPr kumimoji="1" lang="ja-JP" altLang="en-US" dirty="0"/>
          </a:p>
        </p:txBody>
      </p:sp>
      <p:sp>
        <p:nvSpPr>
          <p:cNvPr id="5" name="スライド番号プレースホルダー 4"/>
          <p:cNvSpPr>
            <a:spLocks noGrp="1"/>
          </p:cNvSpPr>
          <p:nvPr>
            <p:ph type="sldNum" sz="quarter" idx="4"/>
          </p:nvPr>
        </p:nvSpPr>
        <p:spPr/>
        <p:txBody>
          <a:bodyPr/>
          <a:lstStyle/>
          <a:p>
            <a:fld id="{E94FBA91-4AB3-4FC0-9205-54A293427F14}" type="slidenum">
              <a:rPr kumimoji="1" lang="ja-JP" altLang="en-US" smtClean="0"/>
              <a:t>1</a:t>
            </a:fld>
            <a:endParaRPr kumimoji="1" lang="ja-JP" altLang="en-US"/>
          </a:p>
        </p:txBody>
      </p:sp>
      <p:pic>
        <p:nvPicPr>
          <p:cNvPr id="11" name="コンテンツ プレースホルダー 5" descr="グラフ(イメージ).pdf - Adobe Acrobat Pro"/>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a:stretch/>
        </p:blipFill>
        <p:spPr>
          <a:xfrm>
            <a:off x="1179926" y="1988841"/>
            <a:ext cx="7546148" cy="4030943"/>
          </a:xfrm>
        </p:spPr>
      </p:pic>
      <p:cxnSp>
        <p:nvCxnSpPr>
          <p:cNvPr id="6" name="直線コネクタ 5"/>
          <p:cNvCxnSpPr/>
          <p:nvPr/>
        </p:nvCxnSpPr>
        <p:spPr>
          <a:xfrm>
            <a:off x="0" y="476672"/>
            <a:ext cx="9906000" cy="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 y="37605"/>
            <a:ext cx="7917328" cy="400110"/>
          </a:xfrm>
          <a:prstGeom prst="rect">
            <a:avLst/>
          </a:prstGeom>
          <a:noFill/>
        </p:spPr>
        <p:txBody>
          <a:bodyPr wrap="square" rtlCol="0">
            <a:spAutoFit/>
          </a:bodyPr>
          <a:lstStyle/>
          <a:p>
            <a:pPr algn="ctr"/>
            <a:r>
              <a:rPr lang="ja-JP" altLang="en-US" sz="2000" dirty="0"/>
              <a:t>東日本大震災発生後の通信状況に関するアンケート（抜粋）</a:t>
            </a:r>
            <a:endParaRPr kumimoji="1" lang="ja-JP" altLang="en-US" sz="2000" dirty="0"/>
          </a:p>
        </p:txBody>
      </p:sp>
      <p:sp>
        <p:nvSpPr>
          <p:cNvPr id="9" name="テキスト ボックス 11"/>
          <p:cNvSpPr txBox="1">
            <a:spLocks noChangeArrowheads="1"/>
          </p:cNvSpPr>
          <p:nvPr/>
        </p:nvSpPr>
        <p:spPr bwMode="auto">
          <a:xfrm>
            <a:off x="8796382" y="44624"/>
            <a:ext cx="1005403" cy="338554"/>
          </a:xfrm>
          <a:prstGeom prst="rect">
            <a:avLst/>
          </a:prstGeom>
          <a:solidFill>
            <a:schemeClr val="bg1"/>
          </a:solidFill>
          <a:ln w="12700">
            <a:solidFill>
              <a:schemeClr val="tx1"/>
            </a:solidFill>
            <a:miter lim="800000"/>
            <a:headEnd/>
            <a:tailEnd/>
          </a:ln>
        </p:spPr>
        <p:txBody>
          <a:bodyPr wrap="none">
            <a:spAutoFit/>
          </a:bodyPr>
          <a:lstStyle>
            <a:lvl1pPr eaLnBrk="0" hangingPunct="0">
              <a:defRPr kumimoji="1" sz="2400">
                <a:solidFill>
                  <a:schemeClr val="tx1"/>
                </a:solidFill>
                <a:latin typeface="Times" pitchFamily="18" charset="0"/>
                <a:ea typeface="HGP創英角ｺﾞｼｯｸUB" pitchFamily="50" charset="-128"/>
              </a:defRPr>
            </a:lvl1pPr>
            <a:lvl2pPr marL="742950" indent="-285750" eaLnBrk="0" hangingPunct="0">
              <a:defRPr kumimoji="1" sz="2400">
                <a:solidFill>
                  <a:schemeClr val="tx1"/>
                </a:solidFill>
                <a:latin typeface="Times" pitchFamily="18" charset="0"/>
                <a:ea typeface="HGP創英角ｺﾞｼｯｸUB" pitchFamily="50" charset="-128"/>
              </a:defRPr>
            </a:lvl2pPr>
            <a:lvl3pPr marL="1143000" indent="-228600" eaLnBrk="0" hangingPunct="0">
              <a:defRPr kumimoji="1" sz="2400">
                <a:solidFill>
                  <a:schemeClr val="tx1"/>
                </a:solidFill>
                <a:latin typeface="Times" pitchFamily="18" charset="0"/>
                <a:ea typeface="HGP創英角ｺﾞｼｯｸUB" pitchFamily="50" charset="-128"/>
              </a:defRPr>
            </a:lvl3pPr>
            <a:lvl4pPr marL="1600200" indent="-228600" eaLnBrk="0" hangingPunct="0">
              <a:defRPr kumimoji="1" sz="2400">
                <a:solidFill>
                  <a:schemeClr val="tx1"/>
                </a:solidFill>
                <a:latin typeface="Times" pitchFamily="18" charset="0"/>
                <a:ea typeface="HGP創英角ｺﾞｼｯｸUB" pitchFamily="50" charset="-128"/>
              </a:defRPr>
            </a:lvl4pPr>
            <a:lvl5pPr marL="2057400" indent="-228600" eaLnBrk="0" hangingPunct="0">
              <a:defRPr kumimoji="1" sz="2400">
                <a:solidFill>
                  <a:schemeClr val="tx1"/>
                </a:solidFill>
                <a:latin typeface="Times" pitchFamily="18" charset="0"/>
                <a:ea typeface="HGP創英角ｺﾞｼｯｸUB" pitchFamily="50" charset="-128"/>
              </a:defRPr>
            </a:lvl5pPr>
            <a:lvl6pPr marL="2514600" indent="-228600" eaLnBrk="0" fontAlgn="base" hangingPunct="0">
              <a:spcBef>
                <a:spcPct val="0"/>
              </a:spcBef>
              <a:spcAft>
                <a:spcPct val="0"/>
              </a:spcAft>
              <a:defRPr kumimoji="1" sz="2400">
                <a:solidFill>
                  <a:schemeClr val="tx1"/>
                </a:solidFill>
                <a:latin typeface="Times" pitchFamily="18" charset="0"/>
                <a:ea typeface="HGP創英角ｺﾞｼｯｸUB" pitchFamily="50" charset="-128"/>
              </a:defRPr>
            </a:lvl6pPr>
            <a:lvl7pPr marL="2971800" indent="-228600" eaLnBrk="0" fontAlgn="base" hangingPunct="0">
              <a:spcBef>
                <a:spcPct val="0"/>
              </a:spcBef>
              <a:spcAft>
                <a:spcPct val="0"/>
              </a:spcAft>
              <a:defRPr kumimoji="1" sz="2400">
                <a:solidFill>
                  <a:schemeClr val="tx1"/>
                </a:solidFill>
                <a:latin typeface="Times" pitchFamily="18" charset="0"/>
                <a:ea typeface="HGP創英角ｺﾞｼｯｸUB" pitchFamily="50" charset="-128"/>
              </a:defRPr>
            </a:lvl7pPr>
            <a:lvl8pPr marL="3429000" indent="-228600" eaLnBrk="0" fontAlgn="base" hangingPunct="0">
              <a:spcBef>
                <a:spcPct val="0"/>
              </a:spcBef>
              <a:spcAft>
                <a:spcPct val="0"/>
              </a:spcAft>
              <a:defRPr kumimoji="1" sz="2400">
                <a:solidFill>
                  <a:schemeClr val="tx1"/>
                </a:solidFill>
                <a:latin typeface="Times" pitchFamily="18" charset="0"/>
                <a:ea typeface="HGP創英角ｺﾞｼｯｸUB" pitchFamily="50" charset="-128"/>
              </a:defRPr>
            </a:lvl8pPr>
            <a:lvl9pPr marL="3886200" indent="-228600" eaLnBrk="0" fontAlgn="base" hangingPunct="0">
              <a:spcBef>
                <a:spcPct val="0"/>
              </a:spcBef>
              <a:spcAft>
                <a:spcPct val="0"/>
              </a:spcAft>
              <a:defRPr kumimoji="1" sz="2400">
                <a:solidFill>
                  <a:schemeClr val="tx1"/>
                </a:solidFill>
                <a:latin typeface="Times" pitchFamily="18" charset="0"/>
                <a:ea typeface="HGP創英角ｺﾞｼｯｸUB" pitchFamily="50" charset="-128"/>
              </a:defRPr>
            </a:lvl9pPr>
          </a:lstStyle>
          <a:p>
            <a:pPr algn="ctr" eaLnBrk="1" hangingPunct="1"/>
            <a:r>
              <a:rPr lang="ja-JP" altLang="en-US" sz="1600" dirty="0" smtClean="0">
                <a:latin typeface="Arial" pitchFamily="34" charset="0"/>
                <a:ea typeface="ＭＳ Ｐゴシック" pitchFamily="50" charset="-128"/>
              </a:rPr>
              <a:t>参考資料</a:t>
            </a:r>
            <a:endParaRPr lang="ja-JP" altLang="en-US" sz="1600" dirty="0">
              <a:latin typeface="Arial" pitchFamily="34" charset="0"/>
              <a:ea typeface="ＭＳ Ｐゴシック" pitchFamily="50" charset="-128"/>
            </a:endParaRPr>
          </a:p>
        </p:txBody>
      </p:sp>
    </p:spTree>
    <p:extLst>
      <p:ext uri="{BB962C8B-B14F-4D97-AF65-F5344CB8AC3E}">
        <p14:creationId xmlns:p14="http://schemas.microsoft.com/office/powerpoint/2010/main" val="5646405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20688"/>
          </a:xfrm>
        </p:spPr>
        <p:txBody>
          <a:bodyPr/>
          <a:lstStyle/>
          <a:p>
            <a:r>
              <a:rPr kumimoji="1" lang="en-US" altLang="ja-JP" dirty="0" smtClean="0"/>
              <a:t>Q24</a:t>
            </a:r>
            <a:r>
              <a:rPr kumimoji="1" lang="ja-JP" altLang="en-US" dirty="0" smtClean="0"/>
              <a:t>：停電時に家庭用固定電話機等が利用できなくなるのを知っていましたか</a:t>
            </a:r>
            <a:r>
              <a:rPr kumimoji="1" lang="en-US" altLang="ja-JP" dirty="0" smtClean="0"/>
              <a:t/>
            </a:r>
            <a:br>
              <a:rPr kumimoji="1" lang="en-US" altLang="ja-JP" dirty="0" smtClean="0"/>
            </a:br>
            <a:r>
              <a:rPr kumimoji="1" lang="en-US" altLang="ja-JP" dirty="0" smtClean="0"/>
              <a:t>(</a:t>
            </a:r>
            <a:r>
              <a:rPr kumimoji="1" lang="ja-JP" altLang="en-US" dirty="0" smtClean="0"/>
              <a:t>年代別</a:t>
            </a:r>
            <a:r>
              <a:rPr kumimoji="1" lang="en-US" altLang="ja-JP" dirty="0" smtClean="0"/>
              <a:t>)</a:t>
            </a:r>
            <a:endParaRPr kumimoji="1" lang="ja-JP" altLang="en-US" dirty="0"/>
          </a:p>
        </p:txBody>
      </p:sp>
      <p:sp>
        <p:nvSpPr>
          <p:cNvPr id="4" name="コンテンツ プレースホルダー 3"/>
          <p:cNvSpPr>
            <a:spLocks noGrp="1"/>
          </p:cNvSpPr>
          <p:nvPr>
            <p:ph idx="10"/>
          </p:nvPr>
        </p:nvSpPr>
        <p:spPr>
          <a:xfrm>
            <a:off x="11206" y="5661248"/>
            <a:ext cx="9906000" cy="885140"/>
          </a:xfrm>
        </p:spPr>
        <p:txBody>
          <a:bodyPr/>
          <a:lstStyle/>
          <a:p>
            <a:r>
              <a:rPr kumimoji="1" lang="ja-JP" altLang="en-US" dirty="0" smtClean="0"/>
              <a:t>年代が増すにつれて、認知度が高くなる傾向。</a:t>
            </a:r>
            <a:r>
              <a:rPr kumimoji="1" lang="en-US" altLang="ja-JP" dirty="0" smtClean="0"/>
              <a:t/>
            </a:r>
            <a:br>
              <a:rPr kumimoji="1" lang="en-US" altLang="ja-JP" dirty="0" smtClean="0"/>
            </a:br>
            <a:r>
              <a:rPr kumimoji="1" lang="ja-JP" altLang="en-US" dirty="0" smtClean="0"/>
              <a:t>知らない人の割合が、</a:t>
            </a:r>
            <a:r>
              <a:rPr kumimoji="1" lang="en-US" altLang="ja-JP" dirty="0" smtClean="0"/>
              <a:t>29</a:t>
            </a:r>
            <a:r>
              <a:rPr kumimoji="1" lang="ja-JP" altLang="en-US" dirty="0" smtClean="0"/>
              <a:t>歳以下で</a:t>
            </a:r>
            <a:r>
              <a:rPr kumimoji="1" lang="en-US" altLang="ja-JP" dirty="0" smtClean="0"/>
              <a:t>42%</a:t>
            </a:r>
            <a:r>
              <a:rPr lang="ja-JP" altLang="en-US" dirty="0" err="1" smtClean="0"/>
              <a:t>、</a:t>
            </a:r>
            <a:r>
              <a:rPr lang="en-US" altLang="ja-JP" dirty="0" smtClean="0"/>
              <a:t>60</a:t>
            </a:r>
            <a:r>
              <a:rPr lang="ja-JP" altLang="en-US" dirty="0" smtClean="0"/>
              <a:t>歳以上で</a:t>
            </a:r>
            <a:r>
              <a:rPr lang="en-US" altLang="ja-JP" dirty="0" smtClean="0"/>
              <a:t>22%</a:t>
            </a:r>
            <a:r>
              <a:rPr lang="ja-JP" altLang="en-US" dirty="0" err="1" smtClean="0"/>
              <a:t>。</a:t>
            </a:r>
            <a:endParaRPr kumimoji="1" lang="en-US" altLang="ja-JP" dirty="0" smtClean="0"/>
          </a:p>
        </p:txBody>
      </p:sp>
      <p:graphicFrame>
        <p:nvGraphicFramePr>
          <p:cNvPr id="6" name="コンテンツ プレースホルダー 5"/>
          <p:cNvGraphicFramePr>
            <a:graphicFrameLocks noGrp="1"/>
          </p:cNvGraphicFramePr>
          <p:nvPr>
            <p:ph idx="1"/>
          </p:nvPr>
        </p:nvGraphicFramePr>
        <p:xfrm>
          <a:off x="0" y="346076"/>
          <a:ext cx="9906000" cy="5184775"/>
        </p:xfrm>
        <a:graphic>
          <a:graphicData uri="http://schemas.openxmlformats.org/drawingml/2006/chart">
            <c:chart xmlns:c="http://schemas.openxmlformats.org/drawingml/2006/chart" xmlns:r="http://schemas.openxmlformats.org/officeDocument/2006/relationships" r:id="rId2"/>
          </a:graphicData>
        </a:graphic>
      </p:graphicFrame>
      <p:sp>
        <p:nvSpPr>
          <p:cNvPr id="7" name="スライド番号プレースホルダー 6"/>
          <p:cNvSpPr>
            <a:spLocks noGrp="1"/>
          </p:cNvSpPr>
          <p:nvPr>
            <p:ph type="sldNum" sz="quarter" idx="4"/>
          </p:nvPr>
        </p:nvSpPr>
        <p:spPr/>
        <p:txBody>
          <a:bodyPr/>
          <a:lstStyle/>
          <a:p>
            <a:fld id="{E94FBA91-4AB3-4FC0-9205-54A293427F14}" type="slidenum">
              <a:rPr kumimoji="1" lang="ja-JP" altLang="en-US" smtClean="0"/>
              <a:t>2</a:t>
            </a:fld>
            <a:endParaRPr kumimoji="1" lang="ja-JP" altLang="en-US" dirty="0"/>
          </a:p>
        </p:txBody>
      </p:sp>
    </p:spTree>
    <p:extLst>
      <p:ext uri="{BB962C8B-B14F-4D97-AF65-F5344CB8AC3E}">
        <p14:creationId xmlns:p14="http://schemas.microsoft.com/office/powerpoint/2010/main" val="40690623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67</Words>
  <Application>Microsoft Office PowerPoint</Application>
  <PresentationFormat>A4 210 x 297 mm</PresentationFormat>
  <Paragraphs>7</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Q24：停電時に家庭用固定電話機等が利用できなくなるのを知っていましたか(全体)</vt:lpstr>
      <vt:lpstr>Q24：停電時に家庭用固定電話機等が利用できなくなるのを知っていましたか (年代別)</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2012-06-15T06:16:09Z</dcterms:created>
  <dcterms:modified xsi:type="dcterms:W3CDTF">2012-06-15T06:55:13Z</dcterms:modified>
</cp:coreProperties>
</file>