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301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2" d="100"/>
          <a:sy n="82" d="100"/>
        </p:scale>
        <p:origin x="-1062" y="-31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327623121509297"/>
          <c:y val="7.6520304642306927E-2"/>
          <c:w val="0.55180853037645483"/>
          <c:h val="0.5100760152321153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dLbls>
            <c:dLbl>
              <c:idx val="3"/>
              <c:layout>
                <c:manualLayout>
                  <c:x val="5.4510339676493047E-2"/>
                  <c:y val="9.955597221011017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民間企業</c:v>
                </c:pt>
                <c:pt idx="1">
                  <c:v>教育機関</c:v>
                </c:pt>
                <c:pt idx="2">
                  <c:v>NPO等</c:v>
                </c:pt>
                <c:pt idx="3">
                  <c:v>自治体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26</c:v>
                </c:pt>
                <c:pt idx="1">
                  <c:v>25</c:v>
                </c:pt>
                <c:pt idx="2">
                  <c:v>16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21578265873777092"/>
          <c:y val="0.59417967500944746"/>
          <c:w val="0.35051749123532627"/>
          <c:h val="0.3561742391209558"/>
        </c:manualLayout>
      </c:layout>
      <c:overlay val="0"/>
      <c:txPr>
        <a:bodyPr/>
        <a:lstStyle/>
        <a:p>
          <a:pPr>
            <a:defRPr sz="1100" b="1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04A13-DE2D-47E5-92A4-1747ABBFDDB5}" type="datetimeFigureOut">
              <a:rPr kumimoji="1" lang="ja-JP" altLang="en-US" smtClean="0"/>
              <a:t>2013/1/31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5999CD-EEE5-4430-A3BC-167D45F88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870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067F-2E9B-43D0-ABBA-F1AD3ADE4319}" type="datetime1">
              <a:rPr kumimoji="1" lang="ja-JP" altLang="en-US" smtClean="0"/>
              <a:t>2013/1/31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3FA4-DDA2-4602-AD20-4E6ED22CED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226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CAEB-E46E-4A90-B3BB-D79B72251AFA}" type="datetime1">
              <a:rPr kumimoji="1" lang="ja-JP" altLang="en-US" smtClean="0"/>
              <a:t>2013/1/31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3FA4-DDA2-4602-AD20-4E6ED22CED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075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35FB8-B8D8-42F2-B4B5-D42B51254EF2}" type="datetime1">
              <a:rPr kumimoji="1" lang="ja-JP" altLang="en-US" smtClean="0"/>
              <a:t>2013/1/31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3FA4-DDA2-4602-AD20-4E6ED22CED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49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7B28A-1CD7-4E39-AEDF-3675D975429B}" type="datetime1">
              <a:rPr kumimoji="1" lang="ja-JP" altLang="en-US" smtClean="0"/>
              <a:t>2013/1/31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3FA4-DDA2-4602-AD20-4E6ED22CED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308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2F16-B4A6-47DE-B680-D0C30104514B}" type="datetime1">
              <a:rPr kumimoji="1" lang="ja-JP" altLang="en-US" smtClean="0"/>
              <a:t>2013/1/31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3FA4-DDA2-4602-AD20-4E6ED22CED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3639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AAE75-E23A-41D1-8462-67D4EA05F2A1}" type="datetime1">
              <a:rPr kumimoji="1" lang="ja-JP" altLang="en-US" smtClean="0"/>
              <a:t>2013/1/31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3FA4-DDA2-4602-AD20-4E6ED22CED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755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D1ED3-8484-4EA1-9333-4C49D7C26455}" type="datetime1">
              <a:rPr kumimoji="1" lang="ja-JP" altLang="en-US" smtClean="0"/>
              <a:t>2013/1/31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3FA4-DDA2-4602-AD20-4E6ED22CED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42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-16367"/>
            <a:ext cx="8915400" cy="114300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86098-6BAB-4BCC-A217-409BCBFDE9E8}" type="datetime1">
              <a:rPr kumimoji="1" lang="ja-JP" altLang="en-US" smtClean="0"/>
              <a:t>2013/1/31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3FA4-DDA2-4602-AD20-4E6ED22CED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042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A6505-86B2-4DB8-B100-E96C56EBC0E1}" type="datetime1">
              <a:rPr kumimoji="1" lang="ja-JP" altLang="en-US" smtClean="0"/>
              <a:t>2013/1/31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3FA4-DDA2-4602-AD20-4E6ED22CED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575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2E7C-81CD-450D-A69B-C7BFEF24D693}" type="datetime1">
              <a:rPr kumimoji="1" lang="ja-JP" altLang="en-US" smtClean="0"/>
              <a:t>2013/1/31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3FA4-DDA2-4602-AD20-4E6ED22CED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98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A4E41-62EA-4332-A461-26C16A6633E3}" type="datetime1">
              <a:rPr kumimoji="1" lang="ja-JP" altLang="en-US" smtClean="0"/>
              <a:t>2013/1/31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3FA4-DDA2-4602-AD20-4E6ED22CED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690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E48E1-714C-440F-9BEB-6B2AA663B600}" type="datetime1">
              <a:rPr kumimoji="1" lang="ja-JP" altLang="en-US" smtClean="0"/>
              <a:t>2013/1/31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03FA4-DDA2-4602-AD20-4E6ED22CED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593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角丸四角形 24"/>
          <p:cNvSpPr/>
          <p:nvPr/>
        </p:nvSpPr>
        <p:spPr>
          <a:xfrm>
            <a:off x="7349090" y="3387833"/>
            <a:ext cx="2372524" cy="3303828"/>
          </a:xfrm>
          <a:prstGeom prst="roundRect">
            <a:avLst>
              <a:gd name="adj" fmla="val 9147"/>
            </a:avLst>
          </a:prstGeom>
          <a:gradFill>
            <a:gsLst>
              <a:gs pos="0">
                <a:schemeClr val="bg1"/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3600" b="1">
              <a:solidFill>
                <a:prstClr val="white"/>
              </a:solidFill>
              <a:latin typeface="ＭＳ Ｐゴシック"/>
            </a:endParaRPr>
          </a:p>
        </p:txBody>
      </p:sp>
      <p:graphicFrame>
        <p:nvGraphicFramePr>
          <p:cNvPr id="23" name="グラフ 22"/>
          <p:cNvGraphicFramePr/>
          <p:nvPr>
            <p:extLst>
              <p:ext uri="{D42A27DB-BD31-4B8C-83A1-F6EECF244321}">
                <p14:modId xmlns:p14="http://schemas.microsoft.com/office/powerpoint/2010/main" val="1592713576"/>
              </p:ext>
            </p:extLst>
          </p:nvPr>
        </p:nvGraphicFramePr>
        <p:xfrm>
          <a:off x="7337642" y="3687183"/>
          <a:ext cx="2217139" cy="2752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" name="角丸四角形 23"/>
          <p:cNvSpPr/>
          <p:nvPr/>
        </p:nvSpPr>
        <p:spPr>
          <a:xfrm>
            <a:off x="133189" y="3387833"/>
            <a:ext cx="6984776" cy="3303829"/>
          </a:xfrm>
          <a:prstGeom prst="roundRect">
            <a:avLst>
              <a:gd name="adj" fmla="val 10592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3600" b="1">
              <a:solidFill>
                <a:prstClr val="white"/>
              </a:solidFill>
              <a:latin typeface="ＭＳ Ｐゴシック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31075" y="14759"/>
            <a:ext cx="8420100" cy="461913"/>
          </a:xfrm>
        </p:spPr>
        <p:txBody>
          <a:bodyPr>
            <a:noAutofit/>
          </a:bodyPr>
          <a:lstStyle/>
          <a:p>
            <a:r>
              <a:rPr lang="ja-JP" altLang="en-US" sz="2400" dirty="0" smtClean="0"/>
              <a:t>別紙２　</a:t>
            </a:r>
            <a:r>
              <a:rPr kumimoji="1" lang="ja-JP" altLang="en-US" sz="2400" dirty="0" smtClean="0"/>
              <a:t>地域情報化アドバイザー派遣事業 概要</a:t>
            </a:r>
            <a:endParaRPr kumimoji="1" lang="ja-JP" altLang="en-US" sz="2400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200472" y="476672"/>
            <a:ext cx="9577064" cy="0"/>
          </a:xfrm>
          <a:prstGeom prst="line">
            <a:avLst/>
          </a:prstGeom>
          <a:ln w="34925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481532" y="3889155"/>
            <a:ext cx="1827692" cy="1849065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85954" tIns="42977" rIns="85954" bIns="42977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ja-JP" sz="3600" b="1">
              <a:solidFill>
                <a:prstClr val="white"/>
              </a:solidFill>
              <a:latin typeface="ＭＳ Ｐゴシック"/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6906" y="3985881"/>
            <a:ext cx="610516" cy="831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utoShape 8"/>
          <p:cNvSpPr>
            <a:spLocks noChangeArrowheads="1"/>
          </p:cNvSpPr>
          <p:nvPr/>
        </p:nvSpPr>
        <p:spPr bwMode="auto">
          <a:xfrm flipH="1">
            <a:off x="856231" y="4844904"/>
            <a:ext cx="166415" cy="190967"/>
          </a:xfrm>
          <a:prstGeom prst="smileyFace">
            <a:avLst>
              <a:gd name="adj" fmla="val 4653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600" b="1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 flipH="1">
            <a:off x="1284123" y="4844904"/>
            <a:ext cx="167648" cy="190967"/>
          </a:xfrm>
          <a:prstGeom prst="smileyFace">
            <a:avLst>
              <a:gd name="adj" fmla="val 4653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600" b="1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auto">
          <a:xfrm flipH="1">
            <a:off x="1700292" y="4844904"/>
            <a:ext cx="166415" cy="190967"/>
          </a:xfrm>
          <a:prstGeom prst="smileyFace">
            <a:avLst>
              <a:gd name="adj" fmla="val 4653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600" b="1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79701" y="5082894"/>
            <a:ext cx="18459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ＭＳ Ｐゴシック"/>
              </a:rPr>
              <a:t>地域</a:t>
            </a:r>
            <a:r>
              <a:rPr lang="ja-JP" altLang="en-US" sz="1200" b="1" dirty="0" smtClean="0">
                <a:solidFill>
                  <a:prstClr val="black"/>
                </a:solidFill>
                <a:latin typeface="ＭＳ Ｐゴシック"/>
              </a:rPr>
              <a:t>情報化アドバイザー</a:t>
            </a:r>
            <a:endParaRPr lang="en-US" altLang="ja-JP" sz="1200" b="1" dirty="0">
              <a:solidFill>
                <a:prstClr val="black"/>
              </a:solidFill>
              <a:latin typeface="ＭＳ Ｐゴシック"/>
            </a:endParaRPr>
          </a:p>
          <a:p>
            <a:pPr algn="ctr" fontAlgn="base">
              <a:spcAft>
                <a:spcPct val="0"/>
              </a:spcAft>
              <a:defRPr/>
            </a:pPr>
            <a:r>
              <a:rPr lang="ja-JP" altLang="en-US" sz="1200" b="1" dirty="0" smtClean="0">
                <a:solidFill>
                  <a:prstClr val="black"/>
                </a:solidFill>
                <a:latin typeface="ＭＳ Ｐゴシック"/>
              </a:rPr>
              <a:t>（平成</a:t>
            </a:r>
            <a:r>
              <a:rPr lang="en-US" altLang="ja-JP" sz="1200" b="1" dirty="0" smtClean="0">
                <a:solidFill>
                  <a:prstClr val="black"/>
                </a:solidFill>
                <a:latin typeface="ＭＳ Ｐゴシック"/>
              </a:rPr>
              <a:t>24</a:t>
            </a:r>
            <a:r>
              <a:rPr lang="ja-JP" altLang="en-US" sz="1200" b="1" dirty="0" smtClean="0">
                <a:solidFill>
                  <a:prstClr val="black"/>
                </a:solidFill>
                <a:latin typeface="ＭＳ Ｐゴシック"/>
              </a:rPr>
              <a:t>年度</a:t>
            </a:r>
            <a:r>
              <a:rPr lang="en-US" altLang="ja-JP" sz="1200" b="1" dirty="0" smtClean="0">
                <a:solidFill>
                  <a:prstClr val="black"/>
                </a:solidFill>
                <a:latin typeface="ＭＳ Ｐゴシック"/>
              </a:rPr>
              <a:t>73</a:t>
            </a:r>
            <a:r>
              <a:rPr lang="ja-JP" altLang="en-US" sz="1200" b="1" dirty="0" smtClean="0">
                <a:solidFill>
                  <a:prstClr val="black"/>
                </a:solidFill>
                <a:latin typeface="ＭＳ Ｐゴシック"/>
              </a:rPr>
              <a:t>名</a:t>
            </a:r>
            <a:r>
              <a:rPr lang="ja-JP" altLang="en-US" sz="1200" b="1" dirty="0">
                <a:solidFill>
                  <a:prstClr val="black"/>
                </a:solidFill>
                <a:latin typeface="ＭＳ Ｐゴシック"/>
              </a:rPr>
              <a:t>）</a:t>
            </a:r>
          </a:p>
        </p:txBody>
      </p:sp>
      <p:sp>
        <p:nvSpPr>
          <p:cNvPr id="11" name="Oval 16"/>
          <p:cNvSpPr>
            <a:spLocks noChangeArrowheads="1"/>
          </p:cNvSpPr>
          <p:nvPr/>
        </p:nvSpPr>
        <p:spPr bwMode="auto">
          <a:xfrm>
            <a:off x="3401694" y="4069745"/>
            <a:ext cx="1545245" cy="15480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85954" tIns="42977" rIns="85954" bIns="4297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ＭＳ Ｐゴシック"/>
              </a:rPr>
              <a:t>地方公共団体</a:t>
            </a:r>
            <a:endParaRPr lang="ja-JP" altLang="en-US" sz="1200" b="1" dirty="0">
              <a:solidFill>
                <a:prstClr val="white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ＭＳ Ｐゴシック"/>
            </a:endParaRP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2279861" y="4022073"/>
            <a:ext cx="1262769" cy="720000"/>
          </a:xfrm>
          <a:prstGeom prst="leftArrow">
            <a:avLst>
              <a:gd name="adj1" fmla="val 50000"/>
              <a:gd name="adj2" fmla="val 84119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>
            <a:flatTx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b="1" dirty="0">
                <a:solidFill>
                  <a:prstClr val="white"/>
                </a:solidFill>
                <a:latin typeface="ＭＳ Ｐゴシック"/>
              </a:rPr>
              <a:t>派遣要請</a:t>
            </a:r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auto">
          <a:xfrm>
            <a:off x="2279861" y="4994073"/>
            <a:ext cx="1262769" cy="720000"/>
          </a:xfrm>
          <a:prstGeom prst="rightArrow">
            <a:avLst>
              <a:gd name="adj1" fmla="val 60269"/>
              <a:gd name="adj2" fmla="val 72633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>
            <a:flatTx/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050" b="1" dirty="0">
                <a:solidFill>
                  <a:prstClr val="white"/>
                </a:solidFill>
                <a:latin typeface="ＭＳ Ｐゴシック"/>
              </a:rPr>
              <a:t>アドバイザー派遣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050" b="1" dirty="0" smtClean="0">
                <a:solidFill>
                  <a:prstClr val="white"/>
                </a:solidFill>
                <a:latin typeface="ＭＳ Ｐゴシック"/>
              </a:rPr>
              <a:t>（</a:t>
            </a:r>
            <a:r>
              <a:rPr lang="en-US" altLang="ja-JP" sz="1050" b="1" dirty="0" smtClean="0">
                <a:solidFill>
                  <a:prstClr val="white"/>
                </a:solidFill>
                <a:latin typeface="ＭＳ Ｐゴシック"/>
              </a:rPr>
              <a:t>1</a:t>
            </a:r>
            <a:r>
              <a:rPr lang="ja-JP" altLang="en-US" sz="1050" b="1" dirty="0" smtClean="0">
                <a:solidFill>
                  <a:prstClr val="white"/>
                </a:solidFill>
                <a:latin typeface="ＭＳ Ｐゴシック"/>
              </a:rPr>
              <a:t>～</a:t>
            </a:r>
            <a:r>
              <a:rPr lang="en-US" altLang="ja-JP" sz="1050" b="1" dirty="0" smtClean="0">
                <a:solidFill>
                  <a:prstClr val="white"/>
                </a:solidFill>
                <a:latin typeface="ＭＳ Ｐゴシック"/>
              </a:rPr>
              <a:t>2</a:t>
            </a:r>
            <a:r>
              <a:rPr lang="ja-JP" altLang="en-US" sz="1050" b="1" dirty="0">
                <a:solidFill>
                  <a:prstClr val="white"/>
                </a:solidFill>
                <a:latin typeface="ＭＳ Ｐゴシック"/>
              </a:rPr>
              <a:t>名程度</a:t>
            </a:r>
            <a:r>
              <a:rPr lang="ja-JP" altLang="en-US" sz="1100" b="1" dirty="0">
                <a:solidFill>
                  <a:prstClr val="white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ＭＳ Ｐゴシック"/>
              </a:rPr>
              <a:t>）</a:t>
            </a:r>
          </a:p>
        </p:txBody>
      </p:sp>
      <p:sp>
        <p:nvSpPr>
          <p:cNvPr id="14" name="Oval 16"/>
          <p:cNvSpPr>
            <a:spLocks noChangeArrowheads="1"/>
          </p:cNvSpPr>
          <p:nvPr/>
        </p:nvSpPr>
        <p:spPr bwMode="auto">
          <a:xfrm>
            <a:off x="5611923" y="3501008"/>
            <a:ext cx="1229538" cy="133200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85954" tIns="42977" rIns="85954" bIns="4297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00" b="1" dirty="0">
                <a:solidFill>
                  <a:prstClr val="black"/>
                </a:solidFill>
                <a:latin typeface="ＭＳ Ｐゴシック"/>
              </a:rPr>
              <a:t>地域</a:t>
            </a:r>
            <a:r>
              <a:rPr lang="ja-JP" altLang="en-US" sz="1100" b="1" dirty="0" smtClean="0">
                <a:solidFill>
                  <a:prstClr val="black"/>
                </a:solidFill>
                <a:latin typeface="ＭＳ Ｐゴシック"/>
              </a:rPr>
              <a:t>の</a:t>
            </a:r>
            <a:endParaRPr lang="en-US" altLang="ja-JP" sz="1100" b="1" dirty="0" smtClean="0">
              <a:solidFill>
                <a:prstClr val="black"/>
              </a:solidFill>
              <a:latin typeface="ＭＳ Ｐゴシック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00" b="1" dirty="0" smtClean="0">
                <a:solidFill>
                  <a:prstClr val="black"/>
                </a:solidFill>
                <a:latin typeface="ＭＳ Ｐゴシック"/>
              </a:rPr>
              <a:t>公益団体</a:t>
            </a:r>
            <a:endParaRPr lang="en-US" altLang="ja-JP" sz="1100" b="1" dirty="0" smtClean="0">
              <a:solidFill>
                <a:prstClr val="black"/>
              </a:solidFill>
              <a:latin typeface="ＭＳ Ｐゴシック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00" b="1" dirty="0" smtClean="0">
                <a:solidFill>
                  <a:prstClr val="black"/>
                </a:solidFill>
                <a:latin typeface="ＭＳ Ｐゴシック"/>
              </a:rPr>
              <a:t>（</a:t>
            </a:r>
            <a:r>
              <a:rPr lang="en-US" altLang="ja-JP" sz="1100" b="1" dirty="0" smtClean="0">
                <a:solidFill>
                  <a:prstClr val="black"/>
                </a:solidFill>
                <a:latin typeface="ＭＳ Ｐゴシック"/>
              </a:rPr>
              <a:t>NPO</a:t>
            </a:r>
            <a:r>
              <a:rPr lang="ja-JP" altLang="en-US" sz="1100" b="1" dirty="0" smtClean="0">
                <a:solidFill>
                  <a:prstClr val="black"/>
                </a:solidFill>
                <a:latin typeface="ＭＳ Ｐゴシック"/>
              </a:rPr>
              <a:t>等）</a:t>
            </a:r>
            <a:endParaRPr lang="ja-JP" altLang="en-US" sz="1100" b="1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15" name="Oval 16"/>
          <p:cNvSpPr>
            <a:spLocks noChangeArrowheads="1"/>
          </p:cNvSpPr>
          <p:nvPr/>
        </p:nvSpPr>
        <p:spPr bwMode="auto">
          <a:xfrm>
            <a:off x="5611923" y="4977024"/>
            <a:ext cx="1229538" cy="133200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85954" tIns="42977" rIns="85954" bIns="4297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00" b="1" dirty="0">
                <a:solidFill>
                  <a:prstClr val="black"/>
                </a:solidFill>
                <a:latin typeface="ＭＳ Ｐゴシック"/>
              </a:rPr>
              <a:t>地域</a:t>
            </a:r>
            <a:r>
              <a:rPr lang="ja-JP" altLang="en-US" sz="1100" b="1" dirty="0" smtClean="0">
                <a:solidFill>
                  <a:prstClr val="black"/>
                </a:solidFill>
                <a:latin typeface="ＭＳ Ｐゴシック"/>
              </a:rPr>
              <a:t>の</a:t>
            </a:r>
            <a:endParaRPr lang="en-US" altLang="ja-JP" sz="1100" b="1" dirty="0" smtClean="0">
              <a:solidFill>
                <a:prstClr val="black"/>
              </a:solidFill>
              <a:latin typeface="ＭＳ Ｐゴシック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00" b="1" dirty="0" smtClean="0">
                <a:solidFill>
                  <a:prstClr val="black"/>
                </a:solidFill>
                <a:latin typeface="ＭＳ Ｐゴシック"/>
              </a:rPr>
              <a:t>公益団体</a:t>
            </a:r>
            <a:endParaRPr lang="en-US" altLang="ja-JP" sz="1100" b="1" dirty="0" smtClean="0">
              <a:solidFill>
                <a:prstClr val="black"/>
              </a:solidFill>
              <a:latin typeface="ＭＳ Ｐゴシック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00" b="1" dirty="0" smtClean="0">
                <a:solidFill>
                  <a:prstClr val="black"/>
                </a:solidFill>
                <a:latin typeface="ＭＳ Ｐゴシック"/>
              </a:rPr>
              <a:t>（</a:t>
            </a:r>
            <a:r>
              <a:rPr lang="en-US" altLang="ja-JP" sz="1100" b="1" dirty="0" smtClean="0">
                <a:solidFill>
                  <a:prstClr val="black"/>
                </a:solidFill>
                <a:latin typeface="ＭＳ Ｐゴシック"/>
              </a:rPr>
              <a:t>NPO</a:t>
            </a:r>
            <a:r>
              <a:rPr lang="ja-JP" altLang="en-US" sz="1100" b="1" dirty="0" smtClean="0">
                <a:solidFill>
                  <a:prstClr val="black"/>
                </a:solidFill>
                <a:latin typeface="ＭＳ Ｐゴシック"/>
              </a:rPr>
              <a:t>等）</a:t>
            </a:r>
            <a:endParaRPr lang="ja-JP" altLang="en-US" sz="1100" b="1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16" name="左右矢印 15"/>
          <p:cNvSpPr/>
          <p:nvPr/>
        </p:nvSpPr>
        <p:spPr>
          <a:xfrm rot="20051686">
            <a:off x="4861246" y="4095264"/>
            <a:ext cx="764308" cy="540000"/>
          </a:xfrm>
          <a:prstGeom prst="left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 smtClean="0">
                <a:solidFill>
                  <a:prstClr val="white"/>
                </a:solidFill>
                <a:latin typeface="ＭＳ Ｐゴシック"/>
              </a:rPr>
              <a:t>協働</a:t>
            </a:r>
            <a:endParaRPr lang="ja-JP" altLang="en-US" sz="1400" b="1" dirty="0">
              <a:solidFill>
                <a:prstClr val="white"/>
              </a:solidFill>
              <a:latin typeface="ＭＳ Ｐゴシック"/>
            </a:endParaRPr>
          </a:p>
        </p:txBody>
      </p:sp>
      <p:sp>
        <p:nvSpPr>
          <p:cNvPr id="17" name="左右矢印 16"/>
          <p:cNvSpPr/>
          <p:nvPr/>
        </p:nvSpPr>
        <p:spPr>
          <a:xfrm rot="1214696">
            <a:off x="4861246" y="5040953"/>
            <a:ext cx="764308" cy="540000"/>
          </a:xfrm>
          <a:prstGeom prst="left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 smtClean="0">
                <a:solidFill>
                  <a:prstClr val="white"/>
                </a:solidFill>
                <a:latin typeface="ＭＳ Ｐゴシック"/>
              </a:rPr>
              <a:t>協働</a:t>
            </a:r>
            <a:endParaRPr lang="ja-JP" altLang="en-US" sz="1400" b="1" dirty="0">
              <a:solidFill>
                <a:prstClr val="white"/>
              </a:solidFill>
              <a:latin typeface="ＭＳ Ｐゴシック"/>
            </a:endParaRPr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842322"/>
              </p:ext>
            </p:extLst>
          </p:nvPr>
        </p:nvGraphicFramePr>
        <p:xfrm>
          <a:off x="1424608" y="6021288"/>
          <a:ext cx="4193292" cy="54864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921441"/>
                <a:gridCol w="3271851"/>
              </a:tblGrid>
              <a:tr h="166613">
                <a:tc rowSpan="2"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派遣実績</a:t>
                      </a:r>
                      <a:endParaRPr kumimoji="1" lang="ja-JP" altLang="en-US" sz="1200" b="1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anchor="ctr" anchorCtr="1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平成</a:t>
                      </a:r>
                      <a:r>
                        <a:rPr kumimoji="1" lang="en-US" altLang="ja-JP" sz="12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20</a:t>
                      </a:r>
                      <a:r>
                        <a:rPr kumimoji="1" lang="ja-JP" altLang="en-US" sz="12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年</a:t>
                      </a:r>
                      <a:r>
                        <a:rPr kumimoji="1" lang="en-US" altLang="ja-JP" sz="12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</a:t>
                      </a:r>
                      <a:r>
                        <a:rPr kumimoji="1" lang="ja-JP" altLang="en-US" sz="12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月～平成</a:t>
                      </a:r>
                      <a:r>
                        <a:rPr kumimoji="1" lang="en-US" altLang="ja-JP" sz="12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25</a:t>
                      </a:r>
                      <a:r>
                        <a:rPr kumimoji="1" lang="ja-JP" altLang="en-US" sz="12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年</a:t>
                      </a:r>
                      <a:r>
                        <a:rPr kumimoji="1" lang="en-US" altLang="ja-JP" sz="12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</a:t>
                      </a:r>
                      <a:r>
                        <a:rPr kumimoji="1" lang="ja-JP" altLang="en-US" sz="12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endParaRPr kumimoji="1" lang="ja-JP" altLang="en-US" sz="12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>
                    <a:solidFill>
                      <a:srgbClr val="FFCCFF"/>
                    </a:solidFill>
                  </a:tcPr>
                </a:tc>
              </a:tr>
              <a:tr h="225236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約</a:t>
                      </a:r>
                      <a:r>
                        <a:rPr kumimoji="1" lang="en-US" altLang="ja-JP" sz="1200" b="1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350</a:t>
                      </a:r>
                      <a:r>
                        <a:rPr kumimoji="1" lang="ja-JP" altLang="en-US" sz="12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回</a:t>
                      </a:r>
                      <a:endParaRPr kumimoji="1" lang="ja-JP" altLang="en-US" sz="1200" b="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>
                    <a:solidFill>
                      <a:srgbClr val="FF99FF"/>
                    </a:solidFill>
                  </a:tcPr>
                </a:tc>
              </a:tr>
            </a:tbl>
          </a:graphicData>
        </a:graphic>
      </p:graphicFrame>
      <p:sp>
        <p:nvSpPr>
          <p:cNvPr id="19" name="角丸四角形 18"/>
          <p:cNvSpPr/>
          <p:nvPr/>
        </p:nvSpPr>
        <p:spPr>
          <a:xfrm>
            <a:off x="144717" y="620688"/>
            <a:ext cx="9577064" cy="2520280"/>
          </a:xfrm>
          <a:prstGeom prst="roundRect">
            <a:avLst>
              <a:gd name="adj" fmla="val 8328"/>
            </a:avLst>
          </a:prstGeom>
          <a:gradFill>
            <a:gsLst>
              <a:gs pos="0">
                <a:schemeClr val="bg1"/>
              </a:gs>
              <a:gs pos="90000">
                <a:schemeClr val="accent6">
                  <a:shade val="93000"/>
                  <a:satMod val="130000"/>
                  <a:lumMod val="10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base">
              <a:spcBef>
                <a:spcPct val="30000"/>
              </a:spcBef>
              <a:spcAft>
                <a:spcPct val="0"/>
              </a:spcAft>
              <a:defRPr/>
            </a:pPr>
            <a:r>
              <a:rPr lang="ja-JP" altLang="en-US" b="1" dirty="0">
                <a:solidFill>
                  <a:srgbClr val="FF6600"/>
                </a:solidFill>
                <a:latin typeface="ＭＳ Ｐゴシック"/>
              </a:rPr>
              <a:t>■</a:t>
            </a:r>
            <a:r>
              <a:rPr lang="ja-JP" altLang="en-US" b="1" dirty="0">
                <a:solidFill>
                  <a:prstClr val="black"/>
                </a:solidFill>
                <a:latin typeface="ＭＳ Ｐゴシック"/>
              </a:rPr>
              <a:t>地域情報化</a:t>
            </a:r>
            <a:r>
              <a:rPr lang="ja-JP" altLang="en-US" b="1" dirty="0" smtClean="0">
                <a:solidFill>
                  <a:prstClr val="black"/>
                </a:solidFill>
                <a:latin typeface="ＭＳ Ｐゴシック"/>
              </a:rPr>
              <a:t>アドバイザーの枠組み</a:t>
            </a:r>
            <a:endParaRPr lang="ja-JP" altLang="en-US" b="1" dirty="0">
              <a:solidFill>
                <a:prstClr val="black"/>
              </a:solidFill>
              <a:latin typeface="ＭＳ Ｐゴシック"/>
            </a:endParaRPr>
          </a:p>
          <a:p>
            <a:pPr marL="180975" lvl="1" indent="180975" algn="just" fontAlgn="base">
              <a:spcAft>
                <a:spcPct val="0"/>
              </a:spcAft>
              <a:buFont typeface="ＭＳ Ｐゴシック" pitchFamily="50" charset="-128"/>
              <a:buNone/>
              <a:defRPr/>
            </a:pPr>
            <a:r>
              <a:rPr lang="ja-JP" altLang="en-US" sz="1600" dirty="0">
                <a:solidFill>
                  <a:prstClr val="black"/>
                </a:solidFill>
                <a:latin typeface="ＭＳ Ｐゴシック"/>
              </a:rPr>
              <a:t>ＩＣＴの基盤整備、利活用促進の実施と併せて、地域の要請に基づき、総務省から、「地域情報化アドバイザー」を地域に派遣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/>
              </a:rPr>
              <a:t>。これにより、支援</a:t>
            </a:r>
            <a:r>
              <a:rPr lang="ja-JP" altLang="en-US" sz="1600" dirty="0">
                <a:solidFill>
                  <a:prstClr val="black"/>
                </a:solidFill>
                <a:latin typeface="ＭＳ Ｐゴシック"/>
              </a:rPr>
              <a:t>地域の地域情報化を「基盤」「利活用」「人材」の３つの側面から総合的にサポート。</a:t>
            </a:r>
            <a:endParaRPr lang="en-US" altLang="ja-JP" sz="1600" dirty="0">
              <a:solidFill>
                <a:prstClr val="black"/>
              </a:solidFill>
              <a:latin typeface="ＭＳ Ｐゴシック"/>
            </a:endParaRPr>
          </a:p>
          <a:p>
            <a:pPr algn="just" fontAlgn="base">
              <a:spcBef>
                <a:spcPts val="1800"/>
              </a:spcBef>
              <a:spcAft>
                <a:spcPct val="0"/>
              </a:spcAft>
              <a:defRPr/>
            </a:pPr>
            <a:r>
              <a:rPr lang="ja-JP" altLang="en-US" b="1" dirty="0">
                <a:solidFill>
                  <a:srgbClr val="FF6600"/>
                </a:solidFill>
                <a:latin typeface="ＭＳ Ｐゴシック"/>
              </a:rPr>
              <a:t>■</a:t>
            </a:r>
            <a:r>
              <a:rPr lang="ja-JP" altLang="en-US" b="1" dirty="0">
                <a:solidFill>
                  <a:prstClr val="black"/>
                </a:solidFill>
                <a:latin typeface="ＭＳ Ｐゴシック"/>
              </a:rPr>
              <a:t>地域情報化アドバイザーの</a:t>
            </a:r>
            <a:r>
              <a:rPr lang="ja-JP" altLang="en-US" b="1" dirty="0" smtClean="0">
                <a:solidFill>
                  <a:prstClr val="black"/>
                </a:solidFill>
                <a:latin typeface="ＭＳ Ｐゴシック"/>
              </a:rPr>
              <a:t>構成</a:t>
            </a:r>
            <a:endParaRPr lang="ja-JP" altLang="en-US" b="1" dirty="0">
              <a:solidFill>
                <a:prstClr val="black"/>
              </a:solidFill>
              <a:latin typeface="ＭＳ Ｐゴシック"/>
            </a:endParaRPr>
          </a:p>
          <a:p>
            <a:pPr marL="180975" lvl="1" indent="180975" algn="just" fontAlgn="base">
              <a:spcAft>
                <a:spcPct val="0"/>
              </a:spcAft>
              <a:buFont typeface="ＭＳ Ｐゴシック" pitchFamily="50" charset="-128"/>
              <a:buNone/>
              <a:defRPr/>
            </a:pPr>
            <a:r>
              <a:rPr lang="ja-JP" altLang="en-US" sz="1600" dirty="0">
                <a:solidFill>
                  <a:prstClr val="black"/>
                </a:solidFill>
                <a:latin typeface="ＭＳ Ｐゴシック"/>
              </a:rPr>
              <a:t>大学での研究活動や地域における企業活動、</a:t>
            </a:r>
            <a:r>
              <a:rPr lang="en-US" altLang="ja-JP" sz="1600" dirty="0">
                <a:solidFill>
                  <a:prstClr val="black"/>
                </a:solidFill>
                <a:latin typeface="ＭＳ Ｐゴシック"/>
              </a:rPr>
              <a:t>NPO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/>
              </a:rPr>
              <a:t>活動等を通じて</a:t>
            </a:r>
            <a:r>
              <a:rPr lang="ja-JP" altLang="en-US" sz="1600" dirty="0">
                <a:solidFill>
                  <a:prstClr val="black"/>
                </a:solidFill>
                <a:latin typeface="ＭＳ Ｐゴシック"/>
              </a:rPr>
              <a:t>、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/>
              </a:rPr>
              <a:t>地域</a:t>
            </a:r>
            <a:r>
              <a:rPr lang="ja-JP" altLang="en-US" sz="1600" dirty="0">
                <a:solidFill>
                  <a:prstClr val="black"/>
                </a:solidFill>
                <a:latin typeface="ＭＳ Ｐゴシック"/>
              </a:rPr>
              <a:t>情報化に知見・ノウハウを持つ有識者により構成される。公表されている各アドバイザーの専門分野や取組実績に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/>
              </a:rPr>
              <a:t>基づく依頼者からの指名</a:t>
            </a:r>
            <a:r>
              <a:rPr lang="ja-JP" altLang="en-US" sz="1600" dirty="0">
                <a:solidFill>
                  <a:prstClr val="black"/>
                </a:solidFill>
                <a:latin typeface="ＭＳ Ｐゴシック"/>
              </a:rPr>
              <a:t>や、要請内容に応じた事務局による選出により、各地域の課題に適合するアドバイザーを派遣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/>
              </a:rPr>
              <a:t>する。</a:t>
            </a:r>
            <a:endParaRPr lang="ja-JP" altLang="en-US" sz="3600" b="1" dirty="0">
              <a:solidFill>
                <a:prstClr val="white"/>
              </a:solidFill>
              <a:latin typeface="ＭＳ Ｐゴシック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603521" y="3501008"/>
            <a:ext cx="1863662" cy="307777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 smtClean="0">
                <a:solidFill>
                  <a:prstClr val="black"/>
                </a:solidFill>
                <a:latin typeface="ＭＳ Ｐゴシック"/>
              </a:rPr>
              <a:t>アドバイザー所属構成</a:t>
            </a:r>
          </a:p>
        </p:txBody>
      </p:sp>
      <p:sp>
        <p:nvSpPr>
          <p:cNvPr id="21" name="テキスト ボックス 21"/>
          <p:cNvSpPr txBox="1">
            <a:spLocks noChangeArrowheads="1"/>
          </p:cNvSpPr>
          <p:nvPr/>
        </p:nvSpPr>
        <p:spPr bwMode="auto">
          <a:xfrm>
            <a:off x="9217502" y="4970923"/>
            <a:ext cx="63926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00" b="1" dirty="0" smtClean="0">
                <a:solidFill>
                  <a:prstClr val="black"/>
                </a:solidFill>
                <a:latin typeface="ＭＳ Ｐゴシック"/>
              </a:rPr>
              <a:t>N=73</a:t>
            </a:r>
            <a:endParaRPr lang="ja-JP" altLang="en-US" sz="1000" b="1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22" name="テキスト ボックス 21"/>
          <p:cNvSpPr txBox="1">
            <a:spLocks noChangeArrowheads="1"/>
          </p:cNvSpPr>
          <p:nvPr/>
        </p:nvSpPr>
        <p:spPr bwMode="auto">
          <a:xfrm>
            <a:off x="8820317" y="3767015"/>
            <a:ext cx="9623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b="1" dirty="0" smtClean="0">
                <a:solidFill>
                  <a:prstClr val="black"/>
                </a:solidFill>
                <a:latin typeface="ＭＳ Ｐゴシック"/>
              </a:rPr>
              <a:t>（平成</a:t>
            </a:r>
            <a:r>
              <a:rPr lang="en-US" altLang="ja-JP" sz="1000" b="1" dirty="0" smtClean="0">
                <a:solidFill>
                  <a:prstClr val="black"/>
                </a:solidFill>
                <a:latin typeface="ＭＳ Ｐゴシック"/>
              </a:rPr>
              <a:t>24</a:t>
            </a:r>
            <a:r>
              <a:rPr lang="ja-JP" altLang="en-US" sz="1000" b="1" dirty="0" smtClean="0">
                <a:solidFill>
                  <a:prstClr val="black"/>
                </a:solidFill>
                <a:latin typeface="ＭＳ Ｐゴシック"/>
              </a:rPr>
              <a:t>年度）</a:t>
            </a:r>
            <a:endParaRPr lang="ja-JP" altLang="en-US" sz="1000" b="1" dirty="0">
              <a:solidFill>
                <a:prstClr val="black"/>
              </a:solidFill>
              <a:latin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887212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4432</TotalTime>
  <Words>216</Words>
  <Application>Microsoft Office PowerPoint</Application>
  <PresentationFormat>A4 210 x 297 mm</PresentationFormat>
  <Paragraphs>26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別紙２　地域情報化アドバイザー派遣事業 概要</vt:lpstr>
    </vt:vector>
  </TitlesOfParts>
  <Company>総務省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地域情報化アドバイザー</dc:title>
  <dc:creator>A</dc:creator>
  <cp:lastModifiedBy>片山　寅真(001457)</cp:lastModifiedBy>
  <cp:revision>123</cp:revision>
  <cp:lastPrinted>2013-01-31T08:56:41Z</cp:lastPrinted>
  <dcterms:created xsi:type="dcterms:W3CDTF">2012-01-12T05:58:00Z</dcterms:created>
  <dcterms:modified xsi:type="dcterms:W3CDTF">2013-01-31T09:00:11Z</dcterms:modified>
</cp:coreProperties>
</file>