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31" r:id="rId1"/>
  </p:sldMasterIdLst>
  <p:notesMasterIdLst>
    <p:notesMasterId r:id="rId6"/>
  </p:notesMasterIdLst>
  <p:handoutMasterIdLst>
    <p:handoutMasterId r:id="rId7"/>
  </p:handoutMasterIdLst>
  <p:sldIdLst>
    <p:sldId id="2029" r:id="rId2"/>
    <p:sldId id="2030" r:id="rId3"/>
    <p:sldId id="2031" r:id="rId4"/>
    <p:sldId id="2032" r:id="rId5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33CC33"/>
    <a:srgbClr val="800080"/>
    <a:srgbClr val="FF9900"/>
    <a:srgbClr val="99CC00"/>
    <a:srgbClr val="D60093"/>
    <a:srgbClr val="CC99FF"/>
    <a:srgbClr val="CC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21" autoAdjust="0"/>
    <p:restoredTop sz="98777" autoAdjust="0"/>
  </p:normalViewPr>
  <p:slideViewPr>
    <p:cSldViewPr>
      <p:cViewPr>
        <p:scale>
          <a:sx n="80" d="100"/>
          <a:sy n="80" d="100"/>
        </p:scale>
        <p:origin x="-768" y="-2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59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334" y="-8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2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0E2BD61-DDD7-4277-940A-D53337B860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487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2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2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8330283-1BF3-43FC-816A-7A3E2B0570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09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DE8E-85BC-401F-B86D-18051AA7C13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33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2300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7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8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877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822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2013/11/19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822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822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7149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91" y="4626768"/>
            <a:ext cx="8722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角丸四角形 27"/>
          <p:cNvSpPr/>
          <p:nvPr/>
        </p:nvSpPr>
        <p:spPr>
          <a:xfrm>
            <a:off x="3623490" y="4743102"/>
            <a:ext cx="2049590" cy="271388"/>
          </a:xfrm>
          <a:prstGeom prst="roundRect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情報流通連携基盤共通</a:t>
            </a: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API</a:t>
            </a:r>
            <a:endParaRPr kumimoji="1" lang="ja-JP" altLang="en-US" sz="1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2480" y="2779911"/>
            <a:ext cx="26981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1400" b="1" dirty="0" smtClean="0">
                <a:latin typeface="+mn-ea"/>
              </a:rPr>
              <a:t>【</a:t>
            </a:r>
            <a:r>
              <a:rPr lang="ja-JP" altLang="en-US" sz="1400" b="1" dirty="0" smtClean="0">
                <a:latin typeface="+mn-ea"/>
              </a:rPr>
              <a:t>公共</a:t>
            </a:r>
            <a:r>
              <a:rPr lang="ja-JP" altLang="en-US" sz="1400" b="1" dirty="0">
                <a:latin typeface="+mn-ea"/>
              </a:rPr>
              <a:t>交通</a:t>
            </a:r>
            <a:r>
              <a:rPr lang="ja-JP" altLang="en-US" sz="1400" b="1" dirty="0" smtClean="0">
                <a:latin typeface="+mn-ea"/>
              </a:rPr>
              <a:t>運行</a:t>
            </a:r>
            <a:r>
              <a:rPr lang="ja-JP" altLang="en-US" sz="1400" b="1" dirty="0">
                <a:latin typeface="+mn-ea"/>
              </a:rPr>
              <a:t>情報</a:t>
            </a:r>
            <a:r>
              <a:rPr lang="ja-JP" altLang="en-US" sz="1400" b="1" dirty="0" smtClean="0">
                <a:latin typeface="+mn-ea"/>
              </a:rPr>
              <a:t>サービス</a:t>
            </a:r>
            <a:r>
              <a:rPr lang="en-US" altLang="ja-JP" sz="1400" b="1" dirty="0" smtClean="0">
                <a:latin typeface="+mn-ea"/>
              </a:rPr>
              <a:t>】</a:t>
            </a:r>
            <a:r>
              <a:rPr kumimoji="1" lang="en-US" altLang="ja-JP" sz="1400" b="1" dirty="0" smtClean="0">
                <a:latin typeface="+mn-ea"/>
              </a:rPr>
              <a:t/>
            </a:r>
            <a:br>
              <a:rPr kumimoji="1" lang="en-US" altLang="ja-JP" sz="1400" b="1" dirty="0" smtClean="0">
                <a:latin typeface="+mn-ea"/>
              </a:rPr>
            </a:b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公共交通利用者の端末にリアルタイムの</a:t>
            </a:r>
            <a:br>
              <a:rPr lang="ja-JP" altLang="en-US" sz="1100" dirty="0" smtClean="0">
                <a:latin typeface="+mn-ea"/>
              </a:rPr>
            </a:br>
            <a:r>
              <a:rPr lang="ja-JP" altLang="en-US" sz="1100" dirty="0" smtClean="0">
                <a:latin typeface="+mn-ea"/>
              </a:rPr>
              <a:t>　運行情報を直接提供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36776" y="2798058"/>
            <a:ext cx="247215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1400" b="1" dirty="0" smtClean="0">
                <a:latin typeface="+mn-ea"/>
              </a:rPr>
              <a:t>【</a:t>
            </a:r>
            <a:r>
              <a:rPr kumimoji="1" lang="ja-JP" altLang="en-US" sz="1400" b="1" dirty="0" smtClean="0">
                <a:latin typeface="+mn-ea"/>
              </a:rPr>
              <a:t>交通弱者支援情報サービス</a:t>
            </a:r>
            <a:r>
              <a:rPr kumimoji="1" lang="en-US" altLang="ja-JP" sz="1400" b="1" dirty="0" smtClean="0">
                <a:latin typeface="+mn-ea"/>
              </a:rPr>
              <a:t>】</a:t>
            </a:r>
            <a:r>
              <a:rPr kumimoji="1" lang="en-US" altLang="ja-JP" sz="1400" dirty="0" smtClean="0">
                <a:latin typeface="+mn-ea"/>
              </a:rPr>
              <a:t/>
            </a:r>
            <a:br>
              <a:rPr kumimoji="1" lang="en-US" altLang="ja-JP" sz="1400" dirty="0" smtClean="0">
                <a:latin typeface="+mn-ea"/>
              </a:rPr>
            </a:br>
            <a:r>
              <a:rPr kumimoji="1" lang="ja-JP" altLang="en-US" sz="1100" dirty="0" smtClean="0">
                <a:latin typeface="+mn-ea"/>
              </a:rPr>
              <a:t>交通弱者である</a:t>
            </a:r>
            <a:r>
              <a:rPr kumimoji="1" lang="ja-JP" altLang="en-US" sz="1100" dirty="0" err="1" smtClean="0">
                <a:latin typeface="+mn-ea"/>
              </a:rPr>
              <a:t>視覚障がい</a:t>
            </a:r>
            <a:r>
              <a:rPr kumimoji="1" lang="ja-JP" altLang="en-US" sz="1100" dirty="0" smtClean="0">
                <a:latin typeface="+mn-ea"/>
              </a:rPr>
              <a:t>者に</a:t>
            </a:r>
            <a:endParaRPr kumimoji="1" lang="en-US" altLang="ja-JP" sz="1100" dirty="0" smtClean="0">
              <a:latin typeface="+mn-ea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 smtClean="0">
                <a:latin typeface="+mn-ea"/>
              </a:rPr>
              <a:t>対して音声により移動支援情報を提供</a:t>
            </a:r>
            <a:endParaRPr kumimoji="1" lang="ja-JP" altLang="en-US" sz="1000" dirty="0">
              <a:latin typeface="+mn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85048" y="2780928"/>
            <a:ext cx="26516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1400" b="1" dirty="0" smtClean="0">
                <a:latin typeface="+mn-ea"/>
              </a:rPr>
              <a:t>【</a:t>
            </a:r>
            <a:r>
              <a:rPr lang="ja-JP" altLang="en-US" sz="1400" b="1" dirty="0" smtClean="0">
                <a:latin typeface="+mn-ea"/>
              </a:rPr>
              <a:t>次</a:t>
            </a:r>
            <a:r>
              <a:rPr lang="ja-JP" altLang="en-US" sz="1400" b="1" dirty="0">
                <a:latin typeface="+mn-ea"/>
              </a:rPr>
              <a:t>世代交通支援情報</a:t>
            </a:r>
            <a:r>
              <a:rPr lang="ja-JP" altLang="en-US" sz="1400" b="1" dirty="0" smtClean="0">
                <a:latin typeface="+mn-ea"/>
              </a:rPr>
              <a:t>サービス</a:t>
            </a:r>
            <a:r>
              <a:rPr lang="en-US" altLang="ja-JP" sz="1400" b="1" dirty="0" smtClean="0">
                <a:latin typeface="+mn-ea"/>
              </a:rPr>
              <a:t>】</a:t>
            </a:r>
            <a:br>
              <a:rPr lang="en-US" altLang="ja-JP" sz="1400" b="1" dirty="0" smtClean="0">
                <a:latin typeface="+mn-ea"/>
              </a:rPr>
            </a:br>
            <a:r>
              <a:rPr kumimoji="1" lang="ja-JP" altLang="en-US" sz="1100" dirty="0" smtClean="0">
                <a:latin typeface="+mn-ea"/>
              </a:rPr>
              <a:t>駅内の利用者の位置に応じて</a:t>
            </a:r>
            <a:endParaRPr kumimoji="1" lang="en-US" altLang="ja-JP" sz="1100" dirty="0" smtClean="0">
              <a:latin typeface="+mn-ea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 smtClean="0">
                <a:latin typeface="+mn-ea"/>
              </a:rPr>
              <a:t>施設案内等の情報サービスを提供</a:t>
            </a:r>
            <a:endParaRPr kumimoji="1" lang="ja-JP" altLang="en-US" sz="1000" dirty="0">
              <a:latin typeface="+mn-ea"/>
            </a:endParaRPr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06" y="5835697"/>
            <a:ext cx="1642958" cy="5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3218053" y="6400525"/>
            <a:ext cx="27879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+mn-ea"/>
              </a:rPr>
              <a:t>駅ターミナルの</a:t>
            </a:r>
            <a:r>
              <a:rPr lang="ja-JP" altLang="en-US" sz="1050" dirty="0" smtClean="0">
                <a:latin typeface="+mn-ea"/>
              </a:rPr>
              <a:t>施設（券売機、窓口、売店等）</a:t>
            </a:r>
            <a:endParaRPr lang="en-US" altLang="ja-JP" sz="1050" dirty="0" smtClean="0">
              <a:latin typeface="+mn-ea"/>
            </a:endParaRPr>
          </a:p>
          <a:p>
            <a:pPr algn="ctr"/>
            <a:r>
              <a:rPr lang="ja-JP" altLang="en-US" sz="1050" dirty="0" smtClean="0">
                <a:latin typeface="+mn-ea"/>
              </a:rPr>
              <a:t>の情報（施設の名称、位置、使用状況等）</a:t>
            </a:r>
            <a:endParaRPr kumimoji="1" lang="ja-JP" altLang="en-US" sz="1050" dirty="0">
              <a:latin typeface="+mn-ea"/>
            </a:endParaRPr>
          </a:p>
        </p:txBody>
      </p:sp>
      <p:cxnSp>
        <p:nvCxnSpPr>
          <p:cNvPr id="40" name="曲線コネクタ 39"/>
          <p:cNvCxnSpPr>
            <a:stCxn id="62" idx="0"/>
            <a:endCxn id="28" idx="2"/>
          </p:cNvCxnSpPr>
          <p:nvPr/>
        </p:nvCxnSpPr>
        <p:spPr>
          <a:xfrm rot="5400000" flipH="1" flipV="1">
            <a:off x="3161518" y="4173465"/>
            <a:ext cx="645741" cy="2327793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曲線コネクタ 41"/>
          <p:cNvCxnSpPr>
            <a:stCxn id="36" idx="0"/>
            <a:endCxn id="28" idx="2"/>
          </p:cNvCxnSpPr>
          <p:nvPr/>
        </p:nvCxnSpPr>
        <p:spPr>
          <a:xfrm rot="5400000" flipH="1" flipV="1">
            <a:off x="4237682" y="5425094"/>
            <a:ext cx="821207" cy="1270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曲線コネクタ 42"/>
          <p:cNvCxnSpPr>
            <a:stCxn id="61" idx="0"/>
            <a:endCxn id="28" idx="2"/>
          </p:cNvCxnSpPr>
          <p:nvPr/>
        </p:nvCxnSpPr>
        <p:spPr>
          <a:xfrm rot="16200000" flipV="1">
            <a:off x="5417139" y="4245637"/>
            <a:ext cx="680611" cy="2218318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線コネクタ 43"/>
          <p:cNvCxnSpPr>
            <a:stCxn id="28" idx="0"/>
            <a:endCxn id="48" idx="2"/>
          </p:cNvCxnSpPr>
          <p:nvPr/>
        </p:nvCxnSpPr>
        <p:spPr>
          <a:xfrm rot="5400000" flipH="1" flipV="1">
            <a:off x="4477621" y="4401392"/>
            <a:ext cx="512375" cy="171047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線コネクタ 44"/>
          <p:cNvCxnSpPr>
            <a:stCxn id="28" idx="0"/>
            <a:endCxn id="47" idx="2"/>
          </p:cNvCxnSpPr>
          <p:nvPr/>
        </p:nvCxnSpPr>
        <p:spPr>
          <a:xfrm rot="5400000" flipH="1" flipV="1">
            <a:off x="5683277" y="3195736"/>
            <a:ext cx="512375" cy="2582359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線コネクタ 45"/>
          <p:cNvCxnSpPr>
            <a:stCxn id="28" idx="0"/>
            <a:endCxn id="49" idx="2"/>
          </p:cNvCxnSpPr>
          <p:nvPr/>
        </p:nvCxnSpPr>
        <p:spPr>
          <a:xfrm rot="16200000" flipV="1">
            <a:off x="3318769" y="3413586"/>
            <a:ext cx="468379" cy="219065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7155582" y="4160076"/>
            <a:ext cx="150124" cy="7065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>
              <a:latin typeface="+mn-ea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744270" y="4160076"/>
            <a:ext cx="150124" cy="7065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>
              <a:latin typeface="+mn-ea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382569" y="4204072"/>
            <a:ext cx="150124" cy="7065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>
              <a:latin typeface="+mn-ea"/>
            </a:endParaRPr>
          </a:p>
        </p:txBody>
      </p:sp>
      <p:sp>
        <p:nvSpPr>
          <p:cNvPr id="3" name="右中かっこ 2"/>
          <p:cNvSpPr/>
          <p:nvPr/>
        </p:nvSpPr>
        <p:spPr>
          <a:xfrm>
            <a:off x="7863118" y="5622815"/>
            <a:ext cx="208791" cy="1193208"/>
          </a:xfrm>
          <a:prstGeom prst="rightBrac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02967" y="6093296"/>
            <a:ext cx="1269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データ規格の策定</a:t>
            </a:r>
            <a:endParaRPr kumimoji="1" lang="ja-JP" altLang="en-US" sz="11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94540" y="4820309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システム構築・検証</a:t>
            </a:r>
            <a:endParaRPr kumimoji="1" lang="ja-JP" altLang="en-US" sz="1100" dirty="0"/>
          </a:p>
        </p:txBody>
      </p:sp>
      <p:sp>
        <p:nvSpPr>
          <p:cNvPr id="50" name="右中かっこ 49"/>
          <p:cNvSpPr/>
          <p:nvPr/>
        </p:nvSpPr>
        <p:spPr>
          <a:xfrm>
            <a:off x="7855951" y="2780927"/>
            <a:ext cx="238590" cy="1507161"/>
          </a:xfrm>
          <a:prstGeom prst="rightBrac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095800" y="3068960"/>
            <a:ext cx="17872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様々な</a:t>
            </a:r>
            <a:r>
              <a:rPr lang="ja-JP" altLang="en-US" sz="1100" dirty="0" smtClean="0"/>
              <a:t>情報サービスの提供を通じた情報流通連携基盤の適用性の</a:t>
            </a:r>
            <a:r>
              <a:rPr lang="ja-JP" altLang="en-US" sz="1100" dirty="0"/>
              <a:t>検証、オープンデータ化</a:t>
            </a:r>
            <a:r>
              <a:rPr lang="ja-JP" altLang="en-US" sz="1100" dirty="0" smtClean="0"/>
              <a:t>のメリットの可視化</a:t>
            </a:r>
            <a:endParaRPr kumimoji="1" lang="ja-JP" altLang="en-US" sz="1100" dirty="0"/>
          </a:p>
        </p:txBody>
      </p:sp>
      <p:sp>
        <p:nvSpPr>
          <p:cNvPr id="52" name="右中かっこ 51"/>
          <p:cNvSpPr/>
          <p:nvPr/>
        </p:nvSpPr>
        <p:spPr>
          <a:xfrm>
            <a:off x="7833320" y="4531771"/>
            <a:ext cx="238589" cy="823298"/>
          </a:xfrm>
          <a:prstGeom prst="rightBrac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0" y="-2352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 smtClean="0">
                <a:latin typeface="+mn-ea"/>
              </a:rPr>
              <a:t>24</a:t>
            </a:r>
            <a:r>
              <a:rPr lang="ja-JP" altLang="en-US" dirty="0" smtClean="0">
                <a:latin typeface="+mn-ea"/>
              </a:rPr>
              <a:t>年度オープンデータ</a:t>
            </a:r>
            <a:r>
              <a:rPr lang="ja-JP" altLang="en-US" dirty="0">
                <a:latin typeface="+mn-ea"/>
              </a:rPr>
              <a:t>実証実験　</a:t>
            </a:r>
            <a:r>
              <a:rPr lang="ja-JP" altLang="en-US" sz="2000" dirty="0" smtClean="0">
                <a:latin typeface="+mn-ea"/>
              </a:rPr>
              <a:t>公共交通関連情報（概要）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56" name="Rectangle 338"/>
          <p:cNvSpPr>
            <a:spLocks noChangeArrowheads="1"/>
          </p:cNvSpPr>
          <p:nvPr/>
        </p:nvSpPr>
        <p:spPr bwMode="auto">
          <a:xfrm>
            <a:off x="122232" y="487430"/>
            <a:ext cx="9642872" cy="1518876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lnSpc>
                <a:spcPts val="1900"/>
              </a:lnSpc>
            </a:pPr>
            <a:r>
              <a:rPr lang="ja-JP" altLang="en-US" sz="1400" dirty="0" smtClean="0">
                <a:solidFill>
                  <a:srgbClr val="000000"/>
                </a:solidFill>
              </a:rPr>
              <a:t>○　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鉄道</a:t>
            </a:r>
            <a:r>
              <a:rPr lang="ja-JP" altLang="en-US" sz="1400" u="sng" dirty="0">
                <a:solidFill>
                  <a:srgbClr val="000000"/>
                </a:solidFill>
              </a:rPr>
              <a:t>、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バス等、複数の公共交通機関が保有する様々なデータ</a:t>
            </a:r>
            <a:r>
              <a:rPr lang="ja-JP" altLang="en-US" sz="1400" u="sng" dirty="0">
                <a:solidFill>
                  <a:srgbClr val="000000"/>
                </a:solidFill>
              </a:rPr>
              <a:t>を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事業者横断で連携・活用ができるようになれば、リアルタイムでの遅延を考慮した複数路線の乗り継ぎ案内、</a:t>
            </a:r>
            <a:r>
              <a:rPr lang="ja-JP" altLang="en-US" sz="1400" u="sng" dirty="0">
                <a:solidFill>
                  <a:srgbClr val="000000"/>
                </a:solidFill>
              </a:rPr>
              <a:t>交通弱者（高齢者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、障がい者等</a:t>
            </a:r>
            <a:r>
              <a:rPr lang="ja-JP" altLang="en-US" sz="1400" u="sng" dirty="0">
                <a:solidFill>
                  <a:srgbClr val="000000"/>
                </a:solidFill>
              </a:rPr>
              <a:t>）の移動支援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情報等の新たなサービスの提供が可能となり、都市部の公共</a:t>
            </a:r>
            <a:r>
              <a:rPr lang="ja-JP" altLang="en-US" sz="1400" u="sng" dirty="0">
                <a:solidFill>
                  <a:srgbClr val="000000"/>
                </a:solidFill>
              </a:rPr>
              <a:t>交通分野における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課題の解決に資する</a:t>
            </a:r>
            <a:r>
              <a:rPr lang="ja-JP" altLang="en-US" sz="1400" dirty="0" smtClean="0">
                <a:solidFill>
                  <a:srgbClr val="000000"/>
                </a:solidFill>
              </a:rPr>
              <a:t>ことが期待される。</a:t>
            </a:r>
            <a:endParaRPr lang="en-US" altLang="ja-JP" sz="1400" dirty="0" smtClean="0">
              <a:solidFill>
                <a:srgbClr val="000000"/>
              </a:solidFill>
            </a:endParaRPr>
          </a:p>
          <a:p>
            <a:pPr marL="180975" indent="-180975">
              <a:lnSpc>
                <a:spcPts val="1900"/>
              </a:lnSpc>
            </a:pPr>
            <a:r>
              <a:rPr lang="ja-JP" altLang="en-US" sz="1400" dirty="0" smtClean="0">
                <a:solidFill>
                  <a:srgbClr val="000000"/>
                </a:solidFill>
              </a:rPr>
              <a:t>○　このため、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公共</a:t>
            </a:r>
            <a:r>
              <a:rPr lang="ja-JP" altLang="en-US" sz="1400" u="sng" dirty="0">
                <a:solidFill>
                  <a:srgbClr val="000000"/>
                </a:solidFill>
              </a:rPr>
              <a:t>交通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分野のデータ規格の開発・実証を行う</a:t>
            </a:r>
            <a:r>
              <a:rPr lang="ja-JP" altLang="en-US" sz="1400" dirty="0" smtClean="0">
                <a:solidFill>
                  <a:srgbClr val="000000"/>
                </a:solidFill>
              </a:rPr>
              <a:t>とともに、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当該分野のデータの流通・連携により、様々な情報</a:t>
            </a:r>
            <a:r>
              <a:rPr lang="ja-JP" altLang="en-US" sz="1400" u="sng" dirty="0">
                <a:solidFill>
                  <a:srgbClr val="000000"/>
                </a:solidFill>
              </a:rPr>
              <a:t>サービス</a:t>
            </a:r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公共交通運行</a:t>
            </a:r>
            <a:r>
              <a:rPr lang="ja-JP" altLang="en-US" sz="1400" dirty="0">
                <a:solidFill>
                  <a:srgbClr val="000000"/>
                </a:solidFill>
              </a:rPr>
              <a:t>情報サービス、交通弱者支援情報サービス、次世代交通支援情報サービス</a:t>
            </a:r>
            <a:r>
              <a:rPr lang="ja-JP" altLang="en-US" sz="1400" dirty="0" smtClean="0">
                <a:solidFill>
                  <a:srgbClr val="000000"/>
                </a:solidFill>
              </a:rPr>
              <a:t>）</a:t>
            </a:r>
            <a:r>
              <a:rPr lang="ja-JP" altLang="en-US" sz="1400" u="sng" dirty="0" smtClean="0">
                <a:solidFill>
                  <a:srgbClr val="000000"/>
                </a:solidFill>
              </a:rPr>
              <a:t>の提供が可能になることを実証</a:t>
            </a:r>
            <a:r>
              <a:rPr lang="ja-JP" altLang="en-US" sz="1400" dirty="0" smtClean="0">
                <a:solidFill>
                  <a:srgbClr val="000000"/>
                </a:solidFill>
              </a:rPr>
              <a:t>。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36576" y="6308303"/>
            <a:ext cx="213712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 smtClean="0">
                <a:latin typeface="+mn-ea"/>
              </a:rPr>
              <a:t>鉄道の運行</a:t>
            </a:r>
            <a:r>
              <a:rPr kumimoji="1" lang="ja-JP" altLang="en-US" sz="1050" dirty="0" smtClean="0">
                <a:latin typeface="+mn-ea"/>
              </a:rPr>
              <a:t>情報</a:t>
            </a:r>
          </a:p>
          <a:p>
            <a:pPr algn="ctr"/>
            <a:r>
              <a:rPr lang="ja-JP" altLang="en-US" sz="1050" dirty="0" smtClean="0">
                <a:latin typeface="+mn-ea"/>
              </a:rPr>
              <a:t>（</a:t>
            </a:r>
            <a:r>
              <a:rPr lang="ja-JP" altLang="en-US" sz="1050" dirty="0">
                <a:latin typeface="+mn-ea"/>
              </a:rPr>
              <a:t>走行</a:t>
            </a:r>
            <a:r>
              <a:rPr lang="ja-JP" altLang="en-US" sz="1050" dirty="0" smtClean="0">
                <a:latin typeface="+mn-ea"/>
              </a:rPr>
              <a:t>位置、遅延情報、運休情報、</a:t>
            </a:r>
            <a:endParaRPr lang="en-US" altLang="ja-JP" sz="1050" dirty="0" smtClean="0">
              <a:latin typeface="+mn-ea"/>
            </a:endParaRPr>
          </a:p>
          <a:p>
            <a:pPr algn="ctr"/>
            <a:r>
              <a:rPr lang="ja-JP" altLang="en-US" sz="1050" dirty="0" smtClean="0">
                <a:latin typeface="+mn-ea"/>
              </a:rPr>
              <a:t>遅延・運休の原因情報等）</a:t>
            </a:r>
            <a:endParaRPr kumimoji="1" lang="ja-JP" altLang="en-US" sz="1050" dirty="0">
              <a:latin typeface="+mn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73195" y="6307286"/>
            <a:ext cx="213712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+mn-ea"/>
              </a:rPr>
              <a:t>バスの運行情報</a:t>
            </a:r>
            <a:endParaRPr kumimoji="1" lang="en-US" altLang="ja-JP" sz="1050" dirty="0" smtClean="0">
              <a:latin typeface="+mn-ea"/>
            </a:endParaRPr>
          </a:p>
          <a:p>
            <a:pPr algn="ctr"/>
            <a:r>
              <a:rPr lang="ja-JP" altLang="en-US" sz="1050" dirty="0" smtClean="0">
                <a:latin typeface="+mn-ea"/>
              </a:rPr>
              <a:t>（走行位置、遅延情報、運休情報、</a:t>
            </a:r>
            <a:endParaRPr lang="en-US" altLang="ja-JP" sz="1050" dirty="0" smtClean="0">
              <a:latin typeface="+mn-ea"/>
            </a:endParaRPr>
          </a:p>
          <a:p>
            <a:pPr algn="ctr"/>
            <a:r>
              <a:rPr lang="ja-JP" altLang="en-US" sz="1050" dirty="0">
                <a:latin typeface="+mn-ea"/>
              </a:rPr>
              <a:t>遅延・運休の原因情報</a:t>
            </a:r>
            <a:r>
              <a:rPr lang="ja-JP" altLang="en-US" sz="1050" dirty="0" smtClean="0">
                <a:latin typeface="+mn-ea"/>
              </a:rPr>
              <a:t>等）</a:t>
            </a:r>
            <a:endParaRPr kumimoji="1" lang="ja-JP" altLang="en-US" sz="1050" dirty="0">
              <a:latin typeface="+mn-ea"/>
            </a:endParaRPr>
          </a:p>
        </p:txBody>
      </p:sp>
      <p:pic>
        <p:nvPicPr>
          <p:cNvPr id="34" name="Picture 2" descr="C:\Users\shindo\Pictures\materials\PicturesFromWeb\t_kiki01_smartphone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003" y="3355383"/>
            <a:ext cx="457961" cy="7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shindo\Pictures\materials\PicturesFromWeb\t_kiki01_smartphone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002" y="3393981"/>
            <a:ext cx="457961" cy="7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shindo\Pictures\materials\PicturesFromWeb\t_kiki01_smartphone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663" y="3393980"/>
            <a:ext cx="457961" cy="7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933" y="5695101"/>
            <a:ext cx="1069339" cy="57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624" y="5660231"/>
            <a:ext cx="1503736" cy="6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大かっこ 5"/>
          <p:cNvSpPr/>
          <p:nvPr/>
        </p:nvSpPr>
        <p:spPr>
          <a:xfrm>
            <a:off x="4654636" y="2060848"/>
            <a:ext cx="5122901" cy="576064"/>
          </a:xfrm>
          <a:prstGeom prst="bracketPair">
            <a:avLst>
              <a:gd name="adj" fmla="val 76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ja-JP" altLang="en-US" sz="1200" dirty="0" smtClean="0">
                <a:latin typeface="+mn-ea"/>
              </a:rPr>
              <a:t>実施</a:t>
            </a:r>
            <a:r>
              <a:rPr lang="ja-JP" altLang="en-US" sz="1200" dirty="0">
                <a:latin typeface="+mn-ea"/>
              </a:rPr>
              <a:t>主体</a:t>
            </a:r>
            <a:r>
              <a:rPr lang="ja-JP" altLang="en-US" sz="1200" dirty="0" smtClean="0">
                <a:latin typeface="+mn-ea"/>
              </a:rPr>
              <a:t>：株式</a:t>
            </a:r>
            <a:r>
              <a:rPr lang="ja-JP" altLang="en-US" sz="1200" dirty="0">
                <a:latin typeface="+mn-ea"/>
              </a:rPr>
              <a:t>会社横須賀</a:t>
            </a:r>
            <a:r>
              <a:rPr lang="ja-JP" altLang="en-US" sz="1200" dirty="0" smtClean="0">
                <a:latin typeface="+mn-ea"/>
              </a:rPr>
              <a:t>テレコムリサーチパーク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連携</a:t>
            </a:r>
            <a:r>
              <a:rPr lang="ja-JP" altLang="en-US" sz="1200" dirty="0">
                <a:latin typeface="+mn-ea"/>
              </a:rPr>
              <a:t>主体</a:t>
            </a:r>
            <a:r>
              <a:rPr lang="ja-JP" altLang="en-US" sz="1200" dirty="0" smtClean="0">
                <a:latin typeface="+mn-ea"/>
              </a:rPr>
              <a:t>：</a:t>
            </a:r>
            <a:r>
              <a:rPr lang="ja-JP" altLang="en-US" sz="1200" dirty="0">
                <a:latin typeface="+mn-ea"/>
              </a:rPr>
              <a:t>東日本旅客</a:t>
            </a:r>
            <a:r>
              <a:rPr lang="ja-JP" altLang="en-US" sz="1200" dirty="0" smtClean="0">
                <a:latin typeface="+mn-ea"/>
              </a:rPr>
              <a:t>鉄道株式会社、東京都交通局、</a:t>
            </a:r>
            <a:r>
              <a:rPr lang="ja-JP" altLang="en-US" sz="1200" dirty="0">
                <a:latin typeface="+mn-ea"/>
              </a:rPr>
              <a:t>東京地下鉄株式</a:t>
            </a:r>
            <a:r>
              <a:rPr lang="ja-JP" altLang="en-US" sz="1200" dirty="0" smtClean="0">
                <a:latin typeface="+mn-ea"/>
              </a:rPr>
              <a:t>会社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　　　　　　　（ＪＲ山手線・都営バスの運行情報、東京駅の施設情報等）</a:t>
            </a:r>
            <a:endParaRPr lang="ja-JP" altLang="en-US" sz="1200" dirty="0">
              <a:latin typeface="+mn-ea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64607" y="5775647"/>
            <a:ext cx="126000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sz="1200" b="1" dirty="0" smtClean="0">
                <a:solidFill>
                  <a:prstClr val="black"/>
                </a:solidFill>
                <a:latin typeface="+mn-ea"/>
              </a:rPr>
              <a:t>【</a:t>
            </a:r>
            <a:r>
              <a:rPr lang="ja-JP" altLang="en-US" sz="1200" b="1" dirty="0" smtClean="0">
                <a:solidFill>
                  <a:prstClr val="black"/>
                </a:solidFill>
                <a:latin typeface="+mn-ea"/>
              </a:rPr>
              <a:t>本実証</a:t>
            </a:r>
            <a:r>
              <a:rPr lang="ja-JP" altLang="en-US" sz="1200" b="1" dirty="0">
                <a:solidFill>
                  <a:prstClr val="black"/>
                </a:solidFill>
                <a:latin typeface="+mn-ea"/>
              </a:rPr>
              <a:t>で</a:t>
            </a:r>
            <a:r>
              <a:rPr lang="ja-JP" altLang="en-US" sz="1200" b="1" dirty="0" smtClean="0">
                <a:solidFill>
                  <a:prstClr val="black"/>
                </a:solidFill>
                <a:latin typeface="+mn-ea"/>
              </a:rPr>
              <a:t>扱う</a:t>
            </a:r>
            <a:endParaRPr lang="en-US" altLang="ja-JP" sz="12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+mn-ea"/>
              </a:rPr>
              <a:t>　</a:t>
            </a:r>
            <a:r>
              <a:rPr lang="ja-JP" altLang="en-US" sz="1200" b="1" dirty="0" smtClean="0">
                <a:solidFill>
                  <a:prstClr val="black"/>
                </a:solidFill>
                <a:latin typeface="+mn-ea"/>
              </a:rPr>
              <a:t>データ</a:t>
            </a:r>
            <a:r>
              <a:rPr lang="ja-JP" altLang="en-US" sz="1200" b="1" dirty="0">
                <a:solidFill>
                  <a:prstClr val="black"/>
                </a:solidFill>
                <a:latin typeface="+mn-ea"/>
              </a:rPr>
              <a:t>（例</a:t>
            </a:r>
            <a:r>
              <a:rPr lang="ja-JP" altLang="en-US" sz="1200" b="1" dirty="0" smtClean="0">
                <a:solidFill>
                  <a:prstClr val="black"/>
                </a:solidFill>
                <a:latin typeface="+mn-ea"/>
              </a:rPr>
              <a:t>）</a:t>
            </a:r>
            <a:r>
              <a:rPr lang="en-US" altLang="ja-JP" sz="1200" b="1" dirty="0" smtClean="0">
                <a:solidFill>
                  <a:prstClr val="black"/>
                </a:solidFill>
                <a:latin typeface="+mn-ea"/>
              </a:rPr>
              <a:t>】</a:t>
            </a:r>
            <a:endParaRPr lang="en-US" altLang="ja-JP" sz="12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53" name="直線コネクタ 52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9156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::plan:実証アプリ:dksl_screenshot:バス現在位置Screenshot_2013-02-25-21-52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168" y="460410"/>
            <a:ext cx="1652776" cy="293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 descr="::plan:実証アプリ:dksl_screenshot:中央線Screenshot_2013-02-26-02-07-4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360" y="458043"/>
            <a:ext cx="1652776" cy="293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 descr="::plan:kokosil:snapshot:device-2013-02-20-14302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360" y="3819796"/>
            <a:ext cx="1652776" cy="275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 descr="::plan:kokosil:snapshot:image_main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209" y="3792114"/>
            <a:ext cx="1683143" cy="2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15552" y="692696"/>
            <a:ext cx="6453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■ 公共</a:t>
            </a:r>
            <a:r>
              <a:rPr lang="ja-JP" altLang="en-US" sz="16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交通運行情報サービス「ドコシル」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ja-JP" altLang="en-US" sz="1600" dirty="0" smtClean="0"/>
              <a:t>電車（ＪＲ山手線）と都営</a:t>
            </a:r>
            <a:r>
              <a:rPr lang="ja-JP" altLang="en-US" sz="1600" dirty="0"/>
              <a:t>バス（２３区内</a:t>
            </a:r>
            <a:r>
              <a:rPr lang="ja-JP" altLang="en-US" sz="1600" dirty="0" smtClean="0"/>
              <a:t>）の</a:t>
            </a:r>
            <a:r>
              <a:rPr lang="ja-JP" altLang="en-US" sz="1600" dirty="0"/>
              <a:t>リアルタイム</a:t>
            </a:r>
            <a:r>
              <a:rPr lang="ja-JP" altLang="en-US" sz="1600" dirty="0" smtClean="0"/>
              <a:t>な位置情報や時刻表情報を、情報</a:t>
            </a:r>
            <a:r>
              <a:rPr lang="ja-JP" altLang="en-US" sz="1600" dirty="0"/>
              <a:t>流通連携</a:t>
            </a:r>
            <a:r>
              <a:rPr lang="ja-JP" altLang="en-US" sz="1600" dirty="0" smtClean="0"/>
              <a:t>基盤</a:t>
            </a:r>
            <a:r>
              <a:rPr lang="ja-JP" altLang="en-US" sz="1600" dirty="0"/>
              <a:t>共通</a:t>
            </a:r>
            <a:r>
              <a:rPr lang="en-US" altLang="ja-JP" sz="1600" dirty="0" smtClean="0"/>
              <a:t>API</a:t>
            </a:r>
            <a:r>
              <a:rPr lang="ja-JP" altLang="en-US" sz="1600" dirty="0"/>
              <a:t>を利用して取得し</a:t>
            </a:r>
            <a:r>
              <a:rPr lang="ja-JP" altLang="en-US" sz="1600" dirty="0" smtClean="0"/>
              <a:t>、地図上に表示</a:t>
            </a:r>
            <a:endParaRPr lang="ja-JP" altLang="en-US" sz="16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ja-JP" altLang="en-US" sz="1600" dirty="0" smtClean="0"/>
              <a:t>首都圏のＪＲ各路線、東京メトロ全路線、都営地下鉄全路線の遅延情報も表示</a:t>
            </a:r>
            <a:endParaRPr lang="en-US" altLang="ja-JP" sz="16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0" y="2776279"/>
            <a:ext cx="6465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16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■ 次</a:t>
            </a:r>
            <a:r>
              <a:rPr lang="ja-JP" altLang="en-US" sz="16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世代交通支援情報サービス「ココシル東京駅」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ja-JP" altLang="en-US" sz="1600" dirty="0" smtClean="0"/>
              <a:t>東京駅構内での利用者の現在位置を推定して地図上に表示</a:t>
            </a:r>
            <a:r>
              <a:rPr lang="ja-JP" altLang="en-US" sz="1600" dirty="0"/>
              <a:t>し、</a:t>
            </a:r>
            <a:br>
              <a:rPr lang="ja-JP" altLang="en-US" sz="1600" dirty="0"/>
            </a:br>
            <a:r>
              <a:rPr lang="ja-JP" altLang="en-US" sz="1600" dirty="0"/>
              <a:t>情報流通連携</a:t>
            </a:r>
            <a:r>
              <a:rPr lang="ja-JP" altLang="en-US" sz="1600" dirty="0" smtClean="0"/>
              <a:t>基盤共通</a:t>
            </a:r>
            <a:r>
              <a:rPr lang="en-US" altLang="ja-JP" sz="1600" dirty="0" smtClean="0"/>
              <a:t>API</a:t>
            </a:r>
            <a:r>
              <a:rPr lang="ja-JP" altLang="en-US" sz="1600" dirty="0"/>
              <a:t>を利用して取得した施設</a:t>
            </a:r>
            <a:r>
              <a:rPr lang="ja-JP" altLang="en-US" sz="1600" dirty="0" smtClean="0"/>
              <a:t>情報（店舗、券売機、改札口、トイレ、ロッカー等）を、利用者の現在位置にあわせて案内</a:t>
            </a:r>
            <a:endParaRPr lang="ja-JP" altLang="en-US" sz="16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ja-JP" altLang="en-US" sz="1600" dirty="0"/>
              <a:t>「ココシルアシスタント</a:t>
            </a:r>
            <a:r>
              <a:rPr lang="ja-JP" altLang="en-US" sz="1600" dirty="0" smtClean="0"/>
              <a:t>」機能</a:t>
            </a:r>
            <a:r>
              <a:rPr lang="ja-JP" altLang="en-US" sz="1600" dirty="0"/>
              <a:t>では</a:t>
            </a:r>
            <a:r>
              <a:rPr lang="ja-JP" altLang="en-US" sz="1600" dirty="0" smtClean="0"/>
              <a:t>、新幹線</a:t>
            </a:r>
            <a:r>
              <a:rPr lang="ja-JP" altLang="en-US" sz="1600" dirty="0"/>
              <a:t>出発までの残り時間と現在位置</a:t>
            </a:r>
            <a:r>
              <a:rPr lang="ja-JP" altLang="en-US" sz="1600" dirty="0" smtClean="0"/>
              <a:t>を</a:t>
            </a:r>
            <a:r>
              <a:rPr lang="ja-JP" altLang="en-US" sz="1600" dirty="0"/>
              <a:t>もと</a:t>
            </a:r>
            <a:r>
              <a:rPr lang="ja-JP" altLang="en-US" sz="1600" dirty="0" smtClean="0"/>
              <a:t>に、便利</a:t>
            </a:r>
            <a:r>
              <a:rPr lang="ja-JP" altLang="en-US" sz="1600" dirty="0"/>
              <a:t>な周辺施設、駅ナカの店舗、トイレの場所などを</a:t>
            </a:r>
            <a:r>
              <a:rPr lang="ja-JP" altLang="en-US" sz="1600" dirty="0" smtClean="0"/>
              <a:t>案内</a:t>
            </a:r>
            <a:endParaRPr lang="ja-JP" altLang="en-US" sz="1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5445224"/>
            <a:ext cx="6438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16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■ 交通</a:t>
            </a:r>
            <a:r>
              <a:rPr lang="ja-JP" altLang="en-US" sz="16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弱者支援情報サービス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ja-JP" altLang="en-US" sz="1600" dirty="0" err="1" smtClean="0"/>
              <a:t>視覚障がい</a:t>
            </a:r>
            <a:r>
              <a:rPr lang="ja-JP" altLang="en-US" sz="1600" dirty="0" smtClean="0"/>
              <a:t>者向けに、都営</a:t>
            </a:r>
            <a:r>
              <a:rPr lang="ja-JP" altLang="en-US" sz="1600" dirty="0"/>
              <a:t>バス（２３区内）の到着予想時間</a:t>
            </a:r>
            <a:r>
              <a:rPr lang="ja-JP" altLang="en-US" sz="1600" dirty="0" smtClean="0"/>
              <a:t>と電車の遅延情報を情報</a:t>
            </a:r>
            <a:r>
              <a:rPr lang="ja-JP" altLang="en-US" sz="1600" dirty="0"/>
              <a:t>流通連携</a:t>
            </a:r>
            <a:r>
              <a:rPr lang="ja-JP" altLang="en-US" sz="1600" dirty="0" smtClean="0"/>
              <a:t>基盤共通</a:t>
            </a:r>
            <a:r>
              <a:rPr lang="en-US" altLang="ja-JP" sz="1600" dirty="0" smtClean="0"/>
              <a:t>API</a:t>
            </a:r>
            <a:r>
              <a:rPr lang="ja-JP" altLang="en-US" sz="1600" dirty="0"/>
              <a:t>を利用して取得し、音声により</a:t>
            </a:r>
            <a:r>
              <a:rPr lang="ja-JP" altLang="en-US" sz="1600" dirty="0" smtClean="0"/>
              <a:t>通知</a:t>
            </a:r>
            <a:endParaRPr lang="en-US" altLang="ja-JP" sz="1600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7329264" y="3396311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「ドコシル」の画面例</a:t>
            </a:r>
            <a:endParaRPr lang="ja-JP" altLang="en-US" sz="1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7097757" y="6577607"/>
            <a:ext cx="2247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1400" dirty="0"/>
              <a:t>「ココシル東京駅</a:t>
            </a:r>
            <a:r>
              <a:rPr lang="ja-JP" altLang="en-US" sz="1400" dirty="0" smtClean="0"/>
              <a:t>」の画面例</a:t>
            </a:r>
            <a:endParaRPr lang="ja-JP" altLang="en-US" sz="1400" dirty="0"/>
          </a:p>
        </p:txBody>
      </p:sp>
      <p:sp>
        <p:nvSpPr>
          <p:cNvPr id="24" name="線吹き出し 1 (枠付き) 23"/>
          <p:cNvSpPr/>
          <p:nvPr/>
        </p:nvSpPr>
        <p:spPr>
          <a:xfrm>
            <a:off x="4880992" y="2024844"/>
            <a:ext cx="1762492" cy="468052"/>
          </a:xfrm>
          <a:prstGeom prst="borderCallout1">
            <a:avLst>
              <a:gd name="adj1" fmla="val 16037"/>
              <a:gd name="adj2" fmla="val 99032"/>
              <a:gd name="adj3" fmla="val -9950"/>
              <a:gd name="adj4" fmla="val 143620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" name="線吹き出し 1 (枠付き) 24"/>
          <p:cNvSpPr/>
          <p:nvPr/>
        </p:nvSpPr>
        <p:spPr>
          <a:xfrm>
            <a:off x="4880992" y="2024844"/>
            <a:ext cx="1762492" cy="468052"/>
          </a:xfrm>
          <a:prstGeom prst="borderCallout1">
            <a:avLst>
              <a:gd name="adj1" fmla="val 16037"/>
              <a:gd name="adj2" fmla="val 99032"/>
              <a:gd name="adj3" fmla="val -35633"/>
              <a:gd name="adj4" fmla="val 12487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0" name="線吹き出し 1 (枠付き) 19"/>
          <p:cNvSpPr/>
          <p:nvPr/>
        </p:nvSpPr>
        <p:spPr>
          <a:xfrm>
            <a:off x="4876780" y="2024566"/>
            <a:ext cx="1762492" cy="468052"/>
          </a:xfrm>
          <a:prstGeom prst="borderCallout1">
            <a:avLst>
              <a:gd name="adj1" fmla="val 16037"/>
              <a:gd name="adj2" fmla="val 99032"/>
              <a:gd name="adj3" fmla="val 19077"/>
              <a:gd name="adj4" fmla="val 134755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</a:rPr>
              <a:t>リアルタイムな運行情報から推定</a:t>
            </a:r>
            <a:r>
              <a:rPr lang="ja-JP" altLang="en-US" sz="1100" dirty="0" smtClean="0">
                <a:solidFill>
                  <a:schemeClr val="tx1"/>
                </a:solidFill>
              </a:rPr>
              <a:t>した電車や</a:t>
            </a:r>
            <a:r>
              <a:rPr lang="ja-JP" altLang="en-US" sz="1100" dirty="0">
                <a:solidFill>
                  <a:schemeClr val="tx1"/>
                </a:solidFill>
              </a:rPr>
              <a:t>バスの位置情報を地図上に</a:t>
            </a:r>
            <a:r>
              <a:rPr lang="ja-JP" altLang="en-US" sz="1100" dirty="0" smtClean="0">
                <a:solidFill>
                  <a:schemeClr val="tx1"/>
                </a:solidFill>
              </a:rPr>
              <a:t>表示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193360" y="2524646"/>
            <a:ext cx="1652776" cy="643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線吹き出し 1 (枠付き) 22"/>
          <p:cNvSpPr/>
          <p:nvPr/>
        </p:nvSpPr>
        <p:spPr>
          <a:xfrm>
            <a:off x="8222134" y="1535143"/>
            <a:ext cx="864096" cy="345046"/>
          </a:xfrm>
          <a:prstGeom prst="borderCallout1">
            <a:avLst>
              <a:gd name="adj1" fmla="val 99724"/>
              <a:gd name="adj2" fmla="val 32820"/>
              <a:gd name="adj3" fmla="val 281811"/>
              <a:gd name="adj4" fmla="val 91004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遅延情報を表示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" name="線吹き出し 1 (枠付き) 28"/>
          <p:cNvSpPr/>
          <p:nvPr/>
        </p:nvSpPr>
        <p:spPr>
          <a:xfrm>
            <a:off x="4671318" y="4581128"/>
            <a:ext cx="1529317" cy="468052"/>
          </a:xfrm>
          <a:prstGeom prst="borderCallout1">
            <a:avLst>
              <a:gd name="adj1" fmla="val 16037"/>
              <a:gd name="adj2" fmla="val 99032"/>
              <a:gd name="adj3" fmla="val 194185"/>
              <a:gd name="adj4" fmla="val 126613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" name="線吹き出し 1 (枠付き) 29"/>
          <p:cNvSpPr/>
          <p:nvPr/>
        </p:nvSpPr>
        <p:spPr>
          <a:xfrm>
            <a:off x="4304929" y="4581128"/>
            <a:ext cx="1897740" cy="864096"/>
          </a:xfrm>
          <a:prstGeom prst="borderCallout1">
            <a:avLst>
              <a:gd name="adj1" fmla="val 12346"/>
              <a:gd name="adj2" fmla="val 100153"/>
              <a:gd name="adj3" fmla="val 30845"/>
              <a:gd name="adj4" fmla="val 120810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</a:rPr>
              <a:t>出発までの残り時間と現在位置から</a:t>
            </a:r>
            <a:r>
              <a:rPr lang="ja-JP" altLang="en-US" sz="1100" dirty="0" smtClean="0">
                <a:solidFill>
                  <a:schemeClr val="tx1"/>
                </a:solidFill>
              </a:rPr>
              <a:t>おすすめ</a:t>
            </a:r>
            <a:r>
              <a:rPr lang="ja-JP" altLang="en-US" sz="1100" dirty="0">
                <a:solidFill>
                  <a:schemeClr val="tx1"/>
                </a:solidFill>
              </a:rPr>
              <a:t>スポットを</a:t>
            </a:r>
            <a:r>
              <a:rPr lang="ja-JP" altLang="en-US" sz="1100" dirty="0" smtClean="0">
                <a:solidFill>
                  <a:schemeClr val="tx1"/>
                </a:solidFill>
              </a:rPr>
              <a:t>紹介（例えば、残り時間が少なければ、改札近くの駅弁屋を案内）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" name="線吹き出し 1 (枠付き) 30"/>
          <p:cNvSpPr/>
          <p:nvPr/>
        </p:nvSpPr>
        <p:spPr>
          <a:xfrm>
            <a:off x="8507238" y="4005064"/>
            <a:ext cx="1292331" cy="234026"/>
          </a:xfrm>
          <a:prstGeom prst="borderCallout1">
            <a:avLst>
              <a:gd name="adj1" fmla="val 102865"/>
              <a:gd name="adj2" fmla="val 63654"/>
              <a:gd name="adj3" fmla="val 512723"/>
              <a:gd name="adj4" fmla="val 73510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</a:rPr>
              <a:t>駅構内地図を表示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6" name="テキスト ボックス 25"/>
          <p:cNvSpPr txBox="1"/>
          <p:nvPr/>
        </p:nvSpPr>
        <p:spPr>
          <a:xfrm>
            <a:off x="0" y="-2352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latin typeface="+mn-ea"/>
              </a:rPr>
              <a:t>平成</a:t>
            </a:r>
            <a:r>
              <a:rPr lang="en-US" altLang="ja-JP" sz="1800" dirty="0">
                <a:latin typeface="+mn-ea"/>
              </a:rPr>
              <a:t>24</a:t>
            </a:r>
            <a:r>
              <a:rPr lang="ja-JP" altLang="en-US" sz="1800" dirty="0">
                <a:latin typeface="+mn-ea"/>
              </a:rPr>
              <a:t>年度オープンデータ実証実験</a:t>
            </a:r>
            <a:r>
              <a:rPr lang="ja-JP" altLang="en-US" sz="1800" dirty="0">
                <a:latin typeface="+mn-ea"/>
              </a:rPr>
              <a:t>　</a:t>
            </a:r>
            <a:r>
              <a:rPr lang="ja-JP" altLang="en-US" sz="1800" dirty="0" smtClean="0">
                <a:latin typeface="+mn-ea"/>
              </a:rPr>
              <a:t>公共交通関連情報（アプリケーション①）</a:t>
            </a:r>
            <a:endParaRPr kumimoji="1" lang="en-US" altLang="ja-JP" sz="1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1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5" name="テキスト ボックス 4"/>
          <p:cNvSpPr txBox="1"/>
          <p:nvPr/>
        </p:nvSpPr>
        <p:spPr>
          <a:xfrm>
            <a:off x="56456" y="404664"/>
            <a:ext cx="972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ja-JP" altLang="en-US" sz="1200" dirty="0" smtClean="0">
                <a:latin typeface="+mn-ea"/>
                <a:ea typeface="+mn-ea"/>
              </a:rPr>
              <a:t>○　前頁の</a:t>
            </a:r>
            <a:r>
              <a:rPr kumimoji="1" lang="ja-JP" altLang="en-US" sz="1200" dirty="0" smtClean="0">
                <a:latin typeface="+mn-ea"/>
                <a:ea typeface="+mn-ea"/>
              </a:rPr>
              <a:t>３つのアプリケーション（委託先事業者が構築）ほか、委託先事業者がアプリケーション構築のための公募を実施（</a:t>
            </a:r>
            <a:r>
              <a:rPr lang="ja-JP" altLang="en-US" sz="1200" dirty="0">
                <a:latin typeface="+mn-ea"/>
                <a:ea typeface="+mn-ea"/>
              </a:rPr>
              <a:t>公募</a:t>
            </a:r>
            <a:r>
              <a:rPr lang="ja-JP" altLang="en-US" sz="1200" dirty="0" smtClean="0">
                <a:latin typeface="+mn-ea"/>
                <a:ea typeface="+mn-ea"/>
              </a:rPr>
              <a:t>期間：</a:t>
            </a:r>
            <a:r>
              <a:rPr kumimoji="1" lang="en-US" altLang="ja-JP" sz="1200" dirty="0" smtClean="0">
                <a:latin typeface="+mn-ea"/>
                <a:ea typeface="+mn-ea"/>
              </a:rPr>
              <a:t>1/29</a:t>
            </a:r>
            <a:r>
              <a:rPr kumimoji="1" lang="ja-JP" altLang="en-US" sz="1200" dirty="0" smtClean="0">
                <a:latin typeface="+mn-ea"/>
                <a:ea typeface="+mn-ea"/>
              </a:rPr>
              <a:t>～</a:t>
            </a:r>
            <a:r>
              <a:rPr kumimoji="1" lang="en-US" altLang="ja-JP" sz="1200" dirty="0" smtClean="0">
                <a:latin typeface="+mn-ea"/>
                <a:ea typeface="+mn-ea"/>
              </a:rPr>
              <a:t>2/15</a:t>
            </a:r>
            <a:r>
              <a:rPr kumimoji="1" lang="ja-JP" altLang="en-US" sz="1200" dirty="0" smtClean="0">
                <a:latin typeface="+mn-ea"/>
                <a:ea typeface="+mn-ea"/>
              </a:rPr>
              <a:t>）。</a:t>
            </a:r>
            <a:endParaRPr kumimoji="1" lang="en-US" altLang="ja-JP" sz="1200" dirty="0" smtClean="0">
              <a:latin typeface="+mn-ea"/>
              <a:ea typeface="+mn-ea"/>
            </a:endParaRPr>
          </a:p>
          <a:p>
            <a:pPr marL="180975" indent="-180975"/>
            <a:r>
              <a:rPr kumimoji="1" lang="ja-JP" altLang="en-US" sz="1200" dirty="0" smtClean="0">
                <a:latin typeface="+mn-ea"/>
                <a:ea typeface="+mn-ea"/>
              </a:rPr>
              <a:t>○　その結果、</a:t>
            </a:r>
            <a:r>
              <a:rPr lang="en-US" altLang="ja-JP" sz="1200" dirty="0" smtClean="0">
                <a:latin typeface="+mn-ea"/>
                <a:ea typeface="+mn-ea"/>
              </a:rPr>
              <a:t>16</a:t>
            </a:r>
            <a:r>
              <a:rPr lang="ja-JP" altLang="en-US" sz="1200" dirty="0" smtClean="0">
                <a:latin typeface="+mn-ea"/>
                <a:ea typeface="+mn-ea"/>
              </a:rPr>
              <a:t>のアプリケーション</a:t>
            </a:r>
            <a:r>
              <a:rPr lang="ja-JP" altLang="en-US" sz="1200" dirty="0">
                <a:latin typeface="+mn-ea"/>
                <a:ea typeface="+mn-ea"/>
              </a:rPr>
              <a:t>が</a:t>
            </a:r>
            <a:r>
              <a:rPr lang="ja-JP" altLang="en-US" sz="1200" dirty="0" smtClean="0">
                <a:latin typeface="+mn-ea"/>
                <a:ea typeface="+mn-ea"/>
              </a:rPr>
              <a:t>、</a:t>
            </a:r>
            <a:r>
              <a:rPr kumimoji="1" lang="ja-JP" altLang="en-US" sz="1200" dirty="0" smtClean="0">
                <a:latin typeface="+mn-ea"/>
                <a:ea typeface="+mn-ea"/>
              </a:rPr>
              <a:t>発注からわずか約</a:t>
            </a:r>
            <a:r>
              <a:rPr lang="ja-JP" altLang="en-US" sz="1200" dirty="0" smtClean="0">
                <a:latin typeface="+mn-ea"/>
                <a:ea typeface="+mn-ea"/>
              </a:rPr>
              <a:t>３</a:t>
            </a:r>
            <a:r>
              <a:rPr kumimoji="1" lang="ja-JP" altLang="en-US" sz="1200" dirty="0" smtClean="0">
                <a:latin typeface="+mn-ea"/>
                <a:ea typeface="+mn-ea"/>
              </a:rPr>
              <a:t>週間後には</a:t>
            </a:r>
            <a:r>
              <a:rPr lang="ja-JP" altLang="en-US" sz="1200" dirty="0" smtClean="0">
                <a:latin typeface="+mn-ea"/>
                <a:ea typeface="+mn-ea"/>
              </a:rPr>
              <a:t>稼働</a:t>
            </a:r>
            <a:r>
              <a:rPr kumimoji="1" lang="ja-JP" altLang="en-US" sz="1200" dirty="0" smtClean="0">
                <a:latin typeface="+mn-ea"/>
                <a:ea typeface="+mn-ea"/>
              </a:rPr>
              <a:t>。</a:t>
            </a:r>
            <a:endParaRPr kumimoji="1" lang="ja-JP" altLang="en-US" sz="1200" dirty="0"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950" y="2485345"/>
            <a:ext cx="2512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 u="sng" dirty="0" err="1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OpenData+RailMaping</a:t>
            </a:r>
            <a:endParaRPr kumimoji="1" lang="en-US" altLang="ja-JP" sz="1200" u="sng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ja-JP" altLang="en-US" sz="1200" dirty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山手線</a:t>
            </a:r>
            <a:r>
              <a:rPr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の運行情報を可視化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kumimoji="1" lang="ja-JP" altLang="en-US" sz="1200" dirty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東京駅</a:t>
            </a:r>
            <a: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構内の指定した施設まで</a:t>
            </a:r>
            <a:b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</a:br>
            <a: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案内する電子コンパス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路線図から駅の状況を表示</a:t>
            </a:r>
            <a:endParaRPr kumimoji="1" lang="ja-JP" altLang="en-US" sz="1200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70" y="1081085"/>
            <a:ext cx="818519" cy="14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495868" y="2494637"/>
            <a:ext cx="328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u="sng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トレバサ！</a:t>
            </a:r>
            <a:endParaRPr kumimoji="1" lang="en-US" altLang="ja-JP" sz="1200" u="sng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利用者の現在位置に近い列車・バス・駅・バス停をコレクションするゲーム感覚のアプリ</a:t>
            </a:r>
            <a:endParaRPr kumimoji="1" lang="ja-JP" altLang="en-US" sz="1200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69" y="1076672"/>
            <a:ext cx="958426" cy="143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99" y="1068393"/>
            <a:ext cx="966541" cy="143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994" y="1059900"/>
            <a:ext cx="967331" cy="14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shindo\Dropbox\OpenData\写真 2013-03-17 14 03 4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5" y="1068393"/>
            <a:ext cx="824481" cy="14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shindo\Dropbox\OpenData\写真 2013-03-17 14 04 3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10" y="1076670"/>
            <a:ext cx="812570" cy="14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272480" y="5085184"/>
            <a:ext cx="321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200" u="sng" dirty="0" err="1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SuggestingSensor</a:t>
            </a:r>
            <a:endParaRPr lang="ja-JP" altLang="en-US" sz="1200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東京駅構内環境を提案型で提示する</a:t>
            </a:r>
            <a:r>
              <a:rPr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アプリ</a:t>
            </a:r>
            <a:endParaRPr kumimoji="1" lang="ja-JP" altLang="en-US" sz="1200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53200" y="5230941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200" u="sng" dirty="0" err="1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TokyoStationNavi</a:t>
            </a:r>
            <a:endParaRPr lang="ja-JP" altLang="en-US" sz="1200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東京駅構内に設置された</a:t>
            </a:r>
            <a:r>
              <a:rPr kumimoji="1" lang="en-US" altLang="ja-JP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NFC</a:t>
            </a:r>
            <a: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タグを</a:t>
            </a:r>
            <a:b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</a:br>
            <a: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タッチすると、周辺の施設を案内する</a:t>
            </a:r>
            <a:r>
              <a:rPr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アプリ</a:t>
            </a:r>
            <a:endParaRPr kumimoji="1" lang="ja-JP" altLang="en-US" sz="1200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</p:txBody>
      </p:sp>
      <p:pic>
        <p:nvPicPr>
          <p:cNvPr id="28" name="図 27" descr="起動画面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8075" y="3569996"/>
            <a:ext cx="966220" cy="1717724"/>
          </a:xfrm>
          <a:prstGeom prst="rect">
            <a:avLst/>
          </a:prstGeom>
        </p:spPr>
      </p:pic>
      <p:pic>
        <p:nvPicPr>
          <p:cNvPr id="29" name="図 28" descr="カテゴリ検索結果画面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6985" y="3569995"/>
            <a:ext cx="966220" cy="1717724"/>
          </a:xfrm>
          <a:prstGeom prst="rect">
            <a:avLst/>
          </a:prstGeom>
        </p:spPr>
      </p:pic>
      <p:pic>
        <p:nvPicPr>
          <p:cNvPr id="30" name="図 29" descr="top2.png"/>
          <p:cNvPicPr>
            <a:picLocks noChangeAspect="1"/>
          </p:cNvPicPr>
          <p:nvPr/>
        </p:nvPicPr>
        <p:blipFill>
          <a:blip r:embed="rId10"/>
          <a:srcRect t="14973" b="9478"/>
          <a:stretch>
            <a:fillRect/>
          </a:stretch>
        </p:blipFill>
        <p:spPr>
          <a:xfrm>
            <a:off x="310219" y="3532355"/>
            <a:ext cx="1415017" cy="1603539"/>
          </a:xfrm>
          <a:prstGeom prst="rect">
            <a:avLst/>
          </a:prstGeom>
        </p:spPr>
      </p:pic>
      <p:pic>
        <p:nvPicPr>
          <p:cNvPr id="31" name="図 30" descr="temphum2.png"/>
          <p:cNvPicPr>
            <a:picLocks noChangeAspect="1"/>
          </p:cNvPicPr>
          <p:nvPr/>
        </p:nvPicPr>
        <p:blipFill>
          <a:blip r:embed="rId11"/>
          <a:srcRect b="9491"/>
          <a:stretch>
            <a:fillRect/>
          </a:stretch>
        </p:blipFill>
        <p:spPr>
          <a:xfrm>
            <a:off x="2000973" y="3532356"/>
            <a:ext cx="1181126" cy="1603539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3656856" y="5127574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u="sng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駅フィックスアプリ</a:t>
            </a:r>
            <a:endParaRPr lang="ja-JP" altLang="en-US" sz="1200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駅構内の改善要求を出せるアプリ</a:t>
            </a:r>
          </a:p>
        </p:txBody>
      </p:sp>
      <p:pic>
        <p:nvPicPr>
          <p:cNvPr id="33" name="Picture 2" descr="C:\Users\shindo\Downloads\SC20130317-00184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82" y="3501010"/>
            <a:ext cx="950403" cy="15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hindo\Downloads\SC20130317-00181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64" y="3501009"/>
            <a:ext cx="950403" cy="15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128464" y="836712"/>
            <a:ext cx="363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【</a:t>
            </a:r>
            <a:r>
              <a:rPr kumimoji="1" lang="ja-JP" altLang="en-US" sz="1200" b="1" dirty="0" smtClean="0"/>
              <a:t>公募により構築されたアプリケーション例</a:t>
            </a:r>
            <a:r>
              <a:rPr kumimoji="1" lang="en-US" altLang="ja-JP" sz="1200" b="1" dirty="0" smtClean="0"/>
              <a:t>】</a:t>
            </a:r>
            <a:endParaRPr kumimoji="1" lang="ja-JP" altLang="en-US" sz="1200" b="1" dirty="0"/>
          </a:p>
        </p:txBody>
      </p:sp>
      <p:sp>
        <p:nvSpPr>
          <p:cNvPr id="36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84848" y="2729452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 u="sng" dirty="0" err="1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HyperTransfer</a:t>
            </a:r>
            <a:endParaRPr lang="ja-JP" altLang="en-US" sz="1200" dirty="0" smtClean="0">
              <a:latin typeface="ヒラギノ角ゴ ProN W3" pitchFamily="34" charset="-128"/>
              <a:ea typeface="ヒラギノ角ゴ ProN W3" pitchFamily="34" charset="-128"/>
              <a:cs typeface="ヒラギノ角ゴ ProN W6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kumimoji="1" lang="ja-JP" altLang="en-US" sz="1200" dirty="0" smtClean="0">
                <a:latin typeface="ヒラギノ角ゴ ProN W3" pitchFamily="34" charset="-128"/>
                <a:ea typeface="ヒラギノ角ゴ ProN W3" pitchFamily="34" charset="-128"/>
                <a:cs typeface="ヒラギノ角ゴ ProN W6"/>
              </a:rPr>
              <a:t>遅延情報を考慮した乗り換え案内</a:t>
            </a:r>
          </a:p>
        </p:txBody>
      </p:sp>
      <p:pic>
        <p:nvPicPr>
          <p:cNvPr id="38" name="図 37" descr="input_for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3723" y="1081085"/>
            <a:ext cx="966220" cy="1717724"/>
          </a:xfrm>
          <a:prstGeom prst="rect">
            <a:avLst/>
          </a:prstGeom>
        </p:spPr>
      </p:pic>
      <p:pic>
        <p:nvPicPr>
          <p:cNvPr id="39" name="図 38" descr="result_delay_anoth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0115" y="1081085"/>
            <a:ext cx="966220" cy="171772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28464" y="5685055"/>
            <a:ext cx="970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ea"/>
                <a:ea typeface="+mn-ea"/>
              </a:rPr>
              <a:t>【</a:t>
            </a:r>
            <a:r>
              <a:rPr kumimoji="1" lang="ja-JP" altLang="en-US" sz="1200" b="1" dirty="0" smtClean="0">
                <a:latin typeface="+mn-ea"/>
                <a:ea typeface="+mn-ea"/>
              </a:rPr>
              <a:t>成果と課題</a:t>
            </a:r>
            <a:r>
              <a:rPr kumimoji="1" lang="en-US" altLang="ja-JP" sz="1200" b="1" dirty="0" smtClean="0">
                <a:latin typeface="+mn-ea"/>
                <a:ea typeface="+mn-ea"/>
              </a:rPr>
              <a:t>】</a:t>
            </a:r>
          </a:p>
          <a:p>
            <a:pPr marL="180975" indent="-180975"/>
            <a:r>
              <a:rPr kumimoji="1" lang="ja-JP" altLang="en-US" sz="1200" dirty="0" smtClean="0">
                <a:latin typeface="+mn-ea"/>
                <a:ea typeface="+mn-ea"/>
              </a:rPr>
              <a:t>○　共通ＡＰＩの仕様書をもとに、公共交通分野における</a:t>
            </a:r>
            <a:r>
              <a:rPr kumimoji="1" lang="en-US" altLang="ja-JP" sz="1200" dirty="0" smtClean="0">
                <a:latin typeface="+mn-ea"/>
                <a:ea typeface="+mn-ea"/>
              </a:rPr>
              <a:t>API</a:t>
            </a:r>
            <a:r>
              <a:rPr kumimoji="1" lang="ja-JP" altLang="en-US" sz="1200" dirty="0" smtClean="0">
                <a:latin typeface="+mn-ea"/>
                <a:ea typeface="+mn-ea"/>
              </a:rPr>
              <a:t>や</a:t>
            </a:r>
            <a:r>
              <a:rPr lang="ja-JP" altLang="en-US" sz="1200" dirty="0" smtClean="0">
                <a:latin typeface="+mn-ea"/>
                <a:ea typeface="+mn-ea"/>
              </a:rPr>
              <a:t>データ</a:t>
            </a:r>
            <a:r>
              <a:rPr lang="ja-JP" altLang="en-US" sz="1200" dirty="0">
                <a:latin typeface="+mn-ea"/>
                <a:ea typeface="+mn-ea"/>
              </a:rPr>
              <a:t>規格（ボキャブラリ等</a:t>
            </a:r>
            <a:r>
              <a:rPr lang="ja-JP" altLang="en-US" sz="1200" dirty="0" smtClean="0">
                <a:latin typeface="+mn-ea"/>
                <a:ea typeface="+mn-ea"/>
              </a:rPr>
              <a:t>）</a:t>
            </a:r>
            <a:r>
              <a:rPr kumimoji="1" lang="ja-JP" altLang="en-US" sz="1200" dirty="0" smtClean="0">
                <a:latin typeface="+mn-ea"/>
                <a:ea typeface="+mn-ea"/>
              </a:rPr>
              <a:t>を</a:t>
            </a:r>
            <a:r>
              <a:rPr lang="ja-JP" altLang="en-US" sz="1200" dirty="0">
                <a:latin typeface="+mn-ea"/>
                <a:ea typeface="+mn-ea"/>
              </a:rPr>
              <a:t>構築</a:t>
            </a:r>
            <a:r>
              <a:rPr kumimoji="1" lang="ja-JP" altLang="en-US" sz="1200" dirty="0" smtClean="0">
                <a:latin typeface="+mn-ea"/>
                <a:ea typeface="+mn-ea"/>
              </a:rPr>
              <a:t>・実装し、その有効性を検証することができた。</a:t>
            </a:r>
            <a:endParaRPr lang="en-US" altLang="ja-JP" sz="1200" dirty="0">
              <a:latin typeface="+mn-ea"/>
              <a:ea typeface="+mn-ea"/>
            </a:endParaRPr>
          </a:p>
          <a:p>
            <a:pPr marL="180975" indent="-180975"/>
            <a:r>
              <a:rPr lang="ja-JP" altLang="en-US" sz="1200" dirty="0" smtClean="0">
                <a:latin typeface="+mn-ea"/>
                <a:ea typeface="+mn-ea"/>
              </a:rPr>
              <a:t>○　公共交通関連データを活用したアプリケーションの構築について公募を行ったところ、個人を含む様々な主体から提案があり、発注から約３週間という短期間で実際に</a:t>
            </a:r>
            <a:r>
              <a:rPr lang="en-US" altLang="ja-JP" sz="1200" dirty="0" smtClean="0">
                <a:latin typeface="+mn-ea"/>
                <a:ea typeface="+mn-ea"/>
              </a:rPr>
              <a:t>16</a:t>
            </a:r>
            <a:r>
              <a:rPr lang="ja-JP" altLang="en-US" sz="1200" dirty="0" smtClean="0">
                <a:latin typeface="+mn-ea"/>
                <a:ea typeface="+mn-ea"/>
              </a:rPr>
              <a:t>のアプリケーションが構築され、オープンデータ化の意義が実証された。</a:t>
            </a:r>
            <a:endParaRPr lang="en-US" altLang="ja-JP" sz="1200" dirty="0">
              <a:latin typeface="+mn-ea"/>
              <a:ea typeface="+mn-ea"/>
            </a:endParaRPr>
          </a:p>
          <a:p>
            <a:pPr marL="180975" indent="-180975"/>
            <a:r>
              <a:rPr kumimoji="1" lang="ja-JP" altLang="en-US" sz="1200" dirty="0" smtClean="0">
                <a:latin typeface="+mn-ea"/>
                <a:ea typeface="+mn-ea"/>
              </a:rPr>
              <a:t>○　今回の実証実験にはＪＲ東日本、東京都交通局等が参加したが、今後は、利用者の利便性を更に高める観点から、私鉄を含む多種多様な公共交通事業者のオープンデータ化を促していくことが必要。　→「公共交通オープンデータ研究会」が開催中（平成</a:t>
            </a:r>
            <a:r>
              <a:rPr kumimoji="1" lang="en-US" altLang="ja-JP" sz="1200" dirty="0" smtClean="0">
                <a:latin typeface="+mn-ea"/>
                <a:ea typeface="+mn-ea"/>
              </a:rPr>
              <a:t>25</a:t>
            </a:r>
            <a:r>
              <a:rPr kumimoji="1" lang="ja-JP" altLang="en-US" sz="1200" dirty="0" smtClean="0">
                <a:latin typeface="+mn-ea"/>
                <a:ea typeface="+mn-ea"/>
              </a:rPr>
              <a:t>年</a:t>
            </a:r>
            <a:r>
              <a:rPr kumimoji="1" lang="en-US" altLang="ja-JP" sz="1200" dirty="0" smtClean="0">
                <a:latin typeface="+mn-ea"/>
                <a:ea typeface="+mn-ea"/>
              </a:rPr>
              <a:t>8</a:t>
            </a:r>
            <a:r>
              <a:rPr kumimoji="1" lang="ja-JP" altLang="en-US" sz="1200" dirty="0" smtClean="0">
                <a:latin typeface="+mn-ea"/>
                <a:ea typeface="+mn-ea"/>
              </a:rPr>
              <a:t>月～）</a:t>
            </a:r>
            <a:endParaRPr kumimoji="1" lang="en-US" altLang="ja-JP" sz="1200" dirty="0" smtClean="0">
              <a:latin typeface="+mn-ea"/>
              <a:ea typeface="+mn-ea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0" y="-2352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latin typeface="+mn-ea"/>
              </a:rPr>
              <a:t>平成</a:t>
            </a:r>
            <a:r>
              <a:rPr lang="en-US" altLang="ja-JP" sz="1800" dirty="0">
                <a:latin typeface="+mn-ea"/>
              </a:rPr>
              <a:t>24</a:t>
            </a:r>
            <a:r>
              <a:rPr lang="ja-JP" altLang="en-US" sz="1800" dirty="0">
                <a:latin typeface="+mn-ea"/>
              </a:rPr>
              <a:t>年度オープンデータ実証実験</a:t>
            </a:r>
            <a:r>
              <a:rPr lang="ja-JP" altLang="en-US" sz="1800" dirty="0">
                <a:latin typeface="+mn-ea"/>
              </a:rPr>
              <a:t>　</a:t>
            </a:r>
            <a:r>
              <a:rPr lang="ja-JP" altLang="en-US" sz="1800" dirty="0" smtClean="0">
                <a:latin typeface="+mn-ea"/>
              </a:rPr>
              <a:t>公共交通関連情報（アプリケーション②）</a:t>
            </a:r>
            <a:endParaRPr kumimoji="1" lang="en-US" altLang="ja-JP" sz="1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50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4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-2352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+mn-ea"/>
              </a:rPr>
              <a:t>【</a:t>
            </a:r>
            <a:r>
              <a:rPr kumimoji="1" lang="ja-JP" altLang="en-US" sz="2000" dirty="0" smtClean="0">
                <a:latin typeface="+mn-ea"/>
              </a:rPr>
              <a:t>参考</a:t>
            </a:r>
            <a:r>
              <a:rPr kumimoji="1" lang="en-US" altLang="ja-JP" sz="2000" dirty="0" smtClean="0">
                <a:latin typeface="+mn-ea"/>
              </a:rPr>
              <a:t>】</a:t>
            </a:r>
            <a:r>
              <a:rPr kumimoji="1" lang="ja-JP" altLang="en-US" sz="2000" dirty="0" smtClean="0">
                <a:latin typeface="+mn-ea"/>
              </a:rPr>
              <a:t>　公共交通実証において用意した開発者向けサイト</a:t>
            </a:r>
            <a:endParaRPr kumimoji="1" lang="en-US" altLang="ja-JP" sz="2000" dirty="0" smtClean="0">
              <a:latin typeface="+mn-ea"/>
            </a:endParaRPr>
          </a:p>
        </p:txBody>
      </p:sp>
      <p:pic>
        <p:nvPicPr>
          <p:cNvPr id="6" name="コンテンツ プレースホルダ 4" descr="開発者サイト.png"/>
          <p:cNvPicPr>
            <a:picLocks noChangeAspect="1"/>
          </p:cNvPicPr>
          <p:nvPr/>
        </p:nvPicPr>
        <p:blipFill>
          <a:blip r:embed="rId2"/>
          <a:srcRect t="-9737" b="-9737"/>
          <a:stretch>
            <a:fillRect/>
          </a:stretch>
        </p:blipFill>
        <p:spPr>
          <a:xfrm>
            <a:off x="848544" y="1556792"/>
            <a:ext cx="8442845" cy="526812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36476" y="476672"/>
            <a:ext cx="9433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ja-JP" altLang="en-US" sz="1400" dirty="0" smtClean="0"/>
              <a:t>アプリケーション開発者による開発の助けとなるよう、以下を提供する</a:t>
            </a:r>
            <a:r>
              <a:rPr lang="en-US" altLang="ja-JP" sz="1400" dirty="0" smtClean="0"/>
              <a:t>Developers’ </a:t>
            </a:r>
            <a:r>
              <a:rPr lang="ja-JP" altLang="en-US" sz="1400" dirty="0" smtClean="0"/>
              <a:t>サイト（開発者向けサイト）を整備</a:t>
            </a:r>
            <a:endParaRPr lang="en-US" altLang="ja-JP" sz="1400" dirty="0" smtClean="0"/>
          </a:p>
          <a:p>
            <a:r>
              <a:rPr lang="ja-JP" altLang="en-US" sz="1400" dirty="0" smtClean="0"/>
              <a:t>　　・</a:t>
            </a:r>
            <a:r>
              <a:rPr lang="en-US" altLang="ja-JP" sz="1400" dirty="0" smtClean="0"/>
              <a:t>API </a:t>
            </a:r>
            <a:r>
              <a:rPr lang="ja-JP" altLang="en-US" sz="1400" dirty="0"/>
              <a:t>ドキュメントの提供</a:t>
            </a:r>
          </a:p>
          <a:p>
            <a:r>
              <a:rPr lang="ja-JP" altLang="en-US" sz="1400" dirty="0" smtClean="0"/>
              <a:t>　　・</a:t>
            </a:r>
            <a:r>
              <a:rPr lang="en-US" altLang="ja-JP" sz="1400" dirty="0"/>
              <a:t>API</a:t>
            </a:r>
            <a:r>
              <a:rPr lang="ja-JP" altLang="en-US" sz="1400" dirty="0"/>
              <a:t>をすぐに利用できるように</a:t>
            </a:r>
            <a:r>
              <a:rPr lang="ja-JP" altLang="en-US" sz="1400" dirty="0" smtClean="0"/>
              <a:t>するためのユースケース（</a:t>
            </a:r>
            <a:r>
              <a:rPr lang="ja-JP" altLang="en-US" sz="1400" dirty="0"/>
              <a:t>サンプル</a:t>
            </a:r>
            <a:r>
              <a:rPr lang="ja-JP" altLang="en-US" sz="1400" dirty="0" smtClean="0"/>
              <a:t>コード</a:t>
            </a:r>
            <a:r>
              <a:rPr lang="ja-JP" altLang="en-US" sz="1400" dirty="0"/>
              <a:t>の提供</a:t>
            </a:r>
            <a:r>
              <a:rPr lang="ja-JP" altLang="en-US" sz="1400" dirty="0" smtClean="0"/>
              <a:t>）</a:t>
            </a:r>
            <a:endParaRPr lang="ja-JP" altLang="en-US" sz="1400" dirty="0"/>
          </a:p>
          <a:p>
            <a:r>
              <a:rPr lang="ja-JP" altLang="en-US" sz="1400" dirty="0" smtClean="0"/>
              <a:t>　　・フォーラム</a:t>
            </a:r>
            <a:r>
              <a:rPr lang="ja-JP" altLang="en-US" sz="1400" dirty="0"/>
              <a:t>機能</a:t>
            </a:r>
          </a:p>
          <a:p>
            <a:r>
              <a:rPr lang="ja-JP" altLang="en-US" sz="1400" dirty="0" smtClean="0"/>
              <a:t>　　・機能</a:t>
            </a:r>
            <a:r>
              <a:rPr lang="ja-JP" altLang="en-US" sz="1400" dirty="0"/>
              <a:t>追加や改善要望の受付</a:t>
            </a:r>
            <a:r>
              <a:rPr lang="ja-JP" altLang="en-US" sz="1400" dirty="0" smtClean="0"/>
              <a:t>等（メール</a:t>
            </a:r>
            <a:r>
              <a:rPr lang="ja-JP" altLang="en-US" sz="1400" dirty="0"/>
              <a:t>での受付も</a:t>
            </a:r>
            <a:r>
              <a:rPr lang="ja-JP" altLang="en-US" sz="1400" dirty="0" smtClean="0"/>
              <a:t>実施）</a:t>
            </a:r>
            <a:endParaRPr lang="ja-JP" altLang="en-US" sz="1400" dirty="0"/>
          </a:p>
          <a:p>
            <a:r>
              <a:rPr lang="ja-JP" altLang="en-US" sz="1400" dirty="0" smtClean="0"/>
              <a:t>　　・利用</a:t>
            </a:r>
            <a:r>
              <a:rPr lang="ja-JP" altLang="en-US" sz="1400" dirty="0"/>
              <a:t>規約、プライバシポリシー、ガイドライン</a:t>
            </a:r>
          </a:p>
        </p:txBody>
      </p:sp>
    </p:spTree>
    <p:extLst>
      <p:ext uri="{BB962C8B-B14F-4D97-AF65-F5344CB8AC3E}">
        <p14:creationId xmlns:p14="http://schemas.microsoft.com/office/powerpoint/2010/main" val="42902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A4 210 x 297 mm</PresentationFormat>
  <Paragraphs>74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16_Office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2012-07-26T12:48:06Z</dcterms:created>
  <dcterms:modified xsi:type="dcterms:W3CDTF">2013-11-19T04:51:51Z</dcterms:modified>
</cp:coreProperties>
</file>