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31" r:id="rId1"/>
  </p:sldMasterIdLst>
  <p:notesMasterIdLst>
    <p:notesMasterId r:id="rId4"/>
  </p:notesMasterIdLst>
  <p:handoutMasterIdLst>
    <p:handoutMasterId r:id="rId5"/>
  </p:handoutMasterIdLst>
  <p:sldIdLst>
    <p:sldId id="2033" r:id="rId2"/>
    <p:sldId id="2034" r:id="rId3"/>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p:scale>
          <a:sx n="80" d="100"/>
          <a:sy n="80" d="100"/>
        </p:scale>
        <p:origin x="-786" y="-246"/>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3773F84-B44D-480D-9E4A-E91FC72551E5}"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97597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D70B6FF-95A9-465F-BFD2-9E380AE39CD7}" type="slidenum">
              <a:rPr lang="ja-JP" altLang="en-US" smtClean="0"/>
              <a:pPr>
                <a:defRPr/>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2013/11/19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a:cxnSpLocks noChangeShapeType="1"/>
          </p:cNvCxnSpPr>
          <p:nvPr/>
        </p:nvCxnSpPr>
        <p:spPr bwMode="auto">
          <a:xfrm>
            <a:off x="0" y="404668"/>
            <a:ext cx="9906000" cy="1587"/>
          </a:xfrm>
          <a:prstGeom prst="line">
            <a:avLst/>
          </a:prstGeom>
          <a:noFill/>
          <a:ln w="63500" cmpd="sng" algn="ctr">
            <a:solidFill>
              <a:srgbClr val="FF9900"/>
            </a:solidFill>
            <a:round/>
            <a:headEnd/>
            <a:tailEnd/>
          </a:ln>
        </p:spPr>
      </p:cxnSp>
      <p:sp>
        <p:nvSpPr>
          <p:cNvPr id="61" name="スライド番号プレースホルダ 11"/>
          <p:cNvSpPr>
            <a:spLocks noGrp="1"/>
          </p:cNvSpPr>
          <p:nvPr>
            <p:ph type="sldNum" sz="quarter" idx="4294967295"/>
          </p:nvPr>
        </p:nvSpPr>
        <p:spPr>
          <a:xfrm>
            <a:off x="9129464" y="6520261"/>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pic>
        <p:nvPicPr>
          <p:cNvPr id="66" name="図 65"/>
          <p:cNvPicPr>
            <a:picLocks noChangeAspect="1"/>
          </p:cNvPicPr>
          <p:nvPr/>
        </p:nvPicPr>
        <p:blipFill>
          <a:blip r:embed="rId3" cstate="print"/>
          <a:stretch>
            <a:fillRect/>
          </a:stretch>
        </p:blipFill>
        <p:spPr>
          <a:xfrm>
            <a:off x="5565964" y="5834045"/>
            <a:ext cx="775179" cy="610809"/>
          </a:xfrm>
          <a:prstGeom prst="rect">
            <a:avLst/>
          </a:prstGeom>
        </p:spPr>
      </p:pic>
      <p:pic>
        <p:nvPicPr>
          <p:cNvPr id="67" name="図 66"/>
          <p:cNvPicPr>
            <a:picLocks noChangeAspect="1"/>
          </p:cNvPicPr>
          <p:nvPr/>
        </p:nvPicPr>
        <p:blipFill>
          <a:blip r:embed="rId3" cstate="print"/>
          <a:stretch>
            <a:fillRect/>
          </a:stretch>
        </p:blipFill>
        <p:spPr>
          <a:xfrm>
            <a:off x="3082132" y="5826676"/>
            <a:ext cx="784532" cy="618179"/>
          </a:xfrm>
          <a:prstGeom prst="rect">
            <a:avLst/>
          </a:prstGeom>
        </p:spPr>
      </p:pic>
      <p:sp>
        <p:nvSpPr>
          <p:cNvPr id="68" name="正方形/長方形 67"/>
          <p:cNvSpPr/>
          <p:nvPr/>
        </p:nvSpPr>
        <p:spPr>
          <a:xfrm>
            <a:off x="1696074" y="6257366"/>
            <a:ext cx="5833422" cy="461665"/>
          </a:xfrm>
          <a:prstGeom prst="rect">
            <a:avLst/>
          </a:prstGeom>
          <a:solidFill>
            <a:schemeClr val="accent1">
              <a:lumMod val="20000"/>
              <a:lumOff val="80000"/>
            </a:schemeClr>
          </a:solidFill>
          <a:ln w="19050">
            <a:solidFill>
              <a:schemeClr val="accent2">
                <a:lumMod val="60000"/>
                <a:lumOff val="40000"/>
              </a:schemeClr>
            </a:solidFill>
          </a:ln>
        </p:spPr>
        <p:txBody>
          <a:bodyPr wrap="square">
            <a:spAutoFit/>
          </a:bodyPr>
          <a:lstStyle/>
          <a:p>
            <a:r>
              <a:rPr lang="ja-JP" altLang="en-US" sz="1200" dirty="0">
                <a:solidFill>
                  <a:prstClr val="black"/>
                </a:solidFill>
                <a:latin typeface="HG丸ｺﾞｼｯｸM-PRO" pitchFamily="50" charset="-128"/>
                <a:ea typeface="HG丸ｺﾞｼｯｸM-PRO" pitchFamily="50" charset="-128"/>
              </a:rPr>
              <a:t>〇</a:t>
            </a:r>
            <a:r>
              <a:rPr lang="ja-JP" altLang="en-US" sz="1200" dirty="0" smtClean="0">
                <a:solidFill>
                  <a:prstClr val="black"/>
                </a:solidFill>
                <a:latin typeface="HG丸ｺﾞｼｯｸM-PRO" pitchFamily="50" charset="-128"/>
                <a:ea typeface="HG丸ｺﾞｼｯｸM-PRO" pitchFamily="50" charset="-128"/>
              </a:rPr>
              <a:t>国の</a:t>
            </a:r>
            <a:r>
              <a:rPr lang="ja-JP" altLang="en-US" sz="1200" dirty="0">
                <a:solidFill>
                  <a:prstClr val="black"/>
                </a:solidFill>
                <a:latin typeface="HG丸ｺﾞｼｯｸM-PRO" pitchFamily="50" charset="-128"/>
                <a:ea typeface="HG丸ｺﾞｼｯｸM-PRO" pitchFamily="50" charset="-128"/>
              </a:rPr>
              <a:t>地盤</a:t>
            </a:r>
            <a:r>
              <a:rPr lang="ja-JP" altLang="en-US" sz="1200" dirty="0" smtClean="0">
                <a:solidFill>
                  <a:prstClr val="black"/>
                </a:solidFill>
                <a:latin typeface="HG丸ｺﾞｼｯｸM-PRO" pitchFamily="50" charset="-128"/>
                <a:ea typeface="HG丸ｺﾞｼｯｸM-PRO" pitchFamily="50" charset="-128"/>
              </a:rPr>
              <a:t>情報　　　　　・</a:t>
            </a:r>
            <a:r>
              <a:rPr lang="en-US" altLang="ja-JP" sz="1200" dirty="0" err="1" smtClean="0">
                <a:solidFill>
                  <a:prstClr val="black"/>
                </a:solidFill>
                <a:latin typeface="HG丸ｺﾞｼｯｸM-PRO" pitchFamily="50" charset="-128"/>
                <a:ea typeface="HG丸ｺﾞｼｯｸM-PRO" pitchFamily="50" charset="-128"/>
              </a:rPr>
              <a:t>KuniJiban</a:t>
            </a: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国交省</a:t>
            </a:r>
            <a:r>
              <a:rPr lang="en-US" altLang="ja-JP" sz="1200" dirty="0" smtClean="0">
                <a:solidFill>
                  <a:prstClr val="black"/>
                </a:solidFill>
                <a:latin typeface="HG丸ｺﾞｼｯｸM-PRO" pitchFamily="50" charset="-128"/>
                <a:ea typeface="HG丸ｺﾞｼｯｸM-PRO" pitchFamily="50" charset="-128"/>
              </a:rPr>
              <a:t>)</a:t>
            </a:r>
          </a:p>
          <a:p>
            <a:r>
              <a:rPr lang="ja-JP" altLang="en-US" sz="1200" dirty="0" smtClean="0">
                <a:solidFill>
                  <a:prstClr val="black"/>
                </a:solidFill>
                <a:latin typeface="HG丸ｺﾞｼｯｸM-PRO" pitchFamily="50" charset="-128"/>
                <a:ea typeface="HG丸ｺﾞｼｯｸM-PRO" pitchFamily="50" charset="-128"/>
              </a:rPr>
              <a:t>〇県・市・町の地盤情報</a:t>
            </a: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・紙やイメージデータ→共通フォーマットの電子化</a:t>
            </a:r>
            <a:endParaRPr lang="en-US" altLang="ja-JP" sz="1200" dirty="0" smtClean="0">
              <a:solidFill>
                <a:prstClr val="black"/>
              </a:solidFill>
              <a:latin typeface="HG丸ｺﾞｼｯｸM-PRO" pitchFamily="50" charset="-128"/>
              <a:ea typeface="HG丸ｺﾞｼｯｸM-PRO" pitchFamily="50" charset="-128"/>
            </a:endParaRPr>
          </a:p>
        </p:txBody>
      </p:sp>
      <p:grpSp>
        <p:nvGrpSpPr>
          <p:cNvPr id="69" name="グループ化 9"/>
          <p:cNvGrpSpPr/>
          <p:nvPr/>
        </p:nvGrpSpPr>
        <p:grpSpPr>
          <a:xfrm>
            <a:off x="2751569" y="4103420"/>
            <a:ext cx="3706716" cy="1440160"/>
            <a:chOff x="3342926" y="3717032"/>
            <a:chExt cx="3706716" cy="1440160"/>
          </a:xfrm>
        </p:grpSpPr>
        <p:grpSp>
          <p:nvGrpSpPr>
            <p:cNvPr id="70" name="グループ化 14"/>
            <p:cNvGrpSpPr/>
            <p:nvPr/>
          </p:nvGrpSpPr>
          <p:grpSpPr>
            <a:xfrm>
              <a:off x="3342927" y="4077072"/>
              <a:ext cx="3706715" cy="1080120"/>
              <a:chOff x="2875762" y="3933056"/>
              <a:chExt cx="3706715" cy="1080120"/>
            </a:xfrm>
          </p:grpSpPr>
          <p:sp>
            <p:nvSpPr>
              <p:cNvPr id="72" name="正方形/長方形 71"/>
              <p:cNvSpPr/>
              <p:nvPr/>
            </p:nvSpPr>
            <p:spPr>
              <a:xfrm>
                <a:off x="2875762" y="3933056"/>
                <a:ext cx="3706715" cy="1080120"/>
              </a:xfrm>
              <a:prstGeom prst="rect">
                <a:avLst/>
              </a:prstGeom>
              <a:noFill/>
              <a:ln w="19050">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endParaRPr lang="ja-JP" altLang="en-US" b="1" dirty="0" smtClean="0">
                  <a:solidFill>
                    <a:prstClr val="black"/>
                  </a:solidFill>
                </a:endParaRPr>
              </a:p>
            </p:txBody>
          </p:sp>
          <p:pic>
            <p:nvPicPr>
              <p:cNvPr id="73" name="図 72"/>
              <p:cNvPicPr>
                <a:picLocks noChangeAspect="1"/>
              </p:cNvPicPr>
              <p:nvPr/>
            </p:nvPicPr>
            <p:blipFill>
              <a:blip r:embed="rId3" cstate="print"/>
              <a:stretch>
                <a:fillRect/>
              </a:stretch>
            </p:blipFill>
            <p:spPr>
              <a:xfrm>
                <a:off x="4880992" y="4082639"/>
                <a:ext cx="1089561" cy="858529"/>
              </a:xfrm>
              <a:prstGeom prst="rect">
                <a:avLst/>
              </a:prstGeom>
            </p:spPr>
          </p:pic>
          <p:pic>
            <p:nvPicPr>
              <p:cNvPr id="74" name="図 73"/>
              <p:cNvPicPr>
                <a:picLocks noChangeAspect="1"/>
              </p:cNvPicPr>
              <p:nvPr/>
            </p:nvPicPr>
            <p:blipFill>
              <a:blip r:embed="rId3" cstate="print"/>
              <a:stretch>
                <a:fillRect/>
              </a:stretch>
            </p:blipFill>
            <p:spPr>
              <a:xfrm>
                <a:off x="3503399" y="4082639"/>
                <a:ext cx="1089561" cy="858529"/>
              </a:xfrm>
              <a:prstGeom prst="rect">
                <a:avLst/>
              </a:prstGeom>
            </p:spPr>
          </p:pic>
          <p:sp>
            <p:nvSpPr>
              <p:cNvPr id="75" name="テキスト ボックス 74"/>
              <p:cNvSpPr txBox="1"/>
              <p:nvPr/>
            </p:nvSpPr>
            <p:spPr bwMode="auto">
              <a:xfrm>
                <a:off x="3407168" y="4653136"/>
                <a:ext cx="1185792" cy="265134"/>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200" b="1" dirty="0" smtClean="0">
                    <a:solidFill>
                      <a:prstClr val="black"/>
                    </a:solidFill>
                    <a:latin typeface="Arial"/>
                    <a:ea typeface="ヒラギノ角ゴ ProN W6"/>
                    <a:cs typeface="Arial"/>
                  </a:rPr>
                  <a:t>データベース</a:t>
                </a:r>
                <a:endParaRPr lang="ja-JP" altLang="en-US" sz="1200" b="1" dirty="0">
                  <a:solidFill>
                    <a:prstClr val="black"/>
                  </a:solidFill>
                  <a:latin typeface="Arial"/>
                  <a:ea typeface="ヒラギノ角ゴ ProN W6"/>
                  <a:cs typeface="Arial"/>
                </a:endParaRPr>
              </a:p>
            </p:txBody>
          </p:sp>
          <p:sp>
            <p:nvSpPr>
              <p:cNvPr id="76" name="テキスト ボックス 75"/>
              <p:cNvSpPr txBox="1"/>
              <p:nvPr/>
            </p:nvSpPr>
            <p:spPr bwMode="auto">
              <a:xfrm>
                <a:off x="4736976" y="4671417"/>
                <a:ext cx="1418578" cy="265134"/>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200" b="1" dirty="0" smtClean="0">
                    <a:solidFill>
                      <a:prstClr val="black"/>
                    </a:solidFill>
                    <a:latin typeface="Arial"/>
                    <a:ea typeface="ヒラギノ角ゴ ProN W6"/>
                    <a:cs typeface="Arial"/>
                  </a:rPr>
                  <a:t>アプリケーション</a:t>
                </a:r>
                <a:endParaRPr lang="ja-JP" altLang="en-US" sz="1200" b="1" dirty="0">
                  <a:solidFill>
                    <a:prstClr val="black"/>
                  </a:solidFill>
                  <a:latin typeface="Arial"/>
                  <a:ea typeface="ヒラギノ角ゴ ProN W6"/>
                  <a:cs typeface="Arial"/>
                </a:endParaRPr>
              </a:p>
            </p:txBody>
          </p:sp>
          <p:sp>
            <p:nvSpPr>
              <p:cNvPr id="77" name="円/楕円 76"/>
              <p:cNvSpPr/>
              <p:nvPr/>
            </p:nvSpPr>
            <p:spPr bwMode="auto">
              <a:xfrm>
                <a:off x="3656856" y="4365104"/>
                <a:ext cx="2138283" cy="235126"/>
              </a:xfrm>
              <a:prstGeom prst="ellipse">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wrap="none"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defRPr/>
                </a:pPr>
                <a:r>
                  <a:rPr lang="ja-JP" altLang="en-US" sz="1200" b="1" dirty="0" smtClean="0">
                    <a:solidFill>
                      <a:prstClr val="white"/>
                    </a:solidFill>
                  </a:rPr>
                  <a:t>共通識別子</a:t>
                </a:r>
                <a:r>
                  <a:rPr lang="ja-JP" altLang="en-US" sz="1200" b="1" dirty="0">
                    <a:solidFill>
                      <a:prstClr val="white"/>
                    </a:solidFill>
                  </a:rPr>
                  <a:t>（</a:t>
                </a:r>
                <a:r>
                  <a:rPr lang="ja-JP" altLang="en-US" sz="1200" b="1" dirty="0" smtClean="0">
                    <a:solidFill>
                      <a:prstClr val="white"/>
                    </a:solidFill>
                  </a:rPr>
                  <a:t>コード等）</a:t>
                </a:r>
                <a:endParaRPr lang="ja-JP" altLang="en-US" sz="1200" b="1" dirty="0">
                  <a:solidFill>
                    <a:prstClr val="white"/>
                  </a:solidFill>
                </a:endParaRPr>
              </a:p>
            </p:txBody>
          </p:sp>
        </p:grpSp>
        <p:sp>
          <p:nvSpPr>
            <p:cNvPr id="71" name="正方形/長方形 70"/>
            <p:cNvSpPr/>
            <p:nvPr/>
          </p:nvSpPr>
          <p:spPr>
            <a:xfrm>
              <a:off x="3342926" y="3717032"/>
              <a:ext cx="3706715" cy="460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情報流通連携基盤共通ＡＰＩ</a:t>
              </a:r>
              <a:endParaRPr kumimoji="1" lang="ja-JP" altLang="en-US" dirty="0"/>
            </a:p>
          </p:txBody>
        </p:sp>
      </p:grpSp>
      <p:sp>
        <p:nvSpPr>
          <p:cNvPr id="78" name="角丸四角形 77"/>
          <p:cNvSpPr/>
          <p:nvPr/>
        </p:nvSpPr>
        <p:spPr>
          <a:xfrm>
            <a:off x="2814747" y="1988844"/>
            <a:ext cx="3813514" cy="179264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9" name="Picture 5" descr="Image06"/>
          <p:cNvPicPr>
            <a:picLocks noChangeAspect="1" noChangeArrowheads="1"/>
          </p:cNvPicPr>
          <p:nvPr/>
        </p:nvPicPr>
        <p:blipFill>
          <a:blip r:embed="rId4" cstate="print">
            <a:extLst>
              <a:ext uri="{28A0092B-C50C-407E-A947-70E740481C1C}">
                <a14:useLocalDpi xmlns:a14="http://schemas.microsoft.com/office/drawing/2010/main" val="0"/>
              </a:ext>
            </a:extLst>
          </a:blip>
          <a:srcRect t="-39"/>
          <a:stretch>
            <a:fillRect/>
          </a:stretch>
        </p:blipFill>
        <p:spPr bwMode="auto">
          <a:xfrm>
            <a:off x="4020119" y="2541689"/>
            <a:ext cx="981638" cy="108982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80" name="テキスト ボックス 79"/>
          <p:cNvSpPr txBox="1"/>
          <p:nvPr/>
        </p:nvSpPr>
        <p:spPr bwMode="auto">
          <a:xfrm>
            <a:off x="5171762" y="2839432"/>
            <a:ext cx="1705440" cy="1206930"/>
          </a:xfrm>
          <a:prstGeom prst="rect">
            <a:avLst/>
          </a:prstGeom>
          <a:solidFill>
            <a:schemeClr val="accent6">
              <a:lumMod val="20000"/>
              <a:lumOff val="80000"/>
            </a:schemeClr>
          </a:solidFill>
          <a:ln w="9525">
            <a:noFill/>
            <a:miter lim="800000"/>
            <a:headEnd/>
            <a:tailEnd/>
          </a:ln>
          <a:effectLst/>
        </p:spPr>
        <p:txBody>
          <a:bodyPr wrap="square" lIns="0" tIns="48989" rIns="0" bIns="48989" rtlCol="0">
            <a:prstTxWarp prst="textNoShape">
              <a:avLst/>
            </a:prstTxWarp>
            <a:spAutoFit/>
          </a:bodyPr>
          <a:lstStyle/>
          <a:p>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・災害予測</a:t>
            </a:r>
          </a:p>
          <a:p>
            <a:r>
              <a:rPr lang="ja-JP" altLang="en-US" sz="1200" b="1" dirty="0">
                <a:solidFill>
                  <a:prstClr val="black">
                    <a:lumMod val="75000"/>
                    <a:lumOff val="25000"/>
                  </a:prstClr>
                </a:solidFill>
                <a:latin typeface="HG丸ｺﾞｼｯｸM-PRO" pitchFamily="50" charset="-128"/>
                <a:ea typeface="HG丸ｺﾞｼｯｸM-PRO" pitchFamily="50" charset="-128"/>
                <a:cs typeface="Arial"/>
              </a:rPr>
              <a:t>　</a:t>
            </a:r>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アプリケーション</a:t>
            </a:r>
            <a:endParaRPr lang="en-US" altLang="ja-JP" sz="1200" b="1" dirty="0" smtClean="0">
              <a:solidFill>
                <a:prstClr val="black">
                  <a:lumMod val="75000"/>
                  <a:lumOff val="25000"/>
                </a:prstClr>
              </a:solidFill>
              <a:latin typeface="HG丸ｺﾞｼｯｸM-PRO" pitchFamily="50" charset="-128"/>
              <a:ea typeface="HG丸ｺﾞｼｯｸM-PRO" pitchFamily="50" charset="-128"/>
              <a:cs typeface="Arial"/>
            </a:endParaRPr>
          </a:p>
          <a:p>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・ボーリングデータ</a:t>
            </a:r>
          </a:p>
          <a:p>
            <a:r>
              <a:rPr lang="ja-JP" altLang="en-US" sz="1200" b="1" dirty="0">
                <a:solidFill>
                  <a:prstClr val="black">
                    <a:lumMod val="75000"/>
                    <a:lumOff val="25000"/>
                  </a:prstClr>
                </a:solidFill>
                <a:latin typeface="HG丸ｺﾞｼｯｸM-PRO" pitchFamily="50" charset="-128"/>
                <a:ea typeface="HG丸ｺﾞｼｯｸM-PRO" pitchFamily="50" charset="-128"/>
                <a:cs typeface="Arial"/>
              </a:rPr>
              <a:t>　</a:t>
            </a:r>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公開システム</a:t>
            </a:r>
            <a:endParaRPr lang="en-US" altLang="ja-JP" sz="1200" b="1" dirty="0" smtClean="0">
              <a:solidFill>
                <a:prstClr val="black">
                  <a:lumMod val="75000"/>
                  <a:lumOff val="25000"/>
                </a:prstClr>
              </a:solidFill>
              <a:latin typeface="HG丸ｺﾞｼｯｸM-PRO" pitchFamily="50" charset="-128"/>
              <a:ea typeface="HG丸ｺﾞｼｯｸM-PRO" pitchFamily="50" charset="-128"/>
              <a:cs typeface="Arial"/>
            </a:endParaRPr>
          </a:p>
          <a:p>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・ハザードマップ</a:t>
            </a:r>
          </a:p>
          <a:p>
            <a:r>
              <a:rPr lang="ja-JP" altLang="en-US" sz="1200" b="1" dirty="0">
                <a:solidFill>
                  <a:prstClr val="black">
                    <a:lumMod val="75000"/>
                    <a:lumOff val="25000"/>
                  </a:prstClr>
                </a:solidFill>
                <a:latin typeface="HG丸ｺﾞｼｯｸM-PRO" pitchFamily="50" charset="-128"/>
                <a:ea typeface="HG丸ｺﾞｼｯｸM-PRO" pitchFamily="50" charset="-128"/>
                <a:cs typeface="Arial"/>
              </a:rPr>
              <a:t>　</a:t>
            </a:r>
            <a:r>
              <a:rPr lang="ja-JP" altLang="en-US" sz="1200" b="1" dirty="0" smtClean="0">
                <a:solidFill>
                  <a:prstClr val="black">
                    <a:lumMod val="75000"/>
                    <a:lumOff val="25000"/>
                  </a:prstClr>
                </a:solidFill>
                <a:latin typeface="HG丸ｺﾞｼｯｸM-PRO" pitchFamily="50" charset="-128"/>
                <a:ea typeface="HG丸ｺﾞｼｯｸM-PRO" pitchFamily="50" charset="-128"/>
                <a:cs typeface="Arial"/>
              </a:rPr>
              <a:t>公開システム　等</a:t>
            </a:r>
            <a:endParaRPr lang="en-US" altLang="ja-JP" sz="1200" b="1" dirty="0" smtClean="0">
              <a:solidFill>
                <a:prstClr val="black">
                  <a:lumMod val="75000"/>
                  <a:lumOff val="25000"/>
                </a:prstClr>
              </a:solidFill>
              <a:latin typeface="HG丸ｺﾞｼｯｸM-PRO" pitchFamily="50" charset="-128"/>
              <a:ea typeface="HG丸ｺﾞｼｯｸM-PRO" pitchFamily="50" charset="-128"/>
              <a:cs typeface="Arial"/>
            </a:endParaRPr>
          </a:p>
        </p:txBody>
      </p:sp>
      <p:pic>
        <p:nvPicPr>
          <p:cNvPr id="81" name="Picture 12" descr="Image03のコピ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4018" y="2585044"/>
            <a:ext cx="1238214" cy="10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テキスト ボックス 81"/>
          <p:cNvSpPr txBox="1"/>
          <p:nvPr/>
        </p:nvSpPr>
        <p:spPr bwMode="auto">
          <a:xfrm>
            <a:off x="3643891" y="2083145"/>
            <a:ext cx="2202472" cy="283601"/>
          </a:xfrm>
          <a:prstGeom prst="rect">
            <a:avLst/>
          </a:prstGeom>
          <a:solidFill>
            <a:schemeClr val="bg1"/>
          </a:solidFill>
          <a:ln w="9525">
            <a:noFill/>
            <a:prstDash val="dash"/>
            <a:miter lim="800000"/>
            <a:headEnd/>
            <a:tailEnd/>
          </a:ln>
          <a:effectLst/>
        </p:spPr>
        <p:txBody>
          <a:bodyPr wrap="square" lIns="79434" tIns="48989" rIns="79434" bIns="48989" rtlCol="0">
            <a:prstTxWarp prst="textNoShape">
              <a:avLst/>
            </a:prstTxWarp>
            <a:spAutoFit/>
          </a:bodyPr>
          <a:lstStyle/>
          <a:p>
            <a:pPr algn="dist"/>
            <a:r>
              <a:rPr lang="ja-JP" altLang="en-US" sz="1200" b="1" dirty="0" smtClean="0">
                <a:solidFill>
                  <a:srgbClr val="C00000"/>
                </a:solidFill>
                <a:latin typeface="HG丸ｺﾞｼｯｸM-PRO" pitchFamily="50" charset="-128"/>
                <a:ea typeface="HG丸ｺﾞｼｯｸM-PRO" pitchFamily="50" charset="-128"/>
                <a:cs typeface="ヒラギノ角ゴ ProN W6"/>
              </a:rPr>
              <a:t>地盤情報利活用サービス</a:t>
            </a:r>
            <a:endParaRPr lang="ja-JP" altLang="en-US" sz="1200" b="1" dirty="0">
              <a:solidFill>
                <a:srgbClr val="C00000"/>
              </a:solidFill>
              <a:latin typeface="HG丸ｺﾞｼｯｸM-PRO" pitchFamily="50" charset="-128"/>
              <a:ea typeface="HG丸ｺﾞｼｯｸM-PRO" pitchFamily="50" charset="-128"/>
              <a:cs typeface="ヒラギノ角ゴ ProN W6"/>
            </a:endParaRPr>
          </a:p>
        </p:txBody>
      </p:sp>
      <p:grpSp>
        <p:nvGrpSpPr>
          <p:cNvPr id="83" name="グループ化 82"/>
          <p:cNvGrpSpPr/>
          <p:nvPr/>
        </p:nvGrpSpPr>
        <p:grpSpPr>
          <a:xfrm>
            <a:off x="2329782" y="2140026"/>
            <a:ext cx="843577" cy="613719"/>
            <a:chOff x="8483707" y="3139657"/>
            <a:chExt cx="843576" cy="613719"/>
          </a:xfrm>
          <a:solidFill>
            <a:schemeClr val="bg1"/>
          </a:solidFill>
        </p:grpSpPr>
        <p:pic>
          <p:nvPicPr>
            <p:cNvPr id="84" name="Picture 37" descr="MC90008895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2527" y="3139657"/>
              <a:ext cx="566937" cy="4138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5" name="テキスト ボックス 84"/>
            <p:cNvSpPr txBox="1"/>
            <p:nvPr/>
          </p:nvSpPr>
          <p:spPr>
            <a:xfrm>
              <a:off x="8483707" y="3507155"/>
              <a:ext cx="843576" cy="246221"/>
            </a:xfrm>
            <a:prstGeom prst="rect">
              <a:avLst/>
            </a:prstGeom>
            <a:grpFill/>
            <a:ln>
              <a:noFill/>
            </a:ln>
          </p:spPr>
          <p:txBody>
            <a:bodyPr wrap="square" rtlCol="0">
              <a:spAutoFit/>
            </a:bodyPr>
            <a:lstStyle/>
            <a:p>
              <a:r>
                <a:rPr lang="ja-JP" altLang="en-US" sz="1000" dirty="0" smtClean="0">
                  <a:solidFill>
                    <a:prstClr val="black"/>
                  </a:solidFill>
                  <a:latin typeface="HG丸ｺﾞｼｯｸM-PRO" pitchFamily="50" charset="-128"/>
                  <a:ea typeface="HG丸ｺﾞｼｯｸM-PRO" pitchFamily="50" charset="-128"/>
                </a:rPr>
                <a:t>教育・観光</a:t>
              </a:r>
              <a:endParaRPr lang="ja-JP" altLang="en-US" sz="1000" dirty="0">
                <a:solidFill>
                  <a:prstClr val="black"/>
                </a:solidFill>
                <a:latin typeface="HG丸ｺﾞｼｯｸM-PRO" pitchFamily="50" charset="-128"/>
                <a:ea typeface="HG丸ｺﾞｼｯｸM-PRO" pitchFamily="50" charset="-128"/>
              </a:endParaRPr>
            </a:p>
          </p:txBody>
        </p:sp>
      </p:grpSp>
      <p:grpSp>
        <p:nvGrpSpPr>
          <p:cNvPr id="86" name="グループ化 1"/>
          <p:cNvGrpSpPr/>
          <p:nvPr/>
        </p:nvGrpSpPr>
        <p:grpSpPr>
          <a:xfrm>
            <a:off x="2422244" y="3377841"/>
            <a:ext cx="998261" cy="689400"/>
            <a:chOff x="8485621" y="1826755"/>
            <a:chExt cx="998261" cy="689400"/>
          </a:xfrm>
          <a:solidFill>
            <a:schemeClr val="bg1"/>
          </a:solidFill>
        </p:grpSpPr>
        <p:pic>
          <p:nvPicPr>
            <p:cNvPr id="87" name="Picture 53" descr="j0343441"/>
            <p:cNvPicPr>
              <a:picLocks noChangeAspect="1" noChangeArrowheads="1"/>
            </p:cNvPicPr>
            <p:nvPr/>
          </p:nvPicPr>
          <p:blipFill>
            <a:blip r:embed="rId7" cstate="print">
              <a:clrChange>
                <a:clrFrom>
                  <a:srgbClr val="FFFFFC"/>
                </a:clrFrom>
                <a:clrTo>
                  <a:srgbClr val="FFFFFC">
                    <a:alpha val="0"/>
                  </a:srgbClr>
                </a:clrTo>
              </a:clrChange>
              <a:extLst>
                <a:ext uri="{28A0092B-C50C-407E-A947-70E740481C1C}">
                  <a14:useLocalDpi xmlns:a14="http://schemas.microsoft.com/office/drawing/2010/main" val="0"/>
                </a:ext>
              </a:extLst>
            </a:blip>
            <a:srcRect/>
            <a:stretch>
              <a:fillRect/>
            </a:stretch>
          </p:blipFill>
          <p:spPr bwMode="auto">
            <a:xfrm>
              <a:off x="8685305" y="1826755"/>
              <a:ext cx="460205" cy="4408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 name="テキスト ボックス 87"/>
            <p:cNvSpPr txBox="1"/>
            <p:nvPr/>
          </p:nvSpPr>
          <p:spPr>
            <a:xfrm>
              <a:off x="8485621" y="2269934"/>
              <a:ext cx="998261" cy="246221"/>
            </a:xfrm>
            <a:prstGeom prst="rect">
              <a:avLst/>
            </a:prstGeom>
            <a:grpFill/>
            <a:ln>
              <a:noFill/>
            </a:ln>
          </p:spPr>
          <p:txBody>
            <a:bodyPr wrap="square" rtlCol="0">
              <a:spAutoFit/>
            </a:bodyPr>
            <a:lstStyle/>
            <a:p>
              <a:r>
                <a:rPr lang="ja-JP" altLang="en-US" sz="1000" dirty="0" smtClean="0">
                  <a:solidFill>
                    <a:prstClr val="black"/>
                  </a:solidFill>
                  <a:latin typeface="HG丸ｺﾞｼｯｸM-PRO" pitchFamily="50" charset="-128"/>
                  <a:ea typeface="HG丸ｺﾞｼｯｸM-PRO" pitchFamily="50" charset="-128"/>
                </a:rPr>
                <a:t>国・自治体</a:t>
              </a:r>
              <a:endParaRPr lang="ja-JP" altLang="en-US" sz="1000" dirty="0">
                <a:solidFill>
                  <a:prstClr val="black"/>
                </a:solidFill>
                <a:latin typeface="HG丸ｺﾞｼｯｸM-PRO" pitchFamily="50" charset="-128"/>
                <a:ea typeface="HG丸ｺﾞｼｯｸM-PRO" pitchFamily="50" charset="-128"/>
              </a:endParaRPr>
            </a:p>
          </p:txBody>
        </p:sp>
      </p:grpSp>
      <p:sp>
        <p:nvSpPr>
          <p:cNvPr id="89" name="四角形吹き出し 88"/>
          <p:cNvSpPr/>
          <p:nvPr/>
        </p:nvSpPr>
        <p:spPr>
          <a:xfrm>
            <a:off x="272482" y="5011245"/>
            <a:ext cx="2349447" cy="938343"/>
          </a:xfrm>
          <a:prstGeom prst="wedgeRectCallout">
            <a:avLst>
              <a:gd name="adj1" fmla="val 71371"/>
              <a:gd name="adj2" fmla="val -41911"/>
            </a:avLst>
          </a:prstGeom>
          <a:solidFill>
            <a:schemeClr val="accent6">
              <a:lumMod val="20000"/>
              <a:lumOff val="80000"/>
            </a:schemeClr>
          </a:solidFill>
          <a:ln w="12700">
            <a:solidFill>
              <a:srgbClr val="00B0F0"/>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pPr>
              <a:lnSpc>
                <a:spcPct val="120000"/>
              </a:lnSpc>
            </a:pPr>
            <a:r>
              <a:rPr lang="ja-JP" altLang="en-US" sz="1200" b="1" dirty="0" smtClean="0">
                <a:solidFill>
                  <a:prstClr val="black"/>
                </a:solidFill>
                <a:latin typeface="HG丸ｺﾞｼｯｸM-PRO" pitchFamily="50" charset="-128"/>
                <a:ea typeface="HG丸ｺﾞｼｯｸM-PRO" pitchFamily="50" charset="-128"/>
              </a:rPr>
              <a:t>・地盤情報分野の標準</a:t>
            </a:r>
            <a:endParaRPr lang="en-US" altLang="ja-JP" sz="1200" b="1" dirty="0" smtClean="0">
              <a:solidFill>
                <a:prstClr val="black"/>
              </a:solidFill>
              <a:latin typeface="HG丸ｺﾞｼｯｸM-PRO" pitchFamily="50" charset="-128"/>
              <a:ea typeface="HG丸ｺﾞｼｯｸM-PRO" pitchFamily="50" charset="-128"/>
            </a:endParaRPr>
          </a:p>
          <a:p>
            <a:pPr>
              <a:lnSpc>
                <a:spcPct val="120000"/>
              </a:lnSpc>
            </a:pPr>
            <a:r>
              <a:rPr lang="ja-JP" altLang="en-US" sz="1200" b="1" dirty="0">
                <a:solidFill>
                  <a:prstClr val="black"/>
                </a:solidFill>
                <a:latin typeface="HG丸ｺﾞｼｯｸM-PRO" pitchFamily="50" charset="-128"/>
                <a:ea typeface="HG丸ｺﾞｼｯｸM-PRO" pitchFamily="50" charset="-128"/>
              </a:rPr>
              <a:t>　</a:t>
            </a:r>
            <a:r>
              <a:rPr lang="ja-JP" altLang="en-US" sz="1200" b="1" dirty="0" smtClean="0">
                <a:solidFill>
                  <a:prstClr val="black"/>
                </a:solidFill>
                <a:latin typeface="HG丸ｺﾞｼｯｸM-PRO" pitchFamily="50" charset="-128"/>
                <a:ea typeface="HG丸ｺﾞｼｯｸM-PRO" pitchFamily="50" charset="-128"/>
              </a:rPr>
              <a:t>データ規格の策定</a:t>
            </a:r>
            <a:endParaRPr lang="en-US" altLang="ja-JP" sz="1200" b="1" dirty="0" smtClean="0">
              <a:solidFill>
                <a:prstClr val="black"/>
              </a:solidFill>
              <a:latin typeface="HG丸ｺﾞｼｯｸM-PRO" pitchFamily="50" charset="-128"/>
              <a:ea typeface="HG丸ｺﾞｼｯｸM-PRO" pitchFamily="50" charset="-128"/>
            </a:endParaRPr>
          </a:p>
          <a:p>
            <a:pPr marL="180975" indent="-180975">
              <a:lnSpc>
                <a:spcPct val="120000"/>
              </a:lnSpc>
            </a:pPr>
            <a:r>
              <a:rPr lang="ja-JP" altLang="en-US" sz="1200" b="1" dirty="0" smtClean="0">
                <a:solidFill>
                  <a:prstClr val="black"/>
                </a:solidFill>
                <a:latin typeface="HG丸ｺﾞｼｯｸM-PRO" pitchFamily="50" charset="-128"/>
                <a:ea typeface="HG丸ｺﾞｼｯｸM-PRO" pitchFamily="50" charset="-128"/>
              </a:rPr>
              <a:t>・情報流通連携基盤共通ＡＰＩの構築</a:t>
            </a:r>
            <a:endParaRPr lang="en-US" altLang="ja-JP" sz="1200" dirty="0" smtClean="0">
              <a:solidFill>
                <a:prstClr val="black"/>
              </a:solidFill>
              <a:latin typeface="HG丸ｺﾞｼｯｸM-PRO" pitchFamily="50" charset="-128"/>
              <a:ea typeface="HG丸ｺﾞｼｯｸM-PRO" pitchFamily="50" charset="-128"/>
            </a:endParaRPr>
          </a:p>
        </p:txBody>
      </p:sp>
      <p:sp>
        <p:nvSpPr>
          <p:cNvPr id="90" name="上矢印 89"/>
          <p:cNvSpPr/>
          <p:nvPr/>
        </p:nvSpPr>
        <p:spPr>
          <a:xfrm>
            <a:off x="4460911" y="3638617"/>
            <a:ext cx="288032" cy="500067"/>
          </a:xfrm>
          <a:prstGeom prst="upArrow">
            <a:avLst/>
          </a:prstGeom>
          <a:solidFill>
            <a:schemeClr val="accent6">
              <a:lumMod val="20000"/>
              <a:lumOff val="8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1" name="上矢印 90"/>
          <p:cNvSpPr/>
          <p:nvPr/>
        </p:nvSpPr>
        <p:spPr>
          <a:xfrm>
            <a:off x="5382915" y="5424841"/>
            <a:ext cx="288032" cy="602462"/>
          </a:xfrm>
          <a:prstGeom prst="upArrow">
            <a:avLst/>
          </a:prstGeom>
          <a:solidFill>
            <a:schemeClr val="accent6">
              <a:lumMod val="20000"/>
              <a:lumOff val="8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2" name="上矢印 91"/>
          <p:cNvSpPr/>
          <p:nvPr/>
        </p:nvSpPr>
        <p:spPr>
          <a:xfrm>
            <a:off x="3743992" y="5418823"/>
            <a:ext cx="288032" cy="602463"/>
          </a:xfrm>
          <a:prstGeom prst="upArrow">
            <a:avLst/>
          </a:prstGeom>
          <a:solidFill>
            <a:schemeClr val="accent6">
              <a:lumMod val="20000"/>
              <a:lumOff val="8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3" name="テキスト ボックス 92"/>
          <p:cNvSpPr txBox="1"/>
          <p:nvPr/>
        </p:nvSpPr>
        <p:spPr>
          <a:xfrm>
            <a:off x="3822864" y="5949589"/>
            <a:ext cx="1788230" cy="307777"/>
          </a:xfrm>
          <a:prstGeom prst="rect">
            <a:avLst/>
          </a:prstGeom>
          <a:solidFill>
            <a:srgbClr val="FFFFCC"/>
          </a:solidFill>
          <a:ln>
            <a:solidFill>
              <a:schemeClr val="tx1"/>
            </a:solidFill>
          </a:ln>
        </p:spPr>
        <p:txBody>
          <a:bodyPr wrap="square" rtlCol="0">
            <a:spAutoFit/>
          </a:bodyPr>
          <a:lstStyle/>
          <a:p>
            <a:pPr algn="dist"/>
            <a:r>
              <a:rPr lang="ja-JP" altLang="en-US" sz="1400" b="1" dirty="0" smtClean="0">
                <a:latin typeface="HG丸ｺﾞｼｯｸM-PRO" pitchFamily="50" charset="-128"/>
                <a:ea typeface="HG丸ｺﾞｼｯｸM-PRO" pitchFamily="50" charset="-128"/>
              </a:rPr>
              <a:t>地盤情報</a:t>
            </a:r>
            <a:endParaRPr lang="en-US" altLang="ja-JP" sz="1400" b="1" dirty="0" smtClean="0">
              <a:latin typeface="HG丸ｺﾞｼｯｸM-PRO" pitchFamily="50" charset="-128"/>
              <a:ea typeface="HG丸ｺﾞｼｯｸM-PRO" pitchFamily="50" charset="-128"/>
            </a:endParaRPr>
          </a:p>
        </p:txBody>
      </p:sp>
      <p:sp>
        <p:nvSpPr>
          <p:cNvPr id="94" name="上矢印 93"/>
          <p:cNvSpPr/>
          <p:nvPr/>
        </p:nvSpPr>
        <p:spPr>
          <a:xfrm rot="5400000" flipH="1">
            <a:off x="2378447" y="2757952"/>
            <a:ext cx="288032" cy="716091"/>
          </a:xfrm>
          <a:prstGeom prst="upArrow">
            <a:avLst/>
          </a:prstGeom>
          <a:solidFill>
            <a:schemeClr val="accent6">
              <a:lumMod val="20000"/>
              <a:lumOff val="8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5" name="角丸四角形 94"/>
          <p:cNvSpPr/>
          <p:nvPr/>
        </p:nvSpPr>
        <p:spPr>
          <a:xfrm>
            <a:off x="6972501" y="3146061"/>
            <a:ext cx="2524108" cy="3019243"/>
          </a:xfrm>
          <a:prstGeom prst="roundRect">
            <a:avLst>
              <a:gd name="adj" fmla="val 647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base">
              <a:lnSpc>
                <a:spcPct val="130000"/>
              </a:lnSpc>
              <a:spcBef>
                <a:spcPct val="0"/>
              </a:spcBef>
              <a:spcAft>
                <a:spcPct val="0"/>
              </a:spcAft>
              <a:defRPr/>
            </a:pPr>
            <a:r>
              <a:rPr lang="ja-JP" altLang="en-US" sz="1200" b="1" dirty="0" smtClean="0">
                <a:solidFill>
                  <a:prstClr val="black"/>
                </a:solidFill>
                <a:latin typeface="HG丸ｺﾞｼｯｸM-PRO" pitchFamily="50" charset="-128"/>
                <a:ea typeface="HG丸ｺﾞｼｯｸM-PRO" pitchFamily="50" charset="-128"/>
              </a:rPr>
              <a:t>以下のデータのメタデータを標準データ規格で取り扱う</a:t>
            </a:r>
            <a:endParaRPr lang="en-US" altLang="ja-JP" sz="1200" b="1" dirty="0" smtClean="0">
              <a:solidFill>
                <a:prstClr val="black"/>
              </a:solidFill>
              <a:latin typeface="HG丸ｺﾞｼｯｸM-PRO" pitchFamily="50" charset="-128"/>
              <a:ea typeface="HG丸ｺﾞｼｯｸM-PRO" pitchFamily="50" charset="-128"/>
            </a:endParaRPr>
          </a:p>
          <a:p>
            <a:pPr fontAlgn="base">
              <a:lnSpc>
                <a:spcPct val="130000"/>
              </a:lnSpc>
              <a:spcBef>
                <a:spcPct val="0"/>
              </a:spcBef>
              <a:spcAft>
                <a:spcPct val="0"/>
              </a:spcAft>
              <a:defRPr/>
            </a:pPr>
            <a:r>
              <a:rPr lang="en-US" altLang="ja-JP" sz="1200" dirty="0" smtClean="0">
                <a:solidFill>
                  <a:prstClr val="black"/>
                </a:solidFill>
                <a:latin typeface="HG丸ｺﾞｼｯｸM-PRO" pitchFamily="50" charset="-128"/>
                <a:ea typeface="HG丸ｺﾞｼｯｸM-PRO" pitchFamily="50" charset="-128"/>
              </a:rPr>
              <a:t>(1)</a:t>
            </a:r>
            <a:r>
              <a:rPr lang="ja-JP" altLang="en-US" sz="1200" dirty="0" smtClean="0">
                <a:solidFill>
                  <a:prstClr val="black"/>
                </a:solidFill>
                <a:latin typeface="HG丸ｺﾞｼｯｸM-PRO" pitchFamily="50" charset="-128"/>
                <a:ea typeface="HG丸ｺﾞｼｯｸM-PRO" pitchFamily="50" charset="-128"/>
              </a:rPr>
              <a:t>オリジナルデータ</a:t>
            </a:r>
            <a:endParaRPr lang="en-US" altLang="ja-JP" sz="1200" dirty="0" smtClean="0">
              <a:solidFill>
                <a:prstClr val="black"/>
              </a:solidFill>
              <a:latin typeface="HG丸ｺﾞｼｯｸM-PRO" pitchFamily="50" charset="-128"/>
              <a:ea typeface="HG丸ｺﾞｼｯｸM-PRO" pitchFamily="50" charset="-128"/>
            </a:endParaRPr>
          </a:p>
          <a:p>
            <a:pPr fontAlgn="base">
              <a:lnSpc>
                <a:spcPct val="130000"/>
              </a:lnSpc>
              <a:spcBef>
                <a:spcPct val="0"/>
              </a:spcBef>
              <a:spcAft>
                <a:spcPct val="0"/>
              </a:spcAft>
              <a:defRPr/>
            </a:pPr>
            <a:r>
              <a:rPr lang="ja-JP" altLang="en-US" sz="1200" dirty="0" smtClean="0">
                <a:solidFill>
                  <a:prstClr val="black"/>
                </a:solidFill>
                <a:latin typeface="HG丸ｺﾞｼｯｸM-PRO" pitchFamily="50" charset="-128"/>
                <a:ea typeface="HG丸ｺﾞｼｯｸM-PRO" pitchFamily="50" charset="-128"/>
              </a:rPr>
              <a:t> ・ボーリングデータ</a:t>
            </a:r>
            <a:endParaRPr lang="en-US" altLang="ja-JP" sz="1200" dirty="0" smtClean="0">
              <a:solidFill>
                <a:prstClr val="black"/>
              </a:solidFill>
              <a:latin typeface="HG丸ｺﾞｼｯｸM-PRO" pitchFamily="50" charset="-128"/>
              <a:ea typeface="HG丸ｺﾞｼｯｸM-PRO" pitchFamily="50" charset="-128"/>
            </a:endParaRPr>
          </a:p>
          <a:p>
            <a:pPr fontAlgn="base">
              <a:lnSpc>
                <a:spcPct val="130000"/>
              </a:lnSpc>
              <a:spcBef>
                <a:spcPct val="0"/>
              </a:spcBef>
              <a:spcAft>
                <a:spcPct val="0"/>
              </a:spcAft>
              <a:defRPr/>
            </a:pPr>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・土質試験結果一覧表データ </a:t>
            </a:r>
            <a:r>
              <a:rPr lang="en-US" altLang="ja-JP" sz="1200" dirty="0" smtClean="0">
                <a:solidFill>
                  <a:prstClr val="black"/>
                </a:solidFill>
                <a:latin typeface="HG丸ｺﾞｼｯｸM-PRO" pitchFamily="50" charset="-128"/>
                <a:ea typeface="HG丸ｺﾞｼｯｸM-PRO" pitchFamily="50" charset="-128"/>
              </a:rPr>
              <a:t>(2)</a:t>
            </a:r>
            <a:r>
              <a:rPr lang="ja-JP" altLang="en-US" sz="1200" dirty="0" smtClean="0">
                <a:solidFill>
                  <a:prstClr val="black"/>
                </a:solidFill>
                <a:latin typeface="HG丸ｺﾞｼｯｸM-PRO" pitchFamily="50" charset="-128"/>
                <a:ea typeface="HG丸ｺﾞｼｯｸM-PRO" pitchFamily="50" charset="-128"/>
              </a:rPr>
              <a:t>本実証での加工データ</a:t>
            </a:r>
          </a:p>
          <a:p>
            <a:pPr fontAlgn="base">
              <a:lnSpc>
                <a:spcPct val="130000"/>
              </a:lnSpc>
              <a:spcBef>
                <a:spcPct val="0"/>
              </a:spcBef>
              <a:spcAft>
                <a:spcPct val="0"/>
              </a:spcAft>
              <a:defRPr/>
            </a:pPr>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・地域地盤常数データ</a:t>
            </a:r>
            <a:r>
              <a:rPr lang="en-US" altLang="ja-JP" sz="800" baseline="80000" dirty="0" smtClean="0">
                <a:solidFill>
                  <a:prstClr val="black"/>
                </a:solidFill>
                <a:latin typeface="HG丸ｺﾞｼｯｸM-PRO" pitchFamily="50" charset="-128"/>
                <a:ea typeface="HG丸ｺﾞｼｯｸM-PRO" pitchFamily="50" charset="-128"/>
              </a:rPr>
              <a:t>※</a:t>
            </a:r>
          </a:p>
          <a:p>
            <a:pPr fontAlgn="base">
              <a:lnSpc>
                <a:spcPct val="130000"/>
              </a:lnSpc>
              <a:spcBef>
                <a:spcPct val="0"/>
              </a:spcBef>
              <a:spcAft>
                <a:spcPct val="0"/>
              </a:spcAft>
              <a:defRPr/>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・鉛直</a:t>
            </a:r>
            <a:r>
              <a:rPr lang="en-US" altLang="ja-JP" sz="1200" dirty="0" smtClean="0">
                <a:solidFill>
                  <a:prstClr val="black"/>
                </a:solidFill>
                <a:latin typeface="HG丸ｺﾞｼｯｸM-PRO" pitchFamily="50" charset="-128"/>
                <a:ea typeface="HG丸ｺﾞｼｯｸM-PRO" pitchFamily="50" charset="-128"/>
              </a:rPr>
              <a:t>1</a:t>
            </a:r>
            <a:r>
              <a:rPr lang="ja-JP" altLang="en-US" sz="1200" dirty="0" smtClean="0">
                <a:solidFill>
                  <a:prstClr val="black"/>
                </a:solidFill>
                <a:latin typeface="HG丸ｺﾞｼｯｸM-PRO" pitchFamily="50" charset="-128"/>
                <a:ea typeface="HG丸ｺﾞｼｯｸM-PRO" pitchFamily="50" charset="-128"/>
              </a:rPr>
              <a:t>次元地盤柱状体モデル</a:t>
            </a:r>
            <a:endParaRPr lang="en-US" altLang="ja-JP" sz="1200" dirty="0" smtClean="0">
              <a:solidFill>
                <a:prstClr val="black"/>
              </a:solidFill>
              <a:latin typeface="HG丸ｺﾞｼｯｸM-PRO" pitchFamily="50" charset="-128"/>
              <a:ea typeface="HG丸ｺﾞｼｯｸM-PRO" pitchFamily="50" charset="-128"/>
            </a:endParaRPr>
          </a:p>
          <a:p>
            <a:pPr fontAlgn="base">
              <a:lnSpc>
                <a:spcPct val="130000"/>
              </a:lnSpc>
              <a:spcBef>
                <a:spcPct val="0"/>
              </a:spcBef>
              <a:spcAft>
                <a:spcPct val="0"/>
              </a:spcAft>
              <a:defRPr/>
            </a:pPr>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・地震シミュレーション結果</a:t>
            </a:r>
            <a:endParaRPr lang="en-US" altLang="ja-JP" sz="1200" dirty="0" smtClean="0">
              <a:solidFill>
                <a:prstClr val="black"/>
              </a:solidFill>
              <a:latin typeface="HG丸ｺﾞｼｯｸM-PRO" pitchFamily="50" charset="-128"/>
              <a:ea typeface="HG丸ｺﾞｼｯｸM-PRO" pitchFamily="50" charset="-128"/>
            </a:endParaRPr>
          </a:p>
          <a:p>
            <a:pPr>
              <a:lnSpc>
                <a:spcPct val="130000"/>
              </a:lnSpc>
              <a:defRPr/>
            </a:pPr>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・地盤リスク抽出結果データ</a:t>
            </a:r>
            <a:endParaRPr lang="en-US" altLang="ja-JP" sz="1200" dirty="0" smtClean="0">
              <a:solidFill>
                <a:prstClr val="black"/>
              </a:solidFill>
              <a:latin typeface="HG丸ｺﾞｼｯｸM-PRO" pitchFamily="50" charset="-128"/>
              <a:ea typeface="HG丸ｺﾞｼｯｸM-PRO" pitchFamily="50" charset="-128"/>
            </a:endParaRPr>
          </a:p>
          <a:p>
            <a:pPr>
              <a:lnSpc>
                <a:spcPct val="130000"/>
              </a:lnSpc>
              <a:defRPr/>
            </a:pPr>
            <a:endParaRPr lang="en-US" altLang="ja-JP" sz="800" dirty="0" smtClean="0">
              <a:solidFill>
                <a:prstClr val="black"/>
              </a:solidFill>
              <a:latin typeface="HG丸ｺﾞｼｯｸM-PRO" pitchFamily="50" charset="-128"/>
              <a:ea typeface="HG丸ｺﾞｼｯｸM-PRO" pitchFamily="50" charset="-128"/>
            </a:endParaRPr>
          </a:p>
          <a:p>
            <a:pPr>
              <a:lnSpc>
                <a:spcPct val="130000"/>
              </a:lnSpc>
              <a:defRPr/>
            </a:pPr>
            <a:r>
              <a:rPr lang="en-US" altLang="ja-JP" sz="800" dirty="0" smtClean="0">
                <a:solidFill>
                  <a:prstClr val="black"/>
                </a:solidFill>
                <a:latin typeface="HG丸ｺﾞｼｯｸM-PRO" pitchFamily="50" charset="-128"/>
                <a:ea typeface="HG丸ｺﾞｼｯｸM-PRO" pitchFamily="50" charset="-128"/>
              </a:rPr>
              <a:t>※ </a:t>
            </a:r>
            <a:r>
              <a:rPr lang="ja-JP" altLang="en-US" sz="800" dirty="0" smtClean="0">
                <a:solidFill>
                  <a:schemeClr val="tx1"/>
                </a:solidFill>
                <a:latin typeface="HG丸ｺﾞｼｯｸM-PRO" pitchFamily="50" charset="-128"/>
                <a:ea typeface="HG丸ｺﾞｼｯｸM-PRO" pitchFamily="50" charset="-128"/>
              </a:rPr>
              <a:t>地層ごと</a:t>
            </a:r>
            <a:r>
              <a:rPr lang="ja-JP" altLang="en-US" sz="800" dirty="0">
                <a:solidFill>
                  <a:schemeClr val="tx1"/>
                </a:solidFill>
                <a:latin typeface="HG丸ｺﾞｼｯｸM-PRO" pitchFamily="50" charset="-128"/>
                <a:ea typeface="HG丸ｺﾞｼｯｸM-PRO" pitchFamily="50" charset="-128"/>
              </a:rPr>
              <a:t>の</a:t>
            </a:r>
            <a:r>
              <a:rPr lang="ja-JP" altLang="en-US" sz="800" dirty="0" smtClean="0">
                <a:solidFill>
                  <a:schemeClr val="tx1"/>
                </a:solidFill>
                <a:latin typeface="HG丸ｺﾞｼｯｸM-PRO" pitchFamily="50" charset="-128"/>
                <a:ea typeface="HG丸ｺﾞｼｯｸM-PRO" pitchFamily="50" charset="-128"/>
              </a:rPr>
              <a:t>地質</a:t>
            </a:r>
            <a:r>
              <a:rPr lang="ja-JP" altLang="en-US" sz="800" dirty="0">
                <a:solidFill>
                  <a:schemeClr val="tx1"/>
                </a:solidFill>
                <a:latin typeface="HG丸ｺﾞｼｯｸM-PRO" pitchFamily="50" charset="-128"/>
                <a:ea typeface="HG丸ｺﾞｼｯｸM-PRO" pitchFamily="50" charset="-128"/>
              </a:rPr>
              <a:t>構成や物理的な</a:t>
            </a:r>
            <a:r>
              <a:rPr lang="ja-JP" altLang="en-US" sz="800" dirty="0" smtClean="0">
                <a:solidFill>
                  <a:schemeClr val="tx1"/>
                </a:solidFill>
                <a:latin typeface="HG丸ｺﾞｼｯｸM-PRO" pitchFamily="50" charset="-128"/>
                <a:ea typeface="HG丸ｺﾞｼｯｸM-PRO" pitchFamily="50" charset="-128"/>
              </a:rPr>
              <a:t>特性、地震波</a:t>
            </a:r>
            <a:endParaRPr lang="en-US" altLang="ja-JP" sz="800" dirty="0" smtClean="0">
              <a:solidFill>
                <a:schemeClr val="tx1"/>
              </a:solidFill>
              <a:latin typeface="HG丸ｺﾞｼｯｸM-PRO" pitchFamily="50" charset="-128"/>
              <a:ea typeface="HG丸ｺﾞｼｯｸM-PRO" pitchFamily="50" charset="-128"/>
            </a:endParaRPr>
          </a:p>
          <a:p>
            <a:pPr>
              <a:lnSpc>
                <a:spcPct val="130000"/>
              </a:lnSpc>
              <a:defRPr/>
            </a:pPr>
            <a:r>
              <a:rPr lang="ja-JP" altLang="en-US" sz="800" dirty="0">
                <a:solidFill>
                  <a:schemeClr val="tx1"/>
                </a:solidFill>
                <a:latin typeface="HG丸ｺﾞｼｯｸM-PRO" pitchFamily="50" charset="-128"/>
                <a:ea typeface="HG丸ｺﾞｼｯｸM-PRO" pitchFamily="50" charset="-128"/>
              </a:rPr>
              <a:t>　 </a:t>
            </a:r>
            <a:r>
              <a:rPr lang="ja-JP" altLang="en-US" sz="800" dirty="0" smtClean="0">
                <a:solidFill>
                  <a:schemeClr val="tx1"/>
                </a:solidFill>
                <a:latin typeface="HG丸ｺﾞｼｯｸM-PRO" pitchFamily="50" charset="-128"/>
                <a:ea typeface="HG丸ｺﾞｼｯｸM-PRO" pitchFamily="50" charset="-128"/>
              </a:rPr>
              <a:t>に</a:t>
            </a:r>
            <a:r>
              <a:rPr lang="ja-JP" altLang="en-US" sz="800" dirty="0">
                <a:solidFill>
                  <a:schemeClr val="tx1"/>
                </a:solidFill>
                <a:latin typeface="HG丸ｺﾞｼｯｸM-PRO" pitchFamily="50" charset="-128"/>
                <a:ea typeface="HG丸ｺﾞｼｯｸM-PRO" pitchFamily="50" charset="-128"/>
              </a:rPr>
              <a:t>対する特性</a:t>
            </a:r>
            <a:r>
              <a:rPr lang="ja-JP" altLang="en-US" sz="800" dirty="0" smtClean="0">
                <a:solidFill>
                  <a:schemeClr val="tx1"/>
                </a:solidFill>
                <a:latin typeface="HG丸ｺﾞｼｯｸM-PRO" pitchFamily="50" charset="-128"/>
                <a:ea typeface="HG丸ｺﾞｼｯｸM-PRO" pitchFamily="50" charset="-128"/>
              </a:rPr>
              <a:t>などのデータ。</a:t>
            </a:r>
            <a:endParaRPr lang="en-US" altLang="ja-JP" sz="800" dirty="0" smtClean="0">
              <a:solidFill>
                <a:schemeClr val="tx1"/>
              </a:solidFill>
              <a:latin typeface="HG丸ｺﾞｼｯｸM-PRO" pitchFamily="50" charset="-128"/>
              <a:ea typeface="HG丸ｺﾞｼｯｸM-PRO" pitchFamily="50" charset="-128"/>
            </a:endParaRPr>
          </a:p>
        </p:txBody>
      </p:sp>
      <p:sp>
        <p:nvSpPr>
          <p:cNvPr id="96" name="正方形/長方形 95"/>
          <p:cNvSpPr/>
          <p:nvPr/>
        </p:nvSpPr>
        <p:spPr>
          <a:xfrm>
            <a:off x="169540" y="2234830"/>
            <a:ext cx="2239062" cy="2565693"/>
          </a:xfrm>
          <a:prstGeom prst="rect">
            <a:avLst/>
          </a:prstGeom>
          <a:solidFill>
            <a:schemeClr val="accent1">
              <a:lumMod val="20000"/>
              <a:lumOff val="80000"/>
            </a:schemeClr>
          </a:solidFill>
          <a:ln w="19050">
            <a:solidFill>
              <a:schemeClr val="accent2">
                <a:lumMod val="60000"/>
                <a:lumOff val="40000"/>
              </a:schemeClr>
            </a:solidFill>
          </a:ln>
        </p:spPr>
        <p:txBody>
          <a:bodyPr wrap="square" bIns="72000">
            <a:spAutoFit/>
          </a:bodyPr>
          <a:lstStyle/>
          <a:p>
            <a:r>
              <a:rPr lang="ja-JP" altLang="en-US" sz="1200" b="1" dirty="0" smtClean="0">
                <a:solidFill>
                  <a:prstClr val="black"/>
                </a:solidFill>
                <a:latin typeface="HG丸ｺﾞｼｯｸM-PRO" pitchFamily="50" charset="-128"/>
                <a:ea typeface="HG丸ｺﾞｼｯｸM-PRO" pitchFamily="50" charset="-128"/>
              </a:rPr>
              <a:t>その他活用するデータ</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○土砂災害警戒区域</a:t>
            </a:r>
            <a:r>
              <a:rPr lang="en-US" altLang="ja-JP" sz="800" dirty="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県</a:t>
            </a:r>
            <a:r>
              <a:rPr lang="en-US" altLang="ja-JP" sz="800" dirty="0">
                <a:solidFill>
                  <a:prstClr val="black"/>
                </a:solidFill>
                <a:latin typeface="HG丸ｺﾞｼｯｸM-PRO" pitchFamily="50" charset="-128"/>
                <a:ea typeface="HG丸ｺﾞｼｯｸM-PRO" pitchFamily="50" charset="-128"/>
              </a:rPr>
              <a:t>)</a:t>
            </a:r>
            <a:endParaRPr lang="en-US" altLang="ja-JP" sz="8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○微地形</a:t>
            </a:r>
            <a:r>
              <a:rPr lang="en-US" altLang="ja-JP" sz="800" baseline="80000" dirty="0" smtClean="0">
                <a:solidFill>
                  <a:prstClr val="black"/>
                </a:solidFill>
                <a:latin typeface="HG丸ｺﾞｼｯｸM-PRO" pitchFamily="50" charset="-128"/>
                <a:ea typeface="HG丸ｺﾞｼｯｸM-PRO" pitchFamily="50" charset="-128"/>
              </a:rPr>
              <a:t>※1</a:t>
            </a:r>
            <a:r>
              <a:rPr lang="en-US" altLang="ja-JP" sz="800" dirty="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国土地理院</a:t>
            </a:r>
            <a:r>
              <a:rPr lang="en-US" altLang="ja-JP" sz="8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a:t>
            </a:r>
            <a:endParaRPr lang="en-US" altLang="ja-JP" sz="1200" dirty="0" smtClean="0">
              <a:solidFill>
                <a:prstClr val="black"/>
              </a:solidFill>
              <a:latin typeface="HG丸ｺﾞｼｯｸM-PRO" pitchFamily="50" charset="-128"/>
              <a:ea typeface="HG丸ｺﾞｼｯｸM-PRO" pitchFamily="50" charset="-128"/>
            </a:endParaRPr>
          </a:p>
          <a:p>
            <a:r>
              <a:rPr lang="en-US" altLang="ja-JP" sz="1200" dirty="0">
                <a:solidFill>
                  <a:prstClr val="black"/>
                </a:solidFill>
                <a:latin typeface="HG丸ｺﾞｼｯｸM-PRO" pitchFamily="50" charset="-128"/>
                <a:ea typeface="HG丸ｺﾞｼｯｸM-PRO" pitchFamily="50" charset="-128"/>
              </a:rPr>
              <a:t> </a:t>
            </a:r>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地質図</a:t>
            </a:r>
            <a:r>
              <a:rPr lang="en-US" altLang="ja-JP" sz="800" dirty="0" smtClean="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産総研</a:t>
            </a:r>
            <a:r>
              <a:rPr lang="en-US" altLang="ja-JP" sz="800" dirty="0" smtClean="0">
                <a:solidFill>
                  <a:prstClr val="black"/>
                </a:solidFill>
                <a:latin typeface="HG丸ｺﾞｼｯｸM-PRO" pitchFamily="50" charset="-128"/>
                <a:ea typeface="HG丸ｺﾞｼｯｸM-PRO" pitchFamily="50" charset="-128"/>
              </a:rPr>
              <a:t>)</a:t>
            </a:r>
          </a:p>
          <a:p>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5m</a:t>
            </a: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10mDEM </a:t>
            </a:r>
            <a:r>
              <a:rPr lang="ja-JP" altLang="en-US" sz="1200" dirty="0">
                <a:solidFill>
                  <a:prstClr val="black"/>
                </a:solidFill>
                <a:latin typeface="HG丸ｺﾞｼｯｸM-PRO" pitchFamily="50" charset="-128"/>
                <a:ea typeface="HG丸ｺﾞｼｯｸM-PRO" pitchFamily="50" charset="-128"/>
              </a:rPr>
              <a:t>段</a:t>
            </a:r>
            <a:r>
              <a:rPr lang="ja-JP" altLang="en-US" sz="1200" dirty="0" smtClean="0">
                <a:solidFill>
                  <a:prstClr val="black"/>
                </a:solidFill>
                <a:latin typeface="HG丸ｺﾞｼｯｸM-PRO" pitchFamily="50" charset="-128"/>
                <a:ea typeface="HG丸ｺﾞｼｯｸM-PRO" pitchFamily="50" charset="-128"/>
              </a:rPr>
              <a:t>彩図</a:t>
            </a:r>
            <a:r>
              <a:rPr lang="en-US" altLang="ja-JP" sz="800" baseline="80000" dirty="0" smtClean="0">
                <a:solidFill>
                  <a:prstClr val="black"/>
                </a:solidFill>
                <a:latin typeface="HG丸ｺﾞｼｯｸM-PRO" pitchFamily="50" charset="-128"/>
                <a:ea typeface="HG丸ｺﾞｼｯｸM-PRO" pitchFamily="50" charset="-128"/>
              </a:rPr>
              <a:t>※2</a:t>
            </a:r>
          </a:p>
          <a:p>
            <a:r>
              <a:rPr lang="en-US" altLang="ja-JP" sz="800" baseline="80000" dirty="0">
                <a:solidFill>
                  <a:prstClr val="black"/>
                </a:solidFill>
                <a:latin typeface="HG丸ｺﾞｼｯｸM-PRO" pitchFamily="50" charset="-128"/>
                <a:ea typeface="HG丸ｺﾞｼｯｸM-PRO" pitchFamily="50" charset="-128"/>
              </a:rPr>
              <a:t> </a:t>
            </a:r>
            <a:r>
              <a:rPr lang="en-US" altLang="ja-JP" sz="800" baseline="80000" dirty="0" smtClean="0">
                <a:solidFill>
                  <a:prstClr val="black"/>
                </a:solidFill>
                <a:latin typeface="HG丸ｺﾞｼｯｸM-PRO" pitchFamily="50" charset="-128"/>
                <a:ea typeface="HG丸ｺﾞｼｯｸM-PRO" pitchFamily="50" charset="-128"/>
              </a:rPr>
              <a:t>       </a:t>
            </a:r>
            <a:r>
              <a:rPr lang="en-US" altLang="ja-JP" sz="800" dirty="0" smtClean="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国土地理院</a:t>
            </a:r>
            <a:r>
              <a:rPr lang="en-US" altLang="ja-JP" sz="800" dirty="0" smtClean="0">
                <a:solidFill>
                  <a:prstClr val="black"/>
                </a:solidFill>
                <a:latin typeface="HG丸ｺﾞｼｯｸM-PRO" pitchFamily="50" charset="-128"/>
                <a:ea typeface="HG丸ｺﾞｼｯｸM-PRO" pitchFamily="50" charset="-128"/>
              </a:rPr>
              <a:t>)</a:t>
            </a:r>
            <a:endParaRPr lang="en-US" altLang="ja-JP" sz="800" baseline="800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○解放基盤波形</a:t>
            </a:r>
            <a:r>
              <a:rPr lang="en-US" altLang="ja-JP" sz="800" baseline="80000" dirty="0" smtClean="0">
                <a:solidFill>
                  <a:prstClr val="black"/>
                </a:solidFill>
                <a:latin typeface="HG丸ｺﾞｼｯｸM-PRO" pitchFamily="50" charset="-128"/>
                <a:ea typeface="HG丸ｺﾞｼｯｸM-PRO" pitchFamily="50" charset="-128"/>
              </a:rPr>
              <a:t>※3</a:t>
            </a:r>
            <a:r>
              <a:rPr lang="en-US" altLang="ja-JP" sz="800" dirty="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県</a:t>
            </a:r>
            <a:r>
              <a:rPr lang="en-US" altLang="ja-JP" sz="800" dirty="0" smtClean="0">
                <a:solidFill>
                  <a:prstClr val="black"/>
                </a:solidFill>
                <a:latin typeface="HG丸ｺﾞｼｯｸM-PRO" pitchFamily="50" charset="-128"/>
                <a:ea typeface="HG丸ｺﾞｼｯｸM-PRO" pitchFamily="50" charset="-128"/>
              </a:rPr>
              <a:t>)</a:t>
            </a:r>
            <a:endParaRPr lang="en-US" altLang="ja-JP" sz="900" baseline="800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○ランドマークデータ</a:t>
            </a:r>
            <a:r>
              <a:rPr lang="en-US" altLang="ja-JP" sz="800" dirty="0">
                <a:solidFill>
                  <a:prstClr val="black"/>
                </a:solidFill>
                <a:latin typeface="HG丸ｺﾞｼｯｸM-PRO" pitchFamily="50" charset="-128"/>
                <a:ea typeface="HG丸ｺﾞｼｯｸM-PRO" pitchFamily="50" charset="-128"/>
              </a:rPr>
              <a:t>(</a:t>
            </a:r>
            <a:r>
              <a:rPr lang="ja-JP" altLang="en-US" sz="800" dirty="0" smtClean="0">
                <a:solidFill>
                  <a:prstClr val="black"/>
                </a:solidFill>
                <a:latin typeface="HG丸ｺﾞｼｯｸM-PRO" pitchFamily="50" charset="-128"/>
                <a:ea typeface="HG丸ｺﾞｼｯｸM-PRO" pitchFamily="50" charset="-128"/>
              </a:rPr>
              <a:t>県･市･町</a:t>
            </a:r>
            <a:r>
              <a:rPr lang="en-US" altLang="ja-JP" sz="800" dirty="0" smtClean="0">
                <a:solidFill>
                  <a:prstClr val="black"/>
                </a:solidFill>
                <a:latin typeface="HG丸ｺﾞｼｯｸM-PRO" pitchFamily="50" charset="-128"/>
                <a:ea typeface="HG丸ｺﾞｼｯｸM-PRO" pitchFamily="50" charset="-128"/>
              </a:rPr>
              <a:t>)</a:t>
            </a:r>
          </a:p>
          <a:p>
            <a:r>
              <a:rPr lang="ja-JP" altLang="en-US" sz="1100" dirty="0" smtClean="0">
                <a:solidFill>
                  <a:prstClr val="black"/>
                </a:solidFill>
                <a:latin typeface="HG丸ｺﾞｼｯｸM-PRO" pitchFamily="50" charset="-128"/>
                <a:ea typeface="HG丸ｺﾞｼｯｸM-PRO" pitchFamily="50" charset="-128"/>
              </a:rPr>
              <a:t> </a:t>
            </a:r>
            <a:r>
              <a:rPr lang="en-US" altLang="ja-JP" sz="1100" dirty="0" smtClean="0">
                <a:solidFill>
                  <a:prstClr val="black"/>
                </a:solidFill>
                <a:latin typeface="HG丸ｺﾞｼｯｸM-PRO" pitchFamily="50" charset="-128"/>
                <a:ea typeface="HG丸ｺﾞｼｯｸM-PRO" pitchFamily="50" charset="-128"/>
              </a:rPr>
              <a:t>(</a:t>
            </a:r>
            <a:r>
              <a:rPr lang="ja-JP" altLang="en-US" sz="1100" dirty="0" smtClean="0">
                <a:solidFill>
                  <a:prstClr val="black"/>
                </a:solidFill>
                <a:latin typeface="HG丸ｺﾞｼｯｸM-PRO" pitchFamily="50" charset="-128"/>
                <a:ea typeface="HG丸ｺﾞｼｯｸM-PRO" pitchFamily="50" charset="-128"/>
              </a:rPr>
              <a:t>ハザードマップや避難所等</a:t>
            </a:r>
            <a:r>
              <a:rPr lang="en-US" altLang="ja-JP" sz="1100" dirty="0" smtClean="0">
                <a:solidFill>
                  <a:prstClr val="black"/>
                </a:solidFill>
                <a:latin typeface="HG丸ｺﾞｼｯｸM-PRO" pitchFamily="50" charset="-128"/>
                <a:ea typeface="HG丸ｺﾞｼｯｸM-PRO" pitchFamily="50" charset="-128"/>
              </a:rPr>
              <a:t>)</a:t>
            </a:r>
            <a:endParaRPr lang="en-US" altLang="ja-JP" sz="800" dirty="0" smtClean="0">
              <a:solidFill>
                <a:prstClr val="black"/>
              </a:solidFill>
              <a:latin typeface="HG丸ｺﾞｼｯｸM-PRO" pitchFamily="50" charset="-128"/>
              <a:ea typeface="HG丸ｺﾞｼｯｸM-PRO" pitchFamily="50" charset="-128"/>
            </a:endParaRPr>
          </a:p>
          <a:p>
            <a:endParaRPr lang="en-US" altLang="ja-JP" sz="800" dirty="0" smtClean="0">
              <a:solidFill>
                <a:prstClr val="black"/>
              </a:solidFill>
              <a:latin typeface="HG丸ｺﾞｼｯｸM-PRO" pitchFamily="50" charset="-128"/>
              <a:ea typeface="HG丸ｺﾞｼｯｸM-PRO" pitchFamily="50" charset="-128"/>
            </a:endParaRPr>
          </a:p>
          <a:p>
            <a:r>
              <a:rPr lang="en-US" altLang="ja-JP" sz="800" dirty="0" smtClean="0">
                <a:solidFill>
                  <a:prstClr val="black"/>
                </a:solidFill>
                <a:latin typeface="HG丸ｺﾞｼｯｸM-PRO" pitchFamily="50" charset="-128"/>
                <a:ea typeface="HG丸ｺﾞｼｯｸM-PRO" pitchFamily="50" charset="-128"/>
              </a:rPr>
              <a:t>※1 </a:t>
            </a:r>
            <a:r>
              <a:rPr lang="ja-JP" altLang="en-US" sz="800" dirty="0" smtClean="0">
                <a:latin typeface="HG丸ｺﾞｼｯｸM-PRO" pitchFamily="50" charset="-128"/>
                <a:ea typeface="HG丸ｺﾞｼｯｸM-PRO" pitchFamily="50" charset="-128"/>
              </a:rPr>
              <a:t>地形図</a:t>
            </a:r>
            <a:r>
              <a:rPr lang="ja-JP" altLang="en-US" sz="800" dirty="0">
                <a:latin typeface="HG丸ｺﾞｼｯｸM-PRO" pitchFamily="50" charset="-128"/>
                <a:ea typeface="HG丸ｺﾞｼｯｸM-PRO" pitchFamily="50" charset="-128"/>
              </a:rPr>
              <a:t>で判別しにくい</a:t>
            </a:r>
            <a:r>
              <a:rPr lang="ja-JP" altLang="en-US" sz="800" dirty="0" smtClean="0">
                <a:latin typeface="HG丸ｺﾞｼｯｸM-PRO" pitchFamily="50" charset="-128"/>
                <a:ea typeface="HG丸ｺﾞｼｯｸM-PRO" pitchFamily="50" charset="-128"/>
              </a:rPr>
              <a:t>非常に</a:t>
            </a:r>
            <a:r>
              <a:rPr lang="ja-JP" altLang="en-US" sz="800" dirty="0">
                <a:latin typeface="HG丸ｺﾞｼｯｸM-PRO" pitchFamily="50" charset="-128"/>
                <a:ea typeface="HG丸ｺﾞｼｯｸM-PRO" pitchFamily="50" charset="-128"/>
              </a:rPr>
              <a:t>小規模</a:t>
            </a:r>
            <a:r>
              <a:rPr lang="ja-JP" altLang="en-US" sz="800" dirty="0" smtClean="0">
                <a:latin typeface="HG丸ｺﾞｼｯｸM-PRO" pitchFamily="50" charset="-128"/>
                <a:ea typeface="HG丸ｺﾞｼｯｸM-PRO" pitchFamily="50" charset="-128"/>
              </a:rPr>
              <a:t>な</a:t>
            </a:r>
            <a:endParaRPr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　地形</a:t>
            </a:r>
            <a:r>
              <a:rPr lang="ja-JP" altLang="en-US" sz="800" dirty="0">
                <a:latin typeface="HG丸ｺﾞｼｯｸM-PRO" pitchFamily="50" charset="-128"/>
                <a:ea typeface="HG丸ｺﾞｼｯｸM-PRO" pitchFamily="50" charset="-128"/>
              </a:rPr>
              <a:t>の</a:t>
            </a:r>
            <a:r>
              <a:rPr lang="ja-JP" altLang="en-US" sz="800" dirty="0" smtClean="0">
                <a:latin typeface="HG丸ｺﾞｼｯｸM-PRO" pitchFamily="50" charset="-128"/>
                <a:ea typeface="HG丸ｺﾞｼｯｸM-PRO" pitchFamily="50" charset="-128"/>
              </a:rPr>
              <a:t>こと。</a:t>
            </a:r>
            <a:endParaRPr lang="en-US" altLang="ja-JP" sz="800" dirty="0" smtClean="0">
              <a:latin typeface="HG丸ｺﾞｼｯｸM-PRO" pitchFamily="50" charset="-128"/>
              <a:ea typeface="HG丸ｺﾞｼｯｸM-PRO" pitchFamily="50" charset="-128"/>
            </a:endParaRPr>
          </a:p>
          <a:p>
            <a:r>
              <a:rPr lang="en-US" altLang="ja-JP" sz="800" dirty="0" smtClean="0">
                <a:latin typeface="HG丸ｺﾞｼｯｸM-PRO" pitchFamily="50" charset="-128"/>
                <a:ea typeface="HG丸ｺﾞｼｯｸM-PRO" pitchFamily="50" charset="-128"/>
              </a:rPr>
              <a:t>※2 </a:t>
            </a:r>
            <a:r>
              <a:rPr lang="ja-JP" altLang="en-US" sz="800" dirty="0" smtClean="0">
                <a:latin typeface="HG丸ｺﾞｼｯｸM-PRO" pitchFamily="50" charset="-128"/>
                <a:ea typeface="HG丸ｺﾞｼｯｸM-PRO" pitchFamily="50" charset="-128"/>
              </a:rPr>
              <a:t>メッシュ</a:t>
            </a:r>
            <a:r>
              <a:rPr lang="ja-JP" altLang="en-US" sz="800" dirty="0">
                <a:latin typeface="HG丸ｺﾞｼｯｸM-PRO" pitchFamily="50" charset="-128"/>
                <a:ea typeface="HG丸ｺﾞｼｯｸM-PRO" pitchFamily="50" charset="-128"/>
              </a:rPr>
              <a:t>ごとの標高（高さ）を</a:t>
            </a:r>
            <a:r>
              <a:rPr lang="ja-JP" altLang="en-US" sz="800" dirty="0" smtClean="0">
                <a:latin typeface="HG丸ｺﾞｼｯｸM-PRO" pitchFamily="50" charset="-128"/>
                <a:ea typeface="HG丸ｺﾞｼｯｸM-PRO" pitchFamily="50" charset="-128"/>
              </a:rPr>
              <a:t>色分け</a:t>
            </a:r>
            <a:endParaRPr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　して</a:t>
            </a:r>
            <a:r>
              <a:rPr lang="ja-JP" altLang="en-US" sz="800" dirty="0">
                <a:latin typeface="HG丸ｺﾞｼｯｸM-PRO" pitchFamily="50" charset="-128"/>
                <a:ea typeface="HG丸ｺﾞｼｯｸM-PRO" pitchFamily="50" charset="-128"/>
              </a:rPr>
              <a:t>表現した</a:t>
            </a:r>
            <a:r>
              <a:rPr lang="ja-JP" altLang="en-US" sz="800" dirty="0" smtClean="0">
                <a:latin typeface="HG丸ｺﾞｼｯｸM-PRO" pitchFamily="50" charset="-128"/>
                <a:ea typeface="HG丸ｺﾞｼｯｸM-PRO" pitchFamily="50" charset="-128"/>
              </a:rPr>
              <a:t>もの。</a:t>
            </a:r>
            <a:endParaRPr lang="en-US" altLang="ja-JP" sz="800" dirty="0" smtClean="0">
              <a:latin typeface="HG丸ｺﾞｼｯｸM-PRO" pitchFamily="50" charset="-128"/>
              <a:ea typeface="HG丸ｺﾞｼｯｸM-PRO" pitchFamily="50" charset="-128"/>
            </a:endParaRPr>
          </a:p>
          <a:p>
            <a:r>
              <a:rPr lang="en-US" altLang="ja-JP" sz="800" dirty="0" smtClean="0">
                <a:latin typeface="HG丸ｺﾞｼｯｸM-PRO" pitchFamily="50" charset="-128"/>
                <a:ea typeface="HG丸ｺﾞｼｯｸM-PRO" pitchFamily="50" charset="-128"/>
              </a:rPr>
              <a:t>※3 </a:t>
            </a:r>
            <a:r>
              <a:rPr lang="ja-JP" altLang="en-US" sz="800" dirty="0" smtClean="0">
                <a:latin typeface="HG丸ｺﾞｼｯｸM-PRO" pitchFamily="50" charset="-128"/>
                <a:ea typeface="HG丸ｺﾞｼｯｸM-PRO" pitchFamily="50" charset="-128"/>
              </a:rPr>
              <a:t>地震</a:t>
            </a:r>
            <a:r>
              <a:rPr lang="ja-JP" altLang="en-US" sz="800" dirty="0">
                <a:latin typeface="HG丸ｺﾞｼｯｸM-PRO" pitchFamily="50" charset="-128"/>
                <a:ea typeface="HG丸ｺﾞｼｯｸM-PRO" pitchFamily="50" charset="-128"/>
              </a:rPr>
              <a:t>基盤（地震動予測</a:t>
            </a:r>
            <a:r>
              <a:rPr lang="ja-JP" altLang="en-US" sz="800" dirty="0" smtClean="0">
                <a:latin typeface="HG丸ｺﾞｼｯｸM-PRO" pitchFamily="50" charset="-128"/>
                <a:ea typeface="HG丸ｺﾞｼｯｸM-PRO" pitchFamily="50" charset="-128"/>
              </a:rPr>
              <a:t>の際</a:t>
            </a:r>
            <a:r>
              <a:rPr lang="ja-JP" altLang="en-US" sz="800" dirty="0">
                <a:latin typeface="HG丸ｺﾞｼｯｸM-PRO" pitchFamily="50" charset="-128"/>
                <a:ea typeface="HG丸ｺﾞｼｯｸM-PRO" pitchFamily="50" charset="-128"/>
              </a:rPr>
              <a:t>に考慮</a:t>
            </a:r>
            <a:r>
              <a:rPr lang="ja-JP" altLang="en-US" sz="800" dirty="0" smtClean="0">
                <a:latin typeface="HG丸ｺﾞｼｯｸM-PRO" pitchFamily="50" charset="-128"/>
                <a:ea typeface="HG丸ｺﾞｼｯｸM-PRO" pitchFamily="50" charset="-128"/>
              </a:rPr>
              <a:t>する</a:t>
            </a:r>
            <a:endParaRPr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　基盤</a:t>
            </a:r>
            <a:r>
              <a:rPr lang="ja-JP" altLang="en-US" sz="800" dirty="0">
                <a:latin typeface="HG丸ｺﾞｼｯｸM-PRO" pitchFamily="50" charset="-128"/>
                <a:ea typeface="HG丸ｺﾞｼｯｸM-PRO" pitchFamily="50" charset="-128"/>
              </a:rPr>
              <a:t>）における</a:t>
            </a:r>
            <a:r>
              <a:rPr lang="ja-JP" altLang="en-US" sz="800" dirty="0" smtClean="0">
                <a:latin typeface="HG丸ｺﾞｼｯｸM-PRO" pitchFamily="50" charset="-128"/>
                <a:ea typeface="HG丸ｺﾞｼｯｸM-PRO" pitchFamily="50" charset="-128"/>
              </a:rPr>
              <a:t>地震波形</a:t>
            </a:r>
            <a:r>
              <a:rPr lang="ja-JP" altLang="en-US" sz="800" dirty="0">
                <a:latin typeface="HG丸ｺﾞｼｯｸM-PRO" pitchFamily="50" charset="-128"/>
                <a:ea typeface="HG丸ｺﾞｼｯｸM-PRO" pitchFamily="50" charset="-128"/>
              </a:rPr>
              <a:t>の</a:t>
            </a:r>
            <a:r>
              <a:rPr lang="ja-JP" altLang="en-US" sz="800" dirty="0" smtClean="0">
                <a:latin typeface="HG丸ｺﾞｼｯｸM-PRO" pitchFamily="50" charset="-128"/>
                <a:ea typeface="HG丸ｺﾞｼｯｸM-PRO" pitchFamily="50" charset="-128"/>
              </a:rPr>
              <a:t>こと</a:t>
            </a:r>
            <a:r>
              <a:rPr lang="ja-JP" altLang="en-US" sz="800" dirty="0">
                <a:latin typeface="HG丸ｺﾞｼｯｸM-PRO" pitchFamily="50" charset="-128"/>
                <a:ea typeface="HG丸ｺﾞｼｯｸM-PRO" pitchFamily="50" charset="-128"/>
              </a:rPr>
              <a:t>。</a:t>
            </a:r>
            <a:endParaRPr lang="en-US" altLang="ja-JP" sz="800" dirty="0" smtClean="0">
              <a:latin typeface="HG丸ｺﾞｼｯｸM-PRO" pitchFamily="50" charset="-128"/>
              <a:ea typeface="HG丸ｺﾞｼｯｸM-PRO" pitchFamily="50" charset="-128"/>
            </a:endParaRPr>
          </a:p>
        </p:txBody>
      </p:sp>
      <p:grpSp>
        <p:nvGrpSpPr>
          <p:cNvPr id="97" name="グループ化 2"/>
          <p:cNvGrpSpPr/>
          <p:nvPr/>
        </p:nvGrpSpPr>
        <p:grpSpPr>
          <a:xfrm>
            <a:off x="6269136" y="2098430"/>
            <a:ext cx="771568" cy="653659"/>
            <a:chOff x="8081271" y="2292468"/>
            <a:chExt cx="771568" cy="653658"/>
          </a:xfrm>
          <a:solidFill>
            <a:schemeClr val="bg1"/>
          </a:solidFill>
        </p:grpSpPr>
        <p:pic>
          <p:nvPicPr>
            <p:cNvPr id="98" name="Picture 77" descr="C:\Program Files\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3279" y="2292468"/>
              <a:ext cx="490455" cy="46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98"/>
            <p:cNvSpPr txBox="1"/>
            <p:nvPr/>
          </p:nvSpPr>
          <p:spPr>
            <a:xfrm>
              <a:off x="8081271" y="2699905"/>
              <a:ext cx="771568" cy="246221"/>
            </a:xfrm>
            <a:prstGeom prst="rect">
              <a:avLst/>
            </a:prstGeom>
            <a:grpFill/>
            <a:ln>
              <a:noFill/>
            </a:ln>
          </p:spPr>
          <p:txBody>
            <a:bodyPr wrap="square" rtlCol="0">
              <a:spAutoFit/>
            </a:bodyPr>
            <a:lstStyle/>
            <a:p>
              <a:r>
                <a:rPr lang="ja-JP" altLang="en-US" sz="1000" dirty="0">
                  <a:solidFill>
                    <a:prstClr val="black"/>
                  </a:solidFill>
                  <a:latin typeface="HG丸ｺﾞｼｯｸM-PRO" pitchFamily="50" charset="-128"/>
                  <a:ea typeface="HG丸ｺﾞｼｯｸM-PRO" pitchFamily="50" charset="-128"/>
                </a:rPr>
                <a:t>一般世帯</a:t>
              </a:r>
            </a:p>
          </p:txBody>
        </p:sp>
      </p:grpSp>
      <p:sp>
        <p:nvSpPr>
          <p:cNvPr id="100" name="角丸四角形 99"/>
          <p:cNvSpPr/>
          <p:nvPr/>
        </p:nvSpPr>
        <p:spPr>
          <a:xfrm>
            <a:off x="272482" y="548680"/>
            <a:ext cx="9289032" cy="1296144"/>
          </a:xfrm>
          <a:prstGeom prst="roundRect">
            <a:avLst>
              <a:gd name="adj" fmla="val 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80975" indent="-180975" fontAlgn="base">
              <a:spcBef>
                <a:spcPct val="0"/>
              </a:spcBef>
              <a:spcAft>
                <a:spcPct val="0"/>
              </a:spcAft>
              <a:defRPr/>
            </a:pPr>
            <a:r>
              <a:rPr lang="ja-JP" altLang="en-US" sz="1600" dirty="0" smtClean="0">
                <a:solidFill>
                  <a:prstClr val="black"/>
                </a:solidFill>
                <a:latin typeface="+mn-ea"/>
              </a:rPr>
              <a:t>○　国</a:t>
            </a:r>
            <a:r>
              <a:rPr lang="ja-JP" altLang="en-US" sz="1600" dirty="0">
                <a:solidFill>
                  <a:prstClr val="black"/>
                </a:solidFill>
                <a:latin typeface="+mn-ea"/>
              </a:rPr>
              <a:t>や</a:t>
            </a:r>
            <a:r>
              <a:rPr lang="ja-JP" altLang="ja-JP" sz="1600" dirty="0" smtClean="0">
                <a:solidFill>
                  <a:prstClr val="black"/>
                </a:solidFill>
                <a:latin typeface="+mn-ea"/>
              </a:rPr>
              <a:t>自治体</a:t>
            </a:r>
            <a:r>
              <a:rPr lang="ja-JP" altLang="en-US" sz="1600" dirty="0" smtClean="0">
                <a:solidFill>
                  <a:prstClr val="black"/>
                </a:solidFill>
                <a:latin typeface="+mn-ea"/>
              </a:rPr>
              <a:t>等が所有する大量のボーリングデータ（地盤情報）については、</a:t>
            </a:r>
            <a:r>
              <a:rPr lang="ja-JP" altLang="ja-JP" sz="1600" dirty="0" smtClean="0">
                <a:solidFill>
                  <a:prstClr val="black"/>
                </a:solidFill>
                <a:latin typeface="+mn-ea"/>
              </a:rPr>
              <a:t>電子的</a:t>
            </a:r>
            <a:r>
              <a:rPr lang="ja-JP" altLang="en-US" sz="1600" dirty="0">
                <a:solidFill>
                  <a:prstClr val="black"/>
                </a:solidFill>
                <a:latin typeface="+mn-ea"/>
              </a:rPr>
              <a:t>な</a:t>
            </a:r>
            <a:r>
              <a:rPr lang="ja-JP" altLang="ja-JP" sz="1600" dirty="0" smtClean="0">
                <a:solidFill>
                  <a:prstClr val="black"/>
                </a:solidFill>
                <a:latin typeface="+mn-ea"/>
              </a:rPr>
              <a:t>収集</a:t>
            </a:r>
            <a:r>
              <a:rPr lang="ja-JP" altLang="ja-JP" sz="1600" dirty="0">
                <a:solidFill>
                  <a:prstClr val="black"/>
                </a:solidFill>
                <a:latin typeface="+mn-ea"/>
              </a:rPr>
              <a:t>・</a:t>
            </a:r>
            <a:r>
              <a:rPr lang="ja-JP" altLang="ja-JP" sz="1600" dirty="0" smtClean="0">
                <a:solidFill>
                  <a:prstClr val="black"/>
                </a:solidFill>
                <a:latin typeface="+mn-ea"/>
              </a:rPr>
              <a:t>管理</a:t>
            </a:r>
            <a:r>
              <a:rPr lang="ja-JP" altLang="en-US" sz="1600" dirty="0" smtClean="0">
                <a:solidFill>
                  <a:prstClr val="black"/>
                </a:solidFill>
                <a:latin typeface="+mn-ea"/>
              </a:rPr>
              <a:t>が行われ、他の分野のデータ等と容易に組み合わせることができるようになれば、</a:t>
            </a:r>
            <a:r>
              <a:rPr lang="ja-JP" altLang="en-US" sz="1600" u="sng" dirty="0" smtClean="0">
                <a:solidFill>
                  <a:prstClr val="black"/>
                </a:solidFill>
                <a:latin typeface="+mn-ea"/>
              </a:rPr>
              <a:t>防災･減災に資するより精緻なハザードマップの提供等、新たなサービスや情報の価値を創出することが期待</a:t>
            </a:r>
            <a:r>
              <a:rPr lang="ja-JP" altLang="en-US" sz="1600" dirty="0" smtClean="0">
                <a:solidFill>
                  <a:prstClr val="black"/>
                </a:solidFill>
                <a:latin typeface="+mn-ea"/>
              </a:rPr>
              <a:t>できる。</a:t>
            </a:r>
            <a:endParaRPr lang="en-US" altLang="ja-JP" sz="1600" dirty="0">
              <a:solidFill>
                <a:prstClr val="black"/>
              </a:solidFill>
              <a:latin typeface="+mn-ea"/>
            </a:endParaRPr>
          </a:p>
          <a:p>
            <a:pPr marL="180975" indent="-180975" fontAlgn="base">
              <a:spcBef>
                <a:spcPct val="0"/>
              </a:spcBef>
              <a:spcAft>
                <a:spcPct val="0"/>
              </a:spcAft>
              <a:defRPr/>
            </a:pPr>
            <a:r>
              <a:rPr lang="ja-JP" altLang="en-US" sz="1600" dirty="0" smtClean="0">
                <a:solidFill>
                  <a:prstClr val="black"/>
                </a:solidFill>
                <a:latin typeface="+mn-ea"/>
              </a:rPr>
              <a:t>○　このため、国、自治体等が保有する地盤情報を用いて、</a:t>
            </a:r>
            <a:r>
              <a:rPr lang="ja-JP" altLang="en-US" sz="1600" u="sng" dirty="0" smtClean="0">
                <a:solidFill>
                  <a:prstClr val="black"/>
                </a:solidFill>
                <a:latin typeface="+mn-ea"/>
              </a:rPr>
              <a:t>地盤情報分野のデータ規格の構築及び地盤情報の流通・連携に係る実証</a:t>
            </a:r>
            <a:r>
              <a:rPr lang="ja-JP" altLang="en-US" sz="1600" dirty="0" smtClean="0">
                <a:solidFill>
                  <a:prstClr val="black"/>
                </a:solidFill>
                <a:latin typeface="+mn-ea"/>
              </a:rPr>
              <a:t>を</a:t>
            </a:r>
            <a:r>
              <a:rPr lang="ja-JP" altLang="en-US" sz="1600" dirty="0">
                <a:solidFill>
                  <a:prstClr val="black"/>
                </a:solidFill>
                <a:latin typeface="+mn-ea"/>
              </a:rPr>
              <a:t>実施</a:t>
            </a:r>
            <a:r>
              <a:rPr lang="ja-JP" altLang="en-US" sz="1600" dirty="0" smtClean="0">
                <a:solidFill>
                  <a:prstClr val="black"/>
                </a:solidFill>
                <a:latin typeface="+mn-ea"/>
              </a:rPr>
              <a:t>。</a:t>
            </a:r>
            <a:endParaRPr lang="en-US" altLang="ja-JP" sz="1600" dirty="0" smtClean="0">
              <a:solidFill>
                <a:prstClr val="black"/>
              </a:solidFill>
              <a:latin typeface="+mn-ea"/>
            </a:endParaRPr>
          </a:p>
        </p:txBody>
      </p:sp>
      <p:sp>
        <p:nvSpPr>
          <p:cNvPr id="101" name="大かっこ 100"/>
          <p:cNvSpPr/>
          <p:nvPr/>
        </p:nvSpPr>
        <p:spPr>
          <a:xfrm>
            <a:off x="6972502" y="1916831"/>
            <a:ext cx="2805034" cy="1055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smtClean="0">
                <a:latin typeface="+mn-ea"/>
              </a:rPr>
              <a:t>実施</a:t>
            </a:r>
            <a:r>
              <a:rPr lang="ja-JP" altLang="en-US" sz="1100" dirty="0">
                <a:latin typeface="+mn-ea"/>
              </a:rPr>
              <a:t>主体</a:t>
            </a:r>
            <a:r>
              <a:rPr lang="ja-JP" altLang="en-US" sz="1100" dirty="0" smtClean="0">
                <a:latin typeface="+mn-ea"/>
              </a:rPr>
              <a:t>：</a:t>
            </a:r>
            <a:r>
              <a:rPr lang="ja-JP" altLang="en-US" sz="1100" dirty="0">
                <a:latin typeface="+mn-ea"/>
              </a:rPr>
              <a:t>日本工営株式</a:t>
            </a:r>
            <a:r>
              <a:rPr lang="ja-JP" altLang="en-US" sz="1100" dirty="0" smtClean="0">
                <a:latin typeface="+mn-ea"/>
              </a:rPr>
              <a:t>会社</a:t>
            </a:r>
            <a:endParaRPr lang="en-US" altLang="ja-JP" sz="1100" dirty="0" smtClean="0">
              <a:latin typeface="+mn-ea"/>
            </a:endParaRPr>
          </a:p>
          <a:p>
            <a:r>
              <a:rPr lang="ja-JP" altLang="en-US" sz="1100" dirty="0" smtClean="0">
                <a:latin typeface="+mn-ea"/>
              </a:rPr>
              <a:t>連携</a:t>
            </a:r>
            <a:r>
              <a:rPr lang="ja-JP" altLang="en-US" sz="1100" dirty="0">
                <a:latin typeface="+mn-ea"/>
              </a:rPr>
              <a:t>主体</a:t>
            </a:r>
            <a:r>
              <a:rPr lang="ja-JP" altLang="en-US" sz="1100" dirty="0" smtClean="0">
                <a:latin typeface="+mn-ea"/>
              </a:rPr>
              <a:t>：国（国土交通省）、</a:t>
            </a:r>
            <a:endParaRPr lang="en-US" altLang="ja-JP" sz="1100" dirty="0" smtClean="0">
              <a:latin typeface="+mn-ea"/>
            </a:endParaRPr>
          </a:p>
          <a:p>
            <a:r>
              <a:rPr lang="ja-JP" altLang="en-US" sz="1100" dirty="0">
                <a:latin typeface="+mn-ea"/>
              </a:rPr>
              <a:t>　</a:t>
            </a:r>
            <a:r>
              <a:rPr lang="ja-JP" altLang="en-US" sz="1100" dirty="0" smtClean="0">
                <a:latin typeface="+mn-ea"/>
              </a:rPr>
              <a:t>　　　　　地方自治体（高知県、高知市、</a:t>
            </a:r>
            <a:endParaRPr lang="en-US" altLang="ja-JP" sz="1100" dirty="0" smtClean="0">
              <a:latin typeface="+mn-ea"/>
            </a:endParaRPr>
          </a:p>
          <a:p>
            <a:r>
              <a:rPr lang="ja-JP" altLang="en-US" sz="1100" dirty="0">
                <a:latin typeface="+mn-ea"/>
              </a:rPr>
              <a:t>　</a:t>
            </a:r>
            <a:r>
              <a:rPr lang="ja-JP" altLang="en-US" sz="1100" dirty="0" smtClean="0">
                <a:latin typeface="+mn-ea"/>
              </a:rPr>
              <a:t>　　　　　香南市、南国市、土佐市、</a:t>
            </a:r>
            <a:endParaRPr lang="en-US" altLang="ja-JP" sz="1100" dirty="0" smtClean="0">
              <a:latin typeface="+mn-ea"/>
            </a:endParaRPr>
          </a:p>
          <a:p>
            <a:r>
              <a:rPr lang="ja-JP" altLang="en-US" sz="1100" dirty="0" smtClean="0">
                <a:latin typeface="+mn-ea"/>
              </a:rPr>
              <a:t>　　　　　　須崎市、中土佐町、黒潮町）　他</a:t>
            </a:r>
            <a:endParaRPr lang="en-US" altLang="ja-JP" sz="1100" dirty="0" smtClean="0">
              <a:solidFill>
                <a:srgbClr val="FF0000"/>
              </a:solidFill>
              <a:latin typeface="+mn-ea"/>
            </a:endParaRPr>
          </a:p>
        </p:txBody>
      </p:sp>
      <p:sp>
        <p:nvSpPr>
          <p:cNvPr id="104" name="テキスト ボックス 103"/>
          <p:cNvSpPr txBox="1"/>
          <p:nvPr/>
        </p:nvSpPr>
        <p:spPr>
          <a:xfrm>
            <a:off x="3958454" y="5645194"/>
            <a:ext cx="1580979" cy="215444"/>
          </a:xfrm>
          <a:prstGeom prst="rect">
            <a:avLst/>
          </a:prstGeom>
          <a:noFill/>
        </p:spPr>
        <p:txBody>
          <a:bodyPr wrap="square" rtlCol="0">
            <a:spAutoFit/>
          </a:bodyPr>
          <a:lstStyle/>
          <a:p>
            <a:r>
              <a:rPr lang="ja-JP" altLang="en-US" sz="800" b="1" dirty="0"/>
              <a:t>検索の</a:t>
            </a:r>
            <a:r>
              <a:rPr lang="ja-JP" altLang="en-US" sz="800" b="1" dirty="0" smtClean="0"/>
              <a:t>ためのメタデータを登録</a:t>
            </a:r>
            <a:endParaRPr kumimoji="1" lang="ja-JP" altLang="en-US" sz="800" b="1" dirty="0"/>
          </a:p>
        </p:txBody>
      </p:sp>
      <p:sp>
        <p:nvSpPr>
          <p:cNvPr id="42" name="テキスト ボックス 41"/>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24</a:t>
            </a:r>
            <a:r>
              <a:rPr lang="ja-JP" altLang="en-US" dirty="0">
                <a:latin typeface="+mn-ea"/>
              </a:rPr>
              <a:t>年度オープンデータ実証実験</a:t>
            </a:r>
            <a:r>
              <a:rPr lang="ja-JP" altLang="en-US" dirty="0">
                <a:latin typeface="+mn-ea"/>
              </a:rPr>
              <a:t>　</a:t>
            </a:r>
            <a:r>
              <a:rPr lang="ja-JP" altLang="en-US" dirty="0" smtClean="0">
                <a:latin typeface="+mn-ea"/>
              </a:rPr>
              <a:t>地盤情報</a:t>
            </a:r>
            <a:r>
              <a:rPr lang="ja-JP" altLang="en-US" sz="2000" dirty="0" smtClean="0">
                <a:latin typeface="+mn-ea"/>
              </a:rPr>
              <a:t>（概要）</a:t>
            </a:r>
            <a:endParaRPr kumimoji="1" lang="en-US" altLang="ja-JP" sz="2000" dirty="0" smtClean="0">
              <a:latin typeface="+mn-ea"/>
            </a:endParaRPr>
          </a:p>
        </p:txBody>
      </p:sp>
    </p:spTree>
    <p:extLst>
      <p:ext uri="{BB962C8B-B14F-4D97-AF65-F5344CB8AC3E}">
        <p14:creationId xmlns:p14="http://schemas.microsoft.com/office/powerpoint/2010/main" val="21144815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直線コネクタ 156"/>
          <p:cNvCxnSpPr>
            <a:cxnSpLocks noChangeShapeType="1"/>
          </p:cNvCxnSpPr>
          <p:nvPr/>
        </p:nvCxnSpPr>
        <p:spPr bwMode="auto">
          <a:xfrm>
            <a:off x="0" y="404668"/>
            <a:ext cx="9906000" cy="1587"/>
          </a:xfrm>
          <a:prstGeom prst="line">
            <a:avLst/>
          </a:prstGeom>
          <a:noFill/>
          <a:ln w="63500" cmpd="sng" algn="ctr">
            <a:solidFill>
              <a:srgbClr val="FF9900"/>
            </a:solidFill>
            <a:round/>
            <a:headEnd/>
            <a:tailEnd/>
          </a:ln>
        </p:spPr>
      </p:cxnSp>
      <p:sp>
        <p:nvSpPr>
          <p:cNvPr id="265" name="スライド番号プレースホルダ 11"/>
          <p:cNvSpPr>
            <a:spLocks noGrp="1"/>
          </p:cNvSpPr>
          <p:nvPr>
            <p:ph type="sldNum" sz="quarter" idx="4294967295"/>
          </p:nvPr>
        </p:nvSpPr>
        <p:spPr>
          <a:xfrm>
            <a:off x="9129464" y="6520261"/>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ja-JP" altLang="en-US" sz="1600" b="0" i="0" u="none" strike="noStrike" kern="0" cap="none" spc="0" normalizeH="0" baseline="0" noProof="0" dirty="0">
              <a:ln>
                <a:noFill/>
              </a:ln>
              <a:solidFill>
                <a:sysClr val="windowText" lastClr="000000"/>
              </a:solidFill>
              <a:effectLst/>
              <a:uLnTx/>
              <a:uFillTx/>
            </a:endParaRPr>
          </a:p>
        </p:txBody>
      </p:sp>
      <p:grpSp>
        <p:nvGrpSpPr>
          <p:cNvPr id="2" name="グループ化 1"/>
          <p:cNvGrpSpPr/>
          <p:nvPr/>
        </p:nvGrpSpPr>
        <p:grpSpPr>
          <a:xfrm>
            <a:off x="121499" y="548680"/>
            <a:ext cx="9512022" cy="5450554"/>
            <a:chOff x="121498" y="548680"/>
            <a:chExt cx="9667043" cy="6202287"/>
          </a:xfrm>
        </p:grpSpPr>
        <p:sp>
          <p:nvSpPr>
            <p:cNvPr id="266" name="正方形/長方形 265"/>
            <p:cNvSpPr/>
            <p:nvPr/>
          </p:nvSpPr>
          <p:spPr>
            <a:xfrm>
              <a:off x="3369227" y="548680"/>
              <a:ext cx="2663893" cy="6202287"/>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7" name="図 266" descr="Image28.jpg"/>
            <p:cNvPicPr>
              <a:picLocks noChangeAspect="1"/>
            </p:cNvPicPr>
            <p:nvPr/>
          </p:nvPicPr>
          <p:blipFill>
            <a:blip r:embed="rId3" cstate="print"/>
            <a:stretch>
              <a:fillRect/>
            </a:stretch>
          </p:blipFill>
          <p:spPr>
            <a:xfrm>
              <a:off x="6728541" y="2754234"/>
              <a:ext cx="3060000" cy="1868309"/>
            </a:xfrm>
            <a:prstGeom prst="rect">
              <a:avLst/>
            </a:prstGeom>
            <a:ln>
              <a:solidFill>
                <a:schemeClr val="accent6">
                  <a:lumMod val="50000"/>
                </a:schemeClr>
              </a:solidFill>
            </a:ln>
          </p:spPr>
        </p:pic>
        <p:grpSp>
          <p:nvGrpSpPr>
            <p:cNvPr id="268" name="グループ化 267"/>
            <p:cNvGrpSpPr/>
            <p:nvPr/>
          </p:nvGrpSpPr>
          <p:grpSpPr>
            <a:xfrm>
              <a:off x="6711631" y="768784"/>
              <a:ext cx="3060000" cy="1836000"/>
              <a:chOff x="5020695" y="620438"/>
              <a:chExt cx="4294078" cy="2880000"/>
            </a:xfrm>
          </p:grpSpPr>
          <p:pic>
            <p:nvPicPr>
              <p:cNvPr id="269" name="図 268" descr="Image27.jpg"/>
              <p:cNvPicPr>
                <a:picLocks noChangeAspect="1"/>
              </p:cNvPicPr>
              <p:nvPr/>
            </p:nvPicPr>
            <p:blipFill>
              <a:blip r:embed="rId4" cstate="print"/>
              <a:stretch>
                <a:fillRect/>
              </a:stretch>
            </p:blipFill>
            <p:spPr>
              <a:xfrm>
                <a:off x="5020695" y="620438"/>
                <a:ext cx="4294078" cy="2880000"/>
              </a:xfrm>
              <a:prstGeom prst="rect">
                <a:avLst/>
              </a:prstGeom>
              <a:ln>
                <a:solidFill>
                  <a:schemeClr val="accent6">
                    <a:lumMod val="50000"/>
                  </a:schemeClr>
                </a:solidFill>
              </a:ln>
            </p:spPr>
          </p:pic>
          <p:sp>
            <p:nvSpPr>
              <p:cNvPr id="270" name="テキスト ボックス 269"/>
              <p:cNvSpPr txBox="1"/>
              <p:nvPr/>
            </p:nvSpPr>
            <p:spPr>
              <a:xfrm>
                <a:off x="7412842" y="630534"/>
                <a:ext cx="1887310" cy="494435"/>
              </a:xfrm>
              <a:prstGeom prst="rect">
                <a:avLst/>
              </a:prstGeom>
              <a:solidFill>
                <a:srgbClr val="FFFF66"/>
              </a:solidFill>
              <a:ln>
                <a:solidFill>
                  <a:srgbClr val="FF0000"/>
                </a:solidFill>
              </a:ln>
            </p:spPr>
            <p:txBody>
              <a:bodyPr wrap="square" rtlCol="0">
                <a:spAutoFit/>
              </a:bodyPr>
              <a:lstStyle/>
              <a:p>
                <a:pPr algn="ctr"/>
                <a:r>
                  <a:rPr lang="ja-JP" altLang="en-US" sz="1200" dirty="0" smtClean="0">
                    <a:solidFill>
                      <a:prstClr val="black"/>
                    </a:solidFill>
                    <a:latin typeface="メイリオ" pitchFamily="50" charset="-128"/>
                    <a:ea typeface="メイリオ" pitchFamily="50" charset="-128"/>
                    <a:cs typeface="メイリオ" pitchFamily="50" charset="-128"/>
                  </a:rPr>
                  <a:t>斜面崩壊危険度</a:t>
                </a:r>
                <a:endParaRPr lang="ja-JP" altLang="en-US" sz="1200" dirty="0">
                  <a:solidFill>
                    <a:prstClr val="black"/>
                  </a:solidFill>
                  <a:latin typeface="メイリオ" pitchFamily="50" charset="-128"/>
                  <a:ea typeface="メイリオ" pitchFamily="50" charset="-128"/>
                  <a:cs typeface="メイリオ" pitchFamily="50" charset="-128"/>
                </a:endParaRPr>
              </a:p>
            </p:txBody>
          </p:sp>
        </p:grpSp>
        <p:sp>
          <p:nvSpPr>
            <p:cNvPr id="271" name="テキスト ボックス 270"/>
            <p:cNvSpPr txBox="1"/>
            <p:nvPr/>
          </p:nvSpPr>
          <p:spPr>
            <a:xfrm>
              <a:off x="8481392" y="2834043"/>
              <a:ext cx="1300658" cy="315202"/>
            </a:xfrm>
            <a:prstGeom prst="rect">
              <a:avLst/>
            </a:prstGeom>
            <a:solidFill>
              <a:srgbClr val="FFFF66"/>
            </a:solidFill>
            <a:ln>
              <a:solidFill>
                <a:srgbClr val="FF0000"/>
              </a:solidFill>
            </a:ln>
          </p:spPr>
          <p:txBody>
            <a:bodyPr wrap="square" rtlCol="0">
              <a:spAutoFit/>
            </a:bodyPr>
            <a:lstStyle/>
            <a:p>
              <a:pPr algn="ctr"/>
              <a:r>
                <a:rPr lang="ja-JP" altLang="en-US" sz="1200" dirty="0" smtClean="0">
                  <a:solidFill>
                    <a:prstClr val="black"/>
                  </a:solidFill>
                  <a:latin typeface="メイリオ" pitchFamily="50" charset="-128"/>
                  <a:ea typeface="メイリオ" pitchFamily="50" charset="-128"/>
                  <a:cs typeface="メイリオ" pitchFamily="50" charset="-128"/>
                </a:rPr>
                <a:t>地表最大加速度</a:t>
              </a:r>
              <a:endParaRPr lang="ja-JP" altLang="en-US" sz="1200" dirty="0">
                <a:solidFill>
                  <a:prstClr val="black"/>
                </a:solidFill>
                <a:latin typeface="メイリオ" pitchFamily="50" charset="-128"/>
                <a:ea typeface="メイリオ" pitchFamily="50" charset="-128"/>
                <a:cs typeface="メイリオ" pitchFamily="50" charset="-128"/>
              </a:endParaRPr>
            </a:p>
          </p:txBody>
        </p:sp>
        <p:pic>
          <p:nvPicPr>
            <p:cNvPr id="272" name="図 271" descr="Image34.jpg"/>
            <p:cNvPicPr>
              <a:picLocks noChangeAspect="1"/>
            </p:cNvPicPr>
            <p:nvPr/>
          </p:nvPicPr>
          <p:blipFill>
            <a:blip r:embed="rId5" cstate="print"/>
            <a:stretch>
              <a:fillRect/>
            </a:stretch>
          </p:blipFill>
          <p:spPr>
            <a:xfrm>
              <a:off x="6722050" y="4738264"/>
              <a:ext cx="3060000" cy="1868310"/>
            </a:xfrm>
            <a:prstGeom prst="rect">
              <a:avLst/>
            </a:prstGeom>
            <a:ln w="12700">
              <a:solidFill>
                <a:schemeClr val="accent6">
                  <a:lumMod val="50000"/>
                </a:schemeClr>
              </a:solidFill>
            </a:ln>
          </p:spPr>
        </p:pic>
        <p:sp>
          <p:nvSpPr>
            <p:cNvPr id="273" name="テキスト ボックス 272"/>
            <p:cNvSpPr txBox="1"/>
            <p:nvPr/>
          </p:nvSpPr>
          <p:spPr>
            <a:xfrm>
              <a:off x="8313136" y="4873528"/>
              <a:ext cx="1468914" cy="315202"/>
            </a:xfrm>
            <a:prstGeom prst="rect">
              <a:avLst/>
            </a:prstGeom>
            <a:solidFill>
              <a:srgbClr val="FFFF66"/>
            </a:solidFill>
            <a:ln>
              <a:solidFill>
                <a:srgbClr val="FF0000"/>
              </a:solidFill>
            </a:ln>
          </p:spPr>
          <p:txBody>
            <a:bodyPr wrap="square" rtlCol="0">
              <a:spAutoFit/>
            </a:bodyPr>
            <a:lstStyle/>
            <a:p>
              <a:pPr algn="dist"/>
              <a:r>
                <a:rPr lang="ja-JP" altLang="en-US" sz="1200" dirty="0" smtClean="0">
                  <a:solidFill>
                    <a:prstClr val="black"/>
                  </a:solidFill>
                  <a:latin typeface="メイリオ" pitchFamily="50" charset="-128"/>
                  <a:ea typeface="メイリオ" pitchFamily="50" charset="-128"/>
                  <a:cs typeface="メイリオ" pitchFamily="50" charset="-128"/>
                </a:rPr>
                <a:t>液状化危険度予測</a:t>
              </a:r>
              <a:endParaRPr lang="ja-JP" altLang="en-US" sz="1200" dirty="0">
                <a:solidFill>
                  <a:prstClr val="black"/>
                </a:solidFill>
                <a:latin typeface="メイリオ" pitchFamily="50" charset="-128"/>
                <a:ea typeface="メイリオ" pitchFamily="50" charset="-128"/>
                <a:cs typeface="メイリオ" pitchFamily="50" charset="-128"/>
              </a:endParaRPr>
            </a:p>
          </p:txBody>
        </p:sp>
        <p:pic>
          <p:nvPicPr>
            <p:cNvPr id="274" name="図 273" descr="Image30.jpg"/>
            <p:cNvPicPr>
              <a:picLocks noChangeAspect="1"/>
            </p:cNvPicPr>
            <p:nvPr/>
          </p:nvPicPr>
          <p:blipFill>
            <a:blip r:embed="rId6" cstate="print"/>
            <a:stretch>
              <a:fillRect/>
            </a:stretch>
          </p:blipFill>
          <p:spPr>
            <a:xfrm>
              <a:off x="3575349" y="2772893"/>
              <a:ext cx="2344707" cy="1872000"/>
            </a:xfrm>
            <a:prstGeom prst="rect">
              <a:avLst/>
            </a:prstGeom>
            <a:ln>
              <a:solidFill>
                <a:schemeClr val="accent2">
                  <a:lumMod val="75000"/>
                </a:schemeClr>
              </a:solidFill>
            </a:ln>
          </p:spPr>
        </p:pic>
        <p:grpSp>
          <p:nvGrpSpPr>
            <p:cNvPr id="275" name="グループ化 274"/>
            <p:cNvGrpSpPr/>
            <p:nvPr/>
          </p:nvGrpSpPr>
          <p:grpSpPr>
            <a:xfrm>
              <a:off x="3667277" y="2778914"/>
              <a:ext cx="2067792" cy="1836000"/>
              <a:chOff x="5595942" y="2857496"/>
              <a:chExt cx="1852613" cy="1730375"/>
            </a:xfrm>
          </p:grpSpPr>
          <p:sp>
            <p:nvSpPr>
              <p:cNvPr id="276" name="Freeform 5"/>
              <p:cNvSpPr>
                <a:spLocks noChangeArrowheads="1"/>
              </p:cNvSpPr>
              <p:nvPr/>
            </p:nvSpPr>
            <p:spPr bwMode="auto">
              <a:xfrm>
                <a:off x="6588130" y="3481384"/>
                <a:ext cx="85725" cy="106363"/>
              </a:xfrm>
              <a:custGeom>
                <a:avLst/>
                <a:gdLst/>
                <a:ahLst/>
                <a:cxnLst>
                  <a:cxn ang="0">
                    <a:pos x="0" y="7505"/>
                  </a:cxn>
                  <a:cxn ang="0">
                    <a:pos x="0" y="21600"/>
                  </a:cxn>
                  <a:cxn ang="0">
                    <a:pos x="21600" y="13912"/>
                  </a:cxn>
                  <a:cxn ang="0">
                    <a:pos x="21600" y="0"/>
                  </a:cxn>
                  <a:cxn ang="0">
                    <a:pos x="0" y="7505"/>
                  </a:cxn>
                </a:cxnLst>
                <a:rect l="0" t="0" r="r" b="b"/>
                <a:pathLst>
                  <a:path w="21600" h="21600">
                    <a:moveTo>
                      <a:pt x="0" y="7505"/>
                    </a:moveTo>
                    <a:lnTo>
                      <a:pt x="0" y="21600"/>
                    </a:lnTo>
                    <a:lnTo>
                      <a:pt x="21600" y="13912"/>
                    </a:lnTo>
                    <a:lnTo>
                      <a:pt x="21600" y="0"/>
                    </a:lnTo>
                    <a:lnTo>
                      <a:pt x="0" y="7505"/>
                    </a:lnTo>
                  </a:path>
                </a:pathLst>
              </a:custGeom>
              <a:noFill/>
              <a:ln w="3600">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7" name="Line 6"/>
              <p:cNvSpPr>
                <a:spLocks noChangeShapeType="1"/>
              </p:cNvSpPr>
              <p:nvPr/>
            </p:nvSpPr>
            <p:spPr bwMode="auto">
              <a:xfrm>
                <a:off x="5595942" y="3222621"/>
                <a:ext cx="992188" cy="2952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7"/>
              <p:cNvSpPr>
                <a:spLocks noChangeArrowheads="1"/>
              </p:cNvSpPr>
              <p:nvPr/>
            </p:nvSpPr>
            <p:spPr bwMode="auto">
              <a:xfrm>
                <a:off x="5680080" y="3186109"/>
                <a:ext cx="993775" cy="295275"/>
              </a:xfrm>
              <a:custGeom>
                <a:avLst/>
                <a:gdLst/>
                <a:ahLst/>
                <a:cxnLst>
                  <a:cxn ang="0">
                    <a:pos x="21600" y="21600"/>
                  </a:cxn>
                  <a:cxn ang="0">
                    <a:pos x="4594" y="4558"/>
                  </a:cxn>
                  <a:cxn ang="0">
                    <a:pos x="0" y="0"/>
                  </a:cxn>
                </a:cxnLst>
                <a:rect l="0" t="0" r="r" b="b"/>
                <a:pathLst>
                  <a:path w="21600" h="21600">
                    <a:moveTo>
                      <a:pt x="21600" y="21600"/>
                    </a:moveTo>
                    <a:lnTo>
                      <a:pt x="4594" y="4558"/>
                    </a:lnTo>
                    <a:lnTo>
                      <a:pt x="0" y="0"/>
                    </a:lnTo>
                  </a:path>
                </a:pathLst>
              </a:custGeom>
              <a:noFill/>
              <a:ln w="3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8"/>
              <p:cNvSpPr>
                <a:spLocks noChangeArrowheads="1"/>
              </p:cNvSpPr>
              <p:nvPr/>
            </p:nvSpPr>
            <p:spPr bwMode="auto">
              <a:xfrm>
                <a:off x="6588130" y="3549646"/>
                <a:ext cx="85725" cy="122238"/>
              </a:xfrm>
              <a:custGeom>
                <a:avLst/>
                <a:gdLst/>
                <a:ahLst/>
                <a:cxnLst>
                  <a:cxn ang="0">
                    <a:pos x="0" y="6720"/>
                  </a:cxn>
                  <a:cxn ang="0">
                    <a:pos x="21600" y="0"/>
                  </a:cxn>
                  <a:cxn ang="0">
                    <a:pos x="21600" y="15200"/>
                  </a:cxn>
                  <a:cxn ang="0">
                    <a:pos x="0" y="21600"/>
                  </a:cxn>
                  <a:cxn ang="0">
                    <a:pos x="0" y="6720"/>
                  </a:cxn>
                </a:cxnLst>
                <a:rect l="0" t="0" r="r" b="b"/>
                <a:pathLst>
                  <a:path w="21600" h="21600">
                    <a:moveTo>
                      <a:pt x="0" y="6720"/>
                    </a:moveTo>
                    <a:lnTo>
                      <a:pt x="21600" y="0"/>
                    </a:lnTo>
                    <a:lnTo>
                      <a:pt x="21600" y="15200"/>
                    </a:lnTo>
                    <a:lnTo>
                      <a:pt x="0" y="21600"/>
                    </a:lnTo>
                    <a:lnTo>
                      <a:pt x="0" y="6720"/>
                    </a:lnTo>
                  </a:path>
                </a:pathLst>
              </a:custGeom>
              <a:noFill/>
              <a:ln w="3600">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0" name="Line 9"/>
              <p:cNvSpPr>
                <a:spLocks noChangeShapeType="1"/>
              </p:cNvSpPr>
              <p:nvPr/>
            </p:nvSpPr>
            <p:spPr bwMode="auto">
              <a:xfrm flipV="1">
                <a:off x="6588130" y="3152771"/>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1" name="Line 10"/>
              <p:cNvSpPr>
                <a:spLocks noChangeShapeType="1"/>
              </p:cNvSpPr>
              <p:nvPr/>
            </p:nvSpPr>
            <p:spPr bwMode="auto">
              <a:xfrm>
                <a:off x="6588130" y="3517896"/>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2" name="Line 11"/>
              <p:cNvSpPr>
                <a:spLocks noChangeShapeType="1"/>
              </p:cNvSpPr>
              <p:nvPr/>
            </p:nvSpPr>
            <p:spPr bwMode="auto">
              <a:xfrm>
                <a:off x="6464305" y="3481384"/>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3" name="Line 12"/>
              <p:cNvSpPr>
                <a:spLocks noChangeShapeType="1"/>
              </p:cNvSpPr>
              <p:nvPr/>
            </p:nvSpPr>
            <p:spPr bwMode="auto">
              <a:xfrm>
                <a:off x="6338892" y="3443284"/>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4" name="Line 13"/>
              <p:cNvSpPr>
                <a:spLocks noChangeShapeType="1"/>
              </p:cNvSpPr>
              <p:nvPr/>
            </p:nvSpPr>
            <p:spPr bwMode="auto">
              <a:xfrm>
                <a:off x="6216655" y="3406771"/>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5" name="Line 14"/>
              <p:cNvSpPr>
                <a:spLocks noChangeShapeType="1"/>
              </p:cNvSpPr>
              <p:nvPr/>
            </p:nvSpPr>
            <p:spPr bwMode="auto">
              <a:xfrm>
                <a:off x="6091242" y="3370259"/>
                <a:ext cx="1588" cy="534988"/>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6" name="Line 15"/>
              <p:cNvSpPr>
                <a:spLocks noChangeShapeType="1"/>
              </p:cNvSpPr>
              <p:nvPr/>
            </p:nvSpPr>
            <p:spPr bwMode="auto">
              <a:xfrm>
                <a:off x="6673855" y="3481384"/>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7" name="Line 16"/>
              <p:cNvSpPr>
                <a:spLocks noChangeShapeType="1"/>
              </p:cNvSpPr>
              <p:nvPr/>
            </p:nvSpPr>
            <p:spPr bwMode="auto">
              <a:xfrm>
                <a:off x="6761167" y="3443284"/>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8" name="Line 17"/>
              <p:cNvSpPr>
                <a:spLocks noChangeShapeType="1"/>
              </p:cNvSpPr>
              <p:nvPr/>
            </p:nvSpPr>
            <p:spPr bwMode="auto">
              <a:xfrm>
                <a:off x="6846892" y="3406771"/>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9" name="Line 18"/>
              <p:cNvSpPr>
                <a:spLocks noChangeShapeType="1"/>
              </p:cNvSpPr>
              <p:nvPr/>
            </p:nvSpPr>
            <p:spPr bwMode="auto">
              <a:xfrm>
                <a:off x="6931030" y="3370259"/>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0" name="Line 19"/>
              <p:cNvSpPr>
                <a:spLocks noChangeShapeType="1"/>
              </p:cNvSpPr>
              <p:nvPr/>
            </p:nvSpPr>
            <p:spPr bwMode="auto">
              <a:xfrm>
                <a:off x="7018342" y="3335334"/>
                <a:ext cx="1588" cy="106521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1" name="Line 20"/>
              <p:cNvSpPr>
                <a:spLocks noChangeShapeType="1"/>
              </p:cNvSpPr>
              <p:nvPr/>
            </p:nvSpPr>
            <p:spPr bwMode="auto">
              <a:xfrm>
                <a:off x="5768980" y="3149596"/>
                <a:ext cx="990600" cy="293688"/>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2" name="Line 21"/>
              <p:cNvSpPr>
                <a:spLocks noChangeShapeType="1"/>
              </p:cNvSpPr>
              <p:nvPr/>
            </p:nvSpPr>
            <p:spPr bwMode="auto">
              <a:xfrm>
                <a:off x="5854705" y="3111496"/>
                <a:ext cx="992188" cy="2952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3" name="Line 22"/>
              <p:cNvSpPr>
                <a:spLocks noChangeShapeType="1"/>
              </p:cNvSpPr>
              <p:nvPr/>
            </p:nvSpPr>
            <p:spPr bwMode="auto">
              <a:xfrm>
                <a:off x="5940430" y="3076571"/>
                <a:ext cx="990600" cy="293688"/>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4" name="Line 23"/>
              <p:cNvSpPr>
                <a:spLocks noChangeShapeType="1"/>
              </p:cNvSpPr>
              <p:nvPr/>
            </p:nvSpPr>
            <p:spPr bwMode="auto">
              <a:xfrm>
                <a:off x="6024567" y="3040059"/>
                <a:ext cx="993775" cy="2952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5" name="Line 24"/>
              <p:cNvSpPr>
                <a:spLocks noChangeShapeType="1"/>
              </p:cNvSpPr>
              <p:nvPr/>
            </p:nvSpPr>
            <p:spPr bwMode="auto">
              <a:xfrm flipV="1">
                <a:off x="6464305" y="3116259"/>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6" name="Line 25"/>
              <p:cNvSpPr>
                <a:spLocks noChangeShapeType="1"/>
              </p:cNvSpPr>
              <p:nvPr/>
            </p:nvSpPr>
            <p:spPr bwMode="auto">
              <a:xfrm flipV="1">
                <a:off x="6338892" y="3078159"/>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7" name="Line 26"/>
              <p:cNvSpPr>
                <a:spLocks noChangeShapeType="1"/>
              </p:cNvSpPr>
              <p:nvPr/>
            </p:nvSpPr>
            <p:spPr bwMode="auto">
              <a:xfrm flipV="1">
                <a:off x="6216655" y="3041646"/>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8" name="Line 27"/>
              <p:cNvSpPr>
                <a:spLocks noChangeShapeType="1"/>
              </p:cNvSpPr>
              <p:nvPr/>
            </p:nvSpPr>
            <p:spPr bwMode="auto">
              <a:xfrm flipV="1">
                <a:off x="6091242" y="3005134"/>
                <a:ext cx="857250"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9" name="Freeform 28"/>
              <p:cNvSpPr>
                <a:spLocks noChangeArrowheads="1"/>
              </p:cNvSpPr>
              <p:nvPr/>
            </p:nvSpPr>
            <p:spPr bwMode="auto">
              <a:xfrm>
                <a:off x="7016755" y="3451221"/>
                <a:ext cx="85725" cy="160338"/>
              </a:xfrm>
              <a:custGeom>
                <a:avLst/>
                <a:gdLst/>
                <a:ahLst/>
                <a:cxnLst>
                  <a:cxn ang="0">
                    <a:pos x="21600" y="0"/>
                  </a:cxn>
                  <a:cxn ang="0">
                    <a:pos x="21600" y="16597"/>
                  </a:cxn>
                  <a:cxn ang="0">
                    <a:pos x="0" y="21600"/>
                  </a:cxn>
                  <a:cxn ang="0">
                    <a:pos x="0" y="5003"/>
                  </a:cxn>
                  <a:cxn ang="0">
                    <a:pos x="21600" y="0"/>
                  </a:cxn>
                </a:cxnLst>
                <a:rect l="0" t="0" r="r" b="b"/>
                <a:pathLst>
                  <a:path w="21600" h="21600">
                    <a:moveTo>
                      <a:pt x="21600" y="0"/>
                    </a:moveTo>
                    <a:lnTo>
                      <a:pt x="21600" y="16597"/>
                    </a:lnTo>
                    <a:lnTo>
                      <a:pt x="0" y="21600"/>
                    </a:lnTo>
                    <a:lnTo>
                      <a:pt x="0" y="5003"/>
                    </a:lnTo>
                    <a:lnTo>
                      <a:pt x="21600" y="0"/>
                    </a:lnTo>
                  </a:path>
                </a:pathLst>
              </a:custGeom>
              <a:noFill/>
              <a:ln w="3600">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0" name="Line 29"/>
              <p:cNvSpPr>
                <a:spLocks noChangeShapeType="1"/>
              </p:cNvSpPr>
              <p:nvPr/>
            </p:nvSpPr>
            <p:spPr bwMode="auto">
              <a:xfrm>
                <a:off x="7102480" y="3298821"/>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1" name="Line 30"/>
              <p:cNvSpPr>
                <a:spLocks noChangeShapeType="1"/>
              </p:cNvSpPr>
              <p:nvPr/>
            </p:nvSpPr>
            <p:spPr bwMode="auto">
              <a:xfrm>
                <a:off x="7188205" y="3260721"/>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2" name="Line 31"/>
              <p:cNvSpPr>
                <a:spLocks noChangeShapeType="1"/>
              </p:cNvSpPr>
              <p:nvPr/>
            </p:nvSpPr>
            <p:spPr bwMode="auto">
              <a:xfrm>
                <a:off x="7273930" y="3224209"/>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3" name="Line 32"/>
              <p:cNvSpPr>
                <a:spLocks noChangeShapeType="1"/>
              </p:cNvSpPr>
              <p:nvPr/>
            </p:nvSpPr>
            <p:spPr bwMode="auto">
              <a:xfrm>
                <a:off x="7359655" y="3189284"/>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4" name="Line 33"/>
              <p:cNvSpPr>
                <a:spLocks noChangeShapeType="1"/>
              </p:cNvSpPr>
              <p:nvPr/>
            </p:nvSpPr>
            <p:spPr bwMode="auto">
              <a:xfrm>
                <a:off x="7446967" y="3152771"/>
                <a:ext cx="1588" cy="106521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5" name="Freeform 34"/>
              <p:cNvSpPr>
                <a:spLocks noChangeArrowheads="1"/>
              </p:cNvSpPr>
              <p:nvPr/>
            </p:nvSpPr>
            <p:spPr bwMode="auto">
              <a:xfrm>
                <a:off x="6091242" y="3487734"/>
                <a:ext cx="85725" cy="158750"/>
              </a:xfrm>
              <a:custGeom>
                <a:avLst/>
                <a:gdLst/>
                <a:ahLst/>
                <a:cxnLst>
                  <a:cxn ang="0">
                    <a:pos x="21600" y="0"/>
                  </a:cxn>
                  <a:cxn ang="0">
                    <a:pos x="21600" y="16568"/>
                  </a:cxn>
                  <a:cxn ang="0">
                    <a:pos x="0" y="21600"/>
                  </a:cxn>
                  <a:cxn ang="0">
                    <a:pos x="0" y="4909"/>
                  </a:cxn>
                  <a:cxn ang="0">
                    <a:pos x="21600" y="0"/>
                  </a:cxn>
                </a:cxnLst>
                <a:rect l="0" t="0" r="r" b="b"/>
                <a:pathLst>
                  <a:path w="21600" h="21600">
                    <a:moveTo>
                      <a:pt x="21600" y="0"/>
                    </a:moveTo>
                    <a:lnTo>
                      <a:pt x="21600" y="16568"/>
                    </a:lnTo>
                    <a:lnTo>
                      <a:pt x="0" y="21600"/>
                    </a:lnTo>
                    <a:lnTo>
                      <a:pt x="0" y="4909"/>
                    </a:lnTo>
                    <a:lnTo>
                      <a:pt x="21600" y="0"/>
                    </a:lnTo>
                  </a:path>
                </a:pathLst>
              </a:custGeom>
              <a:noFill/>
              <a:ln w="3600">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6" name="Line 35"/>
              <p:cNvSpPr>
                <a:spLocks noChangeShapeType="1"/>
              </p:cNvSpPr>
              <p:nvPr/>
            </p:nvSpPr>
            <p:spPr bwMode="auto">
              <a:xfrm>
                <a:off x="6091242" y="3370259"/>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 name="Line 36"/>
              <p:cNvSpPr>
                <a:spLocks noChangeShapeType="1"/>
              </p:cNvSpPr>
              <p:nvPr/>
            </p:nvSpPr>
            <p:spPr bwMode="auto">
              <a:xfrm>
                <a:off x="5967417" y="3333746"/>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 name="Line 37"/>
              <p:cNvSpPr>
                <a:spLocks noChangeShapeType="1"/>
              </p:cNvSpPr>
              <p:nvPr/>
            </p:nvSpPr>
            <p:spPr bwMode="auto">
              <a:xfrm>
                <a:off x="5842005" y="3295646"/>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 name="Line 38"/>
              <p:cNvSpPr>
                <a:spLocks noChangeShapeType="1"/>
              </p:cNvSpPr>
              <p:nvPr/>
            </p:nvSpPr>
            <p:spPr bwMode="auto">
              <a:xfrm>
                <a:off x="5719767" y="3259134"/>
                <a:ext cx="1588" cy="10699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 name="Line 39"/>
              <p:cNvSpPr>
                <a:spLocks noChangeShapeType="1"/>
              </p:cNvSpPr>
              <p:nvPr/>
            </p:nvSpPr>
            <p:spPr bwMode="auto">
              <a:xfrm>
                <a:off x="5595942" y="3222621"/>
                <a:ext cx="1588" cy="1071563"/>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1" name="Line 40"/>
              <p:cNvSpPr>
                <a:spLocks noChangeShapeType="1"/>
              </p:cNvSpPr>
              <p:nvPr/>
            </p:nvSpPr>
            <p:spPr bwMode="auto">
              <a:xfrm flipV="1">
                <a:off x="5967417" y="2968621"/>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2" name="Line 41"/>
              <p:cNvSpPr>
                <a:spLocks noChangeShapeType="1"/>
              </p:cNvSpPr>
              <p:nvPr/>
            </p:nvSpPr>
            <p:spPr bwMode="auto">
              <a:xfrm flipV="1">
                <a:off x="5842005" y="2930521"/>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 name="Line 42"/>
              <p:cNvSpPr>
                <a:spLocks noChangeShapeType="1"/>
              </p:cNvSpPr>
              <p:nvPr/>
            </p:nvSpPr>
            <p:spPr bwMode="auto">
              <a:xfrm flipV="1">
                <a:off x="5719767" y="2894009"/>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4" name="Line 43"/>
              <p:cNvSpPr>
                <a:spLocks noChangeShapeType="1"/>
              </p:cNvSpPr>
              <p:nvPr/>
            </p:nvSpPr>
            <p:spPr bwMode="auto">
              <a:xfrm flipV="1">
                <a:off x="5595942" y="2857496"/>
                <a:ext cx="855663" cy="36512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44"/>
              <p:cNvSpPr>
                <a:spLocks noChangeArrowheads="1"/>
              </p:cNvSpPr>
              <p:nvPr/>
            </p:nvSpPr>
            <p:spPr bwMode="auto">
              <a:xfrm>
                <a:off x="6107117" y="3003546"/>
                <a:ext cx="995363" cy="295275"/>
              </a:xfrm>
              <a:custGeom>
                <a:avLst/>
                <a:gdLst/>
                <a:ahLst/>
                <a:cxnLst>
                  <a:cxn ang="0">
                    <a:pos x="21600" y="21600"/>
                  </a:cxn>
                  <a:cxn ang="0">
                    <a:pos x="4590" y="4558"/>
                  </a:cxn>
                  <a:cxn ang="0">
                    <a:pos x="0" y="0"/>
                  </a:cxn>
                </a:cxnLst>
                <a:rect l="0" t="0" r="r" b="b"/>
                <a:pathLst>
                  <a:path w="21600" h="21600">
                    <a:moveTo>
                      <a:pt x="21600" y="21600"/>
                    </a:moveTo>
                    <a:lnTo>
                      <a:pt x="4590" y="4558"/>
                    </a:lnTo>
                    <a:lnTo>
                      <a:pt x="0" y="0"/>
                    </a:lnTo>
                  </a:path>
                </a:pathLst>
              </a:custGeom>
              <a:noFill/>
              <a:ln w="3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6" name="Line 45"/>
              <p:cNvSpPr>
                <a:spLocks noChangeShapeType="1"/>
              </p:cNvSpPr>
              <p:nvPr/>
            </p:nvSpPr>
            <p:spPr bwMode="auto">
              <a:xfrm>
                <a:off x="6197605" y="2967034"/>
                <a:ext cx="989013" cy="293688"/>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7" name="Line 46"/>
              <p:cNvSpPr>
                <a:spLocks noChangeShapeType="1"/>
              </p:cNvSpPr>
              <p:nvPr/>
            </p:nvSpPr>
            <p:spPr bwMode="auto">
              <a:xfrm>
                <a:off x="6281742" y="2930521"/>
                <a:ext cx="992188" cy="293688"/>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8" name="Line 47"/>
              <p:cNvSpPr>
                <a:spLocks noChangeShapeType="1"/>
              </p:cNvSpPr>
              <p:nvPr/>
            </p:nvSpPr>
            <p:spPr bwMode="auto">
              <a:xfrm>
                <a:off x="6367467" y="2894009"/>
                <a:ext cx="992188" cy="2952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9" name="Line 48"/>
              <p:cNvSpPr>
                <a:spLocks noChangeShapeType="1"/>
              </p:cNvSpPr>
              <p:nvPr/>
            </p:nvSpPr>
            <p:spPr bwMode="auto">
              <a:xfrm>
                <a:off x="6451605" y="2857496"/>
                <a:ext cx="995363" cy="295275"/>
              </a:xfrm>
              <a:prstGeom prst="line">
                <a:avLst/>
              </a:prstGeom>
              <a:noFill/>
              <a:ln w="3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20" name="テキスト ボックス 319"/>
            <p:cNvSpPr txBox="1"/>
            <p:nvPr/>
          </p:nvSpPr>
          <p:spPr>
            <a:xfrm>
              <a:off x="3573097" y="2775407"/>
              <a:ext cx="2087238" cy="315202"/>
            </a:xfrm>
            <a:prstGeom prst="rect">
              <a:avLst/>
            </a:prstGeom>
            <a:solidFill>
              <a:srgbClr val="FFFF66"/>
            </a:solidFill>
            <a:ln>
              <a:solidFill>
                <a:srgbClr val="FF0000"/>
              </a:solidFill>
            </a:ln>
          </p:spPr>
          <p:txBody>
            <a:bodyPr wrap="none" rtlCol="0">
              <a:spAutoFit/>
            </a:bodyPr>
            <a:lstStyle/>
            <a:p>
              <a:r>
                <a:rPr lang="en-US" altLang="ja-JP" sz="1200" dirty="0" smtClean="0">
                  <a:solidFill>
                    <a:prstClr val="black"/>
                  </a:solidFill>
                  <a:latin typeface="HG丸ｺﾞｼｯｸM-PRO" pitchFamily="50" charset="-128"/>
                  <a:ea typeface="HG丸ｺﾞｼｯｸM-PRO" pitchFamily="50" charset="-128"/>
                </a:rPr>
                <a:t>125m</a:t>
              </a:r>
              <a:r>
                <a:rPr lang="ja-JP" altLang="en-US" sz="1200" dirty="0" smtClean="0">
                  <a:solidFill>
                    <a:prstClr val="black"/>
                  </a:solidFill>
                  <a:latin typeface="HG丸ｺﾞｼｯｸM-PRO" pitchFamily="50" charset="-128"/>
                  <a:ea typeface="HG丸ｺﾞｼｯｸM-PRO" pitchFamily="50" charset="-128"/>
                </a:rPr>
                <a:t>メッシュ標高モデル</a:t>
              </a:r>
              <a:endParaRPr lang="ja-JP" altLang="en-US" sz="1200" dirty="0">
                <a:solidFill>
                  <a:prstClr val="black"/>
                </a:solidFill>
                <a:latin typeface="HG丸ｺﾞｼｯｸM-PRO" pitchFamily="50" charset="-128"/>
                <a:ea typeface="HG丸ｺﾞｼｯｸM-PRO" pitchFamily="50" charset="-128"/>
              </a:endParaRPr>
            </a:p>
          </p:txBody>
        </p:sp>
        <p:pic>
          <p:nvPicPr>
            <p:cNvPr id="321" name="Picture 2"/>
            <p:cNvPicPr>
              <a:picLocks noChangeAspect="1" noChangeArrowheads="1"/>
            </p:cNvPicPr>
            <p:nvPr/>
          </p:nvPicPr>
          <p:blipFill>
            <a:blip r:embed="rId7" cstate="print"/>
            <a:srcRect/>
            <a:stretch>
              <a:fillRect/>
            </a:stretch>
          </p:blipFill>
          <p:spPr bwMode="auto">
            <a:xfrm>
              <a:off x="3505809" y="4847116"/>
              <a:ext cx="2405449" cy="1836000"/>
            </a:xfrm>
            <a:prstGeom prst="rect">
              <a:avLst/>
            </a:prstGeom>
            <a:solidFill>
              <a:schemeClr val="bg1"/>
            </a:solidFill>
            <a:ln w="9525">
              <a:solidFill>
                <a:schemeClr val="accent6">
                  <a:lumMod val="50000"/>
                </a:schemeClr>
              </a:solidFill>
              <a:miter lim="800000"/>
              <a:headEnd/>
              <a:tailEnd/>
            </a:ln>
            <a:effectLst/>
          </p:spPr>
        </p:pic>
        <p:pic>
          <p:nvPicPr>
            <p:cNvPr id="322" name="図 321" descr="Image08.jpg"/>
            <p:cNvPicPr>
              <a:picLocks noChangeAspect="1"/>
            </p:cNvPicPr>
            <p:nvPr/>
          </p:nvPicPr>
          <p:blipFill>
            <a:blip r:embed="rId8" cstate="print"/>
            <a:stretch>
              <a:fillRect/>
            </a:stretch>
          </p:blipFill>
          <p:spPr>
            <a:xfrm>
              <a:off x="3519596" y="720143"/>
              <a:ext cx="2445251" cy="1836000"/>
            </a:xfrm>
            <a:prstGeom prst="rect">
              <a:avLst/>
            </a:prstGeom>
            <a:ln>
              <a:solidFill>
                <a:schemeClr val="accent6">
                  <a:lumMod val="50000"/>
                </a:schemeClr>
              </a:solidFill>
            </a:ln>
          </p:spPr>
        </p:pic>
        <p:sp>
          <p:nvSpPr>
            <p:cNvPr id="323" name="テキスト ボックス 322"/>
            <p:cNvSpPr txBox="1"/>
            <p:nvPr/>
          </p:nvSpPr>
          <p:spPr>
            <a:xfrm>
              <a:off x="3497421" y="4845683"/>
              <a:ext cx="2237648" cy="315202"/>
            </a:xfrm>
            <a:prstGeom prst="rect">
              <a:avLst/>
            </a:prstGeom>
            <a:solidFill>
              <a:srgbClr val="FFFF66"/>
            </a:solidFill>
            <a:ln>
              <a:solidFill>
                <a:srgbClr val="FF0000"/>
              </a:solidFill>
            </a:ln>
          </p:spPr>
          <p:txBody>
            <a:bodyPr wrap="square" rtlCol="0">
              <a:spAutoFit/>
            </a:bodyPr>
            <a:lstStyle/>
            <a:p>
              <a:r>
                <a:rPr lang="ja-JP" altLang="en-US" sz="1200" dirty="0" smtClean="0">
                  <a:solidFill>
                    <a:prstClr val="black"/>
                  </a:solidFill>
                  <a:latin typeface="メイリオ" pitchFamily="50" charset="-128"/>
                  <a:ea typeface="メイリオ" pitchFamily="50" charset="-128"/>
                  <a:cs typeface="メイリオ" pitchFamily="50" charset="-128"/>
                </a:rPr>
                <a:t>鉛直</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smtClean="0">
                  <a:solidFill>
                    <a:prstClr val="black"/>
                  </a:solidFill>
                  <a:latin typeface="メイリオ" pitchFamily="50" charset="-128"/>
                  <a:ea typeface="メイリオ" pitchFamily="50" charset="-128"/>
                  <a:cs typeface="メイリオ" pitchFamily="50" charset="-128"/>
                </a:rPr>
                <a:t>次元地盤柱状体モデル</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324" name="正方形/長方形 323"/>
            <p:cNvSpPr/>
            <p:nvPr/>
          </p:nvSpPr>
          <p:spPr>
            <a:xfrm>
              <a:off x="140149" y="5825732"/>
              <a:ext cx="3064267" cy="925235"/>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kumimoji="1" lang="en-US" altLang="ja-JP" sz="1000" dirty="0" smtClean="0">
                  <a:solidFill>
                    <a:schemeClr val="tx1"/>
                  </a:solidFill>
                  <a:latin typeface="HG丸ｺﾞｼｯｸM-PRO" pitchFamily="50" charset="-128"/>
                  <a:ea typeface="HG丸ｺﾞｼｯｸM-PRO" pitchFamily="50" charset="-128"/>
                </a:rPr>
                <a:t>A</a:t>
              </a:r>
              <a:r>
                <a:rPr kumimoji="1" lang="ja-JP" altLang="en-US" sz="1000" dirty="0" smtClean="0">
                  <a:solidFill>
                    <a:schemeClr val="tx1"/>
                  </a:solidFill>
                  <a:latin typeface="HG丸ｺﾞｼｯｸM-PRO" pitchFamily="50" charset="-128"/>
                  <a:ea typeface="HG丸ｺﾞｼｯｸM-PRO" pitchFamily="50" charset="-128"/>
                </a:rPr>
                <a:t>：ボーリングデータ等を収集。</a:t>
              </a:r>
              <a:endParaRPr kumimoji="1" lang="en-US" altLang="ja-JP" sz="1000" dirty="0" smtClean="0">
                <a:solidFill>
                  <a:schemeClr val="tx1"/>
                </a:solidFill>
                <a:latin typeface="HG丸ｺﾞｼｯｸM-PRO" pitchFamily="50" charset="-128"/>
                <a:ea typeface="HG丸ｺﾞｼｯｸM-PRO" pitchFamily="50" charset="-128"/>
              </a:endParaRPr>
            </a:p>
            <a:p>
              <a:pPr>
                <a:lnSpc>
                  <a:spcPct val="120000"/>
                </a:lnSpc>
              </a:pPr>
              <a:r>
                <a:rPr lang="en-US" altLang="ja-JP" sz="1000" dirty="0">
                  <a:solidFill>
                    <a:schemeClr val="tx1"/>
                  </a:solidFill>
                  <a:latin typeface="HG丸ｺﾞｼｯｸM-PRO" pitchFamily="50" charset="-128"/>
                  <a:ea typeface="HG丸ｺﾞｼｯｸM-PRO" pitchFamily="50" charset="-128"/>
                </a:rPr>
                <a:t>B</a:t>
              </a:r>
              <a:r>
                <a:rPr lang="ja-JP" altLang="en-US" sz="1000" dirty="0">
                  <a:solidFill>
                    <a:schemeClr val="tx1"/>
                  </a:solidFill>
                  <a:latin typeface="HG丸ｺﾞｼｯｸM-PRO" pitchFamily="50" charset="-128"/>
                  <a:ea typeface="HG丸ｺﾞｼｯｸM-PRO" pitchFamily="50" charset="-128"/>
                </a:rPr>
                <a:t>：ツールを使用しモデルを構築。</a:t>
              </a:r>
              <a:endParaRPr lang="en-US" altLang="ja-JP" sz="1000" dirty="0">
                <a:solidFill>
                  <a:schemeClr val="tx1"/>
                </a:solidFill>
                <a:latin typeface="HG丸ｺﾞｼｯｸM-PRO" pitchFamily="50" charset="-128"/>
                <a:ea typeface="HG丸ｺﾞｼｯｸM-PRO" pitchFamily="50" charset="-128"/>
              </a:endParaRPr>
            </a:p>
            <a:p>
              <a:pPr>
                <a:lnSpc>
                  <a:spcPct val="120000"/>
                </a:lnSpc>
              </a:pPr>
              <a:r>
                <a:rPr lang="en-US" altLang="ja-JP" sz="1000" dirty="0">
                  <a:solidFill>
                    <a:schemeClr val="tx1"/>
                  </a:solidFill>
                  <a:latin typeface="HG丸ｺﾞｼｯｸM-PRO" pitchFamily="50" charset="-128"/>
                  <a:ea typeface="HG丸ｺﾞｼｯｸM-PRO" pitchFamily="50" charset="-128"/>
                </a:rPr>
                <a:t>C</a:t>
              </a:r>
              <a:r>
                <a:rPr lang="ja-JP" altLang="en-US" sz="1000" dirty="0">
                  <a:solidFill>
                    <a:schemeClr val="tx1"/>
                  </a:solidFill>
                  <a:latin typeface="HG丸ｺﾞｼｯｸM-PRO" pitchFamily="50" charset="-128"/>
                  <a:ea typeface="HG丸ｺﾞｼｯｸM-PRO" pitchFamily="50" charset="-128"/>
                </a:rPr>
                <a:t>：それぞれのモデルから</a:t>
              </a:r>
              <a:r>
                <a:rPr lang="ja-JP" altLang="en-US" sz="1000" dirty="0" smtClean="0">
                  <a:solidFill>
                    <a:schemeClr val="tx1"/>
                  </a:solidFill>
                  <a:latin typeface="HG丸ｺﾞｼｯｸM-PRO" pitchFamily="50" charset="-128"/>
                  <a:ea typeface="HG丸ｺﾞｼｯｸM-PRO" pitchFamily="50" charset="-128"/>
                </a:rPr>
                <a:t>アプリケーショ</a:t>
              </a:r>
            </a:p>
            <a:p>
              <a:pPr>
                <a:lnSpc>
                  <a:spcPct val="120000"/>
                </a:lnSpc>
              </a:pPr>
              <a:r>
                <a:rPr lang="ja-JP" altLang="en-US" sz="1000" dirty="0" smtClean="0">
                  <a:solidFill>
                    <a:schemeClr val="tx1"/>
                  </a:solidFill>
                  <a:latin typeface="HG丸ｺﾞｼｯｸM-PRO" pitchFamily="50" charset="-128"/>
                  <a:ea typeface="HG丸ｺﾞｼｯｸM-PRO" pitchFamily="50" charset="-128"/>
                </a:rPr>
                <a:t>　　ンを通して災害予測を行う。</a:t>
              </a:r>
            </a:p>
            <a:p>
              <a:pPr>
                <a:lnSpc>
                  <a:spcPct val="120000"/>
                </a:lnSpc>
              </a:pPr>
              <a:endParaRPr kumimoji="1" lang="en-US" altLang="ja-JP" sz="1200" dirty="0" smtClean="0">
                <a:solidFill>
                  <a:schemeClr val="tx1"/>
                </a:solidFill>
                <a:latin typeface="HG丸ｺﾞｼｯｸM-PRO" pitchFamily="50" charset="-128"/>
                <a:ea typeface="HG丸ｺﾞｼｯｸM-PRO" pitchFamily="50" charset="-128"/>
              </a:endParaRPr>
            </a:p>
          </p:txBody>
        </p:sp>
        <p:cxnSp>
          <p:nvCxnSpPr>
            <p:cNvPr id="325" name="直線コネクタ 324"/>
            <p:cNvCxnSpPr/>
            <p:nvPr/>
          </p:nvCxnSpPr>
          <p:spPr>
            <a:xfrm flipH="1">
              <a:off x="6609659" y="619255"/>
              <a:ext cx="1" cy="60638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a:off x="3009013" y="657193"/>
              <a:ext cx="30594" cy="51079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27" name="テキスト ボックス 326"/>
            <p:cNvSpPr txBox="1"/>
            <p:nvPr/>
          </p:nvSpPr>
          <p:spPr>
            <a:xfrm>
              <a:off x="3524240" y="720143"/>
              <a:ext cx="1710910" cy="315202"/>
            </a:xfrm>
            <a:prstGeom prst="rect">
              <a:avLst/>
            </a:prstGeom>
            <a:solidFill>
              <a:srgbClr val="FFFF66"/>
            </a:solidFill>
            <a:ln>
              <a:solidFill>
                <a:srgbClr val="FF0000"/>
              </a:solidFill>
            </a:ln>
          </p:spPr>
          <p:txBody>
            <a:bodyPr wrap="none" rtlCol="0">
              <a:spAutoFit/>
            </a:bodyPr>
            <a:lstStyle/>
            <a:p>
              <a:r>
                <a:rPr lang="en-US" altLang="ja-JP" sz="1200" dirty="0" smtClean="0">
                  <a:solidFill>
                    <a:prstClr val="black"/>
                  </a:solidFill>
                  <a:latin typeface="HG丸ｺﾞｼｯｸM-PRO" pitchFamily="50" charset="-128"/>
                  <a:ea typeface="HG丸ｺﾞｼｯｸM-PRO" pitchFamily="50" charset="-128"/>
                </a:rPr>
                <a:t>3</a:t>
              </a:r>
              <a:r>
                <a:rPr lang="ja-JP" altLang="en-US" sz="1200" dirty="0" smtClean="0">
                  <a:solidFill>
                    <a:prstClr val="black"/>
                  </a:solidFill>
                  <a:latin typeface="HG丸ｺﾞｼｯｸM-PRO" pitchFamily="50" charset="-128"/>
                  <a:ea typeface="HG丸ｺﾞｼｯｸM-PRO" pitchFamily="50" charset="-128"/>
                </a:rPr>
                <a:t>次元表層地盤モデル</a:t>
              </a:r>
              <a:endParaRPr lang="ja-JP" altLang="en-US" sz="1200" dirty="0">
                <a:solidFill>
                  <a:prstClr val="black"/>
                </a:solidFill>
                <a:latin typeface="HG丸ｺﾞｼｯｸM-PRO" pitchFamily="50" charset="-128"/>
                <a:ea typeface="HG丸ｺﾞｼｯｸM-PRO" pitchFamily="50" charset="-128"/>
              </a:endParaRPr>
            </a:p>
          </p:txBody>
        </p:sp>
        <p:sp>
          <p:nvSpPr>
            <p:cNvPr id="328" name="正方形/長方形 327"/>
            <p:cNvSpPr/>
            <p:nvPr/>
          </p:nvSpPr>
          <p:spPr>
            <a:xfrm>
              <a:off x="3611548" y="4297218"/>
              <a:ext cx="324522"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B</a:t>
              </a:r>
              <a:endParaRPr lang="ja-JP" altLang="en-US" sz="1400" b="1" dirty="0"/>
            </a:p>
          </p:txBody>
        </p:sp>
        <p:sp>
          <p:nvSpPr>
            <p:cNvPr id="329" name="正方形/長方形 328"/>
            <p:cNvSpPr/>
            <p:nvPr/>
          </p:nvSpPr>
          <p:spPr>
            <a:xfrm>
              <a:off x="3589053" y="6342807"/>
              <a:ext cx="324522"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B</a:t>
              </a:r>
              <a:endParaRPr lang="ja-JP" altLang="en-US" sz="1400" b="1" dirty="0"/>
            </a:p>
          </p:txBody>
        </p:sp>
        <p:sp>
          <p:nvSpPr>
            <p:cNvPr id="330" name="正方形/長方形 329"/>
            <p:cNvSpPr/>
            <p:nvPr/>
          </p:nvSpPr>
          <p:spPr>
            <a:xfrm>
              <a:off x="6825208" y="6375339"/>
              <a:ext cx="331039"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C</a:t>
              </a:r>
              <a:endParaRPr lang="ja-JP" altLang="en-US" sz="1400" b="1" dirty="0"/>
            </a:p>
          </p:txBody>
        </p:sp>
        <p:sp>
          <p:nvSpPr>
            <p:cNvPr id="331" name="正方形/長方形 330"/>
            <p:cNvSpPr/>
            <p:nvPr/>
          </p:nvSpPr>
          <p:spPr>
            <a:xfrm>
              <a:off x="6825208" y="4258067"/>
              <a:ext cx="331039"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C</a:t>
              </a:r>
              <a:endParaRPr lang="ja-JP" altLang="en-US" sz="1400" b="1" dirty="0"/>
            </a:p>
          </p:txBody>
        </p:sp>
        <p:sp>
          <p:nvSpPr>
            <p:cNvPr id="332" name="正方形/長方形 331"/>
            <p:cNvSpPr/>
            <p:nvPr/>
          </p:nvSpPr>
          <p:spPr>
            <a:xfrm>
              <a:off x="6825208" y="2103649"/>
              <a:ext cx="331039"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C</a:t>
              </a:r>
              <a:endParaRPr lang="ja-JP" altLang="en-US" sz="1400" b="1" dirty="0"/>
            </a:p>
          </p:txBody>
        </p:sp>
        <p:sp>
          <p:nvSpPr>
            <p:cNvPr id="333" name="正方形/長方形 332"/>
            <p:cNvSpPr/>
            <p:nvPr/>
          </p:nvSpPr>
          <p:spPr>
            <a:xfrm>
              <a:off x="3589053" y="2236481"/>
              <a:ext cx="324522"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B</a:t>
              </a:r>
              <a:endParaRPr lang="ja-JP" altLang="en-US" sz="1400" b="1" dirty="0"/>
            </a:p>
          </p:txBody>
        </p:sp>
        <p:cxnSp>
          <p:nvCxnSpPr>
            <p:cNvPr id="334" name="直線コネクタ 333"/>
            <p:cNvCxnSpPr/>
            <p:nvPr/>
          </p:nvCxnSpPr>
          <p:spPr>
            <a:xfrm flipH="1" flipV="1">
              <a:off x="2770075" y="657129"/>
              <a:ext cx="254235" cy="6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flipH="1">
              <a:off x="2825805" y="5773743"/>
              <a:ext cx="23148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flipH="1" flipV="1">
              <a:off x="6608888" y="619191"/>
              <a:ext cx="254235" cy="6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flipH="1" flipV="1">
              <a:off x="6605690" y="6686043"/>
              <a:ext cx="254235" cy="6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8" name="右矢印 337"/>
            <p:cNvSpPr/>
            <p:nvPr/>
          </p:nvSpPr>
          <p:spPr>
            <a:xfrm>
              <a:off x="6177136" y="3016321"/>
              <a:ext cx="353440" cy="112456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右矢印 338"/>
            <p:cNvSpPr/>
            <p:nvPr/>
          </p:nvSpPr>
          <p:spPr>
            <a:xfrm>
              <a:off x="3039607" y="1483696"/>
              <a:ext cx="329620" cy="112456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右矢印 339"/>
            <p:cNvSpPr/>
            <p:nvPr/>
          </p:nvSpPr>
          <p:spPr>
            <a:xfrm rot="5400000">
              <a:off x="4581807" y="2201210"/>
              <a:ext cx="341891" cy="80650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右矢印 340"/>
            <p:cNvSpPr/>
            <p:nvPr/>
          </p:nvSpPr>
          <p:spPr>
            <a:xfrm rot="5400000">
              <a:off x="4593283" y="4309373"/>
              <a:ext cx="293560" cy="80650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2" name="Picture 5"/>
            <p:cNvPicPr>
              <a:picLocks noChangeAspect="1" noChangeArrowheads="1"/>
            </p:cNvPicPr>
            <p:nvPr/>
          </p:nvPicPr>
          <p:blipFill>
            <a:blip r:embed="rId9" cstate="print"/>
            <a:srcRect/>
            <a:stretch>
              <a:fillRect/>
            </a:stretch>
          </p:blipFill>
          <p:spPr bwMode="auto">
            <a:xfrm>
              <a:off x="140149" y="1876737"/>
              <a:ext cx="1830722" cy="957306"/>
            </a:xfrm>
            <a:prstGeom prst="rect">
              <a:avLst/>
            </a:prstGeom>
            <a:noFill/>
            <a:ln w="9525">
              <a:solidFill>
                <a:schemeClr val="tx1"/>
              </a:solidFill>
              <a:miter lim="800000"/>
              <a:headEnd/>
              <a:tailEnd/>
            </a:ln>
          </p:spPr>
        </p:pic>
        <p:pic>
          <p:nvPicPr>
            <p:cNvPr id="343" name="Picture 6"/>
            <p:cNvPicPr>
              <a:picLocks noChangeAspect="1" noChangeArrowheads="1"/>
            </p:cNvPicPr>
            <p:nvPr/>
          </p:nvPicPr>
          <p:blipFill>
            <a:blip r:embed="rId10" cstate="print"/>
            <a:srcRect/>
            <a:stretch>
              <a:fillRect/>
            </a:stretch>
          </p:blipFill>
          <p:spPr bwMode="auto">
            <a:xfrm>
              <a:off x="1391488" y="1944899"/>
              <a:ext cx="1440160" cy="950239"/>
            </a:xfrm>
            <a:prstGeom prst="rect">
              <a:avLst/>
            </a:prstGeom>
            <a:noFill/>
            <a:ln w="9525">
              <a:solidFill>
                <a:schemeClr val="tx1"/>
              </a:solidFill>
              <a:miter lim="800000"/>
              <a:headEnd/>
              <a:tailEnd/>
            </a:ln>
          </p:spPr>
        </p:pic>
        <p:pic>
          <p:nvPicPr>
            <p:cNvPr id="344" name="Picture 2"/>
            <p:cNvPicPr>
              <a:picLocks noChangeAspect="1" noChangeArrowheads="1"/>
            </p:cNvPicPr>
            <p:nvPr/>
          </p:nvPicPr>
          <p:blipFill>
            <a:blip r:embed="rId11" cstate="print"/>
            <a:srcRect/>
            <a:stretch>
              <a:fillRect/>
            </a:stretch>
          </p:blipFill>
          <p:spPr bwMode="auto">
            <a:xfrm>
              <a:off x="163538" y="886788"/>
              <a:ext cx="2088232" cy="934723"/>
            </a:xfrm>
            <a:prstGeom prst="rect">
              <a:avLst/>
            </a:prstGeom>
            <a:noFill/>
            <a:ln w="9525">
              <a:solidFill>
                <a:schemeClr val="tx1"/>
              </a:solidFill>
              <a:miter lim="800000"/>
              <a:headEnd/>
              <a:tailEnd/>
            </a:ln>
          </p:spPr>
        </p:pic>
        <p:pic>
          <p:nvPicPr>
            <p:cNvPr id="345" name="Picture 3"/>
            <p:cNvPicPr>
              <a:picLocks noChangeAspect="1" noChangeArrowheads="1"/>
            </p:cNvPicPr>
            <p:nvPr/>
          </p:nvPicPr>
          <p:blipFill>
            <a:blip r:embed="rId12" cstate="print"/>
            <a:srcRect/>
            <a:stretch>
              <a:fillRect/>
            </a:stretch>
          </p:blipFill>
          <p:spPr bwMode="auto">
            <a:xfrm>
              <a:off x="1391488" y="937651"/>
              <a:ext cx="1440160" cy="965414"/>
            </a:xfrm>
            <a:prstGeom prst="rect">
              <a:avLst/>
            </a:prstGeom>
            <a:noFill/>
            <a:ln w="9525">
              <a:solidFill>
                <a:schemeClr val="tx1"/>
              </a:solidFill>
              <a:miter lim="800000"/>
              <a:headEnd/>
              <a:tailEnd/>
            </a:ln>
          </p:spPr>
        </p:pic>
        <p:sp>
          <p:nvSpPr>
            <p:cNvPr id="346" name="テキスト ボックス 345"/>
            <p:cNvSpPr txBox="1"/>
            <p:nvPr/>
          </p:nvSpPr>
          <p:spPr>
            <a:xfrm>
              <a:off x="816153" y="1010446"/>
              <a:ext cx="1397633" cy="288936"/>
            </a:xfrm>
            <a:prstGeom prst="rect">
              <a:avLst/>
            </a:prstGeom>
            <a:solidFill>
              <a:srgbClr val="FFFF66"/>
            </a:solidFill>
            <a:ln>
              <a:solidFill>
                <a:srgbClr val="FF0000"/>
              </a:solidFill>
            </a:ln>
          </p:spPr>
          <p:txBody>
            <a:bodyPr wrap="square" rtlCol="0">
              <a:spAutoFit/>
            </a:bodyPr>
            <a:lstStyle/>
            <a:p>
              <a:pPr algn="ctr"/>
              <a:r>
                <a:rPr lang="ja-JP" altLang="en-US" sz="1050" dirty="0" smtClean="0">
                  <a:solidFill>
                    <a:prstClr val="black"/>
                  </a:solidFill>
                  <a:latin typeface="メイリオ" pitchFamily="50" charset="-128"/>
                  <a:ea typeface="メイリオ" pitchFamily="50" charset="-128"/>
                  <a:cs typeface="メイリオ" pitchFamily="50" charset="-128"/>
                </a:rPr>
                <a:t>ボーリングデータ</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347" name="正方形/長方形 346"/>
            <p:cNvSpPr/>
            <p:nvPr/>
          </p:nvSpPr>
          <p:spPr>
            <a:xfrm>
              <a:off x="122957" y="605942"/>
              <a:ext cx="337555" cy="350225"/>
            </a:xfrm>
            <a:prstGeom prst="rect">
              <a:avLst/>
            </a:prstGeom>
            <a:solidFill>
              <a:schemeClr val="bg1"/>
            </a:solidFill>
          </p:spPr>
          <p:txBody>
            <a:bodyPr wrap="none">
              <a:spAutoFit/>
            </a:bodyPr>
            <a:lstStyle/>
            <a:p>
              <a:r>
                <a:rPr lang="en-US" altLang="ja-JP" sz="1400" b="1" dirty="0" smtClean="0">
                  <a:latin typeface="HG丸ｺﾞｼｯｸM-PRO" pitchFamily="50" charset="-128"/>
                  <a:ea typeface="HG丸ｺﾞｼｯｸM-PRO" pitchFamily="50" charset="-128"/>
                </a:rPr>
                <a:t>A</a:t>
              </a:r>
              <a:endParaRPr lang="ja-JP" altLang="en-US" sz="1400" b="1" dirty="0"/>
            </a:p>
          </p:txBody>
        </p:sp>
        <p:sp>
          <p:nvSpPr>
            <p:cNvPr id="348" name="テキスト ボックス 347"/>
            <p:cNvSpPr txBox="1"/>
            <p:nvPr/>
          </p:nvSpPr>
          <p:spPr>
            <a:xfrm>
              <a:off x="673623" y="2045980"/>
              <a:ext cx="1997318" cy="288936"/>
            </a:xfrm>
            <a:prstGeom prst="rect">
              <a:avLst/>
            </a:prstGeom>
            <a:solidFill>
              <a:srgbClr val="FFFF66"/>
            </a:solidFill>
            <a:ln>
              <a:solidFill>
                <a:srgbClr val="FF0000"/>
              </a:solidFill>
            </a:ln>
          </p:spPr>
          <p:txBody>
            <a:bodyPr wrap="square" rtlCol="0">
              <a:spAutoFit/>
            </a:bodyPr>
            <a:lstStyle/>
            <a:p>
              <a:pPr algn="ctr"/>
              <a:r>
                <a:rPr lang="ja-JP" altLang="en-US" sz="1050" dirty="0" smtClean="0">
                  <a:solidFill>
                    <a:prstClr val="black"/>
                  </a:solidFill>
                  <a:latin typeface="メイリオ" pitchFamily="50" charset="-128"/>
                  <a:ea typeface="メイリオ" pitchFamily="50" charset="-128"/>
                  <a:cs typeface="メイリオ" pitchFamily="50" charset="-128"/>
                </a:rPr>
                <a:t>土質試験結果一覧表データ</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349" name="テキスト ボックス 348"/>
            <p:cNvSpPr txBox="1"/>
            <p:nvPr/>
          </p:nvSpPr>
          <p:spPr>
            <a:xfrm>
              <a:off x="2213786" y="1483696"/>
              <a:ext cx="504056" cy="262668"/>
            </a:xfrm>
            <a:prstGeom prst="rect">
              <a:avLst/>
            </a:prstGeom>
            <a:solidFill>
              <a:srgbClr val="99FF99"/>
            </a:solidFill>
            <a:ln>
              <a:solidFill>
                <a:srgbClr val="FF0000"/>
              </a:solidFill>
            </a:ln>
          </p:spPr>
          <p:txBody>
            <a:bodyPr wrap="square" rtlCol="0">
              <a:spAutoFit/>
            </a:bodyPr>
            <a:lstStyle/>
            <a:p>
              <a:pPr algn="ctr"/>
              <a:r>
                <a:rPr lang="en-US" altLang="ja-JP" sz="900" dirty="0" smtClean="0">
                  <a:solidFill>
                    <a:prstClr val="black"/>
                  </a:solidFill>
                  <a:latin typeface="メイリオ" pitchFamily="50" charset="-128"/>
                  <a:ea typeface="メイリオ" pitchFamily="50" charset="-128"/>
                  <a:cs typeface="メイリオ" pitchFamily="50" charset="-128"/>
                </a:rPr>
                <a:t>XML</a:t>
              </a:r>
              <a:endParaRPr lang="ja-JP" altLang="en-US" sz="900" dirty="0">
                <a:solidFill>
                  <a:prstClr val="black"/>
                </a:solidFill>
                <a:latin typeface="メイリオ" pitchFamily="50" charset="-128"/>
                <a:ea typeface="メイリオ" pitchFamily="50" charset="-128"/>
                <a:cs typeface="メイリオ" pitchFamily="50" charset="-128"/>
              </a:endParaRPr>
            </a:p>
          </p:txBody>
        </p:sp>
        <p:sp>
          <p:nvSpPr>
            <p:cNvPr id="350" name="テキスト ボックス 349"/>
            <p:cNvSpPr txBox="1"/>
            <p:nvPr/>
          </p:nvSpPr>
          <p:spPr>
            <a:xfrm>
              <a:off x="246252" y="1407311"/>
              <a:ext cx="504056" cy="262668"/>
            </a:xfrm>
            <a:prstGeom prst="rect">
              <a:avLst/>
            </a:prstGeom>
            <a:solidFill>
              <a:srgbClr val="99FF99"/>
            </a:solidFill>
            <a:ln>
              <a:solidFill>
                <a:srgbClr val="FF0000"/>
              </a:solidFill>
            </a:ln>
          </p:spPr>
          <p:txBody>
            <a:bodyPr wrap="square" rtlCol="0">
              <a:spAutoFit/>
            </a:bodyPr>
            <a:lstStyle/>
            <a:p>
              <a:pPr algn="ctr"/>
              <a:r>
                <a:rPr lang="en-US" altLang="ja-JP" sz="900" dirty="0" smtClean="0">
                  <a:solidFill>
                    <a:prstClr val="black"/>
                  </a:solidFill>
                  <a:latin typeface="メイリオ" pitchFamily="50" charset="-128"/>
                  <a:ea typeface="メイリオ" pitchFamily="50" charset="-128"/>
                  <a:cs typeface="メイリオ" pitchFamily="50" charset="-128"/>
                </a:rPr>
                <a:t>PDF</a:t>
              </a:r>
              <a:endParaRPr lang="ja-JP" altLang="en-US" sz="900" dirty="0">
                <a:solidFill>
                  <a:prstClr val="black"/>
                </a:solidFill>
                <a:latin typeface="メイリオ" pitchFamily="50" charset="-128"/>
                <a:ea typeface="メイリオ" pitchFamily="50" charset="-128"/>
                <a:cs typeface="メイリオ" pitchFamily="50" charset="-128"/>
              </a:endParaRPr>
            </a:p>
          </p:txBody>
        </p:sp>
        <p:sp>
          <p:nvSpPr>
            <p:cNvPr id="351" name="テキスト ボックス 350"/>
            <p:cNvSpPr txBox="1"/>
            <p:nvPr/>
          </p:nvSpPr>
          <p:spPr>
            <a:xfrm>
              <a:off x="2251770" y="2547909"/>
              <a:ext cx="504056" cy="262668"/>
            </a:xfrm>
            <a:prstGeom prst="rect">
              <a:avLst/>
            </a:prstGeom>
            <a:solidFill>
              <a:srgbClr val="99FF99"/>
            </a:solidFill>
            <a:ln>
              <a:solidFill>
                <a:srgbClr val="FF0000"/>
              </a:solidFill>
            </a:ln>
          </p:spPr>
          <p:txBody>
            <a:bodyPr wrap="square" rtlCol="0">
              <a:spAutoFit/>
            </a:bodyPr>
            <a:lstStyle/>
            <a:p>
              <a:pPr algn="ctr"/>
              <a:r>
                <a:rPr lang="en-US" altLang="ja-JP" sz="900" dirty="0" smtClean="0">
                  <a:solidFill>
                    <a:prstClr val="black"/>
                  </a:solidFill>
                  <a:latin typeface="メイリオ" pitchFamily="50" charset="-128"/>
                  <a:ea typeface="メイリオ" pitchFamily="50" charset="-128"/>
                  <a:cs typeface="メイリオ" pitchFamily="50" charset="-128"/>
                </a:rPr>
                <a:t>XML</a:t>
              </a:r>
              <a:endParaRPr lang="ja-JP" altLang="en-US" sz="900" dirty="0">
                <a:solidFill>
                  <a:prstClr val="black"/>
                </a:solidFill>
                <a:latin typeface="メイリオ" pitchFamily="50" charset="-128"/>
                <a:ea typeface="メイリオ" pitchFamily="50" charset="-128"/>
                <a:cs typeface="メイリオ" pitchFamily="50" charset="-128"/>
              </a:endParaRPr>
            </a:p>
          </p:txBody>
        </p:sp>
        <p:sp>
          <p:nvSpPr>
            <p:cNvPr id="352" name="テキスト ボックス 351"/>
            <p:cNvSpPr txBox="1"/>
            <p:nvPr/>
          </p:nvSpPr>
          <p:spPr>
            <a:xfrm>
              <a:off x="259300" y="2542061"/>
              <a:ext cx="504056" cy="262668"/>
            </a:xfrm>
            <a:prstGeom prst="rect">
              <a:avLst/>
            </a:prstGeom>
            <a:solidFill>
              <a:srgbClr val="99FF99"/>
            </a:solidFill>
            <a:ln>
              <a:solidFill>
                <a:srgbClr val="FF0000"/>
              </a:solidFill>
            </a:ln>
          </p:spPr>
          <p:txBody>
            <a:bodyPr wrap="square" rtlCol="0">
              <a:spAutoFit/>
            </a:bodyPr>
            <a:lstStyle/>
            <a:p>
              <a:pPr algn="ctr"/>
              <a:r>
                <a:rPr lang="en-US" altLang="ja-JP" sz="900" dirty="0" smtClean="0">
                  <a:solidFill>
                    <a:prstClr val="black"/>
                  </a:solidFill>
                  <a:latin typeface="メイリオ" pitchFamily="50" charset="-128"/>
                  <a:ea typeface="メイリオ" pitchFamily="50" charset="-128"/>
                  <a:cs typeface="メイリオ" pitchFamily="50" charset="-128"/>
                </a:rPr>
                <a:t>PDF</a:t>
              </a:r>
              <a:endParaRPr lang="ja-JP" altLang="en-US" sz="900" dirty="0">
                <a:solidFill>
                  <a:prstClr val="black"/>
                </a:solidFill>
                <a:latin typeface="メイリオ" pitchFamily="50" charset="-128"/>
                <a:ea typeface="メイリオ" pitchFamily="50" charset="-128"/>
                <a:cs typeface="メイリオ" pitchFamily="50" charset="-128"/>
              </a:endParaRPr>
            </a:p>
          </p:txBody>
        </p:sp>
        <p:pic>
          <p:nvPicPr>
            <p:cNvPr id="353" name="Picture 3"/>
            <p:cNvPicPr>
              <a:picLocks noChangeAspect="1" noChangeArrowheads="1"/>
            </p:cNvPicPr>
            <p:nvPr/>
          </p:nvPicPr>
          <p:blipFill>
            <a:blip r:embed="rId13" cstate="print"/>
            <a:srcRect/>
            <a:stretch>
              <a:fillRect/>
            </a:stretch>
          </p:blipFill>
          <p:spPr bwMode="auto">
            <a:xfrm>
              <a:off x="121498" y="3579006"/>
              <a:ext cx="2775694" cy="2141505"/>
            </a:xfrm>
            <a:prstGeom prst="rect">
              <a:avLst/>
            </a:prstGeom>
            <a:noFill/>
            <a:ln w="9525">
              <a:solidFill>
                <a:schemeClr val="tx1"/>
              </a:solidFill>
              <a:miter lim="800000"/>
              <a:headEnd/>
              <a:tailEnd/>
            </a:ln>
          </p:spPr>
        </p:pic>
        <p:sp>
          <p:nvSpPr>
            <p:cNvPr id="354" name="テキスト ボックス 353"/>
            <p:cNvSpPr txBox="1"/>
            <p:nvPr/>
          </p:nvSpPr>
          <p:spPr>
            <a:xfrm>
              <a:off x="155969" y="3643014"/>
              <a:ext cx="1814901" cy="288936"/>
            </a:xfrm>
            <a:prstGeom prst="rect">
              <a:avLst/>
            </a:prstGeom>
            <a:solidFill>
              <a:srgbClr val="FFFF66"/>
            </a:solidFill>
            <a:ln>
              <a:solidFill>
                <a:srgbClr val="FF0000"/>
              </a:solidFill>
            </a:ln>
          </p:spPr>
          <p:txBody>
            <a:bodyPr wrap="square" rtlCol="0">
              <a:spAutoFit/>
            </a:bodyPr>
            <a:lstStyle/>
            <a:p>
              <a:pPr algn="ctr"/>
              <a:r>
                <a:rPr lang="ja-JP" altLang="en-US" sz="1050" dirty="0" smtClean="0">
                  <a:solidFill>
                    <a:prstClr val="black"/>
                  </a:solidFill>
                  <a:latin typeface="メイリオ" pitchFamily="50" charset="-128"/>
                  <a:ea typeface="メイリオ" pitchFamily="50" charset="-128"/>
                  <a:cs typeface="メイリオ" pitchFamily="50" charset="-128"/>
                </a:rPr>
                <a:t>ボーリング所在図サービス</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355" name="右矢印 354"/>
            <p:cNvSpPr/>
            <p:nvPr/>
          </p:nvSpPr>
          <p:spPr>
            <a:xfrm rot="5400000">
              <a:off x="1140145" y="2317346"/>
              <a:ext cx="729107" cy="1922231"/>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テキスト ボックス 355"/>
            <p:cNvSpPr txBox="1"/>
            <p:nvPr/>
          </p:nvSpPr>
          <p:spPr>
            <a:xfrm>
              <a:off x="750308" y="2936095"/>
              <a:ext cx="1629130" cy="472803"/>
            </a:xfrm>
            <a:prstGeom prst="rect">
              <a:avLst/>
            </a:prstGeom>
            <a:noFill/>
            <a:ln>
              <a:noFill/>
            </a:ln>
          </p:spPr>
          <p:txBody>
            <a:bodyPr wrap="square" rtlCol="0">
              <a:spAutoFit/>
            </a:bodyPr>
            <a:lstStyle/>
            <a:p>
              <a:endParaRPr lang="en-US" altLang="ja-JP" sz="1050" dirty="0" smtClean="0">
                <a:solidFill>
                  <a:prstClr val="black"/>
                </a:solidFill>
                <a:latin typeface="メイリオ" pitchFamily="50" charset="-128"/>
                <a:ea typeface="メイリオ" pitchFamily="50" charset="-128"/>
                <a:cs typeface="メイリオ" pitchFamily="50" charset="-128"/>
              </a:endParaRPr>
            </a:p>
            <a:p>
              <a:r>
                <a:rPr lang="ja-JP" altLang="en-US" sz="1050" dirty="0" smtClean="0">
                  <a:solidFill>
                    <a:prstClr val="black"/>
                  </a:solidFill>
                  <a:latin typeface="メイリオ" pitchFamily="50" charset="-128"/>
                  <a:ea typeface="メイリオ" pitchFamily="50" charset="-128"/>
                  <a:cs typeface="メイリオ" pitchFamily="50" charset="-128"/>
                </a:rPr>
                <a:t>共通</a:t>
              </a:r>
              <a:r>
                <a:rPr lang="en-US" altLang="ja-JP" sz="1050" dirty="0" smtClean="0">
                  <a:solidFill>
                    <a:prstClr val="black"/>
                  </a:solidFill>
                  <a:latin typeface="メイリオ" pitchFamily="50" charset="-128"/>
                  <a:ea typeface="メイリオ" pitchFamily="50" charset="-128"/>
                  <a:cs typeface="メイリオ" pitchFamily="50" charset="-128"/>
                </a:rPr>
                <a:t>API</a:t>
              </a:r>
              <a:r>
                <a:rPr lang="ja-JP" altLang="en-US" sz="1050" dirty="0" smtClean="0">
                  <a:solidFill>
                    <a:prstClr val="black"/>
                  </a:solidFill>
                  <a:latin typeface="メイリオ" pitchFamily="50" charset="-128"/>
                  <a:ea typeface="メイリオ" pitchFamily="50" charset="-128"/>
                  <a:cs typeface="メイリオ" pitchFamily="50" charset="-128"/>
                </a:rPr>
                <a:t>を通じた活用</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357" name="テキスト ボックス 356"/>
            <p:cNvSpPr txBox="1"/>
            <p:nvPr/>
          </p:nvSpPr>
          <p:spPr>
            <a:xfrm>
              <a:off x="964952" y="5370180"/>
              <a:ext cx="1932240" cy="420270"/>
            </a:xfrm>
            <a:prstGeom prst="rect">
              <a:avLst/>
            </a:prstGeom>
            <a:solidFill>
              <a:srgbClr val="99FF99"/>
            </a:solidFill>
            <a:ln>
              <a:solidFill>
                <a:srgbClr val="FF0000"/>
              </a:solidFill>
            </a:ln>
          </p:spPr>
          <p:txBody>
            <a:bodyPr wrap="square" rtlCol="0">
              <a:spAutoFit/>
            </a:bodyPr>
            <a:lstStyle/>
            <a:p>
              <a:pPr algn="ctr"/>
              <a:r>
                <a:rPr lang="ja-JP" altLang="en-US" sz="900" dirty="0" smtClean="0">
                  <a:solidFill>
                    <a:prstClr val="black"/>
                  </a:solidFill>
                  <a:latin typeface="メイリオ" pitchFamily="50" charset="-128"/>
                  <a:ea typeface="メイリオ" pitchFamily="50" charset="-128"/>
                  <a:cs typeface="メイリオ" pitchFamily="50" charset="-128"/>
                </a:rPr>
                <a:t>国、県、市町村のボーリング</a:t>
              </a:r>
              <a:endParaRPr lang="en-US" altLang="ja-JP" sz="900" dirty="0" smtClean="0">
                <a:solidFill>
                  <a:prstClr val="black"/>
                </a:solidFill>
                <a:latin typeface="メイリオ" pitchFamily="50" charset="-128"/>
                <a:ea typeface="メイリオ" pitchFamily="50" charset="-128"/>
                <a:cs typeface="メイリオ" pitchFamily="50" charset="-128"/>
              </a:endParaRPr>
            </a:p>
            <a:p>
              <a:pPr algn="ctr"/>
              <a:r>
                <a:rPr lang="ja-JP" altLang="en-US" sz="900" dirty="0" smtClean="0">
                  <a:solidFill>
                    <a:prstClr val="black"/>
                  </a:solidFill>
                  <a:latin typeface="メイリオ" pitchFamily="50" charset="-128"/>
                  <a:ea typeface="メイリオ" pitchFamily="50" charset="-128"/>
                  <a:cs typeface="メイリオ" pitchFamily="50" charset="-128"/>
                </a:rPr>
                <a:t>データを一覧で表示</a:t>
              </a:r>
              <a:endParaRPr lang="ja-JP" altLang="en-US" sz="900" dirty="0">
                <a:solidFill>
                  <a:prstClr val="black"/>
                </a:solidFill>
                <a:latin typeface="メイリオ" pitchFamily="50" charset="-128"/>
                <a:ea typeface="メイリオ" pitchFamily="50" charset="-128"/>
                <a:cs typeface="メイリオ" pitchFamily="50" charset="-128"/>
              </a:endParaRPr>
            </a:p>
          </p:txBody>
        </p:sp>
        <p:sp>
          <p:nvSpPr>
            <p:cNvPr id="358" name="テキスト ボックス 357"/>
            <p:cNvSpPr txBox="1"/>
            <p:nvPr/>
          </p:nvSpPr>
          <p:spPr>
            <a:xfrm>
              <a:off x="482093" y="632872"/>
              <a:ext cx="2415100" cy="288936"/>
            </a:xfrm>
            <a:prstGeom prst="rect">
              <a:avLst/>
            </a:prstGeom>
            <a:noFill/>
            <a:ln>
              <a:noFill/>
            </a:ln>
          </p:spPr>
          <p:txBody>
            <a:bodyPr wrap="square" rtlCol="0">
              <a:spAutoFit/>
            </a:bodyPr>
            <a:lstStyle/>
            <a:p>
              <a:r>
                <a:rPr lang="ja-JP" altLang="en-US" sz="1050" dirty="0" smtClean="0">
                  <a:solidFill>
                    <a:prstClr val="black"/>
                  </a:solidFill>
                  <a:latin typeface="メイリオ" pitchFamily="50" charset="-128"/>
                  <a:ea typeface="メイリオ" pitchFamily="50" charset="-128"/>
                  <a:cs typeface="メイリオ" pitchFamily="50" charset="-128"/>
                </a:rPr>
                <a:t>国、県、市町村のボーリングデータ</a:t>
              </a:r>
              <a:endParaRPr lang="ja-JP" altLang="en-US" sz="1050" dirty="0">
                <a:solidFill>
                  <a:prstClr val="black"/>
                </a:solidFill>
                <a:latin typeface="メイリオ" pitchFamily="50" charset="-128"/>
                <a:ea typeface="メイリオ" pitchFamily="50" charset="-128"/>
                <a:cs typeface="メイリオ" pitchFamily="50" charset="-128"/>
              </a:endParaRPr>
            </a:p>
          </p:txBody>
        </p:sp>
      </p:grpSp>
      <p:sp>
        <p:nvSpPr>
          <p:cNvPr id="3" name="テキスト ボックス 2"/>
          <p:cNvSpPr txBox="1"/>
          <p:nvPr/>
        </p:nvSpPr>
        <p:spPr>
          <a:xfrm>
            <a:off x="121498" y="5999236"/>
            <a:ext cx="9584029" cy="830997"/>
          </a:xfrm>
          <a:prstGeom prst="rect">
            <a:avLst/>
          </a:prstGeom>
          <a:noFill/>
        </p:spPr>
        <p:txBody>
          <a:bodyPr wrap="square" rtlCol="0">
            <a:spAutoFit/>
          </a:bodyPr>
          <a:lstStyle/>
          <a:p>
            <a:r>
              <a:rPr kumimoji="1" lang="en-US" altLang="ja-JP" sz="1200" b="1" dirty="0" smtClean="0"/>
              <a:t>【</a:t>
            </a:r>
            <a:r>
              <a:rPr kumimoji="1" lang="ja-JP" altLang="en-US" sz="1200" b="1" dirty="0" smtClean="0"/>
              <a:t>成果と課題</a:t>
            </a:r>
            <a:r>
              <a:rPr kumimoji="1" lang="en-US" altLang="ja-JP" sz="1200" b="1" dirty="0" smtClean="0"/>
              <a:t>】</a:t>
            </a:r>
          </a:p>
          <a:p>
            <a:r>
              <a:rPr lang="ja-JP" altLang="en-US" sz="1200" dirty="0" smtClean="0"/>
              <a:t>○　</a:t>
            </a:r>
            <a:r>
              <a:rPr lang="ja-JP" altLang="en-US" sz="1200" dirty="0">
                <a:latin typeface="+mn-ea"/>
              </a:rPr>
              <a:t>共通ＡＰＩの仕様書をもとに、</a:t>
            </a:r>
            <a:r>
              <a:rPr lang="ja-JP" altLang="en-US" sz="1200" dirty="0" smtClean="0"/>
              <a:t>地盤情報分野における</a:t>
            </a:r>
            <a:r>
              <a:rPr lang="en-US" altLang="ja-JP" sz="1200" dirty="0" smtClean="0"/>
              <a:t>API</a:t>
            </a:r>
            <a:r>
              <a:rPr lang="ja-JP" altLang="en-US" sz="1200" dirty="0" smtClean="0"/>
              <a:t>やデータ規格（ボキャブラリ等）を構築・実装し、その有効性を</a:t>
            </a:r>
            <a:r>
              <a:rPr lang="ja-JP" altLang="en-US" sz="1200" dirty="0" smtClean="0">
                <a:latin typeface="+mn-ea"/>
              </a:rPr>
              <a:t>検証することができた</a:t>
            </a:r>
            <a:r>
              <a:rPr lang="ja-JP" altLang="en-US" sz="1200" dirty="0" smtClean="0"/>
              <a:t>。</a:t>
            </a:r>
            <a:endParaRPr lang="en-US" altLang="ja-JP" sz="1200" dirty="0" smtClean="0"/>
          </a:p>
          <a:p>
            <a:r>
              <a:rPr kumimoji="1" lang="ja-JP" altLang="en-US" sz="1200" dirty="0" smtClean="0"/>
              <a:t>○　高知県</a:t>
            </a:r>
            <a:r>
              <a:rPr lang="ja-JP" altLang="en-US" sz="1200" dirty="0"/>
              <a:t>、</a:t>
            </a:r>
            <a:r>
              <a:rPr kumimoji="1" lang="ja-JP" altLang="en-US" sz="1200" dirty="0" smtClean="0"/>
              <a:t>県内７市町及び地元の産学が協力して、本実証の成果を継続して運用していく</a:t>
            </a:r>
            <a:r>
              <a:rPr lang="ja-JP" altLang="en-US" sz="1200" dirty="0"/>
              <a:t>方針</a:t>
            </a:r>
            <a:r>
              <a:rPr kumimoji="1" lang="ja-JP" altLang="en-US" sz="1200" dirty="0" smtClean="0"/>
              <a:t>。</a:t>
            </a:r>
            <a:endParaRPr kumimoji="1" lang="en-US" altLang="ja-JP" sz="1200" dirty="0" smtClean="0"/>
          </a:p>
          <a:p>
            <a:r>
              <a:rPr lang="ja-JP" altLang="en-US" sz="1200" dirty="0" smtClean="0"/>
              <a:t>○　今後は防災・減災に資するため、全国の自治体等の地盤情報保有者に対して地盤情報の公開を促していくことが必要。</a:t>
            </a:r>
            <a:endParaRPr kumimoji="1" lang="ja-JP" altLang="en-US" sz="1200" dirty="0"/>
          </a:p>
        </p:txBody>
      </p:sp>
      <p:sp>
        <p:nvSpPr>
          <p:cNvPr id="100" name="テキスト ボックス 99"/>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24</a:t>
            </a:r>
            <a:r>
              <a:rPr lang="ja-JP" altLang="en-US">
                <a:latin typeface="+mn-ea"/>
              </a:rPr>
              <a:t>年度オープンデータ実証実験</a:t>
            </a:r>
            <a:r>
              <a:rPr lang="ja-JP" altLang="en-US" sz="2000" dirty="0" smtClean="0">
                <a:latin typeface="+mn-ea"/>
              </a:rPr>
              <a:t>　</a:t>
            </a:r>
            <a:r>
              <a:rPr lang="ja-JP" altLang="en-US" dirty="0" smtClean="0">
                <a:latin typeface="+mn-ea"/>
              </a:rPr>
              <a:t>地盤情報</a:t>
            </a:r>
            <a:r>
              <a:rPr lang="ja-JP" altLang="en-US" sz="2000" dirty="0" smtClean="0">
                <a:latin typeface="+mn-ea"/>
              </a:rPr>
              <a:t>（アプリケーション）</a:t>
            </a:r>
            <a:endParaRPr kumimoji="1" lang="en-US" altLang="ja-JP" sz="2000" dirty="0" smtClean="0">
              <a:latin typeface="+mn-ea"/>
            </a:endParaRPr>
          </a:p>
        </p:txBody>
      </p:sp>
    </p:spTree>
    <p:extLst>
      <p:ext uri="{BB962C8B-B14F-4D97-AF65-F5344CB8AC3E}">
        <p14:creationId xmlns:p14="http://schemas.microsoft.com/office/powerpoint/2010/main" val="1066085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A4 210 x 297 mm</PresentationFormat>
  <Paragraphs>94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16_Office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2013-11-19T04:52:42Z</dcterms:modified>
</cp:coreProperties>
</file>