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31" r:id="rId1"/>
  </p:sldMasterIdLst>
  <p:notesMasterIdLst>
    <p:notesMasterId r:id="rId4"/>
  </p:notesMasterIdLst>
  <p:handoutMasterIdLst>
    <p:handoutMasterId r:id="rId5"/>
  </p:handoutMasterIdLst>
  <p:sldIdLst>
    <p:sldId id="2035" r:id="rId2"/>
    <p:sldId id="2036" r:id="rId3"/>
  </p:sldIdLst>
  <p:sldSz cx="9906000" cy="6858000" type="A4"/>
  <p:notesSz cx="6735763" cy="9866313"/>
  <p:defaultTextStyle>
    <a:defPPr>
      <a:defRPr lang="ja-JP"/>
    </a:defPPr>
    <a:lvl1pPr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0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0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0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0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000"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33CC33"/>
    <a:srgbClr val="800080"/>
    <a:srgbClr val="FF9900"/>
    <a:srgbClr val="99CC00"/>
    <a:srgbClr val="D60093"/>
    <a:srgbClr val="CC99FF"/>
    <a:srgbClr val="CC00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21" autoAdjust="0"/>
    <p:restoredTop sz="98777" autoAdjust="0"/>
  </p:normalViewPr>
  <p:slideViewPr>
    <p:cSldViewPr>
      <p:cViewPr>
        <p:scale>
          <a:sx n="90" d="100"/>
          <a:sy n="90" d="100"/>
        </p:scale>
        <p:origin x="-492" y="-72"/>
      </p:cViewPr>
      <p:guideLst>
        <p:guide orient="horz" pos="2160"/>
        <p:guide pos="3120"/>
      </p:guideLst>
    </p:cSldViewPr>
  </p:slideViewPr>
  <p:outlineViewPr>
    <p:cViewPr>
      <p:scale>
        <a:sx n="33" d="100"/>
        <a:sy n="33" d="100"/>
      </p:scale>
      <p:origin x="259"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334"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39" name="Rectangle 3"/>
          <p:cNvSpPr>
            <a:spLocks noGrp="1" noChangeArrowheads="1"/>
          </p:cNvSpPr>
          <p:nvPr>
            <p:ph type="dt" sz="quarter"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9940" name="Rectangle 4"/>
          <p:cNvSpPr>
            <a:spLocks noGrp="1" noChangeArrowheads="1"/>
          </p:cNvSpPr>
          <p:nvPr>
            <p:ph type="ftr" sz="quarter" idx="2"/>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3994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0E2BD61-DDD7-4277-940A-D53337B860F0}" type="slidenum">
              <a:rPr lang="en-US" altLang="ja-JP"/>
              <a:pPr>
                <a:defRPr/>
              </a:pPr>
              <a:t>‹#›</a:t>
            </a:fld>
            <a:endParaRPr lang="en-US" altLang="ja-JP"/>
          </a:p>
        </p:txBody>
      </p:sp>
    </p:spTree>
    <p:extLst>
      <p:ext uri="{BB962C8B-B14F-4D97-AF65-F5344CB8AC3E}">
        <p14:creationId xmlns:p14="http://schemas.microsoft.com/office/powerpoint/2010/main" val="216487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09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2" y="4686300"/>
            <a:ext cx="5389563" cy="4440238"/>
          </a:xfrm>
          <a:prstGeom prst="rect">
            <a:avLst/>
          </a:prstGeom>
          <a:noFill/>
          <a:ln w="9525">
            <a:noFill/>
            <a:miter lim="800000"/>
            <a:headEnd/>
            <a:tailEnd/>
          </a:ln>
          <a:effectLst/>
        </p:spPr>
        <p:txBody>
          <a:bodyPr vert="horz" wrap="square" lIns="91346" tIns="45673" rIns="91346" bIns="4567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46" tIns="45673" rIns="91346" bIns="45673"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78330283-1BF3-43FC-816A-7A3E2B057054}" type="slidenum">
              <a:rPr lang="en-US" altLang="ja-JP"/>
              <a:pPr>
                <a:defRPr/>
              </a:pPr>
              <a:t>‹#›</a:t>
            </a:fld>
            <a:endParaRPr lang="en-US" altLang="ja-JP"/>
          </a:p>
        </p:txBody>
      </p:sp>
    </p:spTree>
    <p:extLst>
      <p:ext uri="{BB962C8B-B14F-4D97-AF65-F5344CB8AC3E}">
        <p14:creationId xmlns:p14="http://schemas.microsoft.com/office/powerpoint/2010/main" val="703096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230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04447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79786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3"/>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272779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924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4624"/>
            <a:ext cx="8915400" cy="404664"/>
          </a:xfrm>
        </p:spPr>
        <p:txBody>
          <a:bodyPr/>
          <a:lstStyle>
            <a:lvl1pPr algn="ctr">
              <a:defRPr sz="2400">
                <a:latin typeface="HGP創英角ｺﾞｼｯｸUB" pitchFamily="50" charset="-128"/>
                <a:ea typeface="HGP創英角ｺﾞｼｯｸUB" pitchFamily="50" charset="-128"/>
              </a:defRPr>
            </a:lvl1pPr>
          </a:lstStyle>
          <a:p>
            <a:r>
              <a:rPr lang="ja-JP" altLang="en-US" dirty="0"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7"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Tree>
    <p:extLst>
      <p:ext uri="{BB962C8B-B14F-4D97-AF65-F5344CB8AC3E}">
        <p14:creationId xmlns:p14="http://schemas.microsoft.com/office/powerpoint/2010/main" val="1235046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8268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375797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877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37962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2827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5595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31657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85123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0142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3253CD-D50A-4B88-9A4D-8310CCF87A2E}" type="datetimeFigureOut">
              <a:rPr lang="ja-JP" altLang="en-US" smtClean="0">
                <a:solidFill>
                  <a:prstClr val="black">
                    <a:tint val="75000"/>
                  </a:prstClr>
                </a:solidFill>
              </a:rPr>
              <a:pPr/>
              <a:t>2013/11/19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1DFB134-F205-4A09-A4CB-E4F86C93D07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18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822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C3253CD-D50A-4B88-9A4D-8310CCF87A2E}" type="datetimeFigureOut">
              <a:rPr lang="ja-JP" altLang="en-US" smtClean="0">
                <a:solidFill>
                  <a:prstClr val="black">
                    <a:tint val="75000"/>
                  </a:prstClr>
                </a:solidFill>
                <a:latin typeface="Calibri"/>
                <a:ea typeface="ＭＳ Ｐゴシック"/>
              </a:rPr>
              <a:pPr fontAlgn="auto">
                <a:spcBef>
                  <a:spcPts val="0"/>
                </a:spcBef>
                <a:spcAft>
                  <a:spcPts val="0"/>
                </a:spcAft>
              </a:pPr>
              <a:t>2013/11/19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550" y="635822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9300" y="635822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1DFB134-F205-4A09-A4CB-E4F86C93D075}"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67149874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4" name="テキスト ボックス 3"/>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24</a:t>
            </a:r>
            <a:r>
              <a:rPr lang="ja-JP" altLang="en-US" dirty="0">
                <a:latin typeface="+mn-ea"/>
              </a:rPr>
              <a:t>年度オープンデータ実証実験</a:t>
            </a:r>
            <a:r>
              <a:rPr lang="ja-JP" altLang="en-US" dirty="0">
                <a:latin typeface="+mn-ea"/>
              </a:rPr>
              <a:t>　災害</a:t>
            </a:r>
            <a:r>
              <a:rPr lang="ja-JP" altLang="en-US" dirty="0" smtClean="0">
                <a:latin typeface="+mn-ea"/>
              </a:rPr>
              <a:t>関連</a:t>
            </a:r>
            <a:r>
              <a:rPr lang="ja-JP" altLang="en-US" sz="2000" dirty="0" smtClean="0">
                <a:latin typeface="+mn-ea"/>
              </a:rPr>
              <a:t>情報（概要）</a:t>
            </a:r>
            <a:endParaRPr kumimoji="1" lang="en-US" altLang="ja-JP" sz="2000" dirty="0" smtClean="0">
              <a:latin typeface="+mn-ea"/>
            </a:endParaRPr>
          </a:p>
        </p:txBody>
      </p:sp>
      <p:cxnSp>
        <p:nvCxnSpPr>
          <p:cNvPr id="5" name="直線コネクタ 4"/>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sp>
        <p:nvSpPr>
          <p:cNvPr id="6" name="Line 339"/>
          <p:cNvSpPr>
            <a:spLocks noChangeShapeType="1"/>
          </p:cNvSpPr>
          <p:nvPr/>
        </p:nvSpPr>
        <p:spPr bwMode="auto">
          <a:xfrm flipH="1" flipV="1">
            <a:off x="2013911" y="3755494"/>
            <a:ext cx="707063" cy="716492"/>
          </a:xfrm>
          <a:prstGeom prst="line">
            <a:avLst/>
          </a:prstGeom>
          <a:noFill/>
          <a:ln w="22225">
            <a:solidFill>
              <a:srgbClr val="F79646"/>
            </a:solidFill>
            <a:round/>
            <a:headEnd/>
            <a:tailEnd type="triangle" w="lg" len="lg"/>
          </a:ln>
        </p:spPr>
        <p:txBody>
          <a:bodyPr/>
          <a:lstStyle/>
          <a:p>
            <a:endParaRPr lang="ja-JP" altLang="en-US"/>
          </a:p>
        </p:txBody>
      </p:sp>
      <p:sp>
        <p:nvSpPr>
          <p:cNvPr id="7" name="Line 340"/>
          <p:cNvSpPr>
            <a:spLocks noChangeShapeType="1"/>
          </p:cNvSpPr>
          <p:nvPr/>
        </p:nvSpPr>
        <p:spPr bwMode="auto">
          <a:xfrm flipV="1">
            <a:off x="1280591" y="3721494"/>
            <a:ext cx="443757" cy="787003"/>
          </a:xfrm>
          <a:prstGeom prst="line">
            <a:avLst/>
          </a:prstGeom>
          <a:noFill/>
          <a:ln w="22225">
            <a:solidFill>
              <a:srgbClr val="F79646"/>
            </a:solidFill>
            <a:round/>
            <a:headEnd/>
            <a:tailEnd type="triangle" w="lg" len="lg"/>
          </a:ln>
        </p:spPr>
        <p:txBody>
          <a:bodyPr/>
          <a:lstStyle/>
          <a:p>
            <a:endParaRPr lang="ja-JP" altLang="en-US"/>
          </a:p>
        </p:txBody>
      </p:sp>
      <p:sp>
        <p:nvSpPr>
          <p:cNvPr id="8" name="正方形/長方形 163"/>
          <p:cNvSpPr>
            <a:spLocks noChangeArrowheads="1"/>
          </p:cNvSpPr>
          <p:nvPr/>
        </p:nvSpPr>
        <p:spPr bwMode="auto">
          <a:xfrm>
            <a:off x="3511550" y="4486275"/>
            <a:ext cx="2089150" cy="1665288"/>
          </a:xfrm>
          <a:prstGeom prst="rect">
            <a:avLst/>
          </a:prstGeom>
          <a:solidFill>
            <a:srgbClr val="CCCCFF"/>
          </a:solidFill>
          <a:ln w="25400" algn="ctr">
            <a:solidFill>
              <a:srgbClr val="89A4A7"/>
            </a:solidFill>
            <a:miter lim="800000"/>
            <a:headEnd/>
            <a:tailEnd/>
          </a:ln>
        </p:spPr>
        <p:txBody>
          <a:bodyPr lIns="72000" rIns="18000"/>
          <a:lstStyle/>
          <a:p>
            <a:r>
              <a:rPr lang="ja-JP" altLang="en-US" sz="1000" u="sng" dirty="0">
                <a:latin typeface="Calibri" pitchFamily="34" charset="0"/>
              </a:rPr>
              <a:t>地震・気象・警報</a:t>
            </a:r>
          </a:p>
          <a:p>
            <a:r>
              <a:rPr lang="ja-JP" altLang="en-US" sz="1000" dirty="0">
                <a:latin typeface="Calibri" pitchFamily="34" charset="0"/>
              </a:rPr>
              <a:t>震源・震度に関する情報</a:t>
            </a:r>
          </a:p>
          <a:p>
            <a:r>
              <a:rPr lang="ja-JP" altLang="en-US" sz="1000" dirty="0">
                <a:latin typeface="Calibri" pitchFamily="34" charset="0"/>
              </a:rPr>
              <a:t>気象警報・注意報</a:t>
            </a:r>
          </a:p>
          <a:p>
            <a:r>
              <a:rPr lang="ja-JP" altLang="en-US" sz="1000" dirty="0">
                <a:latin typeface="Calibri" pitchFamily="34" charset="0"/>
              </a:rPr>
              <a:t>指定河川洪水予報</a:t>
            </a:r>
          </a:p>
          <a:p>
            <a:r>
              <a:rPr lang="ja-JP" altLang="en-US" sz="1000" dirty="0">
                <a:latin typeface="Calibri" pitchFamily="34" charset="0"/>
              </a:rPr>
              <a:t>土砂災害警戒情報</a:t>
            </a:r>
          </a:p>
          <a:p>
            <a:r>
              <a:rPr lang="ja-JP" altLang="en-US" sz="1000" dirty="0">
                <a:latin typeface="Calibri" pitchFamily="34" charset="0"/>
              </a:rPr>
              <a:t>府県天気</a:t>
            </a:r>
            <a:r>
              <a:rPr lang="ja-JP" altLang="en-US" sz="1000" dirty="0" smtClean="0">
                <a:latin typeface="Calibri" pitchFamily="34" charset="0"/>
              </a:rPr>
              <a:t>予報</a:t>
            </a:r>
            <a:endParaRPr lang="en-US" altLang="ja-JP" sz="1000" dirty="0" smtClean="0">
              <a:latin typeface="Calibri" pitchFamily="34" charset="0"/>
            </a:endParaRPr>
          </a:p>
          <a:p>
            <a:r>
              <a:rPr lang="ja-JP" altLang="en-US" sz="1000" dirty="0" smtClean="0">
                <a:latin typeface="Calibri" pitchFamily="34" charset="0"/>
              </a:rPr>
              <a:t>アメダス</a:t>
            </a:r>
            <a:endParaRPr lang="en-US" altLang="ja-JP" sz="1000" dirty="0" smtClean="0">
              <a:latin typeface="Calibri" pitchFamily="34" charset="0"/>
            </a:endParaRPr>
          </a:p>
          <a:p>
            <a:r>
              <a:rPr lang="ja-JP" altLang="en-US" sz="1000" dirty="0" smtClean="0">
                <a:latin typeface="Calibri" pitchFamily="34" charset="0"/>
              </a:rPr>
              <a:t>流域雨量指数</a:t>
            </a:r>
            <a:endParaRPr lang="ja-JP" altLang="en-US" sz="1000" dirty="0">
              <a:latin typeface="Calibri" pitchFamily="34" charset="0"/>
            </a:endParaRPr>
          </a:p>
          <a:p>
            <a:endParaRPr lang="ja-JP" altLang="en-US" sz="1000" dirty="0">
              <a:latin typeface="Calibri" pitchFamily="34" charset="0"/>
            </a:endParaRPr>
          </a:p>
          <a:p>
            <a:endParaRPr lang="ja-JP" altLang="en-US" sz="1000" dirty="0">
              <a:solidFill>
                <a:schemeClr val="accent2"/>
              </a:solidFill>
              <a:latin typeface="Calibri" pitchFamily="34" charset="0"/>
            </a:endParaRPr>
          </a:p>
        </p:txBody>
      </p:sp>
      <p:sp>
        <p:nvSpPr>
          <p:cNvPr id="9" name="正方形/長方形 163"/>
          <p:cNvSpPr>
            <a:spLocks noChangeArrowheads="1"/>
          </p:cNvSpPr>
          <p:nvPr/>
        </p:nvSpPr>
        <p:spPr bwMode="auto">
          <a:xfrm>
            <a:off x="5672138" y="4508500"/>
            <a:ext cx="1512887" cy="1655763"/>
          </a:xfrm>
          <a:prstGeom prst="rect">
            <a:avLst/>
          </a:prstGeom>
          <a:solidFill>
            <a:srgbClr val="FFFF66"/>
          </a:solidFill>
          <a:ln w="25400" algn="ctr">
            <a:solidFill>
              <a:srgbClr val="89A4A7"/>
            </a:solidFill>
            <a:miter lim="800000"/>
            <a:headEnd/>
            <a:tailEnd/>
          </a:ln>
        </p:spPr>
        <p:txBody>
          <a:bodyPr lIns="72000" rIns="18000"/>
          <a:lstStyle/>
          <a:p>
            <a:r>
              <a:rPr lang="ja-JP" altLang="en-US" sz="1000" u="sng" dirty="0">
                <a:latin typeface="Calibri" pitchFamily="34" charset="0"/>
              </a:rPr>
              <a:t>洪水ハザードマップ</a:t>
            </a:r>
          </a:p>
          <a:p>
            <a:r>
              <a:rPr lang="ja-JP" altLang="en-US" sz="1000" dirty="0">
                <a:latin typeface="Calibri" pitchFamily="34" charset="0"/>
              </a:rPr>
              <a:t>浸水エリア</a:t>
            </a:r>
          </a:p>
          <a:p>
            <a:r>
              <a:rPr lang="ja-JP" altLang="en-US" sz="1000" dirty="0">
                <a:latin typeface="Calibri" pitchFamily="34" charset="0"/>
              </a:rPr>
              <a:t>地すべり危険個所</a:t>
            </a:r>
          </a:p>
          <a:p>
            <a:r>
              <a:rPr lang="ja-JP" altLang="en-US" sz="1000" dirty="0">
                <a:latin typeface="Calibri" pitchFamily="34" charset="0"/>
              </a:rPr>
              <a:t>急傾斜地崩壊危険個所</a:t>
            </a:r>
          </a:p>
          <a:p>
            <a:r>
              <a:rPr lang="ja-JP" altLang="en-US" sz="1000" dirty="0">
                <a:latin typeface="Calibri" pitchFamily="34" charset="0"/>
              </a:rPr>
              <a:t>過去の浸水エリア</a:t>
            </a:r>
          </a:p>
          <a:p>
            <a:r>
              <a:rPr lang="ja-JP" altLang="en-US" sz="1000" dirty="0">
                <a:latin typeface="Calibri" pitchFamily="34" charset="0"/>
              </a:rPr>
              <a:t>要避難場所</a:t>
            </a:r>
          </a:p>
          <a:p>
            <a:r>
              <a:rPr lang="ja-JP" altLang="en-US" sz="1000" dirty="0">
                <a:latin typeface="Calibri" pitchFamily="34" charset="0"/>
              </a:rPr>
              <a:t>避難方向</a:t>
            </a:r>
          </a:p>
          <a:p>
            <a:endParaRPr lang="ja-JP" altLang="en-US" sz="1000" dirty="0">
              <a:solidFill>
                <a:schemeClr val="accent2"/>
              </a:solidFill>
              <a:latin typeface="Calibri" pitchFamily="34" charset="0"/>
            </a:endParaRPr>
          </a:p>
        </p:txBody>
      </p:sp>
      <p:sp>
        <p:nvSpPr>
          <p:cNvPr id="10" name="正方形/長方形 163"/>
          <p:cNvSpPr>
            <a:spLocks noChangeArrowheads="1"/>
          </p:cNvSpPr>
          <p:nvPr/>
        </p:nvSpPr>
        <p:spPr bwMode="auto">
          <a:xfrm>
            <a:off x="7278513" y="4508500"/>
            <a:ext cx="1058863" cy="1665288"/>
          </a:xfrm>
          <a:prstGeom prst="rect">
            <a:avLst/>
          </a:prstGeom>
          <a:solidFill>
            <a:srgbClr val="FFFF66"/>
          </a:solidFill>
          <a:ln w="25400" algn="ctr">
            <a:solidFill>
              <a:srgbClr val="89A4A7"/>
            </a:solidFill>
            <a:miter lim="800000"/>
            <a:headEnd/>
            <a:tailEnd/>
          </a:ln>
        </p:spPr>
        <p:txBody>
          <a:bodyPr lIns="72000"/>
          <a:lstStyle/>
          <a:p>
            <a:r>
              <a:rPr lang="ja-JP" altLang="en-US" sz="1000" u="sng" dirty="0">
                <a:latin typeface="Calibri" pitchFamily="34" charset="0"/>
              </a:rPr>
              <a:t>避難勧告　</a:t>
            </a:r>
            <a:endParaRPr lang="en-US" altLang="ja-JP" sz="1000" u="sng" dirty="0" smtClean="0">
              <a:latin typeface="Calibri" pitchFamily="34" charset="0"/>
            </a:endParaRPr>
          </a:p>
          <a:p>
            <a:r>
              <a:rPr lang="ja-JP" altLang="en-US" sz="1000" dirty="0" smtClean="0">
                <a:latin typeface="Calibri" pitchFamily="34" charset="0"/>
              </a:rPr>
              <a:t>世帯数</a:t>
            </a:r>
            <a:endParaRPr lang="en-US" altLang="ja-JP" sz="1000" dirty="0">
              <a:latin typeface="Calibri" pitchFamily="34" charset="0"/>
            </a:endParaRPr>
          </a:p>
          <a:p>
            <a:r>
              <a:rPr lang="ja-JP" altLang="en-US" sz="1000" dirty="0" smtClean="0">
                <a:latin typeface="Calibri" pitchFamily="34" charset="0"/>
              </a:rPr>
              <a:t>対象</a:t>
            </a:r>
            <a:r>
              <a:rPr lang="ja-JP" altLang="en-US" sz="1000" dirty="0">
                <a:latin typeface="Calibri" pitchFamily="34" charset="0"/>
              </a:rPr>
              <a:t>人数</a:t>
            </a:r>
          </a:p>
          <a:p>
            <a:endParaRPr lang="en-US" altLang="ja-JP" sz="1000" u="sng" dirty="0" smtClean="0">
              <a:latin typeface="Calibri" pitchFamily="34" charset="0"/>
            </a:endParaRPr>
          </a:p>
          <a:p>
            <a:r>
              <a:rPr lang="ja-JP" altLang="en-US" sz="1000" u="sng" dirty="0" smtClean="0">
                <a:latin typeface="Calibri" pitchFamily="34" charset="0"/>
              </a:rPr>
              <a:t>施設</a:t>
            </a:r>
            <a:endParaRPr lang="ja-JP" altLang="en-US" sz="1000" u="sng" dirty="0">
              <a:latin typeface="Calibri" pitchFamily="34" charset="0"/>
            </a:endParaRPr>
          </a:p>
          <a:p>
            <a:r>
              <a:rPr lang="ja-JP" altLang="en-US" sz="1000" dirty="0" smtClean="0">
                <a:latin typeface="Calibri" pitchFamily="34" charset="0"/>
              </a:rPr>
              <a:t>避難所</a:t>
            </a:r>
            <a:endParaRPr lang="en-US" altLang="ja-JP" sz="1000" dirty="0" smtClean="0">
              <a:latin typeface="Calibri" pitchFamily="34" charset="0"/>
            </a:endParaRPr>
          </a:p>
          <a:p>
            <a:r>
              <a:rPr lang="ja-JP" altLang="en-US" sz="1000" dirty="0" smtClean="0">
                <a:latin typeface="Calibri" pitchFamily="34" charset="0"/>
              </a:rPr>
              <a:t>病院</a:t>
            </a:r>
            <a:r>
              <a:rPr lang="ja-JP" altLang="en-US" sz="1000" dirty="0">
                <a:latin typeface="Calibri" pitchFamily="34" charset="0"/>
              </a:rPr>
              <a:t>・公共施設</a:t>
            </a:r>
          </a:p>
          <a:p>
            <a:endParaRPr lang="ja-JP" altLang="en-US" sz="1000" dirty="0">
              <a:latin typeface="Calibri" pitchFamily="34" charset="0"/>
            </a:endParaRPr>
          </a:p>
        </p:txBody>
      </p:sp>
      <p:sp>
        <p:nvSpPr>
          <p:cNvPr id="11" name="正方形/長方形 163"/>
          <p:cNvSpPr>
            <a:spLocks noChangeArrowheads="1"/>
          </p:cNvSpPr>
          <p:nvPr/>
        </p:nvSpPr>
        <p:spPr bwMode="auto">
          <a:xfrm>
            <a:off x="8419306" y="4508500"/>
            <a:ext cx="1079500" cy="1665288"/>
          </a:xfrm>
          <a:prstGeom prst="rect">
            <a:avLst/>
          </a:prstGeom>
          <a:solidFill>
            <a:srgbClr val="FFFF66"/>
          </a:solidFill>
          <a:ln w="25400" algn="ctr">
            <a:solidFill>
              <a:srgbClr val="89A4A7"/>
            </a:solidFill>
            <a:miter lim="800000"/>
            <a:headEnd/>
            <a:tailEnd/>
          </a:ln>
        </p:spPr>
        <p:txBody>
          <a:bodyPr lIns="72000"/>
          <a:lstStyle/>
          <a:p>
            <a:r>
              <a:rPr lang="ja-JP" altLang="en-US" sz="1000" u="sng">
                <a:latin typeface="Calibri" pitchFamily="34" charset="0"/>
              </a:rPr>
              <a:t>除雪関連</a:t>
            </a:r>
          </a:p>
          <a:p>
            <a:r>
              <a:rPr lang="ja-JP" altLang="en-US" sz="1000">
                <a:latin typeface="Calibri" pitchFamily="34" charset="0"/>
              </a:rPr>
              <a:t>除雪計画エリア</a:t>
            </a:r>
          </a:p>
          <a:p>
            <a:r>
              <a:rPr lang="ja-JP" altLang="en-US" sz="1000">
                <a:latin typeface="Calibri" pitchFamily="34" charset="0"/>
              </a:rPr>
              <a:t>除雪車位置情報</a:t>
            </a:r>
          </a:p>
          <a:p>
            <a:endParaRPr lang="ja-JP" altLang="en-US" sz="1000">
              <a:solidFill>
                <a:schemeClr val="accent2"/>
              </a:solidFill>
              <a:latin typeface="Calibri" pitchFamily="34" charset="0"/>
            </a:endParaRPr>
          </a:p>
          <a:p>
            <a:r>
              <a:rPr lang="ja-JP" altLang="en-US" sz="1000">
                <a:solidFill>
                  <a:schemeClr val="accent2"/>
                </a:solidFill>
                <a:latin typeface="Calibri" pitchFamily="34" charset="0"/>
              </a:rPr>
              <a:t>　</a:t>
            </a:r>
          </a:p>
        </p:txBody>
      </p:sp>
      <p:sp>
        <p:nvSpPr>
          <p:cNvPr id="12" name="正方形/長方形 815"/>
          <p:cNvSpPr>
            <a:spLocks noChangeArrowheads="1"/>
          </p:cNvSpPr>
          <p:nvPr/>
        </p:nvSpPr>
        <p:spPr bwMode="auto">
          <a:xfrm>
            <a:off x="6880175" y="3575050"/>
            <a:ext cx="1673225" cy="214313"/>
          </a:xfrm>
          <a:prstGeom prst="rect">
            <a:avLst/>
          </a:prstGeom>
          <a:noFill/>
          <a:ln w="9525">
            <a:noFill/>
            <a:miter lim="800000"/>
            <a:headEnd/>
            <a:tailEnd/>
          </a:ln>
        </p:spPr>
        <p:txBody>
          <a:bodyPr>
            <a:spAutoFit/>
          </a:bodyPr>
          <a:lstStyle/>
          <a:p>
            <a:r>
              <a:rPr lang="ja-JP" altLang="en-US" sz="800">
                <a:latin typeface="Calibri" pitchFamily="34" charset="0"/>
              </a:rPr>
              <a:t>除雪車出動時の除雪状況</a:t>
            </a:r>
          </a:p>
        </p:txBody>
      </p:sp>
      <p:pic>
        <p:nvPicPr>
          <p:cNvPr id="13" name="Picture 2"/>
          <p:cNvPicPr>
            <a:picLocks noChangeAspect="1" noChangeArrowheads="1"/>
          </p:cNvPicPr>
          <p:nvPr/>
        </p:nvPicPr>
        <p:blipFill>
          <a:blip r:embed="rId2" cstate="print"/>
          <a:srcRect/>
          <a:stretch>
            <a:fillRect/>
          </a:stretch>
        </p:blipFill>
        <p:spPr bwMode="auto">
          <a:xfrm>
            <a:off x="6681738" y="2376488"/>
            <a:ext cx="1871662" cy="1219200"/>
          </a:xfrm>
          <a:prstGeom prst="rect">
            <a:avLst/>
          </a:prstGeom>
          <a:noFill/>
          <a:ln w="9525">
            <a:noFill/>
            <a:miter lim="800000"/>
            <a:headEnd/>
            <a:tailEnd/>
          </a:ln>
        </p:spPr>
      </p:pic>
      <p:pic>
        <p:nvPicPr>
          <p:cNvPr id="14" name="Picture 2" descr="\\Bdpnas004\work\t.kusumoto\画面キャプチャ\スクリーンショット保存フォルダ\クイックスタート\イメージ167.jpg"/>
          <p:cNvPicPr>
            <a:picLocks noChangeAspect="1" noChangeArrowheads="1"/>
          </p:cNvPicPr>
          <p:nvPr/>
        </p:nvPicPr>
        <p:blipFill>
          <a:blip r:embed="rId3" cstate="print"/>
          <a:srcRect/>
          <a:stretch>
            <a:fillRect/>
          </a:stretch>
        </p:blipFill>
        <p:spPr bwMode="auto">
          <a:xfrm>
            <a:off x="7394525" y="2852738"/>
            <a:ext cx="350838" cy="276225"/>
          </a:xfrm>
          <a:prstGeom prst="rect">
            <a:avLst/>
          </a:prstGeom>
          <a:noFill/>
          <a:ln w="9525">
            <a:noFill/>
            <a:miter lim="800000"/>
            <a:headEnd/>
            <a:tailEnd/>
          </a:ln>
        </p:spPr>
      </p:pic>
      <p:sp>
        <p:nvSpPr>
          <p:cNvPr id="15" name="Line 278"/>
          <p:cNvSpPr>
            <a:spLocks noChangeShapeType="1"/>
          </p:cNvSpPr>
          <p:nvPr/>
        </p:nvSpPr>
        <p:spPr bwMode="auto">
          <a:xfrm flipH="1" flipV="1">
            <a:off x="5069630" y="3789362"/>
            <a:ext cx="1162893" cy="682624"/>
          </a:xfrm>
          <a:prstGeom prst="line">
            <a:avLst/>
          </a:prstGeom>
          <a:noFill/>
          <a:ln w="22225">
            <a:solidFill>
              <a:srgbClr val="FFFF00"/>
            </a:solidFill>
            <a:round/>
            <a:headEnd/>
            <a:tailEnd type="triangle" w="lg" len="lg"/>
          </a:ln>
        </p:spPr>
        <p:txBody>
          <a:bodyPr/>
          <a:lstStyle/>
          <a:p>
            <a:endParaRPr lang="ja-JP" altLang="en-US"/>
          </a:p>
        </p:txBody>
      </p:sp>
      <p:sp>
        <p:nvSpPr>
          <p:cNvPr id="16" name="Line 282"/>
          <p:cNvSpPr>
            <a:spLocks noChangeShapeType="1"/>
          </p:cNvSpPr>
          <p:nvPr/>
        </p:nvSpPr>
        <p:spPr bwMode="auto">
          <a:xfrm flipH="1" flipV="1">
            <a:off x="8121352" y="3721493"/>
            <a:ext cx="819024" cy="761054"/>
          </a:xfrm>
          <a:prstGeom prst="line">
            <a:avLst/>
          </a:prstGeom>
          <a:noFill/>
          <a:ln w="22225">
            <a:solidFill>
              <a:srgbClr val="FFFF00"/>
            </a:solidFill>
            <a:round/>
            <a:headEnd/>
            <a:tailEnd type="triangle" w="lg" len="lg"/>
          </a:ln>
        </p:spPr>
        <p:txBody>
          <a:bodyPr/>
          <a:lstStyle/>
          <a:p>
            <a:endParaRPr lang="ja-JP" altLang="en-US"/>
          </a:p>
        </p:txBody>
      </p:sp>
      <p:sp>
        <p:nvSpPr>
          <p:cNvPr id="17" name="Line 283"/>
          <p:cNvSpPr>
            <a:spLocks noChangeShapeType="1"/>
          </p:cNvSpPr>
          <p:nvPr/>
        </p:nvSpPr>
        <p:spPr bwMode="auto">
          <a:xfrm flipH="1" flipV="1">
            <a:off x="5186313" y="3775072"/>
            <a:ext cx="2530474" cy="696913"/>
          </a:xfrm>
          <a:prstGeom prst="line">
            <a:avLst/>
          </a:prstGeom>
          <a:noFill/>
          <a:ln w="22225">
            <a:solidFill>
              <a:srgbClr val="FFFF00"/>
            </a:solidFill>
            <a:round/>
            <a:headEnd/>
            <a:tailEnd type="triangle" w="lg" len="lg"/>
          </a:ln>
        </p:spPr>
        <p:txBody>
          <a:bodyPr/>
          <a:lstStyle/>
          <a:p>
            <a:endParaRPr lang="ja-JP" altLang="en-US"/>
          </a:p>
        </p:txBody>
      </p:sp>
      <p:sp>
        <p:nvSpPr>
          <p:cNvPr id="18" name="正方形/長方形 163"/>
          <p:cNvSpPr>
            <a:spLocks noChangeArrowheads="1"/>
          </p:cNvSpPr>
          <p:nvPr/>
        </p:nvSpPr>
        <p:spPr bwMode="auto">
          <a:xfrm>
            <a:off x="524696" y="4491038"/>
            <a:ext cx="1650206" cy="1665287"/>
          </a:xfrm>
          <a:prstGeom prst="rect">
            <a:avLst/>
          </a:prstGeom>
          <a:solidFill>
            <a:srgbClr val="FFCC99"/>
          </a:solidFill>
          <a:ln w="25400" algn="ctr">
            <a:solidFill>
              <a:srgbClr val="89A4A7"/>
            </a:solidFill>
            <a:miter lim="800000"/>
            <a:headEnd/>
            <a:tailEnd/>
          </a:ln>
        </p:spPr>
        <p:txBody>
          <a:bodyPr lIns="72000"/>
          <a:lstStyle/>
          <a:p>
            <a:r>
              <a:rPr lang="ja-JP" altLang="en-US" sz="1000" u="sng" dirty="0">
                <a:latin typeface="Calibri" pitchFamily="34" charset="0"/>
              </a:rPr>
              <a:t>ライフライン</a:t>
            </a:r>
          </a:p>
          <a:p>
            <a:r>
              <a:rPr lang="ja-JP" altLang="en-US" sz="1000" dirty="0" smtClean="0">
                <a:latin typeface="Calibri" pitchFamily="34" charset="0"/>
              </a:rPr>
              <a:t>断水情報</a:t>
            </a:r>
            <a:r>
              <a:rPr lang="ja-JP" altLang="en-US" sz="800" dirty="0" smtClean="0">
                <a:latin typeface="Calibri" pitchFamily="34" charset="0"/>
              </a:rPr>
              <a:t>（断水した世帯数）</a:t>
            </a:r>
            <a:endParaRPr lang="en-US" altLang="ja-JP" sz="1000" dirty="0" smtClean="0">
              <a:latin typeface="Calibri" pitchFamily="34" charset="0"/>
            </a:endParaRPr>
          </a:p>
          <a:p>
            <a:r>
              <a:rPr lang="ja-JP" altLang="en-US" sz="1000" dirty="0" smtClean="0">
                <a:latin typeface="Calibri" pitchFamily="34" charset="0"/>
              </a:rPr>
              <a:t>電力供給情報</a:t>
            </a:r>
            <a:r>
              <a:rPr lang="ja-JP" altLang="en-US" sz="800" dirty="0" smtClean="0">
                <a:latin typeface="Calibri" pitchFamily="34" charset="0"/>
              </a:rPr>
              <a:t>（停電した戸数）</a:t>
            </a:r>
            <a:endParaRPr lang="en-US" altLang="ja-JP" sz="800" dirty="0" smtClean="0">
              <a:latin typeface="Calibri" pitchFamily="34" charset="0"/>
            </a:endParaRPr>
          </a:p>
          <a:p>
            <a:r>
              <a:rPr lang="ja-JP" altLang="en-US" sz="1000" dirty="0" smtClean="0">
                <a:latin typeface="Calibri" pitchFamily="34" charset="0"/>
              </a:rPr>
              <a:t>ガス供給情報</a:t>
            </a:r>
            <a:r>
              <a:rPr lang="ja-JP" altLang="en-US" sz="800" dirty="0" smtClean="0">
                <a:latin typeface="Calibri" pitchFamily="34" charset="0"/>
              </a:rPr>
              <a:t>（</a:t>
            </a:r>
            <a:r>
              <a:rPr lang="ja-JP" altLang="en-US" sz="800" dirty="0">
                <a:latin typeface="Calibri" pitchFamily="34" charset="0"/>
              </a:rPr>
              <a:t>ガス供給が停止した棟数</a:t>
            </a:r>
            <a:r>
              <a:rPr lang="ja-JP" altLang="en-US" sz="800" dirty="0" smtClean="0">
                <a:latin typeface="Calibri" pitchFamily="34" charset="0"/>
              </a:rPr>
              <a:t>）</a:t>
            </a:r>
            <a:endParaRPr lang="en-US" altLang="ja-JP" sz="800" dirty="0" smtClean="0">
              <a:latin typeface="Calibri" pitchFamily="34" charset="0"/>
            </a:endParaRPr>
          </a:p>
          <a:p>
            <a:endParaRPr lang="en-US" altLang="ja-JP" sz="800" dirty="0" smtClean="0">
              <a:latin typeface="Calibri" pitchFamily="34" charset="0"/>
            </a:endParaRPr>
          </a:p>
          <a:p>
            <a:r>
              <a:rPr lang="ja-JP" altLang="en-US" sz="1000" u="sng" dirty="0" smtClean="0">
                <a:latin typeface="Calibri" pitchFamily="34" charset="0"/>
              </a:rPr>
              <a:t>電話</a:t>
            </a:r>
            <a:r>
              <a:rPr lang="ja-JP" altLang="en-US" sz="1000" u="sng" dirty="0">
                <a:latin typeface="Calibri" pitchFamily="34" charset="0"/>
              </a:rPr>
              <a:t>回線状況</a:t>
            </a:r>
          </a:p>
          <a:p>
            <a:r>
              <a:rPr lang="ja-JP" altLang="en-US" sz="1000" dirty="0">
                <a:latin typeface="Calibri" pitchFamily="34" charset="0"/>
              </a:rPr>
              <a:t>固定電話</a:t>
            </a:r>
            <a:r>
              <a:rPr lang="ja-JP" altLang="en-US" sz="1000" dirty="0" smtClean="0">
                <a:latin typeface="Calibri" pitchFamily="34" charset="0"/>
              </a:rPr>
              <a:t>回線</a:t>
            </a:r>
            <a:r>
              <a:rPr lang="ja-JP" altLang="en-US" sz="800" dirty="0" smtClean="0">
                <a:latin typeface="Calibri" pitchFamily="34" charset="0"/>
              </a:rPr>
              <a:t>（</a:t>
            </a:r>
            <a:r>
              <a:rPr lang="ja-JP" altLang="en-US" sz="800" dirty="0">
                <a:latin typeface="Calibri" pitchFamily="34" charset="0"/>
              </a:rPr>
              <a:t>影響の有無）</a:t>
            </a:r>
          </a:p>
          <a:p>
            <a:r>
              <a:rPr lang="ja-JP" altLang="en-US" sz="1000" dirty="0">
                <a:latin typeface="Calibri" pitchFamily="34" charset="0"/>
              </a:rPr>
              <a:t>携帯電話</a:t>
            </a:r>
            <a:r>
              <a:rPr lang="ja-JP" altLang="en-US" sz="1000" dirty="0" smtClean="0">
                <a:latin typeface="Calibri" pitchFamily="34" charset="0"/>
              </a:rPr>
              <a:t>回線</a:t>
            </a:r>
            <a:r>
              <a:rPr lang="ja-JP" altLang="en-US" sz="800" dirty="0" smtClean="0">
                <a:latin typeface="Calibri" pitchFamily="34" charset="0"/>
              </a:rPr>
              <a:t>（</a:t>
            </a:r>
            <a:r>
              <a:rPr lang="ja-JP" altLang="en-US" sz="800" dirty="0">
                <a:latin typeface="Calibri" pitchFamily="34" charset="0"/>
              </a:rPr>
              <a:t>影響の有無）</a:t>
            </a:r>
          </a:p>
          <a:p>
            <a:endParaRPr lang="en-US" altLang="ja-JP" sz="800" dirty="0" smtClean="0">
              <a:latin typeface="Calibri" pitchFamily="34" charset="0"/>
            </a:endParaRPr>
          </a:p>
          <a:p>
            <a:endParaRPr lang="en-US" altLang="ja-JP" sz="1000" dirty="0" smtClean="0">
              <a:latin typeface="Calibri" pitchFamily="34" charset="0"/>
            </a:endParaRPr>
          </a:p>
        </p:txBody>
      </p:sp>
      <p:sp>
        <p:nvSpPr>
          <p:cNvPr id="19" name="正方形/長方形 163"/>
          <p:cNvSpPr>
            <a:spLocks noChangeArrowheads="1"/>
          </p:cNvSpPr>
          <p:nvPr/>
        </p:nvSpPr>
        <p:spPr bwMode="auto">
          <a:xfrm>
            <a:off x="2259013" y="4491038"/>
            <a:ext cx="1181100" cy="1665287"/>
          </a:xfrm>
          <a:prstGeom prst="rect">
            <a:avLst/>
          </a:prstGeom>
          <a:solidFill>
            <a:srgbClr val="FFCC99"/>
          </a:solidFill>
          <a:ln w="25400" algn="ctr">
            <a:solidFill>
              <a:srgbClr val="89A4A7"/>
            </a:solidFill>
            <a:miter lim="800000"/>
            <a:headEnd/>
            <a:tailEnd/>
          </a:ln>
        </p:spPr>
        <p:txBody>
          <a:bodyPr lIns="36000" rIns="36000"/>
          <a:lstStyle/>
          <a:p>
            <a:r>
              <a:rPr lang="ja-JP" altLang="en-US" sz="1000" u="sng" dirty="0">
                <a:latin typeface="Calibri" pitchFamily="34" charset="0"/>
              </a:rPr>
              <a:t>被害情報</a:t>
            </a:r>
          </a:p>
          <a:p>
            <a:r>
              <a:rPr lang="ja-JP" altLang="en-US" sz="1000" dirty="0">
                <a:latin typeface="Calibri" pitchFamily="34" charset="0"/>
              </a:rPr>
              <a:t>人的</a:t>
            </a:r>
            <a:r>
              <a:rPr lang="ja-JP" altLang="en-US" sz="1000" dirty="0" smtClean="0">
                <a:latin typeface="Calibri" pitchFamily="34" charset="0"/>
              </a:rPr>
              <a:t>被害</a:t>
            </a:r>
            <a:r>
              <a:rPr lang="ja-JP" altLang="en-US" sz="800" dirty="0" smtClean="0">
                <a:latin typeface="Calibri" pitchFamily="34" charset="0"/>
              </a:rPr>
              <a:t>（死者、行方不明者、負傷者の人数）</a:t>
            </a:r>
            <a:endParaRPr lang="ja-JP" altLang="en-US" sz="800" dirty="0">
              <a:latin typeface="Calibri" pitchFamily="34" charset="0"/>
            </a:endParaRPr>
          </a:p>
          <a:p>
            <a:r>
              <a:rPr lang="ja-JP" altLang="en-US" sz="1000" dirty="0">
                <a:latin typeface="Calibri" pitchFamily="34" charset="0"/>
              </a:rPr>
              <a:t>住家</a:t>
            </a:r>
            <a:r>
              <a:rPr lang="ja-JP" altLang="en-US" sz="1000" dirty="0" smtClean="0">
                <a:latin typeface="Calibri" pitchFamily="34" charset="0"/>
              </a:rPr>
              <a:t>被害</a:t>
            </a:r>
            <a:r>
              <a:rPr lang="ja-JP" altLang="en-US" sz="800" dirty="0" smtClean="0">
                <a:latin typeface="Calibri" pitchFamily="34" charset="0"/>
              </a:rPr>
              <a:t>（全壊、半壊、一部破損等の棟数）</a:t>
            </a:r>
            <a:endParaRPr lang="ja-JP" altLang="en-US" sz="800" dirty="0">
              <a:latin typeface="Calibri" pitchFamily="34" charset="0"/>
            </a:endParaRPr>
          </a:p>
          <a:p>
            <a:r>
              <a:rPr lang="ja-JP" altLang="en-US" sz="1000" dirty="0">
                <a:latin typeface="Calibri" pitchFamily="34" charset="0"/>
              </a:rPr>
              <a:t>非住家</a:t>
            </a:r>
            <a:r>
              <a:rPr lang="ja-JP" altLang="en-US" sz="1000" dirty="0" smtClean="0">
                <a:latin typeface="Calibri" pitchFamily="34" charset="0"/>
              </a:rPr>
              <a:t>被害</a:t>
            </a:r>
            <a:r>
              <a:rPr lang="ja-JP" altLang="en-US" sz="800" dirty="0" smtClean="0">
                <a:latin typeface="Calibri" pitchFamily="34" charset="0"/>
              </a:rPr>
              <a:t>（被害のあった棟数）</a:t>
            </a:r>
            <a:endParaRPr lang="ja-JP" altLang="en-US" sz="800" dirty="0">
              <a:latin typeface="Calibri" pitchFamily="34" charset="0"/>
            </a:endParaRPr>
          </a:p>
          <a:p>
            <a:endParaRPr lang="ja-JP" altLang="en-US" sz="1000" dirty="0">
              <a:latin typeface="Calibri" pitchFamily="34" charset="0"/>
            </a:endParaRPr>
          </a:p>
        </p:txBody>
      </p:sp>
      <p:sp>
        <p:nvSpPr>
          <p:cNvPr id="20" name="Line 339"/>
          <p:cNvSpPr>
            <a:spLocks noChangeShapeType="1"/>
          </p:cNvSpPr>
          <p:nvPr/>
        </p:nvSpPr>
        <p:spPr bwMode="auto">
          <a:xfrm flipV="1">
            <a:off x="2720975" y="3789363"/>
            <a:ext cx="2050256" cy="709612"/>
          </a:xfrm>
          <a:prstGeom prst="line">
            <a:avLst/>
          </a:prstGeom>
          <a:noFill/>
          <a:ln w="22225">
            <a:solidFill>
              <a:schemeClr val="accent6"/>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21" name="Line 340"/>
          <p:cNvSpPr>
            <a:spLocks noChangeShapeType="1"/>
          </p:cNvSpPr>
          <p:nvPr/>
        </p:nvSpPr>
        <p:spPr bwMode="auto">
          <a:xfrm flipV="1">
            <a:off x="1300436" y="3721493"/>
            <a:ext cx="2916000" cy="753139"/>
          </a:xfrm>
          <a:prstGeom prst="line">
            <a:avLst/>
          </a:prstGeom>
          <a:noFill/>
          <a:ln w="22225">
            <a:solidFill>
              <a:srgbClr val="F79646"/>
            </a:solidFill>
            <a:round/>
            <a:headEnd/>
            <a:tailEnd type="triangle" w="lg" len="lg"/>
          </a:ln>
        </p:spPr>
        <p:txBody>
          <a:bodyPr/>
          <a:lstStyle/>
          <a:p>
            <a:endParaRPr lang="ja-JP" altLang="en-US"/>
          </a:p>
        </p:txBody>
      </p:sp>
      <p:sp>
        <p:nvSpPr>
          <p:cNvPr id="22" name="Line 341"/>
          <p:cNvSpPr>
            <a:spLocks noChangeShapeType="1"/>
          </p:cNvSpPr>
          <p:nvPr/>
        </p:nvSpPr>
        <p:spPr bwMode="auto">
          <a:xfrm flipH="1" flipV="1">
            <a:off x="2181224" y="3789363"/>
            <a:ext cx="2514425" cy="682624"/>
          </a:xfrm>
          <a:prstGeom prst="line">
            <a:avLst/>
          </a:prstGeom>
          <a:noFill/>
          <a:ln w="22225">
            <a:solidFill>
              <a:schemeClr val="accent5"/>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23" name="Line 344"/>
          <p:cNvSpPr>
            <a:spLocks noChangeShapeType="1"/>
          </p:cNvSpPr>
          <p:nvPr/>
        </p:nvSpPr>
        <p:spPr bwMode="auto">
          <a:xfrm flipV="1">
            <a:off x="4695650" y="3775073"/>
            <a:ext cx="257300" cy="696914"/>
          </a:xfrm>
          <a:prstGeom prst="line">
            <a:avLst/>
          </a:prstGeom>
          <a:noFill/>
          <a:ln w="22225">
            <a:solidFill>
              <a:schemeClr val="accent5"/>
            </a:solidFill>
            <a:round/>
            <a:headEnd/>
            <a:tailEnd type="triangle" w="lg" len="lg"/>
          </a:ln>
          <a:effectLst/>
          <a:extLst/>
        </p:spPr>
        <p:txBody>
          <a:bodyPr/>
          <a:lstStyle/>
          <a:p>
            <a:pPr fontAlgn="auto">
              <a:spcBef>
                <a:spcPts val="0"/>
              </a:spcBef>
              <a:spcAft>
                <a:spcPts val="0"/>
              </a:spcAft>
              <a:defRPr/>
            </a:pPr>
            <a:endParaRPr lang="ja-JP" altLang="en-US">
              <a:latin typeface="+mn-lt"/>
              <a:ea typeface="+mn-ea"/>
            </a:endParaRPr>
          </a:p>
        </p:txBody>
      </p:sp>
      <p:sp>
        <p:nvSpPr>
          <p:cNvPr id="24" name="AutoShape 345"/>
          <p:cNvSpPr>
            <a:spLocks noChangeArrowheads="1"/>
          </p:cNvSpPr>
          <p:nvPr/>
        </p:nvSpPr>
        <p:spPr bwMode="auto">
          <a:xfrm>
            <a:off x="524696" y="6400800"/>
            <a:ext cx="2894978" cy="376238"/>
          </a:xfrm>
          <a:prstGeom prst="roundRect">
            <a:avLst>
              <a:gd name="adj" fmla="val 16667"/>
            </a:avLst>
          </a:prstGeom>
          <a:solidFill>
            <a:srgbClr val="FFCC99"/>
          </a:solidFill>
          <a:ln w="22225" algn="ctr">
            <a:solidFill>
              <a:schemeClr val="tx1"/>
            </a:solidFill>
            <a:round/>
            <a:headEnd/>
            <a:tailEnd type="none" w="lg" len="lg"/>
          </a:ln>
        </p:spPr>
        <p:txBody>
          <a:bodyPr wrap="none" anchor="ctr"/>
          <a:lstStyle/>
          <a:p>
            <a:pPr algn="ctr"/>
            <a:r>
              <a:rPr lang="ja-JP" altLang="en-US" sz="900" dirty="0" smtClean="0">
                <a:latin typeface="Calibri" pitchFamily="34" charset="0"/>
              </a:rPr>
              <a:t>内閣府</a:t>
            </a:r>
            <a:endParaRPr lang="en-US" altLang="ja-JP" sz="900" dirty="0" smtClean="0">
              <a:latin typeface="Calibri" pitchFamily="34" charset="0"/>
            </a:endParaRPr>
          </a:p>
          <a:p>
            <a:pPr algn="ctr"/>
            <a:r>
              <a:rPr lang="ja-JP" altLang="en-US" sz="900" dirty="0" smtClean="0">
                <a:latin typeface="Calibri" pitchFamily="34" charset="0"/>
              </a:rPr>
              <a:t>（</a:t>
            </a:r>
            <a:r>
              <a:rPr lang="ja-JP" altLang="en-US" sz="900" dirty="0">
                <a:latin typeface="Calibri" pitchFamily="34" charset="0"/>
              </a:rPr>
              <a:t>総合防災情報</a:t>
            </a:r>
            <a:r>
              <a:rPr lang="ja-JP" altLang="en-US" sz="900" dirty="0" smtClean="0">
                <a:latin typeface="Calibri" pitchFamily="34" charset="0"/>
              </a:rPr>
              <a:t>システムのうち二次利用可能な情報）</a:t>
            </a:r>
            <a:endParaRPr lang="ja-JP" altLang="en-US" sz="900" dirty="0">
              <a:latin typeface="Calibri" pitchFamily="34" charset="0"/>
            </a:endParaRPr>
          </a:p>
        </p:txBody>
      </p:sp>
      <p:sp>
        <p:nvSpPr>
          <p:cNvPr id="25" name="AutoShape 346"/>
          <p:cNvSpPr>
            <a:spLocks noChangeArrowheads="1"/>
          </p:cNvSpPr>
          <p:nvPr/>
        </p:nvSpPr>
        <p:spPr bwMode="auto">
          <a:xfrm>
            <a:off x="3511550" y="6400800"/>
            <a:ext cx="2089150" cy="376238"/>
          </a:xfrm>
          <a:prstGeom prst="roundRect">
            <a:avLst>
              <a:gd name="adj" fmla="val 16667"/>
            </a:avLst>
          </a:prstGeom>
          <a:solidFill>
            <a:srgbClr val="CCCCFF"/>
          </a:solidFill>
          <a:ln w="22225" algn="ctr">
            <a:solidFill>
              <a:schemeClr val="tx1"/>
            </a:solidFill>
            <a:round/>
            <a:headEnd/>
            <a:tailEnd type="none" w="lg" len="lg"/>
          </a:ln>
        </p:spPr>
        <p:txBody>
          <a:bodyPr wrap="none" anchor="ctr"/>
          <a:lstStyle/>
          <a:p>
            <a:pPr algn="ctr"/>
            <a:r>
              <a:rPr lang="ja-JP" altLang="en-US" sz="1200">
                <a:latin typeface="Calibri" pitchFamily="34" charset="0"/>
              </a:rPr>
              <a:t>気象庁</a:t>
            </a:r>
          </a:p>
        </p:txBody>
      </p:sp>
      <p:sp>
        <p:nvSpPr>
          <p:cNvPr id="26" name="AutoShape 347"/>
          <p:cNvSpPr>
            <a:spLocks noChangeArrowheads="1"/>
          </p:cNvSpPr>
          <p:nvPr/>
        </p:nvSpPr>
        <p:spPr bwMode="auto">
          <a:xfrm>
            <a:off x="5672138" y="6400800"/>
            <a:ext cx="3826668" cy="376238"/>
          </a:xfrm>
          <a:prstGeom prst="roundRect">
            <a:avLst>
              <a:gd name="adj" fmla="val 16667"/>
            </a:avLst>
          </a:prstGeom>
          <a:solidFill>
            <a:srgbClr val="FFFF66"/>
          </a:solidFill>
          <a:ln w="22225" algn="ctr">
            <a:solidFill>
              <a:schemeClr val="tx1"/>
            </a:solidFill>
            <a:round/>
            <a:headEnd/>
            <a:tailEnd type="none" w="lg" len="lg"/>
          </a:ln>
        </p:spPr>
        <p:txBody>
          <a:bodyPr wrap="none" anchor="ctr"/>
          <a:lstStyle/>
          <a:p>
            <a:pPr algn="ctr"/>
            <a:r>
              <a:rPr lang="ja-JP" altLang="en-US" sz="1200">
                <a:latin typeface="Calibri" pitchFamily="34" charset="0"/>
              </a:rPr>
              <a:t>自治体</a:t>
            </a:r>
          </a:p>
        </p:txBody>
      </p:sp>
      <p:sp>
        <p:nvSpPr>
          <p:cNvPr id="27" name="AutoShape 348"/>
          <p:cNvSpPr>
            <a:spLocks noChangeArrowheads="1"/>
          </p:cNvSpPr>
          <p:nvPr/>
        </p:nvSpPr>
        <p:spPr bwMode="auto">
          <a:xfrm>
            <a:off x="1542714" y="6241533"/>
            <a:ext cx="741363" cy="107950"/>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a:latin typeface="Calibri" pitchFamily="34" charset="0"/>
            </a:endParaRPr>
          </a:p>
        </p:txBody>
      </p:sp>
      <p:sp>
        <p:nvSpPr>
          <p:cNvPr id="28" name="AutoShape 349"/>
          <p:cNvSpPr>
            <a:spLocks noChangeArrowheads="1"/>
          </p:cNvSpPr>
          <p:nvPr/>
        </p:nvSpPr>
        <p:spPr bwMode="auto">
          <a:xfrm>
            <a:off x="4170312" y="6235700"/>
            <a:ext cx="741363" cy="107950"/>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a:latin typeface="Calibri" pitchFamily="34" charset="0"/>
            </a:endParaRPr>
          </a:p>
        </p:txBody>
      </p:sp>
      <p:sp>
        <p:nvSpPr>
          <p:cNvPr id="29" name="AutoShape 350"/>
          <p:cNvSpPr>
            <a:spLocks noChangeArrowheads="1"/>
          </p:cNvSpPr>
          <p:nvPr/>
        </p:nvSpPr>
        <p:spPr bwMode="auto">
          <a:xfrm>
            <a:off x="7214004" y="6235700"/>
            <a:ext cx="741362" cy="107950"/>
          </a:xfrm>
          <a:prstGeom prst="upArrow">
            <a:avLst>
              <a:gd name="adj1" fmla="val 50000"/>
              <a:gd name="adj2" fmla="val 25000"/>
            </a:avLst>
          </a:prstGeom>
          <a:solidFill>
            <a:schemeClr val="accent1"/>
          </a:solidFill>
          <a:ln w="22225" algn="ctr">
            <a:solidFill>
              <a:schemeClr val="tx1"/>
            </a:solidFill>
            <a:miter lim="800000"/>
            <a:headEnd/>
            <a:tailEnd type="none" w="lg" len="lg"/>
          </a:ln>
        </p:spPr>
        <p:txBody>
          <a:bodyPr wrap="none" anchor="ctr"/>
          <a:lstStyle/>
          <a:p>
            <a:endParaRPr lang="ja-JP" altLang="en-US">
              <a:latin typeface="Calibri" pitchFamily="34" charset="0"/>
            </a:endParaRPr>
          </a:p>
        </p:txBody>
      </p:sp>
      <p:sp>
        <p:nvSpPr>
          <p:cNvPr id="30" name="大かっこ 29"/>
          <p:cNvSpPr/>
          <p:nvPr/>
        </p:nvSpPr>
        <p:spPr>
          <a:xfrm>
            <a:off x="5982328" y="1743738"/>
            <a:ext cx="3816350" cy="530713"/>
          </a:xfrm>
          <a:prstGeom prst="bracketPair">
            <a:avLst>
              <a:gd name="adj" fmla="val 764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r>
              <a:rPr lang="ja-JP" altLang="en-US" sz="1200" dirty="0">
                <a:latin typeface="+mn-ea"/>
              </a:rPr>
              <a:t>実施主体：エヌ・ティ・ティ・コミュニケーションズ株式会社</a:t>
            </a:r>
            <a:endParaRPr lang="en-US" altLang="ja-JP" sz="1200" dirty="0">
              <a:latin typeface="+mn-ea"/>
            </a:endParaRPr>
          </a:p>
          <a:p>
            <a:pPr fontAlgn="auto">
              <a:spcBef>
                <a:spcPts val="0"/>
              </a:spcBef>
              <a:spcAft>
                <a:spcPts val="0"/>
              </a:spcAft>
              <a:defRPr/>
            </a:pPr>
            <a:r>
              <a:rPr lang="ja-JP" altLang="en-US" sz="1200" dirty="0" smtClean="0">
                <a:latin typeface="+mn-ea"/>
              </a:rPr>
              <a:t>連携</a:t>
            </a:r>
            <a:r>
              <a:rPr lang="ja-JP" altLang="en-US" sz="1200" dirty="0">
                <a:latin typeface="+mn-ea"/>
              </a:rPr>
              <a:t>主体：内閣府（防災担当）、気象庁、山形市</a:t>
            </a:r>
            <a:endParaRPr lang="en-US" altLang="ja-JP" sz="1200" dirty="0">
              <a:latin typeface="+mn-ea"/>
            </a:endParaRPr>
          </a:p>
        </p:txBody>
      </p:sp>
      <p:pic>
        <p:nvPicPr>
          <p:cNvPr id="31" name="Picture 84" descr="イメージ094"/>
          <p:cNvPicPr>
            <a:picLocks noChangeAspect="1" noChangeArrowheads="1"/>
          </p:cNvPicPr>
          <p:nvPr/>
        </p:nvPicPr>
        <p:blipFill>
          <a:blip r:embed="rId4" cstate="print"/>
          <a:srcRect/>
          <a:stretch>
            <a:fillRect/>
          </a:stretch>
        </p:blipFill>
        <p:spPr bwMode="auto">
          <a:xfrm>
            <a:off x="3944888" y="2384425"/>
            <a:ext cx="1933575" cy="1193800"/>
          </a:xfrm>
          <a:prstGeom prst="rect">
            <a:avLst/>
          </a:prstGeom>
          <a:noFill/>
          <a:ln w="9525">
            <a:noFill/>
            <a:miter lim="800000"/>
            <a:headEnd/>
            <a:tailEnd/>
          </a:ln>
        </p:spPr>
      </p:pic>
      <p:sp>
        <p:nvSpPr>
          <p:cNvPr id="32" name="正方形/長方形 815"/>
          <p:cNvSpPr>
            <a:spLocks noChangeArrowheads="1"/>
          </p:cNvSpPr>
          <p:nvPr/>
        </p:nvSpPr>
        <p:spPr bwMode="auto">
          <a:xfrm>
            <a:off x="1352575" y="3573463"/>
            <a:ext cx="1800225" cy="214312"/>
          </a:xfrm>
          <a:prstGeom prst="rect">
            <a:avLst/>
          </a:prstGeom>
          <a:noFill/>
          <a:ln w="9525">
            <a:noFill/>
            <a:miter lim="800000"/>
            <a:headEnd/>
            <a:tailEnd/>
          </a:ln>
        </p:spPr>
        <p:txBody>
          <a:bodyPr>
            <a:spAutoFit/>
          </a:bodyPr>
          <a:lstStyle/>
          <a:p>
            <a:r>
              <a:rPr lang="ja-JP" altLang="en-US" sz="800" dirty="0">
                <a:latin typeface="Calibri" pitchFamily="34" charset="0"/>
              </a:rPr>
              <a:t>気象、被害、ハザードエリアの表示</a:t>
            </a:r>
          </a:p>
        </p:txBody>
      </p:sp>
      <p:sp>
        <p:nvSpPr>
          <p:cNvPr id="33" name="Rectangle 290"/>
          <p:cNvSpPr>
            <a:spLocks noChangeArrowheads="1"/>
          </p:cNvSpPr>
          <p:nvPr/>
        </p:nvSpPr>
        <p:spPr bwMode="auto">
          <a:xfrm>
            <a:off x="4952950" y="2997200"/>
            <a:ext cx="233363" cy="258763"/>
          </a:xfrm>
          <a:prstGeom prst="rect">
            <a:avLst/>
          </a:prstGeom>
          <a:solidFill>
            <a:srgbClr val="FF0000"/>
          </a:solidFill>
          <a:ln w="9525" algn="ctr">
            <a:solidFill>
              <a:schemeClr val="tx1"/>
            </a:solidFill>
            <a:miter lim="800000"/>
            <a:headEnd/>
            <a:tailEnd type="none" w="lg" len="lg"/>
          </a:ln>
        </p:spPr>
        <p:txBody>
          <a:bodyPr wrap="none" anchor="ctr"/>
          <a:lstStyle/>
          <a:p>
            <a:pPr algn="ctr"/>
            <a:r>
              <a:rPr lang="en-US" altLang="ja-JP">
                <a:latin typeface="Calibri" pitchFamily="34" charset="0"/>
              </a:rPr>
              <a:t>4</a:t>
            </a:r>
          </a:p>
        </p:txBody>
      </p:sp>
      <p:sp>
        <p:nvSpPr>
          <p:cNvPr id="34" name="Rectangle 290"/>
          <p:cNvSpPr>
            <a:spLocks noChangeArrowheads="1"/>
          </p:cNvSpPr>
          <p:nvPr/>
        </p:nvSpPr>
        <p:spPr bwMode="auto">
          <a:xfrm>
            <a:off x="4448125" y="2636838"/>
            <a:ext cx="233363" cy="258762"/>
          </a:xfrm>
          <a:prstGeom prst="rect">
            <a:avLst/>
          </a:prstGeom>
          <a:solidFill>
            <a:srgbClr val="FFFF00"/>
          </a:solidFill>
          <a:ln w="9525" algn="ctr">
            <a:solidFill>
              <a:schemeClr val="tx1"/>
            </a:solidFill>
            <a:miter lim="800000"/>
            <a:headEnd/>
            <a:tailEnd type="none" w="lg" len="lg"/>
          </a:ln>
        </p:spPr>
        <p:txBody>
          <a:bodyPr wrap="none" anchor="ctr"/>
          <a:lstStyle/>
          <a:p>
            <a:pPr algn="ctr"/>
            <a:r>
              <a:rPr lang="en-US" altLang="ja-JP">
                <a:latin typeface="Calibri" pitchFamily="34" charset="0"/>
              </a:rPr>
              <a:t>3</a:t>
            </a:r>
          </a:p>
        </p:txBody>
      </p:sp>
      <p:sp>
        <p:nvSpPr>
          <p:cNvPr id="35" name="正方形/長方形 815"/>
          <p:cNvSpPr>
            <a:spLocks noChangeArrowheads="1"/>
          </p:cNvSpPr>
          <p:nvPr/>
        </p:nvSpPr>
        <p:spPr bwMode="auto">
          <a:xfrm>
            <a:off x="4088879" y="3573463"/>
            <a:ext cx="1800225" cy="214312"/>
          </a:xfrm>
          <a:prstGeom prst="rect">
            <a:avLst/>
          </a:prstGeom>
          <a:noFill/>
          <a:ln w="9525">
            <a:noFill/>
            <a:miter lim="800000"/>
            <a:headEnd/>
            <a:tailEnd/>
          </a:ln>
        </p:spPr>
        <p:txBody>
          <a:bodyPr>
            <a:spAutoFit/>
          </a:bodyPr>
          <a:lstStyle/>
          <a:p>
            <a:r>
              <a:rPr lang="ja-JP" altLang="en-US" sz="800" dirty="0">
                <a:latin typeface="Calibri" pitchFamily="34" charset="0"/>
              </a:rPr>
              <a:t>地震、被害、ハザードエリアの表示</a:t>
            </a:r>
          </a:p>
        </p:txBody>
      </p:sp>
      <p:sp>
        <p:nvSpPr>
          <p:cNvPr id="36" name="AutoShape 86"/>
          <p:cNvSpPr>
            <a:spLocks noChangeArrowheads="1"/>
          </p:cNvSpPr>
          <p:nvPr/>
        </p:nvSpPr>
        <p:spPr bwMode="auto">
          <a:xfrm>
            <a:off x="4986726" y="2492374"/>
            <a:ext cx="792163" cy="360363"/>
          </a:xfrm>
          <a:prstGeom prst="wedgeRoundRectCallout">
            <a:avLst>
              <a:gd name="adj1" fmla="val -62023"/>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en-US" altLang="ja-JP" sz="800" dirty="0">
                <a:latin typeface="Calibri" pitchFamily="34" charset="0"/>
              </a:rPr>
              <a:t>4</a:t>
            </a:r>
            <a:r>
              <a:rPr lang="ja-JP" altLang="en-US" sz="800" dirty="0">
                <a:latin typeface="Calibri" pitchFamily="34" charset="0"/>
              </a:rPr>
              <a:t>月</a:t>
            </a:r>
            <a:r>
              <a:rPr lang="en-US" altLang="ja-JP" sz="800" dirty="0">
                <a:latin typeface="Calibri" pitchFamily="34" charset="0"/>
              </a:rPr>
              <a:t>5</a:t>
            </a:r>
            <a:r>
              <a:rPr lang="ja-JP" altLang="en-US" sz="800" dirty="0">
                <a:latin typeface="Calibri" pitchFamily="34" charset="0"/>
              </a:rPr>
              <a:t>日現在、</a:t>
            </a:r>
          </a:p>
          <a:p>
            <a:pPr algn="ctr"/>
            <a:r>
              <a:rPr lang="ja-JP" altLang="en-US" sz="800" dirty="0">
                <a:latin typeface="Calibri" pitchFamily="34" charset="0"/>
              </a:rPr>
              <a:t>負傷者○人</a:t>
            </a:r>
          </a:p>
        </p:txBody>
      </p:sp>
      <p:cxnSp>
        <p:nvCxnSpPr>
          <p:cNvPr id="37" name="直線コネクタ 36"/>
          <p:cNvCxnSpPr/>
          <p:nvPr/>
        </p:nvCxnSpPr>
        <p:spPr>
          <a:xfrm>
            <a:off x="6897216" y="2852738"/>
            <a:ext cx="534987" cy="2333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AutoShape 86"/>
          <p:cNvSpPr>
            <a:spLocks noChangeArrowheads="1"/>
          </p:cNvSpPr>
          <p:nvPr/>
        </p:nvSpPr>
        <p:spPr bwMode="auto">
          <a:xfrm>
            <a:off x="7178625" y="2420938"/>
            <a:ext cx="792163" cy="360362"/>
          </a:xfrm>
          <a:prstGeom prst="wedgeRoundRectCallout">
            <a:avLst>
              <a:gd name="adj1" fmla="val -62023"/>
              <a:gd name="adj2" fmla="val 43394"/>
              <a:gd name="adj3" fmla="val 16667"/>
            </a:avLst>
          </a:prstGeom>
          <a:solidFill>
            <a:srgbClr val="FFFFCC"/>
          </a:solidFill>
          <a:ln w="9525">
            <a:solidFill>
              <a:schemeClr val="tx1"/>
            </a:solidFill>
            <a:miter lim="800000"/>
            <a:headEnd/>
            <a:tailEnd/>
          </a:ln>
        </p:spPr>
        <p:txBody>
          <a:bodyPr lIns="18000" rIns="18000"/>
          <a:lstStyle/>
          <a:p>
            <a:pPr algn="ctr"/>
            <a:r>
              <a:rPr lang="ja-JP" altLang="en-US" sz="800">
                <a:latin typeface="Calibri" pitchFamily="34" charset="0"/>
              </a:rPr>
              <a:t>通過時刻</a:t>
            </a:r>
            <a:endParaRPr lang="en-US" altLang="ja-JP" sz="800">
              <a:latin typeface="Calibri" pitchFamily="34" charset="0"/>
            </a:endParaRPr>
          </a:p>
          <a:p>
            <a:pPr algn="ctr"/>
            <a:r>
              <a:rPr lang="ja-JP" altLang="en-US" sz="800">
                <a:latin typeface="Calibri" pitchFamily="34" charset="0"/>
              </a:rPr>
              <a:t>○時△分</a:t>
            </a:r>
          </a:p>
        </p:txBody>
      </p:sp>
      <p:sp>
        <p:nvSpPr>
          <p:cNvPr id="39" name="AutoShape 86"/>
          <p:cNvSpPr>
            <a:spLocks noChangeArrowheads="1"/>
          </p:cNvSpPr>
          <p:nvPr/>
        </p:nvSpPr>
        <p:spPr bwMode="auto">
          <a:xfrm>
            <a:off x="6825407" y="3128963"/>
            <a:ext cx="792162" cy="216470"/>
          </a:xfrm>
          <a:prstGeom prst="wedgeRoundRectCallout">
            <a:avLst>
              <a:gd name="adj1" fmla="val -8745"/>
              <a:gd name="adj2" fmla="val -120069"/>
              <a:gd name="adj3" fmla="val 16667"/>
            </a:avLst>
          </a:prstGeom>
          <a:solidFill>
            <a:srgbClr val="FFFFCC"/>
          </a:solidFill>
          <a:ln w="9525">
            <a:solidFill>
              <a:schemeClr val="tx1"/>
            </a:solidFill>
            <a:miter lim="800000"/>
            <a:headEnd/>
            <a:tailEnd/>
          </a:ln>
        </p:spPr>
        <p:txBody>
          <a:bodyPr lIns="18000" rIns="18000"/>
          <a:lstStyle/>
          <a:p>
            <a:pPr algn="ctr"/>
            <a:r>
              <a:rPr lang="ja-JP" altLang="en-US" sz="800" dirty="0" smtClean="0">
                <a:latin typeface="Calibri" pitchFamily="34" charset="0"/>
              </a:rPr>
              <a:t>除雪計画経路</a:t>
            </a:r>
            <a:endParaRPr lang="ja-JP" altLang="en-US" sz="800" dirty="0">
              <a:latin typeface="Calibri" pitchFamily="34" charset="0"/>
            </a:endParaRPr>
          </a:p>
        </p:txBody>
      </p:sp>
      <p:sp>
        <p:nvSpPr>
          <p:cNvPr id="40" name="Line 303"/>
          <p:cNvSpPr>
            <a:spLocks noChangeShapeType="1"/>
          </p:cNvSpPr>
          <p:nvPr/>
        </p:nvSpPr>
        <p:spPr bwMode="auto">
          <a:xfrm flipH="1" flipV="1">
            <a:off x="2849562" y="3755494"/>
            <a:ext cx="4833936" cy="719138"/>
          </a:xfrm>
          <a:prstGeom prst="line">
            <a:avLst/>
          </a:prstGeom>
          <a:noFill/>
          <a:ln w="22225">
            <a:solidFill>
              <a:srgbClr val="FFFF00"/>
            </a:solidFill>
            <a:round/>
            <a:headEnd/>
            <a:tailEnd type="triangle" w="lg" len="lg"/>
          </a:ln>
        </p:spPr>
        <p:txBody>
          <a:bodyPr/>
          <a:lstStyle/>
          <a:p>
            <a:endParaRPr lang="ja-JP" altLang="en-US"/>
          </a:p>
        </p:txBody>
      </p:sp>
      <p:sp>
        <p:nvSpPr>
          <p:cNvPr id="41" name="角丸四角形 40"/>
          <p:cNvSpPr/>
          <p:nvPr/>
        </p:nvSpPr>
        <p:spPr>
          <a:xfrm>
            <a:off x="57000" y="495990"/>
            <a:ext cx="9792000" cy="1189667"/>
          </a:xfrm>
          <a:prstGeom prst="roundRect">
            <a:avLst>
              <a:gd name="adj" fmla="val 0"/>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5" tIns="0" rIns="91385" bIns="0" anchor="ctr"/>
          <a:lstStyle/>
          <a:p>
            <a:pPr marL="180975" indent="-180975" fontAlgn="auto">
              <a:spcBef>
                <a:spcPts val="0"/>
              </a:spcBef>
              <a:spcAft>
                <a:spcPts val="0"/>
              </a:spcAft>
              <a:defRPr/>
            </a:pPr>
            <a:r>
              <a:rPr lang="ja-JP" altLang="en-US" sz="1400" dirty="0" smtClean="0">
                <a:solidFill>
                  <a:srgbClr val="000000"/>
                </a:solidFill>
              </a:rPr>
              <a:t>○　国</a:t>
            </a:r>
            <a:r>
              <a:rPr lang="ja-JP" altLang="en-US" sz="1400" dirty="0">
                <a:solidFill>
                  <a:srgbClr val="000000"/>
                </a:solidFill>
              </a:rPr>
              <a:t>や</a:t>
            </a:r>
            <a:r>
              <a:rPr lang="ja-JP" altLang="ja-JP" sz="1400" dirty="0">
                <a:solidFill>
                  <a:srgbClr val="000000"/>
                </a:solidFill>
              </a:rPr>
              <a:t>自治体</a:t>
            </a:r>
            <a:r>
              <a:rPr lang="ja-JP" altLang="en-US" sz="1400" dirty="0">
                <a:solidFill>
                  <a:srgbClr val="000000"/>
                </a:solidFill>
              </a:rPr>
              <a:t>等が保有</a:t>
            </a:r>
            <a:r>
              <a:rPr lang="ja-JP" altLang="en-US" sz="1400" dirty="0" smtClean="0">
                <a:solidFill>
                  <a:srgbClr val="000000"/>
                </a:solidFill>
              </a:rPr>
              <a:t>する防災・災害</a:t>
            </a:r>
            <a:r>
              <a:rPr lang="ja-JP" altLang="en-US" sz="1400" dirty="0">
                <a:solidFill>
                  <a:srgbClr val="000000"/>
                </a:solidFill>
              </a:rPr>
              <a:t>関連情報が、利活用しやすい形式で管理・公開されれば、各分野のデータ同士の組み合わせが可能となり、防災・</a:t>
            </a:r>
            <a:r>
              <a:rPr lang="ja-JP" altLang="en-US" sz="1400" dirty="0" smtClean="0">
                <a:solidFill>
                  <a:srgbClr val="000000"/>
                </a:solidFill>
              </a:rPr>
              <a:t>減災に</a:t>
            </a:r>
            <a:r>
              <a:rPr lang="ja-JP" altLang="en-US" sz="1400" dirty="0">
                <a:solidFill>
                  <a:srgbClr val="000000"/>
                </a:solidFill>
              </a:rPr>
              <a:t>関する新たなサービスや情報の価値が創出される。これにより、</a:t>
            </a:r>
            <a:r>
              <a:rPr lang="ja-JP" altLang="en-US" sz="1400" u="sng" dirty="0">
                <a:solidFill>
                  <a:srgbClr val="000000"/>
                </a:solidFill>
              </a:rPr>
              <a:t>迅速・適切な行政判断・避難行動等が可能となるなど防災・減災に資することが</a:t>
            </a:r>
            <a:r>
              <a:rPr lang="ja-JP" altLang="en-US" sz="1400" u="sng" dirty="0" smtClean="0">
                <a:solidFill>
                  <a:srgbClr val="000000"/>
                </a:solidFill>
              </a:rPr>
              <a:t>期待</a:t>
            </a:r>
            <a:r>
              <a:rPr lang="ja-JP" altLang="en-US" sz="1400" dirty="0" smtClean="0">
                <a:solidFill>
                  <a:srgbClr val="000000"/>
                </a:solidFill>
              </a:rPr>
              <a:t>される</a:t>
            </a:r>
            <a:r>
              <a:rPr lang="ja-JP" altLang="en-US" sz="1400" dirty="0">
                <a:solidFill>
                  <a:srgbClr val="000000"/>
                </a:solidFill>
              </a:rPr>
              <a:t>。</a:t>
            </a:r>
            <a:endParaRPr lang="en-US" altLang="ja-JP" sz="1400" dirty="0">
              <a:solidFill>
                <a:srgbClr val="000000"/>
              </a:solidFill>
            </a:endParaRPr>
          </a:p>
          <a:p>
            <a:pPr marL="180975" indent="-180975" fontAlgn="auto">
              <a:spcBef>
                <a:spcPts val="0"/>
              </a:spcBef>
              <a:spcAft>
                <a:spcPts val="0"/>
              </a:spcAft>
              <a:defRPr/>
            </a:pPr>
            <a:r>
              <a:rPr lang="ja-JP" altLang="en-US" sz="1400" dirty="0" smtClean="0">
                <a:solidFill>
                  <a:srgbClr val="000000"/>
                </a:solidFill>
              </a:rPr>
              <a:t>○　この</a:t>
            </a:r>
            <a:r>
              <a:rPr lang="ja-JP" altLang="en-US" sz="1400" dirty="0">
                <a:solidFill>
                  <a:srgbClr val="000000"/>
                </a:solidFill>
              </a:rPr>
              <a:t>ため、</a:t>
            </a:r>
            <a:r>
              <a:rPr lang="ja-JP" altLang="en-US" sz="1400" u="sng" dirty="0">
                <a:solidFill>
                  <a:srgbClr val="000000"/>
                </a:solidFill>
              </a:rPr>
              <a:t>内閣府、気象庁、自治体が保有する</a:t>
            </a:r>
            <a:r>
              <a:rPr lang="ja-JP" altLang="en-US" sz="1400" u="sng" dirty="0" smtClean="0">
                <a:solidFill>
                  <a:srgbClr val="000000"/>
                </a:solidFill>
              </a:rPr>
              <a:t>防災・災害情報</a:t>
            </a:r>
            <a:r>
              <a:rPr lang="ja-JP" altLang="en-US" sz="1400" u="sng" dirty="0">
                <a:solidFill>
                  <a:srgbClr val="000000"/>
                </a:solidFill>
              </a:rPr>
              <a:t>（被害情報、気象、地震、ハザードマップ等）を</a:t>
            </a:r>
            <a:r>
              <a:rPr lang="ja-JP" altLang="en-US" sz="1400" u="sng" dirty="0" smtClean="0">
                <a:solidFill>
                  <a:srgbClr val="000000"/>
                </a:solidFill>
              </a:rPr>
              <a:t>用いて防災・災害</a:t>
            </a:r>
            <a:r>
              <a:rPr lang="ja-JP" altLang="en-US" sz="1400" u="sng" dirty="0">
                <a:solidFill>
                  <a:srgbClr val="000000"/>
                </a:solidFill>
              </a:rPr>
              <a:t>関連情報分野のデータ規格の</a:t>
            </a:r>
            <a:r>
              <a:rPr lang="ja-JP" altLang="en-US" sz="1400" u="sng" dirty="0" smtClean="0">
                <a:solidFill>
                  <a:srgbClr val="000000"/>
                </a:solidFill>
              </a:rPr>
              <a:t>構築及び</a:t>
            </a:r>
            <a:r>
              <a:rPr lang="ja-JP" altLang="en-US" sz="1400" u="sng" dirty="0">
                <a:solidFill>
                  <a:srgbClr val="000000"/>
                </a:solidFill>
              </a:rPr>
              <a:t>データの流通・連携に係る実証</a:t>
            </a:r>
            <a:r>
              <a:rPr lang="ja-JP" altLang="en-US" sz="1400" dirty="0" smtClean="0">
                <a:solidFill>
                  <a:srgbClr val="000000"/>
                </a:solidFill>
              </a:rPr>
              <a:t>を</a:t>
            </a:r>
            <a:r>
              <a:rPr lang="ja-JP" altLang="en-US" sz="1400" dirty="0">
                <a:solidFill>
                  <a:srgbClr val="000000"/>
                </a:solidFill>
              </a:rPr>
              <a:t>実施</a:t>
            </a:r>
            <a:r>
              <a:rPr lang="ja-JP" altLang="en-US" sz="1400" dirty="0" smtClean="0">
                <a:solidFill>
                  <a:srgbClr val="000000"/>
                </a:solidFill>
              </a:rPr>
              <a:t>。</a:t>
            </a:r>
            <a:endParaRPr lang="ja-JP" altLang="en-US" sz="1400" dirty="0">
              <a:solidFill>
                <a:srgbClr val="000000"/>
              </a:solidFill>
            </a:endParaRP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6161" y="2461009"/>
            <a:ext cx="1872000" cy="1134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AutoShape 83"/>
          <p:cNvSpPr>
            <a:spLocks noChangeArrowheads="1"/>
          </p:cNvSpPr>
          <p:nvPr/>
        </p:nvSpPr>
        <p:spPr bwMode="auto">
          <a:xfrm>
            <a:off x="912738" y="2506096"/>
            <a:ext cx="922337" cy="190045"/>
          </a:xfrm>
          <a:prstGeom prst="wedgeRoundRectCallout">
            <a:avLst>
              <a:gd name="adj1" fmla="val 51733"/>
              <a:gd name="adj2" fmla="val 147069"/>
              <a:gd name="adj3" fmla="val 16667"/>
            </a:avLst>
          </a:prstGeom>
          <a:solidFill>
            <a:schemeClr val="accent4">
              <a:lumMod val="60000"/>
              <a:lumOff val="40000"/>
            </a:schemeClr>
          </a:solidFill>
          <a:ln w="9525">
            <a:solidFill>
              <a:schemeClr val="tx1"/>
            </a:solidFill>
            <a:miter lim="800000"/>
            <a:headEnd/>
            <a:tailEnd/>
          </a:ln>
        </p:spPr>
        <p:txBody>
          <a:bodyPr/>
          <a:lstStyle/>
          <a:p>
            <a:pPr algn="ctr"/>
            <a:r>
              <a:rPr lang="ja-JP" altLang="en-US" sz="800" dirty="0"/>
              <a:t>浸水危険エリア</a:t>
            </a:r>
            <a:endParaRPr lang="ja-JP" altLang="en-US" sz="800" dirty="0">
              <a:latin typeface="Calibri" pitchFamily="34" charset="0"/>
            </a:endParaRPr>
          </a:p>
        </p:txBody>
      </p:sp>
      <p:sp>
        <p:nvSpPr>
          <p:cNvPr id="44" name="AutoShape 86"/>
          <p:cNvSpPr>
            <a:spLocks noChangeArrowheads="1"/>
          </p:cNvSpPr>
          <p:nvPr/>
        </p:nvSpPr>
        <p:spPr bwMode="auto">
          <a:xfrm>
            <a:off x="2622885" y="3070719"/>
            <a:ext cx="792162" cy="205846"/>
          </a:xfrm>
          <a:prstGeom prst="wedgeRoundRectCallout">
            <a:avLst>
              <a:gd name="adj1" fmla="val -56413"/>
              <a:gd name="adj2" fmla="val -106206"/>
              <a:gd name="adj3" fmla="val 16667"/>
            </a:avLst>
          </a:prstGeom>
          <a:solidFill>
            <a:schemeClr val="accent2">
              <a:lumMod val="20000"/>
              <a:lumOff val="80000"/>
            </a:schemeClr>
          </a:solidFill>
          <a:ln w="9525">
            <a:solidFill>
              <a:schemeClr val="tx1"/>
            </a:solidFill>
            <a:miter lim="800000"/>
            <a:headEnd/>
            <a:tailEnd/>
          </a:ln>
        </p:spPr>
        <p:txBody>
          <a:bodyPr lIns="18000" rIns="18000"/>
          <a:lstStyle/>
          <a:p>
            <a:pPr algn="ctr"/>
            <a:r>
              <a:rPr lang="ja-JP" altLang="en-US" sz="800" dirty="0" smtClean="0">
                <a:latin typeface="Calibri" pitchFamily="34" charset="0"/>
              </a:rPr>
              <a:t>避難勧告エリア</a:t>
            </a:r>
            <a:endParaRPr lang="ja-JP" altLang="en-US" sz="800" dirty="0">
              <a:latin typeface="Calibri" pitchFamily="34" charset="0"/>
            </a:endParaRPr>
          </a:p>
        </p:txBody>
      </p:sp>
      <p:sp>
        <p:nvSpPr>
          <p:cNvPr id="45" name="Line 278"/>
          <p:cNvSpPr>
            <a:spLocks noChangeShapeType="1"/>
          </p:cNvSpPr>
          <p:nvPr/>
        </p:nvSpPr>
        <p:spPr bwMode="auto">
          <a:xfrm flipH="1" flipV="1">
            <a:off x="2360712" y="3755496"/>
            <a:ext cx="3871810" cy="729587"/>
          </a:xfrm>
          <a:prstGeom prst="line">
            <a:avLst/>
          </a:prstGeom>
          <a:noFill/>
          <a:ln w="22225">
            <a:solidFill>
              <a:srgbClr val="FFFF00"/>
            </a:solidFill>
            <a:round/>
            <a:headEnd/>
            <a:tailEnd type="triangle" w="lg" len="lg"/>
          </a:ln>
        </p:spPr>
        <p:txBody>
          <a:bodyPr/>
          <a:lstStyle/>
          <a:p>
            <a:endParaRPr lang="ja-JP" altLang="en-US"/>
          </a:p>
        </p:txBody>
      </p:sp>
      <p:sp>
        <p:nvSpPr>
          <p:cNvPr id="46" name="Rectangle 140" descr="右上がり対角線 (反転)"/>
          <p:cNvSpPr>
            <a:spLocks noChangeArrowheads="1"/>
          </p:cNvSpPr>
          <p:nvPr/>
        </p:nvSpPr>
        <p:spPr bwMode="auto">
          <a:xfrm>
            <a:off x="539750" y="4040188"/>
            <a:ext cx="8462963" cy="323850"/>
          </a:xfrm>
          <a:prstGeom prst="rect">
            <a:avLst/>
          </a:prstGeom>
          <a:solidFill>
            <a:srgbClr val="CCFFCC"/>
          </a:solidFill>
          <a:ln w="12700">
            <a:solidFill>
              <a:schemeClr val="tx1"/>
            </a:solidFill>
            <a:miter lim="800000"/>
            <a:headEnd/>
            <a:tailEnd/>
          </a:ln>
          <a:effectLst>
            <a:outerShdw dist="35921" dir="2700000" algn="ctr" rotWithShape="0">
              <a:schemeClr val="bg2"/>
            </a:outerShdw>
          </a:effectLst>
        </p:spPr>
        <p:txBody>
          <a:bodyPr wrap="none" tIns="36000" anchor="ctr"/>
          <a:lstStyle/>
          <a:p>
            <a:pPr algn="ctr" fontAlgn="auto">
              <a:spcBef>
                <a:spcPts val="0"/>
              </a:spcBef>
              <a:spcAft>
                <a:spcPts val="0"/>
              </a:spcAft>
              <a:defRPr/>
            </a:pPr>
            <a:r>
              <a:rPr lang="ja-JP" altLang="en-US" sz="1200" dirty="0">
                <a:latin typeface="HGP創英角ｺﾞｼｯｸUB" pitchFamily="50" charset="-128"/>
                <a:ea typeface="HGP創英角ｺﾞｼｯｸUB" pitchFamily="50" charset="-128"/>
              </a:rPr>
              <a:t>情報流通連携基盤共通</a:t>
            </a:r>
            <a:r>
              <a:rPr lang="en-US" altLang="ja-JP" sz="1200" dirty="0">
                <a:latin typeface="HGP創英角ｺﾞｼｯｸUB" pitchFamily="50" charset="-128"/>
                <a:ea typeface="HGP創英角ｺﾞｼｯｸUB" pitchFamily="50" charset="-128"/>
              </a:rPr>
              <a:t>API</a:t>
            </a:r>
            <a:endParaRPr lang="ja-JP" altLang="en-US" sz="1200" dirty="0">
              <a:latin typeface="HGP創英角ｺﾞｼｯｸUB" pitchFamily="50" charset="-128"/>
              <a:ea typeface="HGP創英角ｺﾞｼｯｸUB" pitchFamily="50" charset="-128"/>
            </a:endParaRPr>
          </a:p>
        </p:txBody>
      </p:sp>
      <p:sp>
        <p:nvSpPr>
          <p:cNvPr id="47" name="テキスト ボックス 46"/>
          <p:cNvSpPr txBox="1"/>
          <p:nvPr/>
        </p:nvSpPr>
        <p:spPr>
          <a:xfrm>
            <a:off x="3511550" y="5949860"/>
            <a:ext cx="2089150" cy="215444"/>
          </a:xfrm>
          <a:prstGeom prst="rect">
            <a:avLst/>
          </a:prstGeom>
          <a:noFill/>
        </p:spPr>
        <p:txBody>
          <a:bodyPr wrap="square" rtlCol="0">
            <a:spAutoFit/>
          </a:bodyPr>
          <a:lstStyle/>
          <a:p>
            <a:r>
              <a:rPr kumimoji="1" lang="en-US" altLang="ja-JP" sz="800" dirty="0" smtClean="0"/>
              <a:t>※</a:t>
            </a:r>
            <a:r>
              <a:rPr kumimoji="1" lang="ja-JP" altLang="en-US" sz="800" dirty="0" smtClean="0"/>
              <a:t>既存のデータ形式が存在</a:t>
            </a:r>
            <a:endParaRPr kumimoji="1" lang="ja-JP" altLang="en-US" sz="800" dirty="0"/>
          </a:p>
        </p:txBody>
      </p:sp>
      <p:sp>
        <p:nvSpPr>
          <p:cNvPr id="48" name="テキスト ボックス 47"/>
          <p:cNvSpPr txBox="1"/>
          <p:nvPr/>
        </p:nvSpPr>
        <p:spPr>
          <a:xfrm>
            <a:off x="690562" y="2087988"/>
            <a:ext cx="1738313" cy="276999"/>
          </a:xfrm>
          <a:prstGeom prst="rect">
            <a:avLst/>
          </a:prstGeom>
          <a:noFill/>
        </p:spPr>
        <p:txBody>
          <a:bodyPr wrap="square" rtlCol="0">
            <a:spAutoFit/>
          </a:bodyPr>
          <a:lstStyle/>
          <a:p>
            <a:r>
              <a:rPr kumimoji="1" lang="ja-JP" altLang="en-US" sz="1200" dirty="0" smtClean="0"/>
              <a:t>＜アプリケーション例＞</a:t>
            </a:r>
            <a:endParaRPr kumimoji="1" lang="ja-JP" altLang="en-US" sz="1200" dirty="0"/>
          </a:p>
        </p:txBody>
      </p:sp>
      <p:sp>
        <p:nvSpPr>
          <p:cNvPr id="49" name="テキスト ボックス 48"/>
          <p:cNvSpPr txBox="1"/>
          <p:nvPr/>
        </p:nvSpPr>
        <p:spPr>
          <a:xfrm>
            <a:off x="524696" y="5864751"/>
            <a:ext cx="1199653" cy="180000"/>
          </a:xfrm>
          <a:prstGeom prst="rect">
            <a:avLst/>
          </a:prstGeom>
          <a:noFill/>
        </p:spPr>
        <p:txBody>
          <a:bodyPr wrap="square" rtlCol="0">
            <a:spAutoFit/>
          </a:bodyPr>
          <a:lstStyle/>
          <a:p>
            <a:r>
              <a:rPr lang="en-US" altLang="ja-JP" sz="800" dirty="0" smtClean="0">
                <a:latin typeface="Calibri" pitchFamily="34" charset="0"/>
              </a:rPr>
              <a:t>※</a:t>
            </a:r>
            <a:r>
              <a:rPr lang="ja-JP" altLang="en-US" sz="800" dirty="0" smtClean="0">
                <a:latin typeface="Calibri" pitchFamily="34" charset="0"/>
              </a:rPr>
              <a:t>上記情報</a:t>
            </a:r>
            <a:r>
              <a:rPr lang="ja-JP" altLang="en-US" sz="800" dirty="0">
                <a:latin typeface="Calibri" pitchFamily="34" charset="0"/>
              </a:rPr>
              <a:t>は県</a:t>
            </a:r>
            <a:r>
              <a:rPr lang="ja-JP" altLang="en-US" sz="800" dirty="0" smtClean="0">
                <a:latin typeface="Calibri" pitchFamily="34" charset="0"/>
              </a:rPr>
              <a:t>単位</a:t>
            </a:r>
            <a:endParaRPr lang="ja-JP" altLang="en-US" sz="800" dirty="0">
              <a:latin typeface="Calibri" pitchFamily="34" charset="0"/>
            </a:endParaRPr>
          </a:p>
        </p:txBody>
      </p:sp>
      <p:sp>
        <p:nvSpPr>
          <p:cNvPr id="50" name="テキスト ボックス 49"/>
          <p:cNvSpPr txBox="1"/>
          <p:nvPr/>
        </p:nvSpPr>
        <p:spPr>
          <a:xfrm>
            <a:off x="524696" y="5229780"/>
            <a:ext cx="1692000" cy="180000"/>
          </a:xfrm>
          <a:prstGeom prst="rect">
            <a:avLst/>
          </a:prstGeom>
          <a:noFill/>
        </p:spPr>
        <p:txBody>
          <a:bodyPr wrap="square" rtlCol="0">
            <a:spAutoFit/>
          </a:bodyPr>
          <a:lstStyle/>
          <a:p>
            <a:r>
              <a:rPr lang="en-US" altLang="ja-JP" sz="800" dirty="0" smtClean="0">
                <a:latin typeface="Calibri" pitchFamily="34" charset="0"/>
              </a:rPr>
              <a:t>※</a:t>
            </a:r>
            <a:r>
              <a:rPr lang="ja-JP" altLang="en-US" sz="800" dirty="0" smtClean="0">
                <a:latin typeface="Calibri" pitchFamily="34" charset="0"/>
              </a:rPr>
              <a:t>上記情報</a:t>
            </a:r>
            <a:r>
              <a:rPr lang="ja-JP" altLang="en-US" sz="800" dirty="0">
                <a:latin typeface="Calibri" pitchFamily="34" charset="0"/>
              </a:rPr>
              <a:t>は県</a:t>
            </a:r>
            <a:r>
              <a:rPr lang="ja-JP" altLang="en-US" sz="800" dirty="0" smtClean="0">
                <a:latin typeface="Calibri" pitchFamily="34" charset="0"/>
              </a:rPr>
              <a:t>単位で集計した数</a:t>
            </a:r>
            <a:endParaRPr lang="ja-JP" altLang="en-US" sz="800" dirty="0">
              <a:latin typeface="Calibri" pitchFamily="34" charset="0"/>
            </a:endParaRPr>
          </a:p>
        </p:txBody>
      </p:sp>
      <p:sp>
        <p:nvSpPr>
          <p:cNvPr id="51" name="テキスト ボックス 50"/>
          <p:cNvSpPr txBox="1"/>
          <p:nvPr/>
        </p:nvSpPr>
        <p:spPr>
          <a:xfrm>
            <a:off x="2284077" y="5777796"/>
            <a:ext cx="1130970" cy="338554"/>
          </a:xfrm>
          <a:prstGeom prst="rect">
            <a:avLst/>
          </a:prstGeom>
          <a:noFill/>
        </p:spPr>
        <p:txBody>
          <a:bodyPr wrap="square" rtlCol="0">
            <a:spAutoFit/>
          </a:bodyPr>
          <a:lstStyle/>
          <a:p>
            <a:r>
              <a:rPr lang="en-US" altLang="ja-JP" sz="800" dirty="0" smtClean="0">
                <a:latin typeface="Calibri" pitchFamily="34" charset="0"/>
              </a:rPr>
              <a:t>※</a:t>
            </a:r>
            <a:r>
              <a:rPr lang="ja-JP" altLang="en-US" sz="800" dirty="0" smtClean="0">
                <a:latin typeface="Calibri" pitchFamily="34" charset="0"/>
              </a:rPr>
              <a:t>上記情報は市町村単位で集計した数</a:t>
            </a:r>
            <a:endParaRPr lang="ja-JP" altLang="en-US" sz="800" dirty="0">
              <a:latin typeface="Calibri" pitchFamily="34" charset="0"/>
            </a:endParaRPr>
          </a:p>
        </p:txBody>
      </p:sp>
    </p:spTree>
    <p:extLst>
      <p:ext uri="{BB962C8B-B14F-4D97-AF65-F5344CB8AC3E}">
        <p14:creationId xmlns:p14="http://schemas.microsoft.com/office/powerpoint/2010/main" val="30938411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11"/>
          <p:cNvSpPr>
            <a:spLocks noGrp="1"/>
          </p:cNvSpPr>
          <p:nvPr>
            <p:ph type="sldNum" sz="quarter" idx="4294967295"/>
          </p:nvPr>
        </p:nvSpPr>
        <p:spPr>
          <a:xfrm>
            <a:off x="9129464" y="6520259"/>
            <a:ext cx="779976"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7465055-439F-4391-840E-CC8A179C19DE}" type="slidenum">
              <a:rPr kumimoji="0" lang="ja-JP" altLang="en-US" sz="16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ja-JP" altLang="en-US" sz="1600" b="0" i="0" u="none" strike="noStrike" kern="0" cap="none" spc="0" normalizeH="0" baseline="0" noProof="0" dirty="0">
              <a:ln>
                <a:noFill/>
              </a:ln>
              <a:solidFill>
                <a:sysClr val="windowText" lastClr="000000"/>
              </a:solidFill>
              <a:effectLst/>
              <a:uLnTx/>
              <a:uFillTx/>
            </a:endParaRPr>
          </a:p>
        </p:txBody>
      </p:sp>
      <p:sp>
        <p:nvSpPr>
          <p:cNvPr id="4" name="テキスト ボックス 3"/>
          <p:cNvSpPr txBox="1"/>
          <p:nvPr/>
        </p:nvSpPr>
        <p:spPr>
          <a:xfrm>
            <a:off x="0" y="-2352"/>
            <a:ext cx="9905999" cy="400110"/>
          </a:xfrm>
          <a:prstGeom prst="rect">
            <a:avLst/>
          </a:prstGeom>
          <a:noFill/>
        </p:spPr>
        <p:txBody>
          <a:bodyPr wrap="square" rtlCol="0">
            <a:spAutoFit/>
          </a:bodyPr>
          <a:lstStyle/>
          <a:p>
            <a:pPr algn="ctr"/>
            <a:r>
              <a:rPr lang="ja-JP" altLang="en-US" dirty="0">
                <a:latin typeface="+mn-ea"/>
              </a:rPr>
              <a:t>平成</a:t>
            </a:r>
            <a:r>
              <a:rPr lang="en-US" altLang="ja-JP" dirty="0">
                <a:latin typeface="+mn-ea"/>
              </a:rPr>
              <a:t>24</a:t>
            </a:r>
            <a:r>
              <a:rPr lang="ja-JP" altLang="en-US">
                <a:latin typeface="+mn-ea"/>
              </a:rPr>
              <a:t>年度オープンデータ実証実験</a:t>
            </a:r>
            <a:r>
              <a:rPr lang="ja-JP" altLang="en-US" dirty="0">
                <a:latin typeface="+mn-ea"/>
              </a:rPr>
              <a:t>　災害</a:t>
            </a:r>
            <a:r>
              <a:rPr lang="ja-JP" altLang="en-US" dirty="0" smtClean="0">
                <a:latin typeface="+mn-ea"/>
              </a:rPr>
              <a:t>関連</a:t>
            </a:r>
            <a:r>
              <a:rPr lang="ja-JP" altLang="en-US" sz="2000" dirty="0" smtClean="0">
                <a:latin typeface="+mn-ea"/>
              </a:rPr>
              <a:t>情報（アプリケーション）</a:t>
            </a:r>
            <a:endParaRPr kumimoji="1" lang="en-US" altLang="ja-JP" sz="2000" dirty="0" smtClean="0">
              <a:latin typeface="+mn-ea"/>
            </a:endParaRPr>
          </a:p>
        </p:txBody>
      </p:sp>
      <p:cxnSp>
        <p:nvCxnSpPr>
          <p:cNvPr id="5" name="直線コネクタ 4"/>
          <p:cNvCxnSpPr>
            <a:cxnSpLocks noChangeShapeType="1"/>
          </p:cNvCxnSpPr>
          <p:nvPr/>
        </p:nvCxnSpPr>
        <p:spPr bwMode="auto">
          <a:xfrm>
            <a:off x="0" y="404666"/>
            <a:ext cx="9906000" cy="1587"/>
          </a:xfrm>
          <a:prstGeom prst="line">
            <a:avLst/>
          </a:prstGeom>
          <a:noFill/>
          <a:ln w="63500" cmpd="sng" algn="ctr">
            <a:solidFill>
              <a:srgbClr val="FF9900"/>
            </a:solidFill>
            <a:round/>
            <a:headEnd/>
            <a:tailEnd/>
          </a:ln>
        </p:spPr>
      </p:cxnSp>
      <p:pic>
        <p:nvPicPr>
          <p:cNvPr id="6" name="Picture 2" descr="H:\画面キャプチャ\スクリーンショット保存フォルダ\クイックスタート\イメージ3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3300" y="667800"/>
            <a:ext cx="3492000" cy="2017743"/>
          </a:xfrm>
          <a:prstGeom prst="rect">
            <a:avLst/>
          </a:prstGeom>
          <a:noFill/>
          <a:extLst>
            <a:ext uri="{909E8E84-426E-40DD-AFC4-6F175D3DCCD1}">
              <a14:hiddenFill xmlns:a14="http://schemas.microsoft.com/office/drawing/2010/main">
                <a:solidFill>
                  <a:srgbClr val="FFFFFF"/>
                </a:solidFill>
              </a14:hiddenFill>
            </a:ext>
          </a:extLst>
        </p:spPr>
      </p:pic>
      <p:sp>
        <p:nvSpPr>
          <p:cNvPr id="7" name="右矢印 6"/>
          <p:cNvSpPr/>
          <p:nvPr/>
        </p:nvSpPr>
        <p:spPr>
          <a:xfrm>
            <a:off x="4612113" y="1861584"/>
            <a:ext cx="792088" cy="504056"/>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375401" y="2828836"/>
            <a:ext cx="1864226" cy="430887"/>
          </a:xfrm>
          <a:prstGeom prst="rect">
            <a:avLst/>
          </a:prstGeom>
          <a:noFill/>
          <a:ln>
            <a:solidFill>
              <a:schemeClr val="accent1"/>
            </a:solidFill>
          </a:ln>
        </p:spPr>
        <p:txBody>
          <a:bodyPr wrap="square" rtlCol="0">
            <a:spAutoFit/>
          </a:bodyPr>
          <a:lstStyle/>
          <a:p>
            <a:r>
              <a:rPr lang="ja-JP" altLang="en-US" sz="1100" dirty="0" smtClean="0"/>
              <a:t>大雨警報及び洪水警報と同時に浸水危険エリアを表示</a:t>
            </a:r>
            <a:endParaRPr lang="en-US" altLang="ja-JP" sz="1100" dirty="0" smtClean="0"/>
          </a:p>
        </p:txBody>
      </p:sp>
      <p:sp>
        <p:nvSpPr>
          <p:cNvPr id="9" name="テキスト ボックス 8"/>
          <p:cNvSpPr txBox="1"/>
          <p:nvPr/>
        </p:nvSpPr>
        <p:spPr>
          <a:xfrm>
            <a:off x="128464" y="404664"/>
            <a:ext cx="8817833" cy="307777"/>
          </a:xfrm>
          <a:prstGeom prst="rect">
            <a:avLst/>
          </a:prstGeom>
          <a:noFill/>
        </p:spPr>
        <p:txBody>
          <a:bodyPr wrap="square" rtlCol="0">
            <a:spAutoFit/>
          </a:bodyPr>
          <a:lstStyle/>
          <a:p>
            <a:r>
              <a:rPr kumimoji="1" lang="ja-JP" altLang="en-US" sz="1400" dirty="0" smtClean="0">
                <a:latin typeface="HGP創英角ｺﾞｼｯｸUB" pitchFamily="50" charset="-128"/>
                <a:ea typeface="HGP創英角ｺﾞｼｯｸUB" pitchFamily="50" charset="-128"/>
              </a:rPr>
              <a:t>地図上に複数の機関の静的情報とリアルタイム情報をマッシュアップ⇒地域住民の避難行動に役立つ情報を提供</a:t>
            </a:r>
            <a:endParaRPr kumimoji="1" lang="ja-JP" altLang="en-US" sz="1400" dirty="0">
              <a:latin typeface="HGP創英角ｺﾞｼｯｸUB" pitchFamily="50" charset="-128"/>
              <a:ea typeface="HGP創英角ｺﾞｼｯｸUB" pitchFamily="50" charset="-128"/>
            </a:endParaRPr>
          </a:p>
        </p:txBody>
      </p:sp>
      <p:sp>
        <p:nvSpPr>
          <p:cNvPr id="10" name="右矢印 9"/>
          <p:cNvSpPr/>
          <p:nvPr/>
        </p:nvSpPr>
        <p:spPr>
          <a:xfrm rot="7894800">
            <a:off x="4257404" y="3070996"/>
            <a:ext cx="1152000" cy="504056"/>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5400000">
            <a:off x="5683575" y="3035714"/>
            <a:ext cx="828000" cy="504056"/>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8" idx="0"/>
          </p:cNvCxnSpPr>
          <p:nvPr/>
        </p:nvCxnSpPr>
        <p:spPr>
          <a:xfrm flipH="1" flipV="1">
            <a:off x="7086510" y="2053508"/>
            <a:ext cx="221004" cy="77532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208584" y="3279834"/>
            <a:ext cx="2016224"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t>③避難所の開設</a:t>
            </a:r>
            <a:endParaRPr kumimoji="1" lang="ja-JP" altLang="en-US" sz="1800"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66" y="715205"/>
            <a:ext cx="3492000" cy="197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直線矢印コネクタ 16"/>
          <p:cNvCxnSpPr/>
          <p:nvPr/>
        </p:nvCxnSpPr>
        <p:spPr>
          <a:xfrm flipV="1">
            <a:off x="1317647" y="2416298"/>
            <a:ext cx="360000" cy="3960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016896" y="1305992"/>
            <a:ext cx="2358504"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t>①注意報から警報へ</a:t>
            </a:r>
            <a:endParaRPr kumimoji="1" lang="ja-JP" altLang="en-US" sz="1800" dirty="0"/>
          </a:p>
        </p:txBody>
      </p:sp>
      <p:cxnSp>
        <p:nvCxnSpPr>
          <p:cNvPr id="19" name="直線矢印コネクタ 18"/>
          <p:cNvCxnSpPr/>
          <p:nvPr/>
        </p:nvCxnSpPr>
        <p:spPr>
          <a:xfrm flipH="1" flipV="1">
            <a:off x="8041534" y="1762325"/>
            <a:ext cx="655882" cy="152541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353027" y="2744197"/>
            <a:ext cx="1408061" cy="600164"/>
          </a:xfrm>
          <a:prstGeom prst="rect">
            <a:avLst/>
          </a:prstGeom>
          <a:solidFill>
            <a:schemeClr val="bg1"/>
          </a:solidFill>
          <a:ln>
            <a:solidFill>
              <a:schemeClr val="accent1"/>
            </a:solidFill>
          </a:ln>
        </p:spPr>
        <p:txBody>
          <a:bodyPr wrap="square" rtlCol="0">
            <a:spAutoFit/>
          </a:bodyPr>
          <a:lstStyle/>
          <a:p>
            <a:r>
              <a:rPr lang="ja-JP" altLang="en-US" sz="1100" dirty="0" smtClean="0"/>
              <a:t>土砂災害警戒情報と同時に地すべり危険箇所を表示</a:t>
            </a:r>
            <a:endParaRPr lang="en-US" altLang="ja-JP" sz="1100" dirty="0" smtClean="0"/>
          </a:p>
        </p:txBody>
      </p:sp>
      <p:pic>
        <p:nvPicPr>
          <p:cNvPr id="2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257" y="3704401"/>
            <a:ext cx="3492000" cy="204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角丸四角形吹き出し 21"/>
          <p:cNvSpPr/>
          <p:nvPr/>
        </p:nvSpPr>
        <p:spPr>
          <a:xfrm>
            <a:off x="2585193" y="4149080"/>
            <a:ext cx="1584000" cy="396000"/>
          </a:xfrm>
          <a:prstGeom prst="wedgeRoundRectCallout">
            <a:avLst>
              <a:gd name="adj1" fmla="val -50470"/>
              <a:gd name="adj2" fmla="val 115411"/>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避難所情報</a:t>
            </a:r>
            <a:endParaRPr kumimoji="1" lang="en-US" altLang="ja-JP" sz="1200" dirty="0" smtClean="0">
              <a:solidFill>
                <a:schemeClr val="tx1"/>
              </a:solidFill>
            </a:endParaRPr>
          </a:p>
          <a:p>
            <a:pPr algn="ctr"/>
            <a:r>
              <a:rPr lang="en-US" altLang="ja-JP" sz="900" dirty="0" smtClean="0">
                <a:solidFill>
                  <a:schemeClr val="tx1"/>
                </a:solidFill>
              </a:rPr>
              <a:t>※</a:t>
            </a:r>
            <a:r>
              <a:rPr lang="ja-JP" altLang="en-US" sz="900" dirty="0" smtClean="0">
                <a:solidFill>
                  <a:schemeClr val="tx1"/>
                </a:solidFill>
              </a:rPr>
              <a:t>名称</a:t>
            </a:r>
            <a:r>
              <a:rPr lang="ja-JP" altLang="en-US" sz="900" dirty="0">
                <a:solidFill>
                  <a:schemeClr val="tx1"/>
                </a:solidFill>
              </a:rPr>
              <a:t>や</a:t>
            </a:r>
            <a:r>
              <a:rPr lang="ja-JP" altLang="en-US" sz="900" dirty="0" smtClean="0">
                <a:solidFill>
                  <a:schemeClr val="tx1"/>
                </a:solidFill>
              </a:rPr>
              <a:t>避難者数等を表示</a:t>
            </a:r>
            <a:endParaRPr lang="ja-JP" altLang="en-US" sz="900" dirty="0">
              <a:solidFill>
                <a:schemeClr val="tx1"/>
              </a:solidFill>
            </a:endParaRPr>
          </a:p>
        </p:txBody>
      </p:sp>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2813" y="3821295"/>
            <a:ext cx="3492000" cy="204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角丸四角形吹き出し 23"/>
          <p:cNvSpPr/>
          <p:nvPr/>
        </p:nvSpPr>
        <p:spPr>
          <a:xfrm>
            <a:off x="7653300" y="4360010"/>
            <a:ext cx="1154447" cy="370139"/>
          </a:xfrm>
          <a:prstGeom prst="wedgeRoundRectCallout">
            <a:avLst>
              <a:gd name="adj1" fmla="val -66241"/>
              <a:gd name="adj2" fmla="val 119976"/>
              <a:gd name="adj3" fmla="val 16667"/>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避難勧告対象エリア</a:t>
            </a:r>
            <a:endParaRPr kumimoji="1" lang="ja-JP" altLang="en-US" sz="1200" dirty="0">
              <a:solidFill>
                <a:schemeClr val="tx1"/>
              </a:solidFill>
            </a:endParaRPr>
          </a:p>
        </p:txBody>
      </p:sp>
      <p:sp>
        <p:nvSpPr>
          <p:cNvPr id="15" name="テキスト ボックス 14"/>
          <p:cNvSpPr txBox="1"/>
          <p:nvPr/>
        </p:nvSpPr>
        <p:spPr>
          <a:xfrm>
            <a:off x="457572" y="2750438"/>
            <a:ext cx="3199284" cy="430887"/>
          </a:xfrm>
          <a:prstGeom prst="rect">
            <a:avLst/>
          </a:prstGeom>
          <a:noFill/>
          <a:ln>
            <a:solidFill>
              <a:schemeClr val="accent1"/>
            </a:solidFill>
          </a:ln>
        </p:spPr>
        <p:txBody>
          <a:bodyPr wrap="square" rtlCol="0">
            <a:spAutoFit/>
          </a:bodyPr>
          <a:lstStyle/>
          <a:p>
            <a:r>
              <a:rPr lang="ja-JP" altLang="en-US" sz="1100" dirty="0" smtClean="0"/>
              <a:t>注意報のエリアを表示（大雨注意報、洪水注意報）</a:t>
            </a:r>
            <a:endParaRPr lang="en-US" altLang="ja-JP" sz="1100" dirty="0" smtClean="0"/>
          </a:p>
          <a:p>
            <a:r>
              <a:rPr lang="en-US" altLang="ja-JP" sz="1100" dirty="0" smtClean="0"/>
              <a:t>※</a:t>
            </a:r>
            <a:r>
              <a:rPr lang="ja-JP" altLang="en-US" sz="1100" dirty="0" smtClean="0"/>
              <a:t>実証フィールドの山形市のみ</a:t>
            </a:r>
            <a:endParaRPr lang="en-US" altLang="ja-JP" sz="1100" dirty="0" smtClean="0"/>
          </a:p>
        </p:txBody>
      </p:sp>
      <p:sp>
        <p:nvSpPr>
          <p:cNvPr id="25" name="テキスト ボックス 24"/>
          <p:cNvSpPr txBox="1"/>
          <p:nvPr/>
        </p:nvSpPr>
        <p:spPr>
          <a:xfrm>
            <a:off x="0" y="6095037"/>
            <a:ext cx="9906000" cy="646331"/>
          </a:xfrm>
          <a:prstGeom prst="rect">
            <a:avLst/>
          </a:prstGeom>
          <a:noFill/>
        </p:spPr>
        <p:txBody>
          <a:bodyPr wrap="square" rtlCol="0">
            <a:spAutoFit/>
          </a:bodyPr>
          <a:lstStyle/>
          <a:p>
            <a:r>
              <a:rPr kumimoji="1" lang="en-US" altLang="ja-JP" sz="1200" b="1" dirty="0" smtClean="0">
                <a:latin typeface="+mn-ea"/>
                <a:ea typeface="+mn-ea"/>
              </a:rPr>
              <a:t>【</a:t>
            </a:r>
            <a:r>
              <a:rPr kumimoji="1" lang="ja-JP" altLang="en-US" sz="1200" b="1" dirty="0" smtClean="0">
                <a:latin typeface="+mn-ea"/>
                <a:ea typeface="+mn-ea"/>
              </a:rPr>
              <a:t>成果と課題</a:t>
            </a:r>
            <a:r>
              <a:rPr kumimoji="1" lang="en-US" altLang="ja-JP" sz="1200" b="1" dirty="0" smtClean="0">
                <a:latin typeface="+mn-ea"/>
                <a:ea typeface="+mn-ea"/>
              </a:rPr>
              <a:t>】</a:t>
            </a:r>
          </a:p>
          <a:p>
            <a:pPr marL="180975" indent="-180975"/>
            <a:r>
              <a:rPr kumimoji="1" lang="ja-JP" altLang="en-US" sz="1200" dirty="0" smtClean="0">
                <a:latin typeface="+mn-ea"/>
                <a:ea typeface="+mn-ea"/>
              </a:rPr>
              <a:t>○　</a:t>
            </a:r>
            <a:r>
              <a:rPr lang="ja-JP" altLang="en-US" sz="1200" dirty="0">
                <a:latin typeface="+mn-ea"/>
              </a:rPr>
              <a:t>共通ＡＰＩの仕様書をもとに、</a:t>
            </a:r>
            <a:r>
              <a:rPr kumimoji="1" lang="ja-JP" altLang="en-US" sz="1200" dirty="0" smtClean="0">
                <a:latin typeface="+mn-ea"/>
                <a:ea typeface="+mn-ea"/>
              </a:rPr>
              <a:t>防災・災害分野における</a:t>
            </a:r>
            <a:r>
              <a:rPr kumimoji="1" lang="en-US" altLang="ja-JP" sz="1200" dirty="0" smtClean="0">
                <a:latin typeface="+mn-ea"/>
                <a:ea typeface="+mn-ea"/>
              </a:rPr>
              <a:t>API</a:t>
            </a:r>
            <a:r>
              <a:rPr kumimoji="1" lang="ja-JP" altLang="en-US" sz="1200" dirty="0" smtClean="0">
                <a:latin typeface="+mn-ea"/>
                <a:ea typeface="+mn-ea"/>
              </a:rPr>
              <a:t>や</a:t>
            </a:r>
            <a:r>
              <a:rPr lang="ja-JP" altLang="en-US" sz="1200" dirty="0" smtClean="0">
                <a:latin typeface="+mn-ea"/>
                <a:ea typeface="+mn-ea"/>
              </a:rPr>
              <a:t>データ</a:t>
            </a:r>
            <a:r>
              <a:rPr lang="ja-JP" altLang="en-US" sz="1200" dirty="0">
                <a:latin typeface="+mn-ea"/>
                <a:ea typeface="+mn-ea"/>
              </a:rPr>
              <a:t>規格（ボキャブラリ等</a:t>
            </a:r>
            <a:r>
              <a:rPr lang="ja-JP" altLang="en-US" sz="1200" dirty="0" smtClean="0">
                <a:latin typeface="+mn-ea"/>
                <a:ea typeface="+mn-ea"/>
              </a:rPr>
              <a:t>）</a:t>
            </a:r>
            <a:r>
              <a:rPr kumimoji="1" lang="ja-JP" altLang="en-US" sz="1200" dirty="0" smtClean="0">
                <a:latin typeface="+mn-ea"/>
                <a:ea typeface="+mn-ea"/>
              </a:rPr>
              <a:t>を</a:t>
            </a:r>
            <a:r>
              <a:rPr lang="ja-JP" altLang="en-US" sz="1200" dirty="0">
                <a:latin typeface="+mn-ea"/>
                <a:ea typeface="+mn-ea"/>
              </a:rPr>
              <a:t>構築</a:t>
            </a:r>
            <a:r>
              <a:rPr kumimoji="1" lang="ja-JP" altLang="en-US" sz="1200" dirty="0" smtClean="0">
                <a:latin typeface="+mn-ea"/>
                <a:ea typeface="+mn-ea"/>
              </a:rPr>
              <a:t>・実装し、その有効性を検証することができた。</a:t>
            </a:r>
            <a:endParaRPr lang="en-US" altLang="ja-JP" sz="1200" dirty="0">
              <a:latin typeface="+mn-ea"/>
              <a:ea typeface="+mn-ea"/>
            </a:endParaRPr>
          </a:p>
          <a:p>
            <a:pPr marL="180975" indent="-180975"/>
            <a:r>
              <a:rPr kumimoji="1" lang="ja-JP" altLang="en-US" sz="1200" dirty="0" smtClean="0">
                <a:latin typeface="+mn-ea"/>
                <a:ea typeface="+mn-ea"/>
              </a:rPr>
              <a:t>○　今後は、既存の複数のＧＩＳシステムと共通ＡＰＩとの連携、複数自治体をフィールドとした実証の実施によるボキャブラリの精緻化等が課題。</a:t>
            </a:r>
            <a:endParaRPr kumimoji="1" lang="en-US" altLang="ja-JP" sz="1200" dirty="0" smtClean="0">
              <a:latin typeface="+mn-ea"/>
              <a:ea typeface="+mn-ea"/>
            </a:endParaRPr>
          </a:p>
        </p:txBody>
      </p:sp>
      <p:sp>
        <p:nvSpPr>
          <p:cNvPr id="13" name="正方形/長方形 12"/>
          <p:cNvSpPr/>
          <p:nvPr/>
        </p:nvSpPr>
        <p:spPr>
          <a:xfrm>
            <a:off x="6449908" y="3344361"/>
            <a:ext cx="2016224" cy="36004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t>②避難勧告の発令</a:t>
            </a:r>
            <a:endParaRPr kumimoji="1" lang="ja-JP" altLang="en-US" sz="1800" dirty="0"/>
          </a:p>
        </p:txBody>
      </p:sp>
    </p:spTree>
    <p:extLst>
      <p:ext uri="{BB962C8B-B14F-4D97-AF65-F5344CB8AC3E}">
        <p14:creationId xmlns:p14="http://schemas.microsoft.com/office/powerpoint/2010/main" val="8258443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A4 210 x 297 mm</PresentationFormat>
  <Paragraphs>83</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16_Office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2012-07-26T12:48:06Z</dcterms:created>
  <dcterms:modified xsi:type="dcterms:W3CDTF">2013-11-19T04:52:52Z</dcterms:modified>
</cp:coreProperties>
</file>