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31" r:id="rId1"/>
  </p:sldMasterIdLst>
  <p:notesMasterIdLst>
    <p:notesMasterId r:id="rId4"/>
  </p:notesMasterIdLst>
  <p:handoutMasterIdLst>
    <p:handoutMasterId r:id="rId5"/>
  </p:handoutMasterIdLst>
  <p:sldIdLst>
    <p:sldId id="2037" r:id="rId2"/>
    <p:sldId id="2038" r:id="rId3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8000"/>
    <a:srgbClr val="33CC33"/>
    <a:srgbClr val="800080"/>
    <a:srgbClr val="FF9900"/>
    <a:srgbClr val="99CC00"/>
    <a:srgbClr val="D60093"/>
    <a:srgbClr val="CC99FF"/>
    <a:srgbClr val="CC00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21" autoAdjust="0"/>
    <p:restoredTop sz="98777" autoAdjust="0"/>
  </p:normalViewPr>
  <p:slideViewPr>
    <p:cSldViewPr>
      <p:cViewPr>
        <p:scale>
          <a:sx n="90" d="100"/>
          <a:sy n="90" d="100"/>
        </p:scale>
        <p:origin x="-492" y="-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259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334" y="-84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2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0E2BD61-DDD7-4277-940A-D53337B860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4877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2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5325" y="739775"/>
            <a:ext cx="53451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2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6" tIns="45673" rIns="91346" bIns="4567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8330283-1BF3-43FC-816A-7A3E2B0570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30962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51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773F84-B44D-480D-9E4A-E91FC72551E5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977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70B6FF-95A9-465F-BFD2-9E380AE39CD7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2300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44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97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3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3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27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379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915400" cy="404664"/>
          </a:xfrm>
        </p:spPr>
        <p:txBody>
          <a:bodyPr/>
          <a:lstStyle>
            <a:lvl1pPr algn="ctr">
              <a:defRPr sz="2400"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046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682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757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877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796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82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55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16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512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01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18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822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C3253CD-D50A-4B88-9A4D-8310CCF87A2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2013/11/19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822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822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1DFB134-F205-4A09-A4CB-E4F86C93D075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671498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  <p:sldLayoutId id="2147483845" r:id="rId14"/>
  </p:sldLayoutIdLst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ストライプ矢印 56"/>
          <p:cNvSpPr/>
          <p:nvPr/>
        </p:nvSpPr>
        <p:spPr>
          <a:xfrm rot="16200000">
            <a:off x="-488528" y="4811491"/>
            <a:ext cx="1886330" cy="466214"/>
          </a:xfrm>
          <a:prstGeom prst="stripedRightArrow">
            <a:avLst>
              <a:gd name="adj1" fmla="val 42032"/>
              <a:gd name="adj2" fmla="val 63944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1020681" y="4090864"/>
            <a:ext cx="2153919" cy="254431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4016896" y="4098801"/>
            <a:ext cx="1649156" cy="253638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5846523" y="4098801"/>
            <a:ext cx="1482741" cy="253638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127932" y="548680"/>
            <a:ext cx="9649071" cy="1656184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 anchor="ctr" anchorCtr="0">
            <a:noAutofit/>
          </a:bodyPr>
          <a:lstStyle/>
          <a:p>
            <a:pPr marL="180975" indent="-180975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○　</a:t>
            </a:r>
            <a:r>
              <a:rPr lang="ja-JP" altLang="ja-JP" sz="1400" dirty="0" smtClean="0">
                <a:solidFill>
                  <a:srgbClr val="000000"/>
                </a:solidFill>
                <a:latin typeface="ＭＳ Ｐゴシック"/>
              </a:rPr>
              <a:t>生鮮農産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物については、東日本大震災以降、</a:t>
            </a:r>
            <a:r>
              <a:rPr lang="ja-JP" altLang="en-US" sz="1400" u="sng" dirty="0" smtClean="0">
                <a:solidFill>
                  <a:srgbClr val="000000"/>
                </a:solidFill>
                <a:latin typeface="ＭＳ Ｐゴシック"/>
              </a:rPr>
              <a:t>安全・安心</a:t>
            </a:r>
            <a:r>
              <a:rPr lang="ja-JP" altLang="ja-JP" sz="1400" u="sng" dirty="0" smtClean="0">
                <a:solidFill>
                  <a:srgbClr val="000000"/>
                </a:solidFill>
                <a:latin typeface="ＭＳ Ｐゴシック"/>
              </a:rPr>
              <a:t>に係る社会的</a:t>
            </a:r>
            <a:r>
              <a:rPr lang="ja-JP" altLang="ja-JP" sz="1400" u="sng" dirty="0">
                <a:solidFill>
                  <a:srgbClr val="000000"/>
                </a:solidFill>
                <a:latin typeface="ＭＳ Ｐゴシック"/>
              </a:rPr>
              <a:t>重要性</a:t>
            </a:r>
            <a:r>
              <a:rPr lang="ja-JP" altLang="ja-JP" sz="1400" dirty="0">
                <a:solidFill>
                  <a:srgbClr val="000000"/>
                </a:solidFill>
                <a:latin typeface="ＭＳ Ｐゴシック"/>
              </a:rPr>
              <a:t>が急速に高まっている</a:t>
            </a:r>
            <a:r>
              <a:rPr lang="ja-JP" altLang="ja-JP" sz="1400" dirty="0" smtClean="0">
                <a:solidFill>
                  <a:srgbClr val="000000"/>
                </a:solidFill>
                <a:latin typeface="ＭＳ Ｐゴシック"/>
              </a:rPr>
              <a:t>。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安全・安心等に係る情報も含めたトレーサビリティシステムの実現にあたっては、</a:t>
            </a:r>
            <a:r>
              <a:rPr lang="ja-JP" altLang="ja-JP" sz="1400" dirty="0" smtClean="0">
                <a:solidFill>
                  <a:srgbClr val="000000"/>
                </a:solidFill>
                <a:latin typeface="ＭＳ Ｐゴシック"/>
              </a:rPr>
              <a:t>生産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から</a:t>
            </a:r>
            <a:r>
              <a:rPr lang="ja-JP" altLang="ja-JP" sz="1400" dirty="0" smtClean="0">
                <a:solidFill>
                  <a:srgbClr val="000000"/>
                </a:solidFill>
                <a:latin typeface="ＭＳ Ｐゴシック"/>
              </a:rPr>
              <a:t>流通</a:t>
            </a:r>
            <a:r>
              <a:rPr lang="ja-JP" altLang="ja-JP" sz="1400" dirty="0">
                <a:solidFill>
                  <a:srgbClr val="000000"/>
                </a:solidFill>
                <a:latin typeface="ＭＳ Ｐゴシック"/>
              </a:rPr>
              <a:t>段階において、情報コードやフォーマットの不備や不統一、複数農場管理システム間の連携が</a:t>
            </a:r>
            <a:r>
              <a:rPr lang="ja-JP" altLang="ja-JP" sz="1400" dirty="0" smtClean="0">
                <a:solidFill>
                  <a:srgbClr val="000000"/>
                </a:solidFill>
                <a:latin typeface="ＭＳ Ｐゴシック"/>
              </a:rPr>
              <a:t>困難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であること等の課題がある。</a:t>
            </a:r>
            <a:r>
              <a:rPr lang="ja-JP" altLang="ja-JP" sz="1400" dirty="0" smtClean="0">
                <a:solidFill>
                  <a:srgbClr val="000000"/>
                </a:solidFill>
                <a:latin typeface="ＭＳ Ｐゴシック"/>
              </a:rPr>
              <a:t>これら</a:t>
            </a:r>
            <a:r>
              <a:rPr lang="ja-JP" altLang="ja-JP" sz="1400" dirty="0">
                <a:solidFill>
                  <a:srgbClr val="000000"/>
                </a:solidFill>
                <a:latin typeface="ＭＳ Ｐゴシック"/>
              </a:rPr>
              <a:t>を</a:t>
            </a:r>
            <a:r>
              <a:rPr lang="ja-JP" altLang="ja-JP" sz="1400" dirty="0" smtClean="0">
                <a:solidFill>
                  <a:srgbClr val="000000"/>
                </a:solidFill>
                <a:latin typeface="ＭＳ Ｐゴシック"/>
              </a:rPr>
              <a:t>解決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するために</a:t>
            </a:r>
            <a:r>
              <a:rPr lang="ja-JP" altLang="ja-JP" sz="1400" dirty="0" smtClean="0">
                <a:solidFill>
                  <a:srgbClr val="000000"/>
                </a:solidFill>
                <a:latin typeface="ＭＳ Ｐゴシック"/>
              </a:rPr>
              <a:t>、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情報流通連携基盤共通</a:t>
            </a:r>
            <a:r>
              <a:rPr lang="en-US" altLang="ja-JP" sz="1400" dirty="0" smtClean="0">
                <a:solidFill>
                  <a:srgbClr val="000000"/>
                </a:solidFill>
                <a:latin typeface="ＭＳ Ｐゴシック"/>
              </a:rPr>
              <a:t>API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を、生鮮農産物情報の二次利用の仕組みとして活用する</a:t>
            </a:r>
            <a:r>
              <a:rPr lang="ja-JP" altLang="ja-JP" sz="1400" dirty="0" smtClean="0">
                <a:solidFill>
                  <a:srgbClr val="000000"/>
                </a:solidFill>
                <a:latin typeface="ＭＳ Ｐゴシック"/>
              </a:rPr>
              <a:t>。</a:t>
            </a:r>
            <a:endParaRPr lang="en-US" altLang="ja-JP" sz="1400" dirty="0">
              <a:solidFill>
                <a:srgbClr val="000000"/>
              </a:solidFill>
              <a:latin typeface="ＭＳ Ｐゴシック"/>
            </a:endParaRPr>
          </a:p>
          <a:p>
            <a:pPr marL="180975" indent="-180975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○　このため</a:t>
            </a:r>
            <a:r>
              <a:rPr lang="ja-JP" altLang="ja-JP" sz="1400" dirty="0" smtClean="0">
                <a:solidFill>
                  <a:srgbClr val="000000"/>
                </a:solidFill>
                <a:latin typeface="ＭＳ Ｐゴシック"/>
              </a:rPr>
              <a:t>、</a:t>
            </a:r>
            <a:r>
              <a:rPr lang="en-US" altLang="ja-JP" sz="1400" dirty="0" smtClean="0">
                <a:solidFill>
                  <a:srgbClr val="000000"/>
                </a:solidFill>
                <a:latin typeface="ＭＳ Ｐゴシック"/>
              </a:rPr>
              <a:t>GAP</a:t>
            </a:r>
            <a:r>
              <a:rPr lang="ja-JP" altLang="ja-JP" sz="1400" dirty="0">
                <a:solidFill>
                  <a:srgbClr val="000000"/>
                </a:solidFill>
                <a:latin typeface="ＭＳ Ｐゴシック"/>
              </a:rPr>
              <a:t>認証</a:t>
            </a:r>
            <a:r>
              <a:rPr lang="ja-JP" altLang="ja-JP" sz="1400" dirty="0" smtClean="0">
                <a:solidFill>
                  <a:srgbClr val="000000"/>
                </a:solidFill>
                <a:latin typeface="ＭＳ Ｐゴシック"/>
              </a:rPr>
              <a:t>農場</a:t>
            </a:r>
            <a:r>
              <a:rPr lang="ja-JP" altLang="en-US" sz="1400" baseline="30000" dirty="0">
                <a:solidFill>
                  <a:srgbClr val="000000"/>
                </a:solidFill>
                <a:latin typeface="ＭＳ Ｐゴシック"/>
              </a:rPr>
              <a:t>（</a:t>
            </a:r>
            <a:r>
              <a:rPr lang="en-US" altLang="ja-JP" sz="1400" baseline="30000" dirty="0" smtClean="0">
                <a:solidFill>
                  <a:srgbClr val="000000"/>
                </a:solidFill>
                <a:latin typeface="ＭＳ Ｐゴシック"/>
              </a:rPr>
              <a:t>※</a:t>
            </a:r>
            <a:r>
              <a:rPr lang="ja-JP" altLang="en-US" sz="1400" baseline="30000" dirty="0" smtClean="0">
                <a:solidFill>
                  <a:srgbClr val="000000"/>
                </a:solidFill>
                <a:latin typeface="ＭＳ Ｐゴシック"/>
              </a:rPr>
              <a:t>）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と連携し、当該農場で生産された</a:t>
            </a:r>
            <a:r>
              <a:rPr lang="ja-JP" altLang="ja-JP" sz="1400" u="sng" dirty="0" smtClean="0">
                <a:solidFill>
                  <a:srgbClr val="000000"/>
                </a:solidFill>
                <a:latin typeface="ＭＳ Ｐゴシック"/>
              </a:rPr>
              <a:t>生鮮</a:t>
            </a:r>
            <a:r>
              <a:rPr lang="ja-JP" altLang="en-US" sz="1400" u="sng" dirty="0" smtClean="0">
                <a:solidFill>
                  <a:srgbClr val="000000"/>
                </a:solidFill>
                <a:latin typeface="ＭＳ Ｐゴシック"/>
              </a:rPr>
              <a:t>農産物（野菜、果物等）</a:t>
            </a:r>
            <a:r>
              <a:rPr lang="ja-JP" altLang="ja-JP" sz="1400" u="sng" dirty="0" smtClean="0">
                <a:solidFill>
                  <a:srgbClr val="000000"/>
                </a:solidFill>
                <a:latin typeface="ＭＳ Ｐゴシック"/>
              </a:rPr>
              <a:t>を対象として、生産者</a:t>
            </a:r>
            <a:r>
              <a:rPr lang="ja-JP" altLang="en-US" sz="1400" u="sng" dirty="0" smtClean="0">
                <a:solidFill>
                  <a:srgbClr val="000000"/>
                </a:solidFill>
                <a:latin typeface="ＭＳ Ｐゴシック"/>
              </a:rPr>
              <a:t>、</a:t>
            </a:r>
            <a:r>
              <a:rPr lang="ja-JP" altLang="en-US" sz="1400" u="sng" dirty="0">
                <a:solidFill>
                  <a:srgbClr val="000000"/>
                </a:solidFill>
                <a:latin typeface="ＭＳ Ｐゴシック"/>
              </a:rPr>
              <a:t>流通</a:t>
            </a:r>
            <a:r>
              <a:rPr lang="ja-JP" altLang="ja-JP" sz="1400" u="sng" dirty="0" smtClean="0">
                <a:solidFill>
                  <a:srgbClr val="000000"/>
                </a:solidFill>
                <a:latin typeface="ＭＳ Ｐゴシック"/>
              </a:rPr>
              <a:t>・</a:t>
            </a:r>
            <a:r>
              <a:rPr lang="ja-JP" altLang="ja-JP" sz="1400" u="sng" dirty="0">
                <a:solidFill>
                  <a:srgbClr val="000000"/>
                </a:solidFill>
                <a:latin typeface="ＭＳ Ｐゴシック"/>
              </a:rPr>
              <a:t>小売</a:t>
            </a:r>
            <a:r>
              <a:rPr lang="ja-JP" altLang="ja-JP" sz="1400" u="sng" dirty="0" smtClean="0">
                <a:solidFill>
                  <a:srgbClr val="000000"/>
                </a:solidFill>
                <a:latin typeface="ＭＳ Ｐゴシック"/>
              </a:rPr>
              <a:t>業者</a:t>
            </a:r>
            <a:r>
              <a:rPr lang="ja-JP" altLang="en-US" sz="1400" u="sng" dirty="0" smtClean="0">
                <a:solidFill>
                  <a:srgbClr val="000000"/>
                </a:solidFill>
                <a:latin typeface="ＭＳ Ｐゴシック"/>
              </a:rPr>
              <a:t>、</a:t>
            </a:r>
            <a:r>
              <a:rPr lang="ja-JP" altLang="ja-JP" sz="1400" u="sng" dirty="0" smtClean="0">
                <a:solidFill>
                  <a:srgbClr val="000000"/>
                </a:solidFill>
                <a:latin typeface="ＭＳ Ｐゴシック"/>
              </a:rPr>
              <a:t>消費者</a:t>
            </a:r>
            <a:r>
              <a:rPr lang="ja-JP" altLang="en-US" sz="1400" u="sng" dirty="0" smtClean="0">
                <a:solidFill>
                  <a:srgbClr val="000000"/>
                </a:solidFill>
                <a:latin typeface="ＭＳ Ｐゴシック"/>
              </a:rPr>
              <a:t>、それぞれの</a:t>
            </a:r>
            <a:r>
              <a:rPr lang="ja-JP" altLang="ja-JP" sz="1400" u="sng" dirty="0" smtClean="0">
                <a:solidFill>
                  <a:srgbClr val="000000"/>
                </a:solidFill>
                <a:latin typeface="ＭＳ Ｐゴシック"/>
              </a:rPr>
              <a:t>過程</a:t>
            </a:r>
            <a:r>
              <a:rPr lang="ja-JP" altLang="ja-JP" sz="1400" u="sng" dirty="0">
                <a:solidFill>
                  <a:srgbClr val="000000"/>
                </a:solidFill>
                <a:latin typeface="ＭＳ Ｐゴシック"/>
              </a:rPr>
              <a:t>で</a:t>
            </a:r>
            <a:r>
              <a:rPr lang="ja-JP" altLang="en-US" sz="1400" u="sng" dirty="0" smtClean="0">
                <a:solidFill>
                  <a:srgbClr val="000000"/>
                </a:solidFill>
                <a:latin typeface="ＭＳ Ｐゴシック"/>
              </a:rPr>
              <a:t>生じるデータの流通・連携に必要なデータ規格の構築及び生鮮農産物</a:t>
            </a:r>
            <a:r>
              <a:rPr lang="ja-JP" altLang="en-US" sz="1400" u="sng" dirty="0">
                <a:solidFill>
                  <a:srgbClr val="000000"/>
                </a:solidFill>
                <a:latin typeface="ＭＳ Ｐゴシック"/>
              </a:rPr>
              <a:t>の</a:t>
            </a:r>
            <a:r>
              <a:rPr lang="ja-JP" altLang="en-US" sz="1400" u="sng" dirty="0" smtClean="0">
                <a:solidFill>
                  <a:srgbClr val="000000"/>
                </a:solidFill>
                <a:latin typeface="ＭＳ Ｐゴシック"/>
              </a:rPr>
              <a:t>トレーサビリティ等を実現する仕組みの実証を</a:t>
            </a:r>
            <a:r>
              <a:rPr lang="ja-JP" altLang="en-US" sz="1400" u="sng" dirty="0">
                <a:solidFill>
                  <a:srgbClr val="000000"/>
                </a:solidFill>
                <a:latin typeface="ＭＳ Ｐゴシック"/>
              </a:rPr>
              <a:t>実施</a:t>
            </a:r>
            <a:r>
              <a:rPr lang="ja-JP" altLang="ja-JP" sz="1400" dirty="0" smtClean="0">
                <a:solidFill>
                  <a:srgbClr val="000000"/>
                </a:solidFill>
                <a:latin typeface="ＭＳ Ｐゴシック"/>
              </a:rPr>
              <a:t>。</a:t>
            </a:r>
            <a:endParaRPr lang="ja-JP" altLang="ja-JP" sz="1400" dirty="0">
              <a:solidFill>
                <a:srgbClr val="000000"/>
              </a:solidFill>
              <a:latin typeface="ＭＳ Ｐゴシック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2974876" y="1949106"/>
            <a:ext cx="690589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900" dirty="0" smtClean="0">
                <a:solidFill>
                  <a:srgbClr val="000000"/>
                </a:solidFill>
                <a:latin typeface="ＭＳ Ｐゴシック"/>
              </a:rPr>
              <a:t>※</a:t>
            </a:r>
            <a:r>
              <a:rPr lang="ja-JP" altLang="en-US" sz="900" dirty="0" smtClean="0">
                <a:solidFill>
                  <a:srgbClr val="000000"/>
                </a:solidFill>
                <a:latin typeface="ＭＳ Ｐゴシック"/>
              </a:rPr>
              <a:t>　食</a:t>
            </a:r>
            <a:r>
              <a:rPr lang="ja-JP" altLang="en-US" sz="900" dirty="0">
                <a:solidFill>
                  <a:srgbClr val="000000"/>
                </a:solidFill>
                <a:latin typeface="ＭＳ Ｐゴシック"/>
              </a:rPr>
              <a:t>の安全や環境</a:t>
            </a:r>
            <a:r>
              <a:rPr lang="ja-JP" altLang="en-US" sz="900" dirty="0" smtClean="0">
                <a:solidFill>
                  <a:srgbClr val="000000"/>
                </a:solidFill>
                <a:latin typeface="ＭＳ Ｐゴシック"/>
              </a:rPr>
              <a:t>保全</a:t>
            </a:r>
            <a:r>
              <a:rPr lang="ja-JP" altLang="en-US" sz="900" dirty="0">
                <a:solidFill>
                  <a:srgbClr val="000000"/>
                </a:solidFill>
                <a:latin typeface="ＭＳ Ｐゴシック"/>
              </a:rPr>
              <a:t>の</a:t>
            </a:r>
            <a:r>
              <a:rPr lang="ja-JP" altLang="en-US" sz="900" dirty="0" smtClean="0">
                <a:solidFill>
                  <a:srgbClr val="000000"/>
                </a:solidFill>
                <a:latin typeface="ＭＳ Ｐゴシック"/>
              </a:rPr>
              <a:t>取り組みとして、都道府県や日本ＧＡＰ協会（</a:t>
            </a:r>
            <a:r>
              <a:rPr lang="en-US" altLang="ja-JP" sz="900" dirty="0" smtClean="0">
                <a:solidFill>
                  <a:srgbClr val="000000"/>
                </a:solidFill>
                <a:latin typeface="ＭＳ Ｐゴシック"/>
              </a:rPr>
              <a:t>Japan Good Agricultural Practice</a:t>
            </a:r>
            <a:r>
              <a:rPr lang="ja-JP" altLang="en-US" sz="900" dirty="0" smtClean="0">
                <a:solidFill>
                  <a:srgbClr val="000000"/>
                </a:solidFill>
                <a:latin typeface="ＭＳ Ｐゴシック"/>
              </a:rPr>
              <a:t>）などから認証が与えられた農場</a:t>
            </a:r>
            <a:endParaRPr lang="ja-JP" altLang="en-US" sz="900" dirty="0">
              <a:solidFill>
                <a:srgbClr val="000000"/>
              </a:solidFill>
              <a:latin typeface="ＭＳ Ｐゴシック"/>
            </a:endParaRPr>
          </a:p>
        </p:txBody>
      </p:sp>
      <p:sp>
        <p:nvSpPr>
          <p:cNvPr id="69" name="大かっこ 68"/>
          <p:cNvSpPr/>
          <p:nvPr/>
        </p:nvSpPr>
        <p:spPr>
          <a:xfrm>
            <a:off x="7001123" y="2245024"/>
            <a:ext cx="2848421" cy="1050593"/>
          </a:xfrm>
          <a:prstGeom prst="bracketPair">
            <a:avLst>
              <a:gd name="adj" fmla="val 764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6000" rIns="36000" rtlCol="0" anchor="ctr"/>
          <a:lstStyle/>
          <a:p>
            <a:r>
              <a:rPr lang="ja-JP" altLang="en-US" sz="900" dirty="0" smtClean="0">
                <a:latin typeface="+mn-ea"/>
              </a:rPr>
              <a:t>実施</a:t>
            </a:r>
            <a:r>
              <a:rPr lang="ja-JP" altLang="en-US" sz="900" dirty="0">
                <a:latin typeface="+mn-ea"/>
              </a:rPr>
              <a:t>主体</a:t>
            </a:r>
            <a:r>
              <a:rPr lang="ja-JP" altLang="en-US" sz="900" dirty="0" smtClean="0">
                <a:latin typeface="+mn-ea"/>
              </a:rPr>
              <a:t>：</a:t>
            </a:r>
            <a:r>
              <a:rPr lang="ja-JP" altLang="en-US" sz="900" dirty="0">
                <a:latin typeface="+mn-ea"/>
              </a:rPr>
              <a:t>株式会社野村総合</a:t>
            </a:r>
            <a:r>
              <a:rPr lang="ja-JP" altLang="en-US" sz="900" dirty="0" smtClean="0">
                <a:latin typeface="+mn-ea"/>
              </a:rPr>
              <a:t>研究所</a:t>
            </a:r>
            <a:endParaRPr lang="en-US" altLang="ja-JP" sz="9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連携</a:t>
            </a:r>
            <a:r>
              <a:rPr lang="ja-JP" altLang="en-US" sz="900" dirty="0">
                <a:latin typeface="+mn-ea"/>
              </a:rPr>
              <a:t>主体</a:t>
            </a:r>
            <a:r>
              <a:rPr lang="ja-JP" altLang="en-US" sz="900" dirty="0" smtClean="0">
                <a:latin typeface="+mn-ea"/>
              </a:rPr>
              <a:t>：・日本</a:t>
            </a:r>
            <a:r>
              <a:rPr lang="en-US" altLang="ja-JP" sz="900" dirty="0" smtClean="0">
                <a:latin typeface="+mn-ea"/>
              </a:rPr>
              <a:t>GAP</a:t>
            </a:r>
            <a:r>
              <a:rPr lang="ja-JP" altLang="en-US" sz="900" dirty="0" smtClean="0">
                <a:latin typeface="+mn-ea"/>
              </a:rPr>
              <a:t>協会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　　　　　</a:t>
            </a:r>
            <a:r>
              <a:rPr lang="ja-JP" altLang="en-US" sz="900" dirty="0">
                <a:latin typeface="+mn-ea"/>
              </a:rPr>
              <a:t>　</a:t>
            </a:r>
            <a:r>
              <a:rPr lang="ja-JP" altLang="en-US" sz="900" dirty="0" smtClean="0">
                <a:latin typeface="+mn-ea"/>
              </a:rPr>
              <a:t>　・以下</a:t>
            </a:r>
            <a:r>
              <a:rPr lang="ja-JP" altLang="en-US" sz="900" dirty="0">
                <a:latin typeface="+mn-ea"/>
              </a:rPr>
              <a:t>の地域の６</a:t>
            </a:r>
            <a:r>
              <a:rPr lang="ja-JP" altLang="en-US" sz="900" dirty="0" smtClean="0">
                <a:latin typeface="+mn-ea"/>
              </a:rPr>
              <a:t>農場</a:t>
            </a:r>
            <a:endParaRPr lang="en-US" altLang="ja-JP" sz="900" dirty="0" smtClean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　</a:t>
            </a:r>
            <a:r>
              <a:rPr lang="ja-JP" altLang="en-US" sz="900" dirty="0" smtClean="0">
                <a:latin typeface="+mn-ea"/>
              </a:rPr>
              <a:t>　　　　　　　　弘前市</a:t>
            </a:r>
            <a:r>
              <a:rPr lang="ja-JP" altLang="en-US" sz="900" dirty="0">
                <a:latin typeface="+mn-ea"/>
              </a:rPr>
              <a:t>・鶴田町（青森県</a:t>
            </a:r>
            <a:r>
              <a:rPr lang="ja-JP" altLang="en-US" sz="900" dirty="0" smtClean="0">
                <a:latin typeface="+mn-ea"/>
              </a:rPr>
              <a:t>）、</a:t>
            </a:r>
            <a:endParaRPr lang="en-US" altLang="ja-JP" sz="9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　　　　　　　　　いわき</a:t>
            </a:r>
            <a:r>
              <a:rPr lang="ja-JP" altLang="en-US" sz="900" dirty="0">
                <a:latin typeface="+mn-ea"/>
              </a:rPr>
              <a:t>市</a:t>
            </a:r>
            <a:r>
              <a:rPr lang="ja-JP" altLang="en-US" sz="900" dirty="0" smtClean="0">
                <a:latin typeface="+mn-ea"/>
              </a:rPr>
              <a:t>（福島県</a:t>
            </a:r>
            <a:r>
              <a:rPr lang="ja-JP" altLang="en-US" sz="900" dirty="0">
                <a:latin typeface="+mn-ea"/>
              </a:rPr>
              <a:t>）</a:t>
            </a:r>
            <a:r>
              <a:rPr lang="ja-JP" altLang="en-US" sz="900" dirty="0" smtClean="0">
                <a:latin typeface="+mn-ea"/>
              </a:rPr>
              <a:t>、小美玉</a:t>
            </a:r>
            <a:r>
              <a:rPr lang="ja-JP" altLang="en-US" sz="900" dirty="0">
                <a:latin typeface="+mn-ea"/>
              </a:rPr>
              <a:t>市（茨城県）、</a:t>
            </a:r>
            <a:endParaRPr lang="en-US" altLang="ja-JP" sz="9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　　　　　　　　　旭市・</a:t>
            </a:r>
            <a:r>
              <a:rPr lang="ja-JP" altLang="en-US" sz="900" dirty="0">
                <a:latin typeface="+mn-ea"/>
              </a:rPr>
              <a:t>香取市（千葉県</a:t>
            </a:r>
            <a:r>
              <a:rPr lang="ja-JP" altLang="en-US" sz="900" dirty="0" smtClean="0">
                <a:latin typeface="+mn-ea"/>
              </a:rPr>
              <a:t>）</a:t>
            </a:r>
            <a:r>
              <a:rPr lang="ja-JP" altLang="en-US" sz="900" dirty="0">
                <a:latin typeface="+mn-ea"/>
              </a:rPr>
              <a:t>　</a:t>
            </a:r>
            <a:r>
              <a:rPr lang="ja-JP" altLang="en-US" sz="900" dirty="0" smtClean="0">
                <a:latin typeface="+mn-ea"/>
              </a:rPr>
              <a:t>　　　　　　</a:t>
            </a:r>
            <a:endParaRPr lang="en-US" altLang="ja-JP" sz="9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　　　　　　　</a:t>
            </a:r>
            <a:r>
              <a:rPr lang="ja-JP" altLang="en-US" sz="900" dirty="0">
                <a:latin typeface="+mn-ea"/>
              </a:rPr>
              <a:t>・</a:t>
            </a:r>
            <a:r>
              <a:rPr lang="ja-JP" altLang="en-US" sz="900" dirty="0" smtClean="0">
                <a:latin typeface="+mn-ea"/>
              </a:rPr>
              <a:t>流通業者（野村ファーム 等）</a:t>
            </a:r>
            <a:endParaRPr lang="en-US" altLang="ja-JP" sz="900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70" name="角丸四角形 69"/>
          <p:cNvSpPr/>
          <p:nvPr/>
        </p:nvSpPr>
        <p:spPr>
          <a:xfrm rot="10800000" flipV="1">
            <a:off x="2283369" y="2510108"/>
            <a:ext cx="2228418" cy="4320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tlCol="0" anchor="ctr"/>
          <a:lstStyle/>
          <a:p>
            <a:r>
              <a:rPr lang="ja-JP" altLang="en-US" sz="900" dirty="0" smtClean="0">
                <a:solidFill>
                  <a:schemeClr val="tx1"/>
                </a:solidFill>
                <a:latin typeface="+mn-ea"/>
              </a:rPr>
              <a:t>消費者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等からの評価</a:t>
            </a:r>
            <a:r>
              <a:rPr lang="ja-JP" altLang="en-US" sz="900" dirty="0" smtClean="0">
                <a:solidFill>
                  <a:schemeClr val="tx1"/>
                </a:solidFill>
                <a:latin typeface="+mn-ea"/>
              </a:rPr>
              <a:t>情報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+mn-ea"/>
              </a:rPr>
              <a:t>放射能情報から農作物への影響予測</a:t>
            </a:r>
            <a:endParaRPr lang="en-US" altLang="ja-JP" sz="9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1" name="角丸四角形 70"/>
          <p:cNvSpPr/>
          <p:nvPr/>
        </p:nvSpPr>
        <p:spPr>
          <a:xfrm rot="10800000" flipV="1">
            <a:off x="4646921" y="2500002"/>
            <a:ext cx="1295141" cy="4320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dirty="0" smtClean="0">
                <a:solidFill>
                  <a:schemeClr val="tx1"/>
                </a:solidFill>
              </a:rPr>
              <a:t>栽培</a:t>
            </a:r>
            <a:r>
              <a:rPr lang="ja-JP" altLang="en-US" sz="900" dirty="0">
                <a:solidFill>
                  <a:schemeClr val="tx1"/>
                </a:solidFill>
              </a:rPr>
              <a:t>情報、評価</a:t>
            </a:r>
            <a:r>
              <a:rPr lang="ja-JP" altLang="en-US" sz="900" dirty="0" smtClean="0">
                <a:solidFill>
                  <a:schemeClr val="tx1"/>
                </a:solidFill>
              </a:rPr>
              <a:t>情報</a:t>
            </a:r>
            <a:endParaRPr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72" name="角丸四角形 71"/>
          <p:cNvSpPr/>
          <p:nvPr/>
        </p:nvSpPr>
        <p:spPr>
          <a:xfrm rot="10800000" flipV="1">
            <a:off x="6131574" y="2507388"/>
            <a:ext cx="799784" cy="4320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dirty="0" smtClean="0">
                <a:solidFill>
                  <a:schemeClr val="tx1"/>
                </a:solidFill>
              </a:rPr>
              <a:t>栽培情報</a:t>
            </a:r>
            <a:endParaRPr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74" name="角丸四角形 73"/>
          <p:cNvSpPr/>
          <p:nvPr/>
        </p:nvSpPr>
        <p:spPr>
          <a:xfrm rot="10800000" flipV="1">
            <a:off x="65981" y="2507388"/>
            <a:ext cx="2088232" cy="4320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t" anchorCtr="0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</a:rPr>
              <a:t>トレーサビリティシステム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grpSp>
        <p:nvGrpSpPr>
          <p:cNvPr id="75" name="グループ化 74"/>
          <p:cNvGrpSpPr/>
          <p:nvPr/>
        </p:nvGrpSpPr>
        <p:grpSpPr>
          <a:xfrm>
            <a:off x="176312" y="2692170"/>
            <a:ext cx="1779089" cy="248611"/>
            <a:chOff x="166783" y="3156590"/>
            <a:chExt cx="1905669" cy="312411"/>
          </a:xfrm>
        </p:grpSpPr>
        <p:pic>
          <p:nvPicPr>
            <p:cNvPr id="76" name="Picture 3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6783" y="3156590"/>
              <a:ext cx="395554" cy="296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7" name="Picture 7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468487" y="3220390"/>
              <a:ext cx="255656" cy="203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8" name="Picture 4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819292" y="3196095"/>
              <a:ext cx="253160" cy="248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9" name="Picture 39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21791" y="3156590"/>
              <a:ext cx="283334" cy="3124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0" name="AutoShape 49"/>
            <p:cNvSpPr>
              <a:spLocks noChangeArrowheads="1"/>
            </p:cNvSpPr>
            <p:nvPr/>
          </p:nvSpPr>
          <p:spPr bwMode="auto">
            <a:xfrm>
              <a:off x="971696" y="3243971"/>
              <a:ext cx="117012" cy="167846"/>
            </a:xfrm>
            <a:prstGeom prst="rightArrow">
              <a:avLst>
                <a:gd name="adj1" fmla="val 50000"/>
                <a:gd name="adj2" fmla="val 58333"/>
              </a:avLst>
            </a:prstGeom>
            <a:solidFill>
              <a:srgbClr val="CC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pic>
          <p:nvPicPr>
            <p:cNvPr id="81" name="Picture 17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089072" y="3243971"/>
              <a:ext cx="264936" cy="1806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2" name="テキスト ボックス 81"/>
          <p:cNvSpPr txBox="1"/>
          <p:nvPr/>
        </p:nvSpPr>
        <p:spPr>
          <a:xfrm>
            <a:off x="2226220" y="2265891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/>
              <a:t>農場</a:t>
            </a:r>
            <a:endParaRPr kumimoji="1" lang="ja-JP" altLang="en-US" sz="1100" dirty="0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4567875" y="2276872"/>
            <a:ext cx="13837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流通業者・小売業者</a:t>
            </a:r>
            <a:endParaRPr kumimoji="1" lang="ja-JP" altLang="en-US" sz="1100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6086078" y="2276872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/>
              <a:t>消費者</a:t>
            </a:r>
            <a:endParaRPr kumimoji="1" lang="ja-JP" altLang="en-US" sz="1100" dirty="0"/>
          </a:p>
        </p:txBody>
      </p:sp>
      <p:sp>
        <p:nvSpPr>
          <p:cNvPr id="85" name="Text Box 11"/>
          <p:cNvSpPr txBox="1">
            <a:spLocks noChangeArrowheads="1"/>
          </p:cNvSpPr>
          <p:nvPr/>
        </p:nvSpPr>
        <p:spPr bwMode="auto">
          <a:xfrm>
            <a:off x="87241" y="3372030"/>
            <a:ext cx="7242023" cy="558061"/>
          </a:xfrm>
          <a:prstGeom prst="rect">
            <a:avLst/>
          </a:prstGeom>
          <a:solidFill>
            <a:srgbClr val="FFFFFF"/>
          </a:solidFill>
          <a:ln w="47625">
            <a:solidFill>
              <a:srgbClr val="00B050"/>
            </a:solidFill>
            <a:prstDash val="sysDash"/>
            <a:miter lim="800000"/>
            <a:headEnd/>
            <a:tailEnd/>
          </a:ln>
          <a:effectLst/>
        </p:spPr>
        <p:txBody>
          <a:bodyPr anchor="ctr" anchorCtr="0"/>
          <a:lstStyle/>
          <a:p>
            <a:pPr algn="ctr">
              <a:defRPr/>
            </a:pPr>
            <a:r>
              <a:rPr lang="ja-JP" altLang="en-US" sz="900" dirty="0" smtClean="0">
                <a:latin typeface="ＭＳ Ｐゴシック" charset="-128"/>
              </a:rPr>
              <a:t>　　　　　</a:t>
            </a:r>
            <a:endParaRPr lang="ja-JP" altLang="en-US" sz="900" dirty="0">
              <a:latin typeface="ＭＳ Ｐゴシック" charset="-128"/>
            </a:endParaRPr>
          </a:p>
          <a:p>
            <a:pPr algn="just">
              <a:defRPr/>
            </a:pPr>
            <a:r>
              <a:rPr lang="ja-JP" altLang="en-US" sz="900" dirty="0">
                <a:latin typeface="ＭＳ Ｐゴシック" charset="-128"/>
              </a:rPr>
              <a:t>　　　</a:t>
            </a:r>
            <a:endParaRPr lang="ja-JP" altLang="en-US" dirty="0"/>
          </a:p>
        </p:txBody>
      </p:sp>
      <p:sp>
        <p:nvSpPr>
          <p:cNvPr id="86" name="フローチャート : 磁気ディスク 85"/>
          <p:cNvSpPr/>
          <p:nvPr/>
        </p:nvSpPr>
        <p:spPr>
          <a:xfrm>
            <a:off x="499793" y="3431431"/>
            <a:ext cx="648000" cy="432000"/>
          </a:xfrm>
          <a:prstGeom prst="flowChartMagneticDisk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5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</a:rPr>
              <a:t>栽培情報</a:t>
            </a:r>
            <a:endParaRPr kumimoji="1" lang="en-US" altLang="ja-JP" sz="9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900" dirty="0">
                <a:solidFill>
                  <a:schemeClr val="tx1"/>
                </a:solidFill>
              </a:rPr>
              <a:t>品質情報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87" name="フローチャート : 磁気ディスク 86"/>
          <p:cNvSpPr/>
          <p:nvPr/>
        </p:nvSpPr>
        <p:spPr>
          <a:xfrm>
            <a:off x="3892745" y="3407696"/>
            <a:ext cx="648000" cy="432000"/>
          </a:xfrm>
          <a:prstGeom prst="flowChartMagneticDisk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5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</a:rPr>
              <a:t>流通情報</a:t>
            </a:r>
            <a:endParaRPr kumimoji="1" lang="en-US" altLang="ja-JP" sz="9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900" dirty="0">
                <a:solidFill>
                  <a:schemeClr val="tx1"/>
                </a:solidFill>
              </a:rPr>
              <a:t>評価</a:t>
            </a:r>
            <a:r>
              <a:rPr lang="ja-JP" altLang="en-US" sz="900" dirty="0" smtClean="0">
                <a:solidFill>
                  <a:schemeClr val="tx1"/>
                </a:solidFill>
              </a:rPr>
              <a:t>情報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88" name="フローチャート : 磁気ディスク 87"/>
          <p:cNvSpPr/>
          <p:nvPr/>
        </p:nvSpPr>
        <p:spPr>
          <a:xfrm>
            <a:off x="6177136" y="3428866"/>
            <a:ext cx="648000" cy="432000"/>
          </a:xfrm>
          <a:prstGeom prst="flowChartMagneticDisk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5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900" dirty="0" smtClean="0">
                <a:solidFill>
                  <a:schemeClr val="tx1"/>
                </a:solidFill>
              </a:rPr>
              <a:t>評価情報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1280255" y="3479492"/>
            <a:ext cx="22862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latin typeface="ＭＳ Ｐゴシック" charset="-128"/>
              </a:rPr>
              <a:t>情報</a:t>
            </a:r>
            <a:r>
              <a:rPr lang="ja-JP" altLang="en-US" sz="1400" dirty="0">
                <a:latin typeface="ＭＳ Ｐゴシック" charset="-128"/>
              </a:rPr>
              <a:t>流通連携</a:t>
            </a:r>
            <a:r>
              <a:rPr lang="ja-JP" altLang="en-US" sz="1400" dirty="0" smtClean="0">
                <a:latin typeface="ＭＳ Ｐゴシック" charset="-128"/>
              </a:rPr>
              <a:t>基盤共通ＡＰＩ</a:t>
            </a:r>
            <a:endParaRPr lang="ja-JP" altLang="en-US" sz="1400" dirty="0"/>
          </a:p>
        </p:txBody>
      </p:sp>
      <p:cxnSp>
        <p:nvCxnSpPr>
          <p:cNvPr id="96" name="AutoShape 8"/>
          <p:cNvCxnSpPr>
            <a:cxnSpLocks noChangeShapeType="1"/>
            <a:stCxn id="120" idx="0"/>
          </p:cNvCxnSpPr>
          <p:nvPr/>
        </p:nvCxnSpPr>
        <p:spPr bwMode="auto">
          <a:xfrm rot="5400000" flipH="1" flipV="1">
            <a:off x="1391040" y="5225203"/>
            <a:ext cx="212090" cy="1346324"/>
          </a:xfrm>
          <a:prstGeom prst="curvedConnector2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97" name="Text Box 22"/>
          <p:cNvSpPr txBox="1">
            <a:spLocks noChangeArrowheads="1"/>
          </p:cNvSpPr>
          <p:nvPr/>
        </p:nvSpPr>
        <p:spPr bwMode="auto">
          <a:xfrm>
            <a:off x="1469764" y="4294158"/>
            <a:ext cx="4953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4295" tIns="8890" rIns="74295" bIns="8890" anchor="ctr" anchorCtr="0"/>
          <a:lstStyle/>
          <a:p>
            <a:pPr algn="ctr"/>
            <a:r>
              <a:rPr lang="ja-JP" altLang="en-US" sz="900" dirty="0">
                <a:latin typeface="ＭＳ Ｐゴシック" charset="-128"/>
              </a:rPr>
              <a:t>利用</a:t>
            </a:r>
            <a:endParaRPr lang="ja-JP" altLang="en-US" dirty="0"/>
          </a:p>
        </p:txBody>
      </p:sp>
      <p:sp>
        <p:nvSpPr>
          <p:cNvPr id="98" name="Text Box 13"/>
          <p:cNvSpPr txBox="1">
            <a:spLocks noChangeArrowheads="1"/>
          </p:cNvSpPr>
          <p:nvPr/>
        </p:nvSpPr>
        <p:spPr bwMode="auto">
          <a:xfrm>
            <a:off x="105886" y="4467078"/>
            <a:ext cx="1413497" cy="59659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just">
              <a:defRPr/>
            </a:pPr>
            <a:r>
              <a:rPr lang="ja-JP" altLang="en-US" sz="900" dirty="0">
                <a:latin typeface="ＭＳ Ｐゴシック" charset="-128"/>
              </a:rPr>
              <a:t>農場管理</a:t>
            </a:r>
            <a:r>
              <a:rPr lang="ja-JP" altLang="en-US" sz="900" dirty="0" smtClean="0">
                <a:latin typeface="ＭＳ Ｐゴシック" charset="-128"/>
              </a:rPr>
              <a:t>システム</a:t>
            </a:r>
            <a:endParaRPr lang="en-US" altLang="ja-JP" sz="900" dirty="0" smtClean="0">
              <a:latin typeface="ＭＳ Ｐゴシック" charset="-128"/>
            </a:endParaRPr>
          </a:p>
          <a:p>
            <a:pPr algn="just">
              <a:defRPr/>
            </a:pPr>
            <a:r>
              <a:rPr lang="ja-JP" altLang="en-US" sz="800" dirty="0" smtClean="0">
                <a:latin typeface="ＭＳ Ｐゴシック" charset="-128"/>
              </a:rPr>
              <a:t>・</a:t>
            </a:r>
            <a:r>
              <a:rPr lang="ja-JP" altLang="en-US" sz="800" dirty="0">
                <a:latin typeface="ＭＳ Ｐゴシック" charset="-128"/>
              </a:rPr>
              <a:t>生産地・生産者情報</a:t>
            </a:r>
          </a:p>
          <a:p>
            <a:pPr algn="just">
              <a:defRPr/>
            </a:pPr>
            <a:r>
              <a:rPr lang="ja-JP" altLang="en-US" sz="800" dirty="0">
                <a:latin typeface="ＭＳ Ｐゴシック" charset="-128"/>
              </a:rPr>
              <a:t>・農薬・肥料履歴情報</a:t>
            </a:r>
          </a:p>
          <a:p>
            <a:pPr algn="just">
              <a:defRPr/>
            </a:pPr>
            <a:r>
              <a:rPr lang="ja-JP" altLang="en-US" sz="800" dirty="0" smtClean="0">
                <a:latin typeface="ＭＳ Ｐゴシック" charset="-128"/>
              </a:rPr>
              <a:t>・放射能情報</a:t>
            </a:r>
            <a:r>
              <a:rPr lang="ja-JP" altLang="en-US" sz="800" dirty="0">
                <a:latin typeface="ＭＳ Ｐゴシック" charset="-128"/>
              </a:rPr>
              <a:t>　</a:t>
            </a:r>
            <a:r>
              <a:rPr lang="ja-JP" altLang="en-US" sz="800" dirty="0" smtClean="0">
                <a:latin typeface="ＭＳ Ｐゴシック" charset="-128"/>
              </a:rPr>
              <a:t>　　等</a:t>
            </a:r>
            <a:endParaRPr lang="ja-JP" altLang="en-US" sz="800" dirty="0">
              <a:latin typeface="Times New Roman" pitchFamily="18" charset="0"/>
              <a:ea typeface="ＭＳ 明朝" pitchFamily="17" charset="-128"/>
            </a:endParaRPr>
          </a:p>
          <a:p>
            <a:pPr algn="just">
              <a:defRPr/>
            </a:pPr>
            <a:endParaRPr lang="ja-JP" altLang="en-US" sz="1000" dirty="0">
              <a:latin typeface="Times New Roman" pitchFamily="18" charset="0"/>
              <a:ea typeface="ＭＳ 明朝" pitchFamily="17" charset="-128"/>
            </a:endParaRPr>
          </a:p>
          <a:p>
            <a:pPr algn="just">
              <a:defRPr/>
            </a:pPr>
            <a:endParaRPr lang="ja-JP" altLang="en-US" sz="1000" dirty="0">
              <a:latin typeface="Times New Roman" pitchFamily="18" charset="0"/>
              <a:ea typeface="ＭＳ 明朝" pitchFamily="17" charset="-128"/>
            </a:endParaRPr>
          </a:p>
          <a:p>
            <a:pPr algn="just">
              <a:defRPr/>
            </a:pPr>
            <a:endParaRPr lang="ja-JP" altLang="en-US" sz="1000" dirty="0">
              <a:latin typeface="Times New Roman" pitchFamily="18" charset="0"/>
              <a:ea typeface="ＭＳ 明朝" pitchFamily="17" charset="-128"/>
            </a:endParaRPr>
          </a:p>
          <a:p>
            <a:pPr>
              <a:defRPr/>
            </a:pPr>
            <a:endParaRPr lang="ja-JP" altLang="en-US" dirty="0"/>
          </a:p>
        </p:txBody>
      </p:sp>
      <p:sp>
        <p:nvSpPr>
          <p:cNvPr id="99" name="Text Box 10"/>
          <p:cNvSpPr txBox="1">
            <a:spLocks noChangeArrowheads="1"/>
          </p:cNvSpPr>
          <p:nvPr/>
        </p:nvSpPr>
        <p:spPr bwMode="auto">
          <a:xfrm>
            <a:off x="1856655" y="4144643"/>
            <a:ext cx="1251373" cy="468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altLang="ja-JP" sz="900" dirty="0" smtClean="0">
                <a:latin typeface="ＭＳ Ｐゴシック" charset="-128"/>
              </a:rPr>
              <a:t>GAP</a:t>
            </a:r>
            <a:r>
              <a:rPr lang="ja-JP" altLang="en-US" sz="900" dirty="0">
                <a:latin typeface="ＭＳ Ｐゴシック" charset="-128"/>
              </a:rPr>
              <a:t>認証</a:t>
            </a:r>
            <a:r>
              <a:rPr lang="ja-JP" altLang="en-US" sz="900" dirty="0" smtClean="0">
                <a:latin typeface="ＭＳ Ｐゴシック" charset="-128"/>
              </a:rPr>
              <a:t>農場（野菜）</a:t>
            </a:r>
            <a:endParaRPr lang="ja-JP" altLang="en-US" sz="900" dirty="0">
              <a:latin typeface="ＭＳ Ｐゴシック" charset="-128"/>
            </a:endParaRPr>
          </a:p>
          <a:p>
            <a:pPr algn="ctr">
              <a:defRPr/>
            </a:pPr>
            <a:endParaRPr lang="ja-JP" altLang="en-US" sz="1000" dirty="0">
              <a:latin typeface="Times New Roman" pitchFamily="18" charset="0"/>
              <a:ea typeface="ＭＳ 明朝" pitchFamily="17" charset="-128"/>
            </a:endParaRPr>
          </a:p>
          <a:p>
            <a:pPr algn="just">
              <a:defRPr/>
            </a:pPr>
            <a:endParaRPr lang="ja-JP" altLang="en-US" sz="1000" dirty="0">
              <a:latin typeface="Times New Roman" pitchFamily="18" charset="0"/>
              <a:ea typeface="ＭＳ 明朝" pitchFamily="17" charset="-128"/>
            </a:endParaRPr>
          </a:p>
          <a:p>
            <a:pPr algn="just">
              <a:defRPr/>
            </a:pPr>
            <a:endParaRPr lang="ja-JP" altLang="en-US" sz="1000" dirty="0">
              <a:latin typeface="Times New Roman" pitchFamily="18" charset="0"/>
              <a:ea typeface="ＭＳ 明朝" pitchFamily="17" charset="-128"/>
            </a:endParaRPr>
          </a:p>
          <a:p>
            <a:pPr algn="just">
              <a:defRPr/>
            </a:pPr>
            <a:endParaRPr lang="ja-JP" altLang="en-US" sz="1000" dirty="0">
              <a:latin typeface="Times New Roman" pitchFamily="18" charset="0"/>
              <a:ea typeface="ＭＳ 明朝" pitchFamily="17" charset="-128"/>
            </a:endParaRPr>
          </a:p>
          <a:p>
            <a:pPr algn="just">
              <a:defRPr/>
            </a:pPr>
            <a:endParaRPr lang="ja-JP" altLang="en-US" sz="1000" dirty="0">
              <a:latin typeface="Times New Roman" pitchFamily="18" charset="0"/>
              <a:ea typeface="ＭＳ 明朝" pitchFamily="17" charset="-128"/>
            </a:endParaRPr>
          </a:p>
          <a:p>
            <a:pPr>
              <a:defRPr/>
            </a:pPr>
            <a:endParaRPr lang="ja-JP" altLang="en-US" dirty="0"/>
          </a:p>
        </p:txBody>
      </p:sp>
      <p:pic>
        <p:nvPicPr>
          <p:cNvPr id="100" name="Picture 1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99993" y="4343337"/>
            <a:ext cx="360098" cy="256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" name="Text Box 27"/>
          <p:cNvSpPr txBox="1">
            <a:spLocks noChangeArrowheads="1"/>
          </p:cNvSpPr>
          <p:nvPr/>
        </p:nvSpPr>
        <p:spPr bwMode="auto">
          <a:xfrm>
            <a:off x="4497948" y="4211850"/>
            <a:ext cx="1129348" cy="5851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74295" tIns="8890" rIns="74295" bIns="8890"/>
          <a:lstStyle/>
          <a:p>
            <a:pPr algn="just">
              <a:spcBef>
                <a:spcPts val="300"/>
              </a:spcBef>
              <a:defRPr/>
            </a:pPr>
            <a:r>
              <a:rPr lang="ja-JP" altLang="en-US" sz="900" dirty="0">
                <a:latin typeface="ＭＳ Ｐゴシック" charset="-128"/>
              </a:rPr>
              <a:t>流通</a:t>
            </a:r>
            <a:r>
              <a:rPr lang="ja-JP" altLang="en-US" sz="900" dirty="0" smtClean="0">
                <a:latin typeface="ＭＳ Ｐゴシック" charset="-128"/>
              </a:rPr>
              <a:t>業者（卸・小売）</a:t>
            </a:r>
            <a:endParaRPr lang="ja-JP" altLang="en-US" sz="900" dirty="0">
              <a:latin typeface="ＭＳ Ｐゴシック" charset="-128"/>
            </a:endParaRPr>
          </a:p>
        </p:txBody>
      </p:sp>
      <p:pic>
        <p:nvPicPr>
          <p:cNvPr id="102" name="Picture 3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823728" y="4374479"/>
            <a:ext cx="428592" cy="37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" name="Text Box 27"/>
          <p:cNvSpPr txBox="1">
            <a:spLocks noChangeArrowheads="1"/>
          </p:cNvSpPr>
          <p:nvPr/>
        </p:nvSpPr>
        <p:spPr bwMode="auto">
          <a:xfrm>
            <a:off x="4486659" y="5126614"/>
            <a:ext cx="1129347" cy="5851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74295" tIns="8890" rIns="74295" bIns="8890"/>
          <a:lstStyle/>
          <a:p>
            <a:pPr algn="just">
              <a:spcBef>
                <a:spcPts val="300"/>
              </a:spcBef>
              <a:defRPr/>
            </a:pPr>
            <a:r>
              <a:rPr lang="ja-JP" altLang="en-US" sz="900" dirty="0">
                <a:latin typeface="ＭＳ Ｐゴシック" charset="-128"/>
              </a:rPr>
              <a:t>流通業者（卸・小売</a:t>
            </a:r>
            <a:r>
              <a:rPr lang="ja-JP" altLang="en-US" sz="900" dirty="0" smtClean="0">
                <a:latin typeface="ＭＳ Ｐゴシック" charset="-128"/>
              </a:rPr>
              <a:t>）</a:t>
            </a:r>
            <a:endParaRPr lang="ja-JP" altLang="en-US" sz="900" dirty="0">
              <a:latin typeface="ＭＳ Ｐゴシック" charset="-128"/>
            </a:endParaRPr>
          </a:p>
        </p:txBody>
      </p:sp>
      <p:pic>
        <p:nvPicPr>
          <p:cNvPr id="105" name="Picture 3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08735" y="5304571"/>
            <a:ext cx="462536" cy="346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" name="Line 67"/>
          <p:cNvSpPr>
            <a:spLocks noChangeShapeType="1"/>
          </p:cNvSpPr>
          <p:nvPr/>
        </p:nvSpPr>
        <p:spPr bwMode="auto">
          <a:xfrm flipV="1">
            <a:off x="3750851" y="4436868"/>
            <a:ext cx="741612" cy="61554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7" name="Text Box 104"/>
          <p:cNvSpPr txBox="1">
            <a:spLocks noChangeArrowheads="1"/>
          </p:cNvSpPr>
          <p:nvPr/>
        </p:nvSpPr>
        <p:spPr bwMode="auto">
          <a:xfrm>
            <a:off x="1324911" y="5389992"/>
            <a:ext cx="829302" cy="215242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0" tIns="8890" rIns="0" bIns="8890" anchor="ctr" anchorCtr="0"/>
          <a:lstStyle/>
          <a:p>
            <a:pPr algn="ctr"/>
            <a:r>
              <a:rPr lang="ja-JP" altLang="en-US" sz="900" dirty="0">
                <a:latin typeface="ＭＳ Ｐゴシック" charset="-128"/>
              </a:rPr>
              <a:t>識別子</a:t>
            </a:r>
            <a:r>
              <a:rPr lang="ja-JP" altLang="en-US" sz="900" dirty="0" smtClean="0">
                <a:latin typeface="ＭＳ Ｐゴシック" charset="-128"/>
              </a:rPr>
              <a:t>発行</a:t>
            </a:r>
            <a:endParaRPr lang="ja-JP" altLang="en-US" dirty="0"/>
          </a:p>
        </p:txBody>
      </p:sp>
      <p:grpSp>
        <p:nvGrpSpPr>
          <p:cNvPr id="108" name="グループ化 107"/>
          <p:cNvGrpSpPr/>
          <p:nvPr/>
        </p:nvGrpSpPr>
        <p:grpSpPr>
          <a:xfrm>
            <a:off x="2223541" y="4732629"/>
            <a:ext cx="1527310" cy="582446"/>
            <a:chOff x="2816422" y="4820691"/>
            <a:chExt cx="1527310" cy="582446"/>
          </a:xfrm>
        </p:grpSpPr>
        <p:sp>
          <p:nvSpPr>
            <p:cNvPr id="109" name="Text Box 15"/>
            <p:cNvSpPr txBox="1">
              <a:spLocks noChangeArrowheads="1"/>
            </p:cNvSpPr>
            <p:nvPr/>
          </p:nvSpPr>
          <p:spPr bwMode="auto">
            <a:xfrm>
              <a:off x="2816422" y="4820691"/>
              <a:ext cx="1527310" cy="58244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74295" tIns="8890" rIns="74295" bIns="8890"/>
            <a:lstStyle/>
            <a:p>
              <a:pPr algn="ctr">
                <a:spcBef>
                  <a:spcPts val="300"/>
                </a:spcBef>
                <a:defRPr/>
              </a:pPr>
              <a:r>
                <a:rPr lang="ja-JP" altLang="en-US" sz="1000" dirty="0" smtClean="0">
                  <a:latin typeface="ＭＳ Ｐゴシック" charset="-128"/>
                </a:rPr>
                <a:t>野菜＋</a:t>
              </a:r>
              <a:r>
                <a:rPr lang="ja-JP" altLang="en-US" sz="1000" dirty="0">
                  <a:latin typeface="ＭＳ Ｐゴシック" charset="-128"/>
                </a:rPr>
                <a:t>識別子</a:t>
              </a:r>
              <a:r>
                <a:rPr lang="ja-JP" altLang="en-US" sz="1000" dirty="0" smtClean="0">
                  <a:latin typeface="ＭＳ Ｐゴシック" charset="-128"/>
                </a:rPr>
                <a:t>付帯</a:t>
              </a:r>
              <a:endParaRPr lang="ja-JP" altLang="en-US" sz="1000" dirty="0">
                <a:latin typeface="ＭＳ Ｐゴシック" charset="-128"/>
              </a:endParaRPr>
            </a:p>
            <a:p>
              <a:pPr algn="ctr">
                <a:defRPr/>
              </a:pPr>
              <a:r>
                <a:rPr lang="ja-JP" altLang="en-US" sz="800" dirty="0">
                  <a:latin typeface="ＭＳ Ｐゴシック" charset="-128"/>
                </a:rPr>
                <a:t>（包材に印刷・梱包）</a:t>
              </a:r>
              <a:endParaRPr lang="ja-JP" altLang="en-US" sz="800" dirty="0"/>
            </a:p>
          </p:txBody>
        </p:sp>
        <p:grpSp>
          <p:nvGrpSpPr>
            <p:cNvPr id="110" name="グループ化 109"/>
            <p:cNvGrpSpPr/>
            <p:nvPr/>
          </p:nvGrpSpPr>
          <p:grpSpPr>
            <a:xfrm>
              <a:off x="2847121" y="5135141"/>
              <a:ext cx="1289548" cy="255227"/>
              <a:chOff x="2877504" y="5293899"/>
              <a:chExt cx="1289548" cy="312411"/>
            </a:xfrm>
          </p:grpSpPr>
          <p:pic>
            <p:nvPicPr>
              <p:cNvPr id="113" name="Picture 16"/>
              <p:cNvPicPr>
                <a:picLocks noChangeAspect="1" noChangeArrowheads="1"/>
              </p:cNvPicPr>
              <p:nvPr/>
            </p:nvPicPr>
            <p:blipFill>
              <a:blip r:embed="rId11" cstate="print"/>
              <a:srcRect/>
              <a:stretch>
                <a:fillRect/>
              </a:stretch>
            </p:blipFill>
            <p:spPr bwMode="auto">
              <a:xfrm>
                <a:off x="2877504" y="5300425"/>
                <a:ext cx="496160" cy="2980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14" name="グループ化 113"/>
              <p:cNvGrpSpPr/>
              <p:nvPr/>
            </p:nvGrpSpPr>
            <p:grpSpPr>
              <a:xfrm>
                <a:off x="3434835" y="5293899"/>
                <a:ext cx="732217" cy="312411"/>
                <a:chOff x="621791" y="3156590"/>
                <a:chExt cx="732217" cy="312411"/>
              </a:xfrm>
            </p:grpSpPr>
            <p:pic>
              <p:nvPicPr>
                <p:cNvPr id="115" name="Picture 39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621791" y="3156590"/>
                  <a:ext cx="283334" cy="31241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16" name="AutoShape 49"/>
                <p:cNvSpPr>
                  <a:spLocks noChangeArrowheads="1"/>
                </p:cNvSpPr>
                <p:nvPr/>
              </p:nvSpPr>
              <p:spPr bwMode="auto">
                <a:xfrm>
                  <a:off x="971696" y="3243971"/>
                  <a:ext cx="117012" cy="167846"/>
                </a:xfrm>
                <a:prstGeom prst="rightArrow">
                  <a:avLst>
                    <a:gd name="adj1" fmla="val 50000"/>
                    <a:gd name="adj2" fmla="val 58333"/>
                  </a:avLst>
                </a:prstGeom>
                <a:solidFill>
                  <a:srgbClr val="CC99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74295" tIns="8890" rIns="74295" bIns="8890"/>
                <a:lstStyle/>
                <a:p>
                  <a:endParaRPr lang="ja-JP" altLang="en-US"/>
                </a:p>
              </p:txBody>
            </p:sp>
            <p:pic>
              <p:nvPicPr>
                <p:cNvPr id="117" name="Picture 17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1089072" y="3243971"/>
                  <a:ext cx="264936" cy="1806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</p:grpSp>
      <p:sp>
        <p:nvSpPr>
          <p:cNvPr id="118" name="Text Box 10"/>
          <p:cNvSpPr txBox="1">
            <a:spLocks noChangeArrowheads="1"/>
          </p:cNvSpPr>
          <p:nvPr/>
        </p:nvSpPr>
        <p:spPr bwMode="auto">
          <a:xfrm>
            <a:off x="1864504" y="6090011"/>
            <a:ext cx="1205720" cy="468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altLang="ja-JP" sz="900" dirty="0" smtClean="0">
                <a:latin typeface="ＭＳ Ｐゴシック" charset="-128"/>
              </a:rPr>
              <a:t>GAP</a:t>
            </a:r>
            <a:r>
              <a:rPr lang="ja-JP" altLang="en-US" sz="900" dirty="0">
                <a:latin typeface="ＭＳ Ｐゴシック" charset="-128"/>
              </a:rPr>
              <a:t>認証</a:t>
            </a:r>
            <a:r>
              <a:rPr lang="ja-JP" altLang="en-US" sz="900" dirty="0" smtClean="0">
                <a:latin typeface="ＭＳ Ｐゴシック" charset="-128"/>
              </a:rPr>
              <a:t>農場（</a:t>
            </a:r>
            <a:r>
              <a:rPr lang="ja-JP" altLang="en-US" sz="900" dirty="0">
                <a:latin typeface="ＭＳ Ｐゴシック" charset="-128"/>
              </a:rPr>
              <a:t>果物</a:t>
            </a:r>
            <a:r>
              <a:rPr lang="ja-JP" altLang="en-US" sz="900" dirty="0" smtClean="0">
                <a:latin typeface="ＭＳ Ｐゴシック" charset="-128"/>
              </a:rPr>
              <a:t>）</a:t>
            </a:r>
            <a:endParaRPr lang="ja-JP" altLang="en-US" sz="900" dirty="0">
              <a:latin typeface="ＭＳ Ｐゴシック" charset="-128"/>
            </a:endParaRPr>
          </a:p>
          <a:p>
            <a:pPr algn="ctr">
              <a:defRPr/>
            </a:pPr>
            <a:endParaRPr lang="ja-JP" altLang="en-US" sz="1000" dirty="0">
              <a:latin typeface="Times New Roman" pitchFamily="18" charset="0"/>
              <a:ea typeface="ＭＳ 明朝" pitchFamily="17" charset="-128"/>
            </a:endParaRPr>
          </a:p>
          <a:p>
            <a:pPr algn="just">
              <a:defRPr/>
            </a:pPr>
            <a:endParaRPr lang="ja-JP" altLang="en-US" sz="1000" dirty="0">
              <a:latin typeface="Times New Roman" pitchFamily="18" charset="0"/>
              <a:ea typeface="ＭＳ 明朝" pitchFamily="17" charset="-128"/>
            </a:endParaRPr>
          </a:p>
          <a:p>
            <a:pPr algn="just">
              <a:defRPr/>
            </a:pPr>
            <a:endParaRPr lang="ja-JP" altLang="en-US" sz="1000" dirty="0">
              <a:latin typeface="Times New Roman" pitchFamily="18" charset="0"/>
              <a:ea typeface="ＭＳ 明朝" pitchFamily="17" charset="-128"/>
            </a:endParaRPr>
          </a:p>
          <a:p>
            <a:pPr algn="just">
              <a:defRPr/>
            </a:pPr>
            <a:endParaRPr lang="ja-JP" altLang="en-US" sz="1000" dirty="0">
              <a:latin typeface="Times New Roman" pitchFamily="18" charset="0"/>
              <a:ea typeface="ＭＳ 明朝" pitchFamily="17" charset="-128"/>
            </a:endParaRPr>
          </a:p>
          <a:p>
            <a:pPr algn="just">
              <a:defRPr/>
            </a:pPr>
            <a:endParaRPr lang="ja-JP" altLang="en-US" sz="1000" dirty="0">
              <a:latin typeface="Times New Roman" pitchFamily="18" charset="0"/>
              <a:ea typeface="ＭＳ 明朝" pitchFamily="17" charset="-128"/>
            </a:endParaRPr>
          </a:p>
          <a:p>
            <a:pPr>
              <a:defRPr/>
            </a:pPr>
            <a:endParaRPr lang="ja-JP" altLang="en-US" dirty="0"/>
          </a:p>
        </p:txBody>
      </p:sp>
      <p:pic>
        <p:nvPicPr>
          <p:cNvPr id="119" name="Picture 3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0043" y="6263069"/>
            <a:ext cx="339147" cy="294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0" name="Text Box 13"/>
          <p:cNvSpPr txBox="1">
            <a:spLocks noChangeArrowheads="1"/>
          </p:cNvSpPr>
          <p:nvPr/>
        </p:nvSpPr>
        <p:spPr bwMode="auto">
          <a:xfrm>
            <a:off x="117174" y="6004410"/>
            <a:ext cx="1413497" cy="59659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just">
              <a:defRPr/>
            </a:pPr>
            <a:r>
              <a:rPr lang="ja-JP" altLang="en-US" sz="900" dirty="0">
                <a:latin typeface="ＭＳ Ｐゴシック" charset="-128"/>
              </a:rPr>
              <a:t>農場管理</a:t>
            </a:r>
            <a:r>
              <a:rPr lang="ja-JP" altLang="en-US" sz="900" dirty="0" smtClean="0">
                <a:latin typeface="ＭＳ Ｐゴシック" charset="-128"/>
              </a:rPr>
              <a:t>システム</a:t>
            </a:r>
            <a:endParaRPr lang="en-US" altLang="ja-JP" sz="900" dirty="0" smtClean="0">
              <a:latin typeface="ＭＳ Ｐゴシック" charset="-128"/>
            </a:endParaRPr>
          </a:p>
          <a:p>
            <a:pPr algn="just">
              <a:defRPr/>
            </a:pPr>
            <a:r>
              <a:rPr lang="ja-JP" altLang="en-US" sz="800" dirty="0" smtClean="0">
                <a:latin typeface="ＭＳ Ｐゴシック" charset="-128"/>
              </a:rPr>
              <a:t>・</a:t>
            </a:r>
            <a:r>
              <a:rPr lang="ja-JP" altLang="en-US" sz="800" dirty="0">
                <a:latin typeface="ＭＳ Ｐゴシック" charset="-128"/>
              </a:rPr>
              <a:t>生産地・生産者情報</a:t>
            </a:r>
          </a:p>
          <a:p>
            <a:pPr algn="just">
              <a:defRPr/>
            </a:pPr>
            <a:r>
              <a:rPr lang="ja-JP" altLang="en-US" sz="800" dirty="0">
                <a:latin typeface="ＭＳ Ｐゴシック" charset="-128"/>
              </a:rPr>
              <a:t>・農薬・肥料履歴情報</a:t>
            </a:r>
          </a:p>
          <a:p>
            <a:pPr algn="just">
              <a:defRPr/>
            </a:pPr>
            <a:r>
              <a:rPr lang="ja-JP" altLang="en-US" sz="800" dirty="0" smtClean="0">
                <a:latin typeface="ＭＳ Ｐゴシック" charset="-128"/>
              </a:rPr>
              <a:t>・放射能情報</a:t>
            </a:r>
            <a:r>
              <a:rPr lang="ja-JP" altLang="en-US" sz="800" dirty="0">
                <a:latin typeface="ＭＳ Ｐゴシック" charset="-128"/>
              </a:rPr>
              <a:t>　</a:t>
            </a:r>
            <a:r>
              <a:rPr lang="ja-JP" altLang="en-US" sz="800" dirty="0" smtClean="0">
                <a:latin typeface="ＭＳ Ｐゴシック" charset="-128"/>
              </a:rPr>
              <a:t>　　等</a:t>
            </a:r>
            <a:endParaRPr lang="ja-JP" altLang="en-US" sz="800" dirty="0">
              <a:latin typeface="Times New Roman" pitchFamily="18" charset="0"/>
              <a:ea typeface="ＭＳ 明朝" pitchFamily="17" charset="-128"/>
            </a:endParaRPr>
          </a:p>
          <a:p>
            <a:pPr algn="just">
              <a:defRPr/>
            </a:pPr>
            <a:endParaRPr lang="ja-JP" altLang="en-US" sz="1000" dirty="0">
              <a:latin typeface="Times New Roman" pitchFamily="18" charset="0"/>
              <a:ea typeface="ＭＳ 明朝" pitchFamily="17" charset="-128"/>
            </a:endParaRPr>
          </a:p>
          <a:p>
            <a:pPr algn="just">
              <a:defRPr/>
            </a:pPr>
            <a:endParaRPr lang="ja-JP" altLang="en-US" sz="1000" dirty="0">
              <a:latin typeface="Times New Roman" pitchFamily="18" charset="0"/>
              <a:ea typeface="ＭＳ 明朝" pitchFamily="17" charset="-128"/>
            </a:endParaRPr>
          </a:p>
          <a:p>
            <a:pPr algn="just">
              <a:defRPr/>
            </a:pPr>
            <a:endParaRPr lang="ja-JP" altLang="en-US" sz="1000" dirty="0">
              <a:latin typeface="Times New Roman" pitchFamily="18" charset="0"/>
              <a:ea typeface="ＭＳ 明朝" pitchFamily="17" charset="-128"/>
            </a:endParaRPr>
          </a:p>
          <a:p>
            <a:pPr>
              <a:defRPr/>
            </a:pPr>
            <a:endParaRPr lang="ja-JP" altLang="en-US" dirty="0"/>
          </a:p>
        </p:txBody>
      </p:sp>
      <p:sp>
        <p:nvSpPr>
          <p:cNvPr id="121" name="Line 65"/>
          <p:cNvSpPr>
            <a:spLocks noChangeShapeType="1"/>
          </p:cNvSpPr>
          <p:nvPr/>
        </p:nvSpPr>
        <p:spPr bwMode="auto">
          <a:xfrm flipH="1">
            <a:off x="1517183" y="6254887"/>
            <a:ext cx="334495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122" name="グループ化 121"/>
          <p:cNvGrpSpPr/>
          <p:nvPr/>
        </p:nvGrpSpPr>
        <p:grpSpPr>
          <a:xfrm>
            <a:off x="2223541" y="5389992"/>
            <a:ext cx="1527310" cy="586168"/>
            <a:chOff x="2816422" y="5478054"/>
            <a:chExt cx="1527310" cy="586168"/>
          </a:xfrm>
        </p:grpSpPr>
        <p:sp>
          <p:nvSpPr>
            <p:cNvPr id="123" name="Text Box 15"/>
            <p:cNvSpPr txBox="1">
              <a:spLocks noChangeArrowheads="1"/>
            </p:cNvSpPr>
            <p:nvPr/>
          </p:nvSpPr>
          <p:spPr bwMode="auto">
            <a:xfrm>
              <a:off x="2816422" y="5478054"/>
              <a:ext cx="1527310" cy="58244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74295" tIns="8890" rIns="74295" bIns="8890"/>
            <a:lstStyle/>
            <a:p>
              <a:pPr algn="ctr">
                <a:spcBef>
                  <a:spcPts val="300"/>
                </a:spcBef>
                <a:defRPr/>
              </a:pPr>
              <a:r>
                <a:rPr lang="ja-JP" altLang="en-US" sz="1000" dirty="0">
                  <a:latin typeface="ＭＳ Ｐゴシック" charset="-128"/>
                </a:rPr>
                <a:t>果物</a:t>
              </a:r>
              <a:r>
                <a:rPr lang="ja-JP" altLang="en-US" sz="1000" dirty="0" smtClean="0">
                  <a:latin typeface="ＭＳ Ｐゴシック" charset="-128"/>
                </a:rPr>
                <a:t>＋</a:t>
              </a:r>
              <a:r>
                <a:rPr lang="ja-JP" altLang="en-US" sz="1000" dirty="0">
                  <a:latin typeface="ＭＳ Ｐゴシック" charset="-128"/>
                </a:rPr>
                <a:t>識別子</a:t>
              </a:r>
              <a:r>
                <a:rPr lang="ja-JP" altLang="en-US" sz="1000" dirty="0" smtClean="0">
                  <a:latin typeface="ＭＳ Ｐゴシック" charset="-128"/>
                </a:rPr>
                <a:t>付帯</a:t>
              </a:r>
              <a:endParaRPr lang="ja-JP" altLang="en-US" sz="1000" dirty="0">
                <a:latin typeface="ＭＳ Ｐゴシック" charset="-128"/>
              </a:endParaRPr>
            </a:p>
            <a:p>
              <a:pPr algn="ctr">
                <a:defRPr/>
              </a:pPr>
              <a:r>
                <a:rPr lang="ja-JP" altLang="en-US" sz="800" dirty="0">
                  <a:latin typeface="ＭＳ Ｐゴシック" charset="-128"/>
                </a:rPr>
                <a:t>（包材に印刷・梱包）</a:t>
              </a:r>
              <a:endParaRPr lang="ja-JP" altLang="en-US" sz="800" dirty="0"/>
            </a:p>
          </p:txBody>
        </p:sp>
        <p:grpSp>
          <p:nvGrpSpPr>
            <p:cNvPr id="124" name="グループ化 123"/>
            <p:cNvGrpSpPr/>
            <p:nvPr/>
          </p:nvGrpSpPr>
          <p:grpSpPr>
            <a:xfrm>
              <a:off x="2890953" y="5798397"/>
              <a:ext cx="1258840" cy="265825"/>
              <a:chOff x="2787364" y="5860486"/>
              <a:chExt cx="1258840" cy="265825"/>
            </a:xfrm>
          </p:grpSpPr>
          <p:grpSp>
            <p:nvGrpSpPr>
              <p:cNvPr id="125" name="グループ化 124"/>
              <p:cNvGrpSpPr/>
              <p:nvPr/>
            </p:nvGrpSpPr>
            <p:grpSpPr>
              <a:xfrm>
                <a:off x="3313987" y="5871084"/>
                <a:ext cx="732217" cy="255227"/>
                <a:chOff x="621791" y="3156590"/>
                <a:chExt cx="732217" cy="312411"/>
              </a:xfrm>
            </p:grpSpPr>
            <p:pic>
              <p:nvPicPr>
                <p:cNvPr id="127" name="Picture 39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621791" y="3156590"/>
                  <a:ext cx="283334" cy="31241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28" name="AutoShape 49"/>
                <p:cNvSpPr>
                  <a:spLocks noChangeArrowheads="1"/>
                </p:cNvSpPr>
                <p:nvPr/>
              </p:nvSpPr>
              <p:spPr bwMode="auto">
                <a:xfrm>
                  <a:off x="971696" y="3243971"/>
                  <a:ext cx="117012" cy="167846"/>
                </a:xfrm>
                <a:prstGeom prst="rightArrow">
                  <a:avLst>
                    <a:gd name="adj1" fmla="val 50000"/>
                    <a:gd name="adj2" fmla="val 58333"/>
                  </a:avLst>
                </a:prstGeom>
                <a:solidFill>
                  <a:srgbClr val="CC99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74295" tIns="8890" rIns="74295" bIns="8890"/>
                <a:lstStyle/>
                <a:p>
                  <a:endParaRPr lang="ja-JP" altLang="en-US"/>
                </a:p>
              </p:txBody>
            </p:sp>
            <p:pic>
              <p:nvPicPr>
                <p:cNvPr id="129" name="Picture 17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1089072" y="3243971"/>
                  <a:ext cx="264936" cy="1806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pic>
            <p:nvPicPr>
              <p:cNvPr id="126" name="Picture 18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2787364" y="5860486"/>
                <a:ext cx="455772" cy="240953"/>
              </a:xfrm>
              <a:prstGeom prst="rect">
                <a:avLst/>
              </a:prstGeom>
              <a:solidFill>
                <a:schemeClr val="bg1"/>
              </a:solidFill>
              <a:ln w="6350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30" name="Line 107"/>
          <p:cNvSpPr>
            <a:spLocks noChangeShapeType="1"/>
          </p:cNvSpPr>
          <p:nvPr/>
        </p:nvSpPr>
        <p:spPr bwMode="auto">
          <a:xfrm>
            <a:off x="2299993" y="4573456"/>
            <a:ext cx="0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1" name="Line 65"/>
          <p:cNvSpPr>
            <a:spLocks noChangeShapeType="1"/>
          </p:cNvSpPr>
          <p:nvPr/>
        </p:nvSpPr>
        <p:spPr bwMode="auto">
          <a:xfrm flipH="1">
            <a:off x="1510878" y="4558079"/>
            <a:ext cx="334495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2" name="Text Box 22"/>
          <p:cNvSpPr txBox="1">
            <a:spLocks noChangeArrowheads="1"/>
          </p:cNvSpPr>
          <p:nvPr/>
        </p:nvSpPr>
        <p:spPr bwMode="auto">
          <a:xfrm>
            <a:off x="1485327" y="6016850"/>
            <a:ext cx="4953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4295" tIns="8890" rIns="74295" bIns="8890" anchor="ctr" anchorCtr="0"/>
          <a:lstStyle/>
          <a:p>
            <a:pPr algn="ctr"/>
            <a:r>
              <a:rPr lang="ja-JP" altLang="en-US" sz="900">
                <a:latin typeface="ＭＳ Ｐゴシック" charset="-128"/>
              </a:rPr>
              <a:t>利用</a:t>
            </a:r>
            <a:endParaRPr lang="ja-JP" altLang="en-US"/>
          </a:p>
        </p:txBody>
      </p:sp>
      <p:cxnSp>
        <p:nvCxnSpPr>
          <p:cNvPr id="133" name="AutoShape 8"/>
          <p:cNvCxnSpPr>
            <a:cxnSpLocks noChangeShapeType="1"/>
            <a:stCxn id="98" idx="2"/>
          </p:cNvCxnSpPr>
          <p:nvPr/>
        </p:nvCxnSpPr>
        <p:spPr bwMode="auto">
          <a:xfrm rot="16200000" flipH="1">
            <a:off x="1367302" y="4509001"/>
            <a:ext cx="232244" cy="1341578"/>
          </a:xfrm>
          <a:prstGeom prst="curvedConnector2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134" name="Line 107"/>
          <p:cNvSpPr>
            <a:spLocks noChangeShapeType="1"/>
          </p:cNvSpPr>
          <p:nvPr/>
        </p:nvSpPr>
        <p:spPr bwMode="auto">
          <a:xfrm>
            <a:off x="2288704" y="5917296"/>
            <a:ext cx="0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none" w="lg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5" name="上矢印 134"/>
          <p:cNvSpPr/>
          <p:nvPr/>
        </p:nvSpPr>
        <p:spPr>
          <a:xfrm>
            <a:off x="513693" y="3888962"/>
            <a:ext cx="506988" cy="304894"/>
          </a:xfrm>
          <a:prstGeom prst="upArrow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36" name="上矢印 135"/>
          <p:cNvSpPr/>
          <p:nvPr/>
        </p:nvSpPr>
        <p:spPr>
          <a:xfrm>
            <a:off x="4004799" y="3863431"/>
            <a:ext cx="506988" cy="304894"/>
          </a:xfrm>
          <a:prstGeom prst="upArrow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37" name="上矢印 136"/>
          <p:cNvSpPr/>
          <p:nvPr/>
        </p:nvSpPr>
        <p:spPr>
          <a:xfrm>
            <a:off x="6241831" y="3865308"/>
            <a:ext cx="506988" cy="304894"/>
          </a:xfrm>
          <a:prstGeom prst="upArrow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38" name="Text Box 27"/>
          <p:cNvSpPr txBox="1">
            <a:spLocks noChangeArrowheads="1"/>
          </p:cNvSpPr>
          <p:nvPr/>
        </p:nvSpPr>
        <p:spPr bwMode="auto">
          <a:xfrm>
            <a:off x="4497950" y="5996029"/>
            <a:ext cx="1129347" cy="5851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74295" tIns="8890" rIns="74295" bIns="8890"/>
          <a:lstStyle/>
          <a:p>
            <a:pPr algn="just">
              <a:spcBef>
                <a:spcPts val="300"/>
              </a:spcBef>
              <a:defRPr/>
            </a:pPr>
            <a:r>
              <a:rPr lang="ja-JP" altLang="en-US" sz="900" dirty="0">
                <a:latin typeface="ＭＳ Ｐゴシック" charset="-128"/>
              </a:rPr>
              <a:t>流通業者（卸・小売</a:t>
            </a:r>
            <a:r>
              <a:rPr lang="ja-JP" altLang="en-US" sz="900" dirty="0" smtClean="0">
                <a:latin typeface="ＭＳ Ｐゴシック" charset="-128"/>
              </a:rPr>
              <a:t>）</a:t>
            </a:r>
            <a:endParaRPr lang="ja-JP" altLang="en-US" sz="900" dirty="0">
              <a:latin typeface="ＭＳ Ｐゴシック" charset="-128"/>
            </a:endParaRPr>
          </a:p>
        </p:txBody>
      </p:sp>
      <p:sp>
        <p:nvSpPr>
          <p:cNvPr id="139" name="Line 67"/>
          <p:cNvSpPr>
            <a:spLocks noChangeShapeType="1"/>
          </p:cNvSpPr>
          <p:nvPr/>
        </p:nvSpPr>
        <p:spPr bwMode="auto">
          <a:xfrm flipV="1">
            <a:off x="3753593" y="4504412"/>
            <a:ext cx="744355" cy="117680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0" name="Line 67"/>
          <p:cNvSpPr>
            <a:spLocks noChangeShapeType="1"/>
          </p:cNvSpPr>
          <p:nvPr/>
        </p:nvSpPr>
        <p:spPr bwMode="auto">
          <a:xfrm>
            <a:off x="3750851" y="5052408"/>
            <a:ext cx="703787" cy="31061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1" name="Line 67"/>
          <p:cNvSpPr>
            <a:spLocks noChangeShapeType="1"/>
          </p:cNvSpPr>
          <p:nvPr/>
        </p:nvSpPr>
        <p:spPr bwMode="auto">
          <a:xfrm flipV="1">
            <a:off x="3750851" y="5403576"/>
            <a:ext cx="741612" cy="2776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2" name="Line 67"/>
          <p:cNvSpPr>
            <a:spLocks noChangeShapeType="1"/>
          </p:cNvSpPr>
          <p:nvPr/>
        </p:nvSpPr>
        <p:spPr bwMode="auto">
          <a:xfrm>
            <a:off x="3753594" y="5681214"/>
            <a:ext cx="733066" cy="63507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pic>
        <p:nvPicPr>
          <p:cNvPr id="143" name="Picture 3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858437" y="6191782"/>
            <a:ext cx="400999" cy="34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4" name="Text Box 27"/>
          <p:cNvSpPr txBox="1">
            <a:spLocks noChangeArrowheads="1"/>
          </p:cNvSpPr>
          <p:nvPr/>
        </p:nvSpPr>
        <p:spPr bwMode="auto">
          <a:xfrm>
            <a:off x="6050103" y="4211850"/>
            <a:ext cx="1129348" cy="5851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74295" tIns="8890" rIns="74295" bIns="8890"/>
          <a:lstStyle/>
          <a:p>
            <a:pPr algn="just">
              <a:spcBef>
                <a:spcPts val="300"/>
              </a:spcBef>
              <a:defRPr/>
            </a:pPr>
            <a:r>
              <a:rPr lang="ja-JP" altLang="en-US" sz="900" dirty="0" smtClean="0">
                <a:latin typeface="ＭＳ Ｐゴシック" charset="-128"/>
              </a:rPr>
              <a:t>消費者</a:t>
            </a:r>
            <a:endParaRPr lang="ja-JP" altLang="en-US" sz="900" dirty="0">
              <a:latin typeface="ＭＳ Ｐゴシック" charset="-128"/>
            </a:endParaRPr>
          </a:p>
        </p:txBody>
      </p:sp>
      <p:sp>
        <p:nvSpPr>
          <p:cNvPr id="145" name="Text Box 27"/>
          <p:cNvSpPr txBox="1">
            <a:spLocks noChangeArrowheads="1"/>
          </p:cNvSpPr>
          <p:nvPr/>
        </p:nvSpPr>
        <p:spPr bwMode="auto">
          <a:xfrm>
            <a:off x="6050103" y="5111013"/>
            <a:ext cx="1129348" cy="5851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74295" tIns="8890" rIns="74295" bIns="8890"/>
          <a:lstStyle/>
          <a:p>
            <a:pPr algn="just">
              <a:spcBef>
                <a:spcPts val="300"/>
              </a:spcBef>
              <a:defRPr/>
            </a:pPr>
            <a:r>
              <a:rPr lang="ja-JP" altLang="en-US" sz="900" dirty="0" smtClean="0">
                <a:latin typeface="ＭＳ Ｐゴシック" charset="-128"/>
              </a:rPr>
              <a:t>消費者</a:t>
            </a:r>
            <a:endParaRPr lang="ja-JP" altLang="en-US" sz="900" dirty="0">
              <a:latin typeface="ＭＳ Ｐゴシック" charset="-128"/>
            </a:endParaRPr>
          </a:p>
        </p:txBody>
      </p:sp>
      <p:sp>
        <p:nvSpPr>
          <p:cNvPr id="146" name="Text Box 27"/>
          <p:cNvSpPr txBox="1">
            <a:spLocks noChangeArrowheads="1"/>
          </p:cNvSpPr>
          <p:nvPr/>
        </p:nvSpPr>
        <p:spPr bwMode="auto">
          <a:xfrm>
            <a:off x="6055485" y="5983161"/>
            <a:ext cx="1129348" cy="5851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74295" tIns="8890" rIns="74295" bIns="8890"/>
          <a:lstStyle/>
          <a:p>
            <a:pPr algn="just">
              <a:spcBef>
                <a:spcPts val="300"/>
              </a:spcBef>
              <a:defRPr/>
            </a:pPr>
            <a:r>
              <a:rPr lang="ja-JP" altLang="en-US" sz="900" dirty="0" smtClean="0">
                <a:latin typeface="ＭＳ Ｐゴシック" charset="-128"/>
              </a:rPr>
              <a:t>消費者</a:t>
            </a:r>
            <a:endParaRPr lang="ja-JP" altLang="en-US" sz="900" dirty="0">
              <a:latin typeface="ＭＳ Ｐゴシック" charset="-128"/>
            </a:endParaRPr>
          </a:p>
        </p:txBody>
      </p:sp>
      <p:sp>
        <p:nvSpPr>
          <p:cNvPr id="147" name="Line 67"/>
          <p:cNvSpPr>
            <a:spLocks noChangeShapeType="1"/>
          </p:cNvSpPr>
          <p:nvPr/>
        </p:nvSpPr>
        <p:spPr bwMode="auto">
          <a:xfrm flipV="1">
            <a:off x="5637562" y="4504413"/>
            <a:ext cx="41792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8" name="Line 67"/>
          <p:cNvSpPr>
            <a:spLocks noChangeShapeType="1"/>
          </p:cNvSpPr>
          <p:nvPr/>
        </p:nvSpPr>
        <p:spPr bwMode="auto">
          <a:xfrm flipV="1">
            <a:off x="5637562" y="5423036"/>
            <a:ext cx="41792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0" name="Line 67"/>
          <p:cNvSpPr>
            <a:spLocks noChangeShapeType="1"/>
          </p:cNvSpPr>
          <p:nvPr/>
        </p:nvSpPr>
        <p:spPr bwMode="auto">
          <a:xfrm flipV="1">
            <a:off x="5666052" y="6316291"/>
            <a:ext cx="41792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pic>
        <p:nvPicPr>
          <p:cNvPr id="151" name="Picture 4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46616" y="4346312"/>
            <a:ext cx="331024" cy="396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2" name="Picture 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95279" y="4436868"/>
            <a:ext cx="339567" cy="313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" name="Picture 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94177" y="5341600"/>
            <a:ext cx="339567" cy="313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" name="Picture 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204" y="6230764"/>
            <a:ext cx="339567" cy="313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5" name="Picture 4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74036" y="5246917"/>
            <a:ext cx="367195" cy="3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6" name="Picture 4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720611" y="6130578"/>
            <a:ext cx="331024" cy="396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7" name="角丸四角形 156"/>
          <p:cNvSpPr/>
          <p:nvPr/>
        </p:nvSpPr>
        <p:spPr>
          <a:xfrm>
            <a:off x="7514066" y="3400028"/>
            <a:ext cx="2263470" cy="3165425"/>
          </a:xfrm>
          <a:prstGeom prst="roundRect">
            <a:avLst>
              <a:gd name="adj" fmla="val 6471"/>
            </a:avLst>
          </a:prstGeom>
          <a:solidFill>
            <a:srgbClr val="CCFF99">
              <a:alpha val="95686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5" tIns="0" rIns="91385" bIns="0" anchor="t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+mn-ea"/>
              </a:rPr>
              <a:t>　</a:t>
            </a:r>
            <a:r>
              <a:rPr lang="en-US" altLang="ja-JP" sz="1200" b="1" dirty="0">
                <a:solidFill>
                  <a:prstClr val="black"/>
                </a:solidFill>
                <a:latin typeface="+mn-ea"/>
              </a:rPr>
              <a:t>【</a:t>
            </a:r>
            <a:r>
              <a:rPr lang="ja-JP" altLang="en-US" sz="1200" b="1" dirty="0">
                <a:solidFill>
                  <a:prstClr val="black"/>
                </a:solidFill>
                <a:latin typeface="+mn-ea"/>
              </a:rPr>
              <a:t>本実証で扱うデータ（例）</a:t>
            </a:r>
            <a:r>
              <a:rPr lang="en-US" altLang="ja-JP" sz="1200" b="1" dirty="0">
                <a:solidFill>
                  <a:prstClr val="black"/>
                </a:solidFill>
                <a:latin typeface="+mn-ea"/>
              </a:rPr>
              <a:t>】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800" dirty="0" smtClean="0">
              <a:solidFill>
                <a:prstClr val="black"/>
              </a:solidFill>
              <a:latin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100" b="1" dirty="0" smtClean="0">
                <a:solidFill>
                  <a:srgbClr val="003366"/>
                </a:solidFill>
                <a:latin typeface="+mn-ea"/>
              </a:rPr>
              <a:t>(1) </a:t>
            </a:r>
            <a:r>
              <a:rPr lang="ja-JP" altLang="en-US" sz="1100" b="1" dirty="0" smtClean="0">
                <a:solidFill>
                  <a:srgbClr val="003366"/>
                </a:solidFill>
                <a:latin typeface="+mn-ea"/>
              </a:rPr>
              <a:t>栽培</a:t>
            </a:r>
            <a:r>
              <a:rPr lang="ja-JP" altLang="en-US" sz="1100" b="1" dirty="0">
                <a:solidFill>
                  <a:srgbClr val="003366"/>
                </a:solidFill>
                <a:latin typeface="+mn-ea"/>
              </a:rPr>
              <a:t>情報</a:t>
            </a:r>
            <a:endParaRPr lang="en-US" altLang="ja-JP" sz="1100" b="1" dirty="0" smtClean="0">
              <a:solidFill>
                <a:srgbClr val="003366"/>
              </a:solidFill>
              <a:latin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+mn-ea"/>
              </a:rPr>
              <a:t>生産地、品目、投与農薬、肥料、</a:t>
            </a:r>
            <a:endParaRPr lang="en-US" altLang="ja-JP" sz="1100" dirty="0" smtClean="0">
              <a:solidFill>
                <a:prstClr val="black"/>
              </a:solidFill>
              <a:latin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　圃場</a:t>
            </a:r>
            <a:r>
              <a:rPr lang="ja-JP" altLang="en-US" sz="1100" dirty="0" smtClean="0">
                <a:solidFill>
                  <a:prstClr val="black"/>
                </a:solidFill>
                <a:latin typeface="+mn-ea"/>
              </a:rPr>
              <a:t>の放射線量　等</a:t>
            </a:r>
            <a:endParaRPr lang="en-US" altLang="ja-JP" sz="1100" dirty="0" smtClean="0">
              <a:solidFill>
                <a:prstClr val="black"/>
              </a:solidFill>
              <a:latin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800" dirty="0" smtClean="0">
              <a:solidFill>
                <a:prstClr val="black"/>
              </a:solidFill>
              <a:latin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100" b="1" dirty="0" smtClean="0">
                <a:solidFill>
                  <a:srgbClr val="003366"/>
                </a:solidFill>
                <a:latin typeface="+mn-ea"/>
              </a:rPr>
              <a:t>(</a:t>
            </a:r>
            <a:r>
              <a:rPr lang="en-US" altLang="ja-JP" sz="1100" b="1" dirty="0">
                <a:solidFill>
                  <a:srgbClr val="003366"/>
                </a:solidFill>
                <a:latin typeface="+mn-ea"/>
              </a:rPr>
              <a:t>2</a:t>
            </a:r>
            <a:r>
              <a:rPr lang="en-US" altLang="ja-JP" sz="1100" b="1" dirty="0" smtClean="0">
                <a:solidFill>
                  <a:srgbClr val="003366"/>
                </a:solidFill>
                <a:latin typeface="+mn-ea"/>
              </a:rPr>
              <a:t>) </a:t>
            </a:r>
            <a:r>
              <a:rPr lang="ja-JP" altLang="en-US" sz="1100" b="1" dirty="0" smtClean="0">
                <a:solidFill>
                  <a:srgbClr val="003366"/>
                </a:solidFill>
                <a:latin typeface="+mn-ea"/>
              </a:rPr>
              <a:t>品質情報</a:t>
            </a:r>
            <a:endParaRPr lang="en-US" altLang="ja-JP" sz="1100" b="1" dirty="0" smtClean="0">
              <a:solidFill>
                <a:srgbClr val="003366"/>
              </a:solidFill>
              <a:latin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dirty="0" smtClean="0">
                <a:solidFill>
                  <a:prstClr val="black"/>
                </a:solidFill>
                <a:latin typeface="+mn-ea"/>
              </a:rPr>
              <a:t>　等級</a:t>
            </a:r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、</a:t>
            </a:r>
            <a:r>
              <a:rPr lang="ja-JP" altLang="en-US" sz="1100" dirty="0" smtClean="0">
                <a:solidFill>
                  <a:prstClr val="black"/>
                </a:solidFill>
                <a:latin typeface="+mn-ea"/>
              </a:rPr>
              <a:t>糖度　等</a:t>
            </a:r>
            <a:endParaRPr lang="en-US" altLang="ja-JP" sz="1100" dirty="0" smtClean="0">
              <a:solidFill>
                <a:prstClr val="black"/>
              </a:solidFill>
              <a:latin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800" b="1" dirty="0" smtClean="0">
              <a:solidFill>
                <a:prstClr val="black"/>
              </a:solidFill>
              <a:latin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100" b="1" dirty="0" smtClean="0">
                <a:solidFill>
                  <a:srgbClr val="003366"/>
                </a:solidFill>
                <a:latin typeface="+mn-ea"/>
              </a:rPr>
              <a:t>(3) </a:t>
            </a:r>
            <a:r>
              <a:rPr lang="ja-JP" altLang="en-US" sz="1100" b="1" dirty="0" smtClean="0">
                <a:solidFill>
                  <a:srgbClr val="003366"/>
                </a:solidFill>
                <a:latin typeface="+mn-ea"/>
              </a:rPr>
              <a:t>流通情報</a:t>
            </a:r>
            <a:endParaRPr lang="en-US" altLang="ja-JP" sz="1100" b="1" dirty="0" smtClean="0">
              <a:solidFill>
                <a:srgbClr val="003366"/>
              </a:solidFill>
              <a:latin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+mn-ea"/>
              </a:rPr>
              <a:t>位置情報、拠点名称、</a:t>
            </a:r>
            <a:endParaRPr lang="en-US" altLang="ja-JP" sz="1100" dirty="0" smtClean="0">
              <a:solidFill>
                <a:prstClr val="black"/>
              </a:solidFill>
              <a:latin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+mn-ea"/>
              </a:rPr>
              <a:t>入荷時刻、出荷時刻　等</a:t>
            </a:r>
            <a:endParaRPr lang="en-US" altLang="ja-JP" sz="1100" dirty="0" smtClean="0">
              <a:solidFill>
                <a:prstClr val="black"/>
              </a:solidFill>
              <a:latin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800" b="1" dirty="0" smtClean="0">
              <a:solidFill>
                <a:prstClr val="black"/>
              </a:solidFill>
              <a:latin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100" b="1" dirty="0" smtClean="0">
                <a:solidFill>
                  <a:srgbClr val="003366"/>
                </a:solidFill>
                <a:latin typeface="+mn-ea"/>
              </a:rPr>
              <a:t>(4) </a:t>
            </a:r>
            <a:r>
              <a:rPr lang="ja-JP" altLang="en-US" sz="1100" b="1" dirty="0" smtClean="0">
                <a:solidFill>
                  <a:srgbClr val="003366"/>
                </a:solidFill>
                <a:latin typeface="+mn-ea"/>
              </a:rPr>
              <a:t>評価情報</a:t>
            </a:r>
            <a:endParaRPr lang="en-US" altLang="ja-JP" sz="1100" b="1" dirty="0" smtClean="0">
              <a:solidFill>
                <a:srgbClr val="003366"/>
              </a:solidFill>
              <a:latin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+mn-ea"/>
              </a:rPr>
              <a:t>味の評価</a:t>
            </a:r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、</a:t>
            </a:r>
            <a:r>
              <a:rPr lang="ja-JP" altLang="en-US" sz="1100" dirty="0" smtClean="0">
                <a:solidFill>
                  <a:prstClr val="black"/>
                </a:solidFill>
                <a:latin typeface="+mn-ea"/>
              </a:rPr>
              <a:t>外見の評価、</a:t>
            </a:r>
            <a:endParaRPr lang="en-US" altLang="ja-JP" sz="1100" dirty="0" smtClean="0">
              <a:solidFill>
                <a:prstClr val="black"/>
              </a:solidFill>
              <a:latin typeface="+mn-ea"/>
            </a:endParaRP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+mn-ea"/>
              </a:rPr>
              <a:t>感想　等</a:t>
            </a:r>
            <a:endParaRPr lang="en-US" altLang="ja-JP" sz="1100" dirty="0" smtClean="0">
              <a:solidFill>
                <a:prstClr val="black"/>
              </a:solidFill>
              <a:latin typeface="+mn-ea"/>
            </a:endParaRPr>
          </a:p>
        </p:txBody>
      </p:sp>
      <p:cxnSp>
        <p:nvCxnSpPr>
          <p:cNvPr id="103" name="直線矢印コネクタ 102"/>
          <p:cNvCxnSpPr>
            <a:stCxn id="86" idx="1"/>
            <a:endCxn id="74" idx="2"/>
          </p:cNvCxnSpPr>
          <p:nvPr/>
        </p:nvCxnSpPr>
        <p:spPr>
          <a:xfrm flipV="1">
            <a:off x="823793" y="2939388"/>
            <a:ext cx="286304" cy="492043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矢印コネクタ 110"/>
          <p:cNvCxnSpPr>
            <a:stCxn id="87" idx="1"/>
            <a:endCxn id="74" idx="2"/>
          </p:cNvCxnSpPr>
          <p:nvPr/>
        </p:nvCxnSpPr>
        <p:spPr>
          <a:xfrm flipH="1" flipV="1">
            <a:off x="1110097" y="2939388"/>
            <a:ext cx="3106648" cy="468308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矢印コネクタ 111"/>
          <p:cNvCxnSpPr>
            <a:stCxn id="88" idx="1"/>
            <a:endCxn id="74" idx="2"/>
          </p:cNvCxnSpPr>
          <p:nvPr/>
        </p:nvCxnSpPr>
        <p:spPr>
          <a:xfrm flipH="1" flipV="1">
            <a:off x="1110097" y="2939388"/>
            <a:ext cx="5391039" cy="489478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矢印コネクタ 148"/>
          <p:cNvCxnSpPr>
            <a:stCxn id="86" idx="1"/>
            <a:endCxn id="70" idx="2"/>
          </p:cNvCxnSpPr>
          <p:nvPr/>
        </p:nvCxnSpPr>
        <p:spPr>
          <a:xfrm flipV="1">
            <a:off x="823793" y="2942108"/>
            <a:ext cx="2573785" cy="489323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矢印コネクタ 157"/>
          <p:cNvCxnSpPr>
            <a:stCxn id="88" idx="1"/>
            <a:endCxn id="70" idx="2"/>
          </p:cNvCxnSpPr>
          <p:nvPr/>
        </p:nvCxnSpPr>
        <p:spPr>
          <a:xfrm flipH="1" flipV="1">
            <a:off x="3397578" y="2942108"/>
            <a:ext cx="3103558" cy="486758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矢印コネクタ 158"/>
          <p:cNvCxnSpPr>
            <a:stCxn id="86" idx="1"/>
            <a:endCxn id="71" idx="2"/>
          </p:cNvCxnSpPr>
          <p:nvPr/>
        </p:nvCxnSpPr>
        <p:spPr>
          <a:xfrm flipV="1">
            <a:off x="823793" y="2932002"/>
            <a:ext cx="4470698" cy="499429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矢印コネクタ 159"/>
          <p:cNvCxnSpPr>
            <a:stCxn id="86" idx="1"/>
            <a:endCxn id="72" idx="2"/>
          </p:cNvCxnSpPr>
          <p:nvPr/>
        </p:nvCxnSpPr>
        <p:spPr>
          <a:xfrm flipV="1">
            <a:off x="823793" y="2939388"/>
            <a:ext cx="5707673" cy="492043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矢印コネクタ 160"/>
          <p:cNvCxnSpPr>
            <a:stCxn id="88" idx="1"/>
            <a:endCxn id="71" idx="2"/>
          </p:cNvCxnSpPr>
          <p:nvPr/>
        </p:nvCxnSpPr>
        <p:spPr>
          <a:xfrm flipH="1" flipV="1">
            <a:off x="5294491" y="2932002"/>
            <a:ext cx="1206645" cy="496864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直線矢印コネクタ 161"/>
          <p:cNvCxnSpPr>
            <a:stCxn id="87" idx="1"/>
            <a:endCxn id="70" idx="2"/>
          </p:cNvCxnSpPr>
          <p:nvPr/>
        </p:nvCxnSpPr>
        <p:spPr>
          <a:xfrm flipH="1" flipV="1">
            <a:off x="3397578" y="2942108"/>
            <a:ext cx="819167" cy="465588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テキスト ボックス 162"/>
          <p:cNvSpPr txBox="1"/>
          <p:nvPr/>
        </p:nvSpPr>
        <p:spPr>
          <a:xfrm>
            <a:off x="0" y="-2352"/>
            <a:ext cx="9905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+mn-ea"/>
              </a:rPr>
              <a:t>平成</a:t>
            </a:r>
            <a:r>
              <a:rPr lang="en-US" altLang="ja-JP" dirty="0">
                <a:latin typeface="+mn-ea"/>
              </a:rPr>
              <a:t>24</a:t>
            </a:r>
            <a:r>
              <a:rPr lang="ja-JP" altLang="en-US" dirty="0">
                <a:latin typeface="+mn-ea"/>
              </a:rPr>
              <a:t>年度オープンデータ実証実験</a:t>
            </a:r>
            <a:r>
              <a:rPr lang="ja-JP" altLang="en-US" dirty="0">
                <a:latin typeface="+mn-ea"/>
              </a:rPr>
              <a:t>　生鮮</a:t>
            </a:r>
            <a:r>
              <a:rPr lang="ja-JP" altLang="en-US" dirty="0" smtClean="0">
                <a:latin typeface="+mn-ea"/>
              </a:rPr>
              <a:t>農産物</a:t>
            </a:r>
            <a:r>
              <a:rPr lang="ja-JP" altLang="en-US" sz="2000" dirty="0" smtClean="0">
                <a:latin typeface="+mn-ea"/>
              </a:rPr>
              <a:t>情報（概要）</a:t>
            </a:r>
            <a:endParaRPr kumimoji="1" lang="en-US" altLang="ja-JP" sz="2000" dirty="0" smtClean="0">
              <a:latin typeface="+mn-ea"/>
            </a:endParaRPr>
          </a:p>
        </p:txBody>
      </p:sp>
      <p:cxnSp>
        <p:nvCxnSpPr>
          <p:cNvPr id="164" name="直線コネクタ 163"/>
          <p:cNvCxnSpPr>
            <a:cxnSpLocks noChangeShapeType="1"/>
          </p:cNvCxnSpPr>
          <p:nvPr/>
        </p:nvCxnSpPr>
        <p:spPr bwMode="auto">
          <a:xfrm>
            <a:off x="0" y="404666"/>
            <a:ext cx="9906000" cy="1587"/>
          </a:xfrm>
          <a:prstGeom prst="line">
            <a:avLst/>
          </a:prstGeom>
          <a:noFill/>
          <a:ln w="63500" cmpd="sng" algn="ctr">
            <a:solidFill>
              <a:srgbClr val="FF9900"/>
            </a:solidFill>
            <a:round/>
            <a:headEnd/>
            <a:tailEnd/>
          </a:ln>
        </p:spPr>
      </p:cxnSp>
      <p:sp>
        <p:nvSpPr>
          <p:cNvPr id="165" name="スライド番号プレースホルダ 11"/>
          <p:cNvSpPr>
            <a:spLocks noGrp="1"/>
          </p:cNvSpPr>
          <p:nvPr>
            <p:ph type="sldNum" sz="quarter" idx="4294967295"/>
          </p:nvPr>
        </p:nvSpPr>
        <p:spPr>
          <a:xfrm>
            <a:off x="9129464" y="6520259"/>
            <a:ext cx="77997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465055-439F-4391-840E-CC8A179C19DE}" type="slidenum">
              <a:rPr kumimoji="0" lang="ja-JP" alt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610678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円/楕円 52"/>
          <p:cNvSpPr/>
          <p:nvPr/>
        </p:nvSpPr>
        <p:spPr>
          <a:xfrm rot="2020934">
            <a:off x="1317796" y="1341569"/>
            <a:ext cx="3517606" cy="129252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0" y="-2352"/>
            <a:ext cx="9905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+mn-ea"/>
              </a:rPr>
              <a:t>平成</a:t>
            </a:r>
            <a:r>
              <a:rPr lang="en-US" altLang="ja-JP" dirty="0">
                <a:latin typeface="+mn-ea"/>
              </a:rPr>
              <a:t>24</a:t>
            </a:r>
            <a:r>
              <a:rPr lang="ja-JP" altLang="en-US" dirty="0">
                <a:latin typeface="+mn-ea"/>
              </a:rPr>
              <a:t>年度オープンデータ実証実験</a:t>
            </a:r>
            <a:r>
              <a:rPr lang="ja-JP" altLang="en-US" dirty="0">
                <a:latin typeface="+mn-ea"/>
              </a:rPr>
              <a:t>　生鮮</a:t>
            </a:r>
            <a:r>
              <a:rPr lang="ja-JP" altLang="en-US" dirty="0" smtClean="0">
                <a:latin typeface="+mn-ea"/>
              </a:rPr>
              <a:t>農産物</a:t>
            </a:r>
            <a:r>
              <a:rPr lang="ja-JP" altLang="en-US" sz="2000" dirty="0" smtClean="0">
                <a:latin typeface="+mn-ea"/>
              </a:rPr>
              <a:t>情報（アプリケーション）</a:t>
            </a:r>
            <a:endParaRPr kumimoji="1" lang="en-US" altLang="ja-JP" sz="2000" dirty="0" smtClean="0">
              <a:latin typeface="+mn-ea"/>
            </a:endParaRPr>
          </a:p>
        </p:txBody>
      </p:sp>
      <p:cxnSp>
        <p:nvCxnSpPr>
          <p:cNvPr id="26" name="直線コネクタ 25"/>
          <p:cNvCxnSpPr>
            <a:cxnSpLocks noChangeShapeType="1"/>
          </p:cNvCxnSpPr>
          <p:nvPr/>
        </p:nvCxnSpPr>
        <p:spPr bwMode="auto">
          <a:xfrm>
            <a:off x="0" y="404666"/>
            <a:ext cx="9906000" cy="1587"/>
          </a:xfrm>
          <a:prstGeom prst="line">
            <a:avLst/>
          </a:prstGeom>
          <a:noFill/>
          <a:ln w="63500" cmpd="sng" algn="ctr">
            <a:solidFill>
              <a:srgbClr val="FF9900"/>
            </a:solidFill>
            <a:round/>
            <a:headEnd/>
            <a:tailEnd/>
          </a:ln>
        </p:spPr>
      </p:cxnSp>
      <p:sp>
        <p:nvSpPr>
          <p:cNvPr id="27" name="スライド番号プレースホルダ 11"/>
          <p:cNvSpPr>
            <a:spLocks noGrp="1"/>
          </p:cNvSpPr>
          <p:nvPr>
            <p:ph type="sldNum" sz="quarter" idx="4294967295"/>
          </p:nvPr>
        </p:nvSpPr>
        <p:spPr>
          <a:xfrm>
            <a:off x="9129464" y="6520259"/>
            <a:ext cx="77997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465055-439F-4391-840E-CC8A179C19DE}" type="slidenum">
              <a:rPr kumimoji="0" lang="ja-JP" alt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ja-JP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1136577" y="3415718"/>
            <a:ext cx="2773222" cy="2706812"/>
          </a:xfrm>
          <a:prstGeom prst="roundRect">
            <a:avLst>
              <a:gd name="adj" fmla="val 1422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4117368" y="3415719"/>
            <a:ext cx="2790029" cy="2706811"/>
          </a:xfrm>
          <a:prstGeom prst="roundRect">
            <a:avLst>
              <a:gd name="adj" fmla="val 1422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7113240" y="3415718"/>
            <a:ext cx="2441708" cy="2706812"/>
          </a:xfrm>
          <a:prstGeom prst="roundRect">
            <a:avLst>
              <a:gd name="adj" fmla="val 1422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32" name="直線矢印コネクタ 31"/>
          <p:cNvCxnSpPr/>
          <p:nvPr/>
        </p:nvCxnSpPr>
        <p:spPr>
          <a:xfrm>
            <a:off x="4361470" y="1665505"/>
            <a:ext cx="1118364" cy="0"/>
          </a:xfrm>
          <a:prstGeom prst="straightConnector1">
            <a:avLst/>
          </a:prstGeom>
          <a:ln w="635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91082" y="3474248"/>
            <a:ext cx="2079422" cy="261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06006" y="3461819"/>
            <a:ext cx="2522858" cy="2631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" name="角丸四角形 37"/>
          <p:cNvSpPr/>
          <p:nvPr/>
        </p:nvSpPr>
        <p:spPr>
          <a:xfrm>
            <a:off x="5961112" y="586867"/>
            <a:ext cx="3096344" cy="2740705"/>
          </a:xfrm>
          <a:prstGeom prst="roundRect">
            <a:avLst>
              <a:gd name="adj" fmla="val 4800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6897216" y="454213"/>
            <a:ext cx="1197439" cy="28782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［ 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消費者の画面</a:t>
            </a:r>
            <a:r>
              <a:rPr lang="ja-JP" altLang="en-US" sz="1200" dirty="0" smtClean="0">
                <a:solidFill>
                  <a:schemeClr val="tx1"/>
                </a:solidFill>
              </a:rPr>
              <a:t>］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pic>
        <p:nvPicPr>
          <p:cNvPr id="40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37503" y="702079"/>
            <a:ext cx="2696821" cy="2578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3" name="直線矢印コネクタ 42"/>
          <p:cNvCxnSpPr/>
          <p:nvPr/>
        </p:nvCxnSpPr>
        <p:spPr>
          <a:xfrm>
            <a:off x="8506344" y="3173642"/>
            <a:ext cx="0" cy="556034"/>
          </a:xfrm>
          <a:prstGeom prst="straightConnector1">
            <a:avLst/>
          </a:prstGeom>
          <a:ln w="635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正方形/長方形 47"/>
          <p:cNvSpPr/>
          <p:nvPr/>
        </p:nvSpPr>
        <p:spPr>
          <a:xfrm>
            <a:off x="117698" y="548680"/>
            <a:ext cx="476329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安全・安心等に係る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/>
              </a:rPr>
              <a:t>情報を含めた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</a:rPr>
              <a:t>トレーサビリティシステム</a:t>
            </a:r>
            <a:endParaRPr lang="ja-JP" altLang="en-US" sz="1400" dirty="0"/>
          </a:p>
        </p:txBody>
      </p:sp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360" y="3461819"/>
            <a:ext cx="2614278" cy="2631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テキスト ボックス 30"/>
          <p:cNvSpPr txBox="1"/>
          <p:nvPr/>
        </p:nvSpPr>
        <p:spPr>
          <a:xfrm>
            <a:off x="100235" y="6074712"/>
            <a:ext cx="9705528" cy="738664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r>
              <a:rPr kumimoji="1" lang="en-US" altLang="ja-JP" sz="1200" b="1" dirty="0" smtClean="0">
                <a:latin typeface="+mn-ea"/>
                <a:ea typeface="+mn-ea"/>
              </a:rPr>
              <a:t>【</a:t>
            </a:r>
            <a:r>
              <a:rPr kumimoji="1" lang="ja-JP" altLang="en-US" sz="1200" b="1" dirty="0" smtClean="0">
                <a:latin typeface="+mn-ea"/>
                <a:ea typeface="+mn-ea"/>
              </a:rPr>
              <a:t>成果と課題</a:t>
            </a:r>
            <a:r>
              <a:rPr kumimoji="1" lang="en-US" altLang="ja-JP" sz="1200" b="1" dirty="0" smtClean="0">
                <a:latin typeface="+mn-ea"/>
                <a:ea typeface="+mn-ea"/>
              </a:rPr>
              <a:t>】</a:t>
            </a:r>
          </a:p>
          <a:p>
            <a:pPr marL="180975" indent="-180975"/>
            <a:r>
              <a:rPr kumimoji="1" lang="ja-JP" altLang="en-US" sz="1200" dirty="0" smtClean="0">
                <a:latin typeface="+mn-ea"/>
                <a:ea typeface="+mn-ea"/>
              </a:rPr>
              <a:t>○　</a:t>
            </a:r>
            <a:r>
              <a:rPr lang="ja-JP" altLang="en-US" sz="1200" dirty="0">
                <a:latin typeface="+mn-ea"/>
              </a:rPr>
              <a:t>共通ＡＰＩの仕様書をもとに、</a:t>
            </a:r>
            <a:r>
              <a:rPr kumimoji="1" lang="ja-JP" altLang="en-US" sz="1200" dirty="0" smtClean="0">
                <a:latin typeface="+mn-ea"/>
                <a:ea typeface="+mn-ea"/>
              </a:rPr>
              <a:t>農産物分野における</a:t>
            </a:r>
            <a:r>
              <a:rPr kumimoji="1" lang="en-US" altLang="ja-JP" sz="1200" dirty="0" smtClean="0">
                <a:latin typeface="+mn-ea"/>
                <a:ea typeface="+mn-ea"/>
              </a:rPr>
              <a:t>API</a:t>
            </a:r>
            <a:r>
              <a:rPr kumimoji="1" lang="ja-JP" altLang="en-US" sz="1200" dirty="0" smtClean="0">
                <a:latin typeface="+mn-ea"/>
                <a:ea typeface="+mn-ea"/>
              </a:rPr>
              <a:t>や</a:t>
            </a:r>
            <a:r>
              <a:rPr lang="ja-JP" altLang="en-US" sz="1200" dirty="0" smtClean="0">
                <a:latin typeface="+mn-ea"/>
                <a:ea typeface="+mn-ea"/>
              </a:rPr>
              <a:t>データ</a:t>
            </a:r>
            <a:r>
              <a:rPr lang="ja-JP" altLang="en-US" sz="1200" dirty="0">
                <a:latin typeface="+mn-ea"/>
                <a:ea typeface="+mn-ea"/>
              </a:rPr>
              <a:t>規格（ボキャブラリ等</a:t>
            </a:r>
            <a:r>
              <a:rPr lang="ja-JP" altLang="en-US" sz="1200" dirty="0" smtClean="0">
                <a:latin typeface="+mn-ea"/>
                <a:ea typeface="+mn-ea"/>
              </a:rPr>
              <a:t>）</a:t>
            </a:r>
            <a:r>
              <a:rPr kumimoji="1" lang="ja-JP" altLang="en-US" sz="1200" dirty="0" smtClean="0">
                <a:latin typeface="+mn-ea"/>
                <a:ea typeface="+mn-ea"/>
              </a:rPr>
              <a:t>を</a:t>
            </a:r>
            <a:r>
              <a:rPr lang="ja-JP" altLang="en-US" sz="1200" dirty="0">
                <a:latin typeface="+mn-ea"/>
                <a:ea typeface="+mn-ea"/>
              </a:rPr>
              <a:t>構築</a:t>
            </a:r>
            <a:r>
              <a:rPr kumimoji="1" lang="ja-JP" altLang="en-US" sz="1200" dirty="0" smtClean="0">
                <a:latin typeface="+mn-ea"/>
                <a:ea typeface="+mn-ea"/>
              </a:rPr>
              <a:t>・実装し、安全安心に係る情報も含めたトレーサビリティシステムへの活用についての有効性</a:t>
            </a:r>
            <a:r>
              <a:rPr lang="ja-JP" altLang="en-US" sz="1200" dirty="0">
                <a:latin typeface="+mn-ea"/>
                <a:ea typeface="+mn-ea"/>
              </a:rPr>
              <a:t>を</a:t>
            </a:r>
            <a:r>
              <a:rPr kumimoji="1" lang="ja-JP" altLang="en-US" sz="1200" dirty="0" smtClean="0">
                <a:latin typeface="+mn-ea"/>
                <a:ea typeface="+mn-ea"/>
              </a:rPr>
              <a:t>検証することができた。</a:t>
            </a:r>
            <a:endParaRPr kumimoji="1" lang="en-US" altLang="ja-JP" sz="1200" dirty="0" smtClean="0">
              <a:latin typeface="+mn-ea"/>
              <a:ea typeface="+mn-ea"/>
            </a:endParaRPr>
          </a:p>
          <a:p>
            <a:pPr marL="180975" indent="-180975"/>
            <a:r>
              <a:rPr kumimoji="1" lang="ja-JP" altLang="en-US" sz="1200" dirty="0" smtClean="0">
                <a:latin typeface="+mn-ea"/>
                <a:ea typeface="+mn-ea"/>
              </a:rPr>
              <a:t>○　農業関係団体が、本実証成果を導入することに</a:t>
            </a:r>
            <a:r>
              <a:rPr lang="ja-JP" altLang="en-US" sz="1200" dirty="0" smtClean="0">
                <a:latin typeface="+mn-ea"/>
                <a:ea typeface="+mn-ea"/>
              </a:rPr>
              <a:t>ついて検討中。また、農林水産省と農業ＩＣＴに係る連携施策を検討中。</a:t>
            </a:r>
            <a:endParaRPr kumimoji="1" lang="en-US" altLang="ja-JP" sz="1200" dirty="0" smtClean="0">
              <a:latin typeface="+mn-ea"/>
              <a:ea typeface="+mn-ea"/>
            </a:endParaRPr>
          </a:p>
        </p:txBody>
      </p:sp>
      <p:pic>
        <p:nvPicPr>
          <p:cNvPr id="46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776" y="903051"/>
            <a:ext cx="747545" cy="983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648" y="874721"/>
            <a:ext cx="961417" cy="961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1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145" y="2090302"/>
            <a:ext cx="1354083" cy="931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正方形/長方形 49"/>
          <p:cNvSpPr/>
          <p:nvPr/>
        </p:nvSpPr>
        <p:spPr>
          <a:xfrm>
            <a:off x="868572" y="2566645"/>
            <a:ext cx="20022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貼付ラベルの</a:t>
            </a:r>
            <a:r>
              <a:rPr lang="en-US" altLang="ja-JP" sz="1200" dirty="0" smtClean="0"/>
              <a:t>QR</a:t>
            </a:r>
            <a:r>
              <a:rPr lang="ja-JP" altLang="en-US" sz="1200" dirty="0" smtClean="0"/>
              <a:t>コードを</a:t>
            </a:r>
            <a:endParaRPr lang="en-US" altLang="ja-JP" sz="1200" dirty="0" smtClean="0"/>
          </a:p>
          <a:p>
            <a:r>
              <a:rPr lang="ja-JP" altLang="en-US" sz="1200" dirty="0" smtClean="0"/>
              <a:t>携帯端末で読み取ることで</a:t>
            </a:r>
            <a:endParaRPr lang="en-US" altLang="ja-JP" sz="1200" dirty="0" smtClean="0"/>
          </a:p>
          <a:p>
            <a:r>
              <a:rPr lang="ja-JP" altLang="en-US" sz="1200" dirty="0" smtClean="0"/>
              <a:t>情報を表示</a:t>
            </a:r>
            <a:endParaRPr lang="ja-JP" altLang="en-US" sz="1200" dirty="0"/>
          </a:p>
        </p:txBody>
      </p:sp>
      <p:cxnSp>
        <p:nvCxnSpPr>
          <p:cNvPr id="44" name="直線矢印コネクタ 43"/>
          <p:cNvCxnSpPr>
            <a:endCxn id="52" idx="0"/>
          </p:cNvCxnSpPr>
          <p:nvPr/>
        </p:nvCxnSpPr>
        <p:spPr>
          <a:xfrm flipH="1">
            <a:off x="5527499" y="2920494"/>
            <a:ext cx="587326" cy="541325"/>
          </a:xfrm>
          <a:prstGeom prst="straightConnector1">
            <a:avLst/>
          </a:prstGeom>
          <a:ln w="635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 flipH="1">
            <a:off x="3537579" y="2730166"/>
            <a:ext cx="2599924" cy="721493"/>
          </a:xfrm>
          <a:prstGeom prst="straightConnector1">
            <a:avLst/>
          </a:prstGeom>
          <a:ln w="63500"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5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6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Office PowerPoint</Application>
  <PresentationFormat>A4 210 x 297 mm</PresentationFormat>
  <Paragraphs>94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16_Office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2012-07-26T12:48:06Z</dcterms:created>
  <dcterms:modified xsi:type="dcterms:W3CDTF">2013-11-19T04:53:00Z</dcterms:modified>
</cp:coreProperties>
</file>