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31" r:id="rId1"/>
  </p:sldMasterIdLst>
  <p:notesMasterIdLst>
    <p:notesMasterId r:id="rId4"/>
  </p:notesMasterIdLst>
  <p:handoutMasterIdLst>
    <p:handoutMasterId r:id="rId5"/>
  </p:handoutMasterIdLst>
  <p:sldIdLst>
    <p:sldId id="2039" r:id="rId2"/>
    <p:sldId id="2060" r:id="rId3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00"/>
    <a:srgbClr val="33CC33"/>
    <a:srgbClr val="800080"/>
    <a:srgbClr val="FF9900"/>
    <a:srgbClr val="99CC00"/>
    <a:srgbClr val="D60093"/>
    <a:srgbClr val="CC99FF"/>
    <a:srgbClr val="CC00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21" autoAdjust="0"/>
    <p:restoredTop sz="98777" autoAdjust="0"/>
  </p:normalViewPr>
  <p:slideViewPr>
    <p:cSldViewPr>
      <p:cViewPr>
        <p:scale>
          <a:sx n="90" d="100"/>
          <a:sy n="90" d="100"/>
        </p:scale>
        <p:origin x="-492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59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334" y="-8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2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0E2BD61-DDD7-4277-940A-D53337B860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4877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2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2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8330283-1BF3-43FC-816A-7A3E2B0570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096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230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44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97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27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79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915400" cy="404664"/>
          </a:xfrm>
        </p:spPr>
        <p:txBody>
          <a:bodyPr/>
          <a:lstStyle>
            <a:lvl1pPr algn="ctr">
              <a:defRPr sz="24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4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682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5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877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79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8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6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51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1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8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822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822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822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7149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8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7.png"/><Relationship Id="rId2" Type="http://schemas.openxmlformats.org/officeDocument/2006/relationships/image" Target="../media/image8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jpe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 11"/>
          <p:cNvSpPr>
            <a:spLocks noGrp="1"/>
          </p:cNvSpPr>
          <p:nvPr>
            <p:ph type="sldNum" sz="quarter" idx="4294967295"/>
          </p:nvPr>
        </p:nvSpPr>
        <p:spPr>
          <a:xfrm>
            <a:off x="9129464" y="6520259"/>
            <a:ext cx="77997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465055-439F-4391-840E-CC8A179C19DE}" type="slidenum">
              <a:rPr kumimoji="0" lang="ja-JP" alt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-2352"/>
            <a:ext cx="990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+mn-ea"/>
              </a:rPr>
              <a:t>平成</a:t>
            </a:r>
            <a:r>
              <a:rPr lang="en-US" altLang="ja-JP" dirty="0">
                <a:latin typeface="+mn-ea"/>
              </a:rPr>
              <a:t>24</a:t>
            </a:r>
            <a:r>
              <a:rPr lang="ja-JP" altLang="en-US" dirty="0">
                <a:latin typeface="+mn-ea"/>
              </a:rPr>
              <a:t>年度オープンデータ実証実験</a:t>
            </a:r>
            <a:r>
              <a:rPr lang="ja-JP" altLang="en-US" dirty="0">
                <a:latin typeface="+mn-ea"/>
              </a:rPr>
              <a:t>　水産物</a:t>
            </a:r>
            <a:r>
              <a:rPr lang="ja-JP" altLang="en-US" sz="2000" dirty="0" smtClean="0">
                <a:latin typeface="+mn-ea"/>
              </a:rPr>
              <a:t>情報（概要）</a:t>
            </a:r>
            <a:endParaRPr kumimoji="1" lang="en-US" altLang="ja-JP" sz="2000" dirty="0" smtClean="0">
              <a:latin typeface="+mn-ea"/>
            </a:endParaRPr>
          </a:p>
        </p:txBody>
      </p:sp>
      <p:cxnSp>
        <p:nvCxnSpPr>
          <p:cNvPr id="5" name="直線コネクタ 4"/>
          <p:cNvCxnSpPr>
            <a:cxnSpLocks noChangeShapeType="1"/>
          </p:cNvCxnSpPr>
          <p:nvPr/>
        </p:nvCxnSpPr>
        <p:spPr bwMode="auto">
          <a:xfrm>
            <a:off x="0" y="404666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pic>
        <p:nvPicPr>
          <p:cNvPr id="73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7675" y="5939260"/>
            <a:ext cx="6985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Line 3"/>
          <p:cNvSpPr>
            <a:spLocks noChangeShapeType="1"/>
          </p:cNvSpPr>
          <p:nvPr/>
        </p:nvSpPr>
        <p:spPr bwMode="auto">
          <a:xfrm flipV="1">
            <a:off x="390525" y="5918622"/>
            <a:ext cx="4137025" cy="34925"/>
          </a:xfrm>
          <a:prstGeom prst="line">
            <a:avLst/>
          </a:prstGeom>
          <a:noFill/>
          <a:ln w="190500">
            <a:solidFill>
              <a:srgbClr val="FFCC99"/>
            </a:solidFill>
            <a:round/>
            <a:headEnd/>
            <a:tailEnd type="triangle" w="sm" len="sm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" name="角丸四角形 74"/>
          <p:cNvSpPr/>
          <p:nvPr/>
        </p:nvSpPr>
        <p:spPr>
          <a:xfrm>
            <a:off x="149225" y="548680"/>
            <a:ext cx="9607550" cy="1495425"/>
          </a:xfrm>
          <a:prstGeom prst="roundRect">
            <a:avLst>
              <a:gd name="adj" fmla="val 0"/>
            </a:avLst>
          </a:prstGeom>
          <a:solidFill>
            <a:srgbClr val="FFFFCC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176213" indent="-176213">
              <a:lnSpc>
                <a:spcPts val="1800"/>
              </a:lnSpc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Arial" charset="0"/>
              </a:rPr>
              <a:t>○　東日本大震災以降、</a:t>
            </a:r>
            <a:r>
              <a:rPr lang="ja-JP" altLang="en-US" sz="1400" u="sng" dirty="0">
                <a:solidFill>
                  <a:srgbClr val="000000"/>
                </a:solidFill>
                <a:latin typeface="ＭＳ Ｐゴシック"/>
                <a:cs typeface="Arial" charset="0"/>
              </a:rPr>
              <a:t>食品の安全・安心の担保への要請が高まっている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Arial" charset="0"/>
              </a:rPr>
              <a:t>。このような状況を踏まえ、被災地における主要な産業のひとつである水産業において、安全・安心情報を含めたトレーサビリティ・システムの実現が重要である。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Arial" charset="0"/>
            </a:endParaRPr>
          </a:p>
          <a:p>
            <a:pPr marL="176213" indent="-176213">
              <a:lnSpc>
                <a:spcPts val="1800"/>
              </a:lnSpc>
              <a:spcBef>
                <a:spcPts val="600"/>
              </a:spcBef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Arial" charset="0"/>
              </a:rPr>
              <a:t>○　</a:t>
            </a:r>
            <a:r>
              <a:rPr lang="ja-JP" altLang="en-US" sz="1400" u="sng" dirty="0">
                <a:solidFill>
                  <a:srgbClr val="000000"/>
                </a:solidFill>
                <a:latin typeface="ＭＳ Ｐゴシック"/>
                <a:cs typeface="Arial" charset="0"/>
              </a:rPr>
              <a:t>このため、情報流通連携基盤共通ＡＰＩを活用し、水産物を対象に、生産・加工業者、物流業者、飲食店・小売店、消費者のそれぞれの過程で生じるデータの流通・連携に必要なデータ規格の構築及び水産物トレーサビリティ等を実現する仕組みの開発・実証を行う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Arial" charset="0"/>
              </a:rPr>
              <a:t>。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Arial" charset="0"/>
            </a:endParaRPr>
          </a:p>
        </p:txBody>
      </p:sp>
      <p:sp>
        <p:nvSpPr>
          <p:cNvPr id="76" name="大かっこ 75"/>
          <p:cNvSpPr/>
          <p:nvPr/>
        </p:nvSpPr>
        <p:spPr>
          <a:xfrm>
            <a:off x="6776244" y="2073082"/>
            <a:ext cx="3044030" cy="942975"/>
          </a:xfrm>
          <a:prstGeom prst="bracketPair">
            <a:avLst>
              <a:gd name="adj" fmla="val 764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+mn-ea"/>
              </a:rPr>
              <a:t>実施主体：日本アイ・ビー・エム株式会社</a:t>
            </a:r>
            <a:endParaRPr lang="en-US" altLang="ja-JP" sz="1100" dirty="0">
              <a:latin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+mn-ea"/>
              </a:rPr>
              <a:t>連携主体</a:t>
            </a:r>
            <a:r>
              <a:rPr lang="ja-JP" altLang="en-US" sz="1100" dirty="0" smtClean="0">
                <a:latin typeface="+mn-ea"/>
              </a:rPr>
              <a:t>：久慈漁協、三陸やまだ漁協、</a:t>
            </a:r>
            <a:endParaRPr lang="en-US" altLang="ja-JP" sz="1100" dirty="0" smtClean="0">
              <a:latin typeface="+mn-ea"/>
            </a:endParaRPr>
          </a:p>
          <a:p>
            <a:pPr marL="6270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 smtClean="0">
                <a:latin typeface="+mn-ea"/>
              </a:rPr>
              <a:t>水産</a:t>
            </a:r>
            <a:r>
              <a:rPr lang="ja-JP" altLang="en-US" sz="1100" dirty="0">
                <a:latin typeface="+mn-ea"/>
              </a:rPr>
              <a:t>加工</a:t>
            </a:r>
            <a:r>
              <a:rPr lang="ja-JP" altLang="en-US" sz="1100" dirty="0" smtClean="0">
                <a:latin typeface="+mn-ea"/>
              </a:rPr>
              <a:t>業者（嵯峨商店、北三陸天然市場）、</a:t>
            </a:r>
            <a:r>
              <a:rPr lang="ja-JP" altLang="en-US" sz="1100" dirty="0">
                <a:latin typeface="+mn-ea"/>
              </a:rPr>
              <a:t>物流</a:t>
            </a:r>
            <a:r>
              <a:rPr lang="ja-JP" altLang="en-US" sz="1100" dirty="0" smtClean="0">
                <a:latin typeface="+mn-ea"/>
              </a:rPr>
              <a:t>業者（ヤマト運輸）、</a:t>
            </a:r>
            <a:endParaRPr lang="en-US" altLang="ja-JP" sz="1100" dirty="0" smtClean="0">
              <a:latin typeface="+mn-ea"/>
            </a:endParaRPr>
          </a:p>
          <a:p>
            <a:pPr marL="6270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 smtClean="0">
                <a:latin typeface="+mn-ea"/>
              </a:rPr>
              <a:t>小売店（パスポート） </a:t>
            </a:r>
            <a:r>
              <a:rPr lang="ja-JP" altLang="en-US" sz="1100" dirty="0">
                <a:latin typeface="+mn-ea"/>
              </a:rPr>
              <a:t>他</a:t>
            </a:r>
            <a:endParaRPr lang="en-US" altLang="ja-JP" sz="11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6776244" y="3062710"/>
            <a:ext cx="3094908" cy="3251200"/>
          </a:xfrm>
          <a:prstGeom prst="roundRect">
            <a:avLst>
              <a:gd name="adj" fmla="val 8338"/>
            </a:avLst>
          </a:prstGeom>
          <a:ln w="3810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/>
          <a:lstStyle/>
          <a:p>
            <a:pPr algn="ctr">
              <a:lnSpc>
                <a:spcPct val="120000"/>
              </a:lnSpc>
              <a:defRPr/>
            </a:pPr>
            <a:r>
              <a:rPr lang="en-US" altLang="ja-JP" sz="1100" b="1" dirty="0">
                <a:solidFill>
                  <a:srgbClr val="000000"/>
                </a:solidFill>
                <a:latin typeface="ＭＳ Ｐゴシック" charset="-128"/>
              </a:rPr>
              <a:t>【</a:t>
            </a:r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</a:rPr>
              <a:t>本実証で扱うデータ（例）</a:t>
            </a:r>
            <a:r>
              <a:rPr lang="en-US" altLang="ja-JP" sz="1100" b="1" dirty="0">
                <a:solidFill>
                  <a:srgbClr val="000000"/>
                </a:solidFill>
                <a:latin typeface="ＭＳ Ｐゴシック" charset="-128"/>
              </a:rPr>
              <a:t>】</a:t>
            </a:r>
          </a:p>
          <a:p>
            <a:pPr>
              <a:spcBef>
                <a:spcPts val="600"/>
              </a:spcBef>
              <a:defRPr/>
            </a:pPr>
            <a:r>
              <a:rPr lang="ja-JP" altLang="en-US" sz="1100" b="1" dirty="0">
                <a:solidFill>
                  <a:srgbClr val="000000"/>
                </a:solidFill>
              </a:rPr>
              <a:t>●水産物属性情報</a:t>
            </a:r>
            <a:endParaRPr lang="en-US" altLang="ja-JP" sz="11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ja-JP" altLang="en-US" sz="1100" dirty="0">
                <a:solidFill>
                  <a:srgbClr val="000000"/>
                </a:solidFill>
              </a:rPr>
              <a:t>　天然物・養殖物・水産加工物に関する属性情報。</a:t>
            </a:r>
            <a:endParaRPr lang="en-US" altLang="ja-JP" sz="1100" dirty="0">
              <a:solidFill>
                <a:srgbClr val="000000"/>
              </a:solidFill>
            </a:endParaRPr>
          </a:p>
          <a:p>
            <a:pPr marL="265113" indent="-179388">
              <a:spcBef>
                <a:spcPts val="0"/>
              </a:spcBef>
              <a:defRPr/>
            </a:pPr>
            <a:r>
              <a:rPr lang="ja-JP" altLang="en-US" sz="1100" dirty="0" smtClean="0">
                <a:solidFill>
                  <a:srgbClr val="000000"/>
                </a:solidFill>
              </a:rPr>
              <a:t>　</a:t>
            </a:r>
            <a:r>
              <a:rPr lang="en-US" altLang="ja-JP" sz="1100" dirty="0" smtClean="0">
                <a:solidFill>
                  <a:srgbClr val="000000"/>
                </a:solidFill>
              </a:rPr>
              <a:t>【</a:t>
            </a:r>
            <a:r>
              <a:rPr lang="ja-JP" altLang="en-US" sz="1100" dirty="0">
                <a:solidFill>
                  <a:srgbClr val="000000"/>
                </a:solidFill>
              </a:rPr>
              <a:t>例</a:t>
            </a:r>
            <a:r>
              <a:rPr lang="en-US" altLang="ja-JP" sz="1100" dirty="0">
                <a:solidFill>
                  <a:srgbClr val="000000"/>
                </a:solidFill>
              </a:rPr>
              <a:t>】 </a:t>
            </a:r>
            <a:r>
              <a:rPr lang="ja-JP" altLang="en-US" sz="1100" dirty="0">
                <a:solidFill>
                  <a:srgbClr val="000000"/>
                </a:solidFill>
              </a:rPr>
              <a:t>品名、態様、採捕方法、水揚げ港、　</a:t>
            </a:r>
            <a:endParaRPr lang="en-US" altLang="ja-JP" sz="1100" dirty="0">
              <a:solidFill>
                <a:srgbClr val="000000"/>
              </a:solidFill>
            </a:endParaRPr>
          </a:p>
          <a:p>
            <a:pPr marL="446088">
              <a:defRPr/>
            </a:pPr>
            <a:r>
              <a:rPr lang="ja-JP" altLang="en-US" sz="1100" dirty="0" smtClean="0">
                <a:solidFill>
                  <a:srgbClr val="000000"/>
                </a:solidFill>
              </a:rPr>
              <a:t>水揚げ</a:t>
            </a:r>
            <a:r>
              <a:rPr lang="ja-JP" altLang="en-US" sz="1100" dirty="0">
                <a:solidFill>
                  <a:srgbClr val="000000"/>
                </a:solidFill>
                <a:latin typeface="ＭＳ Ｐゴシック" charset="-128"/>
              </a:rPr>
              <a:t>年月日、加工方法、製造年月日</a:t>
            </a:r>
            <a:r>
              <a:rPr lang="ja-JP" altLang="en-US" sz="1100" dirty="0">
                <a:solidFill>
                  <a:srgbClr val="000000"/>
                </a:solidFill>
              </a:rPr>
              <a:t>等</a:t>
            </a:r>
            <a:endParaRPr lang="en-US" altLang="ja-JP" sz="11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100" b="1" dirty="0">
                <a:solidFill>
                  <a:srgbClr val="000000"/>
                </a:solidFill>
              </a:rPr>
              <a:t>●安全情報</a:t>
            </a:r>
            <a:endParaRPr lang="en-US" altLang="ja-JP" sz="11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ja-JP" altLang="en-US" sz="1100" dirty="0">
                <a:solidFill>
                  <a:srgbClr val="000000"/>
                </a:solidFill>
              </a:rPr>
              <a:t>　検査項目（放射能、細菌数 等）、検査日、</a:t>
            </a:r>
            <a:endParaRPr lang="en-US" altLang="ja-JP" sz="11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ja-JP" altLang="en-US" sz="1100" dirty="0">
                <a:solidFill>
                  <a:srgbClr val="000000"/>
                </a:solidFill>
              </a:rPr>
              <a:t>　検査結果　等</a:t>
            </a:r>
            <a:endParaRPr lang="en-US" altLang="ja-JP" sz="11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100" b="1" dirty="0">
                <a:solidFill>
                  <a:srgbClr val="000000"/>
                </a:solidFill>
              </a:rPr>
              <a:t>●物流情報</a:t>
            </a:r>
            <a:endParaRPr lang="en-US" altLang="ja-JP" sz="11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ja-JP" altLang="en-US" sz="1100" dirty="0">
                <a:solidFill>
                  <a:srgbClr val="000000"/>
                </a:solidFill>
              </a:rPr>
              <a:t>　荷物に関する情報。</a:t>
            </a:r>
            <a:endParaRPr lang="en-US" altLang="ja-JP" sz="1100" dirty="0">
              <a:solidFill>
                <a:srgbClr val="000000"/>
              </a:solidFill>
            </a:endParaRPr>
          </a:p>
          <a:p>
            <a:pPr marL="446088" indent="-360363">
              <a:spcBef>
                <a:spcPts val="0"/>
              </a:spcBef>
              <a:defRPr/>
            </a:pPr>
            <a:r>
              <a:rPr lang="ja-JP" altLang="en-US" sz="1100" dirty="0" smtClean="0">
                <a:solidFill>
                  <a:srgbClr val="000000"/>
                </a:solidFill>
              </a:rPr>
              <a:t>　</a:t>
            </a:r>
            <a:r>
              <a:rPr lang="en-US" altLang="ja-JP" sz="1100" dirty="0" smtClean="0">
                <a:solidFill>
                  <a:srgbClr val="000000"/>
                </a:solidFill>
              </a:rPr>
              <a:t>【</a:t>
            </a:r>
            <a:r>
              <a:rPr lang="ja-JP" altLang="en-US" sz="1100" dirty="0">
                <a:solidFill>
                  <a:srgbClr val="000000"/>
                </a:solidFill>
              </a:rPr>
              <a:t>例</a:t>
            </a:r>
            <a:r>
              <a:rPr lang="en-US" altLang="ja-JP" sz="1100" dirty="0">
                <a:solidFill>
                  <a:srgbClr val="000000"/>
                </a:solidFill>
              </a:rPr>
              <a:t>】 </a:t>
            </a:r>
            <a:r>
              <a:rPr lang="ja-JP" altLang="en-US" sz="1100" dirty="0">
                <a:solidFill>
                  <a:srgbClr val="000000"/>
                </a:solidFill>
              </a:rPr>
              <a:t>出荷先、出荷日時、出荷元、ＥＰＣ</a:t>
            </a:r>
            <a:r>
              <a:rPr lang="ja-JP" altLang="en-US" sz="1100" dirty="0" smtClean="0">
                <a:solidFill>
                  <a:srgbClr val="000000"/>
                </a:solidFill>
              </a:rPr>
              <a:t>コード</a:t>
            </a:r>
            <a:r>
              <a:rPr lang="ja-JP" altLang="en-US" sz="1100" dirty="0">
                <a:solidFill>
                  <a:srgbClr val="000000"/>
                </a:solidFill>
              </a:rPr>
              <a:t>、</a:t>
            </a:r>
            <a:r>
              <a:rPr lang="ja-JP" altLang="en-US" sz="1100" dirty="0" smtClean="0">
                <a:solidFill>
                  <a:srgbClr val="000000"/>
                </a:solidFill>
              </a:rPr>
              <a:t>配送追跡コード、</a:t>
            </a:r>
            <a:r>
              <a:rPr lang="ja-JP" altLang="en-US" sz="1100" dirty="0">
                <a:solidFill>
                  <a:srgbClr val="000000"/>
                </a:solidFill>
              </a:rPr>
              <a:t>温度履歴情報 等</a:t>
            </a:r>
            <a:endParaRPr lang="en-US" altLang="ja-JP" sz="11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100" b="1" dirty="0">
                <a:solidFill>
                  <a:srgbClr val="000000"/>
                </a:solidFill>
              </a:rPr>
              <a:t>●評価情報</a:t>
            </a:r>
            <a:endParaRPr lang="en-US" altLang="ja-JP" sz="11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ja-JP" altLang="en-US" sz="1100" dirty="0">
                <a:solidFill>
                  <a:srgbClr val="000000"/>
                </a:solidFill>
              </a:rPr>
              <a:t>　味や鮮度の評価、感想　等</a:t>
            </a:r>
            <a:endParaRPr lang="en-US" altLang="ja-JP" sz="11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100" b="1" dirty="0">
                <a:solidFill>
                  <a:srgbClr val="000000"/>
                </a:solidFill>
              </a:rPr>
              <a:t>●その他、付加価値情報</a:t>
            </a:r>
            <a:endParaRPr lang="en-US" altLang="ja-JP" sz="11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ja-JP" altLang="en-US" sz="1100" dirty="0">
                <a:solidFill>
                  <a:srgbClr val="000000"/>
                </a:solidFill>
              </a:rPr>
              <a:t>　 レシピ情報、目利き情報 等</a:t>
            </a:r>
          </a:p>
        </p:txBody>
      </p:sp>
      <p:sp>
        <p:nvSpPr>
          <p:cNvPr id="78" name="角丸四角形 77"/>
          <p:cNvSpPr/>
          <p:nvPr/>
        </p:nvSpPr>
        <p:spPr>
          <a:xfrm>
            <a:off x="126174" y="3332035"/>
            <a:ext cx="5673261" cy="1088607"/>
          </a:xfrm>
          <a:prstGeom prst="roundRect">
            <a:avLst/>
          </a:prstGeom>
          <a:solidFill>
            <a:srgbClr val="CCECFF">
              <a:alpha val="71000"/>
            </a:srgbClr>
          </a:solidFill>
          <a:ln w="28575">
            <a:solidFill>
              <a:srgbClr val="0066FF"/>
            </a:solidFill>
            <a:prstDash val="dash"/>
          </a:ln>
          <a:effectLst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79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3713" y="5178847"/>
            <a:ext cx="6985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7" descr="MC900071034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9913" y="5548735"/>
            <a:ext cx="62388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8" descr="MC90007123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74913" y="5531272"/>
            <a:ext cx="9985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201" descr="05_linda_DROID_X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06875" y="6198022"/>
            <a:ext cx="203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" name="角丸四角形 82"/>
          <p:cNvSpPr>
            <a:spLocks noChangeArrowheads="1"/>
          </p:cNvSpPr>
          <p:nvPr/>
        </p:nvSpPr>
        <p:spPr bwMode="auto">
          <a:xfrm>
            <a:off x="4746625" y="6382172"/>
            <a:ext cx="750888" cy="3063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j-ea"/>
                <a:ea typeface="+mj-ea"/>
              </a:rPr>
              <a:t>消費者</a:t>
            </a:r>
          </a:p>
        </p:txBody>
      </p:sp>
      <p:sp>
        <p:nvSpPr>
          <p:cNvPr id="84" name="角丸四角形 8"/>
          <p:cNvSpPr>
            <a:spLocks noChangeArrowheads="1"/>
          </p:cNvSpPr>
          <p:nvPr/>
        </p:nvSpPr>
        <p:spPr bwMode="auto">
          <a:xfrm>
            <a:off x="4737100" y="5072485"/>
            <a:ext cx="917575" cy="396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j-ea"/>
                <a:ea typeface="+mj-ea"/>
              </a:rPr>
              <a:t>飲食店・</a:t>
            </a:r>
            <a:endParaRPr lang="en-US" altLang="ja-JP" sz="1200" dirty="0">
              <a:latin typeface="+mj-ea"/>
              <a:ea typeface="+mj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j-ea"/>
                <a:ea typeface="+mj-ea"/>
              </a:rPr>
              <a:t>小売店</a:t>
            </a:r>
          </a:p>
        </p:txBody>
      </p:sp>
      <p:sp>
        <p:nvSpPr>
          <p:cNvPr id="85" name="角丸四角形 8"/>
          <p:cNvSpPr>
            <a:spLocks noChangeArrowheads="1"/>
          </p:cNvSpPr>
          <p:nvPr/>
        </p:nvSpPr>
        <p:spPr bwMode="auto">
          <a:xfrm>
            <a:off x="2324100" y="5234410"/>
            <a:ext cx="898525" cy="3063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j-ea"/>
                <a:ea typeface="+mj-ea"/>
              </a:rPr>
              <a:t>物流業者</a:t>
            </a:r>
          </a:p>
        </p:txBody>
      </p:sp>
      <p:sp>
        <p:nvSpPr>
          <p:cNvPr id="86" name="角丸四角形 8"/>
          <p:cNvSpPr>
            <a:spLocks noChangeArrowheads="1"/>
          </p:cNvSpPr>
          <p:nvPr/>
        </p:nvSpPr>
        <p:spPr bwMode="auto">
          <a:xfrm>
            <a:off x="446088" y="5224885"/>
            <a:ext cx="1330325" cy="2857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j-ea"/>
                <a:ea typeface="+mj-ea"/>
              </a:rPr>
              <a:t>生産・加工業者</a:t>
            </a:r>
          </a:p>
        </p:txBody>
      </p:sp>
      <p:sp>
        <p:nvSpPr>
          <p:cNvPr id="87" name="Text Box 71"/>
          <p:cNvSpPr txBox="1">
            <a:spLocks noChangeArrowheads="1"/>
          </p:cNvSpPr>
          <p:nvPr/>
        </p:nvSpPr>
        <p:spPr bwMode="auto">
          <a:xfrm>
            <a:off x="11113" y="6377410"/>
            <a:ext cx="8699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42900" indent="-342900">
              <a:lnSpc>
                <a:spcPct val="95000"/>
              </a:lnSpc>
            </a:pPr>
            <a:r>
              <a:rPr kumimoji="0" lang="ja-JP" altLang="en-US" sz="1100" u="sng">
                <a:latin typeface="HG丸ｺﾞｼｯｸM-PRO"/>
                <a:ea typeface="HG丸ｺﾞｼｯｸM-PRO"/>
                <a:cs typeface="Arial" charset="0"/>
              </a:rPr>
              <a:t>天然物</a:t>
            </a:r>
          </a:p>
        </p:txBody>
      </p:sp>
      <p:sp>
        <p:nvSpPr>
          <p:cNvPr id="88" name="Text Box 128"/>
          <p:cNvSpPr txBox="1">
            <a:spLocks noChangeArrowheads="1"/>
          </p:cNvSpPr>
          <p:nvPr/>
        </p:nvSpPr>
        <p:spPr bwMode="auto">
          <a:xfrm>
            <a:off x="484188" y="6377410"/>
            <a:ext cx="795337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42900" indent="-342900" algn="ctr">
              <a:lnSpc>
                <a:spcPct val="95000"/>
              </a:lnSpc>
            </a:pPr>
            <a:r>
              <a:rPr kumimoji="0" lang="ja-JP" altLang="en-US" sz="1100" u="sng">
                <a:latin typeface="HG丸ｺﾞｼｯｸM-PRO"/>
                <a:ea typeface="HG丸ｺﾞｼｯｸM-PRO"/>
                <a:cs typeface="Arial" charset="0"/>
              </a:rPr>
              <a:t>養殖物</a:t>
            </a:r>
          </a:p>
        </p:txBody>
      </p:sp>
      <p:grpSp>
        <p:nvGrpSpPr>
          <p:cNvPr id="89" name="Group 130"/>
          <p:cNvGrpSpPr>
            <a:grpSpLocks/>
          </p:cNvGrpSpPr>
          <p:nvPr/>
        </p:nvGrpSpPr>
        <p:grpSpPr bwMode="auto">
          <a:xfrm>
            <a:off x="41275" y="5453485"/>
            <a:ext cx="601663" cy="847725"/>
            <a:chOff x="983" y="3132"/>
            <a:chExt cx="521" cy="504"/>
          </a:xfrm>
        </p:grpSpPr>
        <p:pic>
          <p:nvPicPr>
            <p:cNvPr id="90" name="Picture 236" descr="dglxasset[1]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983" y="3132"/>
              <a:ext cx="302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1" name="Picture 237" descr="dglxasset[1]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026" y="3268"/>
              <a:ext cx="302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" name="Picture 238" descr="dglxasset[1]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202" y="3158"/>
              <a:ext cx="302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" name="Picture 239" descr="dglxasset[1]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067" y="3359"/>
              <a:ext cx="302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4" name="Picture 240" descr="dglxasset[1]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026" y="3495"/>
              <a:ext cx="302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5" name="Picture 259" descr="dglxasset[1]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09" y="3261"/>
              <a:ext cx="302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6" name="Picture 12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22388" y="5559847"/>
            <a:ext cx="4794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7" name="Group 223"/>
          <p:cNvGrpSpPr>
            <a:grpSpLocks/>
          </p:cNvGrpSpPr>
          <p:nvPr/>
        </p:nvGrpSpPr>
        <p:grpSpPr bwMode="auto">
          <a:xfrm>
            <a:off x="1143000" y="5878935"/>
            <a:ext cx="509588" cy="547687"/>
            <a:chOff x="3198" y="709"/>
            <a:chExt cx="571" cy="374"/>
          </a:xfrm>
        </p:grpSpPr>
        <p:grpSp>
          <p:nvGrpSpPr>
            <p:cNvPr id="98" name="Group 224"/>
            <p:cNvGrpSpPr>
              <a:grpSpLocks noChangeAspect="1"/>
            </p:cNvGrpSpPr>
            <p:nvPr/>
          </p:nvGrpSpPr>
          <p:grpSpPr bwMode="auto">
            <a:xfrm>
              <a:off x="3198" y="709"/>
              <a:ext cx="571" cy="374"/>
              <a:chOff x="4678" y="3137"/>
              <a:chExt cx="292" cy="191"/>
            </a:xfrm>
          </p:grpSpPr>
          <p:sp>
            <p:nvSpPr>
              <p:cNvPr id="100" name="Freeform 225"/>
              <p:cNvSpPr>
                <a:spLocks noChangeAspect="1"/>
              </p:cNvSpPr>
              <p:nvPr/>
            </p:nvSpPr>
            <p:spPr bwMode="auto">
              <a:xfrm>
                <a:off x="4678" y="3137"/>
                <a:ext cx="292" cy="191"/>
              </a:xfrm>
              <a:custGeom>
                <a:avLst/>
                <a:gdLst>
                  <a:gd name="T0" fmla="*/ 17 w 342"/>
                  <a:gd name="T1" fmla="*/ 0 h 174"/>
                  <a:gd name="T2" fmla="*/ 0 w 342"/>
                  <a:gd name="T3" fmla="*/ 315 h 174"/>
                  <a:gd name="T4" fmla="*/ 0 w 342"/>
                  <a:gd name="T5" fmla="*/ 458 h 174"/>
                  <a:gd name="T6" fmla="*/ 26 w 342"/>
                  <a:gd name="T7" fmla="*/ 588 h 174"/>
                  <a:gd name="T8" fmla="*/ 26 w 342"/>
                  <a:gd name="T9" fmla="*/ 449 h 174"/>
                  <a:gd name="T10" fmla="*/ 44 w 342"/>
                  <a:gd name="T11" fmla="*/ 135 h 174"/>
                  <a:gd name="T12" fmla="*/ 17 w 342"/>
                  <a:gd name="T13" fmla="*/ 0 h 17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42"/>
                  <a:gd name="T22" fmla="*/ 0 h 174"/>
                  <a:gd name="T23" fmla="*/ 342 w 342"/>
                  <a:gd name="T24" fmla="*/ 174 h 17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42" h="174">
                    <a:moveTo>
                      <a:pt x="138" y="0"/>
                    </a:moveTo>
                    <a:lnTo>
                      <a:pt x="0" y="94"/>
                    </a:lnTo>
                    <a:lnTo>
                      <a:pt x="0" y="136"/>
                    </a:lnTo>
                    <a:lnTo>
                      <a:pt x="204" y="174"/>
                    </a:lnTo>
                    <a:lnTo>
                      <a:pt x="204" y="134"/>
                    </a:lnTo>
                    <a:lnTo>
                      <a:pt x="342" y="40"/>
                    </a:lnTo>
                    <a:lnTo>
                      <a:pt x="138" y="0"/>
                    </a:lnTo>
                    <a:close/>
                  </a:path>
                </a:pathLst>
              </a:custGeom>
              <a:solidFill>
                <a:srgbClr val="B2B2B2"/>
              </a:solidFill>
              <a:ln w="0">
                <a:solidFill>
                  <a:srgbClr val="B2B2B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Freeform 226"/>
              <p:cNvSpPr>
                <a:spLocks noChangeAspect="1"/>
              </p:cNvSpPr>
              <p:nvPr/>
            </p:nvSpPr>
            <p:spPr bwMode="auto">
              <a:xfrm>
                <a:off x="4852" y="3181"/>
                <a:ext cx="118" cy="147"/>
              </a:xfrm>
              <a:custGeom>
                <a:avLst/>
                <a:gdLst>
                  <a:gd name="T0" fmla="*/ 0 w 138"/>
                  <a:gd name="T1" fmla="*/ 448 h 134"/>
                  <a:gd name="T2" fmla="*/ 18 w 138"/>
                  <a:gd name="T3" fmla="*/ 134 h 134"/>
                  <a:gd name="T4" fmla="*/ 18 w 138"/>
                  <a:gd name="T5" fmla="*/ 0 h 134"/>
                  <a:gd name="T6" fmla="*/ 0 w 138"/>
                  <a:gd name="T7" fmla="*/ 312 h 134"/>
                  <a:gd name="T8" fmla="*/ 0 w 138"/>
                  <a:gd name="T9" fmla="*/ 448 h 1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"/>
                  <a:gd name="T16" fmla="*/ 0 h 134"/>
                  <a:gd name="T17" fmla="*/ 138 w 138"/>
                  <a:gd name="T18" fmla="*/ 134 h 1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" h="134">
                    <a:moveTo>
                      <a:pt x="0" y="134"/>
                    </a:moveTo>
                    <a:lnTo>
                      <a:pt x="138" y="40"/>
                    </a:lnTo>
                    <a:lnTo>
                      <a:pt x="138" y="0"/>
                    </a:lnTo>
                    <a:lnTo>
                      <a:pt x="0" y="94"/>
                    </a:lnTo>
                    <a:lnTo>
                      <a:pt x="0" y="134"/>
                    </a:lnTo>
                    <a:close/>
                  </a:path>
                </a:pathLst>
              </a:custGeom>
              <a:solidFill>
                <a:srgbClr val="D9D9D9"/>
              </a:solidFill>
              <a:ln w="0">
                <a:solidFill>
                  <a:srgbClr val="D9D9D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pic>
          <p:nvPicPr>
            <p:cNvPr id="99" name="Picture 227" descr="dglxasset[1]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289" y="776"/>
              <a:ext cx="360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2" name="Group 229"/>
          <p:cNvGrpSpPr>
            <a:grpSpLocks/>
          </p:cNvGrpSpPr>
          <p:nvPr/>
        </p:nvGrpSpPr>
        <p:grpSpPr bwMode="auto">
          <a:xfrm>
            <a:off x="1249363" y="5959897"/>
            <a:ext cx="468312" cy="273050"/>
            <a:chOff x="3334" y="749"/>
            <a:chExt cx="363" cy="186"/>
          </a:xfrm>
        </p:grpSpPr>
        <p:sp>
          <p:nvSpPr>
            <p:cNvPr id="103" name="Freeform 230"/>
            <p:cNvSpPr>
              <a:spLocks/>
            </p:cNvSpPr>
            <p:nvPr/>
          </p:nvSpPr>
          <p:spPr bwMode="auto">
            <a:xfrm>
              <a:off x="3334" y="864"/>
              <a:ext cx="61" cy="71"/>
            </a:xfrm>
            <a:custGeom>
              <a:avLst/>
              <a:gdLst>
                <a:gd name="T0" fmla="*/ 1 w 96"/>
                <a:gd name="T1" fmla="*/ 10 h 71"/>
                <a:gd name="T2" fmla="*/ 1 w 96"/>
                <a:gd name="T3" fmla="*/ 22 h 71"/>
                <a:gd name="T4" fmla="*/ 1 w 96"/>
                <a:gd name="T5" fmla="*/ 64 h 71"/>
                <a:gd name="T6" fmla="*/ 1 w 96"/>
                <a:gd name="T7" fmla="*/ 63 h 71"/>
                <a:gd name="T8" fmla="*/ 1 w 96"/>
                <a:gd name="T9" fmla="*/ 59 h 71"/>
                <a:gd name="T10" fmla="*/ 1 w 96"/>
                <a:gd name="T11" fmla="*/ 35 h 71"/>
                <a:gd name="T12" fmla="*/ 1 w 96"/>
                <a:gd name="T13" fmla="*/ 4 h 71"/>
                <a:gd name="T14" fmla="*/ 1 w 96"/>
                <a:gd name="T15" fmla="*/ 4 h 71"/>
                <a:gd name="T16" fmla="*/ 1 w 96"/>
                <a:gd name="T17" fmla="*/ 4 h 71"/>
                <a:gd name="T18" fmla="*/ 1 w 96"/>
                <a:gd name="T19" fmla="*/ 10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71"/>
                <a:gd name="T32" fmla="*/ 96 w 96"/>
                <a:gd name="T33" fmla="*/ 71 h 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71">
                  <a:moveTo>
                    <a:pt x="45" y="10"/>
                  </a:moveTo>
                  <a:cubicBezTo>
                    <a:pt x="24" y="31"/>
                    <a:pt x="45" y="7"/>
                    <a:pt x="3" y="22"/>
                  </a:cubicBezTo>
                  <a:cubicBezTo>
                    <a:pt x="0" y="30"/>
                    <a:pt x="10" y="57"/>
                    <a:pt x="18" y="64"/>
                  </a:cubicBezTo>
                  <a:cubicBezTo>
                    <a:pt x="26" y="71"/>
                    <a:pt x="39" y="64"/>
                    <a:pt x="50" y="63"/>
                  </a:cubicBezTo>
                  <a:cubicBezTo>
                    <a:pt x="59" y="67"/>
                    <a:pt x="77" y="64"/>
                    <a:pt x="84" y="59"/>
                  </a:cubicBezTo>
                  <a:cubicBezTo>
                    <a:pt x="91" y="54"/>
                    <a:pt x="91" y="44"/>
                    <a:pt x="92" y="35"/>
                  </a:cubicBezTo>
                  <a:cubicBezTo>
                    <a:pt x="92" y="28"/>
                    <a:pt x="96" y="9"/>
                    <a:pt x="92" y="4"/>
                  </a:cubicBezTo>
                  <a:lnTo>
                    <a:pt x="69" y="4"/>
                  </a:lnTo>
                  <a:cubicBezTo>
                    <a:pt x="61" y="0"/>
                    <a:pt x="63" y="3"/>
                    <a:pt x="59" y="4"/>
                  </a:cubicBezTo>
                  <a:cubicBezTo>
                    <a:pt x="55" y="5"/>
                    <a:pt x="48" y="9"/>
                    <a:pt x="45" y="10"/>
                  </a:cubicBezTo>
                  <a:close/>
                </a:path>
              </a:pathLst>
            </a:custGeom>
            <a:gradFill rotWithShape="1">
              <a:gsLst>
                <a:gs pos="0">
                  <a:srgbClr val="EAEAEA">
                    <a:alpha val="75000"/>
                  </a:srgbClr>
                </a:gs>
                <a:gs pos="100000">
                  <a:srgbClr val="99CCFF">
                    <a:alpha val="59000"/>
                  </a:srgbClr>
                </a:gs>
              </a:gsLst>
              <a:path path="rect">
                <a:fillToRect l="50000" t="50000" r="50000" b="50000"/>
              </a:path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lg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4" name="Freeform 231"/>
            <p:cNvSpPr>
              <a:spLocks/>
            </p:cNvSpPr>
            <p:nvPr/>
          </p:nvSpPr>
          <p:spPr bwMode="auto">
            <a:xfrm rot="3152965">
              <a:off x="3365" y="783"/>
              <a:ext cx="50" cy="71"/>
            </a:xfrm>
            <a:custGeom>
              <a:avLst/>
              <a:gdLst>
                <a:gd name="T0" fmla="*/ 1 w 96"/>
                <a:gd name="T1" fmla="*/ 10 h 71"/>
                <a:gd name="T2" fmla="*/ 1 w 96"/>
                <a:gd name="T3" fmla="*/ 22 h 71"/>
                <a:gd name="T4" fmla="*/ 1 w 96"/>
                <a:gd name="T5" fmla="*/ 64 h 71"/>
                <a:gd name="T6" fmla="*/ 1 w 96"/>
                <a:gd name="T7" fmla="*/ 63 h 71"/>
                <a:gd name="T8" fmla="*/ 1 w 96"/>
                <a:gd name="T9" fmla="*/ 59 h 71"/>
                <a:gd name="T10" fmla="*/ 1 w 96"/>
                <a:gd name="T11" fmla="*/ 35 h 71"/>
                <a:gd name="T12" fmla="*/ 1 w 96"/>
                <a:gd name="T13" fmla="*/ 4 h 71"/>
                <a:gd name="T14" fmla="*/ 1 w 96"/>
                <a:gd name="T15" fmla="*/ 4 h 71"/>
                <a:gd name="T16" fmla="*/ 1 w 96"/>
                <a:gd name="T17" fmla="*/ 4 h 71"/>
                <a:gd name="T18" fmla="*/ 1 w 96"/>
                <a:gd name="T19" fmla="*/ 10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71"/>
                <a:gd name="T32" fmla="*/ 96 w 96"/>
                <a:gd name="T33" fmla="*/ 71 h 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71">
                  <a:moveTo>
                    <a:pt x="45" y="10"/>
                  </a:moveTo>
                  <a:cubicBezTo>
                    <a:pt x="24" y="31"/>
                    <a:pt x="45" y="7"/>
                    <a:pt x="3" y="22"/>
                  </a:cubicBezTo>
                  <a:cubicBezTo>
                    <a:pt x="0" y="30"/>
                    <a:pt x="10" y="57"/>
                    <a:pt x="18" y="64"/>
                  </a:cubicBezTo>
                  <a:cubicBezTo>
                    <a:pt x="26" y="71"/>
                    <a:pt x="39" y="64"/>
                    <a:pt x="50" y="63"/>
                  </a:cubicBezTo>
                  <a:cubicBezTo>
                    <a:pt x="59" y="67"/>
                    <a:pt x="77" y="64"/>
                    <a:pt x="84" y="59"/>
                  </a:cubicBezTo>
                  <a:cubicBezTo>
                    <a:pt x="91" y="54"/>
                    <a:pt x="91" y="44"/>
                    <a:pt x="92" y="35"/>
                  </a:cubicBezTo>
                  <a:cubicBezTo>
                    <a:pt x="92" y="28"/>
                    <a:pt x="96" y="9"/>
                    <a:pt x="92" y="4"/>
                  </a:cubicBezTo>
                  <a:lnTo>
                    <a:pt x="69" y="4"/>
                  </a:lnTo>
                  <a:cubicBezTo>
                    <a:pt x="61" y="0"/>
                    <a:pt x="63" y="3"/>
                    <a:pt x="59" y="4"/>
                  </a:cubicBezTo>
                  <a:cubicBezTo>
                    <a:pt x="55" y="5"/>
                    <a:pt x="48" y="9"/>
                    <a:pt x="45" y="10"/>
                  </a:cubicBezTo>
                  <a:close/>
                </a:path>
              </a:pathLst>
            </a:custGeom>
            <a:gradFill rotWithShape="1">
              <a:gsLst>
                <a:gs pos="0">
                  <a:srgbClr val="EAEAEA">
                    <a:alpha val="75000"/>
                  </a:srgbClr>
                </a:gs>
                <a:gs pos="100000">
                  <a:srgbClr val="99CCFF">
                    <a:alpha val="59000"/>
                  </a:srgbClr>
                </a:gs>
              </a:gsLst>
              <a:path path="rect">
                <a:fillToRect l="50000" t="50000" r="50000" b="50000"/>
              </a:path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lg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" name="Freeform 232"/>
            <p:cNvSpPr>
              <a:spLocks/>
            </p:cNvSpPr>
            <p:nvPr/>
          </p:nvSpPr>
          <p:spPr bwMode="auto">
            <a:xfrm rot="18447035" flipH="1">
              <a:off x="3432" y="761"/>
              <a:ext cx="96" cy="71"/>
            </a:xfrm>
            <a:custGeom>
              <a:avLst/>
              <a:gdLst>
                <a:gd name="T0" fmla="*/ 45 w 96"/>
                <a:gd name="T1" fmla="*/ 10 h 71"/>
                <a:gd name="T2" fmla="*/ 3 w 96"/>
                <a:gd name="T3" fmla="*/ 22 h 71"/>
                <a:gd name="T4" fmla="*/ 18 w 96"/>
                <a:gd name="T5" fmla="*/ 64 h 71"/>
                <a:gd name="T6" fmla="*/ 50 w 96"/>
                <a:gd name="T7" fmla="*/ 63 h 71"/>
                <a:gd name="T8" fmla="*/ 84 w 96"/>
                <a:gd name="T9" fmla="*/ 59 h 71"/>
                <a:gd name="T10" fmla="*/ 92 w 96"/>
                <a:gd name="T11" fmla="*/ 35 h 71"/>
                <a:gd name="T12" fmla="*/ 92 w 96"/>
                <a:gd name="T13" fmla="*/ 4 h 71"/>
                <a:gd name="T14" fmla="*/ 69 w 96"/>
                <a:gd name="T15" fmla="*/ 4 h 71"/>
                <a:gd name="T16" fmla="*/ 59 w 96"/>
                <a:gd name="T17" fmla="*/ 4 h 71"/>
                <a:gd name="T18" fmla="*/ 45 w 96"/>
                <a:gd name="T19" fmla="*/ 10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71"/>
                <a:gd name="T32" fmla="*/ 96 w 96"/>
                <a:gd name="T33" fmla="*/ 71 h 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71">
                  <a:moveTo>
                    <a:pt x="45" y="10"/>
                  </a:moveTo>
                  <a:cubicBezTo>
                    <a:pt x="24" y="31"/>
                    <a:pt x="45" y="7"/>
                    <a:pt x="3" y="22"/>
                  </a:cubicBezTo>
                  <a:cubicBezTo>
                    <a:pt x="0" y="30"/>
                    <a:pt x="10" y="57"/>
                    <a:pt x="18" y="64"/>
                  </a:cubicBezTo>
                  <a:cubicBezTo>
                    <a:pt x="26" y="71"/>
                    <a:pt x="39" y="64"/>
                    <a:pt x="50" y="63"/>
                  </a:cubicBezTo>
                  <a:cubicBezTo>
                    <a:pt x="59" y="67"/>
                    <a:pt x="77" y="64"/>
                    <a:pt x="84" y="59"/>
                  </a:cubicBezTo>
                  <a:cubicBezTo>
                    <a:pt x="91" y="54"/>
                    <a:pt x="91" y="44"/>
                    <a:pt x="92" y="35"/>
                  </a:cubicBezTo>
                  <a:cubicBezTo>
                    <a:pt x="92" y="28"/>
                    <a:pt x="96" y="9"/>
                    <a:pt x="92" y="4"/>
                  </a:cubicBezTo>
                  <a:lnTo>
                    <a:pt x="69" y="4"/>
                  </a:lnTo>
                  <a:cubicBezTo>
                    <a:pt x="61" y="0"/>
                    <a:pt x="63" y="3"/>
                    <a:pt x="59" y="4"/>
                  </a:cubicBezTo>
                  <a:cubicBezTo>
                    <a:pt x="55" y="5"/>
                    <a:pt x="48" y="9"/>
                    <a:pt x="45" y="10"/>
                  </a:cubicBezTo>
                  <a:close/>
                </a:path>
              </a:pathLst>
            </a:custGeom>
            <a:gradFill rotWithShape="1">
              <a:gsLst>
                <a:gs pos="0">
                  <a:srgbClr val="EAEAEA">
                    <a:alpha val="75000"/>
                  </a:srgbClr>
                </a:gs>
                <a:gs pos="100000">
                  <a:srgbClr val="99CCFF">
                    <a:alpha val="59000"/>
                  </a:srgbClr>
                </a:gs>
              </a:gsLst>
              <a:path path="rect">
                <a:fillToRect l="50000" t="50000" r="50000" b="50000"/>
              </a:path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lg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6" name="Freeform 233"/>
            <p:cNvSpPr>
              <a:spLocks/>
            </p:cNvSpPr>
            <p:nvPr/>
          </p:nvSpPr>
          <p:spPr bwMode="auto">
            <a:xfrm rot="18447035" flipH="1">
              <a:off x="3637" y="783"/>
              <a:ext cx="50" cy="71"/>
            </a:xfrm>
            <a:custGeom>
              <a:avLst/>
              <a:gdLst>
                <a:gd name="T0" fmla="*/ 1 w 96"/>
                <a:gd name="T1" fmla="*/ 10 h 71"/>
                <a:gd name="T2" fmla="*/ 1 w 96"/>
                <a:gd name="T3" fmla="*/ 22 h 71"/>
                <a:gd name="T4" fmla="*/ 1 w 96"/>
                <a:gd name="T5" fmla="*/ 64 h 71"/>
                <a:gd name="T6" fmla="*/ 1 w 96"/>
                <a:gd name="T7" fmla="*/ 63 h 71"/>
                <a:gd name="T8" fmla="*/ 1 w 96"/>
                <a:gd name="T9" fmla="*/ 59 h 71"/>
                <a:gd name="T10" fmla="*/ 1 w 96"/>
                <a:gd name="T11" fmla="*/ 35 h 71"/>
                <a:gd name="T12" fmla="*/ 1 w 96"/>
                <a:gd name="T13" fmla="*/ 4 h 71"/>
                <a:gd name="T14" fmla="*/ 1 w 96"/>
                <a:gd name="T15" fmla="*/ 4 h 71"/>
                <a:gd name="T16" fmla="*/ 1 w 96"/>
                <a:gd name="T17" fmla="*/ 4 h 71"/>
                <a:gd name="T18" fmla="*/ 1 w 96"/>
                <a:gd name="T19" fmla="*/ 10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71"/>
                <a:gd name="T32" fmla="*/ 96 w 96"/>
                <a:gd name="T33" fmla="*/ 71 h 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71">
                  <a:moveTo>
                    <a:pt x="45" y="10"/>
                  </a:moveTo>
                  <a:cubicBezTo>
                    <a:pt x="24" y="31"/>
                    <a:pt x="45" y="7"/>
                    <a:pt x="3" y="22"/>
                  </a:cubicBezTo>
                  <a:cubicBezTo>
                    <a:pt x="0" y="30"/>
                    <a:pt x="10" y="57"/>
                    <a:pt x="18" y="64"/>
                  </a:cubicBezTo>
                  <a:cubicBezTo>
                    <a:pt x="26" y="71"/>
                    <a:pt x="39" y="64"/>
                    <a:pt x="50" y="63"/>
                  </a:cubicBezTo>
                  <a:cubicBezTo>
                    <a:pt x="59" y="67"/>
                    <a:pt x="77" y="64"/>
                    <a:pt x="84" y="59"/>
                  </a:cubicBezTo>
                  <a:cubicBezTo>
                    <a:pt x="91" y="54"/>
                    <a:pt x="91" y="44"/>
                    <a:pt x="92" y="35"/>
                  </a:cubicBezTo>
                  <a:cubicBezTo>
                    <a:pt x="92" y="28"/>
                    <a:pt x="96" y="9"/>
                    <a:pt x="92" y="4"/>
                  </a:cubicBezTo>
                  <a:lnTo>
                    <a:pt x="69" y="4"/>
                  </a:lnTo>
                  <a:cubicBezTo>
                    <a:pt x="61" y="0"/>
                    <a:pt x="63" y="3"/>
                    <a:pt x="59" y="4"/>
                  </a:cubicBezTo>
                  <a:cubicBezTo>
                    <a:pt x="55" y="5"/>
                    <a:pt x="48" y="9"/>
                    <a:pt x="45" y="10"/>
                  </a:cubicBezTo>
                  <a:close/>
                </a:path>
              </a:pathLst>
            </a:custGeom>
            <a:gradFill rotWithShape="1">
              <a:gsLst>
                <a:gs pos="0">
                  <a:srgbClr val="EAEAEA">
                    <a:alpha val="75000"/>
                  </a:srgbClr>
                </a:gs>
                <a:gs pos="100000">
                  <a:srgbClr val="99CCFF">
                    <a:alpha val="59000"/>
                  </a:srgbClr>
                </a:gs>
              </a:gsLst>
              <a:path path="rect">
                <a:fillToRect l="50000" t="50000" r="50000" b="50000"/>
              </a:path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lg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7" name="Freeform 234"/>
            <p:cNvSpPr>
              <a:spLocks/>
            </p:cNvSpPr>
            <p:nvPr/>
          </p:nvSpPr>
          <p:spPr bwMode="auto">
            <a:xfrm rot="3152965">
              <a:off x="3592" y="833"/>
              <a:ext cx="50" cy="71"/>
            </a:xfrm>
            <a:custGeom>
              <a:avLst/>
              <a:gdLst>
                <a:gd name="T0" fmla="*/ 1 w 96"/>
                <a:gd name="T1" fmla="*/ 10 h 71"/>
                <a:gd name="T2" fmla="*/ 1 w 96"/>
                <a:gd name="T3" fmla="*/ 22 h 71"/>
                <a:gd name="T4" fmla="*/ 1 w 96"/>
                <a:gd name="T5" fmla="*/ 64 h 71"/>
                <a:gd name="T6" fmla="*/ 1 w 96"/>
                <a:gd name="T7" fmla="*/ 63 h 71"/>
                <a:gd name="T8" fmla="*/ 1 w 96"/>
                <a:gd name="T9" fmla="*/ 59 h 71"/>
                <a:gd name="T10" fmla="*/ 1 w 96"/>
                <a:gd name="T11" fmla="*/ 35 h 71"/>
                <a:gd name="T12" fmla="*/ 1 w 96"/>
                <a:gd name="T13" fmla="*/ 4 h 71"/>
                <a:gd name="T14" fmla="*/ 1 w 96"/>
                <a:gd name="T15" fmla="*/ 4 h 71"/>
                <a:gd name="T16" fmla="*/ 1 w 96"/>
                <a:gd name="T17" fmla="*/ 4 h 71"/>
                <a:gd name="T18" fmla="*/ 1 w 96"/>
                <a:gd name="T19" fmla="*/ 10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71"/>
                <a:gd name="T32" fmla="*/ 96 w 96"/>
                <a:gd name="T33" fmla="*/ 71 h 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71">
                  <a:moveTo>
                    <a:pt x="45" y="10"/>
                  </a:moveTo>
                  <a:cubicBezTo>
                    <a:pt x="24" y="31"/>
                    <a:pt x="45" y="7"/>
                    <a:pt x="3" y="22"/>
                  </a:cubicBezTo>
                  <a:cubicBezTo>
                    <a:pt x="0" y="30"/>
                    <a:pt x="10" y="57"/>
                    <a:pt x="18" y="64"/>
                  </a:cubicBezTo>
                  <a:cubicBezTo>
                    <a:pt x="26" y="71"/>
                    <a:pt x="39" y="64"/>
                    <a:pt x="50" y="63"/>
                  </a:cubicBezTo>
                  <a:cubicBezTo>
                    <a:pt x="59" y="67"/>
                    <a:pt x="77" y="64"/>
                    <a:pt x="84" y="59"/>
                  </a:cubicBezTo>
                  <a:cubicBezTo>
                    <a:pt x="91" y="54"/>
                    <a:pt x="91" y="44"/>
                    <a:pt x="92" y="35"/>
                  </a:cubicBezTo>
                  <a:cubicBezTo>
                    <a:pt x="92" y="28"/>
                    <a:pt x="96" y="9"/>
                    <a:pt x="92" y="4"/>
                  </a:cubicBezTo>
                  <a:lnTo>
                    <a:pt x="69" y="4"/>
                  </a:lnTo>
                  <a:cubicBezTo>
                    <a:pt x="61" y="0"/>
                    <a:pt x="63" y="3"/>
                    <a:pt x="59" y="4"/>
                  </a:cubicBezTo>
                  <a:cubicBezTo>
                    <a:pt x="55" y="5"/>
                    <a:pt x="48" y="9"/>
                    <a:pt x="45" y="10"/>
                  </a:cubicBezTo>
                  <a:close/>
                </a:path>
              </a:pathLst>
            </a:custGeom>
            <a:gradFill rotWithShape="1">
              <a:gsLst>
                <a:gs pos="0">
                  <a:srgbClr val="EAEAEA">
                    <a:alpha val="75000"/>
                  </a:srgbClr>
                </a:gs>
                <a:gs pos="100000">
                  <a:srgbClr val="99CCFF">
                    <a:alpha val="59000"/>
                  </a:srgbClr>
                </a:gs>
              </a:gsLst>
              <a:path path="rect">
                <a:fillToRect l="50000" t="50000" r="50000" b="50000"/>
              </a:path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lg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8" name="AutoShape 237"/>
          <p:cNvSpPr>
            <a:spLocks noChangeArrowheads="1"/>
          </p:cNvSpPr>
          <p:nvPr/>
        </p:nvSpPr>
        <p:spPr bwMode="auto">
          <a:xfrm>
            <a:off x="1670050" y="5951960"/>
            <a:ext cx="212725" cy="196850"/>
          </a:xfrm>
          <a:prstGeom prst="parallelogram">
            <a:avLst>
              <a:gd name="adj" fmla="val 22404"/>
            </a:avLst>
          </a:prstGeom>
          <a:solidFill>
            <a:srgbClr val="FFFFFF"/>
          </a:solidFill>
          <a:ln w="3175" algn="ctr">
            <a:solidFill>
              <a:srgbClr val="CC99FF"/>
            </a:solidFill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 wrap="none" lIns="10800" tIns="10800" rIns="10800" bIns="10800" anchor="ctr"/>
          <a:lstStyle/>
          <a:p>
            <a:pPr marL="342900" indent="-342900" algn="ctr">
              <a:defRPr/>
            </a:pPr>
            <a:r>
              <a:rPr lang="en-US" altLang="ja-JP" sz="1000" dirty="0">
                <a:solidFill>
                  <a:srgbClr val="000000"/>
                </a:solidFill>
                <a:latin typeface="ＭＳ Ｐゴシック"/>
                <a:ea typeface="+mn-ea"/>
                <a:cs typeface="Arial" charset="0"/>
              </a:rPr>
              <a:t>ID</a:t>
            </a:r>
          </a:p>
        </p:txBody>
      </p:sp>
      <p:sp>
        <p:nvSpPr>
          <p:cNvPr id="109" name="Text Box 128"/>
          <p:cNvSpPr txBox="1">
            <a:spLocks noChangeArrowheads="1"/>
          </p:cNvSpPr>
          <p:nvPr/>
        </p:nvSpPr>
        <p:spPr bwMode="auto">
          <a:xfrm>
            <a:off x="1085850" y="6396460"/>
            <a:ext cx="9969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42900" indent="-342900" algn="ctr">
              <a:lnSpc>
                <a:spcPct val="95000"/>
              </a:lnSpc>
            </a:pPr>
            <a:r>
              <a:rPr kumimoji="0" lang="ja-JP" altLang="en-US" sz="1100" u="sng">
                <a:latin typeface="HG丸ｺﾞｼｯｸM-PRO"/>
                <a:ea typeface="HG丸ｺﾞｼｯｸM-PRO"/>
                <a:cs typeface="Arial" charset="0"/>
              </a:rPr>
              <a:t>水産加工物</a:t>
            </a:r>
          </a:p>
        </p:txBody>
      </p:sp>
      <p:sp>
        <p:nvSpPr>
          <p:cNvPr id="110" name="AutoShape 228"/>
          <p:cNvSpPr>
            <a:spLocks noChangeArrowheads="1"/>
          </p:cNvSpPr>
          <p:nvPr/>
        </p:nvSpPr>
        <p:spPr bwMode="auto">
          <a:xfrm>
            <a:off x="1377950" y="6180560"/>
            <a:ext cx="196850" cy="171450"/>
          </a:xfrm>
          <a:prstGeom prst="parallelogram">
            <a:avLst>
              <a:gd name="adj" fmla="val 22065"/>
            </a:avLst>
          </a:prstGeom>
          <a:solidFill>
            <a:srgbClr val="FFFFFF"/>
          </a:solidFill>
          <a:ln w="3175" algn="ctr">
            <a:solidFill>
              <a:srgbClr val="CC99FF"/>
            </a:solidFill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 wrap="none" lIns="10800" tIns="10800" rIns="10800" bIns="10800" anchor="ctr"/>
          <a:lstStyle/>
          <a:p>
            <a:pPr marL="342900" indent="-342900" algn="ctr">
              <a:defRPr/>
            </a:pPr>
            <a:r>
              <a:rPr lang="en-US" altLang="ja-JP" sz="1000" dirty="0">
                <a:solidFill>
                  <a:srgbClr val="000000"/>
                </a:solidFill>
                <a:latin typeface="ＭＳ Ｐゴシック"/>
                <a:ea typeface="+mn-ea"/>
                <a:cs typeface="Arial" charset="0"/>
              </a:rPr>
              <a:t>ID</a:t>
            </a:r>
          </a:p>
        </p:txBody>
      </p:sp>
      <p:cxnSp>
        <p:nvCxnSpPr>
          <p:cNvPr id="111" name="AutoShape 123"/>
          <p:cNvCxnSpPr>
            <a:cxnSpLocks noChangeShapeType="1"/>
          </p:cNvCxnSpPr>
          <p:nvPr/>
        </p:nvCxnSpPr>
        <p:spPr bwMode="auto">
          <a:xfrm rot="5400000">
            <a:off x="2204244" y="4665291"/>
            <a:ext cx="1138238" cy="0"/>
          </a:xfrm>
          <a:prstGeom prst="bentConnector3">
            <a:avLst>
              <a:gd name="adj1" fmla="val 50000"/>
            </a:avLst>
          </a:prstGeom>
          <a:noFill/>
          <a:ln w="50800">
            <a:solidFill>
              <a:srgbClr val="808080"/>
            </a:solidFill>
            <a:miter lim="800000"/>
            <a:headEnd type="triangle" w="med" len="med"/>
            <a:tailEnd/>
          </a:ln>
        </p:spPr>
      </p:cxnSp>
      <p:cxnSp>
        <p:nvCxnSpPr>
          <p:cNvPr id="112" name="AutoShape 123"/>
          <p:cNvCxnSpPr>
            <a:cxnSpLocks noChangeShapeType="1"/>
          </p:cNvCxnSpPr>
          <p:nvPr/>
        </p:nvCxnSpPr>
        <p:spPr bwMode="auto">
          <a:xfrm rot="5400000">
            <a:off x="4183062" y="4639098"/>
            <a:ext cx="1057275" cy="12700"/>
          </a:xfrm>
          <a:prstGeom prst="bentConnector3">
            <a:avLst>
              <a:gd name="adj1" fmla="val 50000"/>
            </a:avLst>
          </a:prstGeom>
          <a:noFill/>
          <a:ln w="50800">
            <a:solidFill>
              <a:srgbClr val="808080"/>
            </a:solidFill>
            <a:miter lim="800000"/>
            <a:headEnd type="triangle" w="med" len="med"/>
            <a:tailEnd/>
          </a:ln>
        </p:spPr>
      </p:cxnSp>
      <p:sp>
        <p:nvSpPr>
          <p:cNvPr id="113" name="AutoShape 10"/>
          <p:cNvSpPr>
            <a:spLocks noChangeArrowheads="1"/>
          </p:cNvSpPr>
          <p:nvPr/>
        </p:nvSpPr>
        <p:spPr bwMode="auto">
          <a:xfrm>
            <a:off x="2392363" y="3610397"/>
            <a:ext cx="1008062" cy="471488"/>
          </a:xfrm>
          <a:prstGeom prst="can">
            <a:avLst>
              <a:gd name="adj" fmla="val 15457"/>
            </a:avLst>
          </a:prstGeom>
          <a:solidFill>
            <a:srgbClr val="3366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ja-JP" alt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丸ｺﾞｼｯｸM-PRO" pitchFamily="49" charset="-128"/>
                <a:ea typeface="HG丸ｺﾞｼｯｸM-PRO" pitchFamily="49" charset="-128"/>
              </a:rPr>
              <a:t>＜物流情報管理＞</a:t>
            </a:r>
            <a:endParaRPr kumimoji="0" lang="en-US" altLang="ja-JP" sz="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丸ｺﾞｼｯｸM-PRO" pitchFamily="49" charset="-128"/>
              <a:ea typeface="HG丸ｺﾞｼｯｸM-PRO" pitchFamily="49" charset="-128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ja-JP" alt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丸ｺﾞｼｯｸM-PRO" pitchFamily="49" charset="-128"/>
                <a:ea typeface="HG丸ｺﾞｼｯｸM-PRO" pitchFamily="49" charset="-128"/>
              </a:rPr>
              <a:t>（</a:t>
            </a:r>
            <a:r>
              <a:rPr kumimoji="0" lang="en-US" altLang="ja-JP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丸ｺﾞｼｯｸM-PRO" pitchFamily="49" charset="-128"/>
                <a:ea typeface="HG丸ｺﾞｼｯｸM-PRO" pitchFamily="49" charset="-128"/>
              </a:rPr>
              <a:t>EPC※</a:t>
            </a:r>
            <a:r>
              <a:rPr kumimoji="0" lang="ja-JP" alt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丸ｺﾞｼｯｸM-PRO" pitchFamily="49" charset="-128"/>
                <a:ea typeface="HG丸ｺﾞｼｯｸM-PRO" pitchFamily="49" charset="-128"/>
              </a:rPr>
              <a:t>）</a:t>
            </a:r>
          </a:p>
        </p:txBody>
      </p:sp>
      <p:sp>
        <p:nvSpPr>
          <p:cNvPr id="114" name="AutoShape 122"/>
          <p:cNvSpPr>
            <a:spLocks noChangeArrowheads="1"/>
          </p:cNvSpPr>
          <p:nvPr/>
        </p:nvSpPr>
        <p:spPr bwMode="auto">
          <a:xfrm>
            <a:off x="581025" y="3581822"/>
            <a:ext cx="1008063" cy="528638"/>
          </a:xfrm>
          <a:prstGeom prst="can">
            <a:avLst>
              <a:gd name="adj" fmla="val 16608"/>
            </a:avLst>
          </a:prstGeom>
          <a:solidFill>
            <a:srgbClr val="3366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ja-JP" alt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丸ｺﾞｼｯｸM-PRO" pitchFamily="49" charset="-128"/>
                <a:ea typeface="HG丸ｺﾞｼｯｸM-PRO" pitchFamily="49" charset="-128"/>
              </a:rPr>
              <a:t>＜生産・加工</a:t>
            </a:r>
            <a:endParaRPr kumimoji="0" lang="en-US" altLang="ja-JP" sz="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丸ｺﾞｼｯｸM-PRO" pitchFamily="49" charset="-128"/>
              <a:ea typeface="HG丸ｺﾞｼｯｸM-PRO" pitchFamily="49" charset="-128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ja-JP" alt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丸ｺﾞｼｯｸM-PRO" pitchFamily="49" charset="-128"/>
                <a:ea typeface="HG丸ｺﾞｼｯｸM-PRO" pitchFamily="49" charset="-128"/>
              </a:rPr>
              <a:t>情報管理＞</a:t>
            </a:r>
          </a:p>
        </p:txBody>
      </p:sp>
      <p:sp>
        <p:nvSpPr>
          <p:cNvPr id="115" name="正方形/長方形 114"/>
          <p:cNvSpPr/>
          <p:nvPr/>
        </p:nvSpPr>
        <p:spPr>
          <a:xfrm>
            <a:off x="2390775" y="4639097"/>
            <a:ext cx="757238" cy="287338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物流情報</a:t>
            </a:r>
          </a:p>
        </p:txBody>
      </p:sp>
      <p:sp>
        <p:nvSpPr>
          <p:cNvPr id="116" name="正方形/長方形 115"/>
          <p:cNvSpPr/>
          <p:nvPr/>
        </p:nvSpPr>
        <p:spPr>
          <a:xfrm>
            <a:off x="4340225" y="4637510"/>
            <a:ext cx="757238" cy="288925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評価情報</a:t>
            </a:r>
          </a:p>
        </p:txBody>
      </p:sp>
      <p:sp>
        <p:nvSpPr>
          <p:cNvPr id="117" name="AutoShape 10"/>
          <p:cNvSpPr>
            <a:spLocks noChangeArrowheads="1"/>
          </p:cNvSpPr>
          <p:nvPr/>
        </p:nvSpPr>
        <p:spPr bwMode="auto">
          <a:xfrm>
            <a:off x="4032250" y="3624685"/>
            <a:ext cx="1008063" cy="471487"/>
          </a:xfrm>
          <a:prstGeom prst="can">
            <a:avLst>
              <a:gd name="adj" fmla="val 15457"/>
            </a:avLst>
          </a:prstGeom>
          <a:solidFill>
            <a:srgbClr val="3366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ja-JP" alt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丸ｺﾞｼｯｸM-PRO" pitchFamily="49" charset="-128"/>
                <a:ea typeface="HG丸ｺﾞｼｯｸM-PRO" pitchFamily="49" charset="-128"/>
              </a:rPr>
              <a:t>＜評価・付加価値</a:t>
            </a:r>
            <a:endParaRPr kumimoji="0" lang="en-US" altLang="ja-JP" sz="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丸ｺﾞｼｯｸM-PRO" pitchFamily="49" charset="-128"/>
              <a:ea typeface="HG丸ｺﾞｼｯｸM-PRO" pitchFamily="49" charset="-128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ja-JP" alt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丸ｺﾞｼｯｸM-PRO" pitchFamily="49" charset="-128"/>
                <a:ea typeface="HG丸ｺﾞｼｯｸM-PRO" pitchFamily="49" charset="-128"/>
              </a:rPr>
              <a:t>情報管理＞</a:t>
            </a:r>
          </a:p>
        </p:txBody>
      </p:sp>
      <p:cxnSp>
        <p:nvCxnSpPr>
          <p:cNvPr id="118" name="AutoShape 11"/>
          <p:cNvCxnSpPr>
            <a:cxnSpLocks noChangeShapeType="1"/>
          </p:cNvCxnSpPr>
          <p:nvPr/>
        </p:nvCxnSpPr>
        <p:spPr bwMode="auto">
          <a:xfrm rot="5400000" flipH="1" flipV="1">
            <a:off x="544512" y="4683548"/>
            <a:ext cx="1089025" cy="12700"/>
          </a:xfrm>
          <a:prstGeom prst="bentConnector3">
            <a:avLst>
              <a:gd name="adj1" fmla="val 50000"/>
            </a:avLst>
          </a:prstGeom>
          <a:noFill/>
          <a:ln w="50800">
            <a:solidFill>
              <a:srgbClr val="808080"/>
            </a:solidFill>
            <a:miter lim="800000"/>
            <a:headEnd/>
            <a:tailEnd type="triangle" w="med" len="med"/>
          </a:ln>
        </p:spPr>
      </p:cxnSp>
      <p:sp>
        <p:nvSpPr>
          <p:cNvPr id="119" name="正方形/長方形 118"/>
          <p:cNvSpPr/>
          <p:nvPr/>
        </p:nvSpPr>
        <p:spPr>
          <a:xfrm>
            <a:off x="501650" y="4593060"/>
            <a:ext cx="1187450" cy="379412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水産物属性情報</a:t>
            </a:r>
            <a:endParaRPr lang="en-US" altLang="ja-JP" sz="11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安全情報</a:t>
            </a:r>
          </a:p>
        </p:txBody>
      </p:sp>
      <p:sp>
        <p:nvSpPr>
          <p:cNvPr id="120" name="正方形/長方形 119"/>
          <p:cNvSpPr/>
          <p:nvPr/>
        </p:nvSpPr>
        <p:spPr>
          <a:xfrm>
            <a:off x="2768346" y="4146972"/>
            <a:ext cx="1989647" cy="276999"/>
          </a:xfrm>
          <a:prstGeom prst="rect">
            <a:avLst/>
          </a:prstGeom>
          <a:noFill/>
          <a:ln w="28575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情報流通連携基盤共通ＡＰＩ</a:t>
            </a:r>
            <a:endParaRPr lang="ja-JP" altLang="en-US" sz="1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1" name="角丸四角形 120"/>
          <p:cNvSpPr/>
          <p:nvPr/>
        </p:nvSpPr>
        <p:spPr>
          <a:xfrm rot="10800000" flipV="1">
            <a:off x="2214563" y="2381672"/>
            <a:ext cx="1519237" cy="728663"/>
          </a:xfrm>
          <a:prstGeom prst="roundRect">
            <a:avLst/>
          </a:prstGeom>
          <a:ln>
            <a:solidFill>
              <a:srgbClr val="33CC3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　評価情報、消費者等とのコミュニケーション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2" name="角丸四角形 121"/>
          <p:cNvSpPr/>
          <p:nvPr/>
        </p:nvSpPr>
        <p:spPr>
          <a:xfrm rot="10800000" flipV="1">
            <a:off x="125413" y="2381672"/>
            <a:ext cx="2027237" cy="722313"/>
          </a:xfrm>
          <a:prstGeom prst="roundRect">
            <a:avLst/>
          </a:prstGeom>
          <a:ln>
            <a:solidFill>
              <a:srgbClr val="33CC3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水産物トレーサビリティ・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システム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3" name="角丸四角形 122"/>
          <p:cNvSpPr/>
          <p:nvPr/>
        </p:nvSpPr>
        <p:spPr>
          <a:xfrm rot="10800000" flipV="1">
            <a:off x="3779838" y="2381672"/>
            <a:ext cx="827087" cy="722313"/>
          </a:xfrm>
          <a:prstGeom prst="roundRect">
            <a:avLst/>
          </a:prstGeom>
          <a:ln>
            <a:solidFill>
              <a:srgbClr val="33CC3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</a:rPr>
              <a:t>評価情報</a:t>
            </a:r>
          </a:p>
        </p:txBody>
      </p:sp>
      <p:sp>
        <p:nvSpPr>
          <p:cNvPr id="124" name="角丸四角形 123"/>
          <p:cNvSpPr/>
          <p:nvPr/>
        </p:nvSpPr>
        <p:spPr>
          <a:xfrm rot="10800000" flipV="1">
            <a:off x="4654550" y="2365797"/>
            <a:ext cx="1973263" cy="738188"/>
          </a:xfrm>
          <a:prstGeom prst="roundRect">
            <a:avLst/>
          </a:prstGeom>
          <a:noFill/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</a:rPr>
              <a:t>水産物属性情報、安全情報、物流情報、評価情報、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</a:rPr>
              <a:t>付加価値情報、生産・加工業者等とのコミュニケーション</a:t>
            </a:r>
            <a:endParaRPr lang="en-US" altLang="ja-JP" sz="1100" dirty="0">
              <a:solidFill>
                <a:schemeClr val="tx1"/>
              </a:solidFill>
            </a:endParaRPr>
          </a:p>
        </p:txBody>
      </p:sp>
      <p:cxnSp>
        <p:nvCxnSpPr>
          <p:cNvPr id="125" name="直線矢印コネクタ 124"/>
          <p:cNvCxnSpPr>
            <a:stCxn id="114" idx="1"/>
            <a:endCxn id="122" idx="2"/>
          </p:cNvCxnSpPr>
          <p:nvPr/>
        </p:nvCxnSpPr>
        <p:spPr>
          <a:xfrm flipV="1">
            <a:off x="1085850" y="3103985"/>
            <a:ext cx="53975" cy="477837"/>
          </a:xfrm>
          <a:prstGeom prst="straightConnector1">
            <a:avLst/>
          </a:prstGeom>
          <a:ln w="34925">
            <a:solidFill>
              <a:srgbClr val="009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40"/>
          <p:cNvSpPr txBox="1">
            <a:spLocks noChangeArrowheads="1"/>
          </p:cNvSpPr>
          <p:nvPr/>
        </p:nvSpPr>
        <p:spPr bwMode="auto">
          <a:xfrm>
            <a:off x="3770313" y="2119735"/>
            <a:ext cx="8905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>
                <a:latin typeface="Calibri" pitchFamily="34" charset="0"/>
              </a:rPr>
              <a:t>（物流業者）</a:t>
            </a:r>
          </a:p>
        </p:txBody>
      </p:sp>
      <p:sp>
        <p:nvSpPr>
          <p:cNvPr id="127" name="テキスト ボックス 172"/>
          <p:cNvSpPr txBox="1">
            <a:spLocks noChangeArrowheads="1"/>
          </p:cNvSpPr>
          <p:nvPr/>
        </p:nvSpPr>
        <p:spPr bwMode="auto">
          <a:xfrm>
            <a:off x="4737100" y="2119735"/>
            <a:ext cx="17589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>
                <a:latin typeface="Calibri" pitchFamily="34" charset="0"/>
              </a:rPr>
              <a:t>（飲食店・小売店、消費者）</a:t>
            </a:r>
          </a:p>
        </p:txBody>
      </p:sp>
      <p:sp>
        <p:nvSpPr>
          <p:cNvPr id="128" name="テキスト ボックス 173"/>
          <p:cNvSpPr txBox="1">
            <a:spLocks noChangeArrowheads="1"/>
          </p:cNvSpPr>
          <p:nvPr/>
        </p:nvSpPr>
        <p:spPr bwMode="auto">
          <a:xfrm>
            <a:off x="2341563" y="2153072"/>
            <a:ext cx="12430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>
                <a:latin typeface="Calibri" pitchFamily="34" charset="0"/>
              </a:rPr>
              <a:t>（生産・加工業者）</a:t>
            </a:r>
          </a:p>
        </p:txBody>
      </p:sp>
      <p:cxnSp>
        <p:nvCxnSpPr>
          <p:cNvPr id="129" name="AutoShape 123"/>
          <p:cNvCxnSpPr>
            <a:cxnSpLocks noChangeShapeType="1"/>
          </p:cNvCxnSpPr>
          <p:nvPr/>
        </p:nvCxnSpPr>
        <p:spPr bwMode="auto">
          <a:xfrm rot="16200000" flipH="1">
            <a:off x="4745831" y="4165229"/>
            <a:ext cx="1743075" cy="1157288"/>
          </a:xfrm>
          <a:prstGeom prst="bentConnector3">
            <a:avLst>
              <a:gd name="adj1" fmla="val -19"/>
            </a:avLst>
          </a:prstGeom>
          <a:noFill/>
          <a:ln w="50800">
            <a:solidFill>
              <a:srgbClr val="808080"/>
            </a:solidFill>
            <a:miter lim="800000"/>
            <a:headEnd type="triangle" w="med" len="med"/>
            <a:tailEnd/>
          </a:ln>
        </p:spPr>
      </p:cxnSp>
      <p:sp>
        <p:nvSpPr>
          <p:cNvPr id="130" name="正方形/長方形 129"/>
          <p:cNvSpPr/>
          <p:nvPr/>
        </p:nvSpPr>
        <p:spPr>
          <a:xfrm>
            <a:off x="5654675" y="4639097"/>
            <a:ext cx="973138" cy="287338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付加価値情報</a:t>
            </a:r>
          </a:p>
        </p:txBody>
      </p:sp>
      <p:cxnSp>
        <p:nvCxnSpPr>
          <p:cNvPr id="131" name="直線矢印コネクタ 130"/>
          <p:cNvCxnSpPr>
            <a:stCxn id="113" idx="1"/>
            <a:endCxn id="122" idx="2"/>
          </p:cNvCxnSpPr>
          <p:nvPr/>
        </p:nvCxnSpPr>
        <p:spPr>
          <a:xfrm flipH="1" flipV="1">
            <a:off x="1139825" y="3103985"/>
            <a:ext cx="1755775" cy="506412"/>
          </a:xfrm>
          <a:prstGeom prst="straightConnector1">
            <a:avLst/>
          </a:prstGeom>
          <a:ln w="34925">
            <a:solidFill>
              <a:srgbClr val="009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矢印コネクタ 131"/>
          <p:cNvCxnSpPr>
            <a:stCxn id="117" idx="1"/>
            <a:endCxn id="124" idx="2"/>
          </p:cNvCxnSpPr>
          <p:nvPr/>
        </p:nvCxnSpPr>
        <p:spPr>
          <a:xfrm flipV="1">
            <a:off x="4535488" y="3103985"/>
            <a:ext cx="1104900" cy="520700"/>
          </a:xfrm>
          <a:prstGeom prst="straightConnector1">
            <a:avLst/>
          </a:prstGeom>
          <a:ln w="34925">
            <a:solidFill>
              <a:srgbClr val="009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矢印コネクタ 132"/>
          <p:cNvCxnSpPr>
            <a:stCxn id="117" idx="1"/>
            <a:endCxn id="123" idx="2"/>
          </p:cNvCxnSpPr>
          <p:nvPr/>
        </p:nvCxnSpPr>
        <p:spPr>
          <a:xfrm flipH="1" flipV="1">
            <a:off x="4192588" y="3103985"/>
            <a:ext cx="342900" cy="520700"/>
          </a:xfrm>
          <a:prstGeom prst="straightConnector1">
            <a:avLst/>
          </a:prstGeom>
          <a:ln w="34925">
            <a:solidFill>
              <a:srgbClr val="009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矢印コネクタ 133"/>
          <p:cNvCxnSpPr>
            <a:stCxn id="117" idx="1"/>
            <a:endCxn id="121" idx="2"/>
          </p:cNvCxnSpPr>
          <p:nvPr/>
        </p:nvCxnSpPr>
        <p:spPr>
          <a:xfrm flipH="1" flipV="1">
            <a:off x="2974975" y="3110335"/>
            <a:ext cx="1560513" cy="514350"/>
          </a:xfrm>
          <a:prstGeom prst="straightConnector1">
            <a:avLst/>
          </a:prstGeom>
          <a:ln w="34925">
            <a:solidFill>
              <a:srgbClr val="009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>
            <a:stCxn id="114" idx="1"/>
            <a:endCxn id="124" idx="2"/>
          </p:cNvCxnSpPr>
          <p:nvPr/>
        </p:nvCxnSpPr>
        <p:spPr>
          <a:xfrm flipV="1">
            <a:off x="1085850" y="3103985"/>
            <a:ext cx="4554538" cy="477837"/>
          </a:xfrm>
          <a:prstGeom prst="straightConnector1">
            <a:avLst/>
          </a:prstGeom>
          <a:ln w="34925">
            <a:solidFill>
              <a:srgbClr val="009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>
            <a:stCxn id="113" idx="1"/>
            <a:endCxn id="124" idx="2"/>
          </p:cNvCxnSpPr>
          <p:nvPr/>
        </p:nvCxnSpPr>
        <p:spPr>
          <a:xfrm flipV="1">
            <a:off x="2895600" y="3103985"/>
            <a:ext cx="2744788" cy="506412"/>
          </a:xfrm>
          <a:prstGeom prst="straightConnector1">
            <a:avLst/>
          </a:prstGeom>
          <a:ln w="34925">
            <a:solidFill>
              <a:srgbClr val="009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正方形/長方形 136"/>
          <p:cNvSpPr/>
          <p:nvPr/>
        </p:nvSpPr>
        <p:spPr>
          <a:xfrm>
            <a:off x="5799138" y="5572547"/>
            <a:ext cx="828675" cy="4318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/>
              <a:t>オープンデータ</a:t>
            </a:r>
          </a:p>
        </p:txBody>
      </p:sp>
      <p:cxnSp>
        <p:nvCxnSpPr>
          <p:cNvPr id="138" name="直線矢印コネクタ 137"/>
          <p:cNvCxnSpPr>
            <a:stCxn id="117" idx="1"/>
            <a:endCxn id="122" idx="2"/>
          </p:cNvCxnSpPr>
          <p:nvPr/>
        </p:nvCxnSpPr>
        <p:spPr>
          <a:xfrm flipH="1" flipV="1">
            <a:off x="1139825" y="3103985"/>
            <a:ext cx="3395663" cy="520700"/>
          </a:xfrm>
          <a:prstGeom prst="straightConnector1">
            <a:avLst/>
          </a:prstGeom>
          <a:ln w="34925">
            <a:solidFill>
              <a:srgbClr val="009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262"/>
          <p:cNvSpPr txBox="1">
            <a:spLocks noChangeArrowheads="1"/>
          </p:cNvSpPr>
          <p:nvPr/>
        </p:nvSpPr>
        <p:spPr bwMode="auto">
          <a:xfrm>
            <a:off x="5556249" y="6348170"/>
            <a:ext cx="42640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" indent="-85725"/>
            <a:r>
              <a:rPr lang="en-US" altLang="ja-JP" sz="900" dirty="0">
                <a:latin typeface="Calibri" pitchFamily="34" charset="0"/>
              </a:rPr>
              <a:t>※EPC</a:t>
            </a:r>
            <a:r>
              <a:rPr lang="ja-JP" altLang="en-US" sz="900" dirty="0">
                <a:latin typeface="Calibri" pitchFamily="34" charset="0"/>
              </a:rPr>
              <a:t>とは、</a:t>
            </a:r>
            <a:r>
              <a:rPr lang="en-US" altLang="ja-JP" sz="900" dirty="0">
                <a:latin typeface="Calibri" pitchFamily="34" charset="0"/>
              </a:rPr>
              <a:t>Electronic Product Code </a:t>
            </a:r>
            <a:r>
              <a:rPr lang="ja-JP" altLang="en-US" sz="900" dirty="0" err="1">
                <a:latin typeface="Calibri" pitchFamily="34" charset="0"/>
              </a:rPr>
              <a:t>。</a:t>
            </a:r>
            <a:r>
              <a:rPr lang="ja-JP" altLang="en-US" sz="900" dirty="0">
                <a:latin typeface="Calibri" pitchFamily="34" charset="0"/>
              </a:rPr>
              <a:t>国際標準化団体の</a:t>
            </a:r>
            <a:r>
              <a:rPr lang="en-US" altLang="ja-JP" sz="900" dirty="0">
                <a:latin typeface="Calibri" pitchFamily="34" charset="0"/>
              </a:rPr>
              <a:t>EPC global</a:t>
            </a:r>
            <a:r>
              <a:rPr lang="ja-JP" altLang="en-US" sz="900" dirty="0">
                <a:latin typeface="Calibri" pitchFamily="34" charset="0"/>
              </a:rPr>
              <a:t>が規定した個品管理を目的とした識別コード体系。共通</a:t>
            </a:r>
            <a:r>
              <a:rPr lang="en-US" altLang="ja-JP" sz="900" dirty="0">
                <a:latin typeface="Calibri" pitchFamily="34" charset="0"/>
              </a:rPr>
              <a:t>API</a:t>
            </a:r>
            <a:r>
              <a:rPr lang="ja-JP" altLang="en-US" sz="900" dirty="0">
                <a:latin typeface="Calibri" pitchFamily="34" charset="0"/>
              </a:rPr>
              <a:t>のデータ規格として用いる</a:t>
            </a:r>
            <a:r>
              <a:rPr lang="en-US" altLang="ja-JP" sz="900" dirty="0" err="1">
                <a:latin typeface="Calibri" pitchFamily="34" charset="0"/>
              </a:rPr>
              <a:t>ucode</a:t>
            </a:r>
            <a:r>
              <a:rPr lang="ja-JP" altLang="en-US" sz="900" dirty="0">
                <a:latin typeface="Calibri" pitchFamily="34" charset="0"/>
              </a:rPr>
              <a:t>との連携も、実証課題のひとつ。</a:t>
            </a:r>
          </a:p>
        </p:txBody>
      </p:sp>
    </p:spTree>
    <p:extLst>
      <p:ext uri="{BB962C8B-B14F-4D97-AF65-F5344CB8AC3E}">
        <p14:creationId xmlns:p14="http://schemas.microsoft.com/office/powerpoint/2010/main" val="321080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>
            <a:cxnSpLocks noChangeShapeType="1"/>
          </p:cNvCxnSpPr>
          <p:nvPr/>
        </p:nvCxnSpPr>
        <p:spPr bwMode="auto">
          <a:xfrm>
            <a:off x="0" y="404666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grpSp>
        <p:nvGrpSpPr>
          <p:cNvPr id="55" name="Group 64"/>
          <p:cNvGrpSpPr>
            <a:grpSpLocks/>
          </p:cNvGrpSpPr>
          <p:nvPr/>
        </p:nvGrpSpPr>
        <p:grpSpPr bwMode="auto">
          <a:xfrm>
            <a:off x="2923080" y="478285"/>
            <a:ext cx="1669558" cy="2418903"/>
            <a:chOff x="126" y="735"/>
            <a:chExt cx="1818" cy="2850"/>
          </a:xfrm>
        </p:grpSpPr>
        <p:pic>
          <p:nvPicPr>
            <p:cNvPr id="60" name="Picture 6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1" y="735"/>
              <a:ext cx="1812" cy="2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" name="Rectangle 66"/>
            <p:cNvSpPr>
              <a:spLocks noChangeArrowheads="1"/>
            </p:cNvSpPr>
            <p:nvPr/>
          </p:nvSpPr>
          <p:spPr bwMode="auto">
            <a:xfrm>
              <a:off x="126" y="738"/>
              <a:ext cx="1818" cy="2846"/>
            </a:xfrm>
            <a:prstGeom prst="rect">
              <a:avLst/>
            </a:prstGeom>
            <a:noFill/>
            <a:ln w="1270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6" name="Group 67"/>
          <p:cNvGrpSpPr>
            <a:grpSpLocks/>
          </p:cNvGrpSpPr>
          <p:nvPr/>
        </p:nvGrpSpPr>
        <p:grpSpPr bwMode="auto">
          <a:xfrm>
            <a:off x="4803775" y="482745"/>
            <a:ext cx="1694377" cy="2412855"/>
            <a:chOff x="2210" y="738"/>
            <a:chExt cx="1818" cy="2846"/>
          </a:xfrm>
        </p:grpSpPr>
        <p:pic>
          <p:nvPicPr>
            <p:cNvPr id="58" name="Picture 6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14" y="744"/>
              <a:ext cx="1812" cy="2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9" name="Rectangle 69"/>
            <p:cNvSpPr>
              <a:spLocks noChangeArrowheads="1"/>
            </p:cNvSpPr>
            <p:nvPr/>
          </p:nvSpPr>
          <p:spPr bwMode="auto">
            <a:xfrm>
              <a:off x="2210" y="738"/>
              <a:ext cx="1818" cy="2846"/>
            </a:xfrm>
            <a:prstGeom prst="rect">
              <a:avLst/>
            </a:prstGeom>
            <a:noFill/>
            <a:ln w="12700" algn="ctr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235" y="1712909"/>
            <a:ext cx="1046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3" name="グループ化 42"/>
          <p:cNvGrpSpPr>
            <a:grpSpLocks/>
          </p:cNvGrpSpPr>
          <p:nvPr/>
        </p:nvGrpSpPr>
        <p:grpSpPr bwMode="auto">
          <a:xfrm>
            <a:off x="846014" y="893260"/>
            <a:ext cx="754062" cy="1150937"/>
            <a:chOff x="5076825" y="2563813"/>
            <a:chExt cx="1800225" cy="2881312"/>
          </a:xfrm>
        </p:grpSpPr>
        <p:sp>
          <p:nvSpPr>
            <p:cNvPr id="64" name="AutoShape 3"/>
            <p:cNvSpPr>
              <a:spLocks noChangeArrowheads="1"/>
            </p:cNvSpPr>
            <p:nvPr/>
          </p:nvSpPr>
          <p:spPr bwMode="auto">
            <a:xfrm>
              <a:off x="5076825" y="2563813"/>
              <a:ext cx="1800225" cy="2881312"/>
            </a:xfrm>
            <a:prstGeom prst="roundRect">
              <a:avLst>
                <a:gd name="adj" fmla="val 7718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65" name="AutoShape 4"/>
            <p:cNvSpPr>
              <a:spLocks noChangeArrowheads="1"/>
            </p:cNvSpPr>
            <p:nvPr/>
          </p:nvSpPr>
          <p:spPr bwMode="auto">
            <a:xfrm>
              <a:off x="5208588" y="2779713"/>
              <a:ext cx="1536700" cy="2376487"/>
            </a:xfrm>
            <a:prstGeom prst="roundRect">
              <a:avLst>
                <a:gd name="adj" fmla="val 7718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pic>
          <p:nvPicPr>
            <p:cNvPr id="66" name="Picture 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48263" y="2779713"/>
              <a:ext cx="1585912" cy="360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7" name="Picture 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203825" y="3140075"/>
              <a:ext cx="1527175" cy="172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" name="Picture 1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221288" y="4924425"/>
              <a:ext cx="1582737" cy="374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" name="Rectangle 11"/>
            <p:cNvSpPr>
              <a:spLocks noChangeArrowheads="1"/>
            </p:cNvSpPr>
            <p:nvPr/>
          </p:nvSpPr>
          <p:spPr bwMode="auto">
            <a:xfrm>
              <a:off x="5688013" y="3471863"/>
              <a:ext cx="585787" cy="585787"/>
            </a:xfrm>
            <a:prstGeom prst="rect">
              <a:avLst/>
            </a:prstGeom>
            <a:noFill/>
            <a:ln w="38100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70" name="右矢印 69"/>
          <p:cNvSpPr/>
          <p:nvPr/>
        </p:nvSpPr>
        <p:spPr>
          <a:xfrm>
            <a:off x="1765218" y="1374768"/>
            <a:ext cx="898525" cy="158750"/>
          </a:xfrm>
          <a:prstGeom prst="rightArrow">
            <a:avLst/>
          </a:prstGeom>
          <a:solidFill>
            <a:srgbClr val="99FF33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71" name="Picture 248" descr="dglxasset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600" y="606425"/>
            <a:ext cx="67627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96850" y="793750"/>
            <a:ext cx="3937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3" name="直線矢印コネクタ 72"/>
          <p:cNvCxnSpPr>
            <a:stCxn id="75" idx="1"/>
            <a:endCxn id="100" idx="0"/>
          </p:cNvCxnSpPr>
          <p:nvPr/>
        </p:nvCxnSpPr>
        <p:spPr>
          <a:xfrm flipH="1">
            <a:off x="900110" y="1646734"/>
            <a:ext cx="3882629" cy="2007623"/>
          </a:xfrm>
          <a:prstGeom prst="straightConnector1">
            <a:avLst/>
          </a:prstGeom>
          <a:ln w="28575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角丸四角形 73"/>
          <p:cNvSpPr/>
          <p:nvPr/>
        </p:nvSpPr>
        <p:spPr>
          <a:xfrm>
            <a:off x="2855913" y="1468729"/>
            <a:ext cx="1735807" cy="86569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5" name="角丸四角形 74"/>
          <p:cNvSpPr/>
          <p:nvPr/>
        </p:nvSpPr>
        <p:spPr>
          <a:xfrm>
            <a:off x="4782739" y="1549896"/>
            <a:ext cx="1713549" cy="19367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6" name="直線矢印コネクタ 88"/>
          <p:cNvCxnSpPr>
            <a:cxnSpLocks noChangeShapeType="1"/>
            <a:stCxn id="96" idx="3"/>
          </p:cNvCxnSpPr>
          <p:nvPr/>
        </p:nvCxnSpPr>
        <p:spPr bwMode="auto">
          <a:xfrm>
            <a:off x="6514306" y="2316827"/>
            <a:ext cx="2212405" cy="1376942"/>
          </a:xfrm>
          <a:prstGeom prst="straightConnector1">
            <a:avLst/>
          </a:prstGeom>
          <a:noFill/>
          <a:ln w="28575" algn="ctr">
            <a:solidFill>
              <a:srgbClr val="0000FF"/>
            </a:solidFill>
            <a:round/>
            <a:headEnd/>
            <a:tailEnd type="arrow" w="med" len="lg"/>
          </a:ln>
        </p:spPr>
      </p:cxnSp>
      <p:cxnSp>
        <p:nvCxnSpPr>
          <p:cNvPr id="77" name="直線矢印コネクタ 94"/>
          <p:cNvCxnSpPr>
            <a:cxnSpLocks noChangeShapeType="1"/>
          </p:cNvCxnSpPr>
          <p:nvPr/>
        </p:nvCxnSpPr>
        <p:spPr bwMode="auto">
          <a:xfrm>
            <a:off x="6492447" y="2619187"/>
            <a:ext cx="574963" cy="1097845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lg"/>
          </a:ln>
        </p:spPr>
      </p:cxnSp>
      <p:cxnSp>
        <p:nvCxnSpPr>
          <p:cNvPr id="78" name="直線矢印コネクタ 96"/>
          <p:cNvCxnSpPr>
            <a:cxnSpLocks noChangeShapeType="1"/>
            <a:stCxn id="95" idx="1"/>
            <a:endCxn id="106" idx="0"/>
          </p:cNvCxnSpPr>
          <p:nvPr/>
        </p:nvCxnSpPr>
        <p:spPr bwMode="auto">
          <a:xfrm flipH="1">
            <a:off x="4297224" y="2101217"/>
            <a:ext cx="520838" cy="1598492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lg"/>
          </a:ln>
        </p:spPr>
      </p:cxnSp>
      <p:sp>
        <p:nvSpPr>
          <p:cNvPr id="79" name="テキスト ボックス 38"/>
          <p:cNvSpPr txBox="1">
            <a:spLocks noChangeArrowheads="1"/>
          </p:cNvSpPr>
          <p:nvPr/>
        </p:nvSpPr>
        <p:spPr bwMode="auto">
          <a:xfrm>
            <a:off x="8625408" y="3320157"/>
            <a:ext cx="1262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000" dirty="0">
                <a:latin typeface="Calibri" pitchFamily="34" charset="0"/>
              </a:rPr>
              <a:t>魚種に基づいた</a:t>
            </a:r>
            <a:endParaRPr lang="en-US" altLang="ja-JP" sz="1000" dirty="0">
              <a:latin typeface="Calibri" pitchFamily="34" charset="0"/>
            </a:endParaRPr>
          </a:p>
          <a:p>
            <a:r>
              <a:rPr lang="ja-JP" altLang="en-US" sz="1000" dirty="0">
                <a:latin typeface="Calibri" pitchFamily="34" charset="0"/>
              </a:rPr>
              <a:t>レシピ情報を表示。</a:t>
            </a:r>
          </a:p>
        </p:txBody>
      </p:sp>
      <p:sp>
        <p:nvSpPr>
          <p:cNvPr id="80" name="正方形/長方形 79"/>
          <p:cNvSpPr/>
          <p:nvPr/>
        </p:nvSpPr>
        <p:spPr>
          <a:xfrm>
            <a:off x="6546710" y="3099358"/>
            <a:ext cx="1041400" cy="237042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</a:rPr>
              <a:t>目利き情報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7962106" y="3099358"/>
            <a:ext cx="1003300" cy="237042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</a:rPr>
              <a:t>レシピ情報</a:t>
            </a:r>
          </a:p>
        </p:txBody>
      </p:sp>
      <p:sp>
        <p:nvSpPr>
          <p:cNvPr id="82" name="テキスト ボックス 101"/>
          <p:cNvSpPr txBox="1">
            <a:spLocks noChangeArrowheads="1"/>
          </p:cNvSpPr>
          <p:nvPr/>
        </p:nvSpPr>
        <p:spPr bwMode="auto">
          <a:xfrm>
            <a:off x="7004446" y="3309862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000" dirty="0">
                <a:latin typeface="Calibri" pitchFamily="34" charset="0"/>
              </a:rPr>
              <a:t>魚種に基づいた</a:t>
            </a:r>
            <a:endParaRPr lang="en-US" altLang="ja-JP" sz="1000" dirty="0">
              <a:latin typeface="Calibri" pitchFamily="34" charset="0"/>
            </a:endParaRPr>
          </a:p>
          <a:p>
            <a:r>
              <a:rPr lang="ja-JP" altLang="en-US" sz="1000" dirty="0">
                <a:latin typeface="Calibri" pitchFamily="34" charset="0"/>
              </a:rPr>
              <a:t>目利き情報を表示。</a:t>
            </a:r>
          </a:p>
        </p:txBody>
      </p:sp>
      <p:sp>
        <p:nvSpPr>
          <p:cNvPr id="83" name="テキスト ボックス 105"/>
          <p:cNvSpPr txBox="1">
            <a:spLocks noChangeArrowheads="1"/>
          </p:cNvSpPr>
          <p:nvPr/>
        </p:nvSpPr>
        <p:spPr bwMode="auto">
          <a:xfrm>
            <a:off x="4321465" y="3316922"/>
            <a:ext cx="23597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Calibri" pitchFamily="34" charset="0"/>
              </a:rPr>
              <a:t>荷物に基づいた物流情報を表示</a:t>
            </a:r>
            <a:r>
              <a:rPr lang="ja-JP" altLang="en-US" sz="1000" dirty="0" smtClean="0">
                <a:latin typeface="Calibri" pitchFamily="34" charset="0"/>
              </a:rPr>
              <a:t>。</a:t>
            </a:r>
            <a:endParaRPr lang="en-US" altLang="ja-JP" sz="1000" dirty="0" smtClean="0">
              <a:latin typeface="Calibri" pitchFamily="34" charset="0"/>
            </a:endParaRPr>
          </a:p>
          <a:p>
            <a:r>
              <a:rPr lang="ja-JP" altLang="en-US" sz="1000" dirty="0" smtClean="0">
                <a:latin typeface="Calibri" pitchFamily="34" charset="0"/>
              </a:rPr>
              <a:t>流通</a:t>
            </a:r>
            <a:r>
              <a:rPr lang="ja-JP" altLang="en-US" sz="1000" dirty="0">
                <a:latin typeface="Calibri" pitchFamily="34" charset="0"/>
              </a:rPr>
              <a:t>過程における温度情報も参照可能。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3911599" y="3099358"/>
            <a:ext cx="1041400" cy="237042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</a:rPr>
              <a:t>物流情報</a:t>
            </a:r>
          </a:p>
        </p:txBody>
      </p:sp>
      <p:sp>
        <p:nvSpPr>
          <p:cNvPr id="85" name="テキスト ボックス 107"/>
          <p:cNvSpPr txBox="1">
            <a:spLocks noChangeArrowheads="1"/>
          </p:cNvSpPr>
          <p:nvPr/>
        </p:nvSpPr>
        <p:spPr bwMode="auto">
          <a:xfrm>
            <a:off x="1166994" y="3284984"/>
            <a:ext cx="1128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000" dirty="0">
                <a:latin typeface="Calibri" pitchFamily="34" charset="0"/>
              </a:rPr>
              <a:t>商品に基づいた</a:t>
            </a:r>
            <a:endParaRPr lang="en-US" altLang="ja-JP" sz="1000" dirty="0">
              <a:latin typeface="Calibri" pitchFamily="34" charset="0"/>
            </a:endParaRPr>
          </a:p>
          <a:p>
            <a:r>
              <a:rPr lang="ja-JP" altLang="en-US" sz="1000" dirty="0">
                <a:latin typeface="Calibri" pitchFamily="34" charset="0"/>
              </a:rPr>
              <a:t>詳細情報を表示。</a:t>
            </a:r>
          </a:p>
        </p:txBody>
      </p:sp>
      <p:sp>
        <p:nvSpPr>
          <p:cNvPr id="86" name="テキスト ボックス 109"/>
          <p:cNvSpPr txBox="1">
            <a:spLocks noChangeArrowheads="1"/>
          </p:cNvSpPr>
          <p:nvPr/>
        </p:nvSpPr>
        <p:spPr bwMode="auto">
          <a:xfrm>
            <a:off x="7329488" y="830263"/>
            <a:ext cx="2576512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000" dirty="0">
                <a:latin typeface="Calibri" pitchFamily="34" charset="0"/>
              </a:rPr>
              <a:t>ＦａｃｅｂｏｏｋやＴｗｉｔｔｅｒとの連携による評価情報の入力・表示・コミュニケーションが可能に。</a:t>
            </a:r>
            <a:endParaRPr lang="en-US" altLang="ja-JP" sz="1000" dirty="0">
              <a:latin typeface="Calibri" pitchFamily="34" charset="0"/>
            </a:endParaRPr>
          </a:p>
          <a:p>
            <a:r>
              <a:rPr lang="ja-JP" altLang="en-US" sz="900" dirty="0">
                <a:latin typeface="Calibri" pitchFamily="34" charset="0"/>
              </a:rPr>
              <a:t>（写真はＴｗｉｔｔｅｒの「つぶやく」ボタンを押したときの表示。）</a:t>
            </a:r>
          </a:p>
        </p:txBody>
      </p:sp>
      <p:sp>
        <p:nvSpPr>
          <p:cNvPr id="87" name="正方形/長方形 86"/>
          <p:cNvSpPr/>
          <p:nvPr/>
        </p:nvSpPr>
        <p:spPr>
          <a:xfrm>
            <a:off x="7848600" y="512763"/>
            <a:ext cx="1230313" cy="32385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</a:rPr>
              <a:t>評価情報 等</a:t>
            </a:r>
          </a:p>
        </p:txBody>
      </p:sp>
      <p:sp>
        <p:nvSpPr>
          <p:cNvPr id="88" name="テキスト ボックス 50"/>
          <p:cNvSpPr txBox="1">
            <a:spLocks noChangeArrowheads="1"/>
          </p:cNvSpPr>
          <p:nvPr/>
        </p:nvSpPr>
        <p:spPr bwMode="auto">
          <a:xfrm>
            <a:off x="127884" y="2425512"/>
            <a:ext cx="15224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000" dirty="0">
                <a:latin typeface="Calibri" pitchFamily="34" charset="0"/>
              </a:rPr>
              <a:t>タグのＱＲコード等を</a:t>
            </a:r>
            <a:endParaRPr lang="en-US" altLang="ja-JP" sz="1000" dirty="0">
              <a:latin typeface="Calibri" pitchFamily="34" charset="0"/>
            </a:endParaRPr>
          </a:p>
          <a:p>
            <a:r>
              <a:rPr lang="ja-JP" altLang="en-US" sz="1000" dirty="0">
                <a:latin typeface="Calibri" pitchFamily="34" charset="0"/>
              </a:rPr>
              <a:t>端末で読み取ることで</a:t>
            </a:r>
            <a:endParaRPr lang="en-US" altLang="ja-JP" sz="1000" dirty="0">
              <a:latin typeface="Calibri" pitchFamily="34" charset="0"/>
            </a:endParaRPr>
          </a:p>
          <a:p>
            <a:r>
              <a:rPr lang="ja-JP" altLang="en-US" sz="1000" dirty="0">
                <a:latin typeface="Calibri" pitchFamily="34" charset="0"/>
              </a:rPr>
              <a:t>情報を表示。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861363" y="3084813"/>
            <a:ext cx="1041400" cy="237042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</a:rPr>
              <a:t>詳細情報</a:t>
            </a:r>
          </a:p>
        </p:txBody>
      </p:sp>
      <p:cxnSp>
        <p:nvCxnSpPr>
          <p:cNvPr id="90" name="直線矢印コネクタ 89"/>
          <p:cNvCxnSpPr/>
          <p:nvPr/>
        </p:nvCxnSpPr>
        <p:spPr>
          <a:xfrm>
            <a:off x="4592638" y="1508125"/>
            <a:ext cx="325596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6"/>
          <p:cNvCxnSpPr>
            <a:stCxn id="94" idx="1"/>
            <a:endCxn id="102" idx="0"/>
          </p:cNvCxnSpPr>
          <p:nvPr/>
        </p:nvCxnSpPr>
        <p:spPr>
          <a:xfrm flipH="1">
            <a:off x="2590138" y="1878754"/>
            <a:ext cx="2217365" cy="1796282"/>
          </a:xfrm>
          <a:prstGeom prst="straightConnector1">
            <a:avLst/>
          </a:prstGeom>
          <a:ln w="28575">
            <a:solidFill>
              <a:srgbClr val="0000FF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7"/>
          <p:cNvSpPr/>
          <p:nvPr/>
        </p:nvSpPr>
        <p:spPr>
          <a:xfrm>
            <a:off x="2479536" y="3068960"/>
            <a:ext cx="1041400" cy="237042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>
                <a:solidFill>
                  <a:srgbClr val="000000"/>
                </a:solidFill>
              </a:rPr>
              <a:t>安全情報</a:t>
            </a:r>
          </a:p>
        </p:txBody>
      </p:sp>
      <p:sp>
        <p:nvSpPr>
          <p:cNvPr id="93" name="テキスト ボックス 107"/>
          <p:cNvSpPr txBox="1">
            <a:spLocks noChangeArrowheads="1"/>
          </p:cNvSpPr>
          <p:nvPr/>
        </p:nvSpPr>
        <p:spPr bwMode="auto">
          <a:xfrm>
            <a:off x="2799687" y="3304287"/>
            <a:ext cx="1128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000" dirty="0">
                <a:latin typeface="Calibri" pitchFamily="34" charset="0"/>
              </a:rPr>
              <a:t>商品に基づいた</a:t>
            </a:r>
            <a:endParaRPr lang="en-US" altLang="ja-JP" sz="1000" dirty="0">
              <a:latin typeface="Calibri" pitchFamily="34" charset="0"/>
            </a:endParaRPr>
          </a:p>
          <a:p>
            <a:r>
              <a:rPr lang="ja-JP" altLang="en-US" sz="1000" dirty="0">
                <a:latin typeface="Calibri" pitchFamily="34" charset="0"/>
              </a:rPr>
              <a:t>安全情報を表示。</a:t>
            </a:r>
          </a:p>
        </p:txBody>
      </p:sp>
      <p:sp>
        <p:nvSpPr>
          <p:cNvPr id="94" name="角丸四角形 85"/>
          <p:cNvSpPr>
            <a:spLocks noChangeArrowheads="1"/>
          </p:cNvSpPr>
          <p:nvPr/>
        </p:nvSpPr>
        <p:spPr bwMode="auto">
          <a:xfrm>
            <a:off x="4807503" y="1771650"/>
            <a:ext cx="1688785" cy="214208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5" name="角丸四角形 85"/>
          <p:cNvSpPr/>
          <p:nvPr/>
        </p:nvSpPr>
        <p:spPr>
          <a:xfrm>
            <a:off x="4818062" y="1988953"/>
            <a:ext cx="1678225" cy="224528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6" name="角丸四角形 85"/>
          <p:cNvSpPr>
            <a:spLocks noChangeArrowheads="1"/>
          </p:cNvSpPr>
          <p:nvPr/>
        </p:nvSpPr>
        <p:spPr bwMode="auto">
          <a:xfrm>
            <a:off x="4818063" y="2219989"/>
            <a:ext cx="1696243" cy="19367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7" name="角丸四角形 85"/>
          <p:cNvSpPr/>
          <p:nvPr/>
        </p:nvSpPr>
        <p:spPr>
          <a:xfrm>
            <a:off x="4803775" y="2425512"/>
            <a:ext cx="1710531" cy="19367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98" name="Group 76"/>
          <p:cNvGrpSpPr>
            <a:grpSpLocks/>
          </p:cNvGrpSpPr>
          <p:nvPr/>
        </p:nvGrpSpPr>
        <p:grpSpPr bwMode="auto">
          <a:xfrm>
            <a:off x="98419" y="3651354"/>
            <a:ext cx="1603381" cy="2143927"/>
            <a:chOff x="62" y="2817"/>
            <a:chExt cx="978" cy="1428"/>
          </a:xfrm>
        </p:grpSpPr>
        <p:pic>
          <p:nvPicPr>
            <p:cNvPr id="99" name="Picture 72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63" y="2817"/>
              <a:ext cx="977" cy="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0" name="Rectangle 73"/>
            <p:cNvSpPr>
              <a:spLocks noChangeArrowheads="1"/>
            </p:cNvSpPr>
            <p:nvPr/>
          </p:nvSpPr>
          <p:spPr bwMode="auto">
            <a:xfrm>
              <a:off x="62" y="2819"/>
              <a:ext cx="978" cy="1425"/>
            </a:xfrm>
            <a:prstGeom prst="rect">
              <a:avLst/>
            </a:prstGeom>
            <a:noFill/>
            <a:ln w="12700" algn="ctr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1" name="Group 79"/>
          <p:cNvGrpSpPr>
            <a:grpSpLocks/>
          </p:cNvGrpSpPr>
          <p:nvPr/>
        </p:nvGrpSpPr>
        <p:grpSpPr bwMode="auto">
          <a:xfrm>
            <a:off x="1816231" y="3675036"/>
            <a:ext cx="1552575" cy="2119561"/>
            <a:chOff x="1162" y="2818"/>
            <a:chExt cx="978" cy="1426"/>
          </a:xfrm>
        </p:grpSpPr>
        <p:pic>
          <p:nvPicPr>
            <p:cNvPr id="102" name="Picture 74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162" y="2818"/>
              <a:ext cx="975" cy="1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" name="Rectangle 75"/>
            <p:cNvSpPr>
              <a:spLocks noChangeArrowheads="1"/>
            </p:cNvSpPr>
            <p:nvPr/>
          </p:nvSpPr>
          <p:spPr bwMode="auto">
            <a:xfrm>
              <a:off x="1162" y="2819"/>
              <a:ext cx="978" cy="1425"/>
            </a:xfrm>
            <a:prstGeom prst="rect">
              <a:avLst/>
            </a:prstGeom>
            <a:noFill/>
            <a:ln w="12700" algn="ctr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4" name="Group 86"/>
          <p:cNvGrpSpPr>
            <a:grpSpLocks/>
          </p:cNvGrpSpPr>
          <p:nvPr/>
        </p:nvGrpSpPr>
        <p:grpSpPr bwMode="auto">
          <a:xfrm>
            <a:off x="3520936" y="3699709"/>
            <a:ext cx="1554163" cy="2091280"/>
            <a:chOff x="2162" y="2819"/>
            <a:chExt cx="979" cy="1425"/>
          </a:xfrm>
        </p:grpSpPr>
        <p:pic>
          <p:nvPicPr>
            <p:cNvPr id="105" name="Picture 77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164" y="2819"/>
              <a:ext cx="977" cy="1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" name="Rectangle 78"/>
            <p:cNvSpPr>
              <a:spLocks noChangeArrowheads="1"/>
            </p:cNvSpPr>
            <p:nvPr/>
          </p:nvSpPr>
          <p:spPr bwMode="auto">
            <a:xfrm>
              <a:off x="2162" y="2819"/>
              <a:ext cx="978" cy="1425"/>
            </a:xfrm>
            <a:prstGeom prst="rect">
              <a:avLst/>
            </a:prstGeom>
            <a:noFill/>
            <a:ln w="12700" algn="ctr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7" name="Group 87"/>
          <p:cNvGrpSpPr>
            <a:grpSpLocks/>
          </p:cNvGrpSpPr>
          <p:nvPr/>
        </p:nvGrpSpPr>
        <p:grpSpPr bwMode="auto">
          <a:xfrm>
            <a:off x="5107540" y="3694947"/>
            <a:ext cx="1438275" cy="2101837"/>
            <a:chOff x="3182" y="2819"/>
            <a:chExt cx="906" cy="1425"/>
          </a:xfrm>
        </p:grpSpPr>
        <p:pic>
          <p:nvPicPr>
            <p:cNvPr id="108" name="Picture 80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184" y="2821"/>
              <a:ext cx="903" cy="1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9" name="Rectangle 81"/>
            <p:cNvSpPr>
              <a:spLocks noChangeArrowheads="1"/>
            </p:cNvSpPr>
            <p:nvPr/>
          </p:nvSpPr>
          <p:spPr bwMode="auto">
            <a:xfrm>
              <a:off x="3182" y="2819"/>
              <a:ext cx="906" cy="1425"/>
            </a:xfrm>
            <a:prstGeom prst="rect">
              <a:avLst/>
            </a:prstGeom>
            <a:noFill/>
            <a:ln w="12700" algn="ctr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0" name="Group 88"/>
          <p:cNvGrpSpPr>
            <a:grpSpLocks/>
          </p:cNvGrpSpPr>
          <p:nvPr/>
        </p:nvGrpSpPr>
        <p:grpSpPr bwMode="auto">
          <a:xfrm>
            <a:off x="6748463" y="3699710"/>
            <a:ext cx="1444898" cy="2097240"/>
            <a:chOff x="4222" y="2819"/>
            <a:chExt cx="979" cy="1425"/>
          </a:xfrm>
        </p:grpSpPr>
        <p:pic>
          <p:nvPicPr>
            <p:cNvPr id="111" name="Picture 82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223" y="2820"/>
              <a:ext cx="978" cy="1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" name="Rectangle 83"/>
            <p:cNvSpPr>
              <a:spLocks noChangeArrowheads="1"/>
            </p:cNvSpPr>
            <p:nvPr/>
          </p:nvSpPr>
          <p:spPr bwMode="auto">
            <a:xfrm>
              <a:off x="4222" y="2819"/>
              <a:ext cx="978" cy="1425"/>
            </a:xfrm>
            <a:prstGeom prst="rect">
              <a:avLst/>
            </a:prstGeom>
            <a:noFill/>
            <a:ln w="12700" algn="ctr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3" name="Group 92"/>
          <p:cNvGrpSpPr>
            <a:grpSpLocks/>
          </p:cNvGrpSpPr>
          <p:nvPr/>
        </p:nvGrpSpPr>
        <p:grpSpPr bwMode="auto">
          <a:xfrm>
            <a:off x="8317116" y="3693769"/>
            <a:ext cx="1387475" cy="2102977"/>
            <a:chOff x="5326" y="2819"/>
            <a:chExt cx="874" cy="1425"/>
          </a:xfrm>
        </p:grpSpPr>
        <p:pic>
          <p:nvPicPr>
            <p:cNvPr id="114" name="Picture 84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327" y="2820"/>
              <a:ext cx="872" cy="1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5" name="Rectangle 85"/>
            <p:cNvSpPr>
              <a:spLocks noChangeArrowheads="1"/>
            </p:cNvSpPr>
            <p:nvPr/>
          </p:nvSpPr>
          <p:spPr bwMode="auto">
            <a:xfrm>
              <a:off x="5326" y="2819"/>
              <a:ext cx="874" cy="1425"/>
            </a:xfrm>
            <a:prstGeom prst="rect">
              <a:avLst/>
            </a:prstGeom>
            <a:noFill/>
            <a:ln w="12700" algn="ctr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6" name="Group 94"/>
          <p:cNvGrpSpPr>
            <a:grpSpLocks/>
          </p:cNvGrpSpPr>
          <p:nvPr/>
        </p:nvGrpSpPr>
        <p:grpSpPr bwMode="auto">
          <a:xfrm>
            <a:off x="8035926" y="1363664"/>
            <a:ext cx="1381570" cy="1699634"/>
            <a:chOff x="5062" y="859"/>
            <a:chExt cx="934" cy="1299"/>
          </a:xfrm>
        </p:grpSpPr>
        <p:pic>
          <p:nvPicPr>
            <p:cNvPr id="117" name="Picture 90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062" y="859"/>
              <a:ext cx="934" cy="1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8" name="Rectangle 91"/>
            <p:cNvSpPr>
              <a:spLocks noChangeArrowheads="1"/>
            </p:cNvSpPr>
            <p:nvPr/>
          </p:nvSpPr>
          <p:spPr bwMode="auto">
            <a:xfrm>
              <a:off x="5064" y="859"/>
              <a:ext cx="930" cy="1299"/>
            </a:xfrm>
            <a:prstGeom prst="rect">
              <a:avLst/>
            </a:prstGeom>
            <a:noFill/>
            <a:ln w="12700" algn="ctr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" name="スライド番号プレースホルダ 11"/>
          <p:cNvSpPr>
            <a:spLocks noGrp="1"/>
          </p:cNvSpPr>
          <p:nvPr>
            <p:ph type="sldNum" sz="quarter" idx="4294967295"/>
          </p:nvPr>
        </p:nvSpPr>
        <p:spPr>
          <a:xfrm>
            <a:off x="9129464" y="6520259"/>
            <a:ext cx="77997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465055-439F-4391-840E-CC8A179C19DE}" type="slidenum">
              <a:rPr kumimoji="0" lang="ja-JP" alt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Text Box 70"/>
          <p:cNvSpPr txBox="1">
            <a:spLocks noChangeArrowheads="1"/>
          </p:cNvSpPr>
          <p:nvPr/>
        </p:nvSpPr>
        <p:spPr bwMode="auto">
          <a:xfrm>
            <a:off x="3216104" y="2888818"/>
            <a:ext cx="305901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900" b="1" dirty="0"/>
              <a:t>下にスクロールすると右のイメージに移る</a:t>
            </a: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00235" y="5805264"/>
            <a:ext cx="970552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en-US" altLang="ja-JP" sz="1200" b="1" dirty="0" smtClean="0">
                <a:latin typeface="+mn-ea"/>
                <a:ea typeface="+mn-ea"/>
              </a:rPr>
              <a:t>【</a:t>
            </a:r>
            <a:r>
              <a:rPr kumimoji="1" lang="ja-JP" altLang="en-US" sz="1200" b="1" dirty="0" smtClean="0">
                <a:latin typeface="+mn-ea"/>
                <a:ea typeface="+mn-ea"/>
              </a:rPr>
              <a:t>成果と課題</a:t>
            </a:r>
            <a:r>
              <a:rPr kumimoji="1" lang="en-US" altLang="ja-JP" sz="1200" b="1" dirty="0" smtClean="0">
                <a:latin typeface="+mn-ea"/>
                <a:ea typeface="+mn-ea"/>
              </a:rPr>
              <a:t>】</a:t>
            </a:r>
          </a:p>
          <a:p>
            <a:pPr marL="180975" indent="-180975">
              <a:lnSpc>
                <a:spcPts val="1300"/>
              </a:lnSpc>
            </a:pPr>
            <a:r>
              <a:rPr kumimoji="1" lang="ja-JP" altLang="en-US" sz="1200" dirty="0" smtClean="0">
                <a:latin typeface="+mn-ea"/>
                <a:ea typeface="+mn-ea"/>
              </a:rPr>
              <a:t>○　</a:t>
            </a:r>
            <a:r>
              <a:rPr lang="ja-JP" altLang="en-US" sz="1200" dirty="0">
                <a:latin typeface="+mn-ea"/>
              </a:rPr>
              <a:t>共通ＡＰＩの仕様書をもとに、</a:t>
            </a:r>
            <a:r>
              <a:rPr lang="ja-JP" altLang="en-US" sz="1200" dirty="0" smtClean="0">
                <a:latin typeface="+mn-ea"/>
                <a:ea typeface="+mn-ea"/>
              </a:rPr>
              <a:t>水産物分</a:t>
            </a:r>
            <a:r>
              <a:rPr lang="ja-JP" altLang="en-US" sz="1200" dirty="0">
                <a:latin typeface="+mn-ea"/>
                <a:ea typeface="+mn-ea"/>
              </a:rPr>
              <a:t>野における</a:t>
            </a:r>
            <a:r>
              <a:rPr lang="en-US" altLang="ja-JP" sz="1200" dirty="0">
                <a:latin typeface="+mn-ea"/>
                <a:ea typeface="+mn-ea"/>
              </a:rPr>
              <a:t>API</a:t>
            </a:r>
            <a:r>
              <a:rPr lang="ja-JP" altLang="en-US" sz="1200" dirty="0">
                <a:latin typeface="+mn-ea"/>
                <a:ea typeface="+mn-ea"/>
              </a:rPr>
              <a:t>やデータ規格（ボキャブラリ等）を構築・実装し</a:t>
            </a:r>
            <a:r>
              <a:rPr lang="ja-JP" altLang="en-US" sz="1200" dirty="0" smtClean="0">
                <a:latin typeface="+mn-ea"/>
                <a:ea typeface="+mn-ea"/>
              </a:rPr>
              <a:t>、安全安心に係る情報も含めたトレーサビリティシステムへの活用について、有効性を検証することができた。</a:t>
            </a:r>
            <a:endParaRPr lang="en-US" altLang="ja-JP" sz="1200" dirty="0" smtClean="0">
              <a:latin typeface="+mn-ea"/>
              <a:ea typeface="+mn-ea"/>
            </a:endParaRPr>
          </a:p>
          <a:p>
            <a:pPr marL="180975" indent="-180975">
              <a:lnSpc>
                <a:spcPts val="1300"/>
              </a:lnSpc>
            </a:pPr>
            <a:r>
              <a:rPr lang="ja-JP" altLang="en-US" sz="1200" dirty="0" smtClean="0">
                <a:latin typeface="+mn-ea"/>
                <a:ea typeface="+mn-ea"/>
              </a:rPr>
              <a:t>○　共通ＡＰＩのデータ規格の識別コードとして用いられている</a:t>
            </a:r>
            <a:r>
              <a:rPr lang="en-US" altLang="ja-JP" sz="1200" dirty="0" err="1" smtClean="0">
                <a:latin typeface="+mn-ea"/>
                <a:ea typeface="+mn-ea"/>
              </a:rPr>
              <a:t>ucode</a:t>
            </a:r>
            <a:r>
              <a:rPr lang="ja-JP" altLang="en-US" sz="1200" dirty="0">
                <a:latin typeface="+mn-ea"/>
                <a:ea typeface="+mn-ea"/>
              </a:rPr>
              <a:t>（</a:t>
            </a:r>
            <a:r>
              <a:rPr lang="en-US" altLang="ja-JP" sz="1200" dirty="0">
                <a:latin typeface="+mn-ea"/>
                <a:ea typeface="+mn-ea"/>
              </a:rPr>
              <a:t>ITU</a:t>
            </a:r>
            <a:r>
              <a:rPr lang="ja-JP" altLang="en-US" sz="1200" dirty="0" smtClean="0">
                <a:latin typeface="+mn-ea"/>
                <a:ea typeface="+mn-ea"/>
              </a:rPr>
              <a:t>で国際標準化</a:t>
            </a:r>
            <a:r>
              <a:rPr lang="ja-JP" altLang="en-US" sz="1200" dirty="0">
                <a:latin typeface="+mn-ea"/>
                <a:ea typeface="+mn-ea"/>
              </a:rPr>
              <a:t>）と</a:t>
            </a:r>
            <a:r>
              <a:rPr lang="ja-JP" altLang="en-US" sz="1200" dirty="0" smtClean="0">
                <a:latin typeface="+mn-ea"/>
                <a:ea typeface="+mn-ea"/>
              </a:rPr>
              <a:t>、物流コード（</a:t>
            </a:r>
            <a:r>
              <a:rPr lang="en-US" altLang="ja-JP" sz="1200" dirty="0" smtClean="0">
                <a:latin typeface="+mn-ea"/>
                <a:ea typeface="+mn-ea"/>
              </a:rPr>
              <a:t>EPC</a:t>
            </a:r>
            <a:r>
              <a:rPr lang="ja-JP" altLang="en-US" sz="1200" dirty="0" smtClean="0">
                <a:latin typeface="+mn-ea"/>
                <a:ea typeface="+mn-ea"/>
              </a:rPr>
              <a:t>）（</a:t>
            </a:r>
            <a:r>
              <a:rPr lang="en-US" altLang="ja-JP" sz="1200" dirty="0" err="1" smtClean="0">
                <a:latin typeface="+mn-ea"/>
                <a:ea typeface="+mn-ea"/>
              </a:rPr>
              <a:t>EPCglobal</a:t>
            </a:r>
            <a:r>
              <a:rPr lang="ja-JP" altLang="en-US" sz="1200" dirty="0" smtClean="0">
                <a:latin typeface="+mn-ea"/>
                <a:ea typeface="+mn-ea"/>
              </a:rPr>
              <a:t>で国際標準化）の連携の</a:t>
            </a:r>
            <a:r>
              <a:rPr lang="ja-JP" altLang="en-US" sz="1200" dirty="0">
                <a:latin typeface="+mn-ea"/>
                <a:ea typeface="+mn-ea"/>
              </a:rPr>
              <a:t>実効</a:t>
            </a:r>
            <a:r>
              <a:rPr lang="ja-JP" altLang="en-US" sz="1200" dirty="0" smtClean="0">
                <a:latin typeface="+mn-ea"/>
                <a:ea typeface="+mn-ea"/>
              </a:rPr>
              <a:t>性について検証することができた。</a:t>
            </a:r>
            <a:endParaRPr lang="ja-JP" altLang="en-US" sz="1200" dirty="0">
              <a:latin typeface="+mn-ea"/>
              <a:ea typeface="+mn-ea"/>
            </a:endParaRPr>
          </a:p>
          <a:p>
            <a:pPr marL="180975" indent="-180975">
              <a:lnSpc>
                <a:spcPts val="1300"/>
              </a:lnSpc>
            </a:pPr>
            <a:r>
              <a:rPr lang="ja-JP" altLang="en-US" sz="1200" dirty="0">
                <a:latin typeface="+mn-ea"/>
                <a:ea typeface="+mn-ea"/>
              </a:rPr>
              <a:t>○　</a:t>
            </a:r>
            <a:r>
              <a:rPr lang="ja-JP" altLang="en-US" sz="1200" dirty="0" smtClean="0">
                <a:latin typeface="+mn-ea"/>
                <a:ea typeface="+mn-ea"/>
              </a:rPr>
              <a:t>本成果</a:t>
            </a:r>
            <a:r>
              <a:rPr lang="ja-JP" altLang="en-US" sz="1200" dirty="0">
                <a:latin typeface="+mn-ea"/>
                <a:ea typeface="+mn-ea"/>
              </a:rPr>
              <a:t>を踏まえた事業化の可能性について、引き続き検討予定。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0" y="-2352"/>
            <a:ext cx="990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+mn-ea"/>
              </a:rPr>
              <a:t>平成</a:t>
            </a:r>
            <a:r>
              <a:rPr lang="en-US" altLang="ja-JP" dirty="0">
                <a:latin typeface="+mn-ea"/>
              </a:rPr>
              <a:t>24</a:t>
            </a:r>
            <a:r>
              <a:rPr lang="ja-JP" altLang="en-US" dirty="0">
                <a:latin typeface="+mn-ea"/>
              </a:rPr>
              <a:t>年度オープンデータ実証実験</a:t>
            </a:r>
            <a:r>
              <a:rPr lang="ja-JP" altLang="en-US" dirty="0">
                <a:latin typeface="+mn-ea"/>
              </a:rPr>
              <a:t>　水産物</a:t>
            </a:r>
            <a:r>
              <a:rPr lang="ja-JP" altLang="en-US" sz="2000" dirty="0" smtClean="0">
                <a:latin typeface="+mn-ea"/>
              </a:rPr>
              <a:t>情報（アプリケーション）</a:t>
            </a:r>
            <a:endParaRPr kumimoji="1" lang="en-US" altLang="ja-JP" sz="2000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635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A4 210 x 297 mm</PresentationFormat>
  <Paragraphs>84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16_Office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2012-07-26T12:48:06Z</dcterms:created>
  <dcterms:modified xsi:type="dcterms:W3CDTF">2013-11-19T04:53:24Z</dcterms:modified>
</cp:coreProperties>
</file>