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831" r:id="rId1"/>
  </p:sldMasterIdLst>
  <p:notesMasterIdLst>
    <p:notesMasterId r:id="rId3"/>
  </p:notesMasterIdLst>
  <p:handoutMasterIdLst>
    <p:handoutMasterId r:id="rId4"/>
  </p:handoutMasterIdLst>
  <p:sldIdLst>
    <p:sldId id="2079" r:id="rId2"/>
  </p:sldIdLst>
  <p:sldSz cx="10080625" cy="5761038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520385" algn="l" rtl="0" fontAlgn="base">
      <a:spcBef>
        <a:spcPct val="0"/>
      </a:spcBef>
      <a:spcAft>
        <a:spcPct val="0"/>
      </a:spcAft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1040770" algn="l" rtl="0" fontAlgn="base">
      <a:spcBef>
        <a:spcPct val="0"/>
      </a:spcBef>
      <a:spcAft>
        <a:spcPct val="0"/>
      </a:spcAft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561155" algn="l" rtl="0" fontAlgn="base">
      <a:spcBef>
        <a:spcPct val="0"/>
      </a:spcBef>
      <a:spcAft>
        <a:spcPct val="0"/>
      </a:spcAft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2081540" algn="l" rtl="0" fontAlgn="base">
      <a:spcBef>
        <a:spcPct val="0"/>
      </a:spcBef>
      <a:spcAft>
        <a:spcPct val="0"/>
      </a:spcAft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601925" algn="l" defTabSz="1040770" rtl="0" eaLnBrk="1" latinLnBrk="0" hangingPunct="1"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3122310" algn="l" defTabSz="1040770" rtl="0" eaLnBrk="1" latinLnBrk="0" hangingPunct="1"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642695" algn="l" defTabSz="1040770" rtl="0" eaLnBrk="1" latinLnBrk="0" hangingPunct="1"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4163080" algn="l" defTabSz="1040770" rtl="0" eaLnBrk="1" latinLnBrk="0" hangingPunct="1">
      <a:defRPr kumimoji="1" sz="23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00"/>
    <a:srgbClr val="33CC33"/>
    <a:srgbClr val="800080"/>
    <a:srgbClr val="FF9900"/>
    <a:srgbClr val="99CC00"/>
    <a:srgbClr val="D60093"/>
    <a:srgbClr val="CC99FF"/>
    <a:srgbClr val="CC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1" autoAdjust="0"/>
    <p:restoredTop sz="98777" autoAdjust="0"/>
  </p:normalViewPr>
  <p:slideViewPr>
    <p:cSldViewPr>
      <p:cViewPr>
        <p:scale>
          <a:sx n="80" d="100"/>
          <a:sy n="80" d="100"/>
        </p:scale>
        <p:origin x="-456" y="-558"/>
      </p:cViewPr>
      <p:guideLst>
        <p:guide orient="horz" pos="1815"/>
        <p:guide pos="3175"/>
      </p:guideLst>
    </p:cSldViewPr>
  </p:slideViewPr>
  <p:outlineViewPr>
    <p:cViewPr>
      <p:scale>
        <a:sx n="33" d="100"/>
        <a:sy n="33" d="100"/>
      </p:scale>
      <p:origin x="259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33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0E2BD61-DDD7-4277-940A-D53337B860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877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175" y="739775"/>
            <a:ext cx="64754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2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8330283-1BF3-43FC-816A-7A3E2B0570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096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520385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104077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561155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208154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601925" algn="l" defTabSz="10407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2310" algn="l" defTabSz="10407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42695" algn="l" defTabSz="10407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63080" algn="l" defTabSz="10407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9" y="1791231"/>
            <a:ext cx="8568531" cy="123488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264588"/>
            <a:ext cx="7056438" cy="1472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1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4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5" y="230714"/>
            <a:ext cx="2268141" cy="491555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033" y="230714"/>
            <a:ext cx="6636411" cy="49155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7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7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3" y="37487"/>
            <a:ext cx="9072563" cy="339937"/>
          </a:xfrm>
        </p:spPr>
        <p:txBody>
          <a:bodyPr/>
          <a:lstStyle>
            <a:lvl1pPr algn="ctr">
              <a:defRPr sz="27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4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5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2" y="3703576"/>
            <a:ext cx="8568531" cy="114420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302" y="2441776"/>
            <a:ext cx="8568531" cy="12602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3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07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1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5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19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6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9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31" y="1344247"/>
            <a:ext cx="4452276" cy="38020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4318" y="1344247"/>
            <a:ext cx="4452276" cy="38020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1" y="1289567"/>
            <a:ext cx="4454026" cy="53743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85" indent="0">
              <a:buNone/>
              <a:defRPr sz="2300" b="1"/>
            </a:lvl2pPr>
            <a:lvl3pPr marL="1040770" indent="0">
              <a:buNone/>
              <a:defRPr sz="2000" b="1"/>
            </a:lvl3pPr>
            <a:lvl4pPr marL="1561155" indent="0">
              <a:buNone/>
              <a:defRPr sz="1800" b="1"/>
            </a:lvl4pPr>
            <a:lvl5pPr marL="2081540" indent="0">
              <a:buNone/>
              <a:defRPr sz="1800" b="1"/>
            </a:lvl5pPr>
            <a:lvl6pPr marL="2601925" indent="0">
              <a:buNone/>
              <a:defRPr sz="1800" b="1"/>
            </a:lvl6pPr>
            <a:lvl7pPr marL="3122310" indent="0">
              <a:buNone/>
              <a:defRPr sz="1800" b="1"/>
            </a:lvl7pPr>
            <a:lvl8pPr marL="3642695" indent="0">
              <a:buNone/>
              <a:defRPr sz="1800" b="1"/>
            </a:lvl8pPr>
            <a:lvl9pPr marL="416308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1" y="1826996"/>
            <a:ext cx="4454026" cy="331926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0824" y="1289567"/>
            <a:ext cx="4455777" cy="53743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85" indent="0">
              <a:buNone/>
              <a:defRPr sz="2300" b="1"/>
            </a:lvl2pPr>
            <a:lvl3pPr marL="1040770" indent="0">
              <a:buNone/>
              <a:defRPr sz="2000" b="1"/>
            </a:lvl3pPr>
            <a:lvl4pPr marL="1561155" indent="0">
              <a:buNone/>
              <a:defRPr sz="1800" b="1"/>
            </a:lvl4pPr>
            <a:lvl5pPr marL="2081540" indent="0">
              <a:buNone/>
              <a:defRPr sz="1800" b="1"/>
            </a:lvl5pPr>
            <a:lvl6pPr marL="2601925" indent="0">
              <a:buNone/>
              <a:defRPr sz="1800" b="1"/>
            </a:lvl6pPr>
            <a:lvl7pPr marL="3122310" indent="0">
              <a:buNone/>
              <a:defRPr sz="1800" b="1"/>
            </a:lvl7pPr>
            <a:lvl8pPr marL="3642695" indent="0">
              <a:buNone/>
              <a:defRPr sz="1800" b="1"/>
            </a:lvl8pPr>
            <a:lvl9pPr marL="4163080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0824" y="1826996"/>
            <a:ext cx="4455777" cy="331926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6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1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229375"/>
            <a:ext cx="3316456" cy="97617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48" y="229381"/>
            <a:ext cx="5635349" cy="491688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1" y="1205554"/>
            <a:ext cx="3316456" cy="3940710"/>
          </a:xfrm>
        </p:spPr>
        <p:txBody>
          <a:bodyPr/>
          <a:lstStyle>
            <a:lvl1pPr marL="0" indent="0">
              <a:buNone/>
              <a:defRPr sz="1600"/>
            </a:lvl1pPr>
            <a:lvl2pPr marL="520385" indent="0">
              <a:buNone/>
              <a:defRPr sz="1400"/>
            </a:lvl2pPr>
            <a:lvl3pPr marL="1040770" indent="0">
              <a:buNone/>
              <a:defRPr sz="1100"/>
            </a:lvl3pPr>
            <a:lvl4pPr marL="1561155" indent="0">
              <a:buNone/>
              <a:defRPr sz="1000"/>
            </a:lvl4pPr>
            <a:lvl5pPr marL="2081540" indent="0">
              <a:buNone/>
              <a:defRPr sz="1000"/>
            </a:lvl5pPr>
            <a:lvl6pPr marL="2601925" indent="0">
              <a:buNone/>
              <a:defRPr sz="1000"/>
            </a:lvl6pPr>
            <a:lvl7pPr marL="3122310" indent="0">
              <a:buNone/>
              <a:defRPr sz="1000"/>
            </a:lvl7pPr>
            <a:lvl8pPr marL="3642695" indent="0">
              <a:buNone/>
              <a:defRPr sz="1000"/>
            </a:lvl8pPr>
            <a:lvl9pPr marL="416308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1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5" y="4032726"/>
            <a:ext cx="6048375" cy="4760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875" y="514761"/>
            <a:ext cx="6048375" cy="3456623"/>
          </a:xfrm>
        </p:spPr>
        <p:txBody>
          <a:bodyPr/>
          <a:lstStyle>
            <a:lvl1pPr marL="0" indent="0">
              <a:buNone/>
              <a:defRPr sz="3600"/>
            </a:lvl1pPr>
            <a:lvl2pPr marL="520385" indent="0">
              <a:buNone/>
              <a:defRPr sz="3200"/>
            </a:lvl2pPr>
            <a:lvl3pPr marL="1040770" indent="0">
              <a:buNone/>
              <a:defRPr sz="2700"/>
            </a:lvl3pPr>
            <a:lvl4pPr marL="1561155" indent="0">
              <a:buNone/>
              <a:defRPr sz="2300"/>
            </a:lvl4pPr>
            <a:lvl5pPr marL="2081540" indent="0">
              <a:buNone/>
              <a:defRPr sz="2300"/>
            </a:lvl5pPr>
            <a:lvl6pPr marL="2601925" indent="0">
              <a:buNone/>
              <a:defRPr sz="2300"/>
            </a:lvl6pPr>
            <a:lvl7pPr marL="3122310" indent="0">
              <a:buNone/>
              <a:defRPr sz="2300"/>
            </a:lvl7pPr>
            <a:lvl8pPr marL="3642695" indent="0">
              <a:buNone/>
              <a:defRPr sz="2300"/>
            </a:lvl8pPr>
            <a:lvl9pPr marL="4163080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875" y="4508813"/>
            <a:ext cx="6048375" cy="676122"/>
          </a:xfrm>
        </p:spPr>
        <p:txBody>
          <a:bodyPr/>
          <a:lstStyle>
            <a:lvl1pPr marL="0" indent="0">
              <a:buNone/>
              <a:defRPr sz="1600"/>
            </a:lvl1pPr>
            <a:lvl2pPr marL="520385" indent="0">
              <a:buNone/>
              <a:defRPr sz="1400"/>
            </a:lvl2pPr>
            <a:lvl3pPr marL="1040770" indent="0">
              <a:buNone/>
              <a:defRPr sz="1100"/>
            </a:lvl3pPr>
            <a:lvl4pPr marL="1561155" indent="0">
              <a:buNone/>
              <a:defRPr sz="1000"/>
            </a:lvl4pPr>
            <a:lvl5pPr marL="2081540" indent="0">
              <a:buNone/>
              <a:defRPr sz="1000"/>
            </a:lvl5pPr>
            <a:lvl6pPr marL="2601925" indent="0">
              <a:buNone/>
              <a:defRPr sz="1000"/>
            </a:lvl6pPr>
            <a:lvl7pPr marL="3122310" indent="0">
              <a:buNone/>
              <a:defRPr sz="1000"/>
            </a:lvl7pPr>
            <a:lvl8pPr marL="3642695" indent="0">
              <a:buNone/>
              <a:defRPr sz="1000"/>
            </a:lvl8pPr>
            <a:lvl9pPr marL="416308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8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3" y="230709"/>
            <a:ext cx="9072563" cy="960174"/>
          </a:xfrm>
          <a:prstGeom prst="rect">
            <a:avLst/>
          </a:prstGeom>
        </p:spPr>
        <p:txBody>
          <a:bodyPr vert="horz" lIns="104077" tIns="52039" rIns="104077" bIns="5203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3" y="1344247"/>
            <a:ext cx="9072563" cy="3802019"/>
          </a:xfrm>
          <a:prstGeom prst="rect">
            <a:avLst/>
          </a:prstGeom>
        </p:spPr>
        <p:txBody>
          <a:bodyPr vert="horz" lIns="104077" tIns="52039" rIns="104077" bIns="5203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1" y="5341205"/>
            <a:ext cx="2352146" cy="306722"/>
          </a:xfrm>
          <a:prstGeom prst="rect">
            <a:avLst/>
          </a:prstGeom>
        </p:spPr>
        <p:txBody>
          <a:bodyPr vert="horz" lIns="104077" tIns="52039" rIns="104077" bIns="5203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2013/11/29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14" y="5341205"/>
            <a:ext cx="3192198" cy="306722"/>
          </a:xfrm>
          <a:prstGeom prst="rect">
            <a:avLst/>
          </a:prstGeom>
        </p:spPr>
        <p:txBody>
          <a:bodyPr vert="horz" lIns="104077" tIns="52039" rIns="104077" bIns="5203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8" y="5341205"/>
            <a:ext cx="2352146" cy="306722"/>
          </a:xfrm>
          <a:prstGeom prst="rect">
            <a:avLst/>
          </a:prstGeom>
        </p:spPr>
        <p:txBody>
          <a:bodyPr vert="horz" lIns="104077" tIns="52039" rIns="104077" bIns="5203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7149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ctr" defTabSz="1040770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289" indent="-390289" algn="l" defTabSz="1040770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5626" indent="-325241" algn="l" defTabSz="1040770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963" indent="-260193" algn="l" defTabSz="1040770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1348" indent="-260193" algn="l" defTabSz="1040770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1733" indent="-260193" algn="l" defTabSz="1040770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2118" indent="-260193" algn="l" defTabSz="1040770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503" indent="-260193" algn="l" defTabSz="1040770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2888" indent="-260193" algn="l" defTabSz="1040770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273" indent="-260193" algn="l" defTabSz="1040770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385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770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155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540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1925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310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695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080" algn="l" defTabSz="104077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200472" y="210408"/>
            <a:ext cx="511256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 smtClean="0">
                <a:latin typeface="+mn-ea"/>
                <a:ea typeface="+mn-ea"/>
              </a:rPr>
              <a:t>【</a:t>
            </a:r>
            <a:r>
              <a:rPr lang="ja-JP" altLang="en-US" sz="1500" dirty="0">
                <a:latin typeface="+mn-ea"/>
                <a:ea typeface="+mn-ea"/>
              </a:rPr>
              <a:t>平成</a:t>
            </a:r>
            <a:r>
              <a:rPr lang="en-US" altLang="ja-JP" sz="1500" dirty="0">
                <a:latin typeface="+mn-ea"/>
                <a:ea typeface="+mn-ea"/>
              </a:rPr>
              <a:t>25</a:t>
            </a:r>
            <a:r>
              <a:rPr lang="ja-JP" altLang="en-US" sz="1500" dirty="0" smtClean="0">
                <a:latin typeface="+mn-ea"/>
                <a:ea typeface="+mn-ea"/>
              </a:rPr>
              <a:t>年</a:t>
            </a:r>
            <a:r>
              <a:rPr lang="en-US" altLang="ja-JP" sz="1500" dirty="0" smtClean="0">
                <a:latin typeface="+mn-ea"/>
                <a:ea typeface="+mn-ea"/>
              </a:rPr>
              <a:t>4</a:t>
            </a:r>
            <a:r>
              <a:rPr lang="ja-JP" altLang="en-US" sz="1500" dirty="0" smtClean="0">
                <a:latin typeface="+mn-ea"/>
                <a:ea typeface="+mn-ea"/>
              </a:rPr>
              <a:t>月</a:t>
            </a:r>
            <a:r>
              <a:rPr lang="en-US" altLang="ja-JP" sz="1500" dirty="0" smtClean="0">
                <a:latin typeface="+mn-ea"/>
                <a:ea typeface="+mn-ea"/>
              </a:rPr>
              <a:t>19</a:t>
            </a:r>
            <a:r>
              <a:rPr lang="ja-JP" altLang="en-US" sz="1500" dirty="0" smtClean="0">
                <a:latin typeface="+mn-ea"/>
                <a:ea typeface="+mn-ea"/>
              </a:rPr>
              <a:t>日</a:t>
            </a:r>
            <a:r>
              <a:rPr lang="en-US" altLang="ja-JP" sz="1500" dirty="0" smtClean="0">
                <a:latin typeface="+mn-ea"/>
                <a:ea typeface="+mn-ea"/>
              </a:rPr>
              <a:t>】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ja-JP" altLang="en-US" sz="1500" u="sng" dirty="0" smtClean="0">
                <a:latin typeface="+mn-ea"/>
                <a:ea typeface="+mn-ea"/>
              </a:rPr>
              <a:t>平成</a:t>
            </a:r>
            <a:r>
              <a:rPr lang="en-US" altLang="ja-JP" sz="1500" u="sng" dirty="0" smtClean="0">
                <a:latin typeface="+mn-ea"/>
                <a:ea typeface="+mn-ea"/>
              </a:rPr>
              <a:t>22</a:t>
            </a:r>
            <a:r>
              <a:rPr lang="ja-JP" altLang="en-US" sz="1500" u="sng" dirty="0" smtClean="0">
                <a:latin typeface="+mn-ea"/>
                <a:ea typeface="+mn-ea"/>
              </a:rPr>
              <a:t>～</a:t>
            </a:r>
            <a:r>
              <a:rPr lang="en-US" altLang="ja-JP" sz="1500" u="sng" dirty="0" smtClean="0">
                <a:latin typeface="+mn-ea"/>
                <a:ea typeface="+mn-ea"/>
              </a:rPr>
              <a:t>24</a:t>
            </a:r>
            <a:r>
              <a:rPr lang="ja-JP" altLang="en-US" sz="1500" u="sng" dirty="0" smtClean="0">
                <a:latin typeface="+mn-ea"/>
                <a:ea typeface="+mn-ea"/>
              </a:rPr>
              <a:t>年版</a:t>
            </a:r>
            <a:r>
              <a:rPr lang="ja-JP" altLang="en-US" sz="1500" u="sng" dirty="0">
                <a:latin typeface="+mn-ea"/>
                <a:ea typeface="+mn-ea"/>
              </a:rPr>
              <a:t>の情報通信白書</a:t>
            </a:r>
            <a:r>
              <a:rPr lang="ja-JP" altLang="en-US" sz="1500" dirty="0" smtClean="0">
                <a:latin typeface="+mn-ea"/>
                <a:ea typeface="+mn-ea"/>
              </a:rPr>
              <a:t>に</a:t>
            </a:r>
            <a:r>
              <a:rPr lang="ja-JP" altLang="en-US" sz="1500" dirty="0">
                <a:latin typeface="+mn-ea"/>
                <a:ea typeface="+mn-ea"/>
              </a:rPr>
              <a:t>ついて</a:t>
            </a:r>
            <a:r>
              <a:rPr lang="ja-JP" altLang="en-US" sz="1500" dirty="0" smtClean="0">
                <a:latin typeface="+mn-ea"/>
                <a:ea typeface="+mn-ea"/>
              </a:rPr>
              <a:t>、</a:t>
            </a:r>
            <a:r>
              <a:rPr lang="ja-JP" altLang="en-US" sz="1500" dirty="0">
                <a:latin typeface="+mn-ea"/>
                <a:ea typeface="+mn-ea"/>
              </a:rPr>
              <a:t>原則として、自由な二次利用を認める</a:t>
            </a:r>
            <a:r>
              <a:rPr lang="ja-JP" altLang="en-US" sz="1500" dirty="0" smtClean="0">
                <a:latin typeface="+mn-ea"/>
                <a:ea typeface="+mn-ea"/>
              </a:rPr>
              <a:t>旨を明記</a:t>
            </a:r>
            <a:r>
              <a:rPr lang="ja-JP" altLang="en-US" sz="1500" dirty="0">
                <a:latin typeface="+mn-ea"/>
                <a:ea typeface="+mn-ea"/>
              </a:rPr>
              <a:t>するとともに、</a:t>
            </a:r>
            <a:r>
              <a:rPr lang="ja-JP" altLang="en-US" sz="1500" u="sng" dirty="0">
                <a:latin typeface="+mn-ea"/>
                <a:ea typeface="+mn-ea"/>
              </a:rPr>
              <a:t>クリエイティブ・コモンズ・ライセンス</a:t>
            </a:r>
            <a:r>
              <a:rPr lang="ja-JP" altLang="en-US" sz="1500" u="sng" dirty="0" smtClean="0">
                <a:latin typeface="+mn-ea"/>
                <a:ea typeface="+mn-ea"/>
              </a:rPr>
              <a:t>の表示ライセンス（ＣＣ－ＢＹ）で利用可能な点についても記載</a:t>
            </a:r>
            <a:r>
              <a:rPr lang="ja-JP" altLang="en-US" sz="1500" dirty="0" smtClean="0">
                <a:latin typeface="+mn-ea"/>
                <a:ea typeface="+mn-ea"/>
              </a:rPr>
              <a:t>。</a:t>
            </a:r>
            <a:r>
              <a:rPr lang="ja-JP" altLang="en-US" sz="1500" dirty="0">
                <a:latin typeface="+mn-ea"/>
                <a:ea typeface="+mn-ea"/>
              </a:rPr>
              <a:t>併せて</a:t>
            </a:r>
            <a:r>
              <a:rPr lang="ja-JP" altLang="en-US" sz="1500" dirty="0" smtClean="0">
                <a:latin typeface="+mn-ea"/>
                <a:ea typeface="+mn-ea"/>
              </a:rPr>
              <a:t>、</a:t>
            </a:r>
            <a:r>
              <a:rPr lang="ja-JP" altLang="en-US" sz="1500" u="sng" dirty="0">
                <a:latin typeface="+mn-ea"/>
                <a:ea typeface="+mn-ea"/>
              </a:rPr>
              <a:t>数値</a:t>
            </a:r>
            <a:r>
              <a:rPr lang="ja-JP" altLang="en-US" sz="1500" u="sng" dirty="0" smtClean="0">
                <a:latin typeface="+mn-ea"/>
                <a:ea typeface="+mn-ea"/>
              </a:rPr>
              <a:t>データ等は</a:t>
            </a:r>
            <a:r>
              <a:rPr lang="ja-JP" altLang="en-US" sz="1500" u="sng" dirty="0">
                <a:latin typeface="+mn-ea"/>
                <a:ea typeface="+mn-ea"/>
              </a:rPr>
              <a:t>著作権を有しないこと</a:t>
            </a:r>
            <a:r>
              <a:rPr lang="ja-JP" altLang="en-US" sz="1500" u="sng" dirty="0" smtClean="0">
                <a:latin typeface="+mn-ea"/>
                <a:ea typeface="+mn-ea"/>
              </a:rPr>
              <a:t>も明記</a:t>
            </a:r>
            <a:r>
              <a:rPr lang="ja-JP" altLang="en-US" sz="1500" dirty="0" smtClean="0">
                <a:latin typeface="+mn-ea"/>
                <a:ea typeface="+mn-ea"/>
              </a:rPr>
              <a:t>。</a:t>
            </a:r>
            <a:endParaRPr lang="en-US" altLang="ja-JP" sz="1500" dirty="0" smtClean="0">
              <a:latin typeface="+mn-ea"/>
              <a:ea typeface="+mn-ea"/>
            </a:endParaRPr>
          </a:p>
          <a:p>
            <a:pPr marL="447675" indent="-447675"/>
            <a:r>
              <a:rPr lang="ja-JP" altLang="en-US" sz="1500" dirty="0" smtClean="0">
                <a:latin typeface="+mn-ea"/>
                <a:ea typeface="+mn-ea"/>
              </a:rPr>
              <a:t>　　</a:t>
            </a:r>
            <a:r>
              <a:rPr lang="en-US" altLang="ja-JP" sz="1500" dirty="0" smtClean="0">
                <a:latin typeface="+mn-ea"/>
                <a:ea typeface="+mn-ea"/>
              </a:rPr>
              <a:t>※</a:t>
            </a:r>
            <a:r>
              <a:rPr lang="ja-JP" altLang="en-US" sz="1500" dirty="0" smtClean="0">
                <a:latin typeface="+mn-ea"/>
              </a:rPr>
              <a:t>政府</a:t>
            </a:r>
            <a:r>
              <a:rPr lang="ja-JP" altLang="en-US" sz="1500" dirty="0">
                <a:latin typeface="+mn-ea"/>
              </a:rPr>
              <a:t>系白書では初めて、あらゆる二次利用を原則可能とするもの</a:t>
            </a:r>
            <a:r>
              <a:rPr lang="ja-JP" altLang="en-US" sz="1500" dirty="0" smtClean="0">
                <a:latin typeface="+mn-ea"/>
              </a:rPr>
              <a:t>。</a:t>
            </a:r>
            <a:endParaRPr lang="ja-JP" altLang="en-US" sz="1500" dirty="0">
              <a:latin typeface="+mn-ea"/>
              <a:ea typeface="+mn-ea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ja-JP" altLang="en-US" sz="1500" dirty="0" smtClean="0">
                <a:latin typeface="+mn-ea"/>
                <a:ea typeface="+mn-ea"/>
              </a:rPr>
              <a:t>情報</a:t>
            </a:r>
            <a:r>
              <a:rPr lang="ja-JP" altLang="en-US" sz="1500" dirty="0">
                <a:latin typeface="+mn-ea"/>
                <a:ea typeface="+mn-ea"/>
              </a:rPr>
              <a:t>通信統計データベースについては、ウェブサイトをリニューアルし、より見やすいものとするとともに、</a:t>
            </a:r>
            <a:r>
              <a:rPr lang="ja-JP" altLang="en-US" sz="1500" u="sng" dirty="0">
                <a:latin typeface="+mn-ea"/>
                <a:ea typeface="+mn-ea"/>
              </a:rPr>
              <a:t>数値</a:t>
            </a:r>
            <a:r>
              <a:rPr lang="ja-JP" altLang="en-US" sz="1500" u="sng" dirty="0" smtClean="0">
                <a:latin typeface="+mn-ea"/>
                <a:ea typeface="+mn-ea"/>
              </a:rPr>
              <a:t>データ等は</a:t>
            </a:r>
            <a:r>
              <a:rPr lang="ja-JP" altLang="en-US" sz="1500" u="sng" dirty="0">
                <a:latin typeface="+mn-ea"/>
                <a:ea typeface="+mn-ea"/>
              </a:rPr>
              <a:t>著作権を有しないこと</a:t>
            </a:r>
            <a:r>
              <a:rPr lang="ja-JP" altLang="en-US" sz="1500" u="sng" dirty="0" smtClean="0">
                <a:latin typeface="+mn-ea"/>
                <a:ea typeface="+mn-ea"/>
              </a:rPr>
              <a:t>も</a:t>
            </a:r>
            <a:r>
              <a:rPr lang="ja-JP" altLang="en-US" sz="1500" u="sng" dirty="0">
                <a:latin typeface="+mn-ea"/>
                <a:ea typeface="+mn-ea"/>
              </a:rPr>
              <a:t>明記</a:t>
            </a:r>
            <a:r>
              <a:rPr lang="ja-JP" altLang="en-US" sz="1500" dirty="0" smtClean="0">
                <a:latin typeface="+mn-ea"/>
                <a:ea typeface="+mn-ea"/>
              </a:rPr>
              <a:t>。</a:t>
            </a:r>
            <a:endParaRPr lang="en-US" altLang="ja-JP" sz="1500" dirty="0">
              <a:latin typeface="+mn-ea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ja-JP" sz="1500" dirty="0" smtClean="0">
                <a:latin typeface="+mn-ea"/>
                <a:ea typeface="+mn-ea"/>
              </a:rPr>
              <a:t>【</a:t>
            </a:r>
            <a:r>
              <a:rPr lang="ja-JP" altLang="en-US" sz="1500" dirty="0" smtClean="0">
                <a:latin typeface="+mn-ea"/>
                <a:ea typeface="+mn-ea"/>
              </a:rPr>
              <a:t>平成</a:t>
            </a:r>
            <a:r>
              <a:rPr lang="en-US" altLang="ja-JP" sz="1500" dirty="0" smtClean="0">
                <a:latin typeface="+mn-ea"/>
                <a:ea typeface="+mn-ea"/>
              </a:rPr>
              <a:t>25</a:t>
            </a:r>
            <a:r>
              <a:rPr lang="ja-JP" altLang="en-US" sz="1500" dirty="0" smtClean="0">
                <a:latin typeface="+mn-ea"/>
                <a:ea typeface="+mn-ea"/>
              </a:rPr>
              <a:t>年</a:t>
            </a:r>
            <a:r>
              <a:rPr lang="en-US" altLang="ja-JP" sz="1500" dirty="0" smtClean="0">
                <a:latin typeface="+mn-ea"/>
                <a:ea typeface="+mn-ea"/>
              </a:rPr>
              <a:t>7</a:t>
            </a:r>
            <a:r>
              <a:rPr lang="ja-JP" altLang="en-US" sz="1500" dirty="0" smtClean="0">
                <a:latin typeface="+mn-ea"/>
                <a:ea typeface="+mn-ea"/>
              </a:rPr>
              <a:t>月</a:t>
            </a:r>
            <a:r>
              <a:rPr lang="en-US" altLang="ja-JP" sz="1500" dirty="0" smtClean="0">
                <a:latin typeface="+mn-ea"/>
                <a:ea typeface="+mn-ea"/>
              </a:rPr>
              <a:t>16</a:t>
            </a:r>
            <a:r>
              <a:rPr lang="ja-JP" altLang="en-US" sz="1500" dirty="0" smtClean="0">
                <a:latin typeface="+mn-ea"/>
                <a:ea typeface="+mn-ea"/>
              </a:rPr>
              <a:t>日</a:t>
            </a:r>
            <a:r>
              <a:rPr lang="en-US" altLang="ja-JP" sz="1500" dirty="0" smtClean="0">
                <a:latin typeface="+mn-ea"/>
                <a:ea typeface="+mn-ea"/>
              </a:rPr>
              <a:t>】</a:t>
            </a:r>
          </a:p>
          <a:p>
            <a:r>
              <a:rPr lang="ja-JP" altLang="en-US" sz="1500" dirty="0">
                <a:latin typeface="+mn-ea"/>
                <a:ea typeface="+mn-ea"/>
              </a:rPr>
              <a:t>　</a:t>
            </a:r>
            <a:r>
              <a:rPr lang="ja-JP" altLang="en-US" sz="1500" dirty="0" smtClean="0">
                <a:latin typeface="+mn-ea"/>
                <a:ea typeface="+mn-ea"/>
              </a:rPr>
              <a:t>平成</a:t>
            </a:r>
            <a:r>
              <a:rPr lang="en-US" altLang="ja-JP" sz="1500" dirty="0" smtClean="0">
                <a:latin typeface="+mn-ea"/>
                <a:ea typeface="+mn-ea"/>
              </a:rPr>
              <a:t>25</a:t>
            </a:r>
            <a:r>
              <a:rPr lang="ja-JP" altLang="en-US" sz="1500" dirty="0" smtClean="0">
                <a:latin typeface="+mn-ea"/>
                <a:ea typeface="+mn-ea"/>
              </a:rPr>
              <a:t>年版</a:t>
            </a:r>
            <a:r>
              <a:rPr lang="ja-JP" altLang="en-US" sz="1500" dirty="0">
                <a:latin typeface="+mn-ea"/>
                <a:ea typeface="+mn-ea"/>
              </a:rPr>
              <a:t>情報通信白書の公表</a:t>
            </a:r>
            <a:r>
              <a:rPr lang="ja-JP" altLang="en-US" sz="1500" dirty="0" smtClean="0">
                <a:latin typeface="+mn-ea"/>
                <a:ea typeface="+mn-ea"/>
              </a:rPr>
              <a:t>（平成</a:t>
            </a:r>
            <a:r>
              <a:rPr lang="en-US" altLang="ja-JP" sz="1500" dirty="0" smtClean="0">
                <a:latin typeface="+mn-ea"/>
                <a:ea typeface="+mn-ea"/>
              </a:rPr>
              <a:t>25</a:t>
            </a:r>
            <a:r>
              <a:rPr lang="ja-JP" altLang="en-US" sz="1500" dirty="0" smtClean="0">
                <a:latin typeface="+mn-ea"/>
                <a:ea typeface="+mn-ea"/>
              </a:rPr>
              <a:t>年</a:t>
            </a:r>
            <a:r>
              <a:rPr lang="en-US" altLang="ja-JP" sz="1500" dirty="0">
                <a:latin typeface="+mn-ea"/>
                <a:ea typeface="+mn-ea"/>
              </a:rPr>
              <a:t>7</a:t>
            </a:r>
            <a:r>
              <a:rPr lang="ja-JP" altLang="en-US" sz="1500" dirty="0" smtClean="0">
                <a:latin typeface="+mn-ea"/>
                <a:ea typeface="+mn-ea"/>
              </a:rPr>
              <a:t>月</a:t>
            </a:r>
            <a:r>
              <a:rPr lang="en-US" altLang="ja-JP" sz="1500" dirty="0" smtClean="0">
                <a:latin typeface="+mn-ea"/>
                <a:ea typeface="+mn-ea"/>
              </a:rPr>
              <a:t>16</a:t>
            </a:r>
            <a:r>
              <a:rPr lang="ja-JP" altLang="en-US" sz="1500" dirty="0" smtClean="0">
                <a:latin typeface="+mn-ea"/>
                <a:ea typeface="+mn-ea"/>
              </a:rPr>
              <a:t>日）にあわせ、</a:t>
            </a:r>
            <a:r>
              <a:rPr lang="ja-JP" altLang="en-US" sz="1500" dirty="0">
                <a:latin typeface="+mn-ea"/>
                <a:ea typeface="+mn-ea"/>
              </a:rPr>
              <a:t>以下の取組</a:t>
            </a:r>
            <a:r>
              <a:rPr lang="ja-JP" altLang="en-US" sz="1500" dirty="0" smtClean="0">
                <a:latin typeface="+mn-ea"/>
                <a:ea typeface="+mn-ea"/>
              </a:rPr>
              <a:t>を</a:t>
            </a:r>
            <a:r>
              <a:rPr lang="ja-JP" altLang="en-US" sz="1500" dirty="0">
                <a:latin typeface="+mn-ea"/>
                <a:ea typeface="+mn-ea"/>
              </a:rPr>
              <a:t>実施</a:t>
            </a:r>
            <a:r>
              <a:rPr lang="ja-JP" altLang="en-US" sz="1500" dirty="0" smtClean="0">
                <a:latin typeface="+mn-ea"/>
                <a:ea typeface="+mn-ea"/>
              </a:rPr>
              <a:t>。</a:t>
            </a:r>
            <a:endParaRPr lang="en-US" altLang="ja-JP" sz="1500" dirty="0" smtClean="0">
              <a:latin typeface="+mn-ea"/>
              <a:ea typeface="+mn-ea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ja-JP" altLang="en-US" sz="1500" u="sng" dirty="0" smtClean="0">
                <a:latin typeface="+mn-ea"/>
                <a:ea typeface="+mn-ea"/>
              </a:rPr>
              <a:t>平成</a:t>
            </a:r>
            <a:r>
              <a:rPr lang="en-US" altLang="ja-JP" sz="1500" u="sng" dirty="0" smtClean="0">
                <a:latin typeface="+mn-ea"/>
                <a:ea typeface="+mn-ea"/>
              </a:rPr>
              <a:t>25</a:t>
            </a:r>
            <a:r>
              <a:rPr lang="ja-JP" altLang="en-US" sz="1500" u="sng" dirty="0" smtClean="0">
                <a:latin typeface="+mn-ea"/>
                <a:ea typeface="+mn-ea"/>
              </a:rPr>
              <a:t>年版</a:t>
            </a:r>
            <a:r>
              <a:rPr lang="ja-JP" altLang="en-US" sz="1500" u="sng" dirty="0">
                <a:latin typeface="+mn-ea"/>
                <a:ea typeface="+mn-ea"/>
              </a:rPr>
              <a:t>情報通信白書に</a:t>
            </a:r>
            <a:r>
              <a:rPr lang="ja-JP" altLang="en-US" sz="1500" u="sng" dirty="0" smtClean="0">
                <a:latin typeface="+mn-ea"/>
                <a:ea typeface="+mn-ea"/>
              </a:rPr>
              <a:t>ついて、</a:t>
            </a:r>
            <a:r>
              <a:rPr lang="ja-JP" altLang="en-US" sz="1500" dirty="0">
                <a:latin typeface="+mn-ea"/>
                <a:ea typeface="+mn-ea"/>
              </a:rPr>
              <a:t>自由な二次利用が最大限可能となるよう、編集段階から権利処理等の手続き</a:t>
            </a:r>
            <a:r>
              <a:rPr lang="ja-JP" altLang="en-US" sz="1500" dirty="0" smtClean="0">
                <a:latin typeface="+mn-ea"/>
                <a:ea typeface="+mn-ea"/>
              </a:rPr>
              <a:t>を進め、</a:t>
            </a:r>
            <a:r>
              <a:rPr lang="ja-JP" altLang="en-US" sz="1500" u="sng" dirty="0" smtClean="0">
                <a:latin typeface="+mn-ea"/>
                <a:ea typeface="+mn-ea"/>
              </a:rPr>
              <a:t>オープンデータ化を実施</a:t>
            </a:r>
            <a:r>
              <a:rPr lang="ja-JP" altLang="en-US" sz="1500" dirty="0" smtClean="0">
                <a:latin typeface="+mn-ea"/>
                <a:ea typeface="+mn-ea"/>
              </a:rPr>
              <a:t>。</a:t>
            </a:r>
            <a:endParaRPr lang="en-US" altLang="ja-JP" sz="1500" dirty="0" smtClean="0">
              <a:latin typeface="+mn-ea"/>
              <a:ea typeface="+mn-ea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ja-JP" altLang="en-US" sz="1500" u="sng" dirty="0" smtClean="0">
                <a:latin typeface="+mn-ea"/>
                <a:ea typeface="+mn-ea"/>
              </a:rPr>
              <a:t>平成</a:t>
            </a:r>
            <a:r>
              <a:rPr lang="en-US" altLang="ja-JP" sz="1500" u="sng" dirty="0" smtClean="0">
                <a:latin typeface="+mn-ea"/>
                <a:ea typeface="+mn-ea"/>
              </a:rPr>
              <a:t>20</a:t>
            </a:r>
            <a:r>
              <a:rPr lang="ja-JP" altLang="en-US" sz="1500" u="sng" dirty="0" smtClean="0">
                <a:latin typeface="+mn-ea"/>
                <a:ea typeface="+mn-ea"/>
              </a:rPr>
              <a:t>及び</a:t>
            </a:r>
            <a:r>
              <a:rPr lang="en-US" altLang="ja-JP" sz="1500" u="sng" dirty="0" smtClean="0">
                <a:latin typeface="+mn-ea"/>
                <a:ea typeface="+mn-ea"/>
              </a:rPr>
              <a:t>21</a:t>
            </a:r>
            <a:r>
              <a:rPr lang="ja-JP" altLang="en-US" sz="1500" u="sng" dirty="0" smtClean="0">
                <a:latin typeface="+mn-ea"/>
                <a:ea typeface="+mn-ea"/>
              </a:rPr>
              <a:t>年版</a:t>
            </a:r>
            <a:r>
              <a:rPr lang="ja-JP" altLang="en-US" sz="1500" u="sng" dirty="0">
                <a:latin typeface="+mn-ea"/>
                <a:ea typeface="+mn-ea"/>
              </a:rPr>
              <a:t>情報通信白書についても</a:t>
            </a:r>
            <a:r>
              <a:rPr lang="ja-JP" altLang="en-US" sz="1500" dirty="0" smtClean="0">
                <a:latin typeface="+mn-ea"/>
                <a:ea typeface="+mn-ea"/>
              </a:rPr>
              <a:t>、自由な二次利用を認める</a:t>
            </a:r>
            <a:r>
              <a:rPr lang="ja-JP" altLang="en-US" sz="1500" u="sng" dirty="0" smtClean="0">
                <a:latin typeface="+mn-ea"/>
                <a:ea typeface="+mn-ea"/>
              </a:rPr>
              <a:t>オープンデータ化を</a:t>
            </a:r>
            <a:r>
              <a:rPr lang="ja-JP" altLang="en-US" sz="1500" u="sng" dirty="0">
                <a:latin typeface="+mn-ea"/>
                <a:ea typeface="+mn-ea"/>
              </a:rPr>
              <a:t>実施</a:t>
            </a:r>
            <a:r>
              <a:rPr lang="ja-JP" altLang="en-US" sz="1500" dirty="0" smtClean="0">
                <a:latin typeface="+mn-ea"/>
                <a:ea typeface="+mn-ea"/>
              </a:rPr>
              <a:t>。</a:t>
            </a:r>
            <a:endParaRPr lang="ja-JP" altLang="en-US" sz="1500" dirty="0">
              <a:latin typeface="+mn-ea"/>
              <a:ea typeface="+mn-ea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ja-JP" altLang="en-US" sz="1500" u="sng" dirty="0" smtClean="0">
                <a:latin typeface="+mn-ea"/>
                <a:ea typeface="+mn-ea"/>
              </a:rPr>
              <a:t>平成</a:t>
            </a:r>
            <a:r>
              <a:rPr lang="en-US" altLang="ja-JP" sz="1500" u="sng" dirty="0" smtClean="0">
                <a:latin typeface="+mn-ea"/>
                <a:ea typeface="+mn-ea"/>
              </a:rPr>
              <a:t>23</a:t>
            </a:r>
            <a:r>
              <a:rPr lang="ja-JP" altLang="en-US" sz="1500" u="sng" dirty="0" smtClean="0">
                <a:latin typeface="+mn-ea"/>
                <a:ea typeface="+mn-ea"/>
              </a:rPr>
              <a:t>～</a:t>
            </a:r>
            <a:r>
              <a:rPr lang="en-US" altLang="ja-JP" sz="1500" u="sng" dirty="0" smtClean="0">
                <a:latin typeface="+mn-ea"/>
                <a:ea typeface="+mn-ea"/>
              </a:rPr>
              <a:t>25</a:t>
            </a:r>
            <a:r>
              <a:rPr lang="ja-JP" altLang="en-US" sz="1500" u="sng" dirty="0" smtClean="0">
                <a:latin typeface="+mn-ea"/>
                <a:ea typeface="+mn-ea"/>
              </a:rPr>
              <a:t>年版情報通信白書に</a:t>
            </a:r>
            <a:r>
              <a:rPr lang="ja-JP" altLang="en-US" sz="1500" u="sng" dirty="0">
                <a:latin typeface="+mn-ea"/>
                <a:ea typeface="+mn-ea"/>
              </a:rPr>
              <a:t>掲載されている図表のデータについて</a:t>
            </a:r>
            <a:r>
              <a:rPr lang="ja-JP" altLang="en-US" sz="1500" dirty="0">
                <a:latin typeface="+mn-ea"/>
                <a:ea typeface="+mn-ea"/>
              </a:rPr>
              <a:t>、従来の</a:t>
            </a:r>
            <a:r>
              <a:rPr lang="en-US" altLang="ja-JP" sz="1500" dirty="0">
                <a:latin typeface="+mn-ea"/>
                <a:ea typeface="+mn-ea"/>
              </a:rPr>
              <a:t>Excel</a:t>
            </a:r>
            <a:r>
              <a:rPr lang="ja-JP" altLang="en-US" sz="1500" dirty="0">
                <a:latin typeface="+mn-ea"/>
                <a:ea typeface="+mn-ea"/>
              </a:rPr>
              <a:t>形式だけでなく、より機械判読に適した</a:t>
            </a:r>
            <a:r>
              <a:rPr lang="en-US" altLang="ja-JP" sz="1500" u="sng" dirty="0">
                <a:latin typeface="+mn-ea"/>
                <a:ea typeface="+mn-ea"/>
              </a:rPr>
              <a:t>CSV</a:t>
            </a:r>
            <a:r>
              <a:rPr lang="ja-JP" altLang="en-US" sz="1500" u="sng" dirty="0">
                <a:latin typeface="+mn-ea"/>
                <a:ea typeface="+mn-ea"/>
              </a:rPr>
              <a:t>形式で</a:t>
            </a:r>
            <a:r>
              <a:rPr lang="ja-JP" altLang="en-US" sz="1500" u="sng" dirty="0" smtClean="0">
                <a:latin typeface="+mn-ea"/>
                <a:ea typeface="+mn-ea"/>
              </a:rPr>
              <a:t>提供を開始</a:t>
            </a:r>
            <a:r>
              <a:rPr lang="ja-JP" altLang="en-US" sz="1500" dirty="0">
                <a:latin typeface="+mn-ea"/>
                <a:ea typeface="+mn-ea"/>
              </a:rPr>
              <a:t>（平成</a:t>
            </a:r>
            <a:r>
              <a:rPr lang="en-US" altLang="ja-JP" sz="1500" dirty="0">
                <a:latin typeface="+mn-ea"/>
                <a:ea typeface="+mn-ea"/>
              </a:rPr>
              <a:t>20</a:t>
            </a:r>
            <a:r>
              <a:rPr lang="ja-JP" altLang="en-US" sz="1500" dirty="0">
                <a:latin typeface="+mn-ea"/>
                <a:ea typeface="+mn-ea"/>
              </a:rPr>
              <a:t>～</a:t>
            </a:r>
            <a:r>
              <a:rPr lang="en-US" altLang="ja-JP" sz="1500" dirty="0">
                <a:latin typeface="+mn-ea"/>
                <a:ea typeface="+mn-ea"/>
              </a:rPr>
              <a:t>22</a:t>
            </a:r>
            <a:r>
              <a:rPr lang="ja-JP" altLang="en-US" sz="1500" dirty="0">
                <a:latin typeface="+mn-ea"/>
                <a:ea typeface="+mn-ea"/>
              </a:rPr>
              <a:t>年版白書についても</a:t>
            </a:r>
            <a:r>
              <a:rPr lang="en-US" altLang="ja-JP" sz="1500" dirty="0">
                <a:latin typeface="+mn-ea"/>
                <a:ea typeface="+mn-ea"/>
              </a:rPr>
              <a:t>7</a:t>
            </a:r>
            <a:r>
              <a:rPr lang="ja-JP" altLang="en-US" sz="1500" dirty="0">
                <a:latin typeface="+mn-ea"/>
                <a:ea typeface="+mn-ea"/>
              </a:rPr>
              <a:t>月</a:t>
            </a:r>
            <a:r>
              <a:rPr lang="en-US" altLang="ja-JP" sz="1500" dirty="0">
                <a:latin typeface="+mn-ea"/>
                <a:ea typeface="+mn-ea"/>
              </a:rPr>
              <a:t>26</a:t>
            </a:r>
            <a:r>
              <a:rPr lang="ja-JP" altLang="en-US" sz="1500" dirty="0">
                <a:latin typeface="+mn-ea"/>
                <a:ea typeface="+mn-ea"/>
              </a:rPr>
              <a:t>日より</a:t>
            </a:r>
            <a:r>
              <a:rPr lang="en-US" altLang="ja-JP" sz="1500" dirty="0">
                <a:latin typeface="+mn-ea"/>
                <a:ea typeface="+mn-ea"/>
              </a:rPr>
              <a:t>CSV</a:t>
            </a:r>
            <a:r>
              <a:rPr lang="ja-JP" altLang="en-US" sz="1500" dirty="0">
                <a:latin typeface="+mn-ea"/>
                <a:ea typeface="+mn-ea"/>
              </a:rPr>
              <a:t>形式での提供を開始）</a:t>
            </a:r>
            <a:r>
              <a:rPr lang="ja-JP" altLang="en-US" sz="1500" dirty="0" smtClean="0">
                <a:latin typeface="+mn-ea"/>
                <a:ea typeface="+mn-ea"/>
              </a:rPr>
              <a:t>。</a:t>
            </a:r>
            <a:endParaRPr lang="ja-JP" altLang="en-US" sz="1500" dirty="0">
              <a:latin typeface="+mn-ea"/>
              <a:ea typeface="+mn-ea"/>
            </a:endParaRPr>
          </a:p>
        </p:txBody>
      </p:sp>
      <p:pic>
        <p:nvPicPr>
          <p:cNvPr id="33" name="図 32" descr="C:\Users\002563\AppData\Local\Microsoft\Windows\Temporary Internet Files\Content.Outlook\IP4KCOQ3\総務省｜情報通信白書データベース (3)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r="11563"/>
          <a:stretch/>
        </p:blipFill>
        <p:spPr bwMode="auto">
          <a:xfrm>
            <a:off x="5313040" y="282416"/>
            <a:ext cx="3060340" cy="511256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4"/>
          <a:stretch/>
        </p:blipFill>
        <p:spPr>
          <a:xfrm>
            <a:off x="5747108" y="2317208"/>
            <a:ext cx="4062870" cy="214167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角丸四角形 35"/>
          <p:cNvSpPr/>
          <p:nvPr/>
        </p:nvSpPr>
        <p:spPr>
          <a:xfrm>
            <a:off x="7473280" y="3863089"/>
            <a:ext cx="1008112" cy="6865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7041232" y="4818920"/>
            <a:ext cx="1224136" cy="6865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線吹き出し 1 (枠付き) 37"/>
          <p:cNvSpPr/>
          <p:nvPr/>
        </p:nvSpPr>
        <p:spPr>
          <a:xfrm>
            <a:off x="8284418" y="635018"/>
            <a:ext cx="1579497" cy="1224136"/>
          </a:xfrm>
          <a:prstGeom prst="borderCallout1">
            <a:avLst>
              <a:gd name="adj1" fmla="val 100233"/>
              <a:gd name="adj2" fmla="val 28705"/>
              <a:gd name="adj3" fmla="val 263827"/>
              <a:gd name="adj4" fmla="val 171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rgbClr val="FF0000"/>
                </a:solidFill>
              </a:rPr>
              <a:t>原則として、自由な二次利用を認める旨を明記するとともに、クリエイティブ・コモンズ・ライセンスの表示ライセンス（ＣＣ－ＢＹ）で利用可能な点についても記載</a:t>
            </a:r>
            <a:endParaRPr kumimoji="1" lang="ja-JP" altLang="en-US" sz="1050" dirty="0">
              <a:solidFill>
                <a:srgbClr val="FF0000"/>
              </a:solidFill>
            </a:endParaRPr>
          </a:p>
        </p:txBody>
      </p:sp>
      <p:sp>
        <p:nvSpPr>
          <p:cNvPr id="39" name="線吹き出し 1 (枠付き) 38"/>
          <p:cNvSpPr/>
          <p:nvPr/>
        </p:nvSpPr>
        <p:spPr>
          <a:xfrm>
            <a:off x="8121352" y="5034944"/>
            <a:ext cx="1249852" cy="500706"/>
          </a:xfrm>
          <a:prstGeom prst="borderCallout1">
            <a:avLst>
              <a:gd name="adj1" fmla="val 39915"/>
              <a:gd name="adj2" fmla="val -654"/>
              <a:gd name="adj3" fmla="val -28040"/>
              <a:gd name="adj4" fmla="val -25301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rgbClr val="FF0000"/>
                </a:solidFill>
              </a:rPr>
              <a:t>数値データは自由に利用可能である旨を明記</a:t>
            </a:r>
            <a:endParaRPr kumimoji="1" lang="ja-JP" altLang="en-US" sz="1050" dirty="0">
              <a:solidFill>
                <a:srgbClr val="FF0000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7438971" y="4333887"/>
            <a:ext cx="754389" cy="1096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線吹き出し 1 (枠付き) 40"/>
          <p:cNvSpPr/>
          <p:nvPr/>
        </p:nvSpPr>
        <p:spPr>
          <a:xfrm>
            <a:off x="8540735" y="4545643"/>
            <a:ext cx="1264622" cy="360985"/>
          </a:xfrm>
          <a:prstGeom prst="borderCallout1">
            <a:avLst>
              <a:gd name="adj1" fmla="val 47860"/>
              <a:gd name="adj2" fmla="val -217"/>
              <a:gd name="adj3" fmla="val -34737"/>
              <a:gd name="adj4" fmla="val -27608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</a:rPr>
              <a:t>ＣＳＶデータのダウンロードが可能</a:t>
            </a:r>
            <a:endParaRPr kumimoji="1" lang="ja-JP" altLang="en-US" sz="1050" dirty="0">
              <a:solidFill>
                <a:srgbClr val="FF0000"/>
              </a:solidFill>
            </a:endParaRPr>
          </a:p>
        </p:txBody>
      </p:sp>
      <p:sp>
        <p:nvSpPr>
          <p:cNvPr id="42" name="下矢印 41"/>
          <p:cNvSpPr/>
          <p:nvPr/>
        </p:nvSpPr>
        <p:spPr>
          <a:xfrm>
            <a:off x="7716779" y="1877536"/>
            <a:ext cx="305187" cy="4396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438972" y="1650568"/>
            <a:ext cx="809678" cy="2141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3751" y="23751"/>
            <a:ext cx="10034649" cy="57120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7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16_Office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2012-07-26T12:48:06Z</dcterms:created>
  <dcterms:modified xsi:type="dcterms:W3CDTF">2013-11-29T06:47:18Z</dcterms:modified>
</cp:coreProperties>
</file>