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361488" cy="5761038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20688" indent="365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842963" indent="714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265238" indent="1063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685925" indent="14287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522" y="-228"/>
      </p:cViewPr>
      <p:guideLst>
        <p:guide orient="horz" pos="1815"/>
        <p:guide pos="29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2116" y="1789658"/>
            <a:ext cx="7957265" cy="123488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4224" y="3264590"/>
            <a:ext cx="6553042" cy="1472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1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5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7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8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0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2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4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F9A32-41B8-4AC1-8EE6-F6063450EBCC}" type="datetimeFigureOut">
              <a:rPr lang="ja-JP" altLang="en-US"/>
              <a:pPr>
                <a:defRPr/>
              </a:pPr>
              <a:t>2013/11/29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6E350-B26B-4F78-A462-BF43416BB7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066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6297-8E51-4CB3-B7DF-6F2E256D7C65}" type="datetimeFigureOut">
              <a:rPr lang="ja-JP" altLang="en-US"/>
              <a:pPr>
                <a:defRPr/>
              </a:pPr>
              <a:t>2013/11/29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5F33D-93E5-462E-AEE8-4482E2ECCD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759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7084" y="230709"/>
            <a:ext cx="2106335" cy="491555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68075" y="230709"/>
            <a:ext cx="6162980" cy="491555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3D949-BA14-4586-81D3-DEA0A22682D7}" type="datetimeFigureOut">
              <a:rPr lang="ja-JP" altLang="en-US"/>
              <a:pPr>
                <a:defRPr/>
              </a:pPr>
              <a:t>2013/11/29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2E1A6-B586-4899-BF58-F937A8577B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075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5EA3E-A130-40EE-B0A5-2AD35C3C9300}" type="datetimeFigureOut">
              <a:rPr lang="ja-JP" altLang="en-US"/>
              <a:pPr>
                <a:defRPr/>
              </a:pPr>
              <a:t>2013/11/29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1B985-6F71-4469-A26A-E7BEC2FB61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297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9497" y="3702001"/>
            <a:ext cx="7957265" cy="114420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39497" y="2441774"/>
            <a:ext cx="7957265" cy="126022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2176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35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653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870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088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3060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52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7413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671D1-ACC0-4AF7-AD71-DFA80F0B3EB0}" type="datetimeFigureOut">
              <a:rPr lang="ja-JP" altLang="en-US"/>
              <a:pPr>
                <a:defRPr/>
              </a:pPr>
              <a:t>2013/11/29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A271D-1C02-4391-AA0B-14FF35C686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886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68078" y="1344246"/>
            <a:ext cx="4134657" cy="380201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58761" y="1344246"/>
            <a:ext cx="4134657" cy="380201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91EB7-CDE9-4014-9CA2-4991E4F505DF}" type="datetimeFigureOut">
              <a:rPr lang="ja-JP" altLang="en-US"/>
              <a:pPr>
                <a:defRPr/>
              </a:pPr>
              <a:t>2013/11/29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B881-2D40-4827-AC32-57561AF754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334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8078" y="1289567"/>
            <a:ext cx="4136283" cy="53743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1767" indent="0">
              <a:buNone/>
              <a:defRPr sz="1800" b="1"/>
            </a:lvl2pPr>
            <a:lvl3pPr marL="843534" indent="0">
              <a:buNone/>
              <a:defRPr sz="1700" b="1"/>
            </a:lvl3pPr>
            <a:lvl4pPr marL="1265301" indent="0">
              <a:buNone/>
              <a:defRPr sz="1500" b="1"/>
            </a:lvl4pPr>
            <a:lvl5pPr marL="1687068" indent="0">
              <a:buNone/>
              <a:defRPr sz="1500" b="1"/>
            </a:lvl5pPr>
            <a:lvl6pPr marL="2108835" indent="0">
              <a:buNone/>
              <a:defRPr sz="1500" b="1"/>
            </a:lvl6pPr>
            <a:lvl7pPr marL="2530602" indent="0">
              <a:buNone/>
              <a:defRPr sz="1500" b="1"/>
            </a:lvl7pPr>
            <a:lvl8pPr marL="2952369" indent="0">
              <a:buNone/>
              <a:defRPr sz="1500" b="1"/>
            </a:lvl8pPr>
            <a:lvl9pPr marL="3374136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078" y="1826998"/>
            <a:ext cx="4136283" cy="331926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755507" y="1289567"/>
            <a:ext cx="4137907" cy="53743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1767" indent="0">
              <a:buNone/>
              <a:defRPr sz="1800" b="1"/>
            </a:lvl2pPr>
            <a:lvl3pPr marL="843534" indent="0">
              <a:buNone/>
              <a:defRPr sz="1700" b="1"/>
            </a:lvl3pPr>
            <a:lvl4pPr marL="1265301" indent="0">
              <a:buNone/>
              <a:defRPr sz="1500" b="1"/>
            </a:lvl4pPr>
            <a:lvl5pPr marL="1687068" indent="0">
              <a:buNone/>
              <a:defRPr sz="1500" b="1"/>
            </a:lvl5pPr>
            <a:lvl6pPr marL="2108835" indent="0">
              <a:buNone/>
              <a:defRPr sz="1500" b="1"/>
            </a:lvl6pPr>
            <a:lvl7pPr marL="2530602" indent="0">
              <a:buNone/>
              <a:defRPr sz="1500" b="1"/>
            </a:lvl7pPr>
            <a:lvl8pPr marL="2952369" indent="0">
              <a:buNone/>
              <a:defRPr sz="1500" b="1"/>
            </a:lvl8pPr>
            <a:lvl9pPr marL="3374136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55507" y="1826998"/>
            <a:ext cx="4137907" cy="331926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783B3-A980-4DEE-97A8-89A95D8CF19A}" type="datetimeFigureOut">
              <a:rPr lang="ja-JP" altLang="en-US"/>
              <a:pPr>
                <a:defRPr/>
              </a:pPr>
              <a:t>2013/11/29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6E394-D3F8-4BAC-B8B5-C35CB3BD39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08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CD87E-36E5-4963-BB5E-A20841F1A000}" type="datetimeFigureOut">
              <a:rPr lang="ja-JP" altLang="en-US"/>
              <a:pPr>
                <a:defRPr/>
              </a:pPr>
              <a:t>2013/11/29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789B6-9883-4BAC-8E13-B5FF858297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58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A8638-C6C6-48FE-93FB-1DB6AC65E5EE}" type="datetimeFigureOut">
              <a:rPr lang="ja-JP" altLang="en-US"/>
              <a:pPr>
                <a:defRPr/>
              </a:pPr>
              <a:t>2013/11/29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3B91-3955-4EFE-839C-35AF402603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880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079" y="229376"/>
            <a:ext cx="3079865" cy="9761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660082" y="229377"/>
            <a:ext cx="5233332" cy="491688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8079" y="1205551"/>
            <a:ext cx="3079865" cy="3940710"/>
          </a:xfrm>
        </p:spPr>
        <p:txBody>
          <a:bodyPr/>
          <a:lstStyle>
            <a:lvl1pPr marL="0" indent="0">
              <a:buNone/>
              <a:defRPr sz="1300"/>
            </a:lvl1pPr>
            <a:lvl2pPr marL="421767" indent="0">
              <a:buNone/>
              <a:defRPr sz="1100"/>
            </a:lvl2pPr>
            <a:lvl3pPr marL="843534" indent="0">
              <a:buNone/>
              <a:defRPr sz="900"/>
            </a:lvl3pPr>
            <a:lvl4pPr marL="1265301" indent="0">
              <a:buNone/>
              <a:defRPr sz="800"/>
            </a:lvl4pPr>
            <a:lvl5pPr marL="1687068" indent="0">
              <a:buNone/>
              <a:defRPr sz="800"/>
            </a:lvl5pPr>
            <a:lvl6pPr marL="2108835" indent="0">
              <a:buNone/>
              <a:defRPr sz="800"/>
            </a:lvl6pPr>
            <a:lvl7pPr marL="2530602" indent="0">
              <a:buNone/>
              <a:defRPr sz="800"/>
            </a:lvl7pPr>
            <a:lvl8pPr marL="2952369" indent="0">
              <a:buNone/>
              <a:defRPr sz="800"/>
            </a:lvl8pPr>
            <a:lvl9pPr marL="3374136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5938-583A-4E7F-9455-663A1109A50A}" type="datetimeFigureOut">
              <a:rPr lang="ja-JP" altLang="en-US"/>
              <a:pPr>
                <a:defRPr/>
              </a:pPr>
              <a:t>2013/11/29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A370B-01EA-441D-8437-4EE1CF7FE1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963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4922" y="4032728"/>
            <a:ext cx="5616893" cy="47608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34922" y="514762"/>
            <a:ext cx="5616893" cy="3456623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21767" indent="0">
              <a:buNone/>
              <a:defRPr sz="2600"/>
            </a:lvl2pPr>
            <a:lvl3pPr marL="843534" indent="0">
              <a:buNone/>
              <a:defRPr sz="2200"/>
            </a:lvl3pPr>
            <a:lvl4pPr marL="1265301" indent="0">
              <a:buNone/>
              <a:defRPr sz="1800"/>
            </a:lvl4pPr>
            <a:lvl5pPr marL="1687068" indent="0">
              <a:buNone/>
              <a:defRPr sz="1800"/>
            </a:lvl5pPr>
            <a:lvl6pPr marL="2108835" indent="0">
              <a:buNone/>
              <a:defRPr sz="1800"/>
            </a:lvl6pPr>
            <a:lvl7pPr marL="2530602" indent="0">
              <a:buNone/>
              <a:defRPr sz="1800"/>
            </a:lvl7pPr>
            <a:lvl8pPr marL="2952369" indent="0">
              <a:buNone/>
              <a:defRPr sz="1800"/>
            </a:lvl8pPr>
            <a:lvl9pPr marL="3374136" indent="0">
              <a:buNone/>
              <a:defRPr sz="18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34922" y="4508816"/>
            <a:ext cx="5616893" cy="676121"/>
          </a:xfrm>
        </p:spPr>
        <p:txBody>
          <a:bodyPr/>
          <a:lstStyle>
            <a:lvl1pPr marL="0" indent="0">
              <a:buNone/>
              <a:defRPr sz="1300"/>
            </a:lvl1pPr>
            <a:lvl2pPr marL="421767" indent="0">
              <a:buNone/>
              <a:defRPr sz="1100"/>
            </a:lvl2pPr>
            <a:lvl3pPr marL="843534" indent="0">
              <a:buNone/>
              <a:defRPr sz="900"/>
            </a:lvl3pPr>
            <a:lvl4pPr marL="1265301" indent="0">
              <a:buNone/>
              <a:defRPr sz="800"/>
            </a:lvl4pPr>
            <a:lvl5pPr marL="1687068" indent="0">
              <a:buNone/>
              <a:defRPr sz="800"/>
            </a:lvl5pPr>
            <a:lvl6pPr marL="2108835" indent="0">
              <a:buNone/>
              <a:defRPr sz="800"/>
            </a:lvl6pPr>
            <a:lvl7pPr marL="2530602" indent="0">
              <a:buNone/>
              <a:defRPr sz="800"/>
            </a:lvl7pPr>
            <a:lvl8pPr marL="2952369" indent="0">
              <a:buNone/>
              <a:defRPr sz="800"/>
            </a:lvl8pPr>
            <a:lvl9pPr marL="3374136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C0B7-2BE6-4F7A-9DAD-EEEF4844A674}" type="datetimeFigureOut">
              <a:rPr lang="ja-JP" altLang="en-US"/>
              <a:pPr>
                <a:defRPr/>
              </a:pPr>
              <a:t>2013/11/29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0B61-B1C9-4BBB-9D1A-4EF6B5E9D8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60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68313" y="230188"/>
            <a:ext cx="8424862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353" tIns="42177" rIns="84353" bIns="421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68313" y="1344613"/>
            <a:ext cx="8424862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353" tIns="42177" rIns="84353" bIns="42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68313" y="5340350"/>
            <a:ext cx="2184400" cy="306388"/>
          </a:xfrm>
          <a:prstGeom prst="rect">
            <a:avLst/>
          </a:prstGeom>
        </p:spPr>
        <p:txBody>
          <a:bodyPr vert="horz" lIns="84353" tIns="42177" rIns="84353" bIns="4217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59D1EF2-A48E-4120-803E-8F32481DEBD0}" type="datetimeFigureOut">
              <a:rPr lang="ja-JP" altLang="en-US"/>
              <a:pPr>
                <a:defRPr/>
              </a:pPr>
              <a:t>2013/11/29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98813" y="5340350"/>
            <a:ext cx="2963862" cy="306388"/>
          </a:xfrm>
          <a:prstGeom prst="rect">
            <a:avLst/>
          </a:prstGeom>
        </p:spPr>
        <p:txBody>
          <a:bodyPr vert="horz" lIns="84353" tIns="42177" rIns="84353" bIns="4217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708775" y="5340350"/>
            <a:ext cx="2184400" cy="306388"/>
          </a:xfrm>
          <a:prstGeom prst="rect">
            <a:avLst/>
          </a:prstGeom>
        </p:spPr>
        <p:txBody>
          <a:bodyPr vert="horz" lIns="84353" tIns="42177" rIns="84353" bIns="4217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B1497FE-0B1B-4E5A-811B-F6847BC3BF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1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1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1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1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1767" algn="ctr" rtl="0" fontAlgn="base">
        <a:spcBef>
          <a:spcPct val="0"/>
        </a:spcBef>
        <a:spcAft>
          <a:spcPct val="0"/>
        </a:spcAft>
        <a:defRPr kumimoji="1" sz="41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3534" algn="ctr" rtl="0" fontAlgn="base">
        <a:spcBef>
          <a:spcPct val="0"/>
        </a:spcBef>
        <a:spcAft>
          <a:spcPct val="0"/>
        </a:spcAft>
        <a:defRPr kumimoji="1" sz="41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5301" algn="ctr" rtl="0" fontAlgn="base">
        <a:spcBef>
          <a:spcPct val="0"/>
        </a:spcBef>
        <a:spcAft>
          <a:spcPct val="0"/>
        </a:spcAft>
        <a:defRPr kumimoji="1" sz="41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7068" algn="ctr" rtl="0" fontAlgn="base">
        <a:spcBef>
          <a:spcPct val="0"/>
        </a:spcBef>
        <a:spcAft>
          <a:spcPct val="0"/>
        </a:spcAft>
        <a:defRPr kumimoji="1" sz="41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35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74788" indent="-209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97063" indent="-209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319719" indent="-210884" algn="l" defTabSz="843534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86" indent="-210884" algn="l" defTabSz="843534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3253" indent="-210884" algn="l" defTabSz="843534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85020" indent="-210884" algn="l" defTabSz="843534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353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767" algn="l" defTabSz="84353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3534" algn="l" defTabSz="84353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5301" algn="l" defTabSz="84353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7068" algn="l" defTabSz="84353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8835" algn="l" defTabSz="84353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0602" algn="l" defTabSz="84353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2369" algn="l" defTabSz="84353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74136" algn="l" defTabSz="84353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tatdb.nstac.go.jp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正方形/長方形 2"/>
          <p:cNvSpPr>
            <a:spLocks noChangeArrowheads="1"/>
          </p:cNvSpPr>
          <p:nvPr/>
        </p:nvSpPr>
        <p:spPr bwMode="auto">
          <a:xfrm>
            <a:off x="-17463" y="400050"/>
            <a:ext cx="10871201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53" tIns="42177" rIns="84353" bIns="42177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300">
              <a:solidFill>
                <a:srgbClr val="000000"/>
              </a:solidFill>
              <a:latin typeface="ＭＳ Ｐゴシック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30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46050" y="579438"/>
            <a:ext cx="667385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975" lvl="1" indent="-18097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○　政府統計のポータルサイト 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『e-Stat』 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に、</a:t>
            </a:r>
            <a:r>
              <a:rPr lang="ja-JP" altLang="en-US" sz="1400" u="sng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新たにＡＰＩ機能を付加し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、蓄積された</a:t>
            </a:r>
            <a:endParaRPr lang="en-US" altLang="ja-JP" sz="14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180975" lvl="1" indent="-18097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統計データを機械判読可能な形式で提供することで、次のようなことが可能に。</a:t>
            </a:r>
            <a:endParaRPr lang="en-US" altLang="ja-JP" sz="14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0" lvl="1" indent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① 利用者の情報システムに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e-Stat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のデータを自動的に反映</a:t>
            </a:r>
          </a:p>
          <a:p>
            <a:pPr marL="0" lvl="1" indent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② ユーザー保有やインターネット上のデータ等と連動させた高度な統計データ分析</a:t>
            </a:r>
            <a:endParaRPr lang="en-US" altLang="ja-JP" sz="14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marL="180975" lvl="1" indent="-18097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○　</a:t>
            </a:r>
            <a:r>
              <a:rPr lang="ja-JP" altLang="en-US" sz="1400" b="1" dirty="0">
                <a:solidFill>
                  <a:srgbClr val="FF0000"/>
                </a:solidFill>
                <a:latin typeface="ＭＳ Ｐゴシック"/>
                <a:ea typeface="ＭＳ Ｐゴシック"/>
              </a:rPr>
              <a:t>平成</a:t>
            </a:r>
            <a:r>
              <a:rPr lang="en-US" altLang="ja-JP" sz="1400" b="1" dirty="0">
                <a:solidFill>
                  <a:srgbClr val="FF0000"/>
                </a:solidFill>
                <a:latin typeface="ＭＳ Ｐゴシック"/>
                <a:ea typeface="ＭＳ Ｐゴシック"/>
              </a:rPr>
              <a:t>25</a:t>
            </a:r>
            <a:r>
              <a:rPr lang="ja-JP" altLang="en-US" sz="1400" b="1" dirty="0">
                <a:solidFill>
                  <a:srgbClr val="FF0000"/>
                </a:solidFill>
                <a:latin typeface="ＭＳ Ｐゴシック"/>
                <a:ea typeface="ＭＳ Ｐゴシック"/>
              </a:rPr>
              <a:t>年</a:t>
            </a:r>
            <a:r>
              <a:rPr lang="en-US" altLang="ja-JP" sz="1400" b="1" dirty="0">
                <a:solidFill>
                  <a:srgbClr val="FF0000"/>
                </a:solidFill>
                <a:latin typeface="ＭＳ Ｐゴシック"/>
                <a:ea typeface="ＭＳ Ｐゴシック"/>
              </a:rPr>
              <a:t>6</a:t>
            </a:r>
            <a:r>
              <a:rPr lang="ja-JP" altLang="en-US" sz="1400" b="1" dirty="0">
                <a:solidFill>
                  <a:srgbClr val="FF0000"/>
                </a:solidFill>
                <a:latin typeface="ＭＳ Ｐゴシック"/>
                <a:ea typeface="ＭＳ Ｐゴシック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ＭＳ Ｐゴシック"/>
                <a:ea typeface="ＭＳ Ｐゴシック"/>
              </a:rPr>
              <a:t>10</a:t>
            </a:r>
            <a:r>
              <a:rPr lang="ja-JP" altLang="en-US" sz="1400" b="1" dirty="0">
                <a:solidFill>
                  <a:srgbClr val="FF0000"/>
                </a:solidFill>
                <a:latin typeface="ＭＳ Ｐゴシック"/>
                <a:ea typeface="ＭＳ Ｐゴシック"/>
              </a:rPr>
              <a:t>日から試行提供（</a:t>
            </a:r>
            <a:r>
              <a:rPr lang="en-US" altLang="ja-JP" sz="1400" b="1" dirty="0">
                <a:solidFill>
                  <a:srgbClr val="FF0000"/>
                </a:solidFill>
                <a:latin typeface="ＭＳ Ｐゴシック"/>
                <a:ea typeface="ＭＳ Ｐゴシック"/>
                <a:hlinkClick r:id="rId2"/>
              </a:rPr>
              <a:t>http://statdb.nstac.go.jp/</a:t>
            </a:r>
            <a:r>
              <a:rPr lang="ja-JP" altLang="en-US" sz="1400" b="1" dirty="0">
                <a:solidFill>
                  <a:srgbClr val="FF0000"/>
                </a:solidFill>
                <a:latin typeface="ＭＳ Ｐゴシック"/>
                <a:ea typeface="ＭＳ Ｐゴシック"/>
              </a:rPr>
              <a:t>）を開始</a:t>
            </a:r>
            <a:endParaRPr lang="en-US" altLang="ja-JP" sz="1400" b="1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  <a:p>
            <a:pPr marL="180975" lvl="1" indent="-18097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solidFill>
                  <a:srgbClr val="FF0000"/>
                </a:solidFill>
                <a:latin typeface="ＭＳ Ｐゴシック"/>
                <a:ea typeface="ＭＳ Ｐゴシック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（統計局所管の統計データによる試行提供によって</a:t>
            </a:r>
            <a:r>
              <a:rPr lang="ja-JP" altLang="en-US" sz="1200" spc="-1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機能やシステム負荷の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検証を実施。）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76200" y="2587625"/>
            <a:ext cx="594201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975" indent="-18097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spc="-140" dirty="0">
                <a:solidFill>
                  <a:prstClr val="black"/>
                </a:solidFill>
                <a:latin typeface="ＭＳ Ｐゴシック"/>
                <a:ea typeface="ＭＳ Ｐゴシック"/>
              </a:rPr>
              <a:t>○　</a:t>
            </a:r>
            <a:r>
              <a:rPr lang="en-US" altLang="ja-JP" sz="1400" spc="-140" dirty="0">
                <a:solidFill>
                  <a:prstClr val="black"/>
                </a:solidFill>
                <a:latin typeface="ＭＳ Ｐゴシック"/>
                <a:ea typeface="ＭＳ Ｐゴシック"/>
              </a:rPr>
              <a:t>e-Stat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の統計ＧＩＳ機能を強化し、</a:t>
            </a:r>
            <a:r>
              <a:rPr lang="ja-JP" altLang="en-US" sz="1400" u="sng" dirty="0">
                <a:solidFill>
                  <a:prstClr val="black"/>
                </a:solidFill>
                <a:latin typeface="ＭＳ Ｐゴシック"/>
                <a:ea typeface="ＭＳ Ｐゴシック"/>
              </a:rPr>
              <a:t>ユーザー保有データの取り込み分析や</a:t>
            </a:r>
            <a:r>
              <a:rPr lang="ja-JP" altLang="en-US" sz="1400" u="sng" spc="-1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任意に指定したエリアにおけるデータが利用可能</a:t>
            </a:r>
            <a:r>
              <a:rPr lang="ja-JP" altLang="en-US" sz="1400" spc="-1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になるような機能を開発中。</a:t>
            </a:r>
            <a:endParaRPr lang="en-US" altLang="ja-JP" sz="1400" spc="-100" dirty="0">
              <a:solidFill>
                <a:prstClr val="black"/>
              </a:solidFill>
              <a:latin typeface="ＭＳ Ｐゴシック"/>
              <a:ea typeface="ＭＳ Ｐゴシック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spc="-1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○　</a:t>
            </a:r>
            <a:r>
              <a:rPr lang="ja-JP" altLang="en-US" sz="1400" b="1" spc="-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平成</a:t>
            </a:r>
            <a:r>
              <a:rPr lang="en-US" altLang="ja-JP" sz="1400" b="1" spc="-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25</a:t>
            </a:r>
            <a:r>
              <a:rPr lang="ja-JP" altLang="en-US" sz="1400" b="1" spc="-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年</a:t>
            </a:r>
            <a:r>
              <a:rPr lang="en-US" altLang="ja-JP" sz="1400" b="1" spc="-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10</a:t>
            </a:r>
            <a:r>
              <a:rPr lang="ja-JP" altLang="en-US" sz="1400" b="1" spc="-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月</a:t>
            </a:r>
            <a:r>
              <a:rPr lang="en-US" altLang="ja-JP" sz="1400" b="1" spc="-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18</a:t>
            </a:r>
            <a:r>
              <a:rPr lang="ja-JP" altLang="en-US" sz="1400" b="1" spc="-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日から試行提供</a:t>
            </a:r>
            <a:r>
              <a:rPr lang="ja-JP" altLang="en-US" sz="1400" b="1" dirty="0">
                <a:solidFill>
                  <a:srgbClr val="FF0000"/>
                </a:solidFill>
                <a:latin typeface="ＭＳ Ｐゴシック"/>
                <a:ea typeface="ＭＳ Ｐゴシック"/>
              </a:rPr>
              <a:t>（</a:t>
            </a:r>
            <a:r>
              <a:rPr lang="en-US" altLang="ja-JP" sz="1400" b="1" dirty="0">
                <a:solidFill>
                  <a:srgbClr val="FF0000"/>
                </a:solidFill>
                <a:latin typeface="ＭＳ Ｐゴシック"/>
                <a:ea typeface="ＭＳ Ｐゴシック"/>
                <a:hlinkClick r:id="rId2"/>
              </a:rPr>
              <a:t>http://statdb.nstac.go.jp/</a:t>
            </a:r>
            <a:r>
              <a:rPr lang="ja-JP" altLang="en-US" sz="1400" b="1" dirty="0">
                <a:solidFill>
                  <a:srgbClr val="FF0000"/>
                </a:solidFill>
                <a:latin typeface="ＭＳ Ｐゴシック"/>
                <a:ea typeface="ＭＳ Ｐゴシック"/>
              </a:rPr>
              <a:t>）　</a:t>
            </a:r>
            <a:r>
              <a:rPr lang="ja-JP" altLang="en-US" sz="1400" b="1" spc="-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を開始。</a:t>
            </a:r>
            <a:endParaRPr lang="en-US" altLang="ja-JP" sz="1400" b="1" spc="-10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spc="-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　</a:t>
            </a:r>
            <a:r>
              <a:rPr lang="ja-JP" altLang="en-US" sz="1400" spc="-1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　</a:t>
            </a:r>
            <a:r>
              <a:rPr lang="ja-JP" altLang="en-US" sz="1200" spc="-100" dirty="0">
                <a:solidFill>
                  <a:prstClr val="black"/>
                </a:solidFill>
                <a:latin typeface="ＭＳ Ｐゴシック"/>
                <a:ea typeface="ＭＳ Ｐゴシック"/>
              </a:rPr>
              <a:t>（統計局所管の統計データによる試行提供によって機能やシステム負荷の検証を実施）</a:t>
            </a:r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88" y="2587625"/>
            <a:ext cx="33401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4" name="正方形/長方形 6"/>
          <p:cNvSpPr>
            <a:spLocks noChangeArrowheads="1"/>
          </p:cNvSpPr>
          <p:nvPr/>
        </p:nvSpPr>
        <p:spPr bwMode="auto">
          <a:xfrm>
            <a:off x="68263" y="4306888"/>
            <a:ext cx="495141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spcBef>
                <a:spcPct val="20000"/>
              </a:spcBef>
              <a:buFont typeface="Arial" charset="0"/>
              <a:buChar char="•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ＭＳ Ｐゴシック" charset="-128"/>
              </a:rPr>
              <a:t>○　公的機関や学術研究などの利用において、</a:t>
            </a:r>
            <a:r>
              <a:rPr lang="ja-JP" altLang="en-US" sz="1400" u="sng">
                <a:solidFill>
                  <a:srgbClr val="000000"/>
                </a:solidFill>
                <a:latin typeface="ＭＳ Ｐゴシック" charset="-128"/>
              </a:rPr>
              <a:t>利用者が調査項目を選択するだけで統計結果を自動的に出力</a:t>
            </a:r>
            <a:r>
              <a:rPr lang="ja-JP" altLang="en-US" sz="1400">
                <a:solidFill>
                  <a:srgbClr val="000000"/>
                </a:solidFill>
                <a:latin typeface="ＭＳ Ｐゴシック" charset="-128"/>
              </a:rPr>
              <a:t>する、新しい形の統計提供サービスを研究中。</a:t>
            </a:r>
            <a:endParaRPr lang="en-US" altLang="ja-JP" sz="1400">
              <a:solidFill>
                <a:srgbClr val="000000"/>
              </a:solidFill>
              <a:latin typeface="ＭＳ Ｐゴシック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ＭＳ Ｐゴシック" charset="-128"/>
              </a:rPr>
              <a:t>○　これにより、既存の結果表にない任意の多重クロス集計が出力可能になり、学術研究を始めとする多様なニーズに対応。</a:t>
            </a:r>
            <a:endParaRPr lang="en-US" altLang="ja-JP" sz="1400">
              <a:solidFill>
                <a:srgbClr val="000000"/>
              </a:solidFill>
              <a:latin typeface="ＭＳ Ｐゴシック" charset="-128"/>
            </a:endParaRPr>
          </a:p>
        </p:txBody>
      </p:sp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4324350"/>
            <a:ext cx="4054475" cy="121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正方形/長方形 81"/>
          <p:cNvSpPr/>
          <p:nvPr/>
        </p:nvSpPr>
        <p:spPr>
          <a:xfrm>
            <a:off x="146050" y="400050"/>
            <a:ext cx="9050338" cy="1565275"/>
          </a:xfrm>
          <a:prstGeom prst="rect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227013" y="219075"/>
            <a:ext cx="5700712" cy="360363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2000" tIns="0" r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１．　ＡＰＩ機能による統計データの高度利用環境の構築</a:t>
            </a:r>
            <a:endParaRPr kumimoji="0" lang="en-US" altLang="ja-JP" sz="1600" b="1" kern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122238" y="4000500"/>
            <a:ext cx="9074150" cy="1565275"/>
          </a:xfrm>
          <a:prstGeom prst="rect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122238" y="2286000"/>
            <a:ext cx="9074150" cy="1462088"/>
          </a:xfrm>
          <a:prstGeom prst="rect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227013" y="2092325"/>
            <a:ext cx="5700712" cy="358775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2000" r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prstClr val="black"/>
                </a:solidFill>
                <a:latin typeface="Calibri"/>
                <a:ea typeface="ＭＳ Ｐゴシック"/>
              </a:rPr>
              <a:t>　２．　統計ＧＩＳ機能の強化</a:t>
            </a:r>
          </a:p>
        </p:txBody>
      </p:sp>
      <p:sp>
        <p:nvSpPr>
          <p:cNvPr id="87" name="角丸四角形 86"/>
          <p:cNvSpPr/>
          <p:nvPr/>
        </p:nvSpPr>
        <p:spPr>
          <a:xfrm>
            <a:off x="220663" y="3819525"/>
            <a:ext cx="5700712" cy="360363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2000" r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prstClr val="black"/>
                </a:solidFill>
                <a:latin typeface="ＭＳ Ｐゴシック"/>
                <a:ea typeface="ＭＳ Ｐゴシック"/>
              </a:rPr>
              <a:t>　３．　オンデマンドによる統計作成機能・方策の研究</a:t>
            </a:r>
          </a:p>
        </p:txBody>
      </p:sp>
      <p:pic>
        <p:nvPicPr>
          <p:cNvPr id="206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538" y="644525"/>
            <a:ext cx="2663825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20638" y="20638"/>
            <a:ext cx="9315450" cy="57213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001462</dc:creator>
  <cp:lastModifiedBy>総務省</cp:lastModifiedBy>
  <cp:revision>13</cp:revision>
  <dcterms:created xsi:type="dcterms:W3CDTF">2009-09-02T02:25:26Z</dcterms:created>
  <dcterms:modified xsi:type="dcterms:W3CDTF">2013-11-29T07:11:29Z</dcterms:modified>
</cp:coreProperties>
</file>