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361488" cy="5761038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20688" indent="3651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842963" indent="714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265238" indent="1063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685925" indent="14287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90" d="100"/>
          <a:sy n="90" d="100"/>
        </p:scale>
        <p:origin x="-522" y="-228"/>
      </p:cViewPr>
      <p:guideLst>
        <p:guide orient="horz" pos="1815"/>
        <p:guide pos="294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02116" y="1789658"/>
            <a:ext cx="7957265" cy="1234889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04224" y="3264590"/>
            <a:ext cx="6553042" cy="14722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1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35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5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7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08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06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2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41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F9A32-41B8-4AC1-8EE6-F6063450EBCC}" type="datetimeFigureOut">
              <a:rPr lang="ja-JP" altLang="en-US"/>
              <a:pPr>
                <a:defRPr/>
              </a:pPr>
              <a:t>2013/11/29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6E350-B26B-4F78-A462-BF43416BB7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20665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96297-8E51-4CB3-B7DF-6F2E256D7C65}" type="datetimeFigureOut">
              <a:rPr lang="ja-JP" altLang="en-US"/>
              <a:pPr>
                <a:defRPr/>
              </a:pPr>
              <a:t>2013/11/29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5F33D-93E5-462E-AEE8-4482E2ECCD6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6759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7084" y="230709"/>
            <a:ext cx="2106335" cy="4915552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68075" y="230709"/>
            <a:ext cx="6162980" cy="4915552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3D949-BA14-4586-81D3-DEA0A22682D7}" type="datetimeFigureOut">
              <a:rPr lang="ja-JP" altLang="en-US"/>
              <a:pPr>
                <a:defRPr/>
              </a:pPr>
              <a:t>2013/11/29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2E1A6-B586-4899-BF58-F937A8577B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40756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5EA3E-A130-40EE-B0A5-2AD35C3C9300}" type="datetimeFigureOut">
              <a:rPr lang="ja-JP" altLang="en-US"/>
              <a:pPr>
                <a:defRPr/>
              </a:pPr>
              <a:t>2013/11/29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1B985-6F71-4469-A26A-E7BEC2FB61A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9297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9497" y="3702001"/>
            <a:ext cx="7957265" cy="1144206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39497" y="2441774"/>
            <a:ext cx="7957265" cy="1260227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2176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4353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6530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8706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0883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3060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5236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7413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671D1-ACC0-4AF7-AD71-DFA80F0B3EB0}" type="datetimeFigureOut">
              <a:rPr lang="ja-JP" altLang="en-US"/>
              <a:pPr>
                <a:defRPr/>
              </a:pPr>
              <a:t>2013/11/29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A271D-1C02-4391-AA0B-14FF35C6864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8868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68078" y="1344246"/>
            <a:ext cx="4134657" cy="3802019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758761" y="1344246"/>
            <a:ext cx="4134657" cy="3802019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91EB7-CDE9-4014-9CA2-4991E4F505DF}" type="datetimeFigureOut">
              <a:rPr lang="ja-JP" altLang="en-US"/>
              <a:pPr>
                <a:defRPr/>
              </a:pPr>
              <a:t>2013/11/29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7B881-2D40-4827-AC32-57561AF754E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83345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68078" y="1289567"/>
            <a:ext cx="4136283" cy="537430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21767" indent="0">
              <a:buNone/>
              <a:defRPr sz="1800" b="1"/>
            </a:lvl2pPr>
            <a:lvl3pPr marL="843534" indent="0">
              <a:buNone/>
              <a:defRPr sz="1700" b="1"/>
            </a:lvl3pPr>
            <a:lvl4pPr marL="1265301" indent="0">
              <a:buNone/>
              <a:defRPr sz="1500" b="1"/>
            </a:lvl4pPr>
            <a:lvl5pPr marL="1687068" indent="0">
              <a:buNone/>
              <a:defRPr sz="1500" b="1"/>
            </a:lvl5pPr>
            <a:lvl6pPr marL="2108835" indent="0">
              <a:buNone/>
              <a:defRPr sz="1500" b="1"/>
            </a:lvl6pPr>
            <a:lvl7pPr marL="2530602" indent="0">
              <a:buNone/>
              <a:defRPr sz="1500" b="1"/>
            </a:lvl7pPr>
            <a:lvl8pPr marL="2952369" indent="0">
              <a:buNone/>
              <a:defRPr sz="1500" b="1"/>
            </a:lvl8pPr>
            <a:lvl9pPr marL="3374136" indent="0">
              <a:buNone/>
              <a:defRPr sz="15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8078" y="1826998"/>
            <a:ext cx="4136283" cy="331926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755507" y="1289567"/>
            <a:ext cx="4137907" cy="537430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21767" indent="0">
              <a:buNone/>
              <a:defRPr sz="1800" b="1"/>
            </a:lvl2pPr>
            <a:lvl3pPr marL="843534" indent="0">
              <a:buNone/>
              <a:defRPr sz="1700" b="1"/>
            </a:lvl3pPr>
            <a:lvl4pPr marL="1265301" indent="0">
              <a:buNone/>
              <a:defRPr sz="1500" b="1"/>
            </a:lvl4pPr>
            <a:lvl5pPr marL="1687068" indent="0">
              <a:buNone/>
              <a:defRPr sz="1500" b="1"/>
            </a:lvl5pPr>
            <a:lvl6pPr marL="2108835" indent="0">
              <a:buNone/>
              <a:defRPr sz="1500" b="1"/>
            </a:lvl6pPr>
            <a:lvl7pPr marL="2530602" indent="0">
              <a:buNone/>
              <a:defRPr sz="1500" b="1"/>
            </a:lvl7pPr>
            <a:lvl8pPr marL="2952369" indent="0">
              <a:buNone/>
              <a:defRPr sz="1500" b="1"/>
            </a:lvl8pPr>
            <a:lvl9pPr marL="3374136" indent="0">
              <a:buNone/>
              <a:defRPr sz="15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755507" y="1826998"/>
            <a:ext cx="4137907" cy="331926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783B3-A980-4DEE-97A8-89A95D8CF19A}" type="datetimeFigureOut">
              <a:rPr lang="ja-JP" altLang="en-US"/>
              <a:pPr>
                <a:defRPr/>
              </a:pPr>
              <a:t>2013/11/29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6E394-D3F8-4BAC-B8B5-C35CB3BD39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5080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CD87E-36E5-4963-BB5E-A20841F1A000}" type="datetimeFigureOut">
              <a:rPr lang="ja-JP" altLang="en-US"/>
              <a:pPr>
                <a:defRPr/>
              </a:pPr>
              <a:t>2013/11/29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789B6-9883-4BAC-8E13-B5FF858297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6583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A8638-C6C6-48FE-93FB-1DB6AC65E5EE}" type="datetimeFigureOut">
              <a:rPr lang="ja-JP" altLang="en-US"/>
              <a:pPr>
                <a:defRPr/>
              </a:pPr>
              <a:t>2013/11/29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43B91-3955-4EFE-839C-35AF402603F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58807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079" y="229376"/>
            <a:ext cx="3079865" cy="976176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660082" y="229377"/>
            <a:ext cx="5233332" cy="4916886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68079" y="1205551"/>
            <a:ext cx="3079865" cy="3940710"/>
          </a:xfrm>
        </p:spPr>
        <p:txBody>
          <a:bodyPr/>
          <a:lstStyle>
            <a:lvl1pPr marL="0" indent="0">
              <a:buNone/>
              <a:defRPr sz="1300"/>
            </a:lvl1pPr>
            <a:lvl2pPr marL="421767" indent="0">
              <a:buNone/>
              <a:defRPr sz="1100"/>
            </a:lvl2pPr>
            <a:lvl3pPr marL="843534" indent="0">
              <a:buNone/>
              <a:defRPr sz="900"/>
            </a:lvl3pPr>
            <a:lvl4pPr marL="1265301" indent="0">
              <a:buNone/>
              <a:defRPr sz="800"/>
            </a:lvl4pPr>
            <a:lvl5pPr marL="1687068" indent="0">
              <a:buNone/>
              <a:defRPr sz="800"/>
            </a:lvl5pPr>
            <a:lvl6pPr marL="2108835" indent="0">
              <a:buNone/>
              <a:defRPr sz="800"/>
            </a:lvl6pPr>
            <a:lvl7pPr marL="2530602" indent="0">
              <a:buNone/>
              <a:defRPr sz="800"/>
            </a:lvl7pPr>
            <a:lvl8pPr marL="2952369" indent="0">
              <a:buNone/>
              <a:defRPr sz="800"/>
            </a:lvl8pPr>
            <a:lvl9pPr marL="3374136" indent="0">
              <a:buNone/>
              <a:defRPr sz="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C5938-583A-4E7F-9455-663A1109A50A}" type="datetimeFigureOut">
              <a:rPr lang="ja-JP" altLang="en-US"/>
              <a:pPr>
                <a:defRPr/>
              </a:pPr>
              <a:t>2013/11/29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A370B-01EA-441D-8437-4EE1CF7FE1E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29638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34922" y="4032728"/>
            <a:ext cx="5616893" cy="476086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834922" y="514762"/>
            <a:ext cx="5616893" cy="3456623"/>
          </a:xfrm>
        </p:spPr>
        <p:txBody>
          <a:bodyPr rtlCol="0">
            <a:normAutofit/>
          </a:bodyPr>
          <a:lstStyle>
            <a:lvl1pPr marL="0" indent="0">
              <a:buNone/>
              <a:defRPr sz="3000"/>
            </a:lvl1pPr>
            <a:lvl2pPr marL="421767" indent="0">
              <a:buNone/>
              <a:defRPr sz="2600"/>
            </a:lvl2pPr>
            <a:lvl3pPr marL="843534" indent="0">
              <a:buNone/>
              <a:defRPr sz="2200"/>
            </a:lvl3pPr>
            <a:lvl4pPr marL="1265301" indent="0">
              <a:buNone/>
              <a:defRPr sz="1800"/>
            </a:lvl4pPr>
            <a:lvl5pPr marL="1687068" indent="0">
              <a:buNone/>
              <a:defRPr sz="1800"/>
            </a:lvl5pPr>
            <a:lvl6pPr marL="2108835" indent="0">
              <a:buNone/>
              <a:defRPr sz="1800"/>
            </a:lvl6pPr>
            <a:lvl7pPr marL="2530602" indent="0">
              <a:buNone/>
              <a:defRPr sz="1800"/>
            </a:lvl7pPr>
            <a:lvl8pPr marL="2952369" indent="0">
              <a:buNone/>
              <a:defRPr sz="1800"/>
            </a:lvl8pPr>
            <a:lvl9pPr marL="3374136" indent="0">
              <a:buNone/>
              <a:defRPr sz="18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834922" y="4508816"/>
            <a:ext cx="5616893" cy="676121"/>
          </a:xfrm>
        </p:spPr>
        <p:txBody>
          <a:bodyPr/>
          <a:lstStyle>
            <a:lvl1pPr marL="0" indent="0">
              <a:buNone/>
              <a:defRPr sz="1300"/>
            </a:lvl1pPr>
            <a:lvl2pPr marL="421767" indent="0">
              <a:buNone/>
              <a:defRPr sz="1100"/>
            </a:lvl2pPr>
            <a:lvl3pPr marL="843534" indent="0">
              <a:buNone/>
              <a:defRPr sz="900"/>
            </a:lvl3pPr>
            <a:lvl4pPr marL="1265301" indent="0">
              <a:buNone/>
              <a:defRPr sz="800"/>
            </a:lvl4pPr>
            <a:lvl5pPr marL="1687068" indent="0">
              <a:buNone/>
              <a:defRPr sz="800"/>
            </a:lvl5pPr>
            <a:lvl6pPr marL="2108835" indent="0">
              <a:buNone/>
              <a:defRPr sz="800"/>
            </a:lvl6pPr>
            <a:lvl7pPr marL="2530602" indent="0">
              <a:buNone/>
              <a:defRPr sz="800"/>
            </a:lvl7pPr>
            <a:lvl8pPr marL="2952369" indent="0">
              <a:buNone/>
              <a:defRPr sz="800"/>
            </a:lvl8pPr>
            <a:lvl9pPr marL="3374136" indent="0">
              <a:buNone/>
              <a:defRPr sz="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5C0B7-2BE6-4F7A-9DAD-EEEF4844A674}" type="datetimeFigureOut">
              <a:rPr lang="ja-JP" altLang="en-US"/>
              <a:pPr>
                <a:defRPr/>
              </a:pPr>
              <a:t>2013/11/29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60B61-B1C9-4BBB-9D1A-4EF6B5E9D8D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16606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68313" y="230188"/>
            <a:ext cx="8424862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353" tIns="42177" rIns="84353" bIns="4217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68313" y="1344613"/>
            <a:ext cx="8424862" cy="380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353" tIns="42177" rIns="84353" bIns="421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68313" y="5340350"/>
            <a:ext cx="2184400" cy="306388"/>
          </a:xfrm>
          <a:prstGeom prst="rect">
            <a:avLst/>
          </a:prstGeom>
        </p:spPr>
        <p:txBody>
          <a:bodyPr vert="horz" lIns="84353" tIns="42177" rIns="84353" bIns="42177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59D1EF2-A48E-4120-803E-8F32481DEBD0}" type="datetimeFigureOut">
              <a:rPr lang="ja-JP" altLang="en-US"/>
              <a:pPr>
                <a:defRPr/>
              </a:pPr>
              <a:t>2013/11/29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98813" y="5340350"/>
            <a:ext cx="2963862" cy="306388"/>
          </a:xfrm>
          <a:prstGeom prst="rect">
            <a:avLst/>
          </a:prstGeom>
        </p:spPr>
        <p:txBody>
          <a:bodyPr vert="horz" lIns="84353" tIns="42177" rIns="84353" bIns="42177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708775" y="5340350"/>
            <a:ext cx="2184400" cy="306388"/>
          </a:xfrm>
          <a:prstGeom prst="rect">
            <a:avLst/>
          </a:prstGeom>
        </p:spPr>
        <p:txBody>
          <a:bodyPr vert="horz" lIns="84353" tIns="42177" rIns="84353" bIns="42177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B1497FE-0B1B-4E5A-811B-F6847BC3BFB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1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1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1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1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21767" algn="ctr" rtl="0" fontAlgn="base">
        <a:spcBef>
          <a:spcPct val="0"/>
        </a:spcBef>
        <a:spcAft>
          <a:spcPct val="0"/>
        </a:spcAft>
        <a:defRPr kumimoji="1" sz="41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843534" algn="ctr" rtl="0" fontAlgn="base">
        <a:spcBef>
          <a:spcPct val="0"/>
        </a:spcBef>
        <a:spcAft>
          <a:spcPct val="0"/>
        </a:spcAft>
        <a:defRPr kumimoji="1" sz="41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265301" algn="ctr" rtl="0" fontAlgn="base">
        <a:spcBef>
          <a:spcPct val="0"/>
        </a:spcBef>
        <a:spcAft>
          <a:spcPct val="0"/>
        </a:spcAft>
        <a:defRPr kumimoji="1" sz="41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687068" algn="ctr" rtl="0" fontAlgn="base">
        <a:spcBef>
          <a:spcPct val="0"/>
        </a:spcBef>
        <a:spcAft>
          <a:spcPct val="0"/>
        </a:spcAft>
        <a:defRPr kumimoji="1" sz="41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15913" indent="-3159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84213" indent="-2635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54100" indent="-2095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74788" indent="-2095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97063" indent="-2095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319719" indent="-210884" algn="l" defTabSz="843534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486" indent="-210884" algn="l" defTabSz="843534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63253" indent="-210884" algn="l" defTabSz="843534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85020" indent="-210884" algn="l" defTabSz="843534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3534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1767" algn="l" defTabSz="843534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3534" algn="l" defTabSz="843534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65301" algn="l" defTabSz="843534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87068" algn="l" defTabSz="843534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08835" algn="l" defTabSz="843534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0602" algn="l" defTabSz="843534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52369" algn="l" defTabSz="843534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74136" algn="l" defTabSz="843534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statdb.nstac.go.jp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正方形/長方形 2"/>
          <p:cNvSpPr>
            <a:spLocks noChangeArrowheads="1"/>
          </p:cNvSpPr>
          <p:nvPr/>
        </p:nvSpPr>
        <p:spPr bwMode="auto">
          <a:xfrm>
            <a:off x="-17463" y="400050"/>
            <a:ext cx="10871201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353" tIns="42177" rIns="84353" bIns="42177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6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ja-JP" sz="1300">
              <a:solidFill>
                <a:srgbClr val="000000"/>
              </a:solidFill>
              <a:latin typeface="ＭＳ Ｐゴシック" charset="-128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ja-JP" sz="1300">
              <a:solidFill>
                <a:srgbClr val="000000"/>
              </a:solidFill>
              <a:latin typeface="ＭＳ Ｐゴシック" charset="-128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146050" y="579438"/>
            <a:ext cx="6673850" cy="13843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975" lvl="1" indent="-180975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○　政府統計のポータルサイト </a:t>
            </a:r>
            <a:r>
              <a:rPr lang="en-US" altLang="ja-JP" sz="140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『e-Stat』 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に、</a:t>
            </a:r>
            <a:r>
              <a:rPr lang="ja-JP" altLang="en-US" sz="1400" u="sng" dirty="0">
                <a:solidFill>
                  <a:srgbClr val="000000"/>
                </a:solidFill>
                <a:latin typeface="ＭＳ Ｐゴシック"/>
                <a:ea typeface="ＭＳ Ｐゴシック"/>
              </a:rPr>
              <a:t>新たにＡＰＩ機能を付加し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、蓄積された</a:t>
            </a:r>
            <a:endParaRPr lang="en-US" altLang="ja-JP" sz="140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marL="180975" lvl="1" indent="-180975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　統計データを機械判読可能な形式で提供することで、次のようなことが可能に。</a:t>
            </a:r>
            <a:endParaRPr lang="en-US" altLang="ja-JP" sz="140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marL="0" lvl="1" indent="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　① 利用者の情報システムに</a:t>
            </a:r>
            <a:r>
              <a:rPr lang="en-US" altLang="ja-JP" sz="140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e-Stat</a:t>
            </a:r>
            <a:r>
              <a:rPr lang="ja-JP" altLang="en-US" sz="140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のデータを自動的に反映</a:t>
            </a:r>
          </a:p>
          <a:p>
            <a:pPr marL="0" lvl="1" indent="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　② ユーザー保有やインターネット上のデータ等と連動させた高度な統計データ分析</a:t>
            </a:r>
            <a:endParaRPr lang="en-US" altLang="ja-JP" sz="140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marL="180975" lvl="1" indent="-180975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○　</a:t>
            </a:r>
            <a:r>
              <a:rPr lang="ja-JP" altLang="en-US" sz="1400" b="1" dirty="0">
                <a:solidFill>
                  <a:srgbClr val="FF0000"/>
                </a:solidFill>
                <a:latin typeface="ＭＳ Ｐゴシック"/>
                <a:ea typeface="ＭＳ Ｐゴシック"/>
              </a:rPr>
              <a:t>平成</a:t>
            </a:r>
            <a:r>
              <a:rPr lang="en-US" altLang="ja-JP" sz="1400" b="1" dirty="0">
                <a:solidFill>
                  <a:srgbClr val="FF0000"/>
                </a:solidFill>
                <a:latin typeface="ＭＳ Ｐゴシック"/>
                <a:ea typeface="ＭＳ Ｐゴシック"/>
              </a:rPr>
              <a:t>25</a:t>
            </a:r>
            <a:r>
              <a:rPr lang="ja-JP" altLang="en-US" sz="1400" b="1" dirty="0">
                <a:solidFill>
                  <a:srgbClr val="FF0000"/>
                </a:solidFill>
                <a:latin typeface="ＭＳ Ｐゴシック"/>
                <a:ea typeface="ＭＳ Ｐゴシック"/>
              </a:rPr>
              <a:t>年</a:t>
            </a:r>
            <a:r>
              <a:rPr lang="en-US" altLang="ja-JP" sz="1400" b="1" dirty="0">
                <a:solidFill>
                  <a:srgbClr val="FF0000"/>
                </a:solidFill>
                <a:latin typeface="ＭＳ Ｐゴシック"/>
                <a:ea typeface="ＭＳ Ｐゴシック"/>
              </a:rPr>
              <a:t>6</a:t>
            </a:r>
            <a:r>
              <a:rPr lang="ja-JP" altLang="en-US" sz="1400" b="1" dirty="0">
                <a:solidFill>
                  <a:srgbClr val="FF0000"/>
                </a:solidFill>
                <a:latin typeface="ＭＳ Ｐゴシック"/>
                <a:ea typeface="ＭＳ Ｐゴシック"/>
              </a:rPr>
              <a:t>月</a:t>
            </a:r>
            <a:r>
              <a:rPr lang="en-US" altLang="ja-JP" sz="1400" b="1" dirty="0">
                <a:solidFill>
                  <a:srgbClr val="FF0000"/>
                </a:solidFill>
                <a:latin typeface="ＭＳ Ｐゴシック"/>
                <a:ea typeface="ＭＳ Ｐゴシック"/>
              </a:rPr>
              <a:t>10</a:t>
            </a:r>
            <a:r>
              <a:rPr lang="ja-JP" altLang="en-US" sz="1400" b="1" dirty="0">
                <a:solidFill>
                  <a:srgbClr val="FF0000"/>
                </a:solidFill>
                <a:latin typeface="ＭＳ Ｐゴシック"/>
                <a:ea typeface="ＭＳ Ｐゴシック"/>
              </a:rPr>
              <a:t>日から試行提供（</a:t>
            </a:r>
            <a:r>
              <a:rPr lang="en-US" altLang="ja-JP" sz="1400" b="1" dirty="0">
                <a:solidFill>
                  <a:srgbClr val="FF0000"/>
                </a:solidFill>
                <a:latin typeface="ＭＳ Ｐゴシック"/>
                <a:ea typeface="ＭＳ Ｐゴシック"/>
                <a:hlinkClick r:id="rId2"/>
              </a:rPr>
              <a:t>http://statdb.nstac.go.jp/</a:t>
            </a:r>
            <a:r>
              <a:rPr lang="ja-JP" altLang="en-US" sz="1400" b="1" dirty="0">
                <a:solidFill>
                  <a:srgbClr val="FF0000"/>
                </a:solidFill>
                <a:latin typeface="ＭＳ Ｐゴシック"/>
                <a:ea typeface="ＭＳ Ｐゴシック"/>
              </a:rPr>
              <a:t>）を開始</a:t>
            </a:r>
            <a:endParaRPr lang="en-US" altLang="ja-JP" sz="1400" b="1" dirty="0">
              <a:solidFill>
                <a:srgbClr val="FF0000"/>
              </a:solidFill>
              <a:latin typeface="ＭＳ Ｐゴシック"/>
              <a:ea typeface="ＭＳ Ｐゴシック"/>
            </a:endParaRPr>
          </a:p>
          <a:p>
            <a:pPr marL="180975" lvl="1" indent="-180975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b="1" dirty="0">
                <a:solidFill>
                  <a:srgbClr val="FF0000"/>
                </a:solidFill>
                <a:latin typeface="ＭＳ Ｐゴシック"/>
                <a:ea typeface="ＭＳ Ｐゴシック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（統計局所管の統計データによる試行提供によって</a:t>
            </a:r>
            <a:r>
              <a:rPr lang="ja-JP" altLang="en-US" sz="1200" spc="-100" dirty="0">
                <a:solidFill>
                  <a:prstClr val="black"/>
                </a:solidFill>
                <a:latin typeface="ＭＳ Ｐゴシック"/>
                <a:ea typeface="ＭＳ Ｐゴシック"/>
              </a:rPr>
              <a:t>機能やシステム負荷の</a:t>
            </a:r>
            <a:r>
              <a:rPr lang="ja-JP" altLang="en-US" sz="120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検証を実施。）</a:t>
            </a:r>
          </a:p>
        </p:txBody>
      </p:sp>
      <p:sp>
        <p:nvSpPr>
          <p:cNvPr id="78" name="正方形/長方形 77"/>
          <p:cNvSpPr/>
          <p:nvPr/>
        </p:nvSpPr>
        <p:spPr>
          <a:xfrm>
            <a:off x="76200" y="2587625"/>
            <a:ext cx="5942013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975" indent="-180975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spc="-140" dirty="0">
                <a:solidFill>
                  <a:prstClr val="black"/>
                </a:solidFill>
                <a:latin typeface="ＭＳ Ｐゴシック"/>
                <a:ea typeface="ＭＳ Ｐゴシック"/>
              </a:rPr>
              <a:t>○　</a:t>
            </a:r>
            <a:r>
              <a:rPr lang="en-US" altLang="ja-JP" sz="1400" spc="-140" dirty="0">
                <a:solidFill>
                  <a:prstClr val="black"/>
                </a:solidFill>
                <a:latin typeface="ＭＳ Ｐゴシック"/>
                <a:ea typeface="ＭＳ Ｐゴシック"/>
              </a:rPr>
              <a:t>e-Stat</a:t>
            </a:r>
            <a:r>
              <a:rPr lang="ja-JP" altLang="en-US" sz="1400" dirty="0">
                <a:solidFill>
                  <a:prstClr val="black"/>
                </a:solidFill>
                <a:latin typeface="ＭＳ Ｐゴシック"/>
                <a:ea typeface="ＭＳ Ｐゴシック"/>
              </a:rPr>
              <a:t>の統計ＧＩＳ機能を強化し、</a:t>
            </a:r>
            <a:r>
              <a:rPr lang="ja-JP" altLang="en-US" sz="1400" u="sng" dirty="0">
                <a:solidFill>
                  <a:prstClr val="black"/>
                </a:solidFill>
                <a:latin typeface="ＭＳ Ｐゴシック"/>
                <a:ea typeface="ＭＳ Ｐゴシック"/>
              </a:rPr>
              <a:t>ユーザー保有データの取り込み分析や</a:t>
            </a:r>
            <a:r>
              <a:rPr lang="ja-JP" altLang="en-US" sz="1400" u="sng" spc="-100" dirty="0">
                <a:solidFill>
                  <a:prstClr val="black"/>
                </a:solidFill>
                <a:latin typeface="ＭＳ Ｐゴシック"/>
                <a:ea typeface="ＭＳ Ｐゴシック"/>
              </a:rPr>
              <a:t>任意に指定したエリアにおけるデータが利用可能</a:t>
            </a:r>
            <a:r>
              <a:rPr lang="ja-JP" altLang="en-US" sz="1400" spc="-100" dirty="0">
                <a:solidFill>
                  <a:prstClr val="black"/>
                </a:solidFill>
                <a:latin typeface="ＭＳ Ｐゴシック"/>
                <a:ea typeface="ＭＳ Ｐゴシック"/>
              </a:rPr>
              <a:t>になるような機能を開発中。</a:t>
            </a:r>
            <a:endParaRPr lang="en-US" altLang="ja-JP" sz="1400" spc="-100" dirty="0">
              <a:solidFill>
                <a:prstClr val="black"/>
              </a:solidFill>
              <a:latin typeface="ＭＳ Ｐゴシック"/>
              <a:ea typeface="ＭＳ Ｐゴシック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spc="-100" dirty="0">
                <a:solidFill>
                  <a:prstClr val="black"/>
                </a:solidFill>
                <a:latin typeface="ＭＳ Ｐゴシック"/>
                <a:ea typeface="ＭＳ Ｐゴシック"/>
              </a:rPr>
              <a:t>○　</a:t>
            </a:r>
            <a:r>
              <a:rPr lang="ja-JP" altLang="en-US" sz="1400" b="1" spc="-100" dirty="0">
                <a:solidFill>
                  <a:srgbClr val="FF0000"/>
                </a:solidFill>
                <a:latin typeface="ＭＳ Ｐゴシック"/>
                <a:ea typeface="ＭＳ Ｐゴシック"/>
              </a:rPr>
              <a:t>平成</a:t>
            </a:r>
            <a:r>
              <a:rPr lang="en-US" altLang="ja-JP" sz="1400" b="1" spc="-100" dirty="0">
                <a:solidFill>
                  <a:srgbClr val="FF0000"/>
                </a:solidFill>
                <a:latin typeface="ＭＳ Ｐゴシック"/>
                <a:ea typeface="ＭＳ Ｐゴシック"/>
              </a:rPr>
              <a:t>25</a:t>
            </a:r>
            <a:r>
              <a:rPr lang="ja-JP" altLang="en-US" sz="1400" b="1" spc="-100" dirty="0">
                <a:solidFill>
                  <a:srgbClr val="FF0000"/>
                </a:solidFill>
                <a:latin typeface="ＭＳ Ｐゴシック"/>
                <a:ea typeface="ＭＳ Ｐゴシック"/>
              </a:rPr>
              <a:t>年</a:t>
            </a:r>
            <a:r>
              <a:rPr lang="en-US" altLang="ja-JP" sz="1400" b="1" spc="-100" dirty="0">
                <a:solidFill>
                  <a:srgbClr val="FF0000"/>
                </a:solidFill>
                <a:latin typeface="ＭＳ Ｐゴシック"/>
                <a:ea typeface="ＭＳ Ｐゴシック"/>
              </a:rPr>
              <a:t>10</a:t>
            </a:r>
            <a:r>
              <a:rPr lang="ja-JP" altLang="en-US" sz="1400" b="1" spc="-100" dirty="0">
                <a:solidFill>
                  <a:srgbClr val="FF0000"/>
                </a:solidFill>
                <a:latin typeface="ＭＳ Ｐゴシック"/>
                <a:ea typeface="ＭＳ Ｐゴシック"/>
              </a:rPr>
              <a:t>月</a:t>
            </a:r>
            <a:r>
              <a:rPr lang="en-US" altLang="ja-JP" sz="1400" b="1" spc="-100" dirty="0">
                <a:solidFill>
                  <a:srgbClr val="FF0000"/>
                </a:solidFill>
                <a:latin typeface="ＭＳ Ｐゴシック"/>
                <a:ea typeface="ＭＳ Ｐゴシック"/>
              </a:rPr>
              <a:t>18</a:t>
            </a:r>
            <a:r>
              <a:rPr lang="ja-JP" altLang="en-US" sz="1400" b="1" spc="-100" dirty="0">
                <a:solidFill>
                  <a:srgbClr val="FF0000"/>
                </a:solidFill>
                <a:latin typeface="ＭＳ Ｐゴシック"/>
                <a:ea typeface="ＭＳ Ｐゴシック"/>
              </a:rPr>
              <a:t>日から試行提供</a:t>
            </a:r>
            <a:r>
              <a:rPr lang="ja-JP" altLang="en-US" sz="1400" b="1" dirty="0">
                <a:solidFill>
                  <a:srgbClr val="FF0000"/>
                </a:solidFill>
                <a:latin typeface="ＭＳ Ｐゴシック"/>
                <a:ea typeface="ＭＳ Ｐゴシック"/>
              </a:rPr>
              <a:t>（</a:t>
            </a:r>
            <a:r>
              <a:rPr lang="en-US" altLang="ja-JP" sz="1400" b="1" dirty="0">
                <a:solidFill>
                  <a:srgbClr val="FF0000"/>
                </a:solidFill>
                <a:latin typeface="ＭＳ Ｐゴシック"/>
                <a:ea typeface="ＭＳ Ｐゴシック"/>
                <a:hlinkClick r:id="rId2"/>
              </a:rPr>
              <a:t>http://statdb.nstac.go.jp/</a:t>
            </a:r>
            <a:r>
              <a:rPr lang="ja-JP" altLang="en-US" sz="1400" b="1" dirty="0">
                <a:solidFill>
                  <a:srgbClr val="FF0000"/>
                </a:solidFill>
                <a:latin typeface="ＭＳ Ｐゴシック"/>
                <a:ea typeface="ＭＳ Ｐゴシック"/>
              </a:rPr>
              <a:t>）　</a:t>
            </a:r>
            <a:r>
              <a:rPr lang="ja-JP" altLang="en-US" sz="1400" b="1" spc="-100" dirty="0">
                <a:solidFill>
                  <a:srgbClr val="FF0000"/>
                </a:solidFill>
                <a:latin typeface="ＭＳ Ｐゴシック"/>
                <a:ea typeface="ＭＳ Ｐゴシック"/>
              </a:rPr>
              <a:t>を開始。</a:t>
            </a:r>
            <a:endParaRPr lang="en-US" altLang="ja-JP" sz="1400" b="1" spc="-100" dirty="0">
              <a:solidFill>
                <a:srgbClr val="FF0000"/>
              </a:solidFill>
              <a:latin typeface="ＭＳ Ｐゴシック"/>
              <a:ea typeface="ＭＳ Ｐゴシック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b="1" spc="-100" dirty="0">
                <a:solidFill>
                  <a:srgbClr val="FF0000"/>
                </a:solidFill>
                <a:latin typeface="ＭＳ Ｐゴシック"/>
                <a:ea typeface="ＭＳ Ｐゴシック"/>
              </a:rPr>
              <a:t>　</a:t>
            </a:r>
            <a:r>
              <a:rPr lang="ja-JP" altLang="en-US" sz="1400" spc="-100" dirty="0">
                <a:solidFill>
                  <a:prstClr val="black"/>
                </a:solidFill>
                <a:latin typeface="ＭＳ Ｐゴシック"/>
                <a:ea typeface="ＭＳ Ｐゴシック"/>
              </a:rPr>
              <a:t>　</a:t>
            </a:r>
            <a:r>
              <a:rPr lang="ja-JP" altLang="en-US" sz="1200" spc="-100" dirty="0">
                <a:solidFill>
                  <a:prstClr val="black"/>
                </a:solidFill>
                <a:latin typeface="ＭＳ Ｐゴシック"/>
                <a:ea typeface="ＭＳ Ｐゴシック"/>
              </a:rPr>
              <a:t>（統計局所管の統計データによる試行提供によって機能やシステム負荷の検証を実施）</a:t>
            </a:r>
          </a:p>
        </p:txBody>
      </p:sp>
      <p:pic>
        <p:nvPicPr>
          <p:cNvPr id="2053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188" y="2587625"/>
            <a:ext cx="33401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4" name="正方形/長方形 6"/>
          <p:cNvSpPr>
            <a:spLocks noChangeArrowheads="1"/>
          </p:cNvSpPr>
          <p:nvPr/>
        </p:nvSpPr>
        <p:spPr bwMode="auto">
          <a:xfrm>
            <a:off x="68263" y="4306888"/>
            <a:ext cx="4951412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0975" indent="-180975" eaLnBrk="0" hangingPunct="0">
              <a:spcBef>
                <a:spcPct val="20000"/>
              </a:spcBef>
              <a:buFont typeface="Arial" charset="0"/>
              <a:buChar char="•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6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solidFill>
                  <a:srgbClr val="000000"/>
                </a:solidFill>
                <a:latin typeface="ＭＳ Ｐゴシック" charset="-128"/>
              </a:rPr>
              <a:t>○　公的機関や学術研究などの利用において、</a:t>
            </a:r>
            <a:r>
              <a:rPr lang="ja-JP" altLang="en-US" sz="1400" u="sng">
                <a:solidFill>
                  <a:srgbClr val="000000"/>
                </a:solidFill>
                <a:latin typeface="ＭＳ Ｐゴシック" charset="-128"/>
              </a:rPr>
              <a:t>利用者が調査項目を選択するだけで統計結果を自動的に出力</a:t>
            </a:r>
            <a:r>
              <a:rPr lang="ja-JP" altLang="en-US" sz="1400">
                <a:solidFill>
                  <a:srgbClr val="000000"/>
                </a:solidFill>
                <a:latin typeface="ＭＳ Ｐゴシック" charset="-128"/>
              </a:rPr>
              <a:t>する、新しい形の統計提供サービスを研究中。</a:t>
            </a:r>
            <a:endParaRPr lang="en-US" altLang="ja-JP" sz="1400">
              <a:solidFill>
                <a:srgbClr val="000000"/>
              </a:solidFill>
              <a:latin typeface="ＭＳ Ｐゴシック" charset="-128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solidFill>
                  <a:srgbClr val="000000"/>
                </a:solidFill>
                <a:latin typeface="ＭＳ Ｐゴシック" charset="-128"/>
              </a:rPr>
              <a:t>○　これにより、既存の結果表にない任意の多重クロス集計が出力可能になり、学術研究を始めとする多様なニーズに対応。</a:t>
            </a:r>
            <a:endParaRPr lang="en-US" altLang="ja-JP" sz="1400">
              <a:solidFill>
                <a:srgbClr val="000000"/>
              </a:solidFill>
              <a:latin typeface="ＭＳ Ｐゴシック" charset="-128"/>
            </a:endParaRPr>
          </a:p>
        </p:txBody>
      </p:sp>
      <p:pic>
        <p:nvPicPr>
          <p:cNvPr id="205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113" y="4324350"/>
            <a:ext cx="4054475" cy="121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" name="正方形/長方形 81"/>
          <p:cNvSpPr/>
          <p:nvPr/>
        </p:nvSpPr>
        <p:spPr>
          <a:xfrm>
            <a:off x="146050" y="400050"/>
            <a:ext cx="9050338" cy="1565275"/>
          </a:xfrm>
          <a:prstGeom prst="rect">
            <a:avLst/>
          </a:prstGeom>
          <a:noFill/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83" name="角丸四角形 82"/>
          <p:cNvSpPr/>
          <p:nvPr/>
        </p:nvSpPr>
        <p:spPr>
          <a:xfrm>
            <a:off x="227013" y="219075"/>
            <a:ext cx="5700712" cy="360363"/>
          </a:xfrm>
          <a:prstGeom prst="round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72000" tIns="0" rIns="72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b="1" kern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　１．　ＡＰＩ機能による統計データの高度利用環境の構築</a:t>
            </a:r>
            <a:endParaRPr kumimoji="0" lang="en-US" altLang="ja-JP" sz="1600" b="1" kern="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122238" y="4000500"/>
            <a:ext cx="9074150" cy="1565275"/>
          </a:xfrm>
          <a:prstGeom prst="rect">
            <a:avLst/>
          </a:prstGeom>
          <a:noFill/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122238" y="2286000"/>
            <a:ext cx="9074150" cy="1462088"/>
          </a:xfrm>
          <a:prstGeom prst="rect">
            <a:avLst/>
          </a:prstGeom>
          <a:noFill/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86" name="角丸四角形 85"/>
          <p:cNvSpPr/>
          <p:nvPr/>
        </p:nvSpPr>
        <p:spPr>
          <a:xfrm>
            <a:off x="227013" y="2092325"/>
            <a:ext cx="5700712" cy="358775"/>
          </a:xfrm>
          <a:prstGeom prst="round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72000" rIns="72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b="1" kern="0" dirty="0">
                <a:solidFill>
                  <a:prstClr val="black"/>
                </a:solidFill>
                <a:latin typeface="Calibri"/>
                <a:ea typeface="ＭＳ Ｐゴシック"/>
              </a:rPr>
              <a:t>　２．　統計ＧＩＳ機能の強化</a:t>
            </a:r>
          </a:p>
        </p:txBody>
      </p:sp>
      <p:sp>
        <p:nvSpPr>
          <p:cNvPr id="87" name="角丸四角形 86"/>
          <p:cNvSpPr/>
          <p:nvPr/>
        </p:nvSpPr>
        <p:spPr>
          <a:xfrm>
            <a:off x="220663" y="3819525"/>
            <a:ext cx="5700712" cy="360363"/>
          </a:xfrm>
          <a:prstGeom prst="round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72000" rIns="72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b="1" kern="0" dirty="0">
                <a:solidFill>
                  <a:prstClr val="black"/>
                </a:solidFill>
                <a:latin typeface="ＭＳ Ｐゴシック"/>
                <a:ea typeface="ＭＳ Ｐゴシック"/>
              </a:rPr>
              <a:t>　３．　オンデマンドによる統計作成機能・方策の研究</a:t>
            </a:r>
          </a:p>
        </p:txBody>
      </p:sp>
      <p:pic>
        <p:nvPicPr>
          <p:cNvPr id="206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538" y="644525"/>
            <a:ext cx="2663825" cy="125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20638" y="20638"/>
            <a:ext cx="9315450" cy="57213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3</Words>
  <Application>Microsoft Office PowerPoint</Application>
  <PresentationFormat>ユーザー設定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001462</dc:creator>
  <cp:lastModifiedBy>総務省</cp:lastModifiedBy>
  <cp:revision>13</cp:revision>
  <dcterms:created xsi:type="dcterms:W3CDTF">2009-09-02T02:25:26Z</dcterms:created>
  <dcterms:modified xsi:type="dcterms:W3CDTF">2013-11-29T07:11:29Z</dcterms:modified>
</cp:coreProperties>
</file>