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1" autoAdjust="0"/>
    <p:restoredTop sz="94622" autoAdjust="0"/>
  </p:normalViewPr>
  <p:slideViewPr>
    <p:cSldViewPr>
      <p:cViewPr varScale="1">
        <p:scale>
          <a:sx n="87" d="100"/>
          <a:sy n="87" d="100"/>
        </p:scale>
        <p:origin x="-16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183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64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79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21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39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217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40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873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1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298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450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40829-487A-4A77-A7EF-5BB957685D08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33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50800" cmpd="thickThin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251520" y="116632"/>
            <a:ext cx="878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関　連　研　究　開　発　等　相　関　図</a:t>
            </a:r>
            <a:endParaRPr kumimoji="1" lang="en-US" altLang="ja-JP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ctr"/>
            <a:r>
              <a:rPr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（研　究　開　発　課　題　名）</a:t>
            </a:r>
            <a:endParaRPr kumimoji="1" lang="ja-JP" alt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0" y="6381328"/>
            <a:ext cx="8892480" cy="0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3491880" y="935293"/>
            <a:ext cx="0" cy="5472608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2807804" y="6407901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2014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月</a:t>
            </a:r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4789569" y="3343005"/>
            <a:ext cx="1260140" cy="94770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/>
              <a:t>2015</a:t>
            </a:r>
            <a:r>
              <a:rPr kumimoji="1" lang="ja-JP" altLang="en-US" sz="1400" b="1" dirty="0" smtClean="0"/>
              <a:t>～</a:t>
            </a:r>
            <a:r>
              <a:rPr kumimoji="1" lang="en-US" altLang="ja-JP" sz="1400" b="1" dirty="0" smtClean="0"/>
              <a:t>2016</a:t>
            </a:r>
            <a:br>
              <a:rPr kumimoji="1" lang="en-US" altLang="ja-JP" sz="1400" b="1" dirty="0" smtClean="0"/>
            </a:br>
            <a:r>
              <a:rPr lang="en-US" altLang="ja-JP" sz="1400" b="1" dirty="0" smtClean="0"/>
              <a:t>SCOPE</a:t>
            </a:r>
          </a:p>
          <a:p>
            <a:pPr algn="ctr"/>
            <a:r>
              <a:rPr lang="ja-JP" altLang="en-US" sz="1400" b="1" dirty="0" smtClean="0"/>
              <a:t>フェーズ</a:t>
            </a:r>
            <a:r>
              <a:rPr lang="en-US" altLang="ja-JP" sz="1400" b="1" dirty="0" smtClean="0"/>
              <a:t>Ⅱ</a:t>
            </a:r>
            <a:br>
              <a:rPr lang="en-US" altLang="ja-JP" sz="1400" b="1" dirty="0" smtClean="0"/>
            </a:br>
            <a:r>
              <a:rPr lang="en-US" altLang="ja-JP" sz="1400" b="1" dirty="0" smtClean="0"/>
              <a:t>6,000</a:t>
            </a:r>
            <a:r>
              <a:rPr lang="ja-JP" altLang="en-US" sz="1400" b="1" dirty="0" smtClean="0"/>
              <a:t>万円</a:t>
            </a:r>
            <a:endParaRPr lang="en-US" altLang="ja-JP" sz="1400" b="1" dirty="0" smtClean="0"/>
          </a:p>
        </p:txBody>
      </p:sp>
      <p:sp>
        <p:nvSpPr>
          <p:cNvPr id="17" name="正方形/長方形 16"/>
          <p:cNvSpPr/>
          <p:nvPr/>
        </p:nvSpPr>
        <p:spPr>
          <a:xfrm>
            <a:off x="1336489" y="1033548"/>
            <a:ext cx="262051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/>
              <a:t>2012</a:t>
            </a:r>
            <a:r>
              <a:rPr kumimoji="1" lang="ja-JP" altLang="en-US" sz="1000" dirty="0" smtClean="0"/>
              <a:t>～</a:t>
            </a:r>
            <a:r>
              <a:rPr kumimoji="1" lang="en-US" altLang="ja-JP" sz="1000" dirty="0" smtClean="0"/>
              <a:t>2014</a:t>
            </a:r>
          </a:p>
          <a:p>
            <a:pPr algn="ctr"/>
            <a:r>
              <a:rPr lang="en-US" altLang="ja-JP" sz="1000" dirty="0" smtClean="0"/>
              <a:t>SCOPE</a:t>
            </a:r>
            <a:r>
              <a:rPr lang="ja-JP" altLang="en-US" sz="1000" dirty="0" smtClean="0"/>
              <a:t>以外の競争的資金　代表者　</a:t>
            </a:r>
            <a:r>
              <a:rPr lang="en-US" altLang="ja-JP" sz="1000" dirty="0" smtClean="0"/>
              <a:t>500</a:t>
            </a:r>
            <a:r>
              <a:rPr lang="ja-JP" altLang="en-US" sz="1000" dirty="0" smtClean="0"/>
              <a:t>万円</a:t>
            </a:r>
            <a:endParaRPr lang="en-US" altLang="ja-JP" sz="1000" dirty="0" smtClean="0"/>
          </a:p>
          <a:p>
            <a:pPr algn="ctr"/>
            <a:r>
              <a:rPr kumimoji="1" lang="ja-JP" altLang="en-US" sz="1000" dirty="0"/>
              <a:t>＊＊</a:t>
            </a:r>
            <a:r>
              <a:rPr kumimoji="1" lang="ja-JP" altLang="en-US" sz="1000" dirty="0" smtClean="0"/>
              <a:t>の基礎</a:t>
            </a:r>
            <a:r>
              <a:rPr lang="ja-JP" altLang="en-US" sz="1000" dirty="0"/>
              <a:t>研究</a:t>
            </a:r>
            <a:endParaRPr kumimoji="1" lang="ja-JP" altLang="en-US" sz="1000" dirty="0"/>
          </a:p>
        </p:txBody>
      </p:sp>
      <p:sp>
        <p:nvSpPr>
          <p:cNvPr id="19" name="正方形/長方形 18"/>
          <p:cNvSpPr/>
          <p:nvPr/>
        </p:nvSpPr>
        <p:spPr>
          <a:xfrm>
            <a:off x="2049232" y="1700808"/>
            <a:ext cx="3124573" cy="5745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/>
              <a:t>2013</a:t>
            </a:r>
            <a:r>
              <a:rPr kumimoji="1" lang="ja-JP" altLang="en-US" sz="1000" dirty="0" smtClean="0"/>
              <a:t>～</a:t>
            </a:r>
            <a:r>
              <a:rPr kumimoji="1" lang="en-US" altLang="ja-JP" sz="1000" dirty="0" smtClean="0"/>
              <a:t>2015</a:t>
            </a:r>
          </a:p>
          <a:p>
            <a:pPr algn="ctr"/>
            <a:r>
              <a:rPr lang="ja-JP" altLang="en-US" sz="1000" dirty="0" smtClean="0"/>
              <a:t>競争的資金以外の研究開発資金 代表者　</a:t>
            </a:r>
            <a:r>
              <a:rPr lang="en-US" altLang="ja-JP" sz="1000" dirty="0" smtClean="0"/>
              <a:t>2,500</a:t>
            </a:r>
            <a:r>
              <a:rPr lang="ja-JP" altLang="en-US" sz="1000" dirty="0" smtClean="0"/>
              <a:t>万円</a:t>
            </a:r>
            <a:endParaRPr lang="en-US" altLang="ja-JP" sz="1000" dirty="0" smtClean="0"/>
          </a:p>
          <a:p>
            <a:pPr algn="ctr"/>
            <a:r>
              <a:rPr kumimoji="1" lang="ja-JP" altLang="en-US" sz="1000" dirty="0"/>
              <a:t>＊＊</a:t>
            </a:r>
            <a:r>
              <a:rPr kumimoji="1" lang="ja-JP" altLang="en-US" sz="1000" dirty="0" smtClean="0"/>
              <a:t>の要素開発</a:t>
            </a:r>
            <a:endParaRPr kumimoji="1" lang="ja-JP" altLang="en-US" sz="1000" dirty="0"/>
          </a:p>
        </p:txBody>
      </p:sp>
      <p:sp>
        <p:nvSpPr>
          <p:cNvPr id="20" name="正方形/長方形 19"/>
          <p:cNvSpPr/>
          <p:nvPr/>
        </p:nvSpPr>
        <p:spPr>
          <a:xfrm>
            <a:off x="1103629" y="5936071"/>
            <a:ext cx="864096" cy="3600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論文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1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766719" y="2476859"/>
            <a:ext cx="1666318" cy="57450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/>
              <a:t>2012</a:t>
            </a:r>
            <a:r>
              <a:rPr kumimoji="1" lang="ja-JP" altLang="en-US" sz="1000" dirty="0" smtClean="0"/>
              <a:t>～</a:t>
            </a:r>
            <a:r>
              <a:rPr kumimoji="1" lang="en-US" altLang="ja-JP" sz="1000" dirty="0" smtClean="0"/>
              <a:t>2013</a:t>
            </a:r>
          </a:p>
          <a:p>
            <a:pPr algn="ctr"/>
            <a:r>
              <a:rPr lang="ja-JP" altLang="en-US" sz="1000" dirty="0" smtClean="0"/>
              <a:t>大学内予算　</a:t>
            </a:r>
            <a:r>
              <a:rPr lang="en-US" altLang="ja-JP" sz="1000" dirty="0" smtClean="0"/>
              <a:t>200</a:t>
            </a:r>
            <a:r>
              <a:rPr lang="ja-JP" altLang="en-US" sz="1000" dirty="0" smtClean="0"/>
              <a:t>万円</a:t>
            </a:r>
            <a:endParaRPr lang="en-US" altLang="ja-JP" sz="1000" dirty="0" smtClean="0"/>
          </a:p>
          <a:p>
            <a:pPr algn="ctr"/>
            <a:r>
              <a:rPr kumimoji="1" lang="ja-JP" altLang="en-US" sz="1000" dirty="0"/>
              <a:t>＊＊</a:t>
            </a:r>
            <a:r>
              <a:rPr kumimoji="1" lang="ja-JP" altLang="en-US" sz="1000" dirty="0" smtClean="0"/>
              <a:t>の基礎研究</a:t>
            </a:r>
            <a:endParaRPr kumimoji="1" lang="ja-JP" altLang="en-US" sz="1000" dirty="0"/>
          </a:p>
        </p:txBody>
      </p:sp>
      <p:sp>
        <p:nvSpPr>
          <p:cNvPr id="22" name="正方形/長方形 21"/>
          <p:cNvSpPr/>
          <p:nvPr/>
        </p:nvSpPr>
        <p:spPr>
          <a:xfrm>
            <a:off x="3566979" y="2476859"/>
            <a:ext cx="2445181" cy="57450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/>
              <a:t>2014</a:t>
            </a:r>
            <a:r>
              <a:rPr kumimoji="1" lang="ja-JP" altLang="en-US" sz="1000" dirty="0" smtClean="0"/>
              <a:t>～</a:t>
            </a:r>
            <a:r>
              <a:rPr kumimoji="1" lang="en-US" altLang="ja-JP" sz="1000" dirty="0" smtClean="0"/>
              <a:t>2017</a:t>
            </a:r>
          </a:p>
          <a:p>
            <a:pPr algn="ctr"/>
            <a:r>
              <a:rPr lang="ja-JP" altLang="en-US" sz="1000" dirty="0" smtClean="0"/>
              <a:t>大学内特別予算　</a:t>
            </a:r>
            <a:r>
              <a:rPr lang="en-US" altLang="ja-JP" sz="1000" dirty="0" smtClean="0"/>
              <a:t>1,000</a:t>
            </a:r>
            <a:r>
              <a:rPr lang="ja-JP" altLang="en-US" sz="1000" dirty="0" smtClean="0"/>
              <a:t>万円</a:t>
            </a:r>
            <a:endParaRPr lang="en-US" altLang="ja-JP" sz="1000" dirty="0" smtClean="0"/>
          </a:p>
          <a:p>
            <a:pPr algn="ctr"/>
            <a:r>
              <a:rPr kumimoji="1" lang="ja-JP" altLang="en-US" sz="1000" dirty="0"/>
              <a:t>＊＊</a:t>
            </a:r>
            <a:r>
              <a:rPr kumimoji="1" lang="ja-JP" altLang="en-US" sz="1000" dirty="0" smtClean="0"/>
              <a:t>の応用研究</a:t>
            </a:r>
            <a:endParaRPr kumimoji="1" lang="ja-JP" altLang="en-US" sz="1000" dirty="0"/>
          </a:p>
        </p:txBody>
      </p:sp>
      <p:sp>
        <p:nvSpPr>
          <p:cNvPr id="23" name="正方形/長方形 22"/>
          <p:cNvSpPr/>
          <p:nvPr/>
        </p:nvSpPr>
        <p:spPr>
          <a:xfrm>
            <a:off x="2434536" y="5926671"/>
            <a:ext cx="864096" cy="3793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論文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2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866342" y="5916734"/>
            <a:ext cx="864096" cy="3793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論文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3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5368437" y="5908721"/>
            <a:ext cx="864096" cy="395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論文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4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1334671" y="5424073"/>
            <a:ext cx="864096" cy="3671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受賞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1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2589636" y="5424073"/>
            <a:ext cx="864096" cy="3671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</a:rPr>
              <a:t>受賞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2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2268578" y="4909198"/>
            <a:ext cx="864096" cy="3671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知財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1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3948208" y="4909198"/>
            <a:ext cx="864096" cy="3671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知</a:t>
            </a:r>
            <a:r>
              <a:rPr lang="ja-JP" altLang="en-US" sz="1000" dirty="0" smtClean="0">
                <a:solidFill>
                  <a:schemeClr val="tx1"/>
                </a:solidFill>
              </a:rPr>
              <a:t>財</a:t>
            </a:r>
            <a:r>
              <a:rPr lang="en-US" altLang="ja-JP" sz="1000" dirty="0" smtClean="0">
                <a:solidFill>
                  <a:schemeClr val="tx1"/>
                </a:solidFill>
              </a:rPr>
              <a:t>2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31" name="四角形吹き出し 30"/>
          <p:cNvSpPr/>
          <p:nvPr/>
        </p:nvSpPr>
        <p:spPr>
          <a:xfrm>
            <a:off x="60060" y="5854215"/>
            <a:ext cx="898030" cy="360040"/>
          </a:xfrm>
          <a:prstGeom prst="wedgeRectCallout">
            <a:avLst>
              <a:gd name="adj1" fmla="val 65146"/>
              <a:gd name="adj2" fmla="val 11101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主要な関係論文実績・予定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32" name="四角形吹き出し 31"/>
          <p:cNvSpPr/>
          <p:nvPr/>
        </p:nvSpPr>
        <p:spPr>
          <a:xfrm>
            <a:off x="459998" y="5276302"/>
            <a:ext cx="693018" cy="360040"/>
          </a:xfrm>
          <a:prstGeom prst="wedgeRectCallout">
            <a:avLst>
              <a:gd name="adj1" fmla="val 77548"/>
              <a:gd name="adj2" fmla="val 32266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論文賞等の受賞実績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33" name="四角形吹き出し 32"/>
          <p:cNvSpPr/>
          <p:nvPr/>
        </p:nvSpPr>
        <p:spPr>
          <a:xfrm>
            <a:off x="1256995" y="4732710"/>
            <a:ext cx="792237" cy="360040"/>
          </a:xfrm>
          <a:prstGeom prst="wedgeRectCallout">
            <a:avLst>
              <a:gd name="adj1" fmla="val 74290"/>
              <a:gd name="adj2" fmla="val 42592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特許等実績・予定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34" name="四角形吹き出し 33"/>
          <p:cNvSpPr/>
          <p:nvPr/>
        </p:nvSpPr>
        <p:spPr>
          <a:xfrm>
            <a:off x="209948" y="1454289"/>
            <a:ext cx="882960" cy="360040"/>
          </a:xfrm>
          <a:prstGeom prst="wedgeRectCallout">
            <a:avLst>
              <a:gd name="adj1" fmla="val 74595"/>
              <a:gd name="adj2" fmla="val 17148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外部資金による関連研究開発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36" name="四角形吹き出し 35"/>
          <p:cNvSpPr/>
          <p:nvPr/>
        </p:nvSpPr>
        <p:spPr>
          <a:xfrm>
            <a:off x="651764" y="2435513"/>
            <a:ext cx="903730" cy="360040"/>
          </a:xfrm>
          <a:prstGeom prst="wedgeRectCallout">
            <a:avLst>
              <a:gd name="adj1" fmla="val 69871"/>
              <a:gd name="adj2" fmla="val 5342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自機関予算による関連研究開発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6385261" y="1641609"/>
            <a:ext cx="2288825" cy="7421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016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～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2018</a:t>
            </a: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事業化に必要な追加研究資金</a:t>
            </a:r>
            <a:r>
              <a:rPr lang="en-US" altLang="ja-JP" sz="1200" dirty="0" smtClean="0">
                <a:solidFill>
                  <a:schemeClr val="tx1"/>
                </a:solidFill>
              </a:rPr>
              <a:t>7,000</a:t>
            </a:r>
            <a:r>
              <a:rPr lang="ja-JP" altLang="en-US" sz="1200" dirty="0" smtClean="0">
                <a:solidFill>
                  <a:schemeClr val="tx1"/>
                </a:solidFill>
              </a:rPr>
              <a:t>万円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＊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＊に関するシステム展開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6702727" y="3264003"/>
            <a:ext cx="1973339" cy="87808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2018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～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事業化に向けた実証実験に必要な資金　</a:t>
            </a:r>
            <a:r>
              <a:rPr lang="en-US" altLang="ja-JP" sz="1200" dirty="0">
                <a:solidFill>
                  <a:schemeClr val="tx1"/>
                </a:solidFill>
              </a:rPr>
              <a:t>5</a:t>
            </a:r>
            <a:r>
              <a:rPr lang="en-US" altLang="ja-JP" sz="1200" dirty="0" smtClean="0">
                <a:solidFill>
                  <a:schemeClr val="tx1"/>
                </a:solidFill>
              </a:rPr>
              <a:t>,000</a:t>
            </a:r>
            <a:r>
              <a:rPr lang="ja-JP" altLang="en-US" sz="1200" dirty="0" smtClean="0">
                <a:solidFill>
                  <a:schemeClr val="tx1"/>
                </a:solidFill>
              </a:rPr>
              <a:t>万円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＊＊の実証実験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5" name="四角形吹き出し 34"/>
          <p:cNvSpPr/>
          <p:nvPr/>
        </p:nvSpPr>
        <p:spPr>
          <a:xfrm>
            <a:off x="6644040" y="6483375"/>
            <a:ext cx="576064" cy="218383"/>
          </a:xfrm>
          <a:prstGeom prst="wedgeRectCallout">
            <a:avLst>
              <a:gd name="adj1" fmla="val 69871"/>
              <a:gd name="adj2" fmla="val 5342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注釈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308304" y="6468313"/>
            <a:ext cx="1218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/>
              <a:t>提出時には全ての注釈を削除してください。</a:t>
            </a:r>
            <a:endParaRPr kumimoji="1" lang="ja-JP" altLang="en-US" sz="900" dirty="0"/>
          </a:p>
        </p:txBody>
      </p:sp>
      <p:cxnSp>
        <p:nvCxnSpPr>
          <p:cNvPr id="42" name="直線矢印コネクタ 41"/>
          <p:cNvCxnSpPr>
            <a:stCxn id="16" idx="3"/>
            <a:endCxn id="39" idx="1"/>
          </p:cNvCxnSpPr>
          <p:nvPr/>
        </p:nvCxnSpPr>
        <p:spPr>
          <a:xfrm flipV="1">
            <a:off x="6049709" y="3703045"/>
            <a:ext cx="653018" cy="113811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>
            <a:stCxn id="16" idx="3"/>
          </p:cNvCxnSpPr>
          <p:nvPr/>
        </p:nvCxnSpPr>
        <p:spPr>
          <a:xfrm flipV="1">
            <a:off x="6049709" y="2383774"/>
            <a:ext cx="594331" cy="1433082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正方形/長方形 43"/>
          <p:cNvSpPr/>
          <p:nvPr/>
        </p:nvSpPr>
        <p:spPr>
          <a:xfrm>
            <a:off x="85622" y="3887229"/>
            <a:ext cx="1250867" cy="48208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>
                <a:solidFill>
                  <a:schemeClr val="bg1"/>
                </a:solidFill>
              </a:rPr>
              <a:t>2010</a:t>
            </a:r>
            <a:r>
              <a:rPr kumimoji="1" lang="ja-JP" altLang="en-US" sz="1000" dirty="0" smtClean="0">
                <a:solidFill>
                  <a:schemeClr val="bg1"/>
                </a:solidFill>
              </a:rPr>
              <a:t>年頃</a:t>
            </a:r>
            <a:endParaRPr kumimoji="1" lang="en-US" altLang="ja-JP" sz="1000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1000" dirty="0">
                <a:solidFill>
                  <a:schemeClr val="bg1"/>
                </a:solidFill>
              </a:rPr>
              <a:t>＊</a:t>
            </a:r>
            <a:r>
              <a:rPr lang="ja-JP" altLang="en-US" sz="1000" dirty="0" smtClean="0">
                <a:solidFill>
                  <a:schemeClr val="bg1"/>
                </a:solidFill>
              </a:rPr>
              <a:t>＊の研究</a:t>
            </a:r>
            <a:endParaRPr kumimoji="1" lang="ja-JP" altLang="en-US" sz="1000" dirty="0">
              <a:solidFill>
                <a:schemeClr val="bg1"/>
              </a:solidFill>
            </a:endParaRPr>
          </a:p>
        </p:txBody>
      </p:sp>
      <p:sp>
        <p:nvSpPr>
          <p:cNvPr id="45" name="四角形吹き出し 44"/>
          <p:cNvSpPr/>
          <p:nvPr/>
        </p:nvSpPr>
        <p:spPr>
          <a:xfrm>
            <a:off x="565561" y="3343005"/>
            <a:ext cx="785058" cy="360040"/>
          </a:xfrm>
          <a:prstGeom prst="wedgeRectCallout">
            <a:avLst>
              <a:gd name="adj1" fmla="val -44413"/>
              <a:gd name="adj2" fmla="val 97528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</a:rPr>
              <a:t>起源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46" name="四角形吹き出し 45"/>
          <p:cNvSpPr/>
          <p:nvPr/>
        </p:nvSpPr>
        <p:spPr>
          <a:xfrm>
            <a:off x="7923463" y="116632"/>
            <a:ext cx="1018493" cy="533963"/>
          </a:xfrm>
          <a:prstGeom prst="wedgeRectCallout">
            <a:avLst>
              <a:gd name="adj1" fmla="val -35659"/>
              <a:gd name="adj2" fmla="val 80504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rgbClr val="FF0000"/>
                </a:solidFill>
              </a:rPr>
              <a:t>記入例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49" name="四角形吹き出し 48"/>
          <p:cNvSpPr/>
          <p:nvPr/>
        </p:nvSpPr>
        <p:spPr>
          <a:xfrm>
            <a:off x="7282331" y="2668333"/>
            <a:ext cx="1119049" cy="474573"/>
          </a:xfrm>
          <a:prstGeom prst="wedgeRectCallout">
            <a:avLst>
              <a:gd name="adj1" fmla="val -36873"/>
              <a:gd name="adj2" fmla="val 7354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成果の事業化や</a:t>
            </a:r>
            <a:r>
              <a:rPr kumimoji="1" lang="en-US" altLang="ja-JP" sz="800" dirty="0" smtClean="0">
                <a:solidFill>
                  <a:schemeClr val="tx1"/>
                </a:solidFill>
              </a:rPr>
              <a:t/>
            </a:r>
            <a:br>
              <a:rPr kumimoji="1" lang="en-US" altLang="ja-JP" sz="800" dirty="0" smtClean="0">
                <a:solidFill>
                  <a:schemeClr val="tx1"/>
                </a:solidFill>
              </a:rPr>
            </a:br>
            <a:r>
              <a:rPr kumimoji="1" lang="ja-JP" altLang="en-US" sz="800" dirty="0" smtClean="0">
                <a:solidFill>
                  <a:schemeClr val="tx1"/>
                </a:solidFill>
              </a:rPr>
              <a:t>社会への直接還元を踏まえた取り組み②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3672551" y="3342709"/>
            <a:ext cx="1054581" cy="94799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/>
              <a:t>2014</a:t>
            </a:r>
            <a:br>
              <a:rPr kumimoji="1" lang="en-US" altLang="ja-JP" sz="1400" b="1" dirty="0" smtClean="0"/>
            </a:br>
            <a:r>
              <a:rPr lang="en-US" altLang="ja-JP" sz="1400" b="1" dirty="0" smtClean="0"/>
              <a:t>SCOPE</a:t>
            </a:r>
          </a:p>
          <a:p>
            <a:pPr algn="ctr"/>
            <a:r>
              <a:rPr lang="en-US" altLang="ja-JP" sz="1400" b="1" dirty="0" smtClean="0"/>
              <a:t> </a:t>
            </a:r>
            <a:r>
              <a:rPr lang="ja-JP" altLang="en-US" sz="1400" b="1" dirty="0" smtClean="0"/>
              <a:t>フェーズ</a:t>
            </a:r>
            <a:r>
              <a:rPr lang="en-US" altLang="ja-JP" sz="1400" b="1" dirty="0" smtClean="0"/>
              <a:t>Ⅰ</a:t>
            </a:r>
          </a:p>
          <a:p>
            <a:pPr algn="ctr"/>
            <a:r>
              <a:rPr lang="en-US" altLang="ja-JP" sz="1400" b="1" dirty="0" smtClean="0"/>
              <a:t>500</a:t>
            </a:r>
            <a:r>
              <a:rPr lang="ja-JP" altLang="en-US" sz="1400" b="1" dirty="0" smtClean="0"/>
              <a:t>万円</a:t>
            </a:r>
            <a:endParaRPr lang="en-US" altLang="ja-JP" sz="1400" b="1" dirty="0" smtClean="0"/>
          </a:p>
        </p:txBody>
      </p:sp>
      <p:sp>
        <p:nvSpPr>
          <p:cNvPr id="100" name="正方形/長方形 99"/>
          <p:cNvSpPr/>
          <p:nvPr/>
        </p:nvSpPr>
        <p:spPr>
          <a:xfrm>
            <a:off x="7012351" y="5135583"/>
            <a:ext cx="1973339" cy="10644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2019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～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研究成果に基づく商品のサンプル出荷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</a:rPr>
              <a:t>販売予測＊＊個　＊＊万円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関連</a:t>
            </a:r>
            <a:r>
              <a:rPr lang="en-US" altLang="ja-JP" sz="1200" dirty="0" smtClean="0">
                <a:solidFill>
                  <a:schemeClr val="tx1"/>
                </a:solidFill>
              </a:rPr>
              <a:t>ICT</a:t>
            </a:r>
            <a:r>
              <a:rPr lang="ja-JP" altLang="en-US" sz="1200" dirty="0" smtClean="0">
                <a:solidFill>
                  <a:schemeClr val="tx1"/>
                </a:solidFill>
              </a:rPr>
              <a:t>サービスの開始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cxnSp>
        <p:nvCxnSpPr>
          <p:cNvPr id="104" name="直線矢印コネクタ 103"/>
          <p:cNvCxnSpPr>
            <a:stCxn id="16" idx="3"/>
          </p:cNvCxnSpPr>
          <p:nvPr/>
        </p:nvCxnSpPr>
        <p:spPr>
          <a:xfrm>
            <a:off x="6049709" y="3816856"/>
            <a:ext cx="962642" cy="1459446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四角形吹き出し 106"/>
          <p:cNvSpPr/>
          <p:nvPr/>
        </p:nvSpPr>
        <p:spPr>
          <a:xfrm>
            <a:off x="7557017" y="4504972"/>
            <a:ext cx="1119049" cy="474573"/>
          </a:xfrm>
          <a:prstGeom prst="wedgeRectCallout">
            <a:avLst>
              <a:gd name="adj1" fmla="val -36873"/>
              <a:gd name="adj2" fmla="val 7354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成果の事業化や</a:t>
            </a:r>
            <a:r>
              <a:rPr kumimoji="1" lang="en-US" altLang="ja-JP" sz="800" dirty="0" smtClean="0">
                <a:solidFill>
                  <a:schemeClr val="tx1"/>
                </a:solidFill>
              </a:rPr>
              <a:t/>
            </a:r>
            <a:br>
              <a:rPr kumimoji="1" lang="en-US" altLang="ja-JP" sz="800" dirty="0" smtClean="0">
                <a:solidFill>
                  <a:schemeClr val="tx1"/>
                </a:solidFill>
              </a:rPr>
            </a:br>
            <a:r>
              <a:rPr kumimoji="1" lang="ja-JP" altLang="en-US" sz="800" dirty="0" smtClean="0">
                <a:solidFill>
                  <a:schemeClr val="tx1"/>
                </a:solidFill>
              </a:rPr>
              <a:t>社会への直接還元を踏まえた取り組み③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108" name="四角形吹き出し 107"/>
          <p:cNvSpPr/>
          <p:nvPr/>
        </p:nvSpPr>
        <p:spPr>
          <a:xfrm>
            <a:off x="7220104" y="1033548"/>
            <a:ext cx="1119049" cy="474573"/>
          </a:xfrm>
          <a:prstGeom prst="wedgeRectCallout">
            <a:avLst>
              <a:gd name="adj1" fmla="val -36873"/>
              <a:gd name="adj2" fmla="val 7354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成果の事業化や</a:t>
            </a:r>
            <a:r>
              <a:rPr kumimoji="1" lang="en-US" altLang="ja-JP" sz="800" dirty="0" smtClean="0">
                <a:solidFill>
                  <a:schemeClr val="tx1"/>
                </a:solidFill>
              </a:rPr>
              <a:t/>
            </a:r>
            <a:br>
              <a:rPr kumimoji="1" lang="en-US" altLang="ja-JP" sz="800" dirty="0" smtClean="0">
                <a:solidFill>
                  <a:schemeClr val="tx1"/>
                </a:solidFill>
              </a:rPr>
            </a:br>
            <a:r>
              <a:rPr kumimoji="1" lang="ja-JP" altLang="en-US" sz="800" dirty="0" smtClean="0">
                <a:solidFill>
                  <a:schemeClr val="tx1"/>
                </a:solidFill>
              </a:rPr>
              <a:t>社会への直接還元を踏まえた取り組み①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876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168</Words>
  <Application>Microsoft Office PowerPoint</Application>
  <PresentationFormat>画面に合わせる (4:3)</PresentationFormat>
  <Paragraphs>52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総務省</dc:creator>
  <cp:lastModifiedBy>総務省</cp:lastModifiedBy>
  <cp:revision>24</cp:revision>
  <cp:lastPrinted>2013-02-19T04:14:19Z</cp:lastPrinted>
  <dcterms:created xsi:type="dcterms:W3CDTF">2013-02-18T12:22:26Z</dcterms:created>
  <dcterms:modified xsi:type="dcterms:W3CDTF">2014-03-04T09:57:25Z</dcterms:modified>
</cp:coreProperties>
</file>