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831" r:id="rId1"/>
    <p:sldMasterId id="2147483883" r:id="rId2"/>
  </p:sldMasterIdLst>
  <p:notesMasterIdLst>
    <p:notesMasterId r:id="rId5"/>
  </p:notesMasterIdLst>
  <p:handoutMasterIdLst>
    <p:handoutMasterId r:id="rId6"/>
  </p:handoutMasterIdLst>
  <p:sldIdLst>
    <p:sldId id="2098" r:id="rId3"/>
    <p:sldId id="2099" r:id="rId4"/>
  </p:sldIdLst>
  <p:sldSz cx="9906000" cy="6858000" type="A4"/>
  <p:notesSz cx="6735763" cy="9866313"/>
  <p:defaultTextStyle>
    <a:defPPr>
      <a:defRPr lang="ja-JP"/>
    </a:defPPr>
    <a:lvl1pPr algn="l" rtl="0" fontAlgn="base">
      <a:spcBef>
        <a:spcPct val="0"/>
      </a:spcBef>
      <a:spcAft>
        <a:spcPct val="0"/>
      </a:spcAft>
      <a:defRPr kumimoji="1" sz="2000"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sz="2000"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sz="2000"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sz="2000"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sz="2000"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sz="2000"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sz="2000"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sz="2000"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sz="2000"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008000"/>
    <a:srgbClr val="33CC33"/>
    <a:srgbClr val="800080"/>
    <a:srgbClr val="FF9900"/>
    <a:srgbClr val="99CC00"/>
    <a:srgbClr val="D60093"/>
    <a:srgbClr val="CC99FF"/>
    <a:srgbClr val="CC00FF"/>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921" autoAdjust="0"/>
    <p:restoredTop sz="98777" autoAdjust="0"/>
  </p:normalViewPr>
  <p:slideViewPr>
    <p:cSldViewPr>
      <p:cViewPr>
        <p:scale>
          <a:sx n="80" d="100"/>
          <a:sy n="80" d="100"/>
        </p:scale>
        <p:origin x="-402" y="-324"/>
      </p:cViewPr>
      <p:guideLst>
        <p:guide orient="horz" pos="2160"/>
        <p:guide pos="3120"/>
      </p:guideLst>
    </p:cSldViewPr>
  </p:slideViewPr>
  <p:outlineViewPr>
    <p:cViewPr>
      <p:scale>
        <a:sx n="33" d="100"/>
        <a:sy n="33" d="100"/>
      </p:scale>
      <p:origin x="259"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8" d="100"/>
          <a:sy n="78" d="100"/>
        </p:scale>
        <p:origin x="-2334" y="-84"/>
      </p:cViewPr>
      <p:guideLst>
        <p:guide orient="horz" pos="3107"/>
        <p:guide pos="212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2" y="2"/>
            <a:ext cx="2919413" cy="493713"/>
          </a:xfrm>
          <a:prstGeom prst="rect">
            <a:avLst/>
          </a:prstGeom>
          <a:noFill/>
          <a:ln w="9525">
            <a:noFill/>
            <a:miter lim="800000"/>
            <a:headEnd/>
            <a:tailEnd/>
          </a:ln>
          <a:effectLst/>
        </p:spPr>
        <p:txBody>
          <a:bodyPr vert="horz" wrap="square" lIns="91346" tIns="45673" rIns="91346" bIns="45673" numCol="1" anchor="t" anchorCtr="0" compatLnSpc="1">
            <a:prstTxWarp prst="textNoShape">
              <a:avLst/>
            </a:prstTxWarp>
          </a:bodyPr>
          <a:lstStyle>
            <a:lvl1pPr>
              <a:defRPr sz="1200">
                <a:latin typeface="Arial" charset="0"/>
                <a:ea typeface="ＭＳ Ｐゴシック" pitchFamily="50" charset="-128"/>
              </a:defRPr>
            </a:lvl1pPr>
          </a:lstStyle>
          <a:p>
            <a:pPr>
              <a:defRPr/>
            </a:pPr>
            <a:endParaRPr lang="en-US" altLang="ja-JP"/>
          </a:p>
        </p:txBody>
      </p:sp>
      <p:sp>
        <p:nvSpPr>
          <p:cNvPr id="39939" name="Rectangle 3"/>
          <p:cNvSpPr>
            <a:spLocks noGrp="1" noChangeArrowheads="1"/>
          </p:cNvSpPr>
          <p:nvPr>
            <p:ph type="dt" sz="quarter" idx="1"/>
          </p:nvPr>
        </p:nvSpPr>
        <p:spPr bwMode="auto">
          <a:xfrm>
            <a:off x="3814763" y="2"/>
            <a:ext cx="2919412" cy="493713"/>
          </a:xfrm>
          <a:prstGeom prst="rect">
            <a:avLst/>
          </a:prstGeom>
          <a:noFill/>
          <a:ln w="9525">
            <a:noFill/>
            <a:miter lim="800000"/>
            <a:headEnd/>
            <a:tailEnd/>
          </a:ln>
          <a:effectLst/>
        </p:spPr>
        <p:txBody>
          <a:bodyPr vert="horz" wrap="square" lIns="91346" tIns="45673" rIns="91346" bIns="45673" numCol="1" anchor="t" anchorCtr="0" compatLnSpc="1">
            <a:prstTxWarp prst="textNoShape">
              <a:avLst/>
            </a:prstTxWarp>
          </a:bodyPr>
          <a:lstStyle>
            <a:lvl1pPr algn="r">
              <a:defRPr sz="1200">
                <a:latin typeface="Arial" charset="0"/>
                <a:ea typeface="ＭＳ Ｐゴシック" pitchFamily="50" charset="-128"/>
              </a:defRPr>
            </a:lvl1pPr>
          </a:lstStyle>
          <a:p>
            <a:pPr>
              <a:defRPr/>
            </a:pPr>
            <a:endParaRPr lang="en-US" altLang="ja-JP"/>
          </a:p>
        </p:txBody>
      </p:sp>
      <p:sp>
        <p:nvSpPr>
          <p:cNvPr id="39940" name="Rectangle 4"/>
          <p:cNvSpPr>
            <a:spLocks noGrp="1" noChangeArrowheads="1"/>
          </p:cNvSpPr>
          <p:nvPr>
            <p:ph type="ftr" sz="quarter" idx="2"/>
          </p:nvPr>
        </p:nvSpPr>
        <p:spPr bwMode="auto">
          <a:xfrm>
            <a:off x="2" y="9371013"/>
            <a:ext cx="2919413" cy="493712"/>
          </a:xfrm>
          <a:prstGeom prst="rect">
            <a:avLst/>
          </a:prstGeom>
          <a:noFill/>
          <a:ln w="9525">
            <a:noFill/>
            <a:miter lim="800000"/>
            <a:headEnd/>
            <a:tailEnd/>
          </a:ln>
          <a:effectLst/>
        </p:spPr>
        <p:txBody>
          <a:bodyPr vert="horz" wrap="square" lIns="91346" tIns="45673" rIns="91346" bIns="45673" numCol="1" anchor="b" anchorCtr="0" compatLnSpc="1">
            <a:prstTxWarp prst="textNoShape">
              <a:avLst/>
            </a:prstTxWarp>
          </a:bodyPr>
          <a:lstStyle>
            <a:lvl1pPr>
              <a:defRPr sz="1200">
                <a:latin typeface="Arial" charset="0"/>
                <a:ea typeface="ＭＳ Ｐゴシック" pitchFamily="50" charset="-128"/>
              </a:defRPr>
            </a:lvl1pPr>
          </a:lstStyle>
          <a:p>
            <a:pPr>
              <a:defRPr/>
            </a:pPr>
            <a:endParaRPr lang="en-US" altLang="ja-JP"/>
          </a:p>
        </p:txBody>
      </p:sp>
      <p:sp>
        <p:nvSpPr>
          <p:cNvPr id="39941" name="Rectangle 5"/>
          <p:cNvSpPr>
            <a:spLocks noGrp="1" noChangeArrowheads="1"/>
          </p:cNvSpPr>
          <p:nvPr>
            <p:ph type="sldNum" sz="quarter" idx="3"/>
          </p:nvPr>
        </p:nvSpPr>
        <p:spPr bwMode="auto">
          <a:xfrm>
            <a:off x="3814763" y="9371013"/>
            <a:ext cx="2919412" cy="493712"/>
          </a:xfrm>
          <a:prstGeom prst="rect">
            <a:avLst/>
          </a:prstGeom>
          <a:noFill/>
          <a:ln w="9525">
            <a:noFill/>
            <a:miter lim="800000"/>
            <a:headEnd/>
            <a:tailEnd/>
          </a:ln>
          <a:effectLst/>
        </p:spPr>
        <p:txBody>
          <a:bodyPr vert="horz" wrap="square" lIns="91346" tIns="45673" rIns="91346" bIns="45673" numCol="1" anchor="b" anchorCtr="0" compatLnSpc="1">
            <a:prstTxWarp prst="textNoShape">
              <a:avLst/>
            </a:prstTxWarp>
          </a:bodyPr>
          <a:lstStyle>
            <a:lvl1pPr algn="r">
              <a:defRPr sz="1200">
                <a:latin typeface="Arial" charset="0"/>
                <a:ea typeface="ＭＳ Ｐゴシック" pitchFamily="50" charset="-128"/>
              </a:defRPr>
            </a:lvl1pPr>
          </a:lstStyle>
          <a:p>
            <a:pPr>
              <a:defRPr/>
            </a:pPr>
            <a:fld id="{70E2BD61-DDD7-4277-940A-D53337B860F0}" type="slidenum">
              <a:rPr lang="en-US" altLang="ja-JP"/>
              <a:pPr>
                <a:defRPr/>
              </a:pPr>
              <a:t>‹#›</a:t>
            </a:fld>
            <a:endParaRPr lang="en-US" altLang="ja-JP"/>
          </a:p>
        </p:txBody>
      </p:sp>
    </p:spTree>
    <p:extLst>
      <p:ext uri="{BB962C8B-B14F-4D97-AF65-F5344CB8AC3E}">
        <p14:creationId xmlns:p14="http://schemas.microsoft.com/office/powerpoint/2010/main" val="21648771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2" y="2"/>
            <a:ext cx="2919413" cy="493713"/>
          </a:xfrm>
          <a:prstGeom prst="rect">
            <a:avLst/>
          </a:prstGeom>
          <a:noFill/>
          <a:ln w="9525">
            <a:noFill/>
            <a:miter lim="800000"/>
            <a:headEnd/>
            <a:tailEnd/>
          </a:ln>
          <a:effectLst/>
        </p:spPr>
        <p:txBody>
          <a:bodyPr vert="horz" wrap="square" lIns="91346" tIns="45673" rIns="91346" bIns="45673" numCol="1" anchor="t" anchorCtr="0" compatLnSpc="1">
            <a:prstTxWarp prst="textNoShape">
              <a:avLst/>
            </a:prstTxWarp>
          </a:bodyPr>
          <a:lstStyle>
            <a:lvl1pPr>
              <a:defRPr sz="1200">
                <a:latin typeface="Arial" charset="0"/>
                <a:ea typeface="ＭＳ Ｐゴシック" pitchFamily="50" charset="-128"/>
              </a:defRPr>
            </a:lvl1pPr>
          </a:lstStyle>
          <a:p>
            <a:pPr>
              <a:defRPr/>
            </a:pPr>
            <a:endParaRPr lang="en-US" altLang="ja-JP"/>
          </a:p>
        </p:txBody>
      </p:sp>
      <p:sp>
        <p:nvSpPr>
          <p:cNvPr id="4099" name="Rectangle 3"/>
          <p:cNvSpPr>
            <a:spLocks noGrp="1" noChangeArrowheads="1"/>
          </p:cNvSpPr>
          <p:nvPr>
            <p:ph type="dt" idx="1"/>
          </p:nvPr>
        </p:nvSpPr>
        <p:spPr bwMode="auto">
          <a:xfrm>
            <a:off x="3814763" y="2"/>
            <a:ext cx="2919412" cy="493713"/>
          </a:xfrm>
          <a:prstGeom prst="rect">
            <a:avLst/>
          </a:prstGeom>
          <a:noFill/>
          <a:ln w="9525">
            <a:noFill/>
            <a:miter lim="800000"/>
            <a:headEnd/>
            <a:tailEnd/>
          </a:ln>
          <a:effectLst/>
        </p:spPr>
        <p:txBody>
          <a:bodyPr vert="horz" wrap="square" lIns="91346" tIns="45673" rIns="91346" bIns="45673" numCol="1" anchor="t" anchorCtr="0" compatLnSpc="1">
            <a:prstTxWarp prst="textNoShape">
              <a:avLst/>
            </a:prstTxWarp>
          </a:bodyPr>
          <a:lstStyle>
            <a:lvl1pPr algn="r">
              <a:defRPr sz="1200">
                <a:latin typeface="Arial" charset="0"/>
                <a:ea typeface="ＭＳ Ｐゴシック" pitchFamily="50" charset="-128"/>
              </a:defRPr>
            </a:lvl1pPr>
          </a:lstStyle>
          <a:p>
            <a:pPr>
              <a:defRPr/>
            </a:pPr>
            <a:endParaRPr lang="en-US" altLang="ja-JP"/>
          </a:p>
        </p:txBody>
      </p:sp>
      <p:sp>
        <p:nvSpPr>
          <p:cNvPr id="36868" name="Rectangle 4"/>
          <p:cNvSpPr>
            <a:spLocks noGrp="1" noRot="1" noChangeAspect="1" noChangeArrowheads="1" noTextEdit="1"/>
          </p:cNvSpPr>
          <p:nvPr>
            <p:ph type="sldImg" idx="2"/>
          </p:nvPr>
        </p:nvSpPr>
        <p:spPr bwMode="auto">
          <a:xfrm>
            <a:off x="695325" y="739775"/>
            <a:ext cx="5345113" cy="3700463"/>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73102" y="4686300"/>
            <a:ext cx="5389563" cy="4440238"/>
          </a:xfrm>
          <a:prstGeom prst="rect">
            <a:avLst/>
          </a:prstGeom>
          <a:noFill/>
          <a:ln w="9525">
            <a:noFill/>
            <a:miter lim="800000"/>
            <a:headEnd/>
            <a:tailEnd/>
          </a:ln>
          <a:effectLst/>
        </p:spPr>
        <p:txBody>
          <a:bodyPr vert="horz" wrap="square" lIns="91346" tIns="45673" rIns="91346" bIns="45673"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4102" name="Rectangle 6"/>
          <p:cNvSpPr>
            <a:spLocks noGrp="1" noChangeArrowheads="1"/>
          </p:cNvSpPr>
          <p:nvPr>
            <p:ph type="ftr" sz="quarter" idx="4"/>
          </p:nvPr>
        </p:nvSpPr>
        <p:spPr bwMode="auto">
          <a:xfrm>
            <a:off x="2" y="9371013"/>
            <a:ext cx="2919413" cy="493712"/>
          </a:xfrm>
          <a:prstGeom prst="rect">
            <a:avLst/>
          </a:prstGeom>
          <a:noFill/>
          <a:ln w="9525">
            <a:noFill/>
            <a:miter lim="800000"/>
            <a:headEnd/>
            <a:tailEnd/>
          </a:ln>
          <a:effectLst/>
        </p:spPr>
        <p:txBody>
          <a:bodyPr vert="horz" wrap="square" lIns="91346" tIns="45673" rIns="91346" bIns="45673" numCol="1" anchor="b" anchorCtr="0" compatLnSpc="1">
            <a:prstTxWarp prst="textNoShape">
              <a:avLst/>
            </a:prstTxWarp>
          </a:bodyPr>
          <a:lstStyle>
            <a:lvl1pPr>
              <a:defRPr sz="1200">
                <a:latin typeface="Arial" charset="0"/>
                <a:ea typeface="ＭＳ Ｐゴシック" pitchFamily="50" charset="-128"/>
              </a:defRPr>
            </a:lvl1pPr>
          </a:lstStyle>
          <a:p>
            <a:pPr>
              <a:defRPr/>
            </a:pPr>
            <a:endParaRPr lang="en-US" altLang="ja-JP"/>
          </a:p>
        </p:txBody>
      </p:sp>
      <p:sp>
        <p:nvSpPr>
          <p:cNvPr id="4103" name="Rectangle 7"/>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346" tIns="45673" rIns="91346" bIns="45673" numCol="1" anchor="b" anchorCtr="0" compatLnSpc="1">
            <a:prstTxWarp prst="textNoShape">
              <a:avLst/>
            </a:prstTxWarp>
          </a:bodyPr>
          <a:lstStyle>
            <a:lvl1pPr algn="r">
              <a:defRPr sz="1200">
                <a:latin typeface="Arial" charset="0"/>
                <a:ea typeface="ＭＳ Ｐゴシック" pitchFamily="50" charset="-128"/>
              </a:defRPr>
            </a:lvl1pPr>
          </a:lstStyle>
          <a:p>
            <a:pPr>
              <a:defRPr/>
            </a:pPr>
            <a:fld id="{78330283-1BF3-43FC-816A-7A3E2B057054}" type="slidenum">
              <a:rPr lang="en-US" altLang="ja-JP"/>
              <a:pPr>
                <a:defRPr/>
              </a:pPr>
              <a:t>‹#›</a:t>
            </a:fld>
            <a:endParaRPr lang="en-US" altLang="ja-JP"/>
          </a:p>
        </p:txBody>
      </p:sp>
    </p:spTree>
    <p:extLst>
      <p:ext uri="{BB962C8B-B14F-4D97-AF65-F5344CB8AC3E}">
        <p14:creationId xmlns:p14="http://schemas.microsoft.com/office/powerpoint/2010/main" val="7030962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日付プレースホルダー 3"/>
          <p:cNvSpPr>
            <a:spLocks noGrp="1"/>
          </p:cNvSpPr>
          <p:nvPr>
            <p:ph type="dt" idx="10"/>
          </p:nvPr>
        </p:nvSpPr>
        <p:spPr/>
        <p:txBody>
          <a:bodyPr/>
          <a:lstStyle/>
          <a:p>
            <a:fld id="{971E307F-04E7-4216-B3F9-BBF58478B729}" type="datetime1">
              <a:rPr lang="ja-JP" altLang="en-US" smtClean="0">
                <a:solidFill>
                  <a:prstClr val="black"/>
                </a:solidFill>
              </a:rPr>
              <a:pPr/>
              <a:t>2014/10/7</a:t>
            </a:fld>
            <a:endParaRPr lang="en-US">
              <a:solidFill>
                <a:prstClr val="black"/>
              </a:solidFill>
            </a:endParaRPr>
          </a:p>
        </p:txBody>
      </p:sp>
      <p:sp>
        <p:nvSpPr>
          <p:cNvPr id="5" name="フッター プレースホルダー 4"/>
          <p:cNvSpPr>
            <a:spLocks noGrp="1"/>
          </p:cNvSpPr>
          <p:nvPr>
            <p:ph type="ftr" sz="quarter" idx="11"/>
          </p:nvPr>
        </p:nvSpPr>
        <p:spPr/>
        <p:txBody>
          <a:bodyPr/>
          <a:lstStyle/>
          <a:p>
            <a:endParaRPr lang="en-US" dirty="0">
              <a:solidFill>
                <a:prstClr val="black"/>
              </a:solidFill>
            </a:endParaRPr>
          </a:p>
        </p:txBody>
      </p:sp>
      <p:sp>
        <p:nvSpPr>
          <p:cNvPr id="6" name="スライド番号プレースホルダー 5"/>
          <p:cNvSpPr>
            <a:spLocks noGrp="1"/>
          </p:cNvSpPr>
          <p:nvPr>
            <p:ph type="sldNum" sz="quarter" idx="12"/>
          </p:nvPr>
        </p:nvSpPr>
        <p:spPr/>
        <p:txBody>
          <a:bodyPr/>
          <a:lstStyle/>
          <a:p>
            <a:fld id="{ED2226E8-6E60-C943-AEE2-C58FEC61AEE7}" type="slidenum">
              <a:rPr lang="en-US" smtClean="0">
                <a:solidFill>
                  <a:prstClr val="black"/>
                </a:solidFill>
              </a:rPr>
              <a:pPr/>
              <a:t>0</a:t>
            </a:fld>
            <a:endParaRPr lang="en-US">
              <a:solidFill>
                <a:prstClr val="black"/>
              </a:solidFill>
            </a:endParaRPr>
          </a:p>
        </p:txBody>
      </p:sp>
    </p:spTree>
    <p:extLst>
      <p:ext uri="{BB962C8B-B14F-4D97-AF65-F5344CB8AC3E}">
        <p14:creationId xmlns:p14="http://schemas.microsoft.com/office/powerpoint/2010/main" val="3143791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78330283-1BF3-43FC-816A-7A3E2B057054}" type="slidenum">
              <a:rPr lang="en-US" altLang="ja-JP" smtClean="0">
                <a:solidFill>
                  <a:prstClr val="black"/>
                </a:solidFill>
              </a:rPr>
              <a:pPr>
                <a:defRPr/>
              </a:pPr>
              <a:t>1</a:t>
            </a:fld>
            <a:endParaRPr lang="en-US" altLang="ja-JP">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2300"/>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2014/10/7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60444757"/>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2014/10/7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77978664"/>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3"/>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00" y="274643"/>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2014/10/7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27277966"/>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6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3533792421"/>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5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44624"/>
            <a:ext cx="8915400" cy="404664"/>
          </a:xfrm>
        </p:spPr>
        <p:txBody>
          <a:bodyPr/>
          <a:lstStyle>
            <a:lvl1pPr algn="ctr">
              <a:defRPr sz="2400">
                <a:latin typeface="HGP創英角ｺﾞｼｯｸUB" pitchFamily="50" charset="-128"/>
                <a:ea typeface="HGP創英角ｺﾞｼｯｸUB" pitchFamily="50" charset="-128"/>
              </a:defRPr>
            </a:lvl1pPr>
          </a:lstStyle>
          <a:p>
            <a:r>
              <a:rPr lang="ja-JP" altLang="en-US" dirty="0" smtClean="0"/>
              <a:t>マスタ タイトルの書式設定</a:t>
            </a:r>
            <a:endParaRPr lang="ja-JP" altLang="en-US" dirty="0"/>
          </a:p>
        </p:txBody>
      </p:sp>
      <p:sp>
        <p:nvSpPr>
          <p:cNvPr id="6"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7"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Tree>
    <p:extLst>
      <p:ext uri="{BB962C8B-B14F-4D97-AF65-F5344CB8AC3E}">
        <p14:creationId xmlns:p14="http://schemas.microsoft.com/office/powerpoint/2010/main" val="1235046193"/>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7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1706826896"/>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インデックス">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031090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61" y="2132322"/>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11"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2014/10/7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41270988"/>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2014/10/7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16327895"/>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17" y="4408797"/>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17"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2014/10/7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72209206"/>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11"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2014/10/7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27203344"/>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2014/10/7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53757979"/>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11"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11"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26"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26"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2014/10/7</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19448951"/>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2014/10/7</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28624947"/>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2014/10/7</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15290190"/>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83" y="273057"/>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2014/10/7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22504398"/>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2014/10/7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90780632"/>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2014/10/7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70940901"/>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3"/>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11" y="274643"/>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2014/10/7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600012767"/>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6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812584561"/>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5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44624"/>
            <a:ext cx="8915400" cy="404664"/>
          </a:xfrm>
        </p:spPr>
        <p:txBody>
          <a:bodyPr/>
          <a:lstStyle>
            <a:lvl1pPr algn="ctr">
              <a:defRPr sz="2400">
                <a:latin typeface="HGP創英角ｺﾞｼｯｸUB" pitchFamily="50" charset="-128"/>
                <a:ea typeface="HGP創英角ｺﾞｼｯｸUB" pitchFamily="50" charset="-128"/>
              </a:defRPr>
            </a:lvl1pPr>
          </a:lstStyle>
          <a:p>
            <a:r>
              <a:rPr lang="ja-JP" altLang="en-US" dirty="0" smtClean="0"/>
              <a:t>マスタ タイトルの書式設定</a:t>
            </a:r>
            <a:endParaRPr lang="ja-JP" altLang="en-US" dirty="0"/>
          </a:p>
        </p:txBody>
      </p:sp>
      <p:sp>
        <p:nvSpPr>
          <p:cNvPr id="6"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7"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Tree>
    <p:extLst>
      <p:ext uri="{BB962C8B-B14F-4D97-AF65-F5344CB8AC3E}">
        <p14:creationId xmlns:p14="http://schemas.microsoft.com/office/powerpoint/2010/main" val="2874297849"/>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7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667360375"/>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8775"/>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2014/10/7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93796289"/>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userDrawn="1">
  <p:cSld name="インデックス">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422060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2014/10/7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8282785"/>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2014/10/7</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05559582"/>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2014/10/7</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63165747"/>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2014/10/7</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08512341"/>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2" y="273056"/>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2014/10/7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63014298"/>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2014/10/7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41185165"/>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6" Type="http://schemas.openxmlformats.org/officeDocument/2006/relationships/theme" Target="../theme/theme2.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8225"/>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8C3253CD-D50A-4B88-9A4D-8310CCF87A2E}" type="datetimeFigureOut">
              <a:rPr lang="ja-JP" altLang="en-US" smtClean="0">
                <a:solidFill>
                  <a:prstClr val="black">
                    <a:tint val="75000"/>
                  </a:prstClr>
                </a:solidFill>
                <a:latin typeface="Calibri"/>
                <a:ea typeface="ＭＳ Ｐゴシック"/>
              </a:rPr>
              <a:pPr fontAlgn="auto">
                <a:spcBef>
                  <a:spcPts val="0"/>
                </a:spcBef>
                <a:spcAft>
                  <a:spcPts val="0"/>
                </a:spcAft>
              </a:pPr>
              <a:t>2014/10/7</a:t>
            </a:fld>
            <a:endParaRPr lang="ja-JP" altLang="en-US">
              <a:solidFill>
                <a:prstClr val="black">
                  <a:tint val="75000"/>
                </a:prstClr>
              </a:solidFill>
              <a:latin typeface="Calibri"/>
              <a:ea typeface="ＭＳ Ｐゴシック"/>
            </a:endParaRPr>
          </a:p>
        </p:txBody>
      </p:sp>
      <p:sp>
        <p:nvSpPr>
          <p:cNvPr id="5" name="フッター プレースホルダー 4"/>
          <p:cNvSpPr>
            <a:spLocks noGrp="1"/>
          </p:cNvSpPr>
          <p:nvPr>
            <p:ph type="ftr" sz="quarter" idx="3"/>
          </p:nvPr>
        </p:nvSpPr>
        <p:spPr>
          <a:xfrm>
            <a:off x="3384550" y="635822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ja-JP" altLang="en-US">
              <a:solidFill>
                <a:prstClr val="black">
                  <a:tint val="75000"/>
                </a:prstClr>
              </a:solidFill>
              <a:latin typeface="Calibri"/>
              <a:ea typeface="ＭＳ Ｐゴシック"/>
            </a:endParaRPr>
          </a:p>
        </p:txBody>
      </p:sp>
      <p:sp>
        <p:nvSpPr>
          <p:cNvPr id="6" name="スライド番号プレースホルダー 5"/>
          <p:cNvSpPr>
            <a:spLocks noGrp="1"/>
          </p:cNvSpPr>
          <p:nvPr>
            <p:ph type="sldNum" sz="quarter" idx="4"/>
          </p:nvPr>
        </p:nvSpPr>
        <p:spPr>
          <a:xfrm>
            <a:off x="7099300" y="6358225"/>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11DFB134-F205-4A09-A4CB-E4F86C93D075}" type="slidenum">
              <a:rPr lang="ja-JP" altLang="en-US" smtClean="0">
                <a:solidFill>
                  <a:prstClr val="black">
                    <a:tint val="75000"/>
                  </a:prstClr>
                </a:solidFill>
                <a:latin typeface="Calibri"/>
                <a:ea typeface="ＭＳ Ｐゴシック"/>
              </a:rPr>
              <a:pPr fontAlgn="auto">
                <a:spcBef>
                  <a:spcPts val="0"/>
                </a:spcBef>
                <a:spcAft>
                  <a:spcPts val="0"/>
                </a:spcAft>
              </a:pPr>
              <a:t>‹#›</a:t>
            </a:fld>
            <a:endParaRPr lang="ja-JP" altLang="en-US">
              <a:solidFill>
                <a:prstClr val="black">
                  <a:tint val="75000"/>
                </a:prstClr>
              </a:solidFill>
              <a:latin typeface="Calibri"/>
              <a:ea typeface="ＭＳ Ｐゴシック"/>
            </a:endParaRPr>
          </a:p>
        </p:txBody>
      </p:sp>
    </p:spTree>
    <p:extLst>
      <p:ext uri="{BB962C8B-B14F-4D97-AF65-F5344CB8AC3E}">
        <p14:creationId xmlns:p14="http://schemas.microsoft.com/office/powerpoint/2010/main" val="2671498740"/>
      </p:ext>
    </p:extLst>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 id="2147483843" r:id="rId12"/>
    <p:sldLayoutId id="2147483844" r:id="rId13"/>
    <p:sldLayoutId id="2147483845" r:id="rId14"/>
    <p:sldLayoutId id="2147483882" r:id="rId15"/>
  </p:sldLayoutIdLst>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1"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1" y="1600206"/>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299" y="6358247"/>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8C3253CD-D50A-4B88-9A4D-8310CCF87A2E}" type="datetimeFigureOut">
              <a:rPr lang="ja-JP" altLang="en-US" smtClean="0">
                <a:solidFill>
                  <a:prstClr val="black">
                    <a:tint val="75000"/>
                  </a:prstClr>
                </a:solidFill>
                <a:latin typeface="Calibri"/>
                <a:ea typeface="ＭＳ Ｐゴシック"/>
              </a:rPr>
              <a:pPr fontAlgn="auto">
                <a:spcBef>
                  <a:spcPts val="0"/>
                </a:spcBef>
                <a:spcAft>
                  <a:spcPts val="0"/>
                </a:spcAft>
              </a:pPr>
              <a:t>2014/10/7</a:t>
            </a:fld>
            <a:endParaRPr lang="ja-JP" altLang="en-US">
              <a:solidFill>
                <a:prstClr val="black">
                  <a:tint val="75000"/>
                </a:prstClr>
              </a:solidFill>
              <a:latin typeface="Calibri"/>
              <a:ea typeface="ＭＳ Ｐゴシック"/>
            </a:endParaRPr>
          </a:p>
        </p:txBody>
      </p:sp>
      <p:sp>
        <p:nvSpPr>
          <p:cNvPr id="5" name="フッター プレースホルダー 4"/>
          <p:cNvSpPr>
            <a:spLocks noGrp="1"/>
          </p:cNvSpPr>
          <p:nvPr>
            <p:ph type="ftr" sz="quarter" idx="3"/>
          </p:nvPr>
        </p:nvSpPr>
        <p:spPr>
          <a:xfrm>
            <a:off x="3384561" y="6358247"/>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ja-JP" altLang="en-US">
              <a:solidFill>
                <a:prstClr val="black">
                  <a:tint val="75000"/>
                </a:prstClr>
              </a:solidFill>
              <a:latin typeface="Calibri"/>
              <a:ea typeface="ＭＳ Ｐゴシック"/>
            </a:endParaRPr>
          </a:p>
        </p:txBody>
      </p:sp>
      <p:sp>
        <p:nvSpPr>
          <p:cNvPr id="6" name="スライド番号プレースホルダー 5"/>
          <p:cNvSpPr>
            <a:spLocks noGrp="1"/>
          </p:cNvSpPr>
          <p:nvPr>
            <p:ph type="sldNum" sz="quarter" idx="4"/>
          </p:nvPr>
        </p:nvSpPr>
        <p:spPr>
          <a:xfrm>
            <a:off x="7099301" y="6358247"/>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11DFB134-F205-4A09-A4CB-E4F86C93D075}" type="slidenum">
              <a:rPr lang="ja-JP" altLang="en-US" smtClean="0">
                <a:solidFill>
                  <a:prstClr val="black">
                    <a:tint val="75000"/>
                  </a:prstClr>
                </a:solidFill>
                <a:latin typeface="Calibri"/>
                <a:ea typeface="ＭＳ Ｐゴシック"/>
              </a:rPr>
              <a:pPr fontAlgn="auto">
                <a:spcBef>
                  <a:spcPts val="0"/>
                </a:spcBef>
                <a:spcAft>
                  <a:spcPts val="0"/>
                </a:spcAft>
              </a:pPr>
              <a:t>‹#›</a:t>
            </a:fld>
            <a:endParaRPr lang="ja-JP" altLang="en-US">
              <a:solidFill>
                <a:prstClr val="black">
                  <a:tint val="75000"/>
                </a:prstClr>
              </a:solidFill>
              <a:latin typeface="Calibri"/>
              <a:ea typeface="ＭＳ Ｐゴシック"/>
            </a:endParaRPr>
          </a:p>
        </p:txBody>
      </p:sp>
    </p:spTree>
    <p:extLst>
      <p:ext uri="{BB962C8B-B14F-4D97-AF65-F5344CB8AC3E}">
        <p14:creationId xmlns:p14="http://schemas.microsoft.com/office/powerpoint/2010/main" val="1249631927"/>
      </p:ext>
    </p:extLst>
  </p:cSld>
  <p:clrMap bg1="lt1" tx1="dk1" bg2="lt2" tx2="dk2" accent1="accent1" accent2="accent2" accent3="accent3" accent4="accent4" accent5="accent5" accent6="accent6" hlink="hlink" folHlink="folHlink"/>
  <p:sldLayoutIdLst>
    <p:sldLayoutId id="2147483884" r:id="rId1"/>
    <p:sldLayoutId id="2147483885" r:id="rId2"/>
    <p:sldLayoutId id="2147483886" r:id="rId3"/>
    <p:sldLayoutId id="2147483887" r:id="rId4"/>
    <p:sldLayoutId id="2147483888" r:id="rId5"/>
    <p:sldLayoutId id="2147483889" r:id="rId6"/>
    <p:sldLayoutId id="2147483890" r:id="rId7"/>
    <p:sldLayoutId id="2147483891" r:id="rId8"/>
    <p:sldLayoutId id="2147483892" r:id="rId9"/>
    <p:sldLayoutId id="2147483893" r:id="rId10"/>
    <p:sldLayoutId id="2147483894" r:id="rId11"/>
    <p:sldLayoutId id="2147483895" r:id="rId12"/>
    <p:sldLayoutId id="2147483896" r:id="rId13"/>
    <p:sldLayoutId id="2147483897" r:id="rId14"/>
    <p:sldLayoutId id="2147483898" r:id="rId15"/>
  </p:sldLayoutIdLst>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5.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image" Target="../media/image12.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1.emf"/><Relationship Id="rId2" Type="http://schemas.openxmlformats.org/officeDocument/2006/relationships/notesSlide" Target="../notesSlides/notesSlide2.xml"/><Relationship Id="rId1" Type="http://schemas.openxmlformats.org/officeDocument/2006/relationships/slideLayout" Target="../slideLayouts/slideLayout30.xml"/><Relationship Id="rId6" Type="http://schemas.openxmlformats.org/officeDocument/2006/relationships/image" Target="../media/image6.png"/><Relationship Id="rId11" Type="http://schemas.openxmlformats.org/officeDocument/2006/relationships/image" Target="../media/image10.png"/><Relationship Id="rId5" Type="http://schemas.openxmlformats.org/officeDocument/2006/relationships/image" Target="../media/image5.emf"/><Relationship Id="rId10" Type="http://schemas.openxmlformats.org/officeDocument/2006/relationships/image" Target="../media/image9.png"/><Relationship Id="rId4" Type="http://schemas.openxmlformats.org/officeDocument/2006/relationships/image" Target="../media/image4.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bwMode="auto">
          <a:xfrm>
            <a:off x="90740" y="476673"/>
            <a:ext cx="9710476" cy="864096"/>
          </a:xfrm>
          <a:prstGeom prst="rect">
            <a:avLst/>
          </a:prstGeom>
          <a:solidFill>
            <a:schemeClr val="bg1"/>
          </a:solidFill>
          <a:ln w="28575" cap="flat" cmpd="sng" algn="ctr">
            <a:solidFill>
              <a:schemeClr val="tx1"/>
            </a:solidFill>
            <a:prstDash val="solid"/>
            <a:round/>
            <a:headEnd type="none" w="med" len="med"/>
            <a:tailEnd type="none" w="med" len="med"/>
          </a:ln>
          <a:effectLst/>
        </p:spPr>
        <p:txBody>
          <a:bodyPr lIns="46800" rIns="46800" anchor="t"/>
          <a:lstStyle/>
          <a:p>
            <a:pPr marL="177800" indent="-177800" fontAlgn="auto">
              <a:spcBef>
                <a:spcPts val="0"/>
              </a:spcBef>
              <a:spcAft>
                <a:spcPts val="0"/>
              </a:spcAft>
              <a:defRPr/>
            </a:pPr>
            <a:r>
              <a:rPr kumimoji="0" lang="ja-JP" altLang="en-US" sz="1300" kern="0" dirty="0" smtClean="0">
                <a:solidFill>
                  <a:sysClr val="windowText" lastClr="000000"/>
                </a:solidFill>
                <a:latin typeface="+mn-ea"/>
                <a:ea typeface="+mn-ea"/>
                <a:cs typeface="メイリオ" pitchFamily="50" charset="-128"/>
              </a:rPr>
              <a:t>○　</a:t>
            </a:r>
            <a:r>
              <a:rPr kumimoji="0" lang="ja-JP" altLang="en-US" sz="1300" dirty="0" smtClean="0">
                <a:solidFill>
                  <a:srgbClr val="000000"/>
                </a:solidFill>
                <a:latin typeface="+mn-ea"/>
                <a:ea typeface="+mn-ea"/>
                <a:cs typeface="メイリオ" pitchFamily="50" charset="-128"/>
              </a:rPr>
              <a:t>ユーザニーズ</a:t>
            </a:r>
            <a:r>
              <a:rPr kumimoji="0" lang="ja-JP" altLang="en-US" sz="1300" dirty="0">
                <a:solidFill>
                  <a:srgbClr val="000000"/>
                </a:solidFill>
                <a:latin typeface="+mn-ea"/>
                <a:ea typeface="+mn-ea"/>
                <a:cs typeface="メイリオ" pitchFamily="50" charset="-128"/>
              </a:rPr>
              <a:t>に</a:t>
            </a:r>
            <a:r>
              <a:rPr kumimoji="0" lang="ja-JP" altLang="en-US" sz="1300" dirty="0" smtClean="0">
                <a:solidFill>
                  <a:srgbClr val="000000"/>
                </a:solidFill>
                <a:latin typeface="+mn-ea"/>
                <a:ea typeface="+mn-ea"/>
                <a:cs typeface="メイリオ" pitchFamily="50" charset="-128"/>
              </a:rPr>
              <a:t>基づいた</a:t>
            </a:r>
            <a:r>
              <a:rPr kumimoji="0" lang="ja-JP" altLang="en-US" sz="1300" u="sng" dirty="0" smtClean="0">
                <a:solidFill>
                  <a:srgbClr val="FF0000"/>
                </a:solidFill>
                <a:latin typeface="+mn-ea"/>
                <a:ea typeface="+mn-ea"/>
                <a:cs typeface="メイリオ" pitchFamily="50" charset="-128"/>
              </a:rPr>
              <a:t>自治体版の「情報流通連携基盤システム</a:t>
            </a:r>
            <a:r>
              <a:rPr kumimoji="0" lang="ja-JP" altLang="en-US" sz="1300" u="sng" dirty="0">
                <a:solidFill>
                  <a:srgbClr val="FF0000"/>
                </a:solidFill>
                <a:latin typeface="+mn-ea"/>
                <a:ea typeface="+mn-ea"/>
                <a:cs typeface="メイリオ" pitchFamily="50" charset="-128"/>
              </a:rPr>
              <a:t>」を構築</a:t>
            </a:r>
            <a:r>
              <a:rPr kumimoji="0" lang="ja-JP" altLang="en-US" sz="1300" dirty="0">
                <a:solidFill>
                  <a:srgbClr val="000000"/>
                </a:solidFill>
                <a:latin typeface="+mn-ea"/>
                <a:ea typeface="+mn-ea"/>
                <a:cs typeface="メイリオ" pitchFamily="50" charset="-128"/>
              </a:rPr>
              <a:t>し、</a:t>
            </a:r>
            <a:r>
              <a:rPr kumimoji="0" lang="ja-JP" altLang="en-US" sz="1300" u="sng" dirty="0">
                <a:solidFill>
                  <a:srgbClr val="FF0000"/>
                </a:solidFill>
                <a:latin typeface="+mn-ea"/>
                <a:ea typeface="+mn-ea"/>
                <a:cs typeface="メイリオ" pitchFamily="50" charset="-128"/>
              </a:rPr>
              <a:t>広く地方公共団体に普及展開できる</a:t>
            </a:r>
            <a:r>
              <a:rPr kumimoji="0" lang="ja-JP" altLang="en-US" sz="1300" u="sng" dirty="0" smtClean="0">
                <a:solidFill>
                  <a:srgbClr val="FF0000"/>
                </a:solidFill>
                <a:latin typeface="+mn-ea"/>
                <a:ea typeface="+mn-ea"/>
                <a:cs typeface="メイリオ" pitchFamily="50" charset="-128"/>
              </a:rPr>
              <a:t>モデルを策定</a:t>
            </a:r>
            <a:r>
              <a:rPr kumimoji="0" lang="ja-JP" altLang="en-US" sz="1300" dirty="0" smtClean="0">
                <a:latin typeface="+mn-ea"/>
                <a:ea typeface="+mn-ea"/>
                <a:cs typeface="メイリオ" pitchFamily="50" charset="-128"/>
              </a:rPr>
              <a:t>する</a:t>
            </a:r>
            <a:r>
              <a:rPr kumimoji="0" lang="ja-JP" altLang="en-US" sz="1300" dirty="0" smtClean="0">
                <a:solidFill>
                  <a:srgbClr val="000000"/>
                </a:solidFill>
                <a:latin typeface="+mn-ea"/>
                <a:ea typeface="+mn-ea"/>
                <a:cs typeface="メイリオ" pitchFamily="50" charset="-128"/>
              </a:rPr>
              <a:t>。</a:t>
            </a:r>
            <a:endParaRPr kumimoji="0" lang="en-US" altLang="ja-JP" sz="1300" dirty="0">
              <a:solidFill>
                <a:srgbClr val="000000"/>
              </a:solidFill>
              <a:latin typeface="+mn-ea"/>
              <a:ea typeface="+mn-ea"/>
              <a:cs typeface="メイリオ" pitchFamily="50" charset="-128"/>
            </a:endParaRPr>
          </a:p>
          <a:p>
            <a:pPr marL="177800" indent="-177800" fontAlgn="auto">
              <a:spcBef>
                <a:spcPts val="0"/>
              </a:spcBef>
              <a:spcAft>
                <a:spcPts val="0"/>
              </a:spcAft>
              <a:defRPr/>
            </a:pPr>
            <a:r>
              <a:rPr kumimoji="0" lang="ja-JP" altLang="en-US" sz="1300" dirty="0" smtClean="0">
                <a:solidFill>
                  <a:srgbClr val="000000"/>
                </a:solidFill>
                <a:latin typeface="+mn-ea"/>
                <a:ea typeface="+mn-ea"/>
                <a:cs typeface="メイリオ" pitchFamily="50" charset="-128"/>
              </a:rPr>
              <a:t>○　広く普及展開可能なモデルを構築するためには、単に基盤システムを構築するだけでなく、</a:t>
            </a:r>
            <a:r>
              <a:rPr kumimoji="0" lang="ja-JP" altLang="en-US" sz="1300" u="sng" dirty="0" smtClean="0">
                <a:solidFill>
                  <a:srgbClr val="FF0000"/>
                </a:solidFill>
                <a:latin typeface="+mn-ea"/>
                <a:ea typeface="+mn-ea"/>
                <a:cs typeface="メイリオ" pitchFamily="50" charset="-128"/>
              </a:rPr>
              <a:t>情報流通連携基盤システムの設計思想のドキュメント化、ニーズの高い自治体行政情報の特定、ポータルサイトの構築、自治体職員向けの補助ツールの整備、情報サービスの構築によるメリットの可視化等</a:t>
            </a:r>
            <a:r>
              <a:rPr kumimoji="0" lang="ja-JP" altLang="en-US" sz="1300" u="sng" dirty="0">
                <a:solidFill>
                  <a:srgbClr val="FF0000"/>
                </a:solidFill>
                <a:latin typeface="+mn-ea"/>
                <a:ea typeface="+mn-ea"/>
                <a:cs typeface="メイリオ" pitchFamily="50" charset="-128"/>
              </a:rPr>
              <a:t>を</a:t>
            </a:r>
            <a:r>
              <a:rPr kumimoji="0" lang="ja-JP" altLang="en-US" sz="1300" u="sng" dirty="0" smtClean="0">
                <a:solidFill>
                  <a:srgbClr val="FF0000"/>
                </a:solidFill>
                <a:latin typeface="+mn-ea"/>
                <a:ea typeface="+mn-ea"/>
                <a:cs typeface="メイリオ" pitchFamily="50" charset="-128"/>
              </a:rPr>
              <a:t>１つのパッケージとして整備</a:t>
            </a:r>
            <a:r>
              <a:rPr kumimoji="0" lang="ja-JP" altLang="en-US" sz="1300" dirty="0" smtClean="0">
                <a:solidFill>
                  <a:srgbClr val="000000"/>
                </a:solidFill>
                <a:latin typeface="+mn-ea"/>
                <a:ea typeface="+mn-ea"/>
                <a:cs typeface="メイリオ" pitchFamily="50" charset="-128"/>
              </a:rPr>
              <a:t>する必要がある。</a:t>
            </a:r>
            <a:endParaRPr kumimoji="0" lang="en-US" altLang="ja-JP" sz="1300" dirty="0" smtClean="0">
              <a:solidFill>
                <a:srgbClr val="000000"/>
              </a:solidFill>
              <a:latin typeface="+mn-ea"/>
              <a:ea typeface="+mn-ea"/>
              <a:cs typeface="メイリオ" pitchFamily="50" charset="-128"/>
            </a:endParaRPr>
          </a:p>
        </p:txBody>
      </p:sp>
      <p:cxnSp>
        <p:nvCxnSpPr>
          <p:cNvPr id="12" name="直線コネクタ 11"/>
          <p:cNvCxnSpPr>
            <a:cxnSpLocks noChangeShapeType="1"/>
          </p:cNvCxnSpPr>
          <p:nvPr/>
        </p:nvCxnSpPr>
        <p:spPr bwMode="auto">
          <a:xfrm>
            <a:off x="0" y="404664"/>
            <a:ext cx="9906000" cy="1587"/>
          </a:xfrm>
          <a:prstGeom prst="line">
            <a:avLst/>
          </a:prstGeom>
          <a:noFill/>
          <a:ln w="63500" cmpd="sng" algn="ctr">
            <a:solidFill>
              <a:srgbClr val="FF9900"/>
            </a:solidFill>
            <a:round/>
            <a:headEnd/>
            <a:tailEnd/>
          </a:ln>
        </p:spPr>
      </p:cxnSp>
      <p:sp>
        <p:nvSpPr>
          <p:cNvPr id="128" name="大かっこ 127"/>
          <p:cNvSpPr/>
          <p:nvPr/>
        </p:nvSpPr>
        <p:spPr>
          <a:xfrm>
            <a:off x="4088904" y="1359900"/>
            <a:ext cx="5686194" cy="372284"/>
          </a:xfrm>
          <a:prstGeom prst="bracketPair">
            <a:avLst>
              <a:gd name="adj" fmla="val 7648"/>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100" dirty="0" smtClean="0">
                <a:latin typeface="+mn-ea"/>
              </a:rPr>
              <a:t>実施主体：　エヌ</a:t>
            </a:r>
            <a:r>
              <a:rPr lang="ja-JP" altLang="en-US" sz="1100" dirty="0">
                <a:latin typeface="+mn-ea"/>
              </a:rPr>
              <a:t>・ティ・ティ・データ （</a:t>
            </a:r>
            <a:r>
              <a:rPr lang="en-US" altLang="ja-JP" sz="1100" dirty="0">
                <a:latin typeface="+mn-ea"/>
              </a:rPr>
              <a:t>LOD</a:t>
            </a:r>
            <a:r>
              <a:rPr lang="ja-JP" altLang="en-US" sz="1100" dirty="0">
                <a:latin typeface="+mn-ea"/>
              </a:rPr>
              <a:t>イニシアティブ、日本</a:t>
            </a:r>
            <a:r>
              <a:rPr lang="ja-JP" altLang="en-US" sz="1100" dirty="0" smtClean="0">
                <a:latin typeface="+mn-ea"/>
              </a:rPr>
              <a:t>マイクロソフト、</a:t>
            </a:r>
            <a:r>
              <a:rPr lang="ja-JP" altLang="en-US" sz="1100" dirty="0">
                <a:latin typeface="+mn-ea"/>
              </a:rPr>
              <a:t>インディゴ</a:t>
            </a:r>
            <a:r>
              <a:rPr lang="ja-JP" altLang="en-US" sz="1100" dirty="0" smtClean="0">
                <a:latin typeface="+mn-ea"/>
              </a:rPr>
              <a:t>、</a:t>
            </a:r>
            <a:r>
              <a:rPr lang="en-US" altLang="ja-JP" sz="1100" dirty="0" smtClean="0">
                <a:latin typeface="+mn-ea"/>
              </a:rPr>
              <a:t>jig.jp</a:t>
            </a:r>
            <a:r>
              <a:rPr lang="ja-JP" altLang="en-US" sz="1100" dirty="0">
                <a:latin typeface="+mn-ea"/>
              </a:rPr>
              <a:t>）</a:t>
            </a:r>
            <a:endParaRPr lang="en-US" altLang="ja-JP" sz="1100" dirty="0">
              <a:latin typeface="+mn-ea"/>
            </a:endParaRPr>
          </a:p>
          <a:p>
            <a:r>
              <a:rPr lang="ja-JP" altLang="en-US" sz="1100" dirty="0" smtClean="0">
                <a:latin typeface="+mn-ea"/>
              </a:rPr>
              <a:t>連携主体：　横浜市</a:t>
            </a:r>
            <a:r>
              <a:rPr lang="ja-JP" altLang="en-US" sz="1100" dirty="0">
                <a:latin typeface="+mn-ea"/>
              </a:rPr>
              <a:t>、</a:t>
            </a:r>
            <a:r>
              <a:rPr lang="ja-JP" altLang="en-US" sz="1100" dirty="0" smtClean="0">
                <a:latin typeface="+mn-ea"/>
              </a:rPr>
              <a:t>鯖江市</a:t>
            </a:r>
            <a:endParaRPr lang="ja-JP" altLang="en-US" sz="1100" dirty="0">
              <a:latin typeface="+mn-ea"/>
            </a:endParaRPr>
          </a:p>
        </p:txBody>
      </p:sp>
      <p:sp>
        <p:nvSpPr>
          <p:cNvPr id="55" name="正方形/長方形 54"/>
          <p:cNvSpPr/>
          <p:nvPr/>
        </p:nvSpPr>
        <p:spPr>
          <a:xfrm>
            <a:off x="83484" y="3344824"/>
            <a:ext cx="1440000" cy="3027661"/>
          </a:xfrm>
          <a:prstGeom prst="rect">
            <a:avLst/>
          </a:prstGeom>
          <a:solidFill>
            <a:srgbClr val="B9E1FF">
              <a:alpha val="34902"/>
            </a:srgbClr>
          </a:solidFill>
          <a:ln w="28575">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t" anchorCtr="0"/>
          <a:lstStyle/>
          <a:p>
            <a:pPr algn="ctr"/>
            <a:r>
              <a:rPr kumimoji="1" lang="ja-JP" altLang="en-US" sz="1400" u="sng" dirty="0" smtClean="0">
                <a:solidFill>
                  <a:srgbClr val="000000"/>
                </a:solidFill>
                <a:latin typeface="MS UI Gothic" pitchFamily="50" charset="-128"/>
                <a:ea typeface="MS UI Gothic" pitchFamily="50" charset="-128"/>
                <a:cs typeface="メイリオ" pitchFamily="50" charset="-128"/>
              </a:rPr>
              <a:t>サービス利用者</a:t>
            </a:r>
            <a:endParaRPr kumimoji="1" lang="en-US" altLang="ja-JP" sz="1400" u="sng" dirty="0" smtClean="0">
              <a:solidFill>
                <a:srgbClr val="000000"/>
              </a:solidFill>
              <a:latin typeface="MS UI Gothic" pitchFamily="50" charset="-128"/>
              <a:ea typeface="MS UI Gothic" pitchFamily="50" charset="-128"/>
              <a:cs typeface="メイリオ" pitchFamily="50" charset="-128"/>
            </a:endParaRPr>
          </a:p>
          <a:p>
            <a:pPr algn="ctr"/>
            <a:r>
              <a:rPr kumimoji="1" lang="ja-JP" altLang="en-US" sz="1200" u="sng" dirty="0" smtClean="0">
                <a:solidFill>
                  <a:srgbClr val="000000"/>
                </a:solidFill>
                <a:latin typeface="MS UI Gothic" pitchFamily="50" charset="-128"/>
                <a:ea typeface="MS UI Gothic" pitchFamily="50" charset="-128"/>
                <a:cs typeface="メイリオ" pitchFamily="50" charset="-128"/>
              </a:rPr>
              <a:t>（地元住民）</a:t>
            </a:r>
          </a:p>
        </p:txBody>
      </p:sp>
      <p:sp>
        <p:nvSpPr>
          <p:cNvPr id="56" name="正方形/長方形 55"/>
          <p:cNvSpPr/>
          <p:nvPr/>
        </p:nvSpPr>
        <p:spPr>
          <a:xfrm>
            <a:off x="4106118" y="3999993"/>
            <a:ext cx="3632228" cy="2364184"/>
          </a:xfrm>
          <a:prstGeom prst="rect">
            <a:avLst/>
          </a:prstGeom>
          <a:solidFill>
            <a:srgbClr val="FFFF99">
              <a:alpha val="50000"/>
            </a:srgbClr>
          </a:solidFill>
          <a:ln w="28575">
            <a:solidFill>
              <a:schemeClr val="accent6"/>
            </a:solidFill>
          </a:ln>
          <a:effectLst/>
        </p:spPr>
        <p:style>
          <a:lnRef idx="1">
            <a:schemeClr val="accent1"/>
          </a:lnRef>
          <a:fillRef idx="3">
            <a:schemeClr val="accent1"/>
          </a:fillRef>
          <a:effectRef idx="2">
            <a:schemeClr val="accent1"/>
          </a:effectRef>
          <a:fontRef idx="minor">
            <a:schemeClr val="lt1"/>
          </a:fontRef>
        </p:style>
        <p:txBody>
          <a:bodyPr rtlCol="0" anchor="b" anchorCtr="0"/>
          <a:lstStyle/>
          <a:p>
            <a:pPr algn="ctr"/>
            <a:r>
              <a:rPr kumimoji="1" lang="ja-JP" altLang="en-US" sz="1400" u="sng" dirty="0" smtClean="0">
                <a:solidFill>
                  <a:srgbClr val="000000"/>
                </a:solidFill>
                <a:latin typeface="MS UI Gothic" pitchFamily="50" charset="-128"/>
                <a:ea typeface="MS UI Gothic" pitchFamily="50" charset="-128"/>
                <a:cs typeface="メイリオ" pitchFamily="50" charset="-128"/>
              </a:rPr>
              <a:t>情報流通連携基盤システム</a:t>
            </a:r>
          </a:p>
        </p:txBody>
      </p:sp>
      <p:sp>
        <p:nvSpPr>
          <p:cNvPr id="57" name="正方形/長方形 56"/>
          <p:cNvSpPr/>
          <p:nvPr/>
        </p:nvSpPr>
        <p:spPr>
          <a:xfrm>
            <a:off x="8121352" y="3352078"/>
            <a:ext cx="1476000" cy="3027661"/>
          </a:xfrm>
          <a:prstGeom prst="rect">
            <a:avLst/>
          </a:prstGeom>
          <a:solidFill>
            <a:srgbClr val="B9E1FF">
              <a:alpha val="34902"/>
            </a:srgbClr>
          </a:solidFill>
          <a:ln w="28575">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t" anchorCtr="0"/>
          <a:lstStyle/>
          <a:p>
            <a:pPr algn="ctr"/>
            <a:r>
              <a:rPr kumimoji="1" lang="ja-JP" altLang="en-US" sz="1400" u="sng" dirty="0">
                <a:solidFill>
                  <a:srgbClr val="000000"/>
                </a:solidFill>
                <a:latin typeface="MS UI Gothic" pitchFamily="50" charset="-128"/>
                <a:ea typeface="MS UI Gothic" pitchFamily="50" charset="-128"/>
                <a:cs typeface="メイリオ" pitchFamily="50" charset="-128"/>
              </a:rPr>
              <a:t>データ提供者</a:t>
            </a:r>
            <a:endParaRPr kumimoji="1" lang="en-US" altLang="ja-JP" sz="1400" u="sng" dirty="0">
              <a:solidFill>
                <a:srgbClr val="000000"/>
              </a:solidFill>
              <a:latin typeface="MS UI Gothic" pitchFamily="50" charset="-128"/>
              <a:ea typeface="MS UI Gothic" pitchFamily="50" charset="-128"/>
              <a:cs typeface="メイリオ" pitchFamily="50" charset="-128"/>
            </a:endParaRPr>
          </a:p>
          <a:p>
            <a:pPr algn="ctr"/>
            <a:r>
              <a:rPr kumimoji="1" lang="ja-JP" altLang="en-US" sz="1200" u="sng" dirty="0" smtClean="0">
                <a:solidFill>
                  <a:srgbClr val="000000"/>
                </a:solidFill>
                <a:latin typeface="MS UI Gothic" pitchFamily="50" charset="-128"/>
                <a:ea typeface="MS UI Gothic" pitchFamily="50" charset="-128"/>
                <a:cs typeface="メイリオ" pitchFamily="50" charset="-128"/>
              </a:rPr>
              <a:t>（自治体職員</a:t>
            </a:r>
            <a:r>
              <a:rPr kumimoji="1" lang="ja-JP" altLang="en-US" sz="1200" u="sng" dirty="0">
                <a:solidFill>
                  <a:srgbClr val="000000"/>
                </a:solidFill>
                <a:latin typeface="MS UI Gothic" pitchFamily="50" charset="-128"/>
                <a:ea typeface="MS UI Gothic" pitchFamily="50" charset="-128"/>
                <a:cs typeface="メイリオ" pitchFamily="50" charset="-128"/>
              </a:rPr>
              <a:t>）</a:t>
            </a:r>
          </a:p>
        </p:txBody>
      </p:sp>
      <p:sp>
        <p:nvSpPr>
          <p:cNvPr id="58" name="正方形/長方形 57"/>
          <p:cNvSpPr/>
          <p:nvPr/>
        </p:nvSpPr>
        <p:spPr>
          <a:xfrm>
            <a:off x="4253094" y="4054094"/>
            <a:ext cx="3338276" cy="1964407"/>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t" anchorCtr="0"/>
          <a:lstStyle/>
          <a:p>
            <a:pPr algn="ctr"/>
            <a:endParaRPr kumimoji="1" lang="ja-JP" altLang="en-US" sz="1400" u="sng" dirty="0" smtClean="0">
              <a:solidFill>
                <a:srgbClr val="000000"/>
              </a:solidFill>
              <a:latin typeface="MS UI Gothic" pitchFamily="50" charset="-128"/>
              <a:ea typeface="MS UI Gothic" pitchFamily="50" charset="-128"/>
              <a:cs typeface="メイリオ" pitchFamily="50" charset="-128"/>
            </a:endParaRPr>
          </a:p>
        </p:txBody>
      </p:sp>
      <p:sp>
        <p:nvSpPr>
          <p:cNvPr id="59" name="円柱 58"/>
          <p:cNvSpPr/>
          <p:nvPr/>
        </p:nvSpPr>
        <p:spPr>
          <a:xfrm>
            <a:off x="4423927" y="5539426"/>
            <a:ext cx="2996610" cy="387005"/>
          </a:xfrm>
          <a:prstGeom prst="can">
            <a:avLst>
              <a:gd name="adj" fmla="val 23419"/>
            </a:avLst>
          </a:prstGeom>
          <a:solidFill>
            <a:schemeClr val="bg1">
              <a:lumMod val="85000"/>
            </a:schemeClr>
          </a:solidFill>
          <a:ln>
            <a:solidFill>
              <a:schemeClr val="tx1">
                <a:lumMod val="50000"/>
                <a:lumOff val="50000"/>
              </a:schemeClr>
            </a:solidFill>
          </a:ln>
          <a:effectLst/>
        </p:spPr>
        <p:style>
          <a:lnRef idx="1">
            <a:schemeClr val="accent1"/>
          </a:lnRef>
          <a:fillRef idx="3">
            <a:schemeClr val="accent1"/>
          </a:fillRef>
          <a:effectRef idx="2">
            <a:schemeClr val="accent1"/>
          </a:effectRef>
          <a:fontRef idx="minor">
            <a:schemeClr val="lt1"/>
          </a:fontRef>
        </p:style>
        <p:txBody>
          <a:bodyPr vert="horz" rtlCol="0" anchor="b"/>
          <a:lstStyle/>
          <a:p>
            <a:pPr algn="ctr"/>
            <a:r>
              <a:rPr kumimoji="1" lang="ja-JP" altLang="en-US" sz="1100" dirty="0" smtClean="0">
                <a:solidFill>
                  <a:srgbClr val="000000"/>
                </a:solidFill>
                <a:latin typeface="MS UI Gothic" pitchFamily="50" charset="-128"/>
                <a:ea typeface="MS UI Gothic" pitchFamily="50" charset="-128"/>
                <a:cs typeface="メイリオ" pitchFamily="50" charset="-128"/>
              </a:rPr>
              <a:t>自治体行政情報データベース</a:t>
            </a:r>
          </a:p>
        </p:txBody>
      </p:sp>
      <p:pic>
        <p:nvPicPr>
          <p:cNvPr id="60" name="Picture 1043" descr="C:\Documents and Settings\moroy\My Documents\My Pictures\Microsoft クリップ オーガナイザ\0043164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4641" y="4790934"/>
            <a:ext cx="597686" cy="59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1" name="直線矢印コネクタ 60"/>
          <p:cNvCxnSpPr>
            <a:stCxn id="146" idx="3"/>
          </p:cNvCxnSpPr>
          <p:nvPr/>
        </p:nvCxnSpPr>
        <p:spPr>
          <a:xfrm>
            <a:off x="7361498" y="4460436"/>
            <a:ext cx="963719" cy="1613"/>
          </a:xfrm>
          <a:prstGeom prst="straightConnector1">
            <a:avLst/>
          </a:prstGeom>
          <a:ln>
            <a:solidFill>
              <a:schemeClr val="tx1"/>
            </a:solidFill>
            <a:headEnd type="arrow"/>
            <a:tailEnd type="none"/>
          </a:ln>
          <a:effectLst/>
        </p:spPr>
        <p:style>
          <a:lnRef idx="2">
            <a:schemeClr val="accent1"/>
          </a:lnRef>
          <a:fillRef idx="0">
            <a:schemeClr val="accent1"/>
          </a:fillRef>
          <a:effectRef idx="1">
            <a:schemeClr val="accent1"/>
          </a:effectRef>
          <a:fontRef idx="minor">
            <a:schemeClr val="tx1"/>
          </a:fontRef>
        </p:style>
      </p:cxnSp>
      <p:sp>
        <p:nvSpPr>
          <p:cNvPr id="62" name="正方形/長方形 61"/>
          <p:cNvSpPr/>
          <p:nvPr/>
        </p:nvSpPr>
        <p:spPr>
          <a:xfrm>
            <a:off x="7474916" y="4155806"/>
            <a:ext cx="1044578" cy="32754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200" dirty="0" smtClean="0">
                <a:solidFill>
                  <a:srgbClr val="000000"/>
                </a:solidFill>
                <a:latin typeface="MS UI Gothic" pitchFamily="50" charset="-128"/>
                <a:ea typeface="MS UI Gothic" pitchFamily="50" charset="-128"/>
                <a:cs typeface="メイリオ" pitchFamily="50" charset="-128"/>
              </a:rPr>
              <a:t>①登録</a:t>
            </a:r>
          </a:p>
        </p:txBody>
      </p:sp>
      <p:sp>
        <p:nvSpPr>
          <p:cNvPr id="63" name="円柱 62"/>
          <p:cNvSpPr/>
          <p:nvPr/>
        </p:nvSpPr>
        <p:spPr>
          <a:xfrm>
            <a:off x="8725224" y="5237538"/>
            <a:ext cx="675987" cy="840530"/>
          </a:xfrm>
          <a:prstGeom prst="can">
            <a:avLst>
              <a:gd name="adj" fmla="val 23419"/>
            </a:avLst>
          </a:prstGeom>
          <a:solidFill>
            <a:schemeClr val="bg1">
              <a:lumMod val="85000"/>
            </a:schemeClr>
          </a:solidFill>
          <a:ln>
            <a:solidFill>
              <a:schemeClr val="tx1">
                <a:lumMod val="50000"/>
                <a:lumOff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smtClean="0">
              <a:solidFill>
                <a:srgbClr val="000000"/>
              </a:solidFill>
              <a:latin typeface="MS UI Gothic" pitchFamily="50" charset="-128"/>
              <a:ea typeface="MS UI Gothic" pitchFamily="50" charset="-128"/>
              <a:cs typeface="メイリオ" pitchFamily="50" charset="-128"/>
            </a:endParaRPr>
          </a:p>
        </p:txBody>
      </p:sp>
      <p:pic>
        <p:nvPicPr>
          <p:cNvPr id="64" name="Picture 1055" descr="C:\Documents and Settings\moroy\My Documents\My Pictures\Microsoft クリップ オーガナイザ\004326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84872" y="5539426"/>
            <a:ext cx="586987" cy="58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5" name="円柱 64"/>
          <p:cNvSpPr/>
          <p:nvPr/>
        </p:nvSpPr>
        <p:spPr>
          <a:xfrm>
            <a:off x="4515912" y="4689210"/>
            <a:ext cx="1300688" cy="655146"/>
          </a:xfrm>
          <a:prstGeom prst="can">
            <a:avLst>
              <a:gd name="adj" fmla="val 12838"/>
            </a:avLst>
          </a:prstGeom>
          <a:solidFill>
            <a:srgbClr val="C4E59F"/>
          </a:solidFill>
          <a:ln>
            <a:solidFill>
              <a:srgbClr val="00B050"/>
            </a:solidFill>
          </a:ln>
          <a:effectLst/>
        </p:spPr>
        <p:style>
          <a:lnRef idx="1">
            <a:schemeClr val="accent1"/>
          </a:lnRef>
          <a:fillRef idx="3">
            <a:schemeClr val="accent1"/>
          </a:fillRef>
          <a:effectRef idx="2">
            <a:schemeClr val="accent1"/>
          </a:effectRef>
          <a:fontRef idx="minor">
            <a:schemeClr val="lt1"/>
          </a:fontRef>
        </p:style>
        <p:txBody>
          <a:bodyPr vert="horz" rtlCol="0" anchor="t"/>
          <a:lstStyle/>
          <a:p>
            <a:pPr algn="ctr"/>
            <a:r>
              <a:rPr kumimoji="1" lang="ja-JP" altLang="en-US" sz="1200" dirty="0" smtClean="0">
                <a:solidFill>
                  <a:srgbClr val="000000"/>
                </a:solidFill>
                <a:latin typeface="MS UI Gothic" pitchFamily="50" charset="-128"/>
                <a:ea typeface="MS UI Gothic" pitchFamily="50" charset="-128"/>
                <a:cs typeface="メイリオ" pitchFamily="50" charset="-128"/>
              </a:rPr>
              <a:t>ボキャブラリ</a:t>
            </a:r>
            <a:endParaRPr kumimoji="1" lang="en-US" altLang="ja-JP" sz="1200" dirty="0">
              <a:solidFill>
                <a:srgbClr val="000000"/>
              </a:solidFill>
              <a:latin typeface="MS UI Gothic" pitchFamily="50" charset="-128"/>
              <a:ea typeface="MS UI Gothic" pitchFamily="50" charset="-128"/>
              <a:cs typeface="メイリオ" pitchFamily="50" charset="-128"/>
            </a:endParaRPr>
          </a:p>
        </p:txBody>
      </p:sp>
      <p:sp>
        <p:nvSpPr>
          <p:cNvPr id="66" name="正方形/長方形 65"/>
          <p:cNvSpPr/>
          <p:nvPr/>
        </p:nvSpPr>
        <p:spPr>
          <a:xfrm>
            <a:off x="2667873" y="1781299"/>
            <a:ext cx="1583956" cy="1318212"/>
          </a:xfrm>
          <a:prstGeom prst="rect">
            <a:avLst/>
          </a:prstGeom>
          <a:solidFill>
            <a:srgbClr val="DFF1CB"/>
          </a:solidFill>
          <a:ln w="28575">
            <a:solidFill>
              <a:srgbClr val="006600"/>
            </a:solidFill>
            <a:miter lim="800000"/>
            <a:headEnd/>
            <a:tailEnd/>
          </a:ln>
          <a:effectLst/>
        </p:spPr>
        <p:txBody>
          <a:bodyPr wrap="square" lIns="84024" tIns="42012" rIns="84024" bIns="42012" anchor="t" anchorCtr="0"/>
          <a:lstStyle/>
          <a:p>
            <a:pPr algn="ctr" defTabSz="840242"/>
            <a:r>
              <a:rPr lang="en-US" altLang="ja-JP" sz="1200" kern="0" dirty="0" smtClean="0">
                <a:solidFill>
                  <a:srgbClr val="FF0000"/>
                </a:solidFill>
                <a:latin typeface="MS UI Gothic" pitchFamily="50" charset="-128"/>
                <a:ea typeface="MS UI Gothic" pitchFamily="50" charset="-128"/>
                <a:cs typeface="メイリオ" pitchFamily="50" charset="-128"/>
              </a:rPr>
              <a:t>【</a:t>
            </a:r>
            <a:r>
              <a:rPr lang="ja-JP" altLang="en-US" sz="1200" kern="0" dirty="0" smtClean="0">
                <a:solidFill>
                  <a:srgbClr val="FF0000"/>
                </a:solidFill>
                <a:latin typeface="MS UI Gothic" pitchFamily="50" charset="-128"/>
                <a:ea typeface="MS UI Gothic" pitchFamily="50" charset="-128"/>
                <a:cs typeface="メイリオ" pitchFamily="50" charset="-128"/>
              </a:rPr>
              <a:t>データ規格の構築</a:t>
            </a:r>
            <a:r>
              <a:rPr lang="en-US" altLang="ja-JP" sz="1200" kern="0" dirty="0" smtClean="0">
                <a:solidFill>
                  <a:srgbClr val="FF0000"/>
                </a:solidFill>
                <a:latin typeface="MS UI Gothic" pitchFamily="50" charset="-128"/>
                <a:ea typeface="MS UI Gothic" pitchFamily="50" charset="-128"/>
                <a:cs typeface="メイリオ" pitchFamily="50" charset="-128"/>
              </a:rPr>
              <a:t>】</a:t>
            </a:r>
          </a:p>
          <a:p>
            <a:pPr defTabSz="840242"/>
            <a:endParaRPr lang="en-US" altLang="ja-JP" sz="1000" kern="0" dirty="0">
              <a:solidFill>
                <a:sysClr val="windowText" lastClr="000000"/>
              </a:solidFill>
              <a:latin typeface="MS UI Gothic" pitchFamily="50" charset="-128"/>
              <a:ea typeface="MS UI Gothic" pitchFamily="50" charset="-128"/>
              <a:cs typeface="メイリオ" pitchFamily="50" charset="-128"/>
            </a:endParaRPr>
          </a:p>
          <a:p>
            <a:pPr defTabSz="840242"/>
            <a:r>
              <a:rPr lang="ja-JP" altLang="en-US" sz="1000" kern="0" dirty="0" smtClean="0">
                <a:solidFill>
                  <a:sysClr val="windowText" lastClr="000000"/>
                </a:solidFill>
                <a:latin typeface="MS UI Gothic" pitchFamily="50" charset="-128"/>
                <a:ea typeface="MS UI Gothic" pitchFamily="50" charset="-128"/>
                <a:cs typeface="メイリオ" pitchFamily="50" charset="-128"/>
              </a:rPr>
              <a:t>・識別子の検討</a:t>
            </a:r>
            <a:endParaRPr lang="en-US" altLang="ja-JP" sz="1000" kern="0" dirty="0" smtClean="0">
              <a:solidFill>
                <a:sysClr val="windowText" lastClr="000000"/>
              </a:solidFill>
              <a:latin typeface="MS UI Gothic" pitchFamily="50" charset="-128"/>
              <a:ea typeface="MS UI Gothic" pitchFamily="50" charset="-128"/>
              <a:cs typeface="メイリオ" pitchFamily="50" charset="-128"/>
            </a:endParaRPr>
          </a:p>
          <a:p>
            <a:pPr defTabSz="840242"/>
            <a:r>
              <a:rPr lang="ja-JP" altLang="en-US" sz="1000" kern="0" dirty="0" smtClean="0">
                <a:solidFill>
                  <a:sysClr val="windowText" lastClr="000000"/>
                </a:solidFill>
                <a:latin typeface="MS UI Gothic" pitchFamily="50" charset="-128"/>
                <a:ea typeface="MS UI Gothic" pitchFamily="50" charset="-128"/>
                <a:cs typeface="メイリオ" pitchFamily="50" charset="-128"/>
              </a:rPr>
              <a:t>・ボキャブラリの構築</a:t>
            </a:r>
            <a:endParaRPr lang="en-US" altLang="ja-JP" sz="1000" kern="0" dirty="0" smtClean="0">
              <a:solidFill>
                <a:sysClr val="windowText" lastClr="000000"/>
              </a:solidFill>
              <a:latin typeface="MS UI Gothic" pitchFamily="50" charset="-128"/>
              <a:ea typeface="MS UI Gothic" pitchFamily="50" charset="-128"/>
              <a:cs typeface="メイリオ" pitchFamily="50" charset="-128"/>
            </a:endParaRPr>
          </a:p>
          <a:p>
            <a:pPr defTabSz="840242"/>
            <a:r>
              <a:rPr lang="ja-JP" altLang="en-US" sz="1000" kern="0" dirty="0" smtClean="0">
                <a:solidFill>
                  <a:sysClr val="windowText" lastClr="000000"/>
                </a:solidFill>
                <a:latin typeface="MS UI Gothic" pitchFamily="50" charset="-128"/>
                <a:ea typeface="MS UI Gothic" pitchFamily="50" charset="-128"/>
                <a:cs typeface="メイリオ" pitchFamily="50" charset="-128"/>
              </a:rPr>
              <a:t>・</a:t>
            </a:r>
            <a:r>
              <a:rPr lang="en-US" altLang="ja-JP" sz="1000" kern="0" dirty="0" smtClean="0">
                <a:solidFill>
                  <a:sysClr val="windowText" lastClr="000000"/>
                </a:solidFill>
                <a:latin typeface="MS UI Gothic" pitchFamily="50" charset="-128"/>
                <a:ea typeface="MS UI Gothic" pitchFamily="50" charset="-128"/>
                <a:cs typeface="メイリオ" pitchFamily="50" charset="-128"/>
              </a:rPr>
              <a:t>RDF</a:t>
            </a:r>
            <a:r>
              <a:rPr lang="ja-JP" altLang="en-US" sz="1000" kern="0" dirty="0" smtClean="0">
                <a:solidFill>
                  <a:sysClr val="windowText" lastClr="000000"/>
                </a:solidFill>
                <a:latin typeface="MS UI Gothic" pitchFamily="50" charset="-128"/>
                <a:ea typeface="MS UI Gothic" pitchFamily="50" charset="-128"/>
                <a:cs typeface="メイリオ" pitchFamily="50" charset="-128"/>
              </a:rPr>
              <a:t>スキーマの構築</a:t>
            </a:r>
            <a:endParaRPr lang="en-US" altLang="ja-JP" sz="1000" kern="0" dirty="0" smtClean="0">
              <a:solidFill>
                <a:sysClr val="windowText" lastClr="000000"/>
              </a:solidFill>
              <a:latin typeface="MS UI Gothic" pitchFamily="50" charset="-128"/>
              <a:ea typeface="MS UI Gothic" pitchFamily="50" charset="-128"/>
              <a:cs typeface="メイリオ" pitchFamily="50" charset="-128"/>
            </a:endParaRPr>
          </a:p>
        </p:txBody>
      </p:sp>
      <p:cxnSp>
        <p:nvCxnSpPr>
          <p:cNvPr id="67" name="カギ線コネクタ 66"/>
          <p:cNvCxnSpPr>
            <a:endCxn id="123" idx="1"/>
          </p:cNvCxnSpPr>
          <p:nvPr/>
        </p:nvCxnSpPr>
        <p:spPr>
          <a:xfrm rot="16200000" flipH="1">
            <a:off x="3050700" y="3728961"/>
            <a:ext cx="1909168" cy="650268"/>
          </a:xfrm>
          <a:prstGeom prst="bentConnector2">
            <a:avLst/>
          </a:prstGeom>
          <a:ln w="19050">
            <a:solidFill>
              <a:srgbClr val="006600"/>
            </a:solidFill>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68" name="正方形/長方形 67"/>
          <p:cNvSpPr/>
          <p:nvPr/>
        </p:nvSpPr>
        <p:spPr>
          <a:xfrm>
            <a:off x="90739" y="1781298"/>
            <a:ext cx="2506388" cy="1318213"/>
          </a:xfrm>
          <a:prstGeom prst="rect">
            <a:avLst/>
          </a:prstGeom>
          <a:solidFill>
            <a:srgbClr val="B9E1FF">
              <a:alpha val="34902"/>
            </a:srgbClr>
          </a:solidFill>
          <a:ln w="28575">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t" anchorCtr="0"/>
          <a:lstStyle/>
          <a:p>
            <a:r>
              <a:rPr lang="en-US" altLang="ja-JP" sz="1200" dirty="0" smtClean="0">
                <a:solidFill>
                  <a:srgbClr val="FF0000"/>
                </a:solidFill>
                <a:latin typeface="MS UI Gothic" pitchFamily="50" charset="-128"/>
                <a:ea typeface="MS UI Gothic" pitchFamily="50" charset="-128"/>
                <a:cs typeface="メイリオ" pitchFamily="50" charset="-128"/>
              </a:rPr>
              <a:t>【</a:t>
            </a:r>
            <a:r>
              <a:rPr lang="ja-JP" altLang="en-US" sz="1200" dirty="0" smtClean="0">
                <a:solidFill>
                  <a:srgbClr val="FF0000"/>
                </a:solidFill>
                <a:latin typeface="MS UI Gothic" pitchFamily="50" charset="-128"/>
                <a:ea typeface="MS UI Gothic" pitchFamily="50" charset="-128"/>
                <a:cs typeface="メイリオ" pitchFamily="50" charset="-128"/>
              </a:rPr>
              <a:t>重点自治体行政情報</a:t>
            </a:r>
            <a:r>
              <a:rPr lang="ja-JP" altLang="en-US" sz="1200" dirty="0">
                <a:solidFill>
                  <a:srgbClr val="FF0000"/>
                </a:solidFill>
                <a:latin typeface="MS UI Gothic" pitchFamily="50" charset="-128"/>
                <a:ea typeface="MS UI Gothic" pitchFamily="50" charset="-128"/>
                <a:cs typeface="メイリオ" pitchFamily="50" charset="-128"/>
              </a:rPr>
              <a:t>の特定に係る調査</a:t>
            </a:r>
            <a:r>
              <a:rPr lang="ja-JP" altLang="en-US" sz="1200" dirty="0" smtClean="0">
                <a:solidFill>
                  <a:srgbClr val="FF0000"/>
                </a:solidFill>
                <a:latin typeface="MS UI Gothic" pitchFamily="50" charset="-128"/>
                <a:ea typeface="MS UI Gothic" pitchFamily="50" charset="-128"/>
                <a:cs typeface="メイリオ" pitchFamily="50" charset="-128"/>
              </a:rPr>
              <a:t>等</a:t>
            </a:r>
            <a:r>
              <a:rPr lang="en-US" altLang="ja-JP" sz="1200" dirty="0" smtClean="0">
                <a:solidFill>
                  <a:srgbClr val="FF0000"/>
                </a:solidFill>
                <a:latin typeface="MS UI Gothic" pitchFamily="50" charset="-128"/>
                <a:ea typeface="MS UI Gothic" pitchFamily="50" charset="-128"/>
                <a:cs typeface="メイリオ" pitchFamily="50" charset="-128"/>
              </a:rPr>
              <a:t>】</a:t>
            </a:r>
          </a:p>
          <a:p>
            <a:endParaRPr lang="en-US" altLang="ja-JP" sz="1000" dirty="0" smtClean="0">
              <a:solidFill>
                <a:srgbClr val="000000"/>
              </a:solidFill>
              <a:latin typeface="MS UI Gothic" pitchFamily="50" charset="-128"/>
              <a:ea typeface="MS UI Gothic" pitchFamily="50" charset="-128"/>
              <a:cs typeface="メイリオ" pitchFamily="50" charset="-128"/>
            </a:endParaRPr>
          </a:p>
          <a:p>
            <a:r>
              <a:rPr lang="ja-JP" altLang="en-US" sz="1000" dirty="0" smtClean="0">
                <a:solidFill>
                  <a:srgbClr val="000000"/>
                </a:solidFill>
                <a:latin typeface="MS UI Gothic" pitchFamily="50" charset="-128"/>
                <a:ea typeface="MS UI Gothic" pitchFamily="50" charset="-128"/>
                <a:cs typeface="メイリオ" pitchFamily="50" charset="-128"/>
              </a:rPr>
              <a:t>・</a:t>
            </a:r>
            <a:r>
              <a:rPr lang="ja-JP" altLang="en-US" sz="1000" u="sng" dirty="0" smtClean="0">
                <a:solidFill>
                  <a:srgbClr val="000000"/>
                </a:solidFill>
                <a:latin typeface="MS UI Gothic" pitchFamily="50" charset="-128"/>
                <a:ea typeface="MS UI Gothic" pitchFamily="50" charset="-128"/>
                <a:cs typeface="メイリオ" pitchFamily="50" charset="-128"/>
              </a:rPr>
              <a:t>利活用ニーズ</a:t>
            </a:r>
            <a:r>
              <a:rPr lang="ja-JP" altLang="en-US" sz="1000" dirty="0" smtClean="0">
                <a:solidFill>
                  <a:srgbClr val="000000"/>
                </a:solidFill>
                <a:latin typeface="MS UI Gothic" pitchFamily="50" charset="-128"/>
                <a:ea typeface="MS UI Gothic" pitchFamily="50" charset="-128"/>
                <a:cs typeface="メイリオ" pitchFamily="50" charset="-128"/>
              </a:rPr>
              <a:t>の調査</a:t>
            </a:r>
            <a:endParaRPr lang="en-US" altLang="ja-JP" sz="1000" dirty="0" smtClean="0">
              <a:solidFill>
                <a:srgbClr val="000000"/>
              </a:solidFill>
              <a:latin typeface="MS UI Gothic" pitchFamily="50" charset="-128"/>
              <a:ea typeface="MS UI Gothic" pitchFamily="50" charset="-128"/>
              <a:cs typeface="メイリオ" pitchFamily="50" charset="-128"/>
            </a:endParaRPr>
          </a:p>
          <a:p>
            <a:r>
              <a:rPr lang="ja-JP" altLang="en-US" sz="1000" dirty="0" smtClean="0">
                <a:solidFill>
                  <a:srgbClr val="000000"/>
                </a:solidFill>
                <a:latin typeface="MS UI Gothic" pitchFamily="50" charset="-128"/>
                <a:ea typeface="MS UI Gothic" pitchFamily="50" charset="-128"/>
                <a:cs typeface="メイリオ" pitchFamily="50" charset="-128"/>
              </a:rPr>
              <a:t>・</a:t>
            </a:r>
            <a:r>
              <a:rPr lang="ja-JP" altLang="en-US" sz="1000" u="sng" dirty="0" smtClean="0">
                <a:solidFill>
                  <a:srgbClr val="000000"/>
                </a:solidFill>
                <a:latin typeface="MS UI Gothic" pitchFamily="50" charset="-128"/>
                <a:ea typeface="MS UI Gothic" pitchFamily="50" charset="-128"/>
                <a:cs typeface="メイリオ" pitchFamily="50" charset="-128"/>
              </a:rPr>
              <a:t>展開可能性</a:t>
            </a:r>
            <a:r>
              <a:rPr lang="ja-JP" altLang="en-US" sz="1000" dirty="0" smtClean="0">
                <a:solidFill>
                  <a:srgbClr val="000000"/>
                </a:solidFill>
                <a:latin typeface="MS UI Gothic" pitchFamily="50" charset="-128"/>
                <a:ea typeface="MS UI Gothic" pitchFamily="50" charset="-128"/>
                <a:cs typeface="メイリオ" pitchFamily="50" charset="-128"/>
              </a:rPr>
              <a:t>の調査</a:t>
            </a:r>
            <a:endParaRPr lang="en-US" altLang="ja-JP" sz="1000" dirty="0" smtClean="0">
              <a:solidFill>
                <a:srgbClr val="000000"/>
              </a:solidFill>
              <a:latin typeface="MS UI Gothic" pitchFamily="50" charset="-128"/>
              <a:ea typeface="MS UI Gothic" pitchFamily="50" charset="-128"/>
              <a:cs typeface="メイリオ" pitchFamily="50" charset="-128"/>
            </a:endParaRPr>
          </a:p>
          <a:p>
            <a:r>
              <a:rPr lang="ja-JP" altLang="en-US" sz="1000" dirty="0" smtClean="0">
                <a:solidFill>
                  <a:srgbClr val="000000"/>
                </a:solidFill>
                <a:latin typeface="MS UI Gothic" pitchFamily="50" charset="-128"/>
                <a:ea typeface="MS UI Gothic" pitchFamily="50" charset="-128"/>
                <a:cs typeface="メイリオ" pitchFamily="50" charset="-128"/>
              </a:rPr>
              <a:t>・</a:t>
            </a:r>
            <a:r>
              <a:rPr lang="ja-JP" altLang="en-US" sz="1000" u="sng" dirty="0" smtClean="0">
                <a:solidFill>
                  <a:srgbClr val="000000"/>
                </a:solidFill>
                <a:latin typeface="MS UI Gothic" pitchFamily="50" charset="-128"/>
                <a:ea typeface="MS UI Gothic" pitchFamily="50" charset="-128"/>
                <a:cs typeface="メイリオ" pitchFamily="50" charset="-128"/>
              </a:rPr>
              <a:t>ニーズのあるサービス分野</a:t>
            </a:r>
            <a:r>
              <a:rPr lang="ja-JP" altLang="en-US" sz="1000" dirty="0" smtClean="0">
                <a:solidFill>
                  <a:srgbClr val="000000"/>
                </a:solidFill>
                <a:latin typeface="MS UI Gothic" pitchFamily="50" charset="-128"/>
                <a:ea typeface="MS UI Gothic" pitchFamily="50" charset="-128"/>
                <a:cs typeface="メイリオ" pitchFamily="50" charset="-128"/>
              </a:rPr>
              <a:t>の調査</a:t>
            </a:r>
            <a:endParaRPr lang="en-US" altLang="ja-JP" sz="1000" dirty="0" smtClean="0">
              <a:solidFill>
                <a:srgbClr val="000000"/>
              </a:solidFill>
              <a:latin typeface="MS UI Gothic" pitchFamily="50" charset="-128"/>
              <a:ea typeface="MS UI Gothic" pitchFamily="50" charset="-128"/>
              <a:cs typeface="メイリオ" pitchFamily="50" charset="-128"/>
            </a:endParaRPr>
          </a:p>
          <a:p>
            <a:r>
              <a:rPr lang="ja-JP" altLang="en-US" sz="1000" dirty="0" smtClean="0">
                <a:solidFill>
                  <a:srgbClr val="000000"/>
                </a:solidFill>
                <a:latin typeface="MS UI Gothic" pitchFamily="50" charset="-128"/>
                <a:ea typeface="MS UI Gothic" pitchFamily="50" charset="-128"/>
                <a:cs typeface="メイリオ" pitchFamily="50" charset="-128"/>
              </a:rPr>
              <a:t>・</a:t>
            </a:r>
            <a:r>
              <a:rPr lang="ja-JP" altLang="en-US" sz="1000" u="sng" dirty="0" smtClean="0">
                <a:solidFill>
                  <a:srgbClr val="000000"/>
                </a:solidFill>
                <a:latin typeface="MS UI Gothic" pitchFamily="50" charset="-128"/>
                <a:ea typeface="MS UI Gothic" pitchFamily="50" charset="-128"/>
                <a:cs typeface="メイリオ" pitchFamily="50" charset="-128"/>
              </a:rPr>
              <a:t>公開・二次利用不可根拠</a:t>
            </a:r>
            <a:r>
              <a:rPr lang="ja-JP" altLang="en-US" sz="1000" dirty="0" smtClean="0">
                <a:solidFill>
                  <a:srgbClr val="000000"/>
                </a:solidFill>
                <a:latin typeface="MS UI Gothic" pitchFamily="50" charset="-128"/>
                <a:ea typeface="MS UI Gothic" pitchFamily="50" charset="-128"/>
                <a:cs typeface="メイリオ" pitchFamily="50" charset="-128"/>
              </a:rPr>
              <a:t>の調査</a:t>
            </a:r>
            <a:endParaRPr lang="en-US" altLang="ja-JP" sz="1000" dirty="0" smtClean="0">
              <a:solidFill>
                <a:srgbClr val="000000"/>
              </a:solidFill>
              <a:latin typeface="MS UI Gothic" pitchFamily="50" charset="-128"/>
              <a:ea typeface="MS UI Gothic" pitchFamily="50" charset="-128"/>
              <a:cs typeface="メイリオ" pitchFamily="50" charset="-128"/>
            </a:endParaRPr>
          </a:p>
          <a:p>
            <a:endParaRPr lang="en-US" altLang="ja-JP" sz="1000" dirty="0">
              <a:solidFill>
                <a:srgbClr val="000000"/>
              </a:solidFill>
              <a:latin typeface="MS UI Gothic" pitchFamily="50" charset="-128"/>
              <a:ea typeface="MS UI Gothic" pitchFamily="50" charset="-128"/>
              <a:cs typeface="メイリオ" pitchFamily="50" charset="-128"/>
            </a:endParaRPr>
          </a:p>
        </p:txBody>
      </p:sp>
      <p:cxnSp>
        <p:nvCxnSpPr>
          <p:cNvPr id="69" name="カギ線コネクタ 68"/>
          <p:cNvCxnSpPr>
            <a:stCxn id="55" idx="0"/>
            <a:endCxn id="68" idx="2"/>
          </p:cNvCxnSpPr>
          <p:nvPr/>
        </p:nvCxnSpPr>
        <p:spPr>
          <a:xfrm rot="5400000" flipH="1" flipV="1">
            <a:off x="951052" y="2951944"/>
            <a:ext cx="245313" cy="540449"/>
          </a:xfrm>
          <a:prstGeom prst="bentConnector3">
            <a:avLst>
              <a:gd name="adj1" fmla="val 50000"/>
            </a:avLst>
          </a:prstGeom>
          <a:ln w="19050">
            <a:solidFill>
              <a:schemeClr val="accent1"/>
            </a:solidFill>
            <a:headEnd type="arrow"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70" name="直線矢印コネクタ 69"/>
          <p:cNvCxnSpPr>
            <a:stCxn id="55" idx="3"/>
            <a:endCxn id="134" idx="1"/>
          </p:cNvCxnSpPr>
          <p:nvPr/>
        </p:nvCxnSpPr>
        <p:spPr>
          <a:xfrm>
            <a:off x="1523484" y="4858655"/>
            <a:ext cx="526644" cy="7254"/>
          </a:xfrm>
          <a:prstGeom prst="straightConnector1">
            <a:avLst/>
          </a:prstGeom>
          <a:ln>
            <a:solidFill>
              <a:schemeClr val="tx1"/>
            </a:solidFill>
            <a:headEnd type="arrow"/>
            <a:tailEnd type="none"/>
          </a:ln>
          <a:effectLst/>
        </p:spPr>
        <p:style>
          <a:lnRef idx="2">
            <a:schemeClr val="accent1"/>
          </a:lnRef>
          <a:fillRef idx="0">
            <a:schemeClr val="accent1"/>
          </a:fillRef>
          <a:effectRef idx="1">
            <a:schemeClr val="accent1"/>
          </a:effectRef>
          <a:fontRef idx="minor">
            <a:schemeClr val="tx1"/>
          </a:fontRef>
        </p:style>
      </p:cxnSp>
      <p:cxnSp>
        <p:nvCxnSpPr>
          <p:cNvPr id="71" name="カギ線コネクタ 70"/>
          <p:cNvCxnSpPr>
            <a:stCxn id="134" idx="0"/>
            <a:endCxn id="68" idx="2"/>
          </p:cNvCxnSpPr>
          <p:nvPr/>
        </p:nvCxnSpPr>
        <p:spPr>
          <a:xfrm rot="16200000" flipV="1">
            <a:off x="1930748" y="2512697"/>
            <a:ext cx="252567" cy="1426195"/>
          </a:xfrm>
          <a:prstGeom prst="bentConnector3">
            <a:avLst>
              <a:gd name="adj1" fmla="val 50000"/>
            </a:avLst>
          </a:prstGeom>
          <a:ln w="19050">
            <a:solidFill>
              <a:schemeClr val="accent1"/>
            </a:solidFill>
            <a:headEnd type="arrow"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72" name="カギ線コネクタ 71"/>
          <p:cNvCxnSpPr>
            <a:stCxn id="57" idx="0"/>
            <a:endCxn id="68" idx="2"/>
          </p:cNvCxnSpPr>
          <p:nvPr/>
        </p:nvCxnSpPr>
        <p:spPr>
          <a:xfrm rot="16200000" flipV="1">
            <a:off x="4975360" y="-531915"/>
            <a:ext cx="252567" cy="7515419"/>
          </a:xfrm>
          <a:prstGeom prst="bentConnector3">
            <a:avLst>
              <a:gd name="adj1" fmla="val 50000"/>
            </a:avLst>
          </a:prstGeom>
          <a:ln w="19050">
            <a:solidFill>
              <a:schemeClr val="accent1"/>
            </a:solidFill>
            <a:headEnd type="arrow"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20" name="正方形/長方形 119"/>
          <p:cNvSpPr/>
          <p:nvPr/>
        </p:nvSpPr>
        <p:spPr>
          <a:xfrm>
            <a:off x="4330418" y="1781299"/>
            <a:ext cx="2852864" cy="1318212"/>
          </a:xfrm>
          <a:prstGeom prst="rect">
            <a:avLst/>
          </a:prstGeom>
          <a:solidFill>
            <a:srgbClr val="FFFF99">
              <a:alpha val="50000"/>
            </a:srgbClr>
          </a:solidFill>
          <a:ln w="28575">
            <a:solidFill>
              <a:schemeClr val="accent6"/>
            </a:solidFill>
          </a:ln>
          <a:effectLst/>
        </p:spPr>
        <p:style>
          <a:lnRef idx="1">
            <a:schemeClr val="accent1"/>
          </a:lnRef>
          <a:fillRef idx="3">
            <a:schemeClr val="accent1"/>
          </a:fillRef>
          <a:effectRef idx="2">
            <a:schemeClr val="accent1"/>
          </a:effectRef>
          <a:fontRef idx="minor">
            <a:schemeClr val="lt1"/>
          </a:fontRef>
        </p:style>
        <p:txBody>
          <a:bodyPr rtlCol="0" anchor="t" anchorCtr="0"/>
          <a:lstStyle/>
          <a:p>
            <a:r>
              <a:rPr kumimoji="1" lang="en-US" altLang="ja-JP" sz="1200" dirty="0" smtClean="0">
                <a:solidFill>
                  <a:srgbClr val="FF0000"/>
                </a:solidFill>
                <a:latin typeface="MS UI Gothic" pitchFamily="50" charset="-128"/>
                <a:ea typeface="MS UI Gothic" pitchFamily="50" charset="-128"/>
                <a:cs typeface="メイリオ" pitchFamily="50" charset="-128"/>
              </a:rPr>
              <a:t>【</a:t>
            </a:r>
            <a:r>
              <a:rPr kumimoji="1" lang="ja-JP" altLang="en-US" sz="1200" dirty="0" smtClean="0">
                <a:solidFill>
                  <a:srgbClr val="FF0000"/>
                </a:solidFill>
                <a:latin typeface="MS UI Gothic" pitchFamily="50" charset="-128"/>
                <a:ea typeface="MS UI Gothic" pitchFamily="50" charset="-128"/>
                <a:cs typeface="メイリオ" pitchFamily="50" charset="-128"/>
              </a:rPr>
              <a:t>情報流通連携基盤システム</a:t>
            </a:r>
            <a:r>
              <a:rPr kumimoji="1" lang="ja-JP" altLang="en-US" sz="1200" dirty="0">
                <a:solidFill>
                  <a:srgbClr val="FF0000"/>
                </a:solidFill>
                <a:latin typeface="MS UI Gothic" pitchFamily="50" charset="-128"/>
                <a:ea typeface="MS UI Gothic" pitchFamily="50" charset="-128"/>
                <a:cs typeface="メイリオ" pitchFamily="50" charset="-128"/>
              </a:rPr>
              <a:t>の</a:t>
            </a:r>
            <a:r>
              <a:rPr kumimoji="1" lang="ja-JP" altLang="en-US" sz="1200" dirty="0" smtClean="0">
                <a:solidFill>
                  <a:srgbClr val="FF0000"/>
                </a:solidFill>
                <a:latin typeface="MS UI Gothic" pitchFamily="50" charset="-128"/>
                <a:ea typeface="MS UI Gothic" pitchFamily="50" charset="-128"/>
                <a:cs typeface="メイリオ" pitchFamily="50" charset="-128"/>
              </a:rPr>
              <a:t>構築</a:t>
            </a:r>
            <a:r>
              <a:rPr kumimoji="1" lang="en-US" altLang="ja-JP" sz="1200" dirty="0" smtClean="0">
                <a:solidFill>
                  <a:srgbClr val="FF0000"/>
                </a:solidFill>
                <a:latin typeface="MS UI Gothic" pitchFamily="50" charset="-128"/>
                <a:ea typeface="MS UI Gothic" pitchFamily="50" charset="-128"/>
                <a:cs typeface="メイリオ" pitchFamily="50" charset="-128"/>
              </a:rPr>
              <a:t>】</a:t>
            </a:r>
            <a:endParaRPr kumimoji="1" lang="en-US" altLang="ja-JP" sz="1000" dirty="0">
              <a:solidFill>
                <a:srgbClr val="000000"/>
              </a:solidFill>
              <a:latin typeface="MS UI Gothic" pitchFamily="50" charset="-128"/>
              <a:ea typeface="MS UI Gothic" pitchFamily="50" charset="-128"/>
              <a:cs typeface="メイリオ" pitchFamily="50" charset="-128"/>
            </a:endParaRPr>
          </a:p>
          <a:p>
            <a:pPr defTabSz="457133" fontAlgn="auto">
              <a:spcBef>
                <a:spcPts val="0"/>
              </a:spcBef>
              <a:spcAft>
                <a:spcPts val="0"/>
              </a:spcAft>
            </a:pPr>
            <a:r>
              <a:rPr lang="ja-JP" altLang="en-US" sz="1000" dirty="0">
                <a:solidFill>
                  <a:srgbClr val="000000"/>
                </a:solidFill>
                <a:latin typeface="+mn-ea"/>
                <a:cs typeface="メイリオ" pitchFamily="50" charset="-128"/>
              </a:rPr>
              <a:t>・</a:t>
            </a:r>
            <a:r>
              <a:rPr lang="ja-JP" altLang="en-US" sz="1000" u="sng" dirty="0" smtClean="0">
                <a:solidFill>
                  <a:srgbClr val="000000"/>
                </a:solidFill>
                <a:latin typeface="+mn-ea"/>
                <a:cs typeface="メイリオ" pitchFamily="50" charset="-128"/>
              </a:rPr>
              <a:t>簡易</a:t>
            </a:r>
            <a:r>
              <a:rPr lang="ja-JP" altLang="en-US" sz="1000" u="sng" dirty="0">
                <a:solidFill>
                  <a:srgbClr val="000000"/>
                </a:solidFill>
                <a:latin typeface="+mn-ea"/>
                <a:cs typeface="メイリオ" pitchFamily="50" charset="-128"/>
              </a:rPr>
              <a:t>な</a:t>
            </a:r>
            <a:r>
              <a:rPr lang="ja-JP" altLang="en-US" sz="1000" u="sng" dirty="0" smtClean="0">
                <a:solidFill>
                  <a:srgbClr val="000000"/>
                </a:solidFill>
                <a:latin typeface="+mn-ea"/>
                <a:cs typeface="メイリオ" pitchFamily="50" charset="-128"/>
              </a:rPr>
              <a:t>システム</a:t>
            </a:r>
            <a:r>
              <a:rPr lang="ja-JP" altLang="en-US" sz="1000" u="sng" dirty="0">
                <a:solidFill>
                  <a:srgbClr val="000000"/>
                </a:solidFill>
                <a:latin typeface="+mn-ea"/>
                <a:cs typeface="メイリオ" pitchFamily="50" charset="-128"/>
              </a:rPr>
              <a:t>設計</a:t>
            </a:r>
            <a:endParaRPr lang="en-US" altLang="ja-JP" sz="1000" u="sng" dirty="0">
              <a:solidFill>
                <a:srgbClr val="000000"/>
              </a:solidFill>
              <a:latin typeface="+mn-ea"/>
              <a:cs typeface="メイリオ" pitchFamily="50" charset="-128"/>
            </a:endParaRPr>
          </a:p>
          <a:p>
            <a:pPr defTabSz="457133" fontAlgn="auto">
              <a:spcBef>
                <a:spcPts val="0"/>
              </a:spcBef>
              <a:spcAft>
                <a:spcPts val="0"/>
              </a:spcAft>
            </a:pPr>
            <a:r>
              <a:rPr lang="ja-JP" altLang="en-US" sz="1000" dirty="0">
                <a:solidFill>
                  <a:srgbClr val="000000"/>
                </a:solidFill>
                <a:latin typeface="+mn-ea"/>
                <a:cs typeface="メイリオ" pitchFamily="50" charset="-128"/>
              </a:rPr>
              <a:t>・</a:t>
            </a:r>
            <a:r>
              <a:rPr lang="ja-JP" altLang="en-US" sz="1000" u="sng" dirty="0">
                <a:solidFill>
                  <a:srgbClr val="000000"/>
                </a:solidFill>
                <a:latin typeface="+mn-ea"/>
                <a:cs typeface="メイリオ" pitchFamily="50" charset="-128"/>
              </a:rPr>
              <a:t>設計思想、手順の</a:t>
            </a:r>
            <a:r>
              <a:rPr lang="ja-JP" altLang="en-US" sz="1000" u="sng" dirty="0" smtClean="0">
                <a:solidFill>
                  <a:srgbClr val="000000"/>
                </a:solidFill>
                <a:latin typeface="+mn-ea"/>
                <a:cs typeface="メイリオ" pitchFamily="50" charset="-128"/>
              </a:rPr>
              <a:t>ドキュメント化</a:t>
            </a:r>
            <a:endParaRPr lang="en-US" altLang="ja-JP" sz="1000" u="sng" dirty="0">
              <a:solidFill>
                <a:srgbClr val="000000"/>
              </a:solidFill>
              <a:latin typeface="+mn-ea"/>
              <a:cs typeface="メイリオ" pitchFamily="50" charset="-128"/>
            </a:endParaRPr>
          </a:p>
          <a:p>
            <a:pPr defTabSz="457133" fontAlgn="auto">
              <a:spcBef>
                <a:spcPts val="0"/>
              </a:spcBef>
              <a:spcAft>
                <a:spcPts val="0"/>
              </a:spcAft>
            </a:pPr>
            <a:r>
              <a:rPr lang="ja-JP" altLang="en-US" sz="1000" dirty="0">
                <a:solidFill>
                  <a:srgbClr val="000000"/>
                </a:solidFill>
                <a:latin typeface="+mn-ea"/>
                <a:cs typeface="メイリオ" pitchFamily="50" charset="-128"/>
              </a:rPr>
              <a:t>・</a:t>
            </a:r>
            <a:r>
              <a:rPr lang="en-US" altLang="ja-JP" sz="1000" dirty="0">
                <a:solidFill>
                  <a:srgbClr val="000000"/>
                </a:solidFill>
                <a:latin typeface="+mn-ea"/>
                <a:cs typeface="メイリオ" pitchFamily="50" charset="-128"/>
              </a:rPr>
              <a:t>API</a:t>
            </a:r>
            <a:r>
              <a:rPr lang="ja-JP" altLang="en-US" sz="1000" dirty="0" err="1">
                <a:solidFill>
                  <a:srgbClr val="000000"/>
                </a:solidFill>
                <a:latin typeface="+mn-ea"/>
                <a:cs typeface="メイリオ" pitchFamily="50" charset="-128"/>
              </a:rPr>
              <a:t>、</a:t>
            </a:r>
            <a:r>
              <a:rPr lang="ja-JP" altLang="en-US" sz="1000" dirty="0">
                <a:solidFill>
                  <a:srgbClr val="000000"/>
                </a:solidFill>
                <a:latin typeface="+mn-ea"/>
                <a:cs typeface="メイリオ" pitchFamily="50" charset="-128"/>
              </a:rPr>
              <a:t>自治体行政情報</a:t>
            </a:r>
            <a:r>
              <a:rPr lang="en-US" altLang="ja-JP" sz="1000" dirty="0">
                <a:solidFill>
                  <a:srgbClr val="000000"/>
                </a:solidFill>
                <a:latin typeface="+mn-ea"/>
                <a:cs typeface="メイリオ" pitchFamily="50" charset="-128"/>
              </a:rPr>
              <a:t>DB</a:t>
            </a:r>
            <a:r>
              <a:rPr lang="ja-JP" altLang="en-US" sz="1000" dirty="0">
                <a:solidFill>
                  <a:srgbClr val="000000"/>
                </a:solidFill>
                <a:latin typeface="+mn-ea"/>
                <a:cs typeface="メイリオ" pitchFamily="50" charset="-128"/>
              </a:rPr>
              <a:t>の構築</a:t>
            </a:r>
            <a:endParaRPr lang="en-US" altLang="ja-JP" sz="1000" dirty="0">
              <a:solidFill>
                <a:srgbClr val="000000"/>
              </a:solidFill>
              <a:latin typeface="+mn-ea"/>
              <a:cs typeface="メイリオ" pitchFamily="50" charset="-128"/>
            </a:endParaRPr>
          </a:p>
          <a:p>
            <a:r>
              <a:rPr kumimoji="1" lang="ja-JP" altLang="en-US" sz="1000" dirty="0" smtClean="0">
                <a:solidFill>
                  <a:srgbClr val="000000"/>
                </a:solidFill>
                <a:latin typeface="MS UI Gothic" pitchFamily="50" charset="-128"/>
                <a:ea typeface="MS UI Gothic" pitchFamily="50" charset="-128"/>
                <a:cs typeface="メイリオ" pitchFamily="50" charset="-128"/>
              </a:rPr>
              <a:t>・</a:t>
            </a:r>
            <a:r>
              <a:rPr kumimoji="1" lang="ja-JP" altLang="en-US" sz="1000" u="sng" dirty="0">
                <a:solidFill>
                  <a:srgbClr val="000000"/>
                </a:solidFill>
                <a:latin typeface="MS UI Gothic" pitchFamily="50" charset="-128"/>
                <a:ea typeface="MS UI Gothic" pitchFamily="50" charset="-128"/>
                <a:cs typeface="メイリオ" pitchFamily="50" charset="-128"/>
              </a:rPr>
              <a:t>データ変換ツール</a:t>
            </a:r>
            <a:r>
              <a:rPr kumimoji="1" lang="ja-JP" altLang="en-US" sz="1000" dirty="0">
                <a:solidFill>
                  <a:srgbClr val="000000"/>
                </a:solidFill>
                <a:latin typeface="MS UI Gothic" pitchFamily="50" charset="-128"/>
                <a:ea typeface="MS UI Gothic" pitchFamily="50" charset="-128"/>
                <a:cs typeface="メイリオ" pitchFamily="50" charset="-128"/>
              </a:rPr>
              <a:t>の整備</a:t>
            </a:r>
            <a:endParaRPr kumimoji="1" lang="en-US" altLang="ja-JP" sz="1000" dirty="0">
              <a:solidFill>
                <a:srgbClr val="000000"/>
              </a:solidFill>
              <a:latin typeface="MS UI Gothic" pitchFamily="50" charset="-128"/>
              <a:ea typeface="MS UI Gothic" pitchFamily="50" charset="-128"/>
              <a:cs typeface="メイリオ" pitchFamily="50" charset="-128"/>
            </a:endParaRPr>
          </a:p>
          <a:p>
            <a:r>
              <a:rPr kumimoji="1" lang="ja-JP" altLang="en-US" sz="1000" dirty="0" smtClean="0">
                <a:solidFill>
                  <a:srgbClr val="000000"/>
                </a:solidFill>
                <a:latin typeface="MS UI Gothic" pitchFamily="50" charset="-128"/>
                <a:ea typeface="MS UI Gothic" pitchFamily="50" charset="-128"/>
                <a:cs typeface="メイリオ" pitchFamily="50" charset="-128"/>
              </a:rPr>
              <a:t>・</a:t>
            </a:r>
            <a:r>
              <a:rPr kumimoji="1" lang="ja-JP" altLang="en-US" sz="1000" u="sng" dirty="0">
                <a:solidFill>
                  <a:srgbClr val="000000"/>
                </a:solidFill>
                <a:latin typeface="MS UI Gothic" pitchFamily="50" charset="-128"/>
                <a:ea typeface="MS UI Gothic" pitchFamily="50" charset="-128"/>
                <a:cs typeface="メイリオ" pitchFamily="50" charset="-128"/>
              </a:rPr>
              <a:t>自治体職員向けの</a:t>
            </a:r>
            <a:r>
              <a:rPr kumimoji="1" lang="ja-JP" altLang="en-US" sz="1000" u="sng" dirty="0" smtClean="0">
                <a:solidFill>
                  <a:srgbClr val="000000"/>
                </a:solidFill>
                <a:latin typeface="MS UI Gothic" pitchFamily="50" charset="-128"/>
                <a:ea typeface="MS UI Gothic" pitchFamily="50" charset="-128"/>
                <a:cs typeface="メイリオ" pitchFamily="50" charset="-128"/>
              </a:rPr>
              <a:t>マニュアル</a:t>
            </a:r>
            <a:r>
              <a:rPr kumimoji="1" lang="ja-JP" altLang="en-US" sz="1000" dirty="0" smtClean="0">
                <a:solidFill>
                  <a:srgbClr val="000000"/>
                </a:solidFill>
                <a:latin typeface="MS UI Gothic" pitchFamily="50" charset="-128"/>
                <a:ea typeface="MS UI Gothic" pitchFamily="50" charset="-128"/>
                <a:cs typeface="メイリオ" pitchFamily="50" charset="-128"/>
              </a:rPr>
              <a:t>の整備</a:t>
            </a:r>
            <a:endParaRPr kumimoji="1" lang="en-US" altLang="ja-JP" sz="1000" dirty="0" smtClean="0">
              <a:solidFill>
                <a:srgbClr val="000000"/>
              </a:solidFill>
              <a:latin typeface="MS UI Gothic" pitchFamily="50" charset="-128"/>
              <a:ea typeface="MS UI Gothic" pitchFamily="50" charset="-128"/>
              <a:cs typeface="メイリオ" pitchFamily="50" charset="-128"/>
            </a:endParaRPr>
          </a:p>
          <a:p>
            <a:r>
              <a:rPr lang="ja-JP" altLang="en-US" sz="1000" dirty="0" smtClean="0">
                <a:solidFill>
                  <a:srgbClr val="000000"/>
                </a:solidFill>
                <a:latin typeface="+mn-ea"/>
                <a:cs typeface="メイリオ" pitchFamily="50" charset="-128"/>
              </a:rPr>
              <a:t>・</a:t>
            </a:r>
            <a:r>
              <a:rPr lang="ja-JP" altLang="en-US" sz="1000" dirty="0">
                <a:solidFill>
                  <a:srgbClr val="000000"/>
                </a:solidFill>
                <a:latin typeface="+mn-ea"/>
                <a:cs typeface="メイリオ" pitchFamily="50" charset="-128"/>
              </a:rPr>
              <a:t>アンケート・ヒアリングによる基盤ステムの検証</a:t>
            </a:r>
            <a:endParaRPr lang="en-US" altLang="ja-JP" sz="1000" dirty="0">
              <a:solidFill>
                <a:srgbClr val="000000"/>
              </a:solidFill>
              <a:latin typeface="+mn-ea"/>
              <a:cs typeface="メイリオ" pitchFamily="50" charset="-128"/>
            </a:endParaRPr>
          </a:p>
          <a:p>
            <a:endParaRPr kumimoji="1" lang="en-US" altLang="ja-JP" sz="1000" dirty="0">
              <a:solidFill>
                <a:srgbClr val="000000"/>
              </a:solidFill>
              <a:latin typeface="MS UI Gothic" pitchFamily="50" charset="-128"/>
              <a:ea typeface="MS UI Gothic" pitchFamily="50" charset="-128"/>
              <a:cs typeface="メイリオ" pitchFamily="50" charset="-128"/>
            </a:endParaRPr>
          </a:p>
        </p:txBody>
      </p:sp>
      <p:sp>
        <p:nvSpPr>
          <p:cNvPr id="121" name="正方形/長方形 120"/>
          <p:cNvSpPr/>
          <p:nvPr/>
        </p:nvSpPr>
        <p:spPr>
          <a:xfrm>
            <a:off x="4100678" y="3352078"/>
            <a:ext cx="3632228" cy="588777"/>
          </a:xfrm>
          <a:prstGeom prst="rect">
            <a:avLst/>
          </a:prstGeom>
          <a:solidFill>
            <a:srgbClr val="FAEDEA">
              <a:alpha val="49804"/>
            </a:srgbClr>
          </a:solidFill>
          <a:ln w="28575">
            <a:solidFill>
              <a:schemeClr val="accent2"/>
            </a:solidFill>
          </a:ln>
          <a:effectLst/>
        </p:spPr>
        <p:style>
          <a:lnRef idx="1">
            <a:schemeClr val="accent1"/>
          </a:lnRef>
          <a:fillRef idx="3">
            <a:schemeClr val="accent1"/>
          </a:fillRef>
          <a:effectRef idx="2">
            <a:schemeClr val="accent1"/>
          </a:effectRef>
          <a:fontRef idx="minor">
            <a:schemeClr val="lt1"/>
          </a:fontRef>
        </p:style>
        <p:txBody>
          <a:bodyPr rtlCol="0" anchor="t" anchorCtr="0"/>
          <a:lstStyle/>
          <a:p>
            <a:pPr algn="ctr"/>
            <a:r>
              <a:rPr kumimoji="1" lang="ja-JP" altLang="en-US" sz="1400" u="sng" dirty="0" smtClean="0">
                <a:solidFill>
                  <a:srgbClr val="000000"/>
                </a:solidFill>
                <a:latin typeface="MS UI Gothic" pitchFamily="50" charset="-128"/>
                <a:ea typeface="MS UI Gothic" pitchFamily="50" charset="-128"/>
                <a:cs typeface="メイリオ" pitchFamily="50" charset="-128"/>
              </a:rPr>
              <a:t>データポータル</a:t>
            </a:r>
          </a:p>
        </p:txBody>
      </p:sp>
      <p:sp>
        <p:nvSpPr>
          <p:cNvPr id="122" name="正方形/長方形 121"/>
          <p:cNvSpPr/>
          <p:nvPr/>
        </p:nvSpPr>
        <p:spPr>
          <a:xfrm>
            <a:off x="4267420" y="3621066"/>
            <a:ext cx="3253216" cy="261621"/>
          </a:xfrm>
          <a:prstGeom prst="rect">
            <a:avLst/>
          </a:prstGeom>
          <a:solidFill>
            <a:schemeClr val="bg1"/>
          </a:solidFill>
          <a:ln w="9525">
            <a:solidFill>
              <a:schemeClr val="tx1"/>
            </a:solidFill>
            <a:miter lim="800000"/>
            <a:headEnd/>
            <a:tailEnd/>
          </a:ln>
          <a:effectLst/>
        </p:spPr>
        <p:txBody>
          <a:bodyPr wrap="none" lIns="84024" tIns="42012" rIns="84024" bIns="42012" anchor="ctr"/>
          <a:lstStyle/>
          <a:p>
            <a:pPr algn="ctr" defTabSz="840242"/>
            <a:r>
              <a:rPr lang="ja-JP" altLang="en-US" sz="1100" kern="0" dirty="0" smtClean="0">
                <a:solidFill>
                  <a:sysClr val="windowText" lastClr="000000"/>
                </a:solidFill>
                <a:latin typeface="MS UI Gothic" pitchFamily="50" charset="-128"/>
                <a:ea typeface="MS UI Gothic" pitchFamily="50" charset="-128"/>
                <a:cs typeface="メイリオ" pitchFamily="50" charset="-128"/>
              </a:rPr>
              <a:t>ボキャブラリリンク／データリンク</a:t>
            </a:r>
            <a:endParaRPr lang="ja-JP" altLang="en-US" sz="1100" kern="0" dirty="0">
              <a:solidFill>
                <a:sysClr val="windowText" lastClr="000000"/>
              </a:solidFill>
              <a:latin typeface="MS UI Gothic" pitchFamily="50" charset="-128"/>
              <a:ea typeface="MS UI Gothic" pitchFamily="50" charset="-128"/>
              <a:cs typeface="メイリオ" pitchFamily="50" charset="-128"/>
            </a:endParaRPr>
          </a:p>
        </p:txBody>
      </p:sp>
      <p:sp>
        <p:nvSpPr>
          <p:cNvPr id="123" name="正方形/長方形 122"/>
          <p:cNvSpPr/>
          <p:nvPr/>
        </p:nvSpPr>
        <p:spPr>
          <a:xfrm>
            <a:off x="4330418" y="4630037"/>
            <a:ext cx="3183628" cy="757283"/>
          </a:xfrm>
          <a:prstGeom prst="rect">
            <a:avLst/>
          </a:prstGeom>
          <a:noFill/>
          <a:ln w="25400">
            <a:solidFill>
              <a:srgbClr val="006600"/>
            </a:solidFill>
            <a:prstDash val="sysDash"/>
            <a:miter lim="800000"/>
            <a:headEnd/>
            <a:tailEnd/>
          </a:ln>
          <a:effectLst/>
        </p:spPr>
        <p:txBody>
          <a:bodyPr wrap="square" lIns="84024" tIns="42012" rIns="84024" bIns="42012" anchor="t" anchorCtr="0"/>
          <a:lstStyle/>
          <a:p>
            <a:pPr defTabSz="840242"/>
            <a:endParaRPr lang="ja-JP" altLang="en-US" sz="900" u="sng" kern="0" dirty="0">
              <a:solidFill>
                <a:sysClr val="windowText" lastClr="000000"/>
              </a:solidFill>
              <a:latin typeface="MS UI Gothic" pitchFamily="50" charset="-128"/>
              <a:ea typeface="MS UI Gothic" pitchFamily="50" charset="-128"/>
            </a:endParaRPr>
          </a:p>
        </p:txBody>
      </p:sp>
      <p:cxnSp>
        <p:nvCxnSpPr>
          <p:cNvPr id="124" name="カギ線コネクタ 123"/>
          <p:cNvCxnSpPr>
            <a:stCxn id="120" idx="2"/>
            <a:endCxn id="56" idx="1"/>
          </p:cNvCxnSpPr>
          <p:nvPr/>
        </p:nvCxnSpPr>
        <p:spPr>
          <a:xfrm rot="5400000">
            <a:off x="3890197" y="3315432"/>
            <a:ext cx="2082574" cy="1650732"/>
          </a:xfrm>
          <a:prstGeom prst="bentConnector4">
            <a:avLst>
              <a:gd name="adj1" fmla="val 3372"/>
              <a:gd name="adj2" fmla="val 113848"/>
            </a:avLst>
          </a:prstGeom>
          <a:ln w="19050">
            <a:solidFill>
              <a:srgbClr val="FFC000"/>
            </a:solidFill>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125" name="正方形/長方形 124"/>
          <p:cNvSpPr/>
          <p:nvPr/>
        </p:nvSpPr>
        <p:spPr>
          <a:xfrm>
            <a:off x="7282549" y="1781299"/>
            <a:ext cx="2415928" cy="1318212"/>
          </a:xfrm>
          <a:prstGeom prst="rect">
            <a:avLst/>
          </a:prstGeom>
          <a:solidFill>
            <a:srgbClr val="FAEDEA">
              <a:alpha val="49804"/>
            </a:srgbClr>
          </a:solidFill>
          <a:ln w="28575">
            <a:solidFill>
              <a:schemeClr val="accent2"/>
            </a:solidFill>
          </a:ln>
          <a:effectLst/>
        </p:spPr>
        <p:style>
          <a:lnRef idx="1">
            <a:schemeClr val="accent1"/>
          </a:lnRef>
          <a:fillRef idx="3">
            <a:schemeClr val="accent1"/>
          </a:fillRef>
          <a:effectRef idx="2">
            <a:schemeClr val="accent1"/>
          </a:effectRef>
          <a:fontRef idx="minor">
            <a:schemeClr val="lt1"/>
          </a:fontRef>
        </p:style>
        <p:txBody>
          <a:bodyPr rtlCol="0" anchor="t" anchorCtr="0"/>
          <a:lstStyle/>
          <a:p>
            <a:r>
              <a:rPr kumimoji="1" lang="en-US" altLang="ja-JP" sz="1200" dirty="0" smtClean="0">
                <a:solidFill>
                  <a:srgbClr val="FF0000"/>
                </a:solidFill>
                <a:latin typeface="MS UI Gothic" pitchFamily="50" charset="-128"/>
                <a:ea typeface="MS UI Gothic" pitchFamily="50" charset="-128"/>
                <a:cs typeface="メイリオ" pitchFamily="50" charset="-128"/>
              </a:rPr>
              <a:t>【</a:t>
            </a:r>
            <a:r>
              <a:rPr kumimoji="1" lang="ja-JP" altLang="en-US" sz="1200" dirty="0" smtClean="0">
                <a:solidFill>
                  <a:srgbClr val="FF0000"/>
                </a:solidFill>
                <a:latin typeface="MS UI Gothic" pitchFamily="50" charset="-128"/>
                <a:ea typeface="MS UI Gothic" pitchFamily="50" charset="-128"/>
                <a:cs typeface="メイリオ" pitchFamily="50" charset="-128"/>
              </a:rPr>
              <a:t>自治体</a:t>
            </a:r>
            <a:r>
              <a:rPr kumimoji="1" lang="ja-JP" altLang="en-US" sz="1200" dirty="0">
                <a:solidFill>
                  <a:srgbClr val="FF0000"/>
                </a:solidFill>
                <a:latin typeface="MS UI Gothic" pitchFamily="50" charset="-128"/>
                <a:ea typeface="MS UI Gothic" pitchFamily="50" charset="-128"/>
                <a:cs typeface="メイリオ" pitchFamily="50" charset="-128"/>
              </a:rPr>
              <a:t>行政情報のオープンデータ化の</a:t>
            </a:r>
            <a:r>
              <a:rPr kumimoji="1" lang="ja-JP" altLang="en-US" sz="1200" dirty="0" smtClean="0">
                <a:solidFill>
                  <a:srgbClr val="FF0000"/>
                </a:solidFill>
                <a:latin typeface="MS UI Gothic" pitchFamily="50" charset="-128"/>
                <a:ea typeface="MS UI Gothic" pitchFamily="50" charset="-128"/>
                <a:cs typeface="メイリオ" pitchFamily="50" charset="-128"/>
              </a:rPr>
              <a:t>実証</a:t>
            </a:r>
            <a:r>
              <a:rPr kumimoji="1" lang="en-US" altLang="ja-JP" sz="1200" dirty="0" smtClean="0">
                <a:solidFill>
                  <a:srgbClr val="FF0000"/>
                </a:solidFill>
                <a:latin typeface="MS UI Gothic" pitchFamily="50" charset="-128"/>
                <a:ea typeface="MS UI Gothic" pitchFamily="50" charset="-128"/>
                <a:cs typeface="メイリオ" pitchFamily="50" charset="-128"/>
              </a:rPr>
              <a:t>】</a:t>
            </a:r>
            <a:endParaRPr kumimoji="1" lang="en-US" altLang="ja-JP" sz="1200" dirty="0">
              <a:solidFill>
                <a:srgbClr val="FF0000"/>
              </a:solidFill>
              <a:latin typeface="MS UI Gothic" pitchFamily="50" charset="-128"/>
              <a:ea typeface="MS UI Gothic" pitchFamily="50" charset="-128"/>
              <a:cs typeface="メイリオ" pitchFamily="50" charset="-128"/>
            </a:endParaRPr>
          </a:p>
          <a:p>
            <a:endParaRPr kumimoji="1" lang="en-US" altLang="ja-JP" sz="1000" dirty="0">
              <a:solidFill>
                <a:srgbClr val="000000"/>
              </a:solidFill>
              <a:latin typeface="MS UI Gothic" pitchFamily="50" charset="-128"/>
              <a:ea typeface="MS UI Gothic" pitchFamily="50" charset="-128"/>
              <a:cs typeface="メイリオ" pitchFamily="50" charset="-128"/>
            </a:endParaRPr>
          </a:p>
          <a:p>
            <a:r>
              <a:rPr lang="ja-JP" altLang="en-US" sz="1000" dirty="0">
                <a:solidFill>
                  <a:srgbClr val="000000"/>
                </a:solidFill>
                <a:latin typeface="+mn-ea"/>
                <a:cs typeface="メイリオ" pitchFamily="50" charset="-128"/>
              </a:rPr>
              <a:t>・重点自治体行政情報の</a:t>
            </a:r>
            <a:r>
              <a:rPr lang="en-US" altLang="ja-JP" sz="1000" u="sng" dirty="0">
                <a:solidFill>
                  <a:srgbClr val="000000"/>
                </a:solidFill>
                <a:latin typeface="+mn-ea"/>
                <a:cs typeface="メイリオ" pitchFamily="50" charset="-128"/>
              </a:rPr>
              <a:t>Web</a:t>
            </a:r>
            <a:r>
              <a:rPr lang="ja-JP" altLang="en-US" sz="1000" u="sng" dirty="0">
                <a:solidFill>
                  <a:srgbClr val="000000"/>
                </a:solidFill>
                <a:latin typeface="+mn-ea"/>
                <a:cs typeface="メイリオ" pitchFamily="50" charset="-128"/>
              </a:rPr>
              <a:t>公開</a:t>
            </a:r>
            <a:r>
              <a:rPr lang="ja-JP" altLang="en-US" sz="1000" dirty="0" smtClean="0">
                <a:solidFill>
                  <a:srgbClr val="000000"/>
                </a:solidFill>
                <a:latin typeface="+mn-ea"/>
                <a:cs typeface="メイリオ" pitchFamily="50" charset="-128"/>
              </a:rPr>
              <a:t>・</a:t>
            </a:r>
            <a:r>
              <a:rPr lang="ja-JP" altLang="en-US" sz="1000" u="sng" dirty="0" smtClean="0">
                <a:solidFill>
                  <a:srgbClr val="000000"/>
                </a:solidFill>
                <a:latin typeface="+mn-ea"/>
                <a:cs typeface="メイリオ" pitchFamily="50" charset="-128"/>
              </a:rPr>
              <a:t>データポータルサイト</a:t>
            </a:r>
            <a:r>
              <a:rPr lang="ja-JP" altLang="en-US" sz="1000" u="sng" dirty="0">
                <a:solidFill>
                  <a:srgbClr val="000000"/>
                </a:solidFill>
                <a:latin typeface="+mn-ea"/>
                <a:cs typeface="メイリオ" pitchFamily="50" charset="-128"/>
              </a:rPr>
              <a:t>の</a:t>
            </a:r>
            <a:r>
              <a:rPr lang="ja-JP" altLang="en-US" sz="1000" u="sng" dirty="0" smtClean="0">
                <a:solidFill>
                  <a:srgbClr val="000000"/>
                </a:solidFill>
                <a:latin typeface="+mn-ea"/>
                <a:cs typeface="メイリオ" pitchFamily="50" charset="-128"/>
              </a:rPr>
              <a:t>構築</a:t>
            </a:r>
            <a:endParaRPr kumimoji="1" lang="en-US" altLang="ja-JP" sz="1000" dirty="0" smtClean="0">
              <a:solidFill>
                <a:srgbClr val="000000"/>
              </a:solidFill>
              <a:latin typeface="MS UI Gothic" pitchFamily="50" charset="-128"/>
              <a:ea typeface="MS UI Gothic" pitchFamily="50" charset="-128"/>
              <a:cs typeface="メイリオ" pitchFamily="50" charset="-128"/>
            </a:endParaRPr>
          </a:p>
          <a:p>
            <a:r>
              <a:rPr kumimoji="1" lang="ja-JP" altLang="en-US" sz="1000" dirty="0" smtClean="0">
                <a:solidFill>
                  <a:srgbClr val="000000"/>
                </a:solidFill>
                <a:latin typeface="MS UI Gothic" pitchFamily="50" charset="-128"/>
                <a:ea typeface="MS UI Gothic" pitchFamily="50" charset="-128"/>
                <a:cs typeface="メイリオ" pitchFamily="50" charset="-128"/>
              </a:rPr>
              <a:t>・</a:t>
            </a:r>
            <a:r>
              <a:rPr kumimoji="1" lang="ja-JP" altLang="en-US" sz="1000" u="sng" dirty="0" smtClean="0">
                <a:solidFill>
                  <a:srgbClr val="FF0000"/>
                </a:solidFill>
                <a:latin typeface="MS UI Gothic" pitchFamily="50" charset="-128"/>
                <a:ea typeface="MS UI Gothic" pitchFamily="50" charset="-128"/>
                <a:cs typeface="メイリオ" pitchFamily="50" charset="-128"/>
              </a:rPr>
              <a:t>コンテスト</a:t>
            </a:r>
            <a:r>
              <a:rPr lang="ja-JP" altLang="en-US" sz="1100" u="sng" kern="0" dirty="0" smtClean="0">
                <a:solidFill>
                  <a:srgbClr val="FF0000"/>
                </a:solidFill>
                <a:latin typeface="MS UI Gothic" pitchFamily="50" charset="-128"/>
                <a:ea typeface="MS UI Gothic" pitchFamily="50" charset="-128"/>
                <a:cs typeface="メイリオ" pitchFamily="50" charset="-128"/>
              </a:rPr>
              <a:t>によるアプリケーションの開発</a:t>
            </a:r>
            <a:endParaRPr kumimoji="1" lang="en-US" altLang="ja-JP" sz="1100" u="sng" dirty="0" smtClean="0">
              <a:solidFill>
                <a:srgbClr val="FF0000"/>
              </a:solidFill>
              <a:latin typeface="MS UI Gothic" pitchFamily="50" charset="-128"/>
              <a:ea typeface="MS UI Gothic" pitchFamily="50" charset="-128"/>
              <a:cs typeface="メイリオ" pitchFamily="50" charset="-128"/>
            </a:endParaRPr>
          </a:p>
        </p:txBody>
      </p:sp>
      <p:cxnSp>
        <p:nvCxnSpPr>
          <p:cNvPr id="126" name="カギ線コネクタ 125"/>
          <p:cNvCxnSpPr>
            <a:stCxn id="125" idx="2"/>
            <a:endCxn id="121" idx="0"/>
          </p:cNvCxnSpPr>
          <p:nvPr/>
        </p:nvCxnSpPr>
        <p:spPr>
          <a:xfrm rot="5400000">
            <a:off x="7077370" y="1938934"/>
            <a:ext cx="252567" cy="2573721"/>
          </a:xfrm>
          <a:prstGeom prst="bentConnector3">
            <a:avLst>
              <a:gd name="adj1" fmla="val 73510"/>
            </a:avLst>
          </a:prstGeom>
          <a:ln w="19050">
            <a:solidFill>
              <a:schemeClr val="accent2"/>
            </a:solidFill>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127" name="カギ線コネクタ 126"/>
          <p:cNvCxnSpPr>
            <a:stCxn id="120" idx="2"/>
            <a:endCxn id="145" idx="3"/>
          </p:cNvCxnSpPr>
          <p:nvPr/>
        </p:nvCxnSpPr>
        <p:spPr>
          <a:xfrm rot="16200000" flipH="1">
            <a:off x="6933822" y="1922538"/>
            <a:ext cx="1316649" cy="3670593"/>
          </a:xfrm>
          <a:prstGeom prst="bentConnector4">
            <a:avLst>
              <a:gd name="adj1" fmla="val 5126"/>
              <a:gd name="adj2" fmla="val 106228"/>
            </a:avLst>
          </a:prstGeom>
          <a:ln w="19050">
            <a:solidFill>
              <a:srgbClr val="FFC000"/>
            </a:solidFill>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129" name="正方形/長方形 128"/>
          <p:cNvSpPr/>
          <p:nvPr/>
        </p:nvSpPr>
        <p:spPr>
          <a:xfrm>
            <a:off x="5024520" y="6525344"/>
            <a:ext cx="4673956" cy="289827"/>
          </a:xfrm>
          <a:prstGeom prst="rect">
            <a:avLst/>
          </a:prstGeom>
          <a:solidFill>
            <a:srgbClr val="FFFFFF"/>
          </a:solidFill>
          <a:ln w="28575">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nchorCtr="0"/>
          <a:lstStyle/>
          <a:p>
            <a:pPr algn="ctr"/>
            <a:r>
              <a:rPr lang="en-US" altLang="ja-JP" sz="1200" dirty="0" smtClean="0">
                <a:solidFill>
                  <a:srgbClr val="FF0000"/>
                </a:solidFill>
                <a:latin typeface="MS UI Gothic" pitchFamily="50" charset="-128"/>
                <a:ea typeface="MS UI Gothic" pitchFamily="50" charset="-128"/>
                <a:cs typeface="メイリオ" pitchFamily="50" charset="-128"/>
              </a:rPr>
              <a:t>【</a:t>
            </a:r>
            <a:r>
              <a:rPr lang="ja-JP" altLang="en-US" sz="1200" dirty="0" smtClean="0">
                <a:solidFill>
                  <a:srgbClr val="FF0000"/>
                </a:solidFill>
                <a:latin typeface="MS UI Gothic" pitchFamily="50" charset="-128"/>
                <a:ea typeface="MS UI Gothic" pitchFamily="50" charset="-128"/>
                <a:cs typeface="メイリオ" pitchFamily="50" charset="-128"/>
              </a:rPr>
              <a:t>「オープンデータ流通推進コンソーシアム」との連携・協力等</a:t>
            </a:r>
            <a:r>
              <a:rPr lang="en-US" altLang="ja-JP" sz="1200" dirty="0" smtClean="0">
                <a:solidFill>
                  <a:srgbClr val="FF0000"/>
                </a:solidFill>
                <a:latin typeface="MS UI Gothic" pitchFamily="50" charset="-128"/>
                <a:ea typeface="MS UI Gothic" pitchFamily="50" charset="-128"/>
                <a:cs typeface="メイリオ" pitchFamily="50" charset="-128"/>
              </a:rPr>
              <a:t>】</a:t>
            </a:r>
            <a:endParaRPr lang="en-US" altLang="ja-JP" sz="1200" dirty="0">
              <a:solidFill>
                <a:srgbClr val="FF0000"/>
              </a:solidFill>
              <a:latin typeface="MS UI Gothic" pitchFamily="50" charset="-128"/>
              <a:ea typeface="MS UI Gothic" pitchFamily="50" charset="-128"/>
              <a:cs typeface="メイリオ" pitchFamily="50" charset="-128"/>
            </a:endParaRPr>
          </a:p>
        </p:txBody>
      </p:sp>
      <p:cxnSp>
        <p:nvCxnSpPr>
          <p:cNvPr id="131" name="直線矢印コネクタ 130"/>
          <p:cNvCxnSpPr>
            <a:stCxn id="123" idx="2"/>
            <a:endCxn id="59" idx="0"/>
          </p:cNvCxnSpPr>
          <p:nvPr/>
        </p:nvCxnSpPr>
        <p:spPr>
          <a:xfrm>
            <a:off x="5922232" y="5387320"/>
            <a:ext cx="0" cy="242739"/>
          </a:xfrm>
          <a:prstGeom prst="straightConnector1">
            <a:avLst/>
          </a:prstGeom>
          <a:ln w="22225">
            <a:solidFill>
              <a:schemeClr val="tx1"/>
            </a:solidFill>
            <a:prstDash val="sysDot"/>
            <a:tailEnd type="arrow"/>
          </a:ln>
          <a:effectLst/>
        </p:spPr>
        <p:style>
          <a:lnRef idx="2">
            <a:schemeClr val="accent1"/>
          </a:lnRef>
          <a:fillRef idx="0">
            <a:schemeClr val="accent1"/>
          </a:fillRef>
          <a:effectRef idx="1">
            <a:schemeClr val="accent1"/>
          </a:effectRef>
          <a:fontRef idx="minor">
            <a:schemeClr val="tx1"/>
          </a:fontRef>
        </p:style>
      </p:cxnSp>
      <p:sp>
        <p:nvSpPr>
          <p:cNvPr id="134" name="正方形/長方形 133"/>
          <p:cNvSpPr/>
          <p:nvPr/>
        </p:nvSpPr>
        <p:spPr>
          <a:xfrm>
            <a:off x="2050128" y="3352078"/>
            <a:ext cx="1440000" cy="3027661"/>
          </a:xfrm>
          <a:prstGeom prst="rect">
            <a:avLst/>
          </a:prstGeom>
          <a:solidFill>
            <a:srgbClr val="B9E1FF">
              <a:alpha val="34902"/>
            </a:srgbClr>
          </a:solidFill>
          <a:ln w="28575">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t" anchorCtr="0"/>
          <a:lstStyle/>
          <a:p>
            <a:pPr algn="ctr"/>
            <a:r>
              <a:rPr kumimoji="1" lang="ja-JP" altLang="en-US" sz="1400" u="sng" dirty="0" smtClean="0">
                <a:solidFill>
                  <a:srgbClr val="000000"/>
                </a:solidFill>
                <a:latin typeface="MS UI Gothic" pitchFamily="50" charset="-128"/>
                <a:ea typeface="MS UI Gothic" pitchFamily="50" charset="-128"/>
                <a:cs typeface="メイリオ" pitchFamily="50" charset="-128"/>
              </a:rPr>
              <a:t>データ利用者</a:t>
            </a:r>
            <a:endParaRPr kumimoji="1" lang="en-US" altLang="ja-JP" sz="1400" u="sng" dirty="0" smtClean="0">
              <a:solidFill>
                <a:srgbClr val="000000"/>
              </a:solidFill>
              <a:latin typeface="MS UI Gothic" pitchFamily="50" charset="-128"/>
              <a:ea typeface="MS UI Gothic" pitchFamily="50" charset="-128"/>
              <a:cs typeface="メイリオ" pitchFamily="50" charset="-128"/>
            </a:endParaRPr>
          </a:p>
          <a:p>
            <a:pPr algn="ctr"/>
            <a:r>
              <a:rPr kumimoji="1" lang="ja-JP" altLang="en-US" sz="1200" u="sng" dirty="0" smtClean="0">
                <a:solidFill>
                  <a:srgbClr val="000000"/>
                </a:solidFill>
                <a:latin typeface="MS UI Gothic" pitchFamily="50" charset="-128"/>
                <a:ea typeface="MS UI Gothic" pitchFamily="50" charset="-128"/>
                <a:cs typeface="メイリオ" pitchFamily="50" charset="-128"/>
              </a:rPr>
              <a:t>（情報サービス</a:t>
            </a:r>
            <a:endParaRPr kumimoji="1" lang="en-US" altLang="ja-JP" sz="1200" u="sng" dirty="0" smtClean="0">
              <a:solidFill>
                <a:srgbClr val="000000"/>
              </a:solidFill>
              <a:latin typeface="MS UI Gothic" pitchFamily="50" charset="-128"/>
              <a:ea typeface="MS UI Gothic" pitchFamily="50" charset="-128"/>
              <a:cs typeface="メイリオ" pitchFamily="50" charset="-128"/>
            </a:endParaRPr>
          </a:p>
          <a:p>
            <a:pPr algn="ctr"/>
            <a:r>
              <a:rPr kumimoji="1" lang="ja-JP" altLang="en-US" sz="1200" u="sng" dirty="0" smtClean="0">
                <a:solidFill>
                  <a:srgbClr val="000000"/>
                </a:solidFill>
                <a:latin typeface="MS UI Gothic" pitchFamily="50" charset="-128"/>
                <a:ea typeface="MS UI Gothic" pitchFamily="50" charset="-128"/>
                <a:cs typeface="メイリオ" pitchFamily="50" charset="-128"/>
              </a:rPr>
              <a:t>開発事業者）</a:t>
            </a:r>
          </a:p>
        </p:txBody>
      </p:sp>
      <p:pic>
        <p:nvPicPr>
          <p:cNvPr id="135" name="Picture 1055" descr="C:\Documents and Settings\moroy\My Documents\My Pictures\Microsoft クリップ オーガナイザ\004326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2476635" y="4629682"/>
            <a:ext cx="586987" cy="58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6" name="正方形/長方形 135"/>
          <p:cNvSpPr/>
          <p:nvPr/>
        </p:nvSpPr>
        <p:spPr>
          <a:xfrm>
            <a:off x="2130631" y="5387320"/>
            <a:ext cx="1122828" cy="847279"/>
          </a:xfrm>
          <a:prstGeom prst="rect">
            <a:avLst/>
          </a:prstGeom>
          <a:solidFill>
            <a:srgbClr val="FAEDEA">
              <a:alpha val="49804"/>
            </a:srgbClr>
          </a:solidFill>
          <a:ln w="1905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nchorCtr="0"/>
          <a:lstStyle/>
          <a:p>
            <a:r>
              <a:rPr kumimoji="1" lang="en-US" altLang="ja-JP" sz="1200" dirty="0" smtClean="0">
                <a:solidFill>
                  <a:srgbClr val="FF0000"/>
                </a:solidFill>
                <a:latin typeface="MS UI Gothic" pitchFamily="50" charset="-128"/>
                <a:ea typeface="MS UI Gothic" pitchFamily="50" charset="-128"/>
                <a:cs typeface="メイリオ" pitchFamily="50" charset="-128"/>
              </a:rPr>
              <a:t>【</a:t>
            </a:r>
            <a:r>
              <a:rPr kumimoji="1" lang="ja-JP" altLang="en-US" sz="1200" dirty="0" smtClean="0">
                <a:solidFill>
                  <a:srgbClr val="FF0000"/>
                </a:solidFill>
                <a:latin typeface="MS UI Gothic" pitchFamily="50" charset="-128"/>
                <a:ea typeface="MS UI Gothic" pitchFamily="50" charset="-128"/>
                <a:cs typeface="メイリオ" pitchFamily="50" charset="-128"/>
              </a:rPr>
              <a:t>アプリケーションの開発</a:t>
            </a:r>
            <a:r>
              <a:rPr kumimoji="1" lang="en-US" altLang="ja-JP" sz="1200" dirty="0" smtClean="0">
                <a:solidFill>
                  <a:srgbClr val="FF0000"/>
                </a:solidFill>
                <a:latin typeface="MS UI Gothic" pitchFamily="50" charset="-128"/>
                <a:ea typeface="MS UI Gothic" pitchFamily="50" charset="-128"/>
                <a:cs typeface="メイリオ" pitchFamily="50" charset="-128"/>
              </a:rPr>
              <a:t>】</a:t>
            </a:r>
          </a:p>
          <a:p>
            <a:pPr defTabSz="840242" fontAlgn="auto">
              <a:spcBef>
                <a:spcPts val="0"/>
              </a:spcBef>
              <a:spcAft>
                <a:spcPts val="0"/>
              </a:spcAft>
            </a:pPr>
            <a:r>
              <a:rPr kumimoji="0" lang="ja-JP" altLang="en-US" sz="900" kern="0" dirty="0" smtClean="0">
                <a:solidFill>
                  <a:sysClr val="windowText" lastClr="000000"/>
                </a:solidFill>
                <a:latin typeface="+mn-ea"/>
                <a:cs typeface="メイリオ" pitchFamily="50" charset="-128"/>
              </a:rPr>
              <a:t>・</a:t>
            </a:r>
            <a:r>
              <a:rPr kumimoji="0" lang="ja-JP" altLang="en-US" sz="900" u="sng" kern="0" dirty="0">
                <a:solidFill>
                  <a:schemeClr val="tx1"/>
                </a:solidFill>
                <a:latin typeface="+mn-ea"/>
                <a:cs typeface="メイリオ" pitchFamily="50" charset="-128"/>
              </a:rPr>
              <a:t>開発者サイト</a:t>
            </a:r>
            <a:r>
              <a:rPr kumimoji="0" lang="ja-JP" altLang="en-US" sz="900" kern="0" dirty="0" smtClean="0">
                <a:solidFill>
                  <a:schemeClr val="tx1"/>
                </a:solidFill>
                <a:latin typeface="+mn-ea"/>
                <a:cs typeface="メイリオ" pitchFamily="50" charset="-128"/>
              </a:rPr>
              <a:t>構築</a:t>
            </a:r>
            <a:endParaRPr kumimoji="0" lang="en-US" altLang="ja-JP" sz="1000" kern="0" dirty="0">
              <a:solidFill>
                <a:schemeClr val="tx1"/>
              </a:solidFill>
              <a:latin typeface="+mn-ea"/>
              <a:cs typeface="メイリオ" pitchFamily="50" charset="-128"/>
            </a:endParaRPr>
          </a:p>
        </p:txBody>
      </p:sp>
      <p:sp>
        <p:nvSpPr>
          <p:cNvPr id="137" name="正方形/長方形 136"/>
          <p:cNvSpPr/>
          <p:nvPr/>
        </p:nvSpPr>
        <p:spPr>
          <a:xfrm>
            <a:off x="1152346" y="4591722"/>
            <a:ext cx="1368581" cy="32754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000" dirty="0" smtClean="0">
                <a:solidFill>
                  <a:srgbClr val="000000"/>
                </a:solidFill>
                <a:latin typeface="MS UI Gothic" pitchFamily="50" charset="-128"/>
                <a:ea typeface="MS UI Gothic" pitchFamily="50" charset="-128"/>
                <a:cs typeface="メイリオ" pitchFamily="50" charset="-128"/>
              </a:rPr>
              <a:t>⑤サービス提供</a:t>
            </a:r>
          </a:p>
        </p:txBody>
      </p:sp>
      <p:sp>
        <p:nvSpPr>
          <p:cNvPr id="138" name="左カーブ矢印 137"/>
          <p:cNvSpPr/>
          <p:nvPr/>
        </p:nvSpPr>
        <p:spPr>
          <a:xfrm rot="20138534">
            <a:off x="3158043" y="3775692"/>
            <a:ext cx="1296617" cy="448602"/>
          </a:xfrm>
          <a:prstGeom prst="curvedLeftArrow">
            <a:avLst>
              <a:gd name="adj1" fmla="val 10283"/>
              <a:gd name="adj2" fmla="val 30113"/>
              <a:gd name="adj3" fmla="val 20823"/>
            </a:avLst>
          </a:prstGeom>
          <a:solidFill>
            <a:schemeClr val="bg1">
              <a:lumMod val="75000"/>
            </a:schemeClr>
          </a:solid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smtClean="0">
              <a:solidFill>
                <a:srgbClr val="000000"/>
              </a:solidFill>
              <a:latin typeface="MS UI Gothic" pitchFamily="50" charset="-128"/>
              <a:ea typeface="MS UI Gothic" pitchFamily="50" charset="-128"/>
            </a:endParaRPr>
          </a:p>
        </p:txBody>
      </p:sp>
      <p:sp>
        <p:nvSpPr>
          <p:cNvPr id="139" name="左カーブ矢印 138"/>
          <p:cNvSpPr/>
          <p:nvPr/>
        </p:nvSpPr>
        <p:spPr>
          <a:xfrm>
            <a:off x="3245839" y="4705881"/>
            <a:ext cx="1296617" cy="542510"/>
          </a:xfrm>
          <a:prstGeom prst="curvedLeftArrow">
            <a:avLst>
              <a:gd name="adj1" fmla="val 10283"/>
              <a:gd name="adj2" fmla="val 30113"/>
              <a:gd name="adj3" fmla="val 20823"/>
            </a:avLst>
          </a:prstGeom>
          <a:solidFill>
            <a:schemeClr val="bg1">
              <a:lumMod val="75000"/>
            </a:schemeClr>
          </a:solid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smtClean="0">
              <a:solidFill>
                <a:srgbClr val="000000"/>
              </a:solidFill>
              <a:latin typeface="MS UI Gothic" pitchFamily="50" charset="-128"/>
              <a:ea typeface="MS UI Gothic" pitchFamily="50" charset="-128"/>
            </a:endParaRPr>
          </a:p>
        </p:txBody>
      </p:sp>
      <p:sp>
        <p:nvSpPr>
          <p:cNvPr id="141" name="左カーブ矢印 140"/>
          <p:cNvSpPr/>
          <p:nvPr/>
        </p:nvSpPr>
        <p:spPr>
          <a:xfrm>
            <a:off x="3253459" y="5490741"/>
            <a:ext cx="1296617" cy="542510"/>
          </a:xfrm>
          <a:prstGeom prst="curvedLeftArrow">
            <a:avLst>
              <a:gd name="adj1" fmla="val 10283"/>
              <a:gd name="adj2" fmla="val 30113"/>
              <a:gd name="adj3" fmla="val 20823"/>
            </a:avLst>
          </a:prstGeom>
          <a:solidFill>
            <a:schemeClr val="bg1">
              <a:lumMod val="75000"/>
            </a:schemeClr>
          </a:solid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smtClean="0">
              <a:solidFill>
                <a:srgbClr val="000000"/>
              </a:solidFill>
              <a:latin typeface="MS UI Gothic" pitchFamily="50" charset="-128"/>
              <a:ea typeface="MS UI Gothic" pitchFamily="50" charset="-128"/>
            </a:endParaRPr>
          </a:p>
        </p:txBody>
      </p:sp>
      <p:sp>
        <p:nvSpPr>
          <p:cNvPr id="142" name="正方形/長方形 141"/>
          <p:cNvSpPr/>
          <p:nvPr/>
        </p:nvSpPr>
        <p:spPr>
          <a:xfrm>
            <a:off x="196498" y="6525344"/>
            <a:ext cx="4673956" cy="289827"/>
          </a:xfrm>
          <a:prstGeom prst="rect">
            <a:avLst/>
          </a:prstGeom>
          <a:noFill/>
          <a:ln w="28575">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nchorCtr="0"/>
          <a:lstStyle/>
          <a:p>
            <a:pPr algn="ctr"/>
            <a:r>
              <a:rPr lang="en-US" altLang="ja-JP" sz="1200" dirty="0" smtClean="0">
                <a:solidFill>
                  <a:srgbClr val="FF0000"/>
                </a:solidFill>
                <a:latin typeface="MS UI Gothic" pitchFamily="50" charset="-128"/>
                <a:ea typeface="MS UI Gothic" pitchFamily="50" charset="-128"/>
                <a:cs typeface="メイリオ" pitchFamily="50" charset="-128"/>
              </a:rPr>
              <a:t>【</a:t>
            </a:r>
            <a:r>
              <a:rPr lang="ja-JP" altLang="en-US" sz="1200" dirty="0" smtClean="0">
                <a:solidFill>
                  <a:srgbClr val="FF0000"/>
                </a:solidFill>
                <a:latin typeface="MS UI Gothic" pitchFamily="50" charset="-128"/>
                <a:ea typeface="MS UI Gothic" pitchFamily="50" charset="-128"/>
                <a:cs typeface="メイリオ" pitchFamily="50" charset="-128"/>
              </a:rPr>
              <a:t>継続</a:t>
            </a:r>
            <a:r>
              <a:rPr lang="ja-JP" altLang="en-US" sz="1200" dirty="0">
                <a:solidFill>
                  <a:srgbClr val="FF0000"/>
                </a:solidFill>
                <a:latin typeface="MS UI Gothic" pitchFamily="50" charset="-128"/>
                <a:ea typeface="MS UI Gothic" pitchFamily="50" charset="-128"/>
                <a:cs typeface="メイリオ" pitchFamily="50" charset="-128"/>
              </a:rPr>
              <a:t>運用・普及に係る計画の策定</a:t>
            </a:r>
            <a:r>
              <a:rPr lang="ja-JP" altLang="en-US" sz="1200" dirty="0" smtClean="0">
                <a:solidFill>
                  <a:srgbClr val="FF0000"/>
                </a:solidFill>
                <a:latin typeface="MS UI Gothic" pitchFamily="50" charset="-128"/>
                <a:ea typeface="MS UI Gothic" pitchFamily="50" charset="-128"/>
                <a:cs typeface="メイリオ" pitchFamily="50" charset="-128"/>
              </a:rPr>
              <a:t>等</a:t>
            </a:r>
            <a:r>
              <a:rPr lang="en-US" altLang="ja-JP" sz="1200" dirty="0" smtClean="0">
                <a:solidFill>
                  <a:srgbClr val="FF0000"/>
                </a:solidFill>
                <a:latin typeface="MS UI Gothic" pitchFamily="50" charset="-128"/>
                <a:ea typeface="MS UI Gothic" pitchFamily="50" charset="-128"/>
                <a:cs typeface="メイリオ" pitchFamily="50" charset="-128"/>
              </a:rPr>
              <a:t>】</a:t>
            </a:r>
            <a:endParaRPr lang="en-US" altLang="ja-JP" sz="1200" dirty="0">
              <a:solidFill>
                <a:srgbClr val="FF0000"/>
              </a:solidFill>
              <a:latin typeface="MS UI Gothic" pitchFamily="50" charset="-128"/>
              <a:ea typeface="MS UI Gothic" pitchFamily="50" charset="-128"/>
              <a:cs typeface="メイリオ" pitchFamily="50" charset="-128"/>
            </a:endParaRPr>
          </a:p>
        </p:txBody>
      </p:sp>
      <p:sp>
        <p:nvSpPr>
          <p:cNvPr id="143" name="円柱 142"/>
          <p:cNvSpPr/>
          <p:nvPr/>
        </p:nvSpPr>
        <p:spPr>
          <a:xfrm>
            <a:off x="6030218" y="4701910"/>
            <a:ext cx="1300688" cy="655146"/>
          </a:xfrm>
          <a:prstGeom prst="can">
            <a:avLst>
              <a:gd name="adj" fmla="val 12838"/>
            </a:avLst>
          </a:prstGeom>
          <a:solidFill>
            <a:srgbClr val="C4E59F"/>
          </a:solidFill>
          <a:ln>
            <a:solidFill>
              <a:srgbClr val="00B050"/>
            </a:solidFill>
          </a:ln>
          <a:effectLst/>
        </p:spPr>
        <p:style>
          <a:lnRef idx="1">
            <a:schemeClr val="accent1"/>
          </a:lnRef>
          <a:fillRef idx="3">
            <a:schemeClr val="accent1"/>
          </a:fillRef>
          <a:effectRef idx="2">
            <a:schemeClr val="accent1"/>
          </a:effectRef>
          <a:fontRef idx="minor">
            <a:schemeClr val="lt1"/>
          </a:fontRef>
        </p:style>
        <p:txBody>
          <a:bodyPr vert="horz" rtlCol="0" anchor="t"/>
          <a:lstStyle/>
          <a:p>
            <a:pPr algn="ctr"/>
            <a:r>
              <a:rPr kumimoji="1" lang="en-US" altLang="ja-JP" sz="1200" dirty="0" smtClean="0">
                <a:solidFill>
                  <a:srgbClr val="000000"/>
                </a:solidFill>
                <a:latin typeface="MS UI Gothic" pitchFamily="50" charset="-128"/>
                <a:ea typeface="MS UI Gothic" pitchFamily="50" charset="-128"/>
                <a:cs typeface="メイリオ" pitchFamily="50" charset="-128"/>
              </a:rPr>
              <a:t>RDF</a:t>
            </a:r>
            <a:r>
              <a:rPr kumimoji="1" lang="ja-JP" altLang="en-US" sz="1200" dirty="0" smtClean="0">
                <a:solidFill>
                  <a:srgbClr val="000000"/>
                </a:solidFill>
                <a:latin typeface="MS UI Gothic" pitchFamily="50" charset="-128"/>
                <a:ea typeface="MS UI Gothic" pitchFamily="50" charset="-128"/>
                <a:cs typeface="メイリオ" pitchFamily="50" charset="-128"/>
              </a:rPr>
              <a:t>スキーマ</a:t>
            </a:r>
            <a:endParaRPr kumimoji="1" lang="en-US" altLang="ja-JP" sz="1200" dirty="0">
              <a:solidFill>
                <a:srgbClr val="000000"/>
              </a:solidFill>
              <a:latin typeface="MS UI Gothic" pitchFamily="50" charset="-128"/>
              <a:ea typeface="MS UI Gothic" pitchFamily="50" charset="-128"/>
              <a:cs typeface="メイリオ" pitchFamily="50" charset="-128"/>
            </a:endParaRPr>
          </a:p>
        </p:txBody>
      </p:sp>
      <p:sp>
        <p:nvSpPr>
          <p:cNvPr id="145" name="小波 144"/>
          <p:cNvSpPr/>
          <p:nvPr/>
        </p:nvSpPr>
        <p:spPr>
          <a:xfrm>
            <a:off x="8337376" y="4232010"/>
            <a:ext cx="1090067" cy="368299"/>
          </a:xfrm>
          <a:prstGeom prst="doubleWave">
            <a:avLst/>
          </a:prstGeom>
          <a:solidFill>
            <a:schemeClr val="accent5">
              <a:lumMod val="20000"/>
              <a:lumOff val="80000"/>
            </a:schemeClr>
          </a:solidFill>
          <a:ln w="28575">
            <a:solidFill>
              <a:schemeClr val="accent5"/>
            </a:solidFill>
          </a:ln>
          <a:effectLst/>
        </p:spPr>
        <p:style>
          <a:lnRef idx="1">
            <a:schemeClr val="accent1"/>
          </a:lnRef>
          <a:fillRef idx="3">
            <a:schemeClr val="accent1"/>
          </a:fillRef>
          <a:effectRef idx="2">
            <a:schemeClr val="accent1"/>
          </a:effectRef>
          <a:fontRef idx="minor">
            <a:schemeClr val="lt1"/>
          </a:fontRef>
        </p:style>
        <p:txBody>
          <a:bodyPr rtlCol="0" anchor="ctr" anchorCtr="0"/>
          <a:lstStyle/>
          <a:p>
            <a:pPr algn="ctr"/>
            <a:r>
              <a:rPr kumimoji="1" lang="ja-JP" altLang="en-US" sz="1000" dirty="0">
                <a:solidFill>
                  <a:srgbClr val="000000"/>
                </a:solidFill>
                <a:latin typeface="MS UI Gothic" pitchFamily="50" charset="-128"/>
                <a:ea typeface="MS UI Gothic" pitchFamily="50" charset="-128"/>
                <a:cs typeface="メイリオ" pitchFamily="50" charset="-128"/>
              </a:rPr>
              <a:t>マニュアル</a:t>
            </a:r>
          </a:p>
        </p:txBody>
      </p:sp>
      <p:sp>
        <p:nvSpPr>
          <p:cNvPr id="146" name="正方形/長方形 145"/>
          <p:cNvSpPr/>
          <p:nvPr/>
        </p:nvSpPr>
        <p:spPr>
          <a:xfrm>
            <a:off x="4423927" y="4341816"/>
            <a:ext cx="2937571" cy="237239"/>
          </a:xfrm>
          <a:prstGeom prst="rect">
            <a:avLst/>
          </a:prstGeom>
          <a:solidFill>
            <a:schemeClr val="accent5">
              <a:lumMod val="20000"/>
              <a:lumOff val="80000"/>
            </a:schemeClr>
          </a:solidFill>
          <a:ln w="12700">
            <a:solidFill>
              <a:schemeClr val="accent5"/>
            </a:solidFill>
          </a:ln>
          <a:effectLst/>
        </p:spPr>
        <p:style>
          <a:lnRef idx="1">
            <a:schemeClr val="accent1"/>
          </a:lnRef>
          <a:fillRef idx="3">
            <a:schemeClr val="accent1"/>
          </a:fillRef>
          <a:effectRef idx="2">
            <a:schemeClr val="accent1"/>
          </a:effectRef>
          <a:fontRef idx="minor">
            <a:schemeClr val="lt1"/>
          </a:fontRef>
        </p:style>
        <p:txBody>
          <a:bodyPr rtlCol="0" anchor="ctr" anchorCtr="0"/>
          <a:lstStyle/>
          <a:p>
            <a:pPr algn="ctr"/>
            <a:r>
              <a:rPr kumimoji="1" lang="ja-JP" altLang="en-US" sz="1000" dirty="0">
                <a:solidFill>
                  <a:srgbClr val="000000"/>
                </a:solidFill>
                <a:latin typeface="MS UI Gothic" pitchFamily="50" charset="-128"/>
                <a:ea typeface="MS UI Gothic" pitchFamily="50" charset="-128"/>
                <a:cs typeface="メイリオ" pitchFamily="50" charset="-128"/>
              </a:rPr>
              <a:t>データ変換ツール</a:t>
            </a:r>
          </a:p>
        </p:txBody>
      </p:sp>
      <p:cxnSp>
        <p:nvCxnSpPr>
          <p:cNvPr id="147" name="カギ線コネクタ 146"/>
          <p:cNvCxnSpPr>
            <a:stCxn id="125" idx="3"/>
            <a:endCxn id="136" idx="2"/>
          </p:cNvCxnSpPr>
          <p:nvPr/>
        </p:nvCxnSpPr>
        <p:spPr>
          <a:xfrm flipH="1">
            <a:off x="2692045" y="2440405"/>
            <a:ext cx="7006432" cy="3794194"/>
          </a:xfrm>
          <a:prstGeom prst="bentConnector4">
            <a:avLst>
              <a:gd name="adj1" fmla="val -1229"/>
              <a:gd name="adj2" fmla="val 105399"/>
            </a:avLst>
          </a:prstGeom>
          <a:ln w="19050">
            <a:solidFill>
              <a:schemeClr val="accent2"/>
            </a:solidFill>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130" name="正方形/長方形 129"/>
          <p:cNvSpPr/>
          <p:nvPr/>
        </p:nvSpPr>
        <p:spPr>
          <a:xfrm>
            <a:off x="3234409" y="3589851"/>
            <a:ext cx="898019" cy="2160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000" dirty="0" smtClean="0">
                <a:solidFill>
                  <a:srgbClr val="000000"/>
                </a:solidFill>
                <a:latin typeface="MS UI Gothic" pitchFamily="50" charset="-128"/>
                <a:ea typeface="MS UI Gothic" pitchFamily="50" charset="-128"/>
                <a:cs typeface="メイリオ" pitchFamily="50" charset="-128"/>
              </a:rPr>
              <a:t>②所在確認</a:t>
            </a:r>
          </a:p>
        </p:txBody>
      </p:sp>
      <p:sp>
        <p:nvSpPr>
          <p:cNvPr id="132" name="正方形/長方形 131"/>
          <p:cNvSpPr/>
          <p:nvPr/>
        </p:nvSpPr>
        <p:spPr>
          <a:xfrm>
            <a:off x="3217264" y="4536636"/>
            <a:ext cx="925769" cy="186802"/>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000" dirty="0" smtClean="0">
                <a:solidFill>
                  <a:srgbClr val="000000"/>
                </a:solidFill>
                <a:latin typeface="MS UI Gothic" pitchFamily="50" charset="-128"/>
                <a:ea typeface="MS UI Gothic" pitchFamily="50" charset="-128"/>
                <a:cs typeface="メイリオ" pitchFamily="50" charset="-128"/>
              </a:rPr>
              <a:t>③内容確認</a:t>
            </a:r>
          </a:p>
        </p:txBody>
      </p:sp>
      <p:sp>
        <p:nvSpPr>
          <p:cNvPr id="133" name="正方形/長方形 132"/>
          <p:cNvSpPr/>
          <p:nvPr/>
        </p:nvSpPr>
        <p:spPr>
          <a:xfrm>
            <a:off x="3226789" y="5325306"/>
            <a:ext cx="1037735" cy="2160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000" dirty="0" smtClean="0">
                <a:solidFill>
                  <a:srgbClr val="000000"/>
                </a:solidFill>
                <a:latin typeface="MS UI Gothic" pitchFamily="50" charset="-128"/>
                <a:ea typeface="MS UI Gothic" pitchFamily="50" charset="-128"/>
                <a:cs typeface="メイリオ" pitchFamily="50" charset="-128"/>
              </a:rPr>
              <a:t>④データ取得</a:t>
            </a:r>
          </a:p>
        </p:txBody>
      </p:sp>
      <p:sp>
        <p:nvSpPr>
          <p:cNvPr id="51" name="テキスト ボックス 50"/>
          <p:cNvSpPr txBox="1"/>
          <p:nvPr/>
        </p:nvSpPr>
        <p:spPr>
          <a:xfrm>
            <a:off x="0" y="-2352"/>
            <a:ext cx="9905999" cy="400110"/>
          </a:xfrm>
          <a:prstGeom prst="rect">
            <a:avLst/>
          </a:prstGeom>
          <a:noFill/>
        </p:spPr>
        <p:txBody>
          <a:bodyPr wrap="square" rtlCol="0">
            <a:spAutoFit/>
          </a:bodyPr>
          <a:lstStyle/>
          <a:p>
            <a:pPr algn="ctr"/>
            <a:r>
              <a:rPr lang="ja-JP" altLang="en-US" dirty="0" smtClean="0">
                <a:latin typeface="+mn-ea"/>
              </a:rPr>
              <a:t>平成</a:t>
            </a:r>
            <a:r>
              <a:rPr lang="en-US" altLang="ja-JP" dirty="0" smtClean="0">
                <a:latin typeface="+mn-ea"/>
              </a:rPr>
              <a:t>25</a:t>
            </a:r>
            <a:r>
              <a:rPr lang="ja-JP" altLang="en-US" dirty="0" smtClean="0">
                <a:latin typeface="+mn-ea"/>
              </a:rPr>
              <a:t>年度オープンデータ</a:t>
            </a:r>
            <a:r>
              <a:rPr lang="ja-JP" altLang="en-US" dirty="0">
                <a:latin typeface="+mn-ea"/>
              </a:rPr>
              <a:t>実証</a:t>
            </a:r>
            <a:r>
              <a:rPr lang="ja-JP" altLang="en-US" dirty="0" smtClean="0">
                <a:latin typeface="+mn-ea"/>
              </a:rPr>
              <a:t>実験　</a:t>
            </a:r>
            <a:r>
              <a:rPr lang="ja-JP" altLang="en-US" sz="2000" dirty="0" smtClean="0">
                <a:latin typeface="+mn-ea"/>
              </a:rPr>
              <a:t>自治体行政情報</a:t>
            </a:r>
            <a:r>
              <a:rPr lang="ja-JP" altLang="en-US" sz="2000" dirty="0" smtClean="0">
                <a:latin typeface="+mn-ea"/>
              </a:rPr>
              <a:t>実証（概要）</a:t>
            </a:r>
            <a:endParaRPr kumimoji="1" lang="en-US" altLang="ja-JP" sz="2000" dirty="0" smtClean="0">
              <a:latin typeface="+mn-ea"/>
            </a:endParaRPr>
          </a:p>
        </p:txBody>
      </p:sp>
    </p:spTree>
    <p:extLst>
      <p:ext uri="{BB962C8B-B14F-4D97-AF65-F5344CB8AC3E}">
        <p14:creationId xmlns:p14="http://schemas.microsoft.com/office/powerpoint/2010/main" val="41918779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正方形/長方形 56"/>
          <p:cNvSpPr>
            <a:spLocks/>
          </p:cNvSpPr>
          <p:nvPr/>
        </p:nvSpPr>
        <p:spPr>
          <a:xfrm>
            <a:off x="2782600" y="3590325"/>
            <a:ext cx="1944000" cy="3024000"/>
          </a:xfrm>
          <a:prstGeom prst="rect">
            <a:avLst/>
          </a:prstGeom>
          <a:solidFill>
            <a:srgbClr val="E6B600">
              <a:lumMod val="20000"/>
              <a:lumOff val="80000"/>
            </a:srgbClr>
          </a:solidFill>
          <a:ln w="25400" cap="flat" cmpd="sng" algn="ctr">
            <a:solidFill>
              <a:srgbClr val="000000"/>
            </a:solidFill>
            <a:prstDash val="solid"/>
          </a:ln>
          <a:effectLst/>
        </p:spPr>
        <p:txBody>
          <a:bodyPr rtlCol="0" anchor="b" anchorCtr="1"/>
          <a:lstStyle>
            <a:defPPr>
              <a:defRPr lang="en-US"/>
            </a:defPPr>
            <a:lvl1pPr marL="0" algn="l" defTabSz="457133" rtl="0" eaLnBrk="1" latinLnBrk="0" hangingPunct="1">
              <a:defRPr sz="1800" kern="1200">
                <a:solidFill>
                  <a:schemeClr val="lt1"/>
                </a:solidFill>
                <a:latin typeface="+mn-lt"/>
                <a:ea typeface="+mn-ea"/>
                <a:cs typeface="+mn-cs"/>
              </a:defRPr>
            </a:lvl1pPr>
            <a:lvl2pPr marL="457133" algn="l" defTabSz="457133" rtl="0" eaLnBrk="1" latinLnBrk="0" hangingPunct="1">
              <a:defRPr sz="1800" kern="1200">
                <a:solidFill>
                  <a:schemeClr val="lt1"/>
                </a:solidFill>
                <a:latin typeface="+mn-lt"/>
                <a:ea typeface="+mn-ea"/>
                <a:cs typeface="+mn-cs"/>
              </a:defRPr>
            </a:lvl2pPr>
            <a:lvl3pPr marL="914268" algn="l" defTabSz="457133" rtl="0" eaLnBrk="1" latinLnBrk="0" hangingPunct="1">
              <a:defRPr sz="1800" kern="1200">
                <a:solidFill>
                  <a:schemeClr val="lt1"/>
                </a:solidFill>
                <a:latin typeface="+mn-lt"/>
                <a:ea typeface="+mn-ea"/>
                <a:cs typeface="+mn-cs"/>
              </a:defRPr>
            </a:lvl3pPr>
            <a:lvl4pPr marL="1371401" algn="l" defTabSz="457133" rtl="0" eaLnBrk="1" latinLnBrk="0" hangingPunct="1">
              <a:defRPr sz="1800" kern="1200">
                <a:solidFill>
                  <a:schemeClr val="lt1"/>
                </a:solidFill>
                <a:latin typeface="+mn-lt"/>
                <a:ea typeface="+mn-ea"/>
                <a:cs typeface="+mn-cs"/>
              </a:defRPr>
            </a:lvl4pPr>
            <a:lvl5pPr marL="1828535" algn="l" defTabSz="457133" rtl="0" eaLnBrk="1" latinLnBrk="0" hangingPunct="1">
              <a:defRPr sz="1800" kern="1200">
                <a:solidFill>
                  <a:schemeClr val="lt1"/>
                </a:solidFill>
                <a:latin typeface="+mn-lt"/>
                <a:ea typeface="+mn-ea"/>
                <a:cs typeface="+mn-cs"/>
              </a:defRPr>
            </a:lvl5pPr>
            <a:lvl6pPr marL="2285669" algn="l" defTabSz="457133" rtl="0" eaLnBrk="1" latinLnBrk="0" hangingPunct="1">
              <a:defRPr sz="1800" kern="1200">
                <a:solidFill>
                  <a:schemeClr val="lt1"/>
                </a:solidFill>
                <a:latin typeface="+mn-lt"/>
                <a:ea typeface="+mn-ea"/>
                <a:cs typeface="+mn-cs"/>
              </a:defRPr>
            </a:lvl6pPr>
            <a:lvl7pPr marL="2742803" algn="l" defTabSz="457133" rtl="0" eaLnBrk="1" latinLnBrk="0" hangingPunct="1">
              <a:defRPr sz="1800" kern="1200">
                <a:solidFill>
                  <a:schemeClr val="lt1"/>
                </a:solidFill>
                <a:latin typeface="+mn-lt"/>
                <a:ea typeface="+mn-ea"/>
                <a:cs typeface="+mn-cs"/>
              </a:defRPr>
            </a:lvl7pPr>
            <a:lvl8pPr marL="3199936" algn="l" defTabSz="457133" rtl="0" eaLnBrk="1" latinLnBrk="0" hangingPunct="1">
              <a:defRPr sz="1800" kern="1200">
                <a:solidFill>
                  <a:schemeClr val="lt1"/>
                </a:solidFill>
                <a:latin typeface="+mn-lt"/>
                <a:ea typeface="+mn-ea"/>
                <a:cs typeface="+mn-cs"/>
              </a:defRPr>
            </a:lvl8pPr>
            <a:lvl9pPr marL="3657070" algn="l" defTabSz="457133"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r>
              <a:rPr lang="ja-JP" altLang="en-US" sz="1200" dirty="0" smtClean="0">
                <a:solidFill>
                  <a:srgbClr val="000000"/>
                </a:solidFill>
                <a:latin typeface="MS UI Gothic" pitchFamily="50" charset="-128"/>
                <a:ea typeface="MS UI Gothic" pitchFamily="50" charset="-128"/>
              </a:rPr>
              <a:t>情報流通連携基盤システム</a:t>
            </a:r>
            <a:endParaRPr lang="en-US" altLang="ja-JP" sz="1200" dirty="0" smtClean="0">
              <a:solidFill>
                <a:srgbClr val="000000"/>
              </a:solidFill>
              <a:latin typeface="MS UI Gothic" pitchFamily="50" charset="-128"/>
              <a:ea typeface="MS UI Gothic" pitchFamily="50" charset="-128"/>
            </a:endParaRPr>
          </a:p>
          <a:p>
            <a:pPr algn="ctr" fontAlgn="auto">
              <a:spcBef>
                <a:spcPts val="0"/>
              </a:spcBef>
              <a:spcAft>
                <a:spcPts val="0"/>
              </a:spcAft>
              <a:defRPr/>
            </a:pPr>
            <a:r>
              <a:rPr lang="ja-JP" altLang="en-US" sz="1200" dirty="0" smtClean="0">
                <a:solidFill>
                  <a:srgbClr val="000000"/>
                </a:solidFill>
                <a:latin typeface="MS UI Gothic" pitchFamily="50" charset="-128"/>
                <a:ea typeface="MS UI Gothic" pitchFamily="50" charset="-128"/>
              </a:rPr>
              <a:t>（自治体版）</a:t>
            </a:r>
            <a:endParaRPr lang="ja-JP" altLang="en-US" sz="1200" dirty="0">
              <a:solidFill>
                <a:srgbClr val="000000"/>
              </a:solidFill>
              <a:latin typeface="MS UI Gothic" pitchFamily="50" charset="-128"/>
              <a:ea typeface="MS UI Gothic" pitchFamily="50" charset="-128"/>
            </a:endParaRPr>
          </a:p>
        </p:txBody>
      </p:sp>
      <p:sp>
        <p:nvSpPr>
          <p:cNvPr id="59" name="上矢印 58"/>
          <p:cNvSpPr/>
          <p:nvPr/>
        </p:nvSpPr>
        <p:spPr>
          <a:xfrm rot="10800000" flipH="1">
            <a:off x="3030152" y="3545647"/>
            <a:ext cx="1440000" cy="2238433"/>
          </a:xfrm>
          <a:prstGeom prst="upArrow">
            <a:avLst>
              <a:gd name="adj1" fmla="val 50000"/>
              <a:gd name="adj2" fmla="val 16964"/>
            </a:avLst>
          </a:prstGeom>
          <a:solidFill>
            <a:srgbClr val="FFC000"/>
          </a:solidFill>
          <a:ln w="9525" cap="flat" cmpd="sng" algn="ctr">
            <a:solidFill>
              <a:schemeClr val="tx1"/>
            </a:solidFill>
            <a:prstDash val="solid"/>
          </a:ln>
          <a:effectLst/>
        </p:spPr>
        <p:txBody>
          <a:bodyPr rtlCol="0" anchor="ctr"/>
          <a:lstStyle/>
          <a:p>
            <a:pPr algn="r" fontAlgn="auto">
              <a:spcBef>
                <a:spcPts val="0"/>
              </a:spcBef>
              <a:spcAft>
                <a:spcPts val="0"/>
              </a:spcAft>
              <a:defRPr/>
            </a:pPr>
            <a:endParaRPr lang="ja-JP" altLang="en-US" sz="1800" kern="0" dirty="0" smtClean="0">
              <a:solidFill>
                <a:srgbClr val="000000"/>
              </a:solidFill>
              <a:latin typeface="MS UI Gothic" pitchFamily="50" charset="-128"/>
              <a:ea typeface="MS UI Gothic" pitchFamily="50" charset="-128"/>
            </a:endParaRPr>
          </a:p>
        </p:txBody>
      </p:sp>
      <p:sp>
        <p:nvSpPr>
          <p:cNvPr id="97" name="正方形/長方形 96"/>
          <p:cNvSpPr/>
          <p:nvPr/>
        </p:nvSpPr>
        <p:spPr>
          <a:xfrm>
            <a:off x="653728" y="1751633"/>
            <a:ext cx="4129856" cy="5039692"/>
          </a:xfrm>
          <a:prstGeom prst="rect">
            <a:avLst/>
          </a:prstGeom>
          <a:noFill/>
          <a:ln w="9525" cap="flat" cmpd="sng" algn="ctr">
            <a:solidFill>
              <a:srgbClr val="0070C0"/>
            </a:solidFill>
            <a:prstDash val="dash"/>
          </a:ln>
          <a:effectLst>
            <a:outerShdw blurRad="40000" dist="20000" dir="5400000" rotWithShape="0">
              <a:srgbClr val="000000">
                <a:alpha val="38000"/>
              </a:srgbClr>
            </a:outerShdw>
          </a:effectLst>
        </p:spPr>
        <p:txBody>
          <a:bodyPr rtlCol="0" anchor="b"/>
          <a:lstStyle/>
          <a:p>
            <a:pPr algn="r" fontAlgn="auto">
              <a:spcBef>
                <a:spcPts val="0"/>
              </a:spcBef>
              <a:spcAft>
                <a:spcPts val="0"/>
              </a:spcAft>
              <a:defRPr/>
            </a:pPr>
            <a:endParaRPr lang="ja-JP" altLang="en-US" sz="1200" kern="0" dirty="0" smtClean="0">
              <a:solidFill>
                <a:srgbClr val="000000"/>
              </a:solidFill>
              <a:latin typeface="MS UI Gothic" pitchFamily="50" charset="-128"/>
              <a:ea typeface="MS UI Gothic" pitchFamily="50" charset="-128"/>
            </a:endParaRPr>
          </a:p>
        </p:txBody>
      </p:sp>
      <p:sp>
        <p:nvSpPr>
          <p:cNvPr id="114" name="正方形/長方形 113"/>
          <p:cNvSpPr/>
          <p:nvPr/>
        </p:nvSpPr>
        <p:spPr>
          <a:xfrm>
            <a:off x="6545684" y="3335809"/>
            <a:ext cx="1656184" cy="3240000"/>
          </a:xfrm>
          <a:prstGeom prst="rect">
            <a:avLst/>
          </a:prstGeom>
          <a:noFill/>
          <a:ln w="9525" cap="flat" cmpd="sng" algn="ctr">
            <a:solidFill>
              <a:schemeClr val="accent2"/>
            </a:solidFill>
            <a:prstDash val="dash"/>
          </a:ln>
          <a:effectLst>
            <a:outerShdw blurRad="40000" dist="20000" dir="5400000" rotWithShape="0">
              <a:srgbClr val="000000">
                <a:alpha val="38000"/>
              </a:srgbClr>
            </a:outerShdw>
          </a:effectLst>
        </p:spPr>
        <p:txBody>
          <a:bodyPr rtlCol="0" anchor="b"/>
          <a:lstStyle/>
          <a:p>
            <a:pPr algn="r" fontAlgn="auto">
              <a:spcBef>
                <a:spcPts val="0"/>
              </a:spcBef>
              <a:spcAft>
                <a:spcPts val="0"/>
              </a:spcAft>
              <a:defRPr/>
            </a:pPr>
            <a:endParaRPr lang="ja-JP" altLang="en-US" sz="1200" kern="0" dirty="0" smtClean="0">
              <a:solidFill>
                <a:srgbClr val="000000"/>
              </a:solidFill>
              <a:latin typeface="MS UI Gothic" pitchFamily="50" charset="-128"/>
              <a:ea typeface="MS UI Gothic" pitchFamily="50" charset="-128"/>
            </a:endParaRPr>
          </a:p>
        </p:txBody>
      </p:sp>
      <p:sp>
        <p:nvSpPr>
          <p:cNvPr id="121" name="角丸四角形吹き出し 120"/>
          <p:cNvSpPr/>
          <p:nvPr/>
        </p:nvSpPr>
        <p:spPr>
          <a:xfrm>
            <a:off x="6583784" y="3767857"/>
            <a:ext cx="1558776" cy="1800200"/>
          </a:xfrm>
          <a:prstGeom prst="wedgeRoundRectCallou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 name="テキスト ボックス 3"/>
          <p:cNvSpPr txBox="1"/>
          <p:nvPr/>
        </p:nvSpPr>
        <p:spPr>
          <a:xfrm>
            <a:off x="2" y="-2353"/>
            <a:ext cx="9905999" cy="400093"/>
          </a:xfrm>
          <a:prstGeom prst="rect">
            <a:avLst/>
          </a:prstGeom>
          <a:noFill/>
        </p:spPr>
        <p:txBody>
          <a:bodyPr wrap="square" lIns="91424" tIns="45712" rIns="91424" bIns="45712" rtlCol="0">
            <a:spAutoFit/>
          </a:bodyPr>
          <a:lstStyle/>
          <a:p>
            <a:pPr algn="ctr"/>
            <a:r>
              <a:rPr lang="ja-JP" altLang="en-US" dirty="0">
                <a:latin typeface="+mn-ea"/>
              </a:rPr>
              <a:t>平成</a:t>
            </a:r>
            <a:r>
              <a:rPr lang="en-US" altLang="ja-JP" dirty="0">
                <a:latin typeface="+mn-ea"/>
              </a:rPr>
              <a:t>25</a:t>
            </a:r>
            <a:r>
              <a:rPr lang="ja-JP" altLang="en-US" dirty="0">
                <a:latin typeface="+mn-ea"/>
              </a:rPr>
              <a:t>年度オープンデータ実証実験　自治体行政情報実証</a:t>
            </a:r>
            <a:r>
              <a:rPr lang="ja-JP" altLang="en-US" dirty="0" smtClean="0">
                <a:latin typeface="+mn-ea"/>
              </a:rPr>
              <a:t>（成果）</a:t>
            </a:r>
            <a:endParaRPr lang="en-US" altLang="ja-JP" dirty="0">
              <a:latin typeface="+mn-ea"/>
            </a:endParaRPr>
          </a:p>
        </p:txBody>
      </p:sp>
      <p:sp>
        <p:nvSpPr>
          <p:cNvPr id="58" name="円柱 57"/>
          <p:cNvSpPr/>
          <p:nvPr/>
        </p:nvSpPr>
        <p:spPr>
          <a:xfrm>
            <a:off x="2860576" y="5784081"/>
            <a:ext cx="1777469" cy="324000"/>
          </a:xfrm>
          <a:prstGeom prst="can">
            <a:avLst>
              <a:gd name="adj" fmla="val 13646"/>
            </a:avLst>
          </a:prstGeom>
          <a:solidFill>
            <a:srgbClr val="FFFFFF">
              <a:lumMod val="75000"/>
            </a:srgbClr>
          </a:solidFill>
          <a:ln w="12700" cap="flat" cmpd="sng" algn="ctr">
            <a:solidFill>
              <a:srgbClr val="6785C1"/>
            </a:solidFill>
            <a:prstDash val="solid"/>
          </a:ln>
          <a:effectLst/>
        </p:spPr>
        <p:txBody>
          <a:bodyPr rtlCol="0" anchor="ctr"/>
          <a:lstStyle>
            <a:defPPr>
              <a:defRPr lang="en-US"/>
            </a:defPPr>
            <a:lvl1pPr marL="0" algn="l" defTabSz="457133" rtl="0" eaLnBrk="1" latinLnBrk="0" hangingPunct="1">
              <a:defRPr sz="1800" kern="1200">
                <a:solidFill>
                  <a:schemeClr val="lt1"/>
                </a:solidFill>
                <a:latin typeface="+mn-lt"/>
                <a:ea typeface="+mn-ea"/>
                <a:cs typeface="+mn-cs"/>
              </a:defRPr>
            </a:lvl1pPr>
            <a:lvl2pPr marL="457133" algn="l" defTabSz="457133" rtl="0" eaLnBrk="1" latinLnBrk="0" hangingPunct="1">
              <a:defRPr sz="1800" kern="1200">
                <a:solidFill>
                  <a:schemeClr val="lt1"/>
                </a:solidFill>
                <a:latin typeface="+mn-lt"/>
                <a:ea typeface="+mn-ea"/>
                <a:cs typeface="+mn-cs"/>
              </a:defRPr>
            </a:lvl2pPr>
            <a:lvl3pPr marL="914268" algn="l" defTabSz="457133" rtl="0" eaLnBrk="1" latinLnBrk="0" hangingPunct="1">
              <a:defRPr sz="1800" kern="1200">
                <a:solidFill>
                  <a:schemeClr val="lt1"/>
                </a:solidFill>
                <a:latin typeface="+mn-lt"/>
                <a:ea typeface="+mn-ea"/>
                <a:cs typeface="+mn-cs"/>
              </a:defRPr>
            </a:lvl3pPr>
            <a:lvl4pPr marL="1371401" algn="l" defTabSz="457133" rtl="0" eaLnBrk="1" latinLnBrk="0" hangingPunct="1">
              <a:defRPr sz="1800" kern="1200">
                <a:solidFill>
                  <a:schemeClr val="lt1"/>
                </a:solidFill>
                <a:latin typeface="+mn-lt"/>
                <a:ea typeface="+mn-ea"/>
                <a:cs typeface="+mn-cs"/>
              </a:defRPr>
            </a:lvl4pPr>
            <a:lvl5pPr marL="1828535" algn="l" defTabSz="457133" rtl="0" eaLnBrk="1" latinLnBrk="0" hangingPunct="1">
              <a:defRPr sz="1800" kern="1200">
                <a:solidFill>
                  <a:schemeClr val="lt1"/>
                </a:solidFill>
                <a:latin typeface="+mn-lt"/>
                <a:ea typeface="+mn-ea"/>
                <a:cs typeface="+mn-cs"/>
              </a:defRPr>
            </a:lvl5pPr>
            <a:lvl6pPr marL="2285669" algn="l" defTabSz="457133" rtl="0" eaLnBrk="1" latinLnBrk="0" hangingPunct="1">
              <a:defRPr sz="1800" kern="1200">
                <a:solidFill>
                  <a:schemeClr val="lt1"/>
                </a:solidFill>
                <a:latin typeface="+mn-lt"/>
                <a:ea typeface="+mn-ea"/>
                <a:cs typeface="+mn-cs"/>
              </a:defRPr>
            </a:lvl6pPr>
            <a:lvl7pPr marL="2742803" algn="l" defTabSz="457133" rtl="0" eaLnBrk="1" latinLnBrk="0" hangingPunct="1">
              <a:defRPr sz="1800" kern="1200">
                <a:solidFill>
                  <a:schemeClr val="lt1"/>
                </a:solidFill>
                <a:latin typeface="+mn-lt"/>
                <a:ea typeface="+mn-ea"/>
                <a:cs typeface="+mn-cs"/>
              </a:defRPr>
            </a:lvl7pPr>
            <a:lvl8pPr marL="3199936" algn="l" defTabSz="457133" rtl="0" eaLnBrk="1" latinLnBrk="0" hangingPunct="1">
              <a:defRPr sz="1800" kern="1200">
                <a:solidFill>
                  <a:schemeClr val="lt1"/>
                </a:solidFill>
                <a:latin typeface="+mn-lt"/>
                <a:ea typeface="+mn-ea"/>
                <a:cs typeface="+mn-cs"/>
              </a:defRPr>
            </a:lvl8pPr>
            <a:lvl9pPr marL="3657070" algn="l" defTabSz="457133"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r>
              <a:rPr lang="ja-JP" altLang="en-US" sz="1000" dirty="0" smtClean="0">
                <a:solidFill>
                  <a:srgbClr val="000000"/>
                </a:solidFill>
                <a:latin typeface="MS UI Gothic" pitchFamily="50" charset="-128"/>
                <a:ea typeface="MS UI Gothic" pitchFamily="50" charset="-128"/>
              </a:rPr>
              <a:t>自治体行政情報データベース</a:t>
            </a:r>
          </a:p>
        </p:txBody>
      </p:sp>
      <p:sp>
        <p:nvSpPr>
          <p:cNvPr id="60" name="正方形/長方形 59"/>
          <p:cNvSpPr>
            <a:spLocks/>
          </p:cNvSpPr>
          <p:nvPr/>
        </p:nvSpPr>
        <p:spPr>
          <a:xfrm>
            <a:off x="2850168" y="4566353"/>
            <a:ext cx="1764000" cy="576064"/>
          </a:xfrm>
          <a:prstGeom prst="rect">
            <a:avLst/>
          </a:prstGeom>
          <a:solidFill>
            <a:srgbClr val="FFFFFF"/>
          </a:solidFill>
          <a:ln w="12700" cap="flat" cmpd="sng" algn="ctr">
            <a:solidFill>
              <a:srgbClr val="000000"/>
            </a:solidFill>
            <a:prstDash val="solid"/>
          </a:ln>
          <a:effectLst/>
        </p:spPr>
        <p:txBody>
          <a:bodyPr rtlCol="0" anchor="t" anchorCtr="1"/>
          <a:lstStyle>
            <a:defPPr>
              <a:defRPr lang="en-US"/>
            </a:defPPr>
            <a:lvl1pPr marL="0" algn="l" defTabSz="457133" rtl="0" eaLnBrk="1" latinLnBrk="0" hangingPunct="1">
              <a:defRPr sz="1800" kern="1200">
                <a:solidFill>
                  <a:schemeClr val="dk1"/>
                </a:solidFill>
                <a:latin typeface="+mn-lt"/>
                <a:ea typeface="+mn-ea"/>
                <a:cs typeface="+mn-cs"/>
              </a:defRPr>
            </a:lvl1pPr>
            <a:lvl2pPr marL="457133" algn="l" defTabSz="457133" rtl="0" eaLnBrk="1" latinLnBrk="0" hangingPunct="1">
              <a:defRPr sz="1800" kern="1200">
                <a:solidFill>
                  <a:schemeClr val="dk1"/>
                </a:solidFill>
                <a:latin typeface="+mn-lt"/>
                <a:ea typeface="+mn-ea"/>
                <a:cs typeface="+mn-cs"/>
              </a:defRPr>
            </a:lvl2pPr>
            <a:lvl3pPr marL="914268" algn="l" defTabSz="457133" rtl="0" eaLnBrk="1" latinLnBrk="0" hangingPunct="1">
              <a:defRPr sz="1800" kern="1200">
                <a:solidFill>
                  <a:schemeClr val="dk1"/>
                </a:solidFill>
                <a:latin typeface="+mn-lt"/>
                <a:ea typeface="+mn-ea"/>
                <a:cs typeface="+mn-cs"/>
              </a:defRPr>
            </a:lvl3pPr>
            <a:lvl4pPr marL="1371401" algn="l" defTabSz="457133" rtl="0" eaLnBrk="1" latinLnBrk="0" hangingPunct="1">
              <a:defRPr sz="1800" kern="1200">
                <a:solidFill>
                  <a:schemeClr val="dk1"/>
                </a:solidFill>
                <a:latin typeface="+mn-lt"/>
                <a:ea typeface="+mn-ea"/>
                <a:cs typeface="+mn-cs"/>
              </a:defRPr>
            </a:lvl4pPr>
            <a:lvl5pPr marL="1828535" algn="l" defTabSz="457133" rtl="0" eaLnBrk="1" latinLnBrk="0" hangingPunct="1">
              <a:defRPr sz="1800" kern="1200">
                <a:solidFill>
                  <a:schemeClr val="dk1"/>
                </a:solidFill>
                <a:latin typeface="+mn-lt"/>
                <a:ea typeface="+mn-ea"/>
                <a:cs typeface="+mn-cs"/>
              </a:defRPr>
            </a:lvl5pPr>
            <a:lvl6pPr marL="2285669" algn="l" defTabSz="457133" rtl="0" eaLnBrk="1" latinLnBrk="0" hangingPunct="1">
              <a:defRPr sz="1800" kern="1200">
                <a:solidFill>
                  <a:schemeClr val="dk1"/>
                </a:solidFill>
                <a:latin typeface="+mn-lt"/>
                <a:ea typeface="+mn-ea"/>
                <a:cs typeface="+mn-cs"/>
              </a:defRPr>
            </a:lvl6pPr>
            <a:lvl7pPr marL="2742803" algn="l" defTabSz="457133" rtl="0" eaLnBrk="1" latinLnBrk="0" hangingPunct="1">
              <a:defRPr sz="1800" kern="1200">
                <a:solidFill>
                  <a:schemeClr val="dk1"/>
                </a:solidFill>
                <a:latin typeface="+mn-lt"/>
                <a:ea typeface="+mn-ea"/>
                <a:cs typeface="+mn-cs"/>
              </a:defRPr>
            </a:lvl7pPr>
            <a:lvl8pPr marL="3199936" algn="l" defTabSz="457133" rtl="0" eaLnBrk="1" latinLnBrk="0" hangingPunct="1">
              <a:defRPr sz="1800" kern="1200">
                <a:solidFill>
                  <a:schemeClr val="dk1"/>
                </a:solidFill>
                <a:latin typeface="+mn-lt"/>
                <a:ea typeface="+mn-ea"/>
                <a:cs typeface="+mn-cs"/>
              </a:defRPr>
            </a:lvl8pPr>
            <a:lvl9pPr marL="3657070" algn="l" defTabSz="457133" rtl="0" eaLnBrk="1" latinLnBrk="0" hangingPunct="1">
              <a:defRPr sz="1800" kern="1200">
                <a:solidFill>
                  <a:schemeClr val="dk1"/>
                </a:solidFill>
                <a:latin typeface="+mn-lt"/>
                <a:ea typeface="+mn-ea"/>
                <a:cs typeface="+mn-cs"/>
              </a:defRPr>
            </a:lvl9pPr>
          </a:lstStyle>
          <a:p>
            <a:pPr algn="ctr" fontAlgn="auto">
              <a:spcBef>
                <a:spcPts val="0"/>
              </a:spcBef>
              <a:spcAft>
                <a:spcPts val="0"/>
              </a:spcAft>
              <a:defRPr/>
            </a:pPr>
            <a:r>
              <a:rPr kumimoji="0" lang="ja-JP" altLang="en-US" sz="1000" dirty="0" smtClean="0">
                <a:solidFill>
                  <a:srgbClr val="000000"/>
                </a:solidFill>
                <a:latin typeface="MS UI Gothic" pitchFamily="50" charset="-128"/>
                <a:ea typeface="MS UI Gothic" pitchFamily="50" charset="-128"/>
              </a:rPr>
              <a:t>⑤データ型チェック</a:t>
            </a:r>
            <a:endParaRPr kumimoji="0" lang="en-US" altLang="ja-JP" sz="1000" dirty="0" smtClean="0">
              <a:solidFill>
                <a:srgbClr val="000000"/>
              </a:solidFill>
              <a:latin typeface="MS UI Gothic" pitchFamily="50" charset="-128"/>
              <a:ea typeface="MS UI Gothic" pitchFamily="50" charset="-128"/>
            </a:endParaRPr>
          </a:p>
          <a:p>
            <a:pPr algn="ctr" fontAlgn="auto">
              <a:spcBef>
                <a:spcPts val="0"/>
              </a:spcBef>
              <a:spcAft>
                <a:spcPts val="0"/>
              </a:spcAft>
            </a:pPr>
            <a:r>
              <a:rPr kumimoji="0" lang="ja-JP" altLang="en-US" sz="1000" dirty="0" smtClean="0">
                <a:solidFill>
                  <a:srgbClr val="000000"/>
                </a:solidFill>
                <a:latin typeface="MS UI Gothic" pitchFamily="50" charset="-128"/>
                <a:ea typeface="MS UI Gothic" pitchFamily="50" charset="-128"/>
              </a:rPr>
              <a:t>（</a:t>
            </a:r>
            <a:r>
              <a:rPr kumimoji="0" lang="en-US" altLang="ja-JP" sz="1000" dirty="0" smtClean="0">
                <a:solidFill>
                  <a:srgbClr val="000000"/>
                </a:solidFill>
                <a:latin typeface="MS UI Gothic" pitchFamily="50" charset="-128"/>
                <a:ea typeface="MS UI Gothic" pitchFamily="50" charset="-128"/>
              </a:rPr>
              <a:t>RDF</a:t>
            </a:r>
            <a:r>
              <a:rPr kumimoji="0" lang="ja-JP" altLang="en-US" sz="1000" dirty="0" smtClean="0">
                <a:solidFill>
                  <a:srgbClr val="000000"/>
                </a:solidFill>
                <a:latin typeface="MS UI Gothic" pitchFamily="50" charset="-128"/>
                <a:ea typeface="MS UI Gothic" pitchFamily="50" charset="-128"/>
              </a:rPr>
              <a:t>スキーマを参照し、</a:t>
            </a:r>
            <a:endParaRPr kumimoji="0" lang="en-US" altLang="ja-JP" sz="1000" dirty="0" smtClean="0">
              <a:solidFill>
                <a:srgbClr val="000000"/>
              </a:solidFill>
              <a:latin typeface="MS UI Gothic" pitchFamily="50" charset="-128"/>
              <a:ea typeface="MS UI Gothic" pitchFamily="50" charset="-128"/>
            </a:endParaRPr>
          </a:p>
          <a:p>
            <a:pPr algn="ctr" fontAlgn="auto">
              <a:spcBef>
                <a:spcPts val="0"/>
              </a:spcBef>
              <a:spcAft>
                <a:spcPts val="0"/>
              </a:spcAft>
            </a:pPr>
            <a:r>
              <a:rPr lang="ja-JP" altLang="en-US" sz="1000" kern="0" dirty="0" smtClean="0">
                <a:solidFill>
                  <a:srgbClr val="000000"/>
                </a:solidFill>
                <a:latin typeface="MS UI Gothic" pitchFamily="50" charset="-128"/>
                <a:ea typeface="MS UI Gothic" pitchFamily="50" charset="-128"/>
              </a:rPr>
              <a:t>データ項目の有効性確認</a:t>
            </a:r>
            <a:r>
              <a:rPr kumimoji="0" lang="ja-JP" altLang="en-US" sz="1000" dirty="0" smtClean="0">
                <a:solidFill>
                  <a:srgbClr val="000000"/>
                </a:solidFill>
                <a:latin typeface="MS UI Gothic" pitchFamily="50" charset="-128"/>
                <a:ea typeface="MS UI Gothic" pitchFamily="50" charset="-128"/>
              </a:rPr>
              <a:t>）</a:t>
            </a:r>
            <a:endParaRPr lang="ja-JP" altLang="en-US" sz="1000" dirty="0">
              <a:solidFill>
                <a:srgbClr val="000000"/>
              </a:solidFill>
              <a:latin typeface="MS UI Gothic" pitchFamily="50" charset="-128"/>
              <a:ea typeface="MS UI Gothic" pitchFamily="50" charset="-128"/>
            </a:endParaRPr>
          </a:p>
        </p:txBody>
      </p:sp>
      <p:sp>
        <p:nvSpPr>
          <p:cNvPr id="62" name="正方形/長方形 61"/>
          <p:cNvSpPr>
            <a:spLocks/>
          </p:cNvSpPr>
          <p:nvPr/>
        </p:nvSpPr>
        <p:spPr>
          <a:xfrm>
            <a:off x="2846657" y="3738569"/>
            <a:ext cx="1764000" cy="252000"/>
          </a:xfrm>
          <a:prstGeom prst="rect">
            <a:avLst/>
          </a:prstGeom>
          <a:solidFill>
            <a:srgbClr val="FFFFFF"/>
          </a:solidFill>
          <a:ln w="12700" cap="flat" cmpd="sng" algn="ctr">
            <a:solidFill>
              <a:srgbClr val="000000"/>
            </a:solidFill>
            <a:prstDash val="solid"/>
          </a:ln>
          <a:effectLst/>
        </p:spPr>
        <p:txBody>
          <a:bodyPr rtlCol="0" anchor="ctr" anchorCtr="1"/>
          <a:lstStyle>
            <a:defPPr>
              <a:defRPr lang="en-US"/>
            </a:defPPr>
            <a:lvl1pPr marL="0" algn="l" defTabSz="457133" rtl="0" eaLnBrk="1" latinLnBrk="0" hangingPunct="1">
              <a:defRPr sz="1800" kern="1200">
                <a:solidFill>
                  <a:schemeClr val="dk1"/>
                </a:solidFill>
                <a:latin typeface="+mn-lt"/>
                <a:ea typeface="+mn-ea"/>
                <a:cs typeface="+mn-cs"/>
              </a:defRPr>
            </a:lvl1pPr>
            <a:lvl2pPr marL="457133" algn="l" defTabSz="457133" rtl="0" eaLnBrk="1" latinLnBrk="0" hangingPunct="1">
              <a:defRPr sz="1800" kern="1200">
                <a:solidFill>
                  <a:schemeClr val="dk1"/>
                </a:solidFill>
                <a:latin typeface="+mn-lt"/>
                <a:ea typeface="+mn-ea"/>
                <a:cs typeface="+mn-cs"/>
              </a:defRPr>
            </a:lvl2pPr>
            <a:lvl3pPr marL="914268" algn="l" defTabSz="457133" rtl="0" eaLnBrk="1" latinLnBrk="0" hangingPunct="1">
              <a:defRPr sz="1800" kern="1200">
                <a:solidFill>
                  <a:schemeClr val="dk1"/>
                </a:solidFill>
                <a:latin typeface="+mn-lt"/>
                <a:ea typeface="+mn-ea"/>
                <a:cs typeface="+mn-cs"/>
              </a:defRPr>
            </a:lvl3pPr>
            <a:lvl4pPr marL="1371401" algn="l" defTabSz="457133" rtl="0" eaLnBrk="1" latinLnBrk="0" hangingPunct="1">
              <a:defRPr sz="1800" kern="1200">
                <a:solidFill>
                  <a:schemeClr val="dk1"/>
                </a:solidFill>
                <a:latin typeface="+mn-lt"/>
                <a:ea typeface="+mn-ea"/>
                <a:cs typeface="+mn-cs"/>
              </a:defRPr>
            </a:lvl4pPr>
            <a:lvl5pPr marL="1828535" algn="l" defTabSz="457133" rtl="0" eaLnBrk="1" latinLnBrk="0" hangingPunct="1">
              <a:defRPr sz="1800" kern="1200">
                <a:solidFill>
                  <a:schemeClr val="dk1"/>
                </a:solidFill>
                <a:latin typeface="+mn-lt"/>
                <a:ea typeface="+mn-ea"/>
                <a:cs typeface="+mn-cs"/>
              </a:defRPr>
            </a:lvl5pPr>
            <a:lvl6pPr marL="2285669" algn="l" defTabSz="457133" rtl="0" eaLnBrk="1" latinLnBrk="0" hangingPunct="1">
              <a:defRPr sz="1800" kern="1200">
                <a:solidFill>
                  <a:schemeClr val="dk1"/>
                </a:solidFill>
                <a:latin typeface="+mn-lt"/>
                <a:ea typeface="+mn-ea"/>
                <a:cs typeface="+mn-cs"/>
              </a:defRPr>
            </a:lvl6pPr>
            <a:lvl7pPr marL="2742803" algn="l" defTabSz="457133" rtl="0" eaLnBrk="1" latinLnBrk="0" hangingPunct="1">
              <a:defRPr sz="1800" kern="1200">
                <a:solidFill>
                  <a:schemeClr val="dk1"/>
                </a:solidFill>
                <a:latin typeface="+mn-lt"/>
                <a:ea typeface="+mn-ea"/>
                <a:cs typeface="+mn-cs"/>
              </a:defRPr>
            </a:lvl7pPr>
            <a:lvl8pPr marL="3199936" algn="l" defTabSz="457133" rtl="0" eaLnBrk="1" latinLnBrk="0" hangingPunct="1">
              <a:defRPr sz="1800" kern="1200">
                <a:solidFill>
                  <a:schemeClr val="dk1"/>
                </a:solidFill>
                <a:latin typeface="+mn-lt"/>
                <a:ea typeface="+mn-ea"/>
                <a:cs typeface="+mn-cs"/>
              </a:defRPr>
            </a:lvl8pPr>
            <a:lvl9pPr marL="3657070" algn="l" defTabSz="457133" rtl="0" eaLnBrk="1" latinLnBrk="0" hangingPunct="1">
              <a:defRPr sz="1800" kern="1200">
                <a:solidFill>
                  <a:schemeClr val="dk1"/>
                </a:solidFill>
                <a:latin typeface="+mn-lt"/>
                <a:ea typeface="+mn-ea"/>
                <a:cs typeface="+mn-cs"/>
              </a:defRPr>
            </a:lvl9pPr>
          </a:lstStyle>
          <a:p>
            <a:pPr algn="ctr" fontAlgn="auto">
              <a:spcBef>
                <a:spcPts val="0"/>
              </a:spcBef>
              <a:spcAft>
                <a:spcPts val="0"/>
              </a:spcAft>
              <a:defRPr/>
            </a:pPr>
            <a:r>
              <a:rPr lang="ja-JP" altLang="en-US" sz="1000" dirty="0" smtClean="0">
                <a:solidFill>
                  <a:srgbClr val="000000"/>
                </a:solidFill>
                <a:latin typeface="MS UI Gothic" pitchFamily="50" charset="-128"/>
                <a:ea typeface="MS UI Gothic" pitchFamily="50" charset="-128"/>
              </a:rPr>
              <a:t>③ファイルアップロード</a:t>
            </a:r>
            <a:endParaRPr lang="ja-JP" altLang="en-US" sz="1000" dirty="0">
              <a:solidFill>
                <a:srgbClr val="000000"/>
              </a:solidFill>
              <a:latin typeface="MS UI Gothic" pitchFamily="50" charset="-128"/>
              <a:ea typeface="MS UI Gothic" pitchFamily="50" charset="-128"/>
            </a:endParaRPr>
          </a:p>
        </p:txBody>
      </p:sp>
      <p:sp>
        <p:nvSpPr>
          <p:cNvPr id="63" name="正方形/長方形 62"/>
          <p:cNvSpPr>
            <a:spLocks/>
          </p:cNvSpPr>
          <p:nvPr/>
        </p:nvSpPr>
        <p:spPr>
          <a:xfrm>
            <a:off x="2850165" y="4060361"/>
            <a:ext cx="1764000" cy="427576"/>
          </a:xfrm>
          <a:prstGeom prst="rect">
            <a:avLst/>
          </a:prstGeom>
          <a:solidFill>
            <a:srgbClr val="FFFFFF"/>
          </a:solidFill>
          <a:ln w="12700" cap="flat" cmpd="sng" algn="ctr">
            <a:solidFill>
              <a:srgbClr val="000000"/>
            </a:solidFill>
            <a:prstDash val="solid"/>
          </a:ln>
          <a:effectLst/>
        </p:spPr>
        <p:txBody>
          <a:bodyPr rtlCol="0" anchor="ctr" anchorCtr="1"/>
          <a:lstStyle>
            <a:defPPr>
              <a:defRPr lang="en-US"/>
            </a:defPPr>
            <a:lvl1pPr marL="0" algn="l" defTabSz="457133" rtl="0" eaLnBrk="1" latinLnBrk="0" hangingPunct="1">
              <a:defRPr sz="1800" kern="1200">
                <a:solidFill>
                  <a:schemeClr val="dk1"/>
                </a:solidFill>
                <a:latin typeface="+mn-lt"/>
                <a:ea typeface="+mn-ea"/>
                <a:cs typeface="+mn-cs"/>
              </a:defRPr>
            </a:lvl1pPr>
            <a:lvl2pPr marL="457133" algn="l" defTabSz="457133" rtl="0" eaLnBrk="1" latinLnBrk="0" hangingPunct="1">
              <a:defRPr sz="1800" kern="1200">
                <a:solidFill>
                  <a:schemeClr val="dk1"/>
                </a:solidFill>
                <a:latin typeface="+mn-lt"/>
                <a:ea typeface="+mn-ea"/>
                <a:cs typeface="+mn-cs"/>
              </a:defRPr>
            </a:lvl2pPr>
            <a:lvl3pPr marL="914268" algn="l" defTabSz="457133" rtl="0" eaLnBrk="1" latinLnBrk="0" hangingPunct="1">
              <a:defRPr sz="1800" kern="1200">
                <a:solidFill>
                  <a:schemeClr val="dk1"/>
                </a:solidFill>
                <a:latin typeface="+mn-lt"/>
                <a:ea typeface="+mn-ea"/>
                <a:cs typeface="+mn-cs"/>
              </a:defRPr>
            </a:lvl3pPr>
            <a:lvl4pPr marL="1371401" algn="l" defTabSz="457133" rtl="0" eaLnBrk="1" latinLnBrk="0" hangingPunct="1">
              <a:defRPr sz="1800" kern="1200">
                <a:solidFill>
                  <a:schemeClr val="dk1"/>
                </a:solidFill>
                <a:latin typeface="+mn-lt"/>
                <a:ea typeface="+mn-ea"/>
                <a:cs typeface="+mn-cs"/>
              </a:defRPr>
            </a:lvl4pPr>
            <a:lvl5pPr marL="1828535" algn="l" defTabSz="457133" rtl="0" eaLnBrk="1" latinLnBrk="0" hangingPunct="1">
              <a:defRPr sz="1800" kern="1200">
                <a:solidFill>
                  <a:schemeClr val="dk1"/>
                </a:solidFill>
                <a:latin typeface="+mn-lt"/>
                <a:ea typeface="+mn-ea"/>
                <a:cs typeface="+mn-cs"/>
              </a:defRPr>
            </a:lvl5pPr>
            <a:lvl6pPr marL="2285669" algn="l" defTabSz="457133" rtl="0" eaLnBrk="1" latinLnBrk="0" hangingPunct="1">
              <a:defRPr sz="1800" kern="1200">
                <a:solidFill>
                  <a:schemeClr val="dk1"/>
                </a:solidFill>
                <a:latin typeface="+mn-lt"/>
                <a:ea typeface="+mn-ea"/>
                <a:cs typeface="+mn-cs"/>
              </a:defRPr>
            </a:lvl6pPr>
            <a:lvl7pPr marL="2742803" algn="l" defTabSz="457133" rtl="0" eaLnBrk="1" latinLnBrk="0" hangingPunct="1">
              <a:defRPr sz="1800" kern="1200">
                <a:solidFill>
                  <a:schemeClr val="dk1"/>
                </a:solidFill>
                <a:latin typeface="+mn-lt"/>
                <a:ea typeface="+mn-ea"/>
                <a:cs typeface="+mn-cs"/>
              </a:defRPr>
            </a:lvl7pPr>
            <a:lvl8pPr marL="3199936" algn="l" defTabSz="457133" rtl="0" eaLnBrk="1" latinLnBrk="0" hangingPunct="1">
              <a:defRPr sz="1800" kern="1200">
                <a:solidFill>
                  <a:schemeClr val="dk1"/>
                </a:solidFill>
                <a:latin typeface="+mn-lt"/>
                <a:ea typeface="+mn-ea"/>
                <a:cs typeface="+mn-cs"/>
              </a:defRPr>
            </a:lvl8pPr>
            <a:lvl9pPr marL="3657070" algn="l" defTabSz="457133" rtl="0" eaLnBrk="1" latinLnBrk="0" hangingPunct="1">
              <a:defRPr sz="1800" kern="1200">
                <a:solidFill>
                  <a:schemeClr val="dk1"/>
                </a:solidFill>
                <a:latin typeface="+mn-lt"/>
                <a:ea typeface="+mn-ea"/>
                <a:cs typeface="+mn-cs"/>
              </a:defRPr>
            </a:lvl9pPr>
          </a:lstStyle>
          <a:p>
            <a:pPr algn="ctr" fontAlgn="auto">
              <a:spcBef>
                <a:spcPts val="0"/>
              </a:spcBef>
              <a:spcAft>
                <a:spcPts val="0"/>
              </a:spcAft>
              <a:defRPr/>
            </a:pPr>
            <a:r>
              <a:rPr lang="ja-JP" altLang="en-US" sz="1000" dirty="0" smtClean="0">
                <a:solidFill>
                  <a:srgbClr val="000000"/>
                </a:solidFill>
                <a:latin typeface="MS UI Gothic" pitchFamily="50" charset="-128"/>
                <a:ea typeface="MS UI Gothic" pitchFamily="50" charset="-128"/>
              </a:rPr>
              <a:t>④データ形式変換</a:t>
            </a:r>
            <a:endParaRPr lang="en-US" altLang="ja-JP" sz="1000" dirty="0" smtClean="0">
              <a:solidFill>
                <a:srgbClr val="000000"/>
              </a:solidFill>
              <a:latin typeface="MS UI Gothic" pitchFamily="50" charset="-128"/>
              <a:ea typeface="MS UI Gothic" pitchFamily="50" charset="-128"/>
            </a:endParaRPr>
          </a:p>
          <a:p>
            <a:pPr algn="ctr" fontAlgn="auto">
              <a:spcBef>
                <a:spcPts val="0"/>
              </a:spcBef>
              <a:spcAft>
                <a:spcPts val="0"/>
              </a:spcAft>
            </a:pPr>
            <a:r>
              <a:rPr lang="ja-JP" altLang="en-US" sz="1000" kern="0" dirty="0" smtClean="0">
                <a:solidFill>
                  <a:srgbClr val="000000"/>
                </a:solidFill>
                <a:latin typeface="MS UI Gothic" pitchFamily="50" charset="-128"/>
                <a:ea typeface="MS UI Gothic" pitchFamily="50" charset="-128"/>
              </a:rPr>
              <a:t>　（</a:t>
            </a:r>
            <a:r>
              <a:rPr lang="en-US" altLang="ja-JP" sz="1000" kern="0" dirty="0" smtClean="0">
                <a:solidFill>
                  <a:srgbClr val="000000"/>
                </a:solidFill>
                <a:latin typeface="MS UI Gothic" pitchFamily="50" charset="-128"/>
                <a:ea typeface="MS UI Gothic" pitchFamily="50" charset="-128"/>
              </a:rPr>
              <a:t>CSV</a:t>
            </a:r>
            <a:r>
              <a:rPr lang="ja-JP" altLang="en-US" sz="1000" kern="0" dirty="0" smtClean="0">
                <a:solidFill>
                  <a:srgbClr val="000000"/>
                </a:solidFill>
                <a:latin typeface="MS UI Gothic" pitchFamily="50" charset="-128"/>
                <a:ea typeface="MS UI Gothic" pitchFamily="50" charset="-128"/>
              </a:rPr>
              <a:t>／</a:t>
            </a:r>
            <a:r>
              <a:rPr lang="en-US" altLang="ja-JP" sz="1000" kern="0" dirty="0" smtClean="0">
                <a:solidFill>
                  <a:srgbClr val="000000"/>
                </a:solidFill>
                <a:latin typeface="MS UI Gothic" pitchFamily="50" charset="-128"/>
                <a:ea typeface="MS UI Gothic" pitchFamily="50" charset="-128"/>
              </a:rPr>
              <a:t>SDF</a:t>
            </a:r>
            <a:r>
              <a:rPr lang="ja-JP" altLang="en-US" sz="1000" kern="0" dirty="0" smtClean="0">
                <a:solidFill>
                  <a:srgbClr val="000000"/>
                </a:solidFill>
                <a:latin typeface="MS UI Gothic" pitchFamily="50" charset="-128"/>
                <a:ea typeface="MS UI Gothic" pitchFamily="50" charset="-128"/>
              </a:rPr>
              <a:t>⇒</a:t>
            </a:r>
            <a:r>
              <a:rPr lang="en-US" altLang="ja-JP" sz="1000" kern="0" dirty="0" smtClean="0">
                <a:solidFill>
                  <a:srgbClr val="000000"/>
                </a:solidFill>
                <a:latin typeface="MS UI Gothic" pitchFamily="50" charset="-128"/>
                <a:ea typeface="MS UI Gothic" pitchFamily="50" charset="-128"/>
              </a:rPr>
              <a:t>RDF</a:t>
            </a:r>
            <a:r>
              <a:rPr lang="ja-JP" altLang="en-US" sz="1000" kern="0" dirty="0" smtClean="0">
                <a:solidFill>
                  <a:srgbClr val="000000"/>
                </a:solidFill>
                <a:latin typeface="MS UI Gothic" pitchFamily="50" charset="-128"/>
                <a:ea typeface="MS UI Gothic" pitchFamily="50" charset="-128"/>
              </a:rPr>
              <a:t>）</a:t>
            </a:r>
            <a:endParaRPr lang="en-US" altLang="ja-JP" sz="1000" kern="0" dirty="0" smtClean="0">
              <a:solidFill>
                <a:srgbClr val="000000"/>
              </a:solidFill>
              <a:latin typeface="MS UI Gothic" pitchFamily="50" charset="-128"/>
              <a:ea typeface="MS UI Gothic" pitchFamily="50" charset="-128"/>
            </a:endParaRPr>
          </a:p>
        </p:txBody>
      </p:sp>
      <p:sp>
        <p:nvSpPr>
          <p:cNvPr id="64" name="正方形/長方形 63"/>
          <p:cNvSpPr>
            <a:spLocks/>
          </p:cNvSpPr>
          <p:nvPr/>
        </p:nvSpPr>
        <p:spPr>
          <a:xfrm>
            <a:off x="2850168" y="5212209"/>
            <a:ext cx="1764000" cy="252000"/>
          </a:xfrm>
          <a:prstGeom prst="rect">
            <a:avLst/>
          </a:prstGeom>
          <a:solidFill>
            <a:srgbClr val="FFFFFF"/>
          </a:solidFill>
          <a:ln w="12700" cap="flat" cmpd="sng" algn="ctr">
            <a:solidFill>
              <a:srgbClr val="000000"/>
            </a:solidFill>
            <a:prstDash val="solid"/>
          </a:ln>
          <a:effectLst/>
        </p:spPr>
        <p:txBody>
          <a:bodyPr rtlCol="0" anchor="ctr" anchorCtr="1"/>
          <a:lstStyle>
            <a:defPPr>
              <a:defRPr lang="en-US"/>
            </a:defPPr>
            <a:lvl1pPr marL="0" algn="l" defTabSz="457133" rtl="0" eaLnBrk="1" latinLnBrk="0" hangingPunct="1">
              <a:defRPr sz="1800" kern="1200">
                <a:solidFill>
                  <a:schemeClr val="dk1"/>
                </a:solidFill>
                <a:latin typeface="+mn-lt"/>
                <a:ea typeface="+mn-ea"/>
                <a:cs typeface="+mn-cs"/>
              </a:defRPr>
            </a:lvl1pPr>
            <a:lvl2pPr marL="457133" algn="l" defTabSz="457133" rtl="0" eaLnBrk="1" latinLnBrk="0" hangingPunct="1">
              <a:defRPr sz="1800" kern="1200">
                <a:solidFill>
                  <a:schemeClr val="dk1"/>
                </a:solidFill>
                <a:latin typeface="+mn-lt"/>
                <a:ea typeface="+mn-ea"/>
                <a:cs typeface="+mn-cs"/>
              </a:defRPr>
            </a:lvl2pPr>
            <a:lvl3pPr marL="914268" algn="l" defTabSz="457133" rtl="0" eaLnBrk="1" latinLnBrk="0" hangingPunct="1">
              <a:defRPr sz="1800" kern="1200">
                <a:solidFill>
                  <a:schemeClr val="dk1"/>
                </a:solidFill>
                <a:latin typeface="+mn-lt"/>
                <a:ea typeface="+mn-ea"/>
                <a:cs typeface="+mn-cs"/>
              </a:defRPr>
            </a:lvl3pPr>
            <a:lvl4pPr marL="1371401" algn="l" defTabSz="457133" rtl="0" eaLnBrk="1" latinLnBrk="0" hangingPunct="1">
              <a:defRPr sz="1800" kern="1200">
                <a:solidFill>
                  <a:schemeClr val="dk1"/>
                </a:solidFill>
                <a:latin typeface="+mn-lt"/>
                <a:ea typeface="+mn-ea"/>
                <a:cs typeface="+mn-cs"/>
              </a:defRPr>
            </a:lvl4pPr>
            <a:lvl5pPr marL="1828535" algn="l" defTabSz="457133" rtl="0" eaLnBrk="1" latinLnBrk="0" hangingPunct="1">
              <a:defRPr sz="1800" kern="1200">
                <a:solidFill>
                  <a:schemeClr val="dk1"/>
                </a:solidFill>
                <a:latin typeface="+mn-lt"/>
                <a:ea typeface="+mn-ea"/>
                <a:cs typeface="+mn-cs"/>
              </a:defRPr>
            </a:lvl5pPr>
            <a:lvl6pPr marL="2285669" algn="l" defTabSz="457133" rtl="0" eaLnBrk="1" latinLnBrk="0" hangingPunct="1">
              <a:defRPr sz="1800" kern="1200">
                <a:solidFill>
                  <a:schemeClr val="dk1"/>
                </a:solidFill>
                <a:latin typeface="+mn-lt"/>
                <a:ea typeface="+mn-ea"/>
                <a:cs typeface="+mn-cs"/>
              </a:defRPr>
            </a:lvl6pPr>
            <a:lvl7pPr marL="2742803" algn="l" defTabSz="457133" rtl="0" eaLnBrk="1" latinLnBrk="0" hangingPunct="1">
              <a:defRPr sz="1800" kern="1200">
                <a:solidFill>
                  <a:schemeClr val="dk1"/>
                </a:solidFill>
                <a:latin typeface="+mn-lt"/>
                <a:ea typeface="+mn-ea"/>
                <a:cs typeface="+mn-cs"/>
              </a:defRPr>
            </a:lvl7pPr>
            <a:lvl8pPr marL="3199936" algn="l" defTabSz="457133" rtl="0" eaLnBrk="1" latinLnBrk="0" hangingPunct="1">
              <a:defRPr sz="1800" kern="1200">
                <a:solidFill>
                  <a:schemeClr val="dk1"/>
                </a:solidFill>
                <a:latin typeface="+mn-lt"/>
                <a:ea typeface="+mn-ea"/>
                <a:cs typeface="+mn-cs"/>
              </a:defRPr>
            </a:lvl8pPr>
            <a:lvl9pPr marL="3657070" algn="l" defTabSz="457133" rtl="0" eaLnBrk="1" latinLnBrk="0" hangingPunct="1">
              <a:defRPr sz="1800" kern="1200">
                <a:solidFill>
                  <a:schemeClr val="dk1"/>
                </a:solidFill>
                <a:latin typeface="+mn-lt"/>
                <a:ea typeface="+mn-ea"/>
                <a:cs typeface="+mn-cs"/>
              </a:defRPr>
            </a:lvl9pPr>
          </a:lstStyle>
          <a:p>
            <a:pPr algn="ctr" fontAlgn="auto">
              <a:spcBef>
                <a:spcPts val="0"/>
              </a:spcBef>
              <a:spcAft>
                <a:spcPts val="0"/>
              </a:spcAft>
              <a:defRPr/>
            </a:pPr>
            <a:r>
              <a:rPr lang="ja-JP" altLang="en-US" sz="1000" dirty="0" smtClean="0">
                <a:solidFill>
                  <a:srgbClr val="000000"/>
                </a:solidFill>
                <a:latin typeface="MS UI Gothic" pitchFamily="50" charset="-128"/>
                <a:ea typeface="MS UI Gothic" pitchFamily="50" charset="-128"/>
              </a:rPr>
              <a:t>⑥データ登録・更新・削除</a:t>
            </a:r>
            <a:endParaRPr lang="ja-JP" altLang="en-US" sz="1000" dirty="0">
              <a:solidFill>
                <a:srgbClr val="000000"/>
              </a:solidFill>
              <a:latin typeface="MS UI Gothic" pitchFamily="50" charset="-128"/>
              <a:ea typeface="MS UI Gothic" pitchFamily="50" charset="-128"/>
            </a:endParaRPr>
          </a:p>
        </p:txBody>
      </p:sp>
      <p:sp>
        <p:nvSpPr>
          <p:cNvPr id="66" name="正方形/長方形 65"/>
          <p:cNvSpPr/>
          <p:nvPr/>
        </p:nvSpPr>
        <p:spPr>
          <a:xfrm flipH="1">
            <a:off x="1954064" y="3106058"/>
            <a:ext cx="936104" cy="231884"/>
          </a:xfrm>
          <a:prstGeom prst="rect">
            <a:avLst/>
          </a:prstGeom>
          <a:solidFill>
            <a:srgbClr val="FFFFFF"/>
          </a:solidFill>
          <a:ln w="12700" cap="flat" cmpd="sng" algn="ctr">
            <a:solidFill>
              <a:srgbClr val="000000"/>
            </a:solidFill>
            <a:prstDash val="solid"/>
          </a:ln>
          <a:effectLst/>
        </p:spPr>
        <p:txBody>
          <a:bodyPr rtlCol="0" anchor="ctr" anchorCtr="1"/>
          <a:lstStyle/>
          <a:p>
            <a:pPr algn="ctr" defTabSz="457133" fontAlgn="auto">
              <a:spcBef>
                <a:spcPts val="0"/>
              </a:spcBef>
              <a:spcAft>
                <a:spcPts val="0"/>
              </a:spcAft>
            </a:pPr>
            <a:r>
              <a:rPr lang="ja-JP" altLang="en-US" sz="1000" dirty="0" smtClean="0">
                <a:solidFill>
                  <a:srgbClr val="000000"/>
                </a:solidFill>
                <a:latin typeface="MS UI Gothic" pitchFamily="50" charset="-128"/>
                <a:ea typeface="MS UI Gothic" pitchFamily="50" charset="-128"/>
              </a:rPr>
              <a:t>②データ加工</a:t>
            </a:r>
          </a:p>
        </p:txBody>
      </p:sp>
      <p:sp>
        <p:nvSpPr>
          <p:cNvPr id="69" name="右矢印 68"/>
          <p:cNvSpPr/>
          <p:nvPr/>
        </p:nvSpPr>
        <p:spPr>
          <a:xfrm rot="10800000" flipH="1">
            <a:off x="1928776" y="3324248"/>
            <a:ext cx="1008000" cy="216000"/>
          </a:xfrm>
          <a:prstGeom prst="rightArrow">
            <a:avLst/>
          </a:prstGeom>
          <a:gradFill rotWithShape="1">
            <a:gsLst>
              <a:gs pos="0">
                <a:srgbClr val="0080B1">
                  <a:tint val="50000"/>
                  <a:satMod val="300000"/>
                </a:srgbClr>
              </a:gs>
              <a:gs pos="35000">
                <a:srgbClr val="0080B1">
                  <a:tint val="37000"/>
                  <a:satMod val="300000"/>
                </a:srgbClr>
              </a:gs>
              <a:gs pos="100000">
                <a:srgbClr val="0080B1">
                  <a:tint val="15000"/>
                  <a:satMod val="350000"/>
                </a:srgbClr>
              </a:gs>
            </a:gsLst>
            <a:lin ang="16200000" scaled="1"/>
          </a:gradFill>
          <a:ln w="9525" cap="flat" cmpd="sng" algn="ctr">
            <a:solidFill>
              <a:srgbClr val="0080B1">
                <a:shade val="95000"/>
                <a:satMod val="105000"/>
              </a:srgbClr>
            </a:solidFill>
            <a:prstDash val="solid"/>
          </a:ln>
          <a:effectLst>
            <a:outerShdw blurRad="40000" dist="20000" dir="5400000" rotWithShape="0">
              <a:srgbClr val="000000">
                <a:alpha val="38000"/>
              </a:srgbClr>
            </a:outerShdw>
          </a:effectLst>
        </p:spPr>
        <p:txBody>
          <a:bodyPr rtlCol="0" anchor="ctr"/>
          <a:lstStyle/>
          <a:p>
            <a:pPr algn="ctr" fontAlgn="auto">
              <a:spcBef>
                <a:spcPts val="0"/>
              </a:spcBef>
              <a:spcAft>
                <a:spcPts val="0"/>
              </a:spcAft>
              <a:defRPr/>
            </a:pPr>
            <a:endParaRPr lang="ja-JP" altLang="en-US" sz="1200" kern="0" dirty="0" smtClean="0">
              <a:solidFill>
                <a:srgbClr val="000000"/>
              </a:solidFill>
              <a:latin typeface="MS UI Gothic" pitchFamily="50" charset="-128"/>
              <a:ea typeface="MS UI Gothic" pitchFamily="50" charset="-128"/>
            </a:endParaRPr>
          </a:p>
        </p:txBody>
      </p:sp>
      <p:pic>
        <p:nvPicPr>
          <p:cNvPr id="70" name="Picture 1039" descr="C:\Documents and Settings\moroy\My Documents\My Pictures\Microsoft クリップ オーガナイザ\0043394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1208584" y="3181535"/>
            <a:ext cx="631888" cy="631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 name="正方形/長方形 70"/>
          <p:cNvSpPr/>
          <p:nvPr/>
        </p:nvSpPr>
        <p:spPr>
          <a:xfrm>
            <a:off x="2453928" y="3696105"/>
            <a:ext cx="2217008" cy="1871952"/>
          </a:xfrm>
          <a:prstGeom prst="rect">
            <a:avLst/>
          </a:prstGeom>
          <a:noFill/>
          <a:ln w="9525" cap="flat" cmpd="sng" algn="ctr">
            <a:solidFill>
              <a:schemeClr val="accent4"/>
            </a:solidFill>
            <a:prstDash val="dash"/>
          </a:ln>
          <a:effectLst>
            <a:outerShdw blurRad="40000" dist="20000" dir="5400000" rotWithShape="0">
              <a:srgbClr val="000000">
                <a:alpha val="38000"/>
              </a:srgbClr>
            </a:outerShdw>
          </a:effectLst>
        </p:spPr>
        <p:txBody>
          <a:bodyPr rtlCol="0" anchor="b"/>
          <a:lstStyle/>
          <a:p>
            <a:pPr algn="r" fontAlgn="auto">
              <a:spcBef>
                <a:spcPts val="0"/>
              </a:spcBef>
              <a:spcAft>
                <a:spcPts val="0"/>
              </a:spcAft>
              <a:defRPr/>
            </a:pPr>
            <a:endParaRPr lang="ja-JP" altLang="en-US" sz="1200" kern="0" dirty="0" smtClean="0">
              <a:solidFill>
                <a:srgbClr val="000000"/>
              </a:solidFill>
              <a:latin typeface="MS UI Gothic" pitchFamily="50" charset="-128"/>
              <a:ea typeface="MS UI Gothic" pitchFamily="50" charset="-128"/>
            </a:endParaRPr>
          </a:p>
        </p:txBody>
      </p:sp>
      <p:sp>
        <p:nvSpPr>
          <p:cNvPr id="80" name="テキスト ボックス 79"/>
          <p:cNvSpPr txBox="1"/>
          <p:nvPr/>
        </p:nvSpPr>
        <p:spPr>
          <a:xfrm>
            <a:off x="2454375" y="3789040"/>
            <a:ext cx="353943" cy="1570528"/>
          </a:xfrm>
          <a:prstGeom prst="rect">
            <a:avLst/>
          </a:prstGeom>
          <a:noFill/>
        </p:spPr>
        <p:txBody>
          <a:bodyPr vert="eaVert" wrap="square" rtlCol="0">
            <a:spAutoFit/>
          </a:bodyPr>
          <a:lstStyle/>
          <a:p>
            <a:pPr algn="ctr"/>
            <a:r>
              <a:rPr lang="ja-JP" altLang="en-US" sz="1100" b="1" dirty="0" smtClean="0">
                <a:solidFill>
                  <a:srgbClr val="8064A2"/>
                </a:solidFill>
                <a:latin typeface="MS UI Gothic" pitchFamily="50" charset="-128"/>
                <a:ea typeface="MS UI Gothic" pitchFamily="50" charset="-128"/>
              </a:rPr>
              <a:t>データ変換・登録ツール</a:t>
            </a:r>
            <a:endParaRPr lang="ja-JP" altLang="en-US" sz="1100" b="1" dirty="0">
              <a:solidFill>
                <a:srgbClr val="8064A2"/>
              </a:solidFill>
              <a:latin typeface="MS UI Gothic" pitchFamily="50" charset="-128"/>
              <a:ea typeface="MS UI Gothic" pitchFamily="50" charset="-128"/>
            </a:endParaRPr>
          </a:p>
        </p:txBody>
      </p:sp>
      <p:sp>
        <p:nvSpPr>
          <p:cNvPr id="81" name="正方形/長方形 80"/>
          <p:cNvSpPr/>
          <p:nvPr/>
        </p:nvSpPr>
        <p:spPr>
          <a:xfrm>
            <a:off x="1066358" y="3051949"/>
            <a:ext cx="889987" cy="261610"/>
          </a:xfrm>
          <a:prstGeom prst="rect">
            <a:avLst/>
          </a:prstGeom>
        </p:spPr>
        <p:txBody>
          <a:bodyPr wrap="none">
            <a:spAutoFit/>
          </a:bodyPr>
          <a:lstStyle/>
          <a:p>
            <a:pPr fontAlgn="auto">
              <a:spcBef>
                <a:spcPts val="0"/>
              </a:spcBef>
              <a:spcAft>
                <a:spcPts val="0"/>
              </a:spcAft>
              <a:defRPr/>
            </a:pPr>
            <a:r>
              <a:rPr kumimoji="0" lang="ja-JP" altLang="en-US" sz="1050" kern="0" dirty="0" smtClean="0">
                <a:solidFill>
                  <a:srgbClr val="000000"/>
                </a:solidFill>
                <a:latin typeface="MS UI Gothic" pitchFamily="50" charset="-128"/>
                <a:ea typeface="MS UI Gothic" pitchFamily="50" charset="-128"/>
              </a:rPr>
              <a:t>自治体職員</a:t>
            </a:r>
            <a:endParaRPr kumimoji="0" lang="ja-JP" altLang="en-US" sz="1050" kern="0" dirty="0">
              <a:solidFill>
                <a:srgbClr val="000000"/>
              </a:solidFill>
              <a:latin typeface="MS UI Gothic" pitchFamily="50" charset="-128"/>
              <a:ea typeface="MS UI Gothic" pitchFamily="50" charset="-128"/>
            </a:endParaRPr>
          </a:p>
        </p:txBody>
      </p:sp>
      <p:cxnSp>
        <p:nvCxnSpPr>
          <p:cNvPr id="89" name="カギ線コネクタ 88"/>
          <p:cNvCxnSpPr>
            <a:stCxn id="64" idx="1"/>
            <a:endCxn id="92" idx="0"/>
          </p:cNvCxnSpPr>
          <p:nvPr/>
        </p:nvCxnSpPr>
        <p:spPr>
          <a:xfrm rot="10800000" flipV="1">
            <a:off x="1928664" y="5338208"/>
            <a:ext cx="921504" cy="835743"/>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95" name="正方形/長方形 94"/>
          <p:cNvSpPr/>
          <p:nvPr/>
        </p:nvSpPr>
        <p:spPr>
          <a:xfrm>
            <a:off x="1640632" y="5701827"/>
            <a:ext cx="973343" cy="246221"/>
          </a:xfrm>
          <a:prstGeom prst="rect">
            <a:avLst/>
          </a:prstGeom>
          <a:solidFill>
            <a:schemeClr val="bg1"/>
          </a:solidFill>
        </p:spPr>
        <p:txBody>
          <a:bodyPr wrap="none">
            <a:spAutoFit/>
          </a:bodyPr>
          <a:lstStyle/>
          <a:p>
            <a:r>
              <a:rPr lang="en-US" altLang="ja-JP" sz="1000" kern="0" dirty="0" smtClean="0">
                <a:solidFill>
                  <a:srgbClr val="000000"/>
                </a:solidFill>
                <a:latin typeface="MS UI Gothic" pitchFamily="50" charset="-128"/>
                <a:ea typeface="MS UI Gothic" pitchFamily="50" charset="-128"/>
              </a:rPr>
              <a:t>RDF</a:t>
            </a:r>
            <a:r>
              <a:rPr lang="ja-JP" altLang="en-US" sz="1000" kern="0" dirty="0" smtClean="0">
                <a:solidFill>
                  <a:srgbClr val="000000"/>
                </a:solidFill>
                <a:latin typeface="MS UI Gothic" pitchFamily="50" charset="-128"/>
                <a:ea typeface="MS UI Gothic" pitchFamily="50" charset="-128"/>
              </a:rPr>
              <a:t>の</a:t>
            </a:r>
            <a:r>
              <a:rPr lang="en-US" altLang="ja-JP" sz="1000" kern="0" dirty="0" smtClean="0">
                <a:solidFill>
                  <a:srgbClr val="000000"/>
                </a:solidFill>
                <a:latin typeface="MS UI Gothic" pitchFamily="50" charset="-128"/>
                <a:ea typeface="MS UI Gothic" pitchFamily="50" charset="-128"/>
              </a:rPr>
              <a:t>URI</a:t>
            </a:r>
            <a:r>
              <a:rPr lang="ja-JP" altLang="en-US" sz="1000" kern="0" dirty="0" smtClean="0">
                <a:solidFill>
                  <a:srgbClr val="000000"/>
                </a:solidFill>
                <a:latin typeface="MS UI Gothic" pitchFamily="50" charset="-128"/>
                <a:ea typeface="MS UI Gothic" pitchFamily="50" charset="-128"/>
              </a:rPr>
              <a:t>情報</a:t>
            </a:r>
            <a:endParaRPr lang="ja-JP" altLang="en-US" sz="1000" dirty="0">
              <a:solidFill>
                <a:prstClr val="black"/>
              </a:solidFill>
            </a:endParaRPr>
          </a:p>
        </p:txBody>
      </p:sp>
      <p:sp>
        <p:nvSpPr>
          <p:cNvPr id="98" name="テキスト ボックス 97"/>
          <p:cNvSpPr txBox="1"/>
          <p:nvPr/>
        </p:nvSpPr>
        <p:spPr>
          <a:xfrm>
            <a:off x="3247668" y="1765451"/>
            <a:ext cx="1561316" cy="415498"/>
          </a:xfrm>
          <a:prstGeom prst="rect">
            <a:avLst/>
          </a:prstGeom>
          <a:noFill/>
        </p:spPr>
        <p:txBody>
          <a:bodyPr vert="horz" wrap="square" rtlCol="0">
            <a:spAutoFit/>
          </a:bodyPr>
          <a:lstStyle/>
          <a:p>
            <a:pPr algn="ctr"/>
            <a:r>
              <a:rPr lang="ja-JP" altLang="en-US" sz="1050" b="1" dirty="0" smtClean="0">
                <a:solidFill>
                  <a:srgbClr val="0070C0"/>
                </a:solidFill>
                <a:latin typeface="MS UI Gothic" pitchFamily="50" charset="-128"/>
                <a:ea typeface="MS UI Gothic" pitchFamily="50" charset="-128"/>
              </a:rPr>
              <a:t>自治体職員向け</a:t>
            </a:r>
            <a:endParaRPr lang="en-US" altLang="ja-JP" sz="1050" b="1" dirty="0" smtClean="0">
              <a:solidFill>
                <a:srgbClr val="0070C0"/>
              </a:solidFill>
              <a:latin typeface="MS UI Gothic" pitchFamily="50" charset="-128"/>
              <a:ea typeface="MS UI Gothic" pitchFamily="50" charset="-128"/>
            </a:endParaRPr>
          </a:p>
          <a:p>
            <a:pPr algn="ctr"/>
            <a:r>
              <a:rPr lang="ja-JP" altLang="en-US" sz="1050" b="1" dirty="0" smtClean="0">
                <a:solidFill>
                  <a:srgbClr val="0070C0"/>
                </a:solidFill>
                <a:latin typeface="MS UI Gothic" pitchFamily="50" charset="-128"/>
                <a:ea typeface="MS UI Gothic" pitchFamily="50" charset="-128"/>
              </a:rPr>
              <a:t>オープンデータ化マニュアル</a:t>
            </a:r>
            <a:endParaRPr lang="ja-JP" altLang="en-US" sz="1050" b="1" dirty="0">
              <a:solidFill>
                <a:srgbClr val="0070C0"/>
              </a:solidFill>
              <a:latin typeface="MS UI Gothic" pitchFamily="50" charset="-128"/>
              <a:ea typeface="MS UI Gothic" pitchFamily="50" charset="-128"/>
            </a:endParaRPr>
          </a:p>
        </p:txBody>
      </p:sp>
      <p:sp>
        <p:nvSpPr>
          <p:cNvPr id="94" name="線吹き出し 1 (枠付き) 93"/>
          <p:cNvSpPr/>
          <p:nvPr/>
        </p:nvSpPr>
        <p:spPr>
          <a:xfrm flipH="1">
            <a:off x="200472" y="5353928"/>
            <a:ext cx="1800200" cy="324616"/>
          </a:xfrm>
          <a:prstGeom prst="borderCallout1">
            <a:avLst>
              <a:gd name="adj1" fmla="val 96504"/>
              <a:gd name="adj2" fmla="val 35947"/>
              <a:gd name="adj3" fmla="val 131350"/>
              <a:gd name="adj4" fmla="val 19560"/>
            </a:avLst>
          </a:prstGeom>
          <a:solidFill>
            <a:schemeClr val="bg1"/>
          </a:solid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prstClr val="black"/>
                </a:solidFill>
                <a:latin typeface="MS UI Gothic" pitchFamily="50" charset="-128"/>
                <a:ea typeface="MS UI Gothic" pitchFamily="50" charset="-128"/>
              </a:rPr>
              <a:t>基盤システムへのデータ登録と同時に、</a:t>
            </a:r>
            <a:r>
              <a:rPr lang="en-US" altLang="ja-JP" sz="900" dirty="0" smtClean="0">
                <a:solidFill>
                  <a:prstClr val="black"/>
                </a:solidFill>
                <a:latin typeface="MS UI Gothic" pitchFamily="50" charset="-128"/>
                <a:ea typeface="MS UI Gothic" pitchFamily="50" charset="-128"/>
              </a:rPr>
              <a:t>CKAN</a:t>
            </a:r>
            <a:r>
              <a:rPr lang="ja-JP" altLang="en-US" sz="900" dirty="0" smtClean="0">
                <a:solidFill>
                  <a:prstClr val="black"/>
                </a:solidFill>
                <a:latin typeface="MS UI Gothic" pitchFamily="50" charset="-128"/>
                <a:ea typeface="MS UI Gothic" pitchFamily="50" charset="-128"/>
              </a:rPr>
              <a:t>へ</a:t>
            </a:r>
            <a:r>
              <a:rPr lang="en-US" altLang="ja-JP" sz="900" dirty="0" smtClean="0">
                <a:solidFill>
                  <a:prstClr val="black"/>
                </a:solidFill>
                <a:latin typeface="MS UI Gothic" pitchFamily="50" charset="-128"/>
                <a:ea typeface="MS UI Gothic" pitchFamily="50" charset="-128"/>
              </a:rPr>
              <a:t>RDF</a:t>
            </a:r>
            <a:r>
              <a:rPr lang="ja-JP" altLang="en-US" sz="900" dirty="0" smtClean="0">
                <a:solidFill>
                  <a:prstClr val="black"/>
                </a:solidFill>
                <a:latin typeface="MS UI Gothic" pitchFamily="50" charset="-128"/>
                <a:ea typeface="MS UI Gothic" pitchFamily="50" charset="-128"/>
              </a:rPr>
              <a:t>の</a:t>
            </a:r>
            <a:r>
              <a:rPr lang="en-US" altLang="ja-JP" sz="900" dirty="0" smtClean="0">
                <a:solidFill>
                  <a:prstClr val="black"/>
                </a:solidFill>
                <a:latin typeface="MS UI Gothic" pitchFamily="50" charset="-128"/>
                <a:ea typeface="MS UI Gothic" pitchFamily="50" charset="-128"/>
              </a:rPr>
              <a:t>URI</a:t>
            </a:r>
            <a:r>
              <a:rPr lang="ja-JP" altLang="en-US" sz="900" dirty="0" smtClean="0">
                <a:solidFill>
                  <a:prstClr val="black"/>
                </a:solidFill>
                <a:latin typeface="MS UI Gothic" pitchFamily="50" charset="-128"/>
                <a:ea typeface="MS UI Gothic" pitchFamily="50" charset="-128"/>
              </a:rPr>
              <a:t>情報を登録</a:t>
            </a:r>
            <a:endParaRPr lang="ja-JP" altLang="en-US" sz="900" dirty="0">
              <a:solidFill>
                <a:prstClr val="black"/>
              </a:solidFill>
              <a:latin typeface="MS UI Gothic" pitchFamily="50" charset="-128"/>
              <a:ea typeface="MS UI Gothic" pitchFamily="50" charset="-128"/>
            </a:endParaRPr>
          </a:p>
        </p:txBody>
      </p:sp>
      <p:sp>
        <p:nvSpPr>
          <p:cNvPr id="103" name="屈折矢印 102"/>
          <p:cNvSpPr/>
          <p:nvPr/>
        </p:nvSpPr>
        <p:spPr>
          <a:xfrm rot="5400000">
            <a:off x="330614" y="2799118"/>
            <a:ext cx="769036" cy="842888"/>
          </a:xfrm>
          <a:prstGeom prst="bentUpArrow">
            <a:avLst>
              <a:gd name="adj1" fmla="val 15864"/>
              <a:gd name="adj2" fmla="val 18082"/>
              <a:gd name="adj3" fmla="val 17338"/>
            </a:avLst>
          </a:prstGeom>
          <a:gradFill rotWithShape="1">
            <a:gsLst>
              <a:gs pos="0">
                <a:srgbClr val="0080B1">
                  <a:tint val="50000"/>
                  <a:satMod val="300000"/>
                </a:srgbClr>
              </a:gs>
              <a:gs pos="35000">
                <a:srgbClr val="0080B1">
                  <a:tint val="37000"/>
                  <a:satMod val="300000"/>
                </a:srgbClr>
              </a:gs>
              <a:gs pos="100000">
                <a:srgbClr val="0080B1">
                  <a:tint val="15000"/>
                  <a:satMod val="350000"/>
                </a:srgbClr>
              </a:gs>
            </a:gsLst>
            <a:lin ang="16200000" scaled="1"/>
          </a:gradFill>
          <a:ln w="9525" cap="flat" cmpd="sng" algn="ctr">
            <a:solidFill>
              <a:srgbClr val="0080B1">
                <a:shade val="95000"/>
                <a:satMod val="105000"/>
              </a:srgbClr>
            </a:solidFill>
            <a:prstDash val="solid"/>
          </a:ln>
          <a:effectLst>
            <a:outerShdw blurRad="40000" dist="20000" dir="5400000" rotWithShape="0">
              <a:srgbClr val="000000">
                <a:alpha val="38000"/>
              </a:srgbClr>
            </a:outerShdw>
          </a:effectLst>
        </p:spPr>
        <p:txBody>
          <a:bodyPr rtlCol="0" anchor="ctr"/>
          <a:lstStyle/>
          <a:p>
            <a:pPr algn="ctr" fontAlgn="auto">
              <a:spcBef>
                <a:spcPts val="0"/>
              </a:spcBef>
              <a:spcAft>
                <a:spcPts val="0"/>
              </a:spcAft>
            </a:pPr>
            <a:endParaRPr lang="ja-JP" altLang="en-US" sz="1200" kern="0" dirty="0" smtClean="0">
              <a:solidFill>
                <a:srgbClr val="000000"/>
              </a:solidFill>
              <a:latin typeface="MS UI Gothic" pitchFamily="50" charset="-128"/>
              <a:ea typeface="MS UI Gothic" pitchFamily="50" charset="-128"/>
            </a:endParaRPr>
          </a:p>
        </p:txBody>
      </p:sp>
      <p:sp>
        <p:nvSpPr>
          <p:cNvPr id="6" name="正方形/長方形 5"/>
          <p:cNvSpPr/>
          <p:nvPr/>
        </p:nvSpPr>
        <p:spPr>
          <a:xfrm>
            <a:off x="41992" y="2323830"/>
            <a:ext cx="1979888" cy="668903"/>
          </a:xfrm>
          <a:prstGeom prst="rect">
            <a:avLst/>
          </a:prstGeom>
          <a:solidFill>
            <a:srgbClr val="FFFFFF"/>
          </a:solidFill>
          <a:ln w="12700" cap="flat" cmpd="sng" algn="ctr">
            <a:solidFill>
              <a:srgbClr val="000000"/>
            </a:solidFill>
            <a:prstDash val="solid"/>
          </a:ln>
          <a:effectLst/>
        </p:spPr>
        <p:txBody>
          <a:bodyPr rtlCol="0" anchor="ctr" anchorCtr="1"/>
          <a:lstStyle/>
          <a:p>
            <a:pPr defTabSz="457133" fontAlgn="auto">
              <a:spcBef>
                <a:spcPts val="0"/>
              </a:spcBef>
              <a:spcAft>
                <a:spcPts val="0"/>
              </a:spcAft>
            </a:pPr>
            <a:r>
              <a:rPr lang="ja-JP" altLang="en-US" sz="1000" dirty="0" smtClean="0">
                <a:solidFill>
                  <a:srgbClr val="000000"/>
                </a:solidFill>
                <a:latin typeface="MS UI Gothic" pitchFamily="50" charset="-128"/>
                <a:ea typeface="MS UI Gothic" pitchFamily="50" charset="-128"/>
              </a:rPr>
              <a:t>①重点自治体行政情報の調査</a:t>
            </a:r>
            <a:endParaRPr lang="en-US" altLang="ja-JP" sz="1000" dirty="0" smtClean="0">
              <a:solidFill>
                <a:srgbClr val="000000"/>
              </a:solidFill>
              <a:latin typeface="MS UI Gothic" pitchFamily="50" charset="-128"/>
              <a:ea typeface="MS UI Gothic" pitchFamily="50" charset="-128"/>
            </a:endParaRPr>
          </a:p>
          <a:p>
            <a:pPr defTabSz="457133" fontAlgn="auto">
              <a:spcBef>
                <a:spcPts val="0"/>
              </a:spcBef>
              <a:spcAft>
                <a:spcPts val="0"/>
              </a:spcAft>
            </a:pPr>
            <a:r>
              <a:rPr lang="ja-JP" altLang="en-US" sz="1000" dirty="0" smtClean="0">
                <a:solidFill>
                  <a:srgbClr val="000000"/>
                </a:solidFill>
                <a:latin typeface="MS UI Gothic" pitchFamily="50" charset="-128"/>
                <a:ea typeface="MS UI Gothic" pitchFamily="50" charset="-128"/>
              </a:rPr>
              <a:t>　</a:t>
            </a:r>
            <a:r>
              <a:rPr lang="en-US" altLang="ja-JP" sz="1000" dirty="0" smtClean="0">
                <a:solidFill>
                  <a:srgbClr val="000000"/>
                </a:solidFill>
                <a:latin typeface="MS UI Gothic" pitchFamily="50" charset="-128"/>
                <a:ea typeface="MS UI Gothic" pitchFamily="50" charset="-128"/>
              </a:rPr>
              <a:t>1</a:t>
            </a:r>
            <a:r>
              <a:rPr lang="ja-JP" altLang="en-US" sz="1000" dirty="0" err="1" smtClean="0">
                <a:solidFill>
                  <a:srgbClr val="000000"/>
                </a:solidFill>
                <a:latin typeface="MS UI Gothic" pitchFamily="50" charset="-128"/>
                <a:ea typeface="MS UI Gothic" pitchFamily="50" charset="-128"/>
              </a:rPr>
              <a:t>．</a:t>
            </a:r>
            <a:r>
              <a:rPr lang="ja-JP" altLang="en-US" sz="1000" dirty="0" smtClean="0">
                <a:solidFill>
                  <a:srgbClr val="000000"/>
                </a:solidFill>
                <a:latin typeface="MS UI Gothic" pitchFamily="50" charset="-128"/>
                <a:ea typeface="MS UI Gothic" pitchFamily="50" charset="-128"/>
              </a:rPr>
              <a:t>情報サービス開発事業者</a:t>
            </a:r>
            <a:endParaRPr lang="en-US" altLang="ja-JP" sz="1000" dirty="0" smtClean="0">
              <a:solidFill>
                <a:srgbClr val="000000"/>
              </a:solidFill>
              <a:latin typeface="MS UI Gothic" pitchFamily="50" charset="-128"/>
              <a:ea typeface="MS UI Gothic" pitchFamily="50" charset="-128"/>
            </a:endParaRPr>
          </a:p>
          <a:p>
            <a:pPr defTabSz="457133" fontAlgn="auto">
              <a:spcBef>
                <a:spcPts val="0"/>
              </a:spcBef>
              <a:spcAft>
                <a:spcPts val="0"/>
              </a:spcAft>
            </a:pPr>
            <a:r>
              <a:rPr lang="ja-JP" altLang="en-US" sz="1000" dirty="0" smtClean="0">
                <a:solidFill>
                  <a:srgbClr val="000000"/>
                </a:solidFill>
                <a:latin typeface="MS UI Gothic" pitchFamily="50" charset="-128"/>
                <a:ea typeface="MS UI Gothic" pitchFamily="50" charset="-128"/>
              </a:rPr>
              <a:t>　</a:t>
            </a:r>
            <a:r>
              <a:rPr lang="en-US" altLang="ja-JP" sz="1000" dirty="0" smtClean="0">
                <a:solidFill>
                  <a:srgbClr val="000000"/>
                </a:solidFill>
                <a:latin typeface="MS UI Gothic" pitchFamily="50" charset="-128"/>
                <a:ea typeface="MS UI Gothic" pitchFamily="50" charset="-128"/>
              </a:rPr>
              <a:t>2</a:t>
            </a:r>
            <a:r>
              <a:rPr lang="ja-JP" altLang="en-US" sz="1000" dirty="0" err="1" smtClean="0">
                <a:solidFill>
                  <a:srgbClr val="000000"/>
                </a:solidFill>
                <a:latin typeface="MS UI Gothic" pitchFamily="50" charset="-128"/>
                <a:ea typeface="MS UI Gothic" pitchFamily="50" charset="-128"/>
              </a:rPr>
              <a:t>．</a:t>
            </a:r>
            <a:r>
              <a:rPr lang="ja-JP" altLang="en-US" sz="1000" dirty="0" smtClean="0">
                <a:solidFill>
                  <a:srgbClr val="000000"/>
                </a:solidFill>
                <a:latin typeface="MS UI Gothic" pitchFamily="50" charset="-128"/>
                <a:ea typeface="MS UI Gothic" pitchFamily="50" charset="-128"/>
              </a:rPr>
              <a:t>地元住民</a:t>
            </a:r>
            <a:endParaRPr lang="en-US" altLang="ja-JP" sz="1000" dirty="0" smtClean="0">
              <a:solidFill>
                <a:srgbClr val="000000"/>
              </a:solidFill>
              <a:latin typeface="MS UI Gothic" pitchFamily="50" charset="-128"/>
              <a:ea typeface="MS UI Gothic" pitchFamily="50" charset="-128"/>
            </a:endParaRPr>
          </a:p>
          <a:p>
            <a:pPr defTabSz="457133" fontAlgn="auto">
              <a:spcBef>
                <a:spcPts val="0"/>
              </a:spcBef>
              <a:spcAft>
                <a:spcPts val="0"/>
              </a:spcAft>
            </a:pPr>
            <a:r>
              <a:rPr lang="ja-JP" altLang="en-US" sz="1000" dirty="0" smtClean="0">
                <a:solidFill>
                  <a:srgbClr val="000000"/>
                </a:solidFill>
                <a:latin typeface="MS UI Gothic" pitchFamily="50" charset="-128"/>
                <a:ea typeface="MS UI Gothic" pitchFamily="50" charset="-128"/>
              </a:rPr>
              <a:t>　</a:t>
            </a:r>
            <a:r>
              <a:rPr lang="en-US" altLang="ja-JP" sz="1000" dirty="0" smtClean="0">
                <a:solidFill>
                  <a:srgbClr val="000000"/>
                </a:solidFill>
                <a:latin typeface="MS UI Gothic" pitchFamily="50" charset="-128"/>
                <a:ea typeface="MS UI Gothic" pitchFamily="50" charset="-128"/>
              </a:rPr>
              <a:t>3</a:t>
            </a:r>
            <a:r>
              <a:rPr lang="ja-JP" altLang="en-US" sz="1000" dirty="0" err="1" smtClean="0">
                <a:solidFill>
                  <a:srgbClr val="000000"/>
                </a:solidFill>
                <a:latin typeface="MS UI Gothic" pitchFamily="50" charset="-128"/>
                <a:ea typeface="MS UI Gothic" pitchFamily="50" charset="-128"/>
              </a:rPr>
              <a:t>．</a:t>
            </a:r>
            <a:r>
              <a:rPr lang="ja-JP" altLang="en-US" sz="1000" dirty="0" smtClean="0">
                <a:solidFill>
                  <a:srgbClr val="000000"/>
                </a:solidFill>
                <a:latin typeface="MS UI Gothic" pitchFamily="50" charset="-128"/>
                <a:ea typeface="MS UI Gothic" pitchFamily="50" charset="-128"/>
              </a:rPr>
              <a:t>自治体職員</a:t>
            </a:r>
            <a:endParaRPr lang="en-US" altLang="ja-JP" sz="1000" dirty="0" smtClean="0">
              <a:solidFill>
                <a:srgbClr val="000000"/>
              </a:solidFill>
              <a:latin typeface="MS UI Gothic" pitchFamily="50" charset="-128"/>
              <a:ea typeface="MS UI Gothic" pitchFamily="50" charset="-128"/>
            </a:endParaRPr>
          </a:p>
        </p:txBody>
      </p:sp>
      <p:sp>
        <p:nvSpPr>
          <p:cNvPr id="105" name="線吹き出し 1 (枠付き) 104"/>
          <p:cNvSpPr/>
          <p:nvPr/>
        </p:nvSpPr>
        <p:spPr>
          <a:xfrm>
            <a:off x="4878400" y="3345593"/>
            <a:ext cx="1584176" cy="2044540"/>
          </a:xfrm>
          <a:prstGeom prst="borderCallout1">
            <a:avLst>
              <a:gd name="adj1" fmla="val 37407"/>
              <a:gd name="adj2" fmla="val -774"/>
              <a:gd name="adj3" fmla="val 62128"/>
              <a:gd name="adj4" fmla="val -21773"/>
            </a:avLst>
          </a:prstGeom>
          <a:noFill/>
          <a:ln w="9525" cap="flat" cmpd="sng" algn="ctr">
            <a:solidFill>
              <a:srgbClr val="008000"/>
            </a:solidFill>
            <a:prstDash val="solid"/>
          </a:ln>
          <a:effectLst>
            <a:outerShdw blurRad="40000" dist="20000" dir="5400000" rotWithShape="0">
              <a:srgbClr val="000000">
                <a:alpha val="38000"/>
              </a:srgbClr>
            </a:outerShdw>
          </a:effectLst>
        </p:spPr>
        <p:txBody>
          <a:bodyPr rtlCol="0" anchor="b"/>
          <a:lstStyle/>
          <a:p>
            <a:pPr algn="r" fontAlgn="auto">
              <a:spcBef>
                <a:spcPts val="0"/>
              </a:spcBef>
              <a:spcAft>
                <a:spcPts val="0"/>
              </a:spcAft>
            </a:pPr>
            <a:endParaRPr lang="ja-JP" altLang="en-US" sz="1200" kern="0" dirty="0" smtClean="0">
              <a:solidFill>
                <a:srgbClr val="000000"/>
              </a:solidFill>
              <a:latin typeface="MS UI Gothic" pitchFamily="50" charset="-128"/>
              <a:ea typeface="MS UI Gothic" pitchFamily="50" charset="-128"/>
            </a:endParaRPr>
          </a:p>
        </p:txBody>
      </p:sp>
      <p:pic>
        <p:nvPicPr>
          <p:cNvPr id="104" name="Picture 2"/>
          <p:cNvPicPr>
            <a:picLocks noChangeAspect="1" noChangeArrowheads="1"/>
          </p:cNvPicPr>
          <p:nvPr/>
        </p:nvPicPr>
        <p:blipFill>
          <a:blip r:embed="rId4" cstate="print">
            <a:lum contrast="-10000"/>
          </a:blip>
          <a:srcRect/>
          <a:stretch>
            <a:fillRect/>
          </a:stretch>
        </p:blipFill>
        <p:spPr bwMode="auto">
          <a:xfrm>
            <a:off x="4986412" y="3529867"/>
            <a:ext cx="1368152" cy="957072"/>
          </a:xfrm>
          <a:prstGeom prst="rect">
            <a:avLst/>
          </a:prstGeom>
          <a:ln w="9525" cap="sq">
            <a:solidFill>
              <a:schemeClr val="tx1"/>
            </a:solidFill>
            <a:prstDash val="solid"/>
            <a:miter lim="800000"/>
          </a:ln>
          <a:effectLst/>
        </p:spPr>
      </p:pic>
      <p:sp>
        <p:nvSpPr>
          <p:cNvPr id="107" name="テキスト ボックス 106"/>
          <p:cNvSpPr txBox="1"/>
          <p:nvPr/>
        </p:nvSpPr>
        <p:spPr>
          <a:xfrm>
            <a:off x="4854600" y="3345593"/>
            <a:ext cx="1631776" cy="200055"/>
          </a:xfrm>
          <a:prstGeom prst="rect">
            <a:avLst/>
          </a:prstGeom>
          <a:noFill/>
        </p:spPr>
        <p:txBody>
          <a:bodyPr wrap="square" rtlCol="0">
            <a:spAutoFit/>
          </a:bodyPr>
          <a:lstStyle/>
          <a:p>
            <a:pPr algn="ctr"/>
            <a:r>
              <a:rPr lang="en-US" altLang="ja-JP" sz="700" dirty="0" smtClean="0">
                <a:solidFill>
                  <a:prstClr val="black"/>
                </a:solidFill>
              </a:rPr>
              <a:t>RDF</a:t>
            </a:r>
            <a:r>
              <a:rPr lang="ja-JP" altLang="en-US" sz="700" dirty="0" smtClean="0">
                <a:solidFill>
                  <a:prstClr val="black"/>
                </a:solidFill>
              </a:rPr>
              <a:t>モデル</a:t>
            </a:r>
            <a:endParaRPr lang="ja-JP" altLang="en-US" sz="700" dirty="0">
              <a:solidFill>
                <a:prstClr val="black"/>
              </a:solidFill>
            </a:endParaRPr>
          </a:p>
        </p:txBody>
      </p:sp>
      <p:sp>
        <p:nvSpPr>
          <p:cNvPr id="108" name="テキスト ボックス 107"/>
          <p:cNvSpPr txBox="1"/>
          <p:nvPr/>
        </p:nvSpPr>
        <p:spPr>
          <a:xfrm>
            <a:off x="5067945" y="4493929"/>
            <a:ext cx="1205086" cy="200055"/>
          </a:xfrm>
          <a:prstGeom prst="rect">
            <a:avLst/>
          </a:prstGeom>
          <a:noFill/>
        </p:spPr>
        <p:txBody>
          <a:bodyPr wrap="square" rtlCol="0">
            <a:spAutoFit/>
          </a:bodyPr>
          <a:lstStyle/>
          <a:p>
            <a:pPr algn="ctr"/>
            <a:r>
              <a:rPr lang="en-US" altLang="ja-JP" sz="700" dirty="0" smtClean="0">
                <a:solidFill>
                  <a:prstClr val="black"/>
                </a:solidFill>
              </a:rPr>
              <a:t>RDF</a:t>
            </a:r>
            <a:r>
              <a:rPr lang="ja-JP" altLang="en-US" sz="700" dirty="0" smtClean="0">
                <a:solidFill>
                  <a:prstClr val="black"/>
                </a:solidFill>
              </a:rPr>
              <a:t>スキーマ（</a:t>
            </a:r>
            <a:r>
              <a:rPr lang="en-US" altLang="ja-JP" sz="700" dirty="0" smtClean="0">
                <a:solidFill>
                  <a:prstClr val="black"/>
                </a:solidFill>
              </a:rPr>
              <a:t>.</a:t>
            </a:r>
            <a:r>
              <a:rPr lang="en-US" altLang="ja-JP" sz="700" dirty="0" err="1" smtClean="0">
                <a:solidFill>
                  <a:prstClr val="black"/>
                </a:solidFill>
              </a:rPr>
              <a:t>ttl</a:t>
            </a:r>
            <a:r>
              <a:rPr lang="ja-JP" altLang="en-US" sz="700" dirty="0" smtClean="0">
                <a:solidFill>
                  <a:prstClr val="black"/>
                </a:solidFill>
              </a:rPr>
              <a:t>ファイル）</a:t>
            </a:r>
            <a:endParaRPr lang="ja-JP" altLang="en-US" sz="700" dirty="0">
              <a:solidFill>
                <a:prstClr val="black"/>
              </a:solidFill>
            </a:endParaRPr>
          </a:p>
        </p:txBody>
      </p:sp>
      <p:pic>
        <p:nvPicPr>
          <p:cNvPr id="1027" name="Picture 3"/>
          <p:cNvPicPr>
            <a:picLocks noChangeAspect="1" noChangeArrowheads="1"/>
          </p:cNvPicPr>
          <p:nvPr/>
        </p:nvPicPr>
        <p:blipFill>
          <a:blip r:embed="rId5" cstate="print"/>
          <a:srcRect/>
          <a:stretch>
            <a:fillRect/>
          </a:stretch>
        </p:blipFill>
        <p:spPr bwMode="auto">
          <a:xfrm>
            <a:off x="4962612" y="4679871"/>
            <a:ext cx="1415752" cy="687288"/>
          </a:xfrm>
          <a:prstGeom prst="rect">
            <a:avLst/>
          </a:prstGeom>
          <a:noFill/>
          <a:ln w="9525">
            <a:noFill/>
            <a:miter lim="800000"/>
            <a:headEnd/>
            <a:tailEnd/>
          </a:ln>
          <a:effectLst/>
        </p:spPr>
      </p:pic>
      <p:sp>
        <p:nvSpPr>
          <p:cNvPr id="110" name="右カーブ矢印 109"/>
          <p:cNvSpPr/>
          <p:nvPr/>
        </p:nvSpPr>
        <p:spPr>
          <a:xfrm rot="10800000" flipH="1" flipV="1">
            <a:off x="4578408" y="5784081"/>
            <a:ext cx="2196000" cy="360040"/>
          </a:xfrm>
          <a:prstGeom prst="curvedRightArrow">
            <a:avLst/>
          </a:prstGeom>
          <a:gradFill rotWithShape="1">
            <a:gsLst>
              <a:gs pos="0">
                <a:srgbClr val="0080B1">
                  <a:tint val="50000"/>
                  <a:satMod val="300000"/>
                </a:srgbClr>
              </a:gs>
              <a:gs pos="35000">
                <a:srgbClr val="0080B1">
                  <a:tint val="37000"/>
                  <a:satMod val="300000"/>
                </a:srgbClr>
              </a:gs>
              <a:gs pos="100000">
                <a:srgbClr val="0080B1">
                  <a:tint val="15000"/>
                  <a:satMod val="350000"/>
                </a:srgbClr>
              </a:gs>
            </a:gsLst>
            <a:lin ang="16200000" scaled="1"/>
          </a:gradFill>
          <a:ln w="9525" cap="flat" cmpd="sng" algn="ctr">
            <a:solidFill>
              <a:srgbClr val="0080B1">
                <a:shade val="95000"/>
                <a:satMod val="105000"/>
              </a:srgbClr>
            </a:solidFill>
            <a:prstDash val="solid"/>
          </a:ln>
          <a:effectLst>
            <a:outerShdw blurRad="40000" dist="20000" dir="5400000" rotWithShape="0">
              <a:srgbClr val="000000">
                <a:alpha val="38000"/>
              </a:srgbClr>
            </a:outerShdw>
          </a:effectLst>
        </p:spPr>
        <p:txBody>
          <a:bodyPr rtlCol="0" anchor="ctr"/>
          <a:lstStyle/>
          <a:p>
            <a:pPr algn="ctr" fontAlgn="auto">
              <a:spcBef>
                <a:spcPts val="0"/>
              </a:spcBef>
              <a:spcAft>
                <a:spcPts val="0"/>
              </a:spcAft>
              <a:defRPr/>
            </a:pPr>
            <a:endParaRPr lang="ja-JP" altLang="en-US" sz="1200" kern="0" dirty="0" smtClean="0">
              <a:solidFill>
                <a:srgbClr val="000000"/>
              </a:solidFill>
              <a:latin typeface="MS UI Gothic" pitchFamily="50" charset="-128"/>
              <a:ea typeface="MS UI Gothic" pitchFamily="50" charset="-128"/>
            </a:endParaRPr>
          </a:p>
        </p:txBody>
      </p:sp>
      <p:sp>
        <p:nvSpPr>
          <p:cNvPr id="112" name="正方形/長方形 111"/>
          <p:cNvSpPr/>
          <p:nvPr/>
        </p:nvSpPr>
        <p:spPr>
          <a:xfrm>
            <a:off x="6604992" y="6304687"/>
            <a:ext cx="1545616" cy="253916"/>
          </a:xfrm>
          <a:prstGeom prst="rect">
            <a:avLst/>
          </a:prstGeom>
        </p:spPr>
        <p:txBody>
          <a:bodyPr wrap="none">
            <a:spAutoFit/>
          </a:bodyPr>
          <a:lstStyle/>
          <a:p>
            <a:pPr fontAlgn="auto">
              <a:spcBef>
                <a:spcPts val="0"/>
              </a:spcBef>
              <a:spcAft>
                <a:spcPts val="0"/>
              </a:spcAft>
              <a:defRPr/>
            </a:pPr>
            <a:r>
              <a:rPr kumimoji="0" lang="ja-JP" altLang="en-US" sz="1050" kern="0" dirty="0" smtClean="0">
                <a:solidFill>
                  <a:srgbClr val="000000"/>
                </a:solidFill>
                <a:latin typeface="MS UI Gothic" pitchFamily="50" charset="-128"/>
                <a:ea typeface="MS UI Gothic" pitchFamily="50" charset="-128"/>
              </a:rPr>
              <a:t>情報サービス開発事業者</a:t>
            </a:r>
            <a:endParaRPr kumimoji="0" lang="ja-JP" altLang="en-US" sz="1050" kern="0" dirty="0">
              <a:solidFill>
                <a:srgbClr val="000000"/>
              </a:solidFill>
              <a:latin typeface="MS UI Gothic" pitchFamily="50" charset="-128"/>
              <a:ea typeface="MS UI Gothic" pitchFamily="50" charset="-128"/>
            </a:endParaRPr>
          </a:p>
        </p:txBody>
      </p:sp>
      <p:sp>
        <p:nvSpPr>
          <p:cNvPr id="113" name="正方形/長方形 112"/>
          <p:cNvSpPr/>
          <p:nvPr/>
        </p:nvSpPr>
        <p:spPr>
          <a:xfrm>
            <a:off x="4762866" y="5410393"/>
            <a:ext cx="1733168" cy="415498"/>
          </a:xfrm>
          <a:prstGeom prst="rect">
            <a:avLst/>
          </a:prstGeom>
        </p:spPr>
        <p:txBody>
          <a:bodyPr wrap="none">
            <a:spAutoFit/>
          </a:bodyPr>
          <a:lstStyle/>
          <a:p>
            <a:pPr algn="ctr" fontAlgn="auto">
              <a:spcBef>
                <a:spcPts val="0"/>
              </a:spcBef>
              <a:spcAft>
                <a:spcPts val="0"/>
              </a:spcAft>
              <a:defRPr/>
            </a:pPr>
            <a:r>
              <a:rPr kumimoji="0" lang="ja-JP" altLang="en-US" sz="1050" kern="0" dirty="0" smtClean="0">
                <a:solidFill>
                  <a:srgbClr val="000000"/>
                </a:solidFill>
                <a:latin typeface="MS UI Gothic" pitchFamily="50" charset="-128"/>
                <a:ea typeface="MS UI Gothic" pitchFamily="50" charset="-128"/>
              </a:rPr>
              <a:t>⑦自治体行政情報標準</a:t>
            </a:r>
            <a:r>
              <a:rPr kumimoji="0" lang="en-US" altLang="ja-JP" sz="1050" kern="0" dirty="0" smtClean="0">
                <a:solidFill>
                  <a:srgbClr val="000000"/>
                </a:solidFill>
                <a:latin typeface="MS UI Gothic" pitchFamily="50" charset="-128"/>
                <a:ea typeface="MS UI Gothic" pitchFamily="50" charset="-128"/>
              </a:rPr>
              <a:t>API</a:t>
            </a:r>
          </a:p>
          <a:p>
            <a:pPr algn="ctr" fontAlgn="auto">
              <a:spcBef>
                <a:spcPts val="0"/>
              </a:spcBef>
              <a:spcAft>
                <a:spcPts val="0"/>
              </a:spcAft>
              <a:defRPr/>
            </a:pPr>
            <a:r>
              <a:rPr kumimoji="0" lang="ja-JP" altLang="en-US" sz="1050" kern="0" dirty="0" smtClean="0">
                <a:solidFill>
                  <a:srgbClr val="000000"/>
                </a:solidFill>
                <a:latin typeface="MS UI Gothic" pitchFamily="50" charset="-128"/>
                <a:ea typeface="MS UI Gothic" pitchFamily="50" charset="-128"/>
              </a:rPr>
              <a:t>（</a:t>
            </a:r>
            <a:r>
              <a:rPr kumimoji="0" lang="en-US" altLang="ja-JP" sz="1050" kern="0" dirty="0" smtClean="0">
                <a:solidFill>
                  <a:srgbClr val="000000"/>
                </a:solidFill>
                <a:latin typeface="MS UI Gothic" pitchFamily="50" charset="-128"/>
                <a:ea typeface="MS UI Gothic" pitchFamily="50" charset="-128"/>
              </a:rPr>
              <a:t>SPARQL</a:t>
            </a:r>
            <a:r>
              <a:rPr kumimoji="0" lang="ja-JP" altLang="en-US" sz="1050" kern="0" dirty="0" smtClean="0">
                <a:solidFill>
                  <a:srgbClr val="000000"/>
                </a:solidFill>
                <a:latin typeface="MS UI Gothic" pitchFamily="50" charset="-128"/>
                <a:ea typeface="MS UI Gothic" pitchFamily="50" charset="-128"/>
              </a:rPr>
              <a:t>／</a:t>
            </a:r>
            <a:r>
              <a:rPr kumimoji="0" lang="en-US" altLang="ja-JP" sz="1050" kern="0" dirty="0" smtClean="0">
                <a:solidFill>
                  <a:srgbClr val="000000"/>
                </a:solidFill>
                <a:latin typeface="MS UI Gothic" pitchFamily="50" charset="-128"/>
                <a:ea typeface="MS UI Gothic" pitchFamily="50" charset="-128"/>
              </a:rPr>
              <a:t>REST</a:t>
            </a:r>
            <a:r>
              <a:rPr kumimoji="0" lang="ja-JP" altLang="en-US" sz="1050" kern="0" dirty="0" smtClean="0">
                <a:solidFill>
                  <a:srgbClr val="000000"/>
                </a:solidFill>
                <a:latin typeface="MS UI Gothic" pitchFamily="50" charset="-128"/>
                <a:ea typeface="MS UI Gothic" pitchFamily="50" charset="-128"/>
              </a:rPr>
              <a:t>）</a:t>
            </a:r>
            <a:endParaRPr kumimoji="0" lang="ja-JP" altLang="en-US" sz="1050" kern="0" dirty="0">
              <a:solidFill>
                <a:srgbClr val="000000"/>
              </a:solidFill>
              <a:latin typeface="MS UI Gothic" pitchFamily="50" charset="-128"/>
              <a:ea typeface="MS UI Gothic" pitchFamily="50" charset="-128"/>
            </a:endParaRPr>
          </a:p>
        </p:txBody>
      </p:sp>
      <p:sp>
        <p:nvSpPr>
          <p:cNvPr id="115" name="テキスト ボックス 114"/>
          <p:cNvSpPr txBox="1"/>
          <p:nvPr/>
        </p:nvSpPr>
        <p:spPr>
          <a:xfrm>
            <a:off x="6460976" y="3407817"/>
            <a:ext cx="1876400" cy="253916"/>
          </a:xfrm>
          <a:prstGeom prst="rect">
            <a:avLst/>
          </a:prstGeom>
          <a:noFill/>
        </p:spPr>
        <p:txBody>
          <a:bodyPr vert="horz" wrap="square" rtlCol="0">
            <a:spAutoFit/>
          </a:bodyPr>
          <a:lstStyle/>
          <a:p>
            <a:pPr algn="ctr"/>
            <a:r>
              <a:rPr lang="ja-JP" altLang="en-US" sz="1050" b="1" dirty="0" smtClean="0">
                <a:solidFill>
                  <a:srgbClr val="C0504D"/>
                </a:solidFill>
                <a:latin typeface="MS UI Gothic" pitchFamily="50" charset="-128"/>
                <a:ea typeface="MS UI Gothic" pitchFamily="50" charset="-128"/>
              </a:rPr>
              <a:t>オープンデータ・アプリコンテスト</a:t>
            </a:r>
            <a:endParaRPr lang="ja-JP" altLang="en-US" sz="1050" b="1" dirty="0">
              <a:solidFill>
                <a:srgbClr val="C0504D"/>
              </a:solidFill>
              <a:latin typeface="MS UI Gothic" pitchFamily="50" charset="-128"/>
              <a:ea typeface="MS UI Gothic" pitchFamily="50" charset="-128"/>
            </a:endParaRPr>
          </a:p>
        </p:txBody>
      </p:sp>
      <p:pic>
        <p:nvPicPr>
          <p:cNvPr id="116" name="Picture 2"/>
          <p:cNvPicPr>
            <a:picLocks noChangeAspect="1" noChangeArrowheads="1"/>
          </p:cNvPicPr>
          <p:nvPr/>
        </p:nvPicPr>
        <p:blipFill>
          <a:blip r:embed="rId6" cstate="print"/>
          <a:srcRect/>
          <a:stretch>
            <a:fillRect/>
          </a:stretch>
        </p:blipFill>
        <p:spPr bwMode="auto">
          <a:xfrm>
            <a:off x="7489684" y="4127897"/>
            <a:ext cx="576064" cy="982889"/>
          </a:xfrm>
          <a:prstGeom prst="rect">
            <a:avLst/>
          </a:prstGeom>
          <a:noFill/>
          <a:ln w="9525">
            <a:noFill/>
            <a:miter lim="800000"/>
            <a:headEnd/>
            <a:tailEnd/>
          </a:ln>
        </p:spPr>
      </p:pic>
      <p:pic>
        <p:nvPicPr>
          <p:cNvPr id="117" name="Picture 3"/>
          <p:cNvPicPr>
            <a:picLocks noChangeAspect="1" noChangeArrowheads="1"/>
          </p:cNvPicPr>
          <p:nvPr/>
        </p:nvPicPr>
        <p:blipFill>
          <a:blip r:embed="rId7" cstate="print"/>
          <a:srcRect/>
          <a:stretch>
            <a:fillRect/>
          </a:stretch>
        </p:blipFill>
        <p:spPr bwMode="auto">
          <a:xfrm>
            <a:off x="6662633" y="4138321"/>
            <a:ext cx="547503" cy="962041"/>
          </a:xfrm>
          <a:prstGeom prst="rect">
            <a:avLst/>
          </a:prstGeom>
          <a:noFill/>
          <a:ln w="9525">
            <a:noFill/>
            <a:miter lim="800000"/>
            <a:headEnd/>
            <a:tailEnd/>
          </a:ln>
        </p:spPr>
      </p:pic>
      <p:sp>
        <p:nvSpPr>
          <p:cNvPr id="118" name="正方形/長方形 117"/>
          <p:cNvSpPr/>
          <p:nvPr/>
        </p:nvSpPr>
        <p:spPr>
          <a:xfrm>
            <a:off x="6573264" y="5141389"/>
            <a:ext cx="756000" cy="338554"/>
          </a:xfrm>
          <a:prstGeom prst="rect">
            <a:avLst/>
          </a:prstGeom>
        </p:spPr>
        <p:txBody>
          <a:bodyPr wrap="square">
            <a:spAutoFit/>
          </a:bodyPr>
          <a:lstStyle/>
          <a:p>
            <a:pPr algn="ctr" fontAlgn="auto">
              <a:spcBef>
                <a:spcPts val="0"/>
              </a:spcBef>
              <a:spcAft>
                <a:spcPts val="0"/>
              </a:spcAft>
              <a:defRPr/>
            </a:pPr>
            <a:r>
              <a:rPr lang="ja-JP" altLang="en-US" sz="800" dirty="0" smtClean="0">
                <a:solidFill>
                  <a:prstClr val="black"/>
                </a:solidFill>
              </a:rPr>
              <a:t>フォトロケ</a:t>
            </a:r>
            <a:endParaRPr lang="en-US" altLang="ja-JP" sz="800" dirty="0" smtClean="0">
              <a:solidFill>
                <a:prstClr val="black"/>
              </a:solidFill>
            </a:endParaRPr>
          </a:p>
          <a:p>
            <a:pPr algn="ctr" fontAlgn="auto">
              <a:spcBef>
                <a:spcPts val="0"/>
              </a:spcBef>
              <a:spcAft>
                <a:spcPts val="0"/>
              </a:spcAft>
              <a:defRPr/>
            </a:pPr>
            <a:r>
              <a:rPr lang="ja-JP" altLang="en-US" sz="800" dirty="0" smtClean="0">
                <a:solidFill>
                  <a:prstClr val="black"/>
                </a:solidFill>
              </a:rPr>
              <a:t>ハンター</a:t>
            </a:r>
            <a:r>
              <a:rPr lang="en-US" altLang="ja-JP" sz="800" dirty="0">
                <a:solidFill>
                  <a:prstClr val="black"/>
                </a:solidFill>
              </a:rPr>
              <a:t>!!</a:t>
            </a:r>
            <a:endParaRPr kumimoji="0" lang="ja-JP" altLang="en-US" sz="800" kern="0" dirty="0">
              <a:solidFill>
                <a:srgbClr val="000000"/>
              </a:solidFill>
              <a:latin typeface="MS UI Gothic" pitchFamily="50" charset="-128"/>
              <a:ea typeface="MS UI Gothic" pitchFamily="50" charset="-128"/>
            </a:endParaRPr>
          </a:p>
        </p:txBody>
      </p:sp>
      <p:sp>
        <p:nvSpPr>
          <p:cNvPr id="119" name="正方形/長方形 118"/>
          <p:cNvSpPr/>
          <p:nvPr/>
        </p:nvSpPr>
        <p:spPr>
          <a:xfrm>
            <a:off x="7257256" y="5141389"/>
            <a:ext cx="1005403" cy="338554"/>
          </a:xfrm>
          <a:prstGeom prst="rect">
            <a:avLst/>
          </a:prstGeom>
        </p:spPr>
        <p:txBody>
          <a:bodyPr wrap="none">
            <a:spAutoFit/>
          </a:bodyPr>
          <a:lstStyle/>
          <a:p>
            <a:pPr algn="ctr" fontAlgn="auto">
              <a:spcBef>
                <a:spcPts val="0"/>
              </a:spcBef>
              <a:spcAft>
                <a:spcPts val="0"/>
              </a:spcAft>
              <a:defRPr/>
            </a:pPr>
            <a:r>
              <a:rPr lang="ja-JP" altLang="en-US" sz="800" dirty="0">
                <a:solidFill>
                  <a:prstClr val="black"/>
                </a:solidFill>
              </a:rPr>
              <a:t>～情報の防災</a:t>
            </a:r>
            <a:r>
              <a:rPr lang="ja-JP" altLang="en-US" sz="800" dirty="0" smtClean="0">
                <a:solidFill>
                  <a:prstClr val="black"/>
                </a:solidFill>
              </a:rPr>
              <a:t>袋～</a:t>
            </a:r>
            <a:endParaRPr lang="en-US" altLang="ja-JP" sz="800" dirty="0" smtClean="0">
              <a:solidFill>
                <a:prstClr val="black"/>
              </a:solidFill>
            </a:endParaRPr>
          </a:p>
          <a:p>
            <a:pPr algn="ctr" fontAlgn="auto">
              <a:spcBef>
                <a:spcPts val="0"/>
              </a:spcBef>
              <a:spcAft>
                <a:spcPts val="0"/>
              </a:spcAft>
              <a:defRPr/>
            </a:pPr>
            <a:r>
              <a:rPr lang="ja-JP" altLang="en-US" sz="800" dirty="0" smtClean="0">
                <a:solidFill>
                  <a:prstClr val="black"/>
                </a:solidFill>
              </a:rPr>
              <a:t> </a:t>
            </a:r>
            <a:r>
              <a:rPr lang="en-US" altLang="ja-JP" sz="800" dirty="0" err="1">
                <a:solidFill>
                  <a:prstClr val="black"/>
                </a:solidFill>
              </a:rPr>
              <a:t>iSHelper</a:t>
            </a:r>
            <a:endParaRPr kumimoji="0" lang="ja-JP" altLang="en-US" sz="800" kern="0" dirty="0">
              <a:solidFill>
                <a:srgbClr val="000000"/>
              </a:solidFill>
              <a:latin typeface="MS UI Gothic" pitchFamily="50" charset="-128"/>
              <a:ea typeface="MS UI Gothic" pitchFamily="50" charset="-128"/>
            </a:endParaRPr>
          </a:p>
        </p:txBody>
      </p:sp>
      <p:sp>
        <p:nvSpPr>
          <p:cNvPr id="120" name="正方形/長方形 119"/>
          <p:cNvSpPr/>
          <p:nvPr/>
        </p:nvSpPr>
        <p:spPr>
          <a:xfrm>
            <a:off x="4803872" y="6088663"/>
            <a:ext cx="1641795" cy="415498"/>
          </a:xfrm>
          <a:prstGeom prst="rect">
            <a:avLst/>
          </a:prstGeom>
        </p:spPr>
        <p:txBody>
          <a:bodyPr wrap="none">
            <a:spAutoFit/>
          </a:bodyPr>
          <a:lstStyle/>
          <a:p>
            <a:pPr algn="ctr" fontAlgn="auto">
              <a:spcBef>
                <a:spcPts val="0"/>
              </a:spcBef>
              <a:spcAft>
                <a:spcPts val="0"/>
              </a:spcAft>
              <a:defRPr/>
            </a:pPr>
            <a:r>
              <a:rPr kumimoji="0" lang="ja-JP" altLang="en-US" sz="1050" kern="0" dirty="0" smtClean="0">
                <a:solidFill>
                  <a:srgbClr val="000000"/>
                </a:solidFill>
                <a:latin typeface="MS UI Gothic" pitchFamily="50" charset="-128"/>
                <a:ea typeface="MS UI Gothic" pitchFamily="50" charset="-128"/>
              </a:rPr>
              <a:t>⑧重点自治体行政情報の</a:t>
            </a:r>
            <a:endParaRPr kumimoji="0" lang="en-US" altLang="ja-JP" sz="1050" kern="0" dirty="0" smtClean="0">
              <a:solidFill>
                <a:srgbClr val="000000"/>
              </a:solidFill>
              <a:latin typeface="MS UI Gothic" pitchFamily="50" charset="-128"/>
              <a:ea typeface="MS UI Gothic" pitchFamily="50" charset="-128"/>
            </a:endParaRPr>
          </a:p>
          <a:p>
            <a:pPr algn="ctr" fontAlgn="auto">
              <a:spcBef>
                <a:spcPts val="0"/>
              </a:spcBef>
              <a:spcAft>
                <a:spcPts val="0"/>
              </a:spcAft>
              <a:defRPr/>
            </a:pPr>
            <a:r>
              <a:rPr kumimoji="0" lang="ja-JP" altLang="en-US" sz="1050" kern="0" dirty="0" smtClean="0">
                <a:solidFill>
                  <a:srgbClr val="000000"/>
                </a:solidFill>
                <a:latin typeface="MS UI Gothic" pitchFamily="50" charset="-128"/>
                <a:ea typeface="MS UI Gothic" pitchFamily="50" charset="-128"/>
              </a:rPr>
              <a:t>取得</a:t>
            </a:r>
            <a:endParaRPr kumimoji="0" lang="ja-JP" altLang="en-US" sz="1050" kern="0" dirty="0">
              <a:solidFill>
                <a:srgbClr val="000000"/>
              </a:solidFill>
              <a:latin typeface="MS UI Gothic" pitchFamily="50" charset="-128"/>
              <a:ea typeface="MS UI Gothic" pitchFamily="50" charset="-128"/>
            </a:endParaRPr>
          </a:p>
        </p:txBody>
      </p:sp>
      <p:sp>
        <p:nvSpPr>
          <p:cNvPr id="122" name="正方形/長方形 121"/>
          <p:cNvSpPr/>
          <p:nvPr/>
        </p:nvSpPr>
        <p:spPr>
          <a:xfrm>
            <a:off x="6684346" y="3801973"/>
            <a:ext cx="1364477" cy="253916"/>
          </a:xfrm>
          <a:prstGeom prst="rect">
            <a:avLst/>
          </a:prstGeom>
        </p:spPr>
        <p:txBody>
          <a:bodyPr wrap="none">
            <a:spAutoFit/>
          </a:bodyPr>
          <a:lstStyle/>
          <a:p>
            <a:pPr algn="ctr" fontAlgn="auto">
              <a:spcBef>
                <a:spcPts val="0"/>
              </a:spcBef>
              <a:spcAft>
                <a:spcPts val="0"/>
              </a:spcAft>
              <a:defRPr/>
            </a:pPr>
            <a:r>
              <a:rPr kumimoji="0" lang="ja-JP" altLang="en-US" sz="1050" kern="0" dirty="0" smtClean="0">
                <a:solidFill>
                  <a:srgbClr val="000000"/>
                </a:solidFill>
                <a:latin typeface="MS UI Gothic" pitchFamily="50" charset="-128"/>
                <a:ea typeface="MS UI Gothic" pitchFamily="50" charset="-128"/>
              </a:rPr>
              <a:t>⑨アプリケーション開発</a:t>
            </a:r>
            <a:endParaRPr kumimoji="0" lang="ja-JP" altLang="en-US" sz="1050" kern="0" dirty="0">
              <a:solidFill>
                <a:srgbClr val="000000"/>
              </a:solidFill>
              <a:latin typeface="MS UI Gothic" pitchFamily="50" charset="-128"/>
              <a:ea typeface="MS UI Gothic" pitchFamily="50" charset="-128"/>
            </a:endParaRPr>
          </a:p>
        </p:txBody>
      </p:sp>
      <p:pic>
        <p:nvPicPr>
          <p:cNvPr id="123" name="Picture 1043" descr="C:\Documents and Settings\moroy\My Documents\My Pictures\Microsoft クリップ オーガナイザ\00431640.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a:off x="9022856" y="3911873"/>
            <a:ext cx="597686" cy="59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6" name="正方形/長方形 125"/>
          <p:cNvSpPr/>
          <p:nvPr/>
        </p:nvSpPr>
        <p:spPr>
          <a:xfrm>
            <a:off x="8711442" y="3479825"/>
            <a:ext cx="1194558" cy="415498"/>
          </a:xfrm>
          <a:prstGeom prst="rect">
            <a:avLst/>
          </a:prstGeom>
        </p:spPr>
        <p:txBody>
          <a:bodyPr wrap="none">
            <a:spAutoFit/>
          </a:bodyPr>
          <a:lstStyle/>
          <a:p>
            <a:pPr algn="ctr" fontAlgn="auto">
              <a:spcBef>
                <a:spcPts val="0"/>
              </a:spcBef>
              <a:spcAft>
                <a:spcPts val="0"/>
              </a:spcAft>
              <a:defRPr/>
            </a:pPr>
            <a:r>
              <a:rPr kumimoji="0" lang="ja-JP" altLang="en-US" sz="1050" kern="0" dirty="0" smtClean="0">
                <a:solidFill>
                  <a:srgbClr val="000000"/>
                </a:solidFill>
                <a:latin typeface="MS UI Gothic" pitchFamily="50" charset="-128"/>
                <a:ea typeface="MS UI Gothic" pitchFamily="50" charset="-128"/>
              </a:rPr>
              <a:t>地元住民</a:t>
            </a:r>
            <a:endParaRPr kumimoji="0" lang="en-US" altLang="ja-JP" sz="1050" kern="0" dirty="0" smtClean="0">
              <a:solidFill>
                <a:srgbClr val="000000"/>
              </a:solidFill>
              <a:latin typeface="MS UI Gothic" pitchFamily="50" charset="-128"/>
              <a:ea typeface="MS UI Gothic" pitchFamily="50" charset="-128"/>
            </a:endParaRPr>
          </a:p>
          <a:p>
            <a:pPr algn="ctr" fontAlgn="auto">
              <a:spcBef>
                <a:spcPts val="0"/>
              </a:spcBef>
              <a:spcAft>
                <a:spcPts val="0"/>
              </a:spcAft>
              <a:defRPr/>
            </a:pPr>
            <a:r>
              <a:rPr kumimoji="0" lang="ja-JP" altLang="en-US" sz="1050" kern="0" dirty="0" smtClean="0">
                <a:solidFill>
                  <a:srgbClr val="000000"/>
                </a:solidFill>
                <a:latin typeface="MS UI Gothic" pitchFamily="50" charset="-128"/>
                <a:ea typeface="MS UI Gothic" pitchFamily="50" charset="-128"/>
              </a:rPr>
              <a:t>（横浜・鯖江市民）</a:t>
            </a:r>
            <a:endParaRPr kumimoji="0" lang="ja-JP" altLang="en-US" sz="1050" kern="0" dirty="0">
              <a:solidFill>
                <a:srgbClr val="000000"/>
              </a:solidFill>
              <a:latin typeface="MS UI Gothic" pitchFamily="50" charset="-128"/>
              <a:ea typeface="MS UI Gothic" pitchFamily="50" charset="-128"/>
            </a:endParaRPr>
          </a:p>
        </p:txBody>
      </p:sp>
      <p:sp>
        <p:nvSpPr>
          <p:cNvPr id="127" name="右カーブ矢印 126"/>
          <p:cNvSpPr/>
          <p:nvPr/>
        </p:nvSpPr>
        <p:spPr>
          <a:xfrm rot="10800000" flipH="1" flipV="1">
            <a:off x="8049344" y="4055889"/>
            <a:ext cx="957312" cy="360040"/>
          </a:xfrm>
          <a:prstGeom prst="curvedRightArrow">
            <a:avLst/>
          </a:prstGeom>
          <a:gradFill rotWithShape="1">
            <a:gsLst>
              <a:gs pos="0">
                <a:srgbClr val="0080B1">
                  <a:tint val="50000"/>
                  <a:satMod val="300000"/>
                </a:srgbClr>
              </a:gs>
              <a:gs pos="35000">
                <a:srgbClr val="0080B1">
                  <a:tint val="37000"/>
                  <a:satMod val="300000"/>
                </a:srgbClr>
              </a:gs>
              <a:gs pos="100000">
                <a:srgbClr val="0080B1">
                  <a:tint val="15000"/>
                  <a:satMod val="350000"/>
                </a:srgbClr>
              </a:gs>
            </a:gsLst>
            <a:lin ang="16200000" scaled="1"/>
          </a:gradFill>
          <a:ln w="9525" cap="flat" cmpd="sng" algn="ctr">
            <a:solidFill>
              <a:srgbClr val="0080B1">
                <a:shade val="95000"/>
                <a:satMod val="105000"/>
              </a:srgbClr>
            </a:solidFill>
            <a:prstDash val="solid"/>
          </a:ln>
          <a:effectLst>
            <a:outerShdw blurRad="40000" dist="20000" dir="5400000" rotWithShape="0">
              <a:srgbClr val="000000">
                <a:alpha val="38000"/>
              </a:srgbClr>
            </a:outerShdw>
          </a:effectLst>
        </p:spPr>
        <p:txBody>
          <a:bodyPr rtlCol="0" anchor="ctr"/>
          <a:lstStyle/>
          <a:p>
            <a:pPr algn="ctr" fontAlgn="auto">
              <a:spcBef>
                <a:spcPts val="0"/>
              </a:spcBef>
              <a:spcAft>
                <a:spcPts val="0"/>
              </a:spcAft>
              <a:defRPr/>
            </a:pPr>
            <a:endParaRPr lang="ja-JP" altLang="en-US" sz="1200" kern="0" dirty="0" smtClean="0">
              <a:solidFill>
                <a:srgbClr val="000000"/>
              </a:solidFill>
              <a:latin typeface="MS UI Gothic" pitchFamily="50" charset="-128"/>
              <a:ea typeface="MS UI Gothic" pitchFamily="50" charset="-128"/>
            </a:endParaRPr>
          </a:p>
        </p:txBody>
      </p:sp>
      <p:sp>
        <p:nvSpPr>
          <p:cNvPr id="128" name="フローチャート : 複数書類 127"/>
          <p:cNvSpPr/>
          <p:nvPr/>
        </p:nvSpPr>
        <p:spPr>
          <a:xfrm>
            <a:off x="9033667" y="4623305"/>
            <a:ext cx="576064" cy="398912"/>
          </a:xfrm>
          <a:prstGeom prst="flowChartMultidocumen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ja-JP" altLang="en-US" sz="800" dirty="0" smtClean="0">
                <a:solidFill>
                  <a:prstClr val="black"/>
                </a:solidFill>
                <a:latin typeface="MS UI Gothic" pitchFamily="50" charset="-128"/>
                <a:ea typeface="MS UI Gothic" pitchFamily="50" charset="-128"/>
              </a:rPr>
              <a:t>アンケート</a:t>
            </a:r>
          </a:p>
        </p:txBody>
      </p:sp>
      <p:sp>
        <p:nvSpPr>
          <p:cNvPr id="129" name="フローチャート : 複数書類 128"/>
          <p:cNvSpPr/>
          <p:nvPr/>
        </p:nvSpPr>
        <p:spPr>
          <a:xfrm>
            <a:off x="7689304" y="5784081"/>
            <a:ext cx="540000" cy="360040"/>
          </a:xfrm>
          <a:prstGeom prst="flowChartMultidocumen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ja-JP" altLang="en-US" sz="800" dirty="0" smtClean="0">
                <a:solidFill>
                  <a:prstClr val="black"/>
                </a:solidFill>
                <a:latin typeface="MS UI Gothic" pitchFamily="50" charset="-128"/>
                <a:ea typeface="MS UI Gothic" pitchFamily="50" charset="-128"/>
              </a:rPr>
              <a:t>ヒアリング</a:t>
            </a:r>
            <a:endParaRPr lang="en-US" altLang="ja-JP" sz="800" dirty="0" smtClean="0">
              <a:solidFill>
                <a:prstClr val="black"/>
              </a:solidFill>
              <a:latin typeface="MS UI Gothic" pitchFamily="50" charset="-128"/>
              <a:ea typeface="MS UI Gothic" pitchFamily="50" charset="-128"/>
            </a:endParaRPr>
          </a:p>
        </p:txBody>
      </p:sp>
      <p:sp>
        <p:nvSpPr>
          <p:cNvPr id="131" name="フローチャート : せん孔テープ 130"/>
          <p:cNvSpPr/>
          <p:nvPr/>
        </p:nvSpPr>
        <p:spPr>
          <a:xfrm>
            <a:off x="6609184" y="4055889"/>
            <a:ext cx="324000" cy="252000"/>
          </a:xfrm>
          <a:prstGeom prst="flowChartPunchedTape">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ja-JP" altLang="en-US" sz="600" dirty="0" smtClean="0">
                <a:solidFill>
                  <a:prstClr val="white"/>
                </a:solidFill>
                <a:latin typeface="MS UI Gothic" pitchFamily="50" charset="-128"/>
                <a:ea typeface="MS UI Gothic" pitchFamily="50" charset="-128"/>
              </a:rPr>
              <a:t>優秀賞</a:t>
            </a:r>
          </a:p>
        </p:txBody>
      </p:sp>
      <p:sp>
        <p:nvSpPr>
          <p:cNvPr id="132" name="フローチャート : せん孔テープ 131"/>
          <p:cNvSpPr/>
          <p:nvPr/>
        </p:nvSpPr>
        <p:spPr>
          <a:xfrm>
            <a:off x="7401272" y="4055889"/>
            <a:ext cx="324000" cy="252000"/>
          </a:xfrm>
          <a:prstGeom prst="flowChartPunchedTape">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ja-JP" altLang="en-US" sz="600" dirty="0" smtClean="0">
                <a:solidFill>
                  <a:prstClr val="white"/>
                </a:solidFill>
                <a:latin typeface="MS UI Gothic" pitchFamily="50" charset="-128"/>
                <a:ea typeface="MS UI Gothic" pitchFamily="50" charset="-128"/>
              </a:rPr>
              <a:t>実証賞</a:t>
            </a:r>
          </a:p>
        </p:txBody>
      </p:sp>
      <p:sp>
        <p:nvSpPr>
          <p:cNvPr id="133" name="フローチャート : 複数書類 132"/>
          <p:cNvSpPr/>
          <p:nvPr/>
        </p:nvSpPr>
        <p:spPr>
          <a:xfrm>
            <a:off x="3728864" y="2302385"/>
            <a:ext cx="540000" cy="360000"/>
          </a:xfrm>
          <a:prstGeom prst="flowChartMultidocumen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algn="ctr"/>
            <a:r>
              <a:rPr lang="ja-JP" altLang="en-US" sz="800" dirty="0" smtClean="0">
                <a:solidFill>
                  <a:prstClr val="black"/>
                </a:solidFill>
                <a:latin typeface="MS UI Gothic" pitchFamily="50" charset="-128"/>
                <a:ea typeface="MS UI Gothic" pitchFamily="50" charset="-128"/>
              </a:rPr>
              <a:t>ヒアリング</a:t>
            </a:r>
            <a:endParaRPr lang="en-US" altLang="ja-JP" sz="800" dirty="0" smtClean="0">
              <a:solidFill>
                <a:prstClr val="black"/>
              </a:solidFill>
              <a:latin typeface="MS UI Gothic" pitchFamily="50" charset="-128"/>
              <a:ea typeface="MS UI Gothic" pitchFamily="50" charset="-128"/>
            </a:endParaRPr>
          </a:p>
        </p:txBody>
      </p:sp>
      <p:sp>
        <p:nvSpPr>
          <p:cNvPr id="134" name="正方形/長方形 133"/>
          <p:cNvSpPr/>
          <p:nvPr/>
        </p:nvSpPr>
        <p:spPr>
          <a:xfrm>
            <a:off x="8193360" y="4004483"/>
            <a:ext cx="737701" cy="415498"/>
          </a:xfrm>
          <a:prstGeom prst="rect">
            <a:avLst/>
          </a:prstGeom>
        </p:spPr>
        <p:txBody>
          <a:bodyPr wrap="none">
            <a:spAutoFit/>
          </a:bodyPr>
          <a:lstStyle/>
          <a:p>
            <a:pPr algn="ctr" fontAlgn="auto">
              <a:spcBef>
                <a:spcPts val="0"/>
              </a:spcBef>
              <a:spcAft>
                <a:spcPts val="0"/>
              </a:spcAft>
              <a:defRPr/>
            </a:pPr>
            <a:r>
              <a:rPr kumimoji="0" lang="ja-JP" altLang="en-US" sz="1050" kern="0" dirty="0" smtClean="0">
                <a:solidFill>
                  <a:srgbClr val="000000"/>
                </a:solidFill>
                <a:latin typeface="MS UI Gothic" pitchFamily="50" charset="-128"/>
                <a:ea typeface="MS UI Gothic" pitchFamily="50" charset="-128"/>
              </a:rPr>
              <a:t>⑩サービス</a:t>
            </a:r>
            <a:endParaRPr kumimoji="0" lang="en-US" altLang="ja-JP" sz="1050" kern="0" dirty="0" smtClean="0">
              <a:solidFill>
                <a:srgbClr val="000000"/>
              </a:solidFill>
              <a:latin typeface="MS UI Gothic" pitchFamily="50" charset="-128"/>
              <a:ea typeface="MS UI Gothic" pitchFamily="50" charset="-128"/>
            </a:endParaRPr>
          </a:p>
          <a:p>
            <a:pPr algn="ctr" fontAlgn="auto">
              <a:spcBef>
                <a:spcPts val="0"/>
              </a:spcBef>
              <a:spcAft>
                <a:spcPts val="0"/>
              </a:spcAft>
              <a:defRPr/>
            </a:pPr>
            <a:r>
              <a:rPr kumimoji="0" lang="ja-JP" altLang="en-US" sz="1050" kern="0" dirty="0" smtClean="0">
                <a:solidFill>
                  <a:srgbClr val="000000"/>
                </a:solidFill>
                <a:latin typeface="MS UI Gothic" pitchFamily="50" charset="-128"/>
                <a:ea typeface="MS UI Gothic" pitchFamily="50" charset="-128"/>
              </a:rPr>
              <a:t>利用</a:t>
            </a:r>
            <a:endParaRPr kumimoji="0" lang="ja-JP" altLang="en-US" sz="1050" kern="0" dirty="0">
              <a:solidFill>
                <a:srgbClr val="000000"/>
              </a:solidFill>
              <a:latin typeface="MS UI Gothic" pitchFamily="50" charset="-128"/>
              <a:ea typeface="MS UI Gothic" pitchFamily="50" charset="-128"/>
            </a:endParaRPr>
          </a:p>
        </p:txBody>
      </p:sp>
      <p:sp>
        <p:nvSpPr>
          <p:cNvPr id="101" name="フローチャート: データ 100"/>
          <p:cNvSpPr/>
          <p:nvPr/>
        </p:nvSpPr>
        <p:spPr>
          <a:xfrm>
            <a:off x="1483916" y="2774552"/>
            <a:ext cx="648000" cy="288000"/>
          </a:xfrm>
          <a:prstGeom prst="flowChartInputOutpu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ja-JP" altLang="en-US" sz="800" dirty="0" smtClean="0">
                <a:solidFill>
                  <a:prstClr val="black"/>
                </a:solidFill>
                <a:latin typeface="MS UI Gothic" pitchFamily="50" charset="-128"/>
                <a:ea typeface="MS UI Gothic" pitchFamily="50" charset="-128"/>
              </a:rPr>
              <a:t>横浜市</a:t>
            </a:r>
            <a:endParaRPr lang="en-US" altLang="ja-JP" sz="800" dirty="0" smtClean="0">
              <a:solidFill>
                <a:prstClr val="black"/>
              </a:solidFill>
              <a:latin typeface="MS UI Gothic" pitchFamily="50" charset="-128"/>
              <a:ea typeface="MS UI Gothic" pitchFamily="50" charset="-128"/>
            </a:endParaRPr>
          </a:p>
          <a:p>
            <a:pPr algn="ctr"/>
            <a:r>
              <a:rPr lang="en-US" altLang="ja-JP" sz="800" dirty="0" smtClean="0">
                <a:solidFill>
                  <a:prstClr val="black"/>
                </a:solidFill>
                <a:latin typeface="MS UI Gothic" pitchFamily="50" charset="-128"/>
                <a:ea typeface="MS UI Gothic" pitchFamily="50" charset="-128"/>
              </a:rPr>
              <a:t>22</a:t>
            </a:r>
            <a:r>
              <a:rPr lang="ja-JP" altLang="en-US" sz="800" dirty="0" smtClean="0">
                <a:solidFill>
                  <a:prstClr val="black"/>
                </a:solidFill>
                <a:latin typeface="MS UI Gothic" pitchFamily="50" charset="-128"/>
                <a:ea typeface="MS UI Gothic" pitchFamily="50" charset="-128"/>
              </a:rPr>
              <a:t>種類</a:t>
            </a:r>
          </a:p>
        </p:txBody>
      </p:sp>
      <p:sp>
        <p:nvSpPr>
          <p:cNvPr id="102" name="フローチャート: データ 101"/>
          <p:cNvSpPr/>
          <p:nvPr/>
        </p:nvSpPr>
        <p:spPr>
          <a:xfrm>
            <a:off x="2045184" y="2774552"/>
            <a:ext cx="648000" cy="288000"/>
          </a:xfrm>
          <a:prstGeom prst="flowChartInputOutpu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ja-JP" altLang="en-US" sz="800" dirty="0" smtClean="0">
                <a:solidFill>
                  <a:prstClr val="black"/>
                </a:solidFill>
                <a:latin typeface="MS UI Gothic" pitchFamily="50" charset="-128"/>
                <a:ea typeface="MS UI Gothic" pitchFamily="50" charset="-128"/>
              </a:rPr>
              <a:t>鯖江市</a:t>
            </a:r>
            <a:endParaRPr lang="en-US" altLang="ja-JP" sz="800" dirty="0" smtClean="0">
              <a:solidFill>
                <a:prstClr val="black"/>
              </a:solidFill>
              <a:latin typeface="MS UI Gothic" pitchFamily="50" charset="-128"/>
              <a:ea typeface="MS UI Gothic" pitchFamily="50" charset="-128"/>
            </a:endParaRPr>
          </a:p>
          <a:p>
            <a:pPr algn="ctr"/>
            <a:r>
              <a:rPr lang="en-US" altLang="ja-JP" sz="800" dirty="0" smtClean="0">
                <a:solidFill>
                  <a:prstClr val="black"/>
                </a:solidFill>
                <a:latin typeface="MS UI Gothic" pitchFamily="50" charset="-128"/>
                <a:ea typeface="MS UI Gothic" pitchFamily="50" charset="-128"/>
              </a:rPr>
              <a:t>33</a:t>
            </a:r>
            <a:r>
              <a:rPr lang="ja-JP" altLang="en-US" sz="800" dirty="0" smtClean="0">
                <a:solidFill>
                  <a:prstClr val="black"/>
                </a:solidFill>
                <a:latin typeface="MS UI Gothic" pitchFamily="50" charset="-128"/>
                <a:ea typeface="MS UI Gothic" pitchFamily="50" charset="-128"/>
              </a:rPr>
              <a:t>種類</a:t>
            </a:r>
          </a:p>
        </p:txBody>
      </p:sp>
      <p:sp>
        <p:nvSpPr>
          <p:cNvPr id="130" name="フローチャート : 複数書類 129"/>
          <p:cNvSpPr/>
          <p:nvPr/>
        </p:nvSpPr>
        <p:spPr>
          <a:xfrm>
            <a:off x="1887389" y="2410262"/>
            <a:ext cx="576064" cy="398912"/>
          </a:xfrm>
          <a:prstGeom prst="flowChartMultidocumen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ja-JP" altLang="en-US" sz="800" dirty="0" smtClean="0">
                <a:solidFill>
                  <a:prstClr val="black"/>
                </a:solidFill>
                <a:latin typeface="MS UI Gothic" pitchFamily="50" charset="-128"/>
                <a:ea typeface="MS UI Gothic" pitchFamily="50" charset="-128"/>
              </a:rPr>
              <a:t>ヒアリング</a:t>
            </a:r>
          </a:p>
        </p:txBody>
      </p:sp>
      <p:cxnSp>
        <p:nvCxnSpPr>
          <p:cNvPr id="140" name="直線コネクタ 139"/>
          <p:cNvCxnSpPr>
            <a:cxnSpLocks noChangeShapeType="1"/>
          </p:cNvCxnSpPr>
          <p:nvPr/>
        </p:nvCxnSpPr>
        <p:spPr bwMode="auto">
          <a:xfrm>
            <a:off x="0" y="404664"/>
            <a:ext cx="9906000" cy="1587"/>
          </a:xfrm>
          <a:prstGeom prst="line">
            <a:avLst/>
          </a:prstGeom>
          <a:noFill/>
          <a:ln w="63500" cmpd="sng" algn="ctr">
            <a:solidFill>
              <a:srgbClr val="FF9900"/>
            </a:solidFill>
            <a:round/>
            <a:headEnd/>
            <a:tailEnd/>
          </a:ln>
        </p:spPr>
      </p:cxnSp>
      <p:sp>
        <p:nvSpPr>
          <p:cNvPr id="142" name="正方形/長方形 141"/>
          <p:cNvSpPr/>
          <p:nvPr/>
        </p:nvSpPr>
        <p:spPr bwMode="auto">
          <a:xfrm>
            <a:off x="56456" y="460425"/>
            <a:ext cx="9792000" cy="1168375"/>
          </a:xfrm>
          <a:prstGeom prst="rect">
            <a:avLst/>
          </a:prstGeom>
          <a:solidFill>
            <a:schemeClr val="bg1"/>
          </a:solidFill>
          <a:ln w="19050" cap="flat" cmpd="sng" algn="ctr">
            <a:solidFill>
              <a:schemeClr val="tx1"/>
            </a:solidFill>
            <a:prstDash val="solid"/>
            <a:round/>
            <a:headEnd type="none" w="med" len="med"/>
            <a:tailEnd type="none" w="med" len="med"/>
          </a:ln>
          <a:effectLst/>
        </p:spPr>
        <p:txBody>
          <a:bodyPr lIns="46800" rIns="46800" anchor="ctr"/>
          <a:lstStyle/>
          <a:p>
            <a:pPr marL="177800" indent="-177800" fontAlgn="auto">
              <a:lnSpc>
                <a:spcPts val="1400"/>
              </a:lnSpc>
              <a:spcBef>
                <a:spcPts val="0"/>
              </a:spcBef>
              <a:spcAft>
                <a:spcPts val="0"/>
              </a:spcAft>
              <a:defRPr/>
            </a:pPr>
            <a:r>
              <a:rPr kumimoji="0" lang="ja-JP" altLang="en-US" sz="1200" kern="0" dirty="0" smtClean="0">
                <a:solidFill>
                  <a:sysClr val="windowText" lastClr="000000"/>
                </a:solidFill>
                <a:latin typeface="ＭＳ Ｐゴシック"/>
                <a:ea typeface="ＭＳ Ｐゴシック"/>
                <a:cs typeface="メイリオ" pitchFamily="50" charset="-128"/>
              </a:rPr>
              <a:t>○　本実証を通じて、横浜市：</a:t>
            </a:r>
            <a:r>
              <a:rPr kumimoji="0" lang="en-US" altLang="ja-JP" sz="1200" kern="0" dirty="0" smtClean="0">
                <a:solidFill>
                  <a:sysClr val="windowText" lastClr="000000"/>
                </a:solidFill>
                <a:latin typeface="ＭＳ Ｐゴシック"/>
                <a:ea typeface="ＭＳ Ｐゴシック"/>
                <a:cs typeface="メイリオ" pitchFamily="50" charset="-128"/>
              </a:rPr>
              <a:t>22</a:t>
            </a:r>
            <a:r>
              <a:rPr kumimoji="0" lang="ja-JP" altLang="en-US" sz="1200" kern="0" dirty="0" smtClean="0">
                <a:solidFill>
                  <a:sysClr val="windowText" lastClr="000000"/>
                </a:solidFill>
                <a:latin typeface="ＭＳ Ｐゴシック"/>
                <a:ea typeface="ＭＳ Ｐゴシック"/>
                <a:cs typeface="メイリオ" pitchFamily="50" charset="-128"/>
              </a:rPr>
              <a:t>種類、鯖江市：</a:t>
            </a:r>
            <a:r>
              <a:rPr kumimoji="0" lang="en-US" altLang="ja-JP" sz="1200" kern="0" dirty="0" smtClean="0">
                <a:solidFill>
                  <a:sysClr val="windowText" lastClr="000000"/>
                </a:solidFill>
                <a:latin typeface="ＭＳ Ｐゴシック"/>
                <a:ea typeface="ＭＳ Ｐゴシック"/>
                <a:cs typeface="メイリオ" pitchFamily="50" charset="-128"/>
              </a:rPr>
              <a:t>33</a:t>
            </a:r>
            <a:r>
              <a:rPr kumimoji="0" lang="ja-JP" altLang="en-US" sz="1200" kern="0" dirty="0" smtClean="0">
                <a:solidFill>
                  <a:sysClr val="windowText" lastClr="000000"/>
                </a:solidFill>
                <a:latin typeface="ＭＳ Ｐゴシック"/>
                <a:ea typeface="ＭＳ Ｐゴシック"/>
                <a:cs typeface="メイリオ" pitchFamily="50" charset="-128"/>
              </a:rPr>
              <a:t>種類のデータを規格化。</a:t>
            </a:r>
            <a:endParaRPr kumimoji="0" lang="en-US" altLang="ja-JP" sz="1200" kern="0" dirty="0" smtClean="0">
              <a:solidFill>
                <a:sysClr val="windowText" lastClr="000000"/>
              </a:solidFill>
              <a:latin typeface="ＭＳ Ｐゴシック"/>
              <a:ea typeface="ＭＳ Ｐゴシック"/>
              <a:cs typeface="メイリオ" pitchFamily="50" charset="-128"/>
            </a:endParaRPr>
          </a:p>
          <a:p>
            <a:pPr marL="177800" indent="-177800" fontAlgn="auto">
              <a:lnSpc>
                <a:spcPts val="1400"/>
              </a:lnSpc>
              <a:spcBef>
                <a:spcPts val="0"/>
              </a:spcBef>
              <a:spcAft>
                <a:spcPts val="0"/>
              </a:spcAft>
              <a:defRPr/>
            </a:pPr>
            <a:r>
              <a:rPr kumimoji="0" lang="ja-JP" altLang="en-US" sz="1100" kern="0" dirty="0">
                <a:solidFill>
                  <a:sysClr val="windowText" lastClr="000000"/>
                </a:solidFill>
                <a:latin typeface="ＭＳ Ｐ明朝" panose="02020600040205080304" pitchFamily="18" charset="-128"/>
                <a:ea typeface="ＭＳ Ｐ明朝" panose="02020600040205080304" pitchFamily="18" charset="-128"/>
                <a:cs typeface="メイリオ" pitchFamily="50" charset="-128"/>
              </a:rPr>
              <a:t>　</a:t>
            </a:r>
            <a:r>
              <a:rPr kumimoji="0" lang="ja-JP" altLang="en-US" sz="1100" kern="0" dirty="0" smtClean="0">
                <a:solidFill>
                  <a:sysClr val="windowText" lastClr="000000"/>
                </a:solidFill>
                <a:latin typeface="ＭＳ Ｐ明朝" panose="02020600040205080304" pitchFamily="18" charset="-128"/>
                <a:ea typeface="ＭＳ Ｐ明朝" panose="02020600040205080304" pitchFamily="18" charset="-128"/>
                <a:cs typeface="メイリオ" pitchFamily="50" charset="-128"/>
              </a:rPr>
              <a:t>　　（例）横浜市：</a:t>
            </a:r>
            <a:r>
              <a:rPr kumimoji="0" lang="ja-JP" altLang="en-US" sz="1100" kern="0" dirty="0" smtClean="0">
                <a:solidFill>
                  <a:prstClr val="black"/>
                </a:solidFill>
                <a:latin typeface="ＭＳ Ｐ明朝" panose="02020600040205080304" pitchFamily="18" charset="-128"/>
                <a:ea typeface="ＭＳ Ｐ明朝" panose="02020600040205080304" pitchFamily="18" charset="-128"/>
                <a:cs typeface="メイリオ" pitchFamily="50" charset="-128"/>
              </a:rPr>
              <a:t>広域避難場所、歴史的建造物、保育園の空き情報等　　鯖江市：</a:t>
            </a:r>
            <a:r>
              <a:rPr kumimoji="0" lang="ja-JP" altLang="en-US" sz="1100" kern="0" dirty="0">
                <a:solidFill>
                  <a:prstClr val="black"/>
                </a:solidFill>
                <a:latin typeface="ＭＳ Ｐ明朝" panose="02020600040205080304" pitchFamily="18" charset="-128"/>
                <a:ea typeface="ＭＳ Ｐ明朝" panose="02020600040205080304" pitchFamily="18" charset="-128"/>
                <a:cs typeface="メイリオ" pitchFamily="50" charset="-128"/>
              </a:rPr>
              <a:t> </a:t>
            </a:r>
            <a:r>
              <a:rPr kumimoji="0" lang="ja-JP" altLang="en-US" sz="1100" kern="0" dirty="0" smtClean="0">
                <a:solidFill>
                  <a:prstClr val="black"/>
                </a:solidFill>
                <a:latin typeface="ＭＳ Ｐ明朝" panose="02020600040205080304" pitchFamily="18" charset="-128"/>
                <a:ea typeface="ＭＳ Ｐ明朝" panose="02020600040205080304" pitchFamily="18" charset="-128"/>
                <a:cs typeface="メイリオ" pitchFamily="50" charset="-128"/>
              </a:rPr>
              <a:t>避難場所の位置情報、イベント情報、市内の</a:t>
            </a:r>
            <a:r>
              <a:rPr kumimoji="0" lang="en-US" altLang="ja-JP" sz="1100" kern="0" dirty="0" smtClean="0">
                <a:solidFill>
                  <a:prstClr val="black"/>
                </a:solidFill>
                <a:latin typeface="ＭＳ Ｐ明朝" panose="02020600040205080304" pitchFamily="18" charset="-128"/>
                <a:ea typeface="ＭＳ Ｐ明朝" panose="02020600040205080304" pitchFamily="18" charset="-128"/>
                <a:cs typeface="メイリオ" pitchFamily="50" charset="-128"/>
              </a:rPr>
              <a:t>AED</a:t>
            </a:r>
            <a:r>
              <a:rPr kumimoji="0" lang="ja-JP" altLang="en-US" sz="1100" kern="0" dirty="0" smtClean="0">
                <a:solidFill>
                  <a:prstClr val="black"/>
                </a:solidFill>
                <a:latin typeface="ＭＳ Ｐ明朝" panose="02020600040205080304" pitchFamily="18" charset="-128"/>
                <a:ea typeface="ＭＳ Ｐ明朝" panose="02020600040205080304" pitchFamily="18" charset="-128"/>
                <a:cs typeface="メイリオ" pitchFamily="50" charset="-128"/>
              </a:rPr>
              <a:t>情報等</a:t>
            </a:r>
            <a:endParaRPr kumimoji="0" lang="en-US" altLang="ja-JP" sz="1100" kern="0" dirty="0" smtClean="0">
              <a:solidFill>
                <a:prstClr val="black"/>
              </a:solidFill>
              <a:latin typeface="ＭＳ Ｐ明朝" panose="02020600040205080304" pitchFamily="18" charset="-128"/>
              <a:ea typeface="ＭＳ Ｐ明朝" panose="02020600040205080304" pitchFamily="18" charset="-128"/>
              <a:cs typeface="メイリオ" pitchFamily="50" charset="-128"/>
            </a:endParaRPr>
          </a:p>
          <a:p>
            <a:pPr marL="177800" indent="-177800" fontAlgn="auto">
              <a:lnSpc>
                <a:spcPts val="1400"/>
              </a:lnSpc>
              <a:spcBef>
                <a:spcPts val="0"/>
              </a:spcBef>
              <a:spcAft>
                <a:spcPts val="0"/>
              </a:spcAft>
              <a:defRPr/>
            </a:pPr>
            <a:r>
              <a:rPr kumimoji="0" lang="ja-JP" altLang="en-US" sz="1200" kern="0" dirty="0" smtClean="0">
                <a:solidFill>
                  <a:sysClr val="windowText" lastClr="000000"/>
                </a:solidFill>
                <a:latin typeface="ＭＳ Ｐゴシック"/>
                <a:cs typeface="メイリオ" pitchFamily="50" charset="-128"/>
              </a:rPr>
              <a:t>○　データ変換ツール、</a:t>
            </a:r>
            <a:r>
              <a:rPr kumimoji="0" lang="en-US" altLang="ja-JP" sz="1200" kern="0" dirty="0" smtClean="0">
                <a:solidFill>
                  <a:sysClr val="windowText" lastClr="000000"/>
                </a:solidFill>
                <a:latin typeface="ＭＳ Ｐゴシック"/>
                <a:cs typeface="メイリオ" pitchFamily="50" charset="-128"/>
              </a:rPr>
              <a:t>API</a:t>
            </a:r>
            <a:r>
              <a:rPr kumimoji="0" lang="ja-JP" altLang="en-US" sz="1200" kern="0" dirty="0" smtClean="0">
                <a:solidFill>
                  <a:sysClr val="windowText" lastClr="000000"/>
                </a:solidFill>
                <a:latin typeface="ＭＳ Ｐゴシック"/>
                <a:cs typeface="メイリオ" pitchFamily="50" charset="-128"/>
              </a:rPr>
              <a:t>等を具備した基盤システムを構築し、オープンデータを公開。基盤システムの実装詳細仕様書も整備。</a:t>
            </a:r>
            <a:endParaRPr kumimoji="0" lang="en-US" altLang="ja-JP" sz="1200" kern="0" dirty="0" smtClean="0">
              <a:solidFill>
                <a:sysClr val="windowText" lastClr="000000"/>
              </a:solidFill>
              <a:latin typeface="ＭＳ Ｐゴシック"/>
              <a:ea typeface="ＭＳ Ｐゴシック"/>
              <a:cs typeface="メイリオ" pitchFamily="50" charset="-128"/>
            </a:endParaRPr>
          </a:p>
          <a:p>
            <a:pPr marL="177800" indent="-177800" fontAlgn="auto">
              <a:lnSpc>
                <a:spcPts val="1400"/>
              </a:lnSpc>
              <a:spcBef>
                <a:spcPts val="0"/>
              </a:spcBef>
              <a:spcAft>
                <a:spcPts val="0"/>
              </a:spcAft>
              <a:defRPr/>
            </a:pPr>
            <a:r>
              <a:rPr kumimoji="0" lang="ja-JP" altLang="en-US" sz="1200" kern="0" dirty="0" smtClean="0">
                <a:solidFill>
                  <a:sysClr val="windowText" lastClr="000000"/>
                </a:solidFill>
                <a:latin typeface="ＭＳ Ｐゴシック"/>
                <a:ea typeface="ＭＳ Ｐゴシック"/>
                <a:cs typeface="メイリオ" pitchFamily="50" charset="-128"/>
              </a:rPr>
              <a:t>○　自治体職員が、データ加工・公開等をより簡易に実施できるよう、オープンデータ化マニュアルを整備。</a:t>
            </a:r>
            <a:endParaRPr kumimoji="0" lang="en-US" altLang="ja-JP" sz="1200" kern="0" dirty="0" smtClean="0">
              <a:solidFill>
                <a:sysClr val="windowText" lastClr="000000"/>
              </a:solidFill>
              <a:latin typeface="ＭＳ Ｐゴシック"/>
              <a:ea typeface="ＭＳ Ｐゴシック"/>
              <a:cs typeface="メイリオ" pitchFamily="50" charset="-128"/>
            </a:endParaRPr>
          </a:p>
          <a:p>
            <a:pPr marL="177800" indent="-177800" fontAlgn="auto">
              <a:lnSpc>
                <a:spcPts val="1400"/>
              </a:lnSpc>
              <a:spcBef>
                <a:spcPts val="0"/>
              </a:spcBef>
              <a:spcAft>
                <a:spcPts val="0"/>
              </a:spcAft>
              <a:defRPr/>
            </a:pPr>
            <a:r>
              <a:rPr kumimoji="0" lang="ja-JP" altLang="en-US" sz="1200" kern="0" dirty="0" smtClean="0">
                <a:solidFill>
                  <a:sysClr val="windowText" lastClr="000000"/>
                </a:solidFill>
                <a:latin typeface="ＭＳ Ｐゴシック"/>
                <a:ea typeface="ＭＳ Ｐゴシック"/>
                <a:cs typeface="メイリオ" pitchFamily="50" charset="-128"/>
              </a:rPr>
              <a:t>○　実証の結果、自治体職員はオープンデータ化の可否判断時の指針となるガイドライン等にニーズを持っていることや、データ加工は、自らボキャブラリ定義を付与する必要がある点等</a:t>
            </a:r>
            <a:r>
              <a:rPr kumimoji="0" lang="ja-JP" altLang="en-US" sz="1200" kern="0" dirty="0">
                <a:solidFill>
                  <a:sysClr val="windowText" lastClr="000000"/>
                </a:solidFill>
                <a:latin typeface="ＭＳ Ｐゴシック"/>
                <a:ea typeface="ＭＳ Ｐゴシック"/>
                <a:cs typeface="メイリオ" pitchFamily="50" charset="-128"/>
              </a:rPr>
              <a:t>が</a:t>
            </a:r>
            <a:r>
              <a:rPr kumimoji="0" lang="ja-JP" altLang="en-US" sz="1200" kern="0" dirty="0" smtClean="0">
                <a:solidFill>
                  <a:sysClr val="windowText" lastClr="000000"/>
                </a:solidFill>
                <a:latin typeface="ＭＳ Ｐゴシック"/>
                <a:ea typeface="ＭＳ Ｐゴシック"/>
                <a:cs typeface="メイリオ" pitchFamily="50" charset="-128"/>
              </a:rPr>
              <a:t>難易度が高いため、データ加工の負荷を下げる仕組みが必要といった課題が明らかになった。</a:t>
            </a:r>
            <a:endParaRPr kumimoji="0" lang="en-US" altLang="ja-JP" sz="1200" dirty="0" smtClean="0">
              <a:solidFill>
                <a:prstClr val="black"/>
              </a:solidFill>
              <a:latin typeface="ＭＳ Ｐゴシック"/>
              <a:ea typeface="ＭＳ Ｐゴシック"/>
              <a:cs typeface="メイリオ" pitchFamily="50" charset="-128"/>
            </a:endParaRPr>
          </a:p>
        </p:txBody>
      </p:sp>
      <p:sp>
        <p:nvSpPr>
          <p:cNvPr id="144" name="四角形吹き出し 143"/>
          <p:cNvSpPr/>
          <p:nvPr/>
        </p:nvSpPr>
        <p:spPr>
          <a:xfrm>
            <a:off x="4304928" y="2323831"/>
            <a:ext cx="838706" cy="338554"/>
          </a:xfrm>
          <a:prstGeom prst="wedgeRectCallout">
            <a:avLst>
              <a:gd name="adj1" fmla="val -66146"/>
              <a:gd name="adj2" fmla="val -19812"/>
            </a:avLst>
          </a:prstGeom>
          <a:solidFill>
            <a:schemeClr val="accent2">
              <a:lumMod val="20000"/>
              <a:lumOff val="80000"/>
            </a:schemeClr>
          </a:solidFill>
          <a:ln>
            <a:solidFill>
              <a:schemeClr val="accent2"/>
            </a:solidFill>
          </a:ln>
        </p:spPr>
        <p:txBody>
          <a:bodyPr wrap="square" lIns="36000" rIns="36000">
            <a:spAutoFit/>
          </a:bodyPr>
          <a:lstStyle/>
          <a:p>
            <a:r>
              <a:rPr lang="ja-JP" altLang="en-US" sz="800" dirty="0">
                <a:solidFill>
                  <a:prstClr val="black"/>
                </a:solidFill>
                <a:latin typeface="MS UI Gothic" pitchFamily="50" charset="-128"/>
                <a:ea typeface="MS UI Gothic" pitchFamily="50" charset="-128"/>
              </a:rPr>
              <a:t>マニュアルやツール</a:t>
            </a:r>
            <a:r>
              <a:rPr lang="ja-JP" altLang="en-US" sz="800" dirty="0" smtClean="0">
                <a:solidFill>
                  <a:prstClr val="black"/>
                </a:solidFill>
                <a:latin typeface="MS UI Gothic" pitchFamily="50" charset="-128"/>
                <a:ea typeface="MS UI Gothic" pitchFamily="50" charset="-128"/>
              </a:rPr>
              <a:t>の有効性</a:t>
            </a:r>
            <a:r>
              <a:rPr lang="ja-JP" altLang="en-US" sz="800" dirty="0">
                <a:solidFill>
                  <a:prstClr val="black"/>
                </a:solidFill>
                <a:latin typeface="MS UI Gothic" pitchFamily="50" charset="-128"/>
                <a:ea typeface="MS UI Gothic" pitchFamily="50" charset="-128"/>
              </a:rPr>
              <a:t>確認等</a:t>
            </a:r>
          </a:p>
        </p:txBody>
      </p:sp>
      <p:sp>
        <p:nvSpPr>
          <p:cNvPr id="145" name="四角形吹き出し 144"/>
          <p:cNvSpPr/>
          <p:nvPr/>
        </p:nvSpPr>
        <p:spPr>
          <a:xfrm>
            <a:off x="8335372" y="5805264"/>
            <a:ext cx="1296000" cy="690590"/>
          </a:xfrm>
          <a:prstGeom prst="wedgeRectCallout">
            <a:avLst>
              <a:gd name="adj1" fmla="val -67010"/>
              <a:gd name="adj2" fmla="val -25700"/>
            </a:avLst>
          </a:prstGeom>
          <a:solidFill>
            <a:schemeClr val="accent2">
              <a:lumMod val="20000"/>
              <a:lumOff val="80000"/>
            </a:schemeClr>
          </a:solidFill>
          <a:ln>
            <a:solidFill>
              <a:schemeClr val="accent2"/>
            </a:solidFill>
          </a:ln>
        </p:spPr>
        <p:txBody>
          <a:bodyPr wrap="square" lIns="36000" rIns="36000">
            <a:noAutofit/>
          </a:bodyPr>
          <a:lstStyle/>
          <a:p>
            <a:r>
              <a:rPr lang="ja-JP" altLang="en-US" sz="800" dirty="0" smtClean="0">
                <a:solidFill>
                  <a:prstClr val="black"/>
                </a:solidFill>
                <a:latin typeface="MS UI Gothic" pitchFamily="50" charset="-128"/>
                <a:ea typeface="MS UI Gothic" pitchFamily="50" charset="-128"/>
              </a:rPr>
              <a:t>以下の有効性確認</a:t>
            </a:r>
            <a:endParaRPr lang="en-US" altLang="ja-JP" sz="800" dirty="0" smtClean="0">
              <a:solidFill>
                <a:prstClr val="black"/>
              </a:solidFill>
              <a:latin typeface="MS UI Gothic" pitchFamily="50" charset="-128"/>
              <a:ea typeface="MS UI Gothic" pitchFamily="50" charset="-128"/>
            </a:endParaRPr>
          </a:p>
          <a:p>
            <a:r>
              <a:rPr lang="ja-JP" altLang="en-US" sz="800" dirty="0" smtClean="0">
                <a:solidFill>
                  <a:prstClr val="black"/>
                </a:solidFill>
                <a:latin typeface="MS UI Gothic" pitchFamily="50" charset="-128"/>
                <a:ea typeface="MS UI Gothic" pitchFamily="50" charset="-128"/>
              </a:rPr>
              <a:t>　・自治体行政情報標準</a:t>
            </a:r>
            <a:r>
              <a:rPr lang="en-US" altLang="ja-JP" sz="800" dirty="0" smtClean="0">
                <a:solidFill>
                  <a:prstClr val="black"/>
                </a:solidFill>
                <a:latin typeface="MS UI Gothic" pitchFamily="50" charset="-128"/>
                <a:ea typeface="MS UI Gothic" pitchFamily="50" charset="-128"/>
              </a:rPr>
              <a:t>API</a:t>
            </a:r>
          </a:p>
          <a:p>
            <a:r>
              <a:rPr lang="ja-JP" altLang="en-US" sz="800" dirty="0" smtClean="0">
                <a:solidFill>
                  <a:prstClr val="black"/>
                </a:solidFill>
                <a:latin typeface="MS UI Gothic" pitchFamily="50" charset="-128"/>
                <a:ea typeface="MS UI Gothic" pitchFamily="50" charset="-128"/>
              </a:rPr>
              <a:t>　・データ形式</a:t>
            </a:r>
            <a:endParaRPr lang="en-US" altLang="ja-JP" sz="800" dirty="0" smtClean="0">
              <a:solidFill>
                <a:prstClr val="black"/>
              </a:solidFill>
              <a:latin typeface="MS UI Gothic" pitchFamily="50" charset="-128"/>
              <a:ea typeface="MS UI Gothic" pitchFamily="50" charset="-128"/>
            </a:endParaRPr>
          </a:p>
          <a:p>
            <a:r>
              <a:rPr lang="ja-JP" altLang="en-US" sz="800" dirty="0" smtClean="0">
                <a:solidFill>
                  <a:prstClr val="black"/>
                </a:solidFill>
                <a:latin typeface="MS UI Gothic" pitchFamily="50" charset="-128"/>
                <a:ea typeface="MS UI Gothic" pitchFamily="50" charset="-128"/>
              </a:rPr>
              <a:t>　・データ種類</a:t>
            </a:r>
            <a:endParaRPr lang="en-US" altLang="ja-JP" sz="800" dirty="0" smtClean="0">
              <a:solidFill>
                <a:prstClr val="black"/>
              </a:solidFill>
              <a:latin typeface="MS UI Gothic" pitchFamily="50" charset="-128"/>
              <a:ea typeface="MS UI Gothic" pitchFamily="50" charset="-128"/>
            </a:endParaRPr>
          </a:p>
          <a:p>
            <a:pPr algn="r"/>
            <a:r>
              <a:rPr lang="ja-JP" altLang="en-US" sz="800" dirty="0" smtClean="0">
                <a:solidFill>
                  <a:prstClr val="black"/>
                </a:solidFill>
                <a:latin typeface="MS UI Gothic" pitchFamily="50" charset="-128"/>
                <a:ea typeface="MS UI Gothic" pitchFamily="50" charset="-128"/>
              </a:rPr>
              <a:t>等</a:t>
            </a:r>
            <a:endParaRPr lang="en-US" altLang="ja-JP" sz="800" dirty="0" smtClean="0">
              <a:solidFill>
                <a:prstClr val="black"/>
              </a:solidFill>
              <a:latin typeface="MS UI Gothic" pitchFamily="50" charset="-128"/>
              <a:ea typeface="MS UI Gothic" pitchFamily="50" charset="-128"/>
            </a:endParaRPr>
          </a:p>
        </p:txBody>
      </p:sp>
      <p:sp>
        <p:nvSpPr>
          <p:cNvPr id="146" name="四角形吹き出し 145"/>
          <p:cNvSpPr/>
          <p:nvPr/>
        </p:nvSpPr>
        <p:spPr>
          <a:xfrm>
            <a:off x="8409384" y="5076195"/>
            <a:ext cx="1249060" cy="215444"/>
          </a:xfrm>
          <a:prstGeom prst="wedgeRectCallout">
            <a:avLst>
              <a:gd name="adj1" fmla="val 21653"/>
              <a:gd name="adj2" fmla="val -111909"/>
            </a:avLst>
          </a:prstGeom>
          <a:solidFill>
            <a:schemeClr val="accent2">
              <a:lumMod val="20000"/>
              <a:lumOff val="80000"/>
            </a:schemeClr>
          </a:solidFill>
          <a:ln>
            <a:solidFill>
              <a:schemeClr val="accent2"/>
            </a:solidFill>
          </a:ln>
        </p:spPr>
        <p:txBody>
          <a:bodyPr wrap="none">
            <a:spAutoFit/>
          </a:bodyPr>
          <a:lstStyle/>
          <a:p>
            <a:pPr algn="r"/>
            <a:r>
              <a:rPr lang="ja-JP" altLang="en-US" sz="800" dirty="0" smtClean="0">
                <a:solidFill>
                  <a:prstClr val="black"/>
                </a:solidFill>
                <a:latin typeface="MS UI Gothic" pitchFamily="50" charset="-128"/>
                <a:ea typeface="MS UI Gothic" pitchFamily="50" charset="-128"/>
              </a:rPr>
              <a:t>アプリケーションへの評価等</a:t>
            </a:r>
            <a:endParaRPr lang="en-US" altLang="ja-JP" sz="800" dirty="0" smtClean="0">
              <a:solidFill>
                <a:prstClr val="black"/>
              </a:solidFill>
              <a:latin typeface="MS UI Gothic" pitchFamily="50" charset="-128"/>
              <a:ea typeface="MS UI Gothic" pitchFamily="50" charset="-128"/>
            </a:endParaRPr>
          </a:p>
        </p:txBody>
      </p:sp>
      <p:sp>
        <p:nvSpPr>
          <p:cNvPr id="147" name="線吹き出し 1 (枠付き) 146"/>
          <p:cNvSpPr/>
          <p:nvPr/>
        </p:nvSpPr>
        <p:spPr>
          <a:xfrm>
            <a:off x="5169024" y="1751633"/>
            <a:ext cx="1872208" cy="1368152"/>
          </a:xfrm>
          <a:prstGeom prst="borderCallout1">
            <a:avLst>
              <a:gd name="adj1" fmla="val 9671"/>
              <a:gd name="adj2" fmla="val -1821"/>
              <a:gd name="adj3" fmla="val 13490"/>
              <a:gd name="adj4" fmla="val -33449"/>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white"/>
              </a:solidFill>
            </a:endParaRPr>
          </a:p>
        </p:txBody>
      </p:sp>
      <p:sp>
        <p:nvSpPr>
          <p:cNvPr id="148" name="線吹き出し 2 (枠付き) 147"/>
          <p:cNvSpPr/>
          <p:nvPr/>
        </p:nvSpPr>
        <p:spPr>
          <a:xfrm>
            <a:off x="7329264" y="1751633"/>
            <a:ext cx="2411976" cy="1368152"/>
          </a:xfrm>
          <a:prstGeom prst="borderCallout2">
            <a:avLst>
              <a:gd name="adj1" fmla="val 99402"/>
              <a:gd name="adj2" fmla="val -317"/>
              <a:gd name="adj3" fmla="val 110481"/>
              <a:gd name="adj4" fmla="val -96851"/>
              <a:gd name="adj5" fmla="val 141580"/>
              <a:gd name="adj6" fmla="val -115275"/>
            </a:avLst>
          </a:prstGeom>
          <a:solidFill>
            <a:schemeClr val="bg1"/>
          </a:solidFill>
          <a:ln w="9525">
            <a:solidFill>
              <a:srgbClr val="800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white"/>
              </a:solidFill>
            </a:endParaRPr>
          </a:p>
        </p:txBody>
      </p:sp>
      <p:sp>
        <p:nvSpPr>
          <p:cNvPr id="149" name="正方形/長方形 148"/>
          <p:cNvSpPr/>
          <p:nvPr/>
        </p:nvSpPr>
        <p:spPr>
          <a:xfrm>
            <a:off x="4156720" y="6453848"/>
            <a:ext cx="864000" cy="28752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ja-JP" altLang="en-US" sz="800" dirty="0" smtClean="0">
                <a:solidFill>
                  <a:prstClr val="black"/>
                </a:solidFill>
                <a:latin typeface="MS UI Gothic" pitchFamily="50" charset="-128"/>
                <a:ea typeface="MS UI Gothic" pitchFamily="50" charset="-128"/>
              </a:rPr>
              <a:t>実装詳細仕様書</a:t>
            </a:r>
          </a:p>
        </p:txBody>
      </p:sp>
      <p:sp>
        <p:nvSpPr>
          <p:cNvPr id="136" name="線吹き出し 1 (枠付き) 135"/>
          <p:cNvSpPr/>
          <p:nvPr/>
        </p:nvSpPr>
        <p:spPr>
          <a:xfrm>
            <a:off x="200472" y="3869840"/>
            <a:ext cx="2088232" cy="1151984"/>
          </a:xfrm>
          <a:prstGeom prst="borderCallout1">
            <a:avLst>
              <a:gd name="adj1" fmla="val -5588"/>
              <a:gd name="adj2" fmla="val 88171"/>
              <a:gd name="adj3" fmla="val -52134"/>
              <a:gd name="adj4" fmla="val 101427"/>
            </a:avLst>
          </a:prstGeom>
          <a:solidFill>
            <a:schemeClr val="bg1"/>
          </a:solidFill>
          <a:ln w="9525" cap="flat" cmpd="sng" algn="ctr">
            <a:solidFill>
              <a:srgbClr val="008000"/>
            </a:solidFill>
            <a:prstDash val="solid"/>
          </a:ln>
          <a:effectLst>
            <a:outerShdw blurRad="40000" dist="20000" dir="5400000" rotWithShape="0">
              <a:srgbClr val="000000">
                <a:alpha val="38000"/>
              </a:srgbClr>
            </a:outerShdw>
          </a:effectLst>
        </p:spPr>
        <p:txBody>
          <a:bodyPr rtlCol="0" anchor="b"/>
          <a:lstStyle/>
          <a:p>
            <a:pPr algn="r" fontAlgn="auto">
              <a:spcBef>
                <a:spcPts val="0"/>
              </a:spcBef>
              <a:spcAft>
                <a:spcPts val="0"/>
              </a:spcAft>
            </a:pPr>
            <a:endParaRPr lang="ja-JP" altLang="en-US" sz="1200" kern="0" dirty="0" smtClean="0">
              <a:solidFill>
                <a:srgbClr val="000000"/>
              </a:solidFill>
              <a:latin typeface="MS UI Gothic" pitchFamily="50" charset="-128"/>
              <a:ea typeface="MS UI Gothic" pitchFamily="50" charset="-128"/>
            </a:endParaRPr>
          </a:p>
        </p:txBody>
      </p:sp>
      <p:sp>
        <p:nvSpPr>
          <p:cNvPr id="137" name="テキスト ボックス 136"/>
          <p:cNvSpPr txBox="1"/>
          <p:nvPr/>
        </p:nvSpPr>
        <p:spPr>
          <a:xfrm>
            <a:off x="272664" y="3881592"/>
            <a:ext cx="1943848" cy="204128"/>
          </a:xfrm>
          <a:prstGeom prst="rect">
            <a:avLst/>
          </a:prstGeom>
          <a:noFill/>
        </p:spPr>
        <p:txBody>
          <a:bodyPr wrap="square" rtlCol="0">
            <a:spAutoFit/>
          </a:bodyPr>
          <a:lstStyle/>
          <a:p>
            <a:pPr algn="ctr"/>
            <a:r>
              <a:rPr lang="ja-JP" altLang="en-US" sz="700" dirty="0" smtClean="0">
                <a:solidFill>
                  <a:prstClr val="black"/>
                </a:solidFill>
              </a:rPr>
              <a:t>データ加工イメージ</a:t>
            </a:r>
            <a:endParaRPr lang="ja-JP" altLang="en-US" sz="700" dirty="0">
              <a:solidFill>
                <a:prstClr val="black"/>
              </a:solidFill>
            </a:endParaRPr>
          </a:p>
        </p:txBody>
      </p:sp>
      <p:pic>
        <p:nvPicPr>
          <p:cNvPr id="135" name="Picture 7"/>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60397" y="4085720"/>
            <a:ext cx="1968382" cy="89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2" name="Picture 3"/>
          <p:cNvPicPr>
            <a:picLocks noChangeAspect="1" noChangeArrowheads="1"/>
          </p:cNvPicPr>
          <p:nvPr/>
        </p:nvPicPr>
        <p:blipFill>
          <a:blip r:embed="rId10" cstate="print"/>
          <a:srcRect/>
          <a:stretch>
            <a:fillRect/>
          </a:stretch>
        </p:blipFill>
        <p:spPr bwMode="auto">
          <a:xfrm>
            <a:off x="5394993" y="1984574"/>
            <a:ext cx="1440160" cy="1077677"/>
          </a:xfrm>
          <a:prstGeom prst="rect">
            <a:avLst/>
          </a:prstGeom>
          <a:noFill/>
          <a:ln w="9525">
            <a:solidFill>
              <a:schemeClr val="tx1"/>
            </a:solidFill>
            <a:miter lim="800000"/>
            <a:headEnd/>
            <a:tailEnd/>
          </a:ln>
        </p:spPr>
      </p:pic>
      <p:sp>
        <p:nvSpPr>
          <p:cNvPr id="73" name="テキスト ボックス 72"/>
          <p:cNvSpPr txBox="1"/>
          <p:nvPr/>
        </p:nvSpPr>
        <p:spPr>
          <a:xfrm>
            <a:off x="5299185" y="1751633"/>
            <a:ext cx="1631776" cy="230832"/>
          </a:xfrm>
          <a:prstGeom prst="rect">
            <a:avLst/>
          </a:prstGeom>
          <a:noFill/>
        </p:spPr>
        <p:txBody>
          <a:bodyPr wrap="square" rtlCol="0">
            <a:spAutoFit/>
          </a:bodyPr>
          <a:lstStyle/>
          <a:p>
            <a:pPr algn="ctr"/>
            <a:r>
              <a:rPr lang="ja-JP" altLang="en-US" sz="900" dirty="0" smtClean="0">
                <a:solidFill>
                  <a:prstClr val="black"/>
                </a:solidFill>
              </a:rPr>
              <a:t>オープンデータ化マニュアル</a:t>
            </a:r>
            <a:endParaRPr lang="ja-JP" altLang="en-US" sz="900" dirty="0">
              <a:solidFill>
                <a:prstClr val="black"/>
              </a:solidFill>
            </a:endParaRPr>
          </a:p>
        </p:txBody>
      </p:sp>
      <p:sp>
        <p:nvSpPr>
          <p:cNvPr id="74" name="テキスト ボックス 73"/>
          <p:cNvSpPr txBox="1"/>
          <p:nvPr/>
        </p:nvSpPr>
        <p:spPr>
          <a:xfrm>
            <a:off x="7719364" y="1751633"/>
            <a:ext cx="1631776" cy="230832"/>
          </a:xfrm>
          <a:prstGeom prst="rect">
            <a:avLst/>
          </a:prstGeom>
          <a:noFill/>
        </p:spPr>
        <p:txBody>
          <a:bodyPr wrap="square" rtlCol="0">
            <a:spAutoFit/>
          </a:bodyPr>
          <a:lstStyle/>
          <a:p>
            <a:pPr algn="ctr"/>
            <a:r>
              <a:rPr lang="ja-JP" altLang="en-US" sz="900" dirty="0" smtClean="0">
                <a:solidFill>
                  <a:prstClr val="black"/>
                </a:solidFill>
              </a:rPr>
              <a:t>データ変換・登録ツール</a:t>
            </a:r>
            <a:endParaRPr lang="ja-JP" altLang="en-US" sz="900" dirty="0">
              <a:solidFill>
                <a:prstClr val="black"/>
              </a:solidFill>
            </a:endParaRPr>
          </a:p>
        </p:txBody>
      </p:sp>
      <p:pic>
        <p:nvPicPr>
          <p:cNvPr id="75" name="図 74"/>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563144" y="1995367"/>
            <a:ext cx="1944216" cy="1052410"/>
          </a:xfrm>
          <a:prstGeom prst="rect">
            <a:avLst/>
          </a:prstGeom>
          <a:noFill/>
          <a:ln>
            <a:noFill/>
          </a:ln>
        </p:spPr>
      </p:pic>
      <p:grpSp>
        <p:nvGrpSpPr>
          <p:cNvPr id="228" name="グループ化 227"/>
          <p:cNvGrpSpPr/>
          <p:nvPr/>
        </p:nvGrpSpPr>
        <p:grpSpPr>
          <a:xfrm>
            <a:off x="3080792" y="3161667"/>
            <a:ext cx="412571" cy="405723"/>
            <a:chOff x="3800872" y="2996952"/>
            <a:chExt cx="432048" cy="469742"/>
          </a:xfrm>
        </p:grpSpPr>
        <p:grpSp>
          <p:nvGrpSpPr>
            <p:cNvPr id="229" name="Group 192"/>
            <p:cNvGrpSpPr>
              <a:grpSpLocks/>
            </p:cNvGrpSpPr>
            <p:nvPr/>
          </p:nvGrpSpPr>
          <p:grpSpPr bwMode="auto">
            <a:xfrm>
              <a:off x="3874832" y="2996952"/>
              <a:ext cx="284128" cy="254298"/>
              <a:chOff x="3507" y="3113"/>
              <a:chExt cx="227" cy="227"/>
            </a:xfrm>
          </p:grpSpPr>
          <p:sp>
            <p:nvSpPr>
              <p:cNvPr id="231" name="AutoShape 193"/>
              <p:cNvSpPr>
                <a:spLocks noChangeAspect="1" noChangeArrowheads="1"/>
              </p:cNvSpPr>
              <p:nvPr/>
            </p:nvSpPr>
            <p:spPr bwMode="auto">
              <a:xfrm rot="10800000" flipH="1">
                <a:off x="3542" y="3113"/>
                <a:ext cx="192" cy="227"/>
              </a:xfrm>
              <a:prstGeom prst="foldedCorner">
                <a:avLst>
                  <a:gd name="adj" fmla="val 31204"/>
                </a:avLst>
              </a:prstGeom>
              <a:solidFill>
                <a:srgbClr val="FFFFFF"/>
              </a:solidFill>
              <a:ln w="9525">
                <a:solidFill>
                  <a:srgbClr val="000000"/>
                </a:solidFill>
                <a:round/>
                <a:headEnd/>
                <a:tailEnd/>
              </a:ln>
              <a:effectLst>
                <a:outerShdw dist="35921" dir="2700000" algn="ctr" rotWithShape="0">
                  <a:srgbClr val="808080"/>
                </a:outerShdw>
              </a:effectLst>
            </p:spPr>
            <p:txBody>
              <a:bodyPr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grpSp>
            <p:nvGrpSpPr>
              <p:cNvPr id="232" name="Group 194"/>
              <p:cNvGrpSpPr>
                <a:grpSpLocks noChangeAspect="1"/>
              </p:cNvGrpSpPr>
              <p:nvPr/>
            </p:nvGrpSpPr>
            <p:grpSpPr bwMode="auto">
              <a:xfrm>
                <a:off x="3507" y="3148"/>
                <a:ext cx="122" cy="121"/>
                <a:chOff x="4277" y="2546"/>
                <a:chExt cx="272" cy="272"/>
              </a:xfrm>
            </p:grpSpPr>
            <p:grpSp>
              <p:nvGrpSpPr>
                <p:cNvPr id="234" name="Group 195"/>
                <p:cNvGrpSpPr>
                  <a:grpSpLocks noChangeAspect="1"/>
                </p:cNvGrpSpPr>
                <p:nvPr/>
              </p:nvGrpSpPr>
              <p:grpSpPr bwMode="auto">
                <a:xfrm>
                  <a:off x="4277" y="2546"/>
                  <a:ext cx="272" cy="272"/>
                  <a:chOff x="4390" y="2682"/>
                  <a:chExt cx="1043" cy="1043"/>
                </a:xfrm>
              </p:grpSpPr>
              <p:sp>
                <p:nvSpPr>
                  <p:cNvPr id="241" name="Rectangle 196"/>
                  <p:cNvSpPr>
                    <a:spLocks noChangeAspect="1" noChangeArrowheads="1"/>
                  </p:cNvSpPr>
                  <p:nvPr/>
                </p:nvSpPr>
                <p:spPr bwMode="auto">
                  <a:xfrm>
                    <a:off x="4390" y="2682"/>
                    <a:ext cx="1043" cy="1043"/>
                  </a:xfrm>
                  <a:prstGeom prst="rect">
                    <a:avLst/>
                  </a:prstGeom>
                  <a:gradFill rotWithShape="1">
                    <a:gsLst>
                      <a:gs pos="0">
                        <a:srgbClr val="008000"/>
                      </a:gs>
                      <a:gs pos="100000">
                        <a:srgbClr val="64B264"/>
                      </a:gs>
                    </a:gsLst>
                    <a:lin ang="2700000" scaled="1"/>
                  </a:gradFill>
                  <a:ln w="12700" algn="ctr">
                    <a:noFill/>
                    <a:miter lim="800000"/>
                    <a:headEnd/>
                    <a:tailEnd/>
                  </a:ln>
                </p:spPr>
                <p:txBody>
                  <a:bodyPr wrap="none"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42" name="Rectangle 197"/>
                  <p:cNvSpPr>
                    <a:spLocks noChangeAspect="1" noChangeArrowheads="1"/>
                  </p:cNvSpPr>
                  <p:nvPr/>
                </p:nvSpPr>
                <p:spPr bwMode="auto">
                  <a:xfrm>
                    <a:off x="4498" y="2790"/>
                    <a:ext cx="827" cy="827"/>
                  </a:xfrm>
                  <a:prstGeom prst="rect">
                    <a:avLst/>
                  </a:prstGeom>
                  <a:gradFill rotWithShape="1">
                    <a:gsLst>
                      <a:gs pos="0">
                        <a:srgbClr val="DDDDDD"/>
                      </a:gs>
                      <a:gs pos="100000">
                        <a:srgbClr val="FFFFFF"/>
                      </a:gs>
                    </a:gsLst>
                    <a:lin ang="2700000" scaled="1"/>
                  </a:gradFill>
                  <a:ln w="12700" algn="ctr">
                    <a:noFill/>
                    <a:miter lim="800000"/>
                    <a:headEnd/>
                    <a:tailEnd/>
                  </a:ln>
                </p:spPr>
                <p:txBody>
                  <a:bodyPr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43" name="AutoShape 198"/>
                  <p:cNvSpPr>
                    <a:spLocks noChangeAspect="1" noChangeArrowheads="1"/>
                  </p:cNvSpPr>
                  <p:nvPr/>
                </p:nvSpPr>
                <p:spPr bwMode="auto">
                  <a:xfrm flipH="1" flipV="1">
                    <a:off x="4766" y="3252"/>
                    <a:ext cx="505" cy="179"/>
                  </a:xfrm>
                  <a:prstGeom prst="parallelogram">
                    <a:avLst>
                      <a:gd name="adj" fmla="val 70962"/>
                    </a:avLst>
                  </a:prstGeom>
                  <a:gradFill rotWithShape="1">
                    <a:gsLst>
                      <a:gs pos="0">
                        <a:srgbClr val="006600"/>
                      </a:gs>
                      <a:gs pos="100000">
                        <a:srgbClr val="6BA66B"/>
                      </a:gs>
                    </a:gsLst>
                    <a:lin ang="2700000" scaled="1"/>
                  </a:gradFill>
                  <a:ln w="12700" algn="ctr">
                    <a:noFill/>
                    <a:miter lim="800000"/>
                    <a:headEnd/>
                    <a:tailEnd/>
                  </a:ln>
                </p:spPr>
                <p:txBody>
                  <a:bodyPr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44" name="AutoShape 199"/>
                  <p:cNvSpPr>
                    <a:spLocks noChangeAspect="1" noChangeArrowheads="1"/>
                  </p:cNvSpPr>
                  <p:nvPr/>
                </p:nvSpPr>
                <p:spPr bwMode="auto">
                  <a:xfrm flipV="1">
                    <a:off x="4522" y="2898"/>
                    <a:ext cx="755" cy="576"/>
                  </a:xfrm>
                  <a:prstGeom prst="parallelogram">
                    <a:avLst>
                      <a:gd name="adj" fmla="val 85084"/>
                    </a:avLst>
                  </a:prstGeom>
                  <a:gradFill rotWithShape="1">
                    <a:gsLst>
                      <a:gs pos="0">
                        <a:srgbClr val="006600"/>
                      </a:gs>
                      <a:gs pos="100000">
                        <a:srgbClr val="6BA66B"/>
                      </a:gs>
                    </a:gsLst>
                    <a:lin ang="2700000" scaled="1"/>
                  </a:gradFill>
                  <a:ln w="12700" algn="ctr">
                    <a:noFill/>
                    <a:miter lim="800000"/>
                    <a:headEnd/>
                    <a:tailEnd/>
                  </a:ln>
                </p:spPr>
                <p:txBody>
                  <a:bodyPr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45" name="AutoShape 200"/>
                  <p:cNvSpPr>
                    <a:spLocks noChangeAspect="1" noChangeArrowheads="1"/>
                  </p:cNvSpPr>
                  <p:nvPr/>
                </p:nvSpPr>
                <p:spPr bwMode="auto">
                  <a:xfrm flipH="1" flipV="1">
                    <a:off x="4533" y="2898"/>
                    <a:ext cx="757" cy="540"/>
                  </a:xfrm>
                  <a:prstGeom prst="parallelogram">
                    <a:avLst>
                      <a:gd name="adj" fmla="val 88459"/>
                    </a:avLst>
                  </a:prstGeom>
                  <a:gradFill rotWithShape="1">
                    <a:gsLst>
                      <a:gs pos="0">
                        <a:srgbClr val="006600"/>
                      </a:gs>
                      <a:gs pos="100000">
                        <a:srgbClr val="6BA66B"/>
                      </a:gs>
                    </a:gsLst>
                    <a:lin ang="2700000" scaled="1"/>
                  </a:gradFill>
                  <a:ln w="12700" algn="ctr">
                    <a:noFill/>
                    <a:miter lim="800000"/>
                    <a:headEnd/>
                    <a:tailEnd/>
                  </a:ln>
                </p:spPr>
                <p:txBody>
                  <a:bodyPr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46" name="AutoShape 201"/>
                  <p:cNvSpPr>
                    <a:spLocks noChangeAspect="1" noChangeArrowheads="1"/>
                  </p:cNvSpPr>
                  <p:nvPr/>
                </p:nvSpPr>
                <p:spPr bwMode="auto">
                  <a:xfrm flipV="1">
                    <a:off x="4558" y="2898"/>
                    <a:ext cx="546" cy="576"/>
                  </a:xfrm>
                  <a:prstGeom prst="parallelogram">
                    <a:avLst>
                      <a:gd name="adj" fmla="val 88958"/>
                    </a:avLst>
                  </a:prstGeom>
                  <a:solidFill>
                    <a:srgbClr val="FFFFFF"/>
                  </a:solidFill>
                  <a:ln w="12700" algn="ctr">
                    <a:noFill/>
                    <a:miter lim="800000"/>
                    <a:headEnd/>
                    <a:tailEnd/>
                  </a:ln>
                </p:spPr>
                <p:txBody>
                  <a:bodyPr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grpSp>
            <p:grpSp>
              <p:nvGrpSpPr>
                <p:cNvPr id="235" name="Group 202"/>
                <p:cNvGrpSpPr>
                  <a:grpSpLocks noChangeAspect="1"/>
                </p:cNvGrpSpPr>
                <p:nvPr/>
              </p:nvGrpSpPr>
              <p:grpSpPr bwMode="auto">
                <a:xfrm>
                  <a:off x="4307" y="2576"/>
                  <a:ext cx="214" cy="215"/>
                  <a:chOff x="4617" y="2591"/>
                  <a:chExt cx="227" cy="159"/>
                </a:xfrm>
              </p:grpSpPr>
              <p:sp>
                <p:nvSpPr>
                  <p:cNvPr id="239" name="Line 203"/>
                  <p:cNvSpPr>
                    <a:spLocks noChangeAspect="1" noChangeShapeType="1"/>
                  </p:cNvSpPr>
                  <p:nvPr/>
                </p:nvSpPr>
                <p:spPr bwMode="auto">
                  <a:xfrm>
                    <a:off x="4617" y="2591"/>
                    <a:ext cx="227" cy="0"/>
                  </a:xfrm>
                  <a:prstGeom prst="line">
                    <a:avLst/>
                  </a:prstGeom>
                  <a:noFill/>
                  <a:ln w="6350">
                    <a:solidFill>
                      <a:srgbClr val="969696"/>
                    </a:solidFill>
                    <a:round/>
                    <a:headEnd/>
                    <a:tailEnd/>
                  </a:ln>
                </p:spPr>
                <p:txBody>
                  <a:bodyPr wrap="none" lIns="0" tIns="0" rIns="0" bIns="0">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40" name="Line 204"/>
                  <p:cNvSpPr>
                    <a:spLocks noChangeAspect="1" noChangeShapeType="1"/>
                  </p:cNvSpPr>
                  <p:nvPr/>
                </p:nvSpPr>
                <p:spPr bwMode="auto">
                  <a:xfrm>
                    <a:off x="4617" y="2591"/>
                    <a:ext cx="0" cy="159"/>
                  </a:xfrm>
                  <a:prstGeom prst="line">
                    <a:avLst/>
                  </a:prstGeom>
                  <a:noFill/>
                  <a:ln w="6350">
                    <a:solidFill>
                      <a:srgbClr val="969696"/>
                    </a:solidFill>
                    <a:round/>
                    <a:headEnd/>
                    <a:tailEnd/>
                  </a:ln>
                </p:spPr>
                <p:txBody>
                  <a:bodyPr lIns="0" tIns="0" rIns="0" bIns="0">
                    <a:spAutoFit/>
                  </a:bodyPr>
                  <a:lstStyle/>
                  <a:p>
                    <a:pPr fontAlgn="auto">
                      <a:spcBef>
                        <a:spcPts val="0"/>
                      </a:spcBef>
                      <a:spcAft>
                        <a:spcPts val="0"/>
                      </a:spcAft>
                      <a:defRPr/>
                    </a:pPr>
                    <a:endParaRPr kumimoji="0" lang="ja-JP" altLang="en-US" sz="1800" kern="0">
                      <a:solidFill>
                        <a:sysClr val="windowText" lastClr="000000"/>
                      </a:solidFill>
                    </a:endParaRPr>
                  </a:p>
                </p:txBody>
              </p:sp>
            </p:grpSp>
            <p:grpSp>
              <p:nvGrpSpPr>
                <p:cNvPr id="236" name="Group 205"/>
                <p:cNvGrpSpPr>
                  <a:grpSpLocks noChangeAspect="1"/>
                </p:cNvGrpSpPr>
                <p:nvPr/>
              </p:nvGrpSpPr>
              <p:grpSpPr bwMode="auto">
                <a:xfrm>
                  <a:off x="4277" y="2546"/>
                  <a:ext cx="272" cy="272"/>
                  <a:chOff x="4277" y="2546"/>
                  <a:chExt cx="272" cy="272"/>
                </a:xfrm>
              </p:grpSpPr>
              <p:sp>
                <p:nvSpPr>
                  <p:cNvPr id="237" name="Line 206"/>
                  <p:cNvSpPr>
                    <a:spLocks noChangeAspect="1" noChangeShapeType="1"/>
                  </p:cNvSpPr>
                  <p:nvPr/>
                </p:nvSpPr>
                <p:spPr bwMode="auto">
                  <a:xfrm>
                    <a:off x="4277" y="2818"/>
                    <a:ext cx="272" cy="0"/>
                  </a:xfrm>
                  <a:prstGeom prst="line">
                    <a:avLst/>
                  </a:prstGeom>
                  <a:noFill/>
                  <a:ln w="6350">
                    <a:solidFill>
                      <a:srgbClr val="808080"/>
                    </a:solidFill>
                    <a:round/>
                    <a:headEnd/>
                    <a:tailEnd/>
                  </a:ln>
                </p:spPr>
                <p:txBody>
                  <a:bodyPr wrap="none" lIns="0" tIns="0" rIns="0" bIns="0">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38" name="Line 207"/>
                  <p:cNvSpPr>
                    <a:spLocks noChangeAspect="1" noChangeShapeType="1"/>
                  </p:cNvSpPr>
                  <p:nvPr/>
                </p:nvSpPr>
                <p:spPr bwMode="auto">
                  <a:xfrm flipV="1">
                    <a:off x="4549" y="2546"/>
                    <a:ext cx="0" cy="272"/>
                  </a:xfrm>
                  <a:prstGeom prst="line">
                    <a:avLst/>
                  </a:prstGeom>
                  <a:noFill/>
                  <a:ln w="6350">
                    <a:solidFill>
                      <a:srgbClr val="808080"/>
                    </a:solidFill>
                    <a:round/>
                    <a:headEnd/>
                    <a:tailEnd/>
                  </a:ln>
                </p:spPr>
                <p:txBody>
                  <a:bodyPr wrap="none" lIns="0" tIns="0" rIns="0" bIns="0">
                    <a:spAutoFit/>
                  </a:bodyPr>
                  <a:lstStyle/>
                  <a:p>
                    <a:pPr fontAlgn="auto">
                      <a:spcBef>
                        <a:spcPts val="0"/>
                      </a:spcBef>
                      <a:spcAft>
                        <a:spcPts val="0"/>
                      </a:spcAft>
                      <a:defRPr/>
                    </a:pPr>
                    <a:endParaRPr kumimoji="0" lang="ja-JP" altLang="en-US" sz="1800" kern="0">
                      <a:solidFill>
                        <a:sysClr val="windowText" lastClr="000000"/>
                      </a:solidFill>
                    </a:endParaRPr>
                  </a:p>
                </p:txBody>
              </p:sp>
            </p:grpSp>
          </p:grpSp>
          <p:pic>
            <p:nvPicPr>
              <p:cNvPr id="233" name="Picture 208"/>
              <p:cNvPicPr>
                <a:picLocks noChangeAspect="1" noChangeArrowheads="1"/>
              </p:cNvPicPr>
              <p:nvPr/>
            </p:nvPicPr>
            <p:blipFill>
              <a:blip r:embed="rId12" cstate="print"/>
              <a:srcRect l="-11821" t="27704" r="7802" b="8403"/>
              <a:stretch>
                <a:fillRect/>
              </a:stretch>
            </p:blipFill>
            <p:spPr bwMode="auto">
              <a:xfrm>
                <a:off x="3630" y="3235"/>
                <a:ext cx="98" cy="101"/>
              </a:xfrm>
              <a:prstGeom prst="rect">
                <a:avLst/>
              </a:prstGeom>
              <a:noFill/>
              <a:ln w="12700" algn="ctr">
                <a:noFill/>
                <a:miter lim="800000"/>
                <a:headEnd/>
                <a:tailEnd/>
              </a:ln>
            </p:spPr>
          </p:pic>
        </p:grpSp>
        <p:sp>
          <p:nvSpPr>
            <p:cNvPr id="230" name="テキスト ボックス 130"/>
            <p:cNvSpPr txBox="1">
              <a:spLocks noChangeArrowheads="1"/>
            </p:cNvSpPr>
            <p:nvPr/>
          </p:nvSpPr>
          <p:spPr bwMode="auto">
            <a:xfrm>
              <a:off x="3800872" y="3251250"/>
              <a:ext cx="432048" cy="215444"/>
            </a:xfrm>
            <a:prstGeom prst="rect">
              <a:avLst/>
            </a:prstGeom>
            <a:noFill/>
            <a:ln w="9525">
              <a:noFill/>
              <a:miter lim="800000"/>
              <a:headEnd/>
              <a:tailEnd/>
            </a:ln>
          </p:spPr>
          <p:txBody>
            <a:bodyPr wrap="square">
              <a:spAutoFit/>
            </a:bodyPr>
            <a:lstStyle/>
            <a:p>
              <a:pPr algn="ctr" fontAlgn="auto">
                <a:spcBef>
                  <a:spcPts val="0"/>
                </a:spcBef>
                <a:spcAft>
                  <a:spcPts val="0"/>
                </a:spcAft>
                <a:defRPr/>
              </a:pPr>
              <a:r>
                <a:rPr kumimoji="0" lang="ja-JP" altLang="en-US" sz="800" kern="0" dirty="0">
                  <a:solidFill>
                    <a:sysClr val="windowText" lastClr="000000"/>
                  </a:solidFill>
                  <a:latin typeface="MS UI Gothic" pitchFamily="50" charset="-128"/>
                  <a:ea typeface="MS UI Gothic" pitchFamily="50" charset="-128"/>
                </a:rPr>
                <a:t>ＣＳＶ</a:t>
              </a:r>
            </a:p>
          </p:txBody>
        </p:sp>
      </p:grpSp>
      <p:grpSp>
        <p:nvGrpSpPr>
          <p:cNvPr id="276" name="グループ化 275"/>
          <p:cNvGrpSpPr/>
          <p:nvPr/>
        </p:nvGrpSpPr>
        <p:grpSpPr>
          <a:xfrm>
            <a:off x="3919498" y="3152990"/>
            <a:ext cx="825142" cy="426325"/>
            <a:chOff x="3800872" y="3077529"/>
            <a:chExt cx="864096" cy="493594"/>
          </a:xfrm>
        </p:grpSpPr>
        <p:grpSp>
          <p:nvGrpSpPr>
            <p:cNvPr id="227" name="グループ化 226"/>
            <p:cNvGrpSpPr/>
            <p:nvPr/>
          </p:nvGrpSpPr>
          <p:grpSpPr>
            <a:xfrm>
              <a:off x="3800872" y="3089455"/>
              <a:ext cx="432048" cy="469742"/>
              <a:chOff x="3800872" y="2996952"/>
              <a:chExt cx="432048" cy="469742"/>
            </a:xfrm>
          </p:grpSpPr>
          <p:grpSp>
            <p:nvGrpSpPr>
              <p:cNvPr id="209" name="Group 192"/>
              <p:cNvGrpSpPr>
                <a:grpSpLocks/>
              </p:cNvGrpSpPr>
              <p:nvPr/>
            </p:nvGrpSpPr>
            <p:grpSpPr bwMode="auto">
              <a:xfrm>
                <a:off x="3874832" y="2996952"/>
                <a:ext cx="284128" cy="254298"/>
                <a:chOff x="3507" y="3113"/>
                <a:chExt cx="227" cy="227"/>
              </a:xfrm>
            </p:grpSpPr>
            <p:sp>
              <p:nvSpPr>
                <p:cNvPr id="210" name="AutoShape 193"/>
                <p:cNvSpPr>
                  <a:spLocks noChangeAspect="1" noChangeArrowheads="1"/>
                </p:cNvSpPr>
                <p:nvPr/>
              </p:nvSpPr>
              <p:spPr bwMode="auto">
                <a:xfrm rot="10800000" flipH="1">
                  <a:off x="3542" y="3113"/>
                  <a:ext cx="192" cy="227"/>
                </a:xfrm>
                <a:prstGeom prst="foldedCorner">
                  <a:avLst>
                    <a:gd name="adj" fmla="val 31204"/>
                  </a:avLst>
                </a:prstGeom>
                <a:solidFill>
                  <a:srgbClr val="FFFFFF"/>
                </a:solidFill>
                <a:ln w="9525">
                  <a:solidFill>
                    <a:srgbClr val="000000"/>
                  </a:solidFill>
                  <a:round/>
                  <a:headEnd/>
                  <a:tailEnd/>
                </a:ln>
                <a:effectLst>
                  <a:outerShdw dist="35921" dir="2700000" algn="ctr" rotWithShape="0">
                    <a:srgbClr val="808080"/>
                  </a:outerShdw>
                </a:effectLst>
              </p:spPr>
              <p:txBody>
                <a:bodyPr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grpSp>
              <p:nvGrpSpPr>
                <p:cNvPr id="211" name="Group 194"/>
                <p:cNvGrpSpPr>
                  <a:grpSpLocks noChangeAspect="1"/>
                </p:cNvGrpSpPr>
                <p:nvPr/>
              </p:nvGrpSpPr>
              <p:grpSpPr bwMode="auto">
                <a:xfrm>
                  <a:off x="3507" y="3148"/>
                  <a:ext cx="122" cy="121"/>
                  <a:chOff x="4277" y="2546"/>
                  <a:chExt cx="272" cy="272"/>
                </a:xfrm>
              </p:grpSpPr>
              <p:grpSp>
                <p:nvGrpSpPr>
                  <p:cNvPr id="213" name="Group 195"/>
                  <p:cNvGrpSpPr>
                    <a:grpSpLocks noChangeAspect="1"/>
                  </p:cNvGrpSpPr>
                  <p:nvPr/>
                </p:nvGrpSpPr>
                <p:grpSpPr bwMode="auto">
                  <a:xfrm>
                    <a:off x="4277" y="2546"/>
                    <a:ext cx="272" cy="272"/>
                    <a:chOff x="4390" y="2682"/>
                    <a:chExt cx="1043" cy="1043"/>
                  </a:xfrm>
                </p:grpSpPr>
                <p:sp>
                  <p:nvSpPr>
                    <p:cNvPr id="220" name="Rectangle 196"/>
                    <p:cNvSpPr>
                      <a:spLocks noChangeAspect="1" noChangeArrowheads="1"/>
                    </p:cNvSpPr>
                    <p:nvPr/>
                  </p:nvSpPr>
                  <p:spPr bwMode="auto">
                    <a:xfrm>
                      <a:off x="4390" y="2682"/>
                      <a:ext cx="1043" cy="1043"/>
                    </a:xfrm>
                    <a:prstGeom prst="rect">
                      <a:avLst/>
                    </a:prstGeom>
                    <a:gradFill rotWithShape="1">
                      <a:gsLst>
                        <a:gs pos="0">
                          <a:srgbClr val="008000"/>
                        </a:gs>
                        <a:gs pos="100000">
                          <a:srgbClr val="64B264"/>
                        </a:gs>
                      </a:gsLst>
                      <a:lin ang="2700000" scaled="1"/>
                    </a:gradFill>
                    <a:ln w="12700" algn="ctr">
                      <a:noFill/>
                      <a:miter lim="800000"/>
                      <a:headEnd/>
                      <a:tailEnd/>
                    </a:ln>
                  </p:spPr>
                  <p:txBody>
                    <a:bodyPr wrap="none"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21" name="Rectangle 197"/>
                    <p:cNvSpPr>
                      <a:spLocks noChangeAspect="1" noChangeArrowheads="1"/>
                    </p:cNvSpPr>
                    <p:nvPr/>
                  </p:nvSpPr>
                  <p:spPr bwMode="auto">
                    <a:xfrm>
                      <a:off x="4498" y="2790"/>
                      <a:ext cx="827" cy="827"/>
                    </a:xfrm>
                    <a:prstGeom prst="rect">
                      <a:avLst/>
                    </a:prstGeom>
                    <a:gradFill rotWithShape="1">
                      <a:gsLst>
                        <a:gs pos="0">
                          <a:srgbClr val="DDDDDD"/>
                        </a:gs>
                        <a:gs pos="100000">
                          <a:srgbClr val="FFFFFF"/>
                        </a:gs>
                      </a:gsLst>
                      <a:lin ang="2700000" scaled="1"/>
                    </a:gradFill>
                    <a:ln w="12700" algn="ctr">
                      <a:noFill/>
                      <a:miter lim="800000"/>
                      <a:headEnd/>
                      <a:tailEnd/>
                    </a:ln>
                  </p:spPr>
                  <p:txBody>
                    <a:bodyPr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22" name="AutoShape 198"/>
                    <p:cNvSpPr>
                      <a:spLocks noChangeAspect="1" noChangeArrowheads="1"/>
                    </p:cNvSpPr>
                    <p:nvPr/>
                  </p:nvSpPr>
                  <p:spPr bwMode="auto">
                    <a:xfrm flipH="1" flipV="1">
                      <a:off x="4766" y="3252"/>
                      <a:ext cx="505" cy="179"/>
                    </a:xfrm>
                    <a:prstGeom prst="parallelogram">
                      <a:avLst>
                        <a:gd name="adj" fmla="val 70962"/>
                      </a:avLst>
                    </a:prstGeom>
                    <a:gradFill rotWithShape="1">
                      <a:gsLst>
                        <a:gs pos="0">
                          <a:srgbClr val="006600"/>
                        </a:gs>
                        <a:gs pos="100000">
                          <a:srgbClr val="6BA66B"/>
                        </a:gs>
                      </a:gsLst>
                      <a:lin ang="2700000" scaled="1"/>
                    </a:gradFill>
                    <a:ln w="12700" algn="ctr">
                      <a:noFill/>
                      <a:miter lim="800000"/>
                      <a:headEnd/>
                      <a:tailEnd/>
                    </a:ln>
                  </p:spPr>
                  <p:txBody>
                    <a:bodyPr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23" name="AutoShape 199"/>
                    <p:cNvSpPr>
                      <a:spLocks noChangeAspect="1" noChangeArrowheads="1"/>
                    </p:cNvSpPr>
                    <p:nvPr/>
                  </p:nvSpPr>
                  <p:spPr bwMode="auto">
                    <a:xfrm flipV="1">
                      <a:off x="4522" y="2898"/>
                      <a:ext cx="755" cy="576"/>
                    </a:xfrm>
                    <a:prstGeom prst="parallelogram">
                      <a:avLst>
                        <a:gd name="adj" fmla="val 85084"/>
                      </a:avLst>
                    </a:prstGeom>
                    <a:gradFill rotWithShape="1">
                      <a:gsLst>
                        <a:gs pos="0">
                          <a:srgbClr val="006600"/>
                        </a:gs>
                        <a:gs pos="100000">
                          <a:srgbClr val="6BA66B"/>
                        </a:gs>
                      </a:gsLst>
                      <a:lin ang="2700000" scaled="1"/>
                    </a:gradFill>
                    <a:ln w="12700" algn="ctr">
                      <a:noFill/>
                      <a:miter lim="800000"/>
                      <a:headEnd/>
                      <a:tailEnd/>
                    </a:ln>
                  </p:spPr>
                  <p:txBody>
                    <a:bodyPr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24" name="AutoShape 200"/>
                    <p:cNvSpPr>
                      <a:spLocks noChangeAspect="1" noChangeArrowheads="1"/>
                    </p:cNvSpPr>
                    <p:nvPr/>
                  </p:nvSpPr>
                  <p:spPr bwMode="auto">
                    <a:xfrm flipH="1" flipV="1">
                      <a:off x="4533" y="2898"/>
                      <a:ext cx="757" cy="540"/>
                    </a:xfrm>
                    <a:prstGeom prst="parallelogram">
                      <a:avLst>
                        <a:gd name="adj" fmla="val 88459"/>
                      </a:avLst>
                    </a:prstGeom>
                    <a:gradFill rotWithShape="1">
                      <a:gsLst>
                        <a:gs pos="0">
                          <a:srgbClr val="006600"/>
                        </a:gs>
                        <a:gs pos="100000">
                          <a:srgbClr val="6BA66B"/>
                        </a:gs>
                      </a:gsLst>
                      <a:lin ang="2700000" scaled="1"/>
                    </a:gradFill>
                    <a:ln w="12700" algn="ctr">
                      <a:noFill/>
                      <a:miter lim="800000"/>
                      <a:headEnd/>
                      <a:tailEnd/>
                    </a:ln>
                  </p:spPr>
                  <p:txBody>
                    <a:bodyPr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25" name="AutoShape 201"/>
                    <p:cNvSpPr>
                      <a:spLocks noChangeAspect="1" noChangeArrowheads="1"/>
                    </p:cNvSpPr>
                    <p:nvPr/>
                  </p:nvSpPr>
                  <p:spPr bwMode="auto">
                    <a:xfrm flipV="1">
                      <a:off x="4558" y="2898"/>
                      <a:ext cx="546" cy="576"/>
                    </a:xfrm>
                    <a:prstGeom prst="parallelogram">
                      <a:avLst>
                        <a:gd name="adj" fmla="val 88958"/>
                      </a:avLst>
                    </a:prstGeom>
                    <a:solidFill>
                      <a:srgbClr val="FFFFFF"/>
                    </a:solidFill>
                    <a:ln w="12700" algn="ctr">
                      <a:noFill/>
                      <a:miter lim="800000"/>
                      <a:headEnd/>
                      <a:tailEnd/>
                    </a:ln>
                  </p:spPr>
                  <p:txBody>
                    <a:bodyPr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grpSp>
              <p:grpSp>
                <p:nvGrpSpPr>
                  <p:cNvPr id="214" name="Group 202"/>
                  <p:cNvGrpSpPr>
                    <a:grpSpLocks noChangeAspect="1"/>
                  </p:cNvGrpSpPr>
                  <p:nvPr/>
                </p:nvGrpSpPr>
                <p:grpSpPr bwMode="auto">
                  <a:xfrm>
                    <a:off x="4307" y="2576"/>
                    <a:ext cx="214" cy="215"/>
                    <a:chOff x="4617" y="2591"/>
                    <a:chExt cx="227" cy="159"/>
                  </a:xfrm>
                </p:grpSpPr>
                <p:sp>
                  <p:nvSpPr>
                    <p:cNvPr id="218" name="Line 203"/>
                    <p:cNvSpPr>
                      <a:spLocks noChangeAspect="1" noChangeShapeType="1"/>
                    </p:cNvSpPr>
                    <p:nvPr/>
                  </p:nvSpPr>
                  <p:spPr bwMode="auto">
                    <a:xfrm>
                      <a:off x="4617" y="2591"/>
                      <a:ext cx="227" cy="0"/>
                    </a:xfrm>
                    <a:prstGeom prst="line">
                      <a:avLst/>
                    </a:prstGeom>
                    <a:noFill/>
                    <a:ln w="6350">
                      <a:solidFill>
                        <a:srgbClr val="969696"/>
                      </a:solidFill>
                      <a:round/>
                      <a:headEnd/>
                      <a:tailEnd/>
                    </a:ln>
                  </p:spPr>
                  <p:txBody>
                    <a:bodyPr wrap="none" lIns="0" tIns="0" rIns="0" bIns="0">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19" name="Line 204"/>
                    <p:cNvSpPr>
                      <a:spLocks noChangeAspect="1" noChangeShapeType="1"/>
                    </p:cNvSpPr>
                    <p:nvPr/>
                  </p:nvSpPr>
                  <p:spPr bwMode="auto">
                    <a:xfrm>
                      <a:off x="4617" y="2591"/>
                      <a:ext cx="0" cy="159"/>
                    </a:xfrm>
                    <a:prstGeom prst="line">
                      <a:avLst/>
                    </a:prstGeom>
                    <a:noFill/>
                    <a:ln w="6350">
                      <a:solidFill>
                        <a:srgbClr val="969696"/>
                      </a:solidFill>
                      <a:round/>
                      <a:headEnd/>
                      <a:tailEnd/>
                    </a:ln>
                  </p:spPr>
                  <p:txBody>
                    <a:bodyPr lIns="0" tIns="0" rIns="0" bIns="0">
                      <a:spAutoFit/>
                    </a:bodyPr>
                    <a:lstStyle/>
                    <a:p>
                      <a:pPr fontAlgn="auto">
                        <a:spcBef>
                          <a:spcPts val="0"/>
                        </a:spcBef>
                        <a:spcAft>
                          <a:spcPts val="0"/>
                        </a:spcAft>
                        <a:defRPr/>
                      </a:pPr>
                      <a:endParaRPr kumimoji="0" lang="ja-JP" altLang="en-US" sz="1800" kern="0">
                        <a:solidFill>
                          <a:sysClr val="windowText" lastClr="000000"/>
                        </a:solidFill>
                      </a:endParaRPr>
                    </a:p>
                  </p:txBody>
                </p:sp>
              </p:grpSp>
              <p:grpSp>
                <p:nvGrpSpPr>
                  <p:cNvPr id="215" name="Group 205"/>
                  <p:cNvGrpSpPr>
                    <a:grpSpLocks noChangeAspect="1"/>
                  </p:cNvGrpSpPr>
                  <p:nvPr/>
                </p:nvGrpSpPr>
                <p:grpSpPr bwMode="auto">
                  <a:xfrm>
                    <a:off x="4277" y="2546"/>
                    <a:ext cx="272" cy="272"/>
                    <a:chOff x="4277" y="2546"/>
                    <a:chExt cx="272" cy="272"/>
                  </a:xfrm>
                </p:grpSpPr>
                <p:sp>
                  <p:nvSpPr>
                    <p:cNvPr id="216" name="Line 206"/>
                    <p:cNvSpPr>
                      <a:spLocks noChangeAspect="1" noChangeShapeType="1"/>
                    </p:cNvSpPr>
                    <p:nvPr/>
                  </p:nvSpPr>
                  <p:spPr bwMode="auto">
                    <a:xfrm>
                      <a:off x="4277" y="2818"/>
                      <a:ext cx="272" cy="0"/>
                    </a:xfrm>
                    <a:prstGeom prst="line">
                      <a:avLst/>
                    </a:prstGeom>
                    <a:noFill/>
                    <a:ln w="6350">
                      <a:solidFill>
                        <a:srgbClr val="808080"/>
                      </a:solidFill>
                      <a:round/>
                      <a:headEnd/>
                      <a:tailEnd/>
                    </a:ln>
                  </p:spPr>
                  <p:txBody>
                    <a:bodyPr wrap="none" lIns="0" tIns="0" rIns="0" bIns="0">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17" name="Line 207"/>
                    <p:cNvSpPr>
                      <a:spLocks noChangeAspect="1" noChangeShapeType="1"/>
                    </p:cNvSpPr>
                    <p:nvPr/>
                  </p:nvSpPr>
                  <p:spPr bwMode="auto">
                    <a:xfrm flipV="1">
                      <a:off x="4549" y="2546"/>
                      <a:ext cx="0" cy="272"/>
                    </a:xfrm>
                    <a:prstGeom prst="line">
                      <a:avLst/>
                    </a:prstGeom>
                    <a:noFill/>
                    <a:ln w="6350">
                      <a:solidFill>
                        <a:srgbClr val="808080"/>
                      </a:solidFill>
                      <a:round/>
                      <a:headEnd/>
                      <a:tailEnd/>
                    </a:ln>
                  </p:spPr>
                  <p:txBody>
                    <a:bodyPr wrap="none" lIns="0" tIns="0" rIns="0" bIns="0">
                      <a:spAutoFit/>
                    </a:bodyPr>
                    <a:lstStyle/>
                    <a:p>
                      <a:pPr fontAlgn="auto">
                        <a:spcBef>
                          <a:spcPts val="0"/>
                        </a:spcBef>
                        <a:spcAft>
                          <a:spcPts val="0"/>
                        </a:spcAft>
                        <a:defRPr/>
                      </a:pPr>
                      <a:endParaRPr kumimoji="0" lang="ja-JP" altLang="en-US" sz="1800" kern="0">
                        <a:solidFill>
                          <a:sysClr val="windowText" lastClr="000000"/>
                        </a:solidFill>
                      </a:endParaRPr>
                    </a:p>
                  </p:txBody>
                </p:sp>
              </p:grpSp>
            </p:grpSp>
            <p:pic>
              <p:nvPicPr>
                <p:cNvPr id="212" name="Picture 208"/>
                <p:cNvPicPr>
                  <a:picLocks noChangeAspect="1" noChangeArrowheads="1"/>
                </p:cNvPicPr>
                <p:nvPr/>
              </p:nvPicPr>
              <p:blipFill>
                <a:blip r:embed="rId12" cstate="print"/>
                <a:srcRect l="-11821" t="27704" r="7802" b="8403"/>
                <a:stretch>
                  <a:fillRect/>
                </a:stretch>
              </p:blipFill>
              <p:spPr bwMode="auto">
                <a:xfrm>
                  <a:off x="3630" y="3235"/>
                  <a:ext cx="98" cy="101"/>
                </a:xfrm>
                <a:prstGeom prst="rect">
                  <a:avLst/>
                </a:prstGeom>
                <a:noFill/>
                <a:ln w="12700" algn="ctr">
                  <a:noFill/>
                  <a:miter lim="800000"/>
                  <a:headEnd/>
                  <a:tailEnd/>
                </a:ln>
              </p:spPr>
            </p:pic>
          </p:grpSp>
          <p:sp>
            <p:nvSpPr>
              <p:cNvPr id="226" name="テキスト ボックス 130"/>
              <p:cNvSpPr txBox="1">
                <a:spLocks noChangeArrowheads="1"/>
              </p:cNvSpPr>
              <p:nvPr/>
            </p:nvSpPr>
            <p:spPr bwMode="auto">
              <a:xfrm>
                <a:off x="3800872" y="3251250"/>
                <a:ext cx="432048" cy="215444"/>
              </a:xfrm>
              <a:prstGeom prst="rect">
                <a:avLst/>
              </a:prstGeom>
              <a:noFill/>
              <a:ln w="9525">
                <a:noFill/>
                <a:miter lim="800000"/>
                <a:headEnd/>
                <a:tailEnd/>
              </a:ln>
            </p:spPr>
            <p:txBody>
              <a:bodyPr wrap="square">
                <a:spAutoFit/>
              </a:bodyPr>
              <a:lstStyle/>
              <a:p>
                <a:pPr algn="ctr" fontAlgn="auto">
                  <a:spcBef>
                    <a:spcPts val="0"/>
                  </a:spcBef>
                  <a:spcAft>
                    <a:spcPts val="0"/>
                  </a:spcAft>
                  <a:defRPr/>
                </a:pPr>
                <a:r>
                  <a:rPr kumimoji="0" lang="ja-JP" altLang="en-US" sz="800" kern="0" dirty="0">
                    <a:solidFill>
                      <a:sysClr val="windowText" lastClr="000000"/>
                    </a:solidFill>
                    <a:latin typeface="MS UI Gothic" pitchFamily="50" charset="-128"/>
                    <a:ea typeface="MS UI Gothic" pitchFamily="50" charset="-128"/>
                  </a:rPr>
                  <a:t>ＣＳＶ</a:t>
                </a:r>
              </a:p>
            </p:txBody>
          </p:sp>
        </p:grpSp>
        <p:grpSp>
          <p:nvGrpSpPr>
            <p:cNvPr id="272" name="グループ化 271"/>
            <p:cNvGrpSpPr/>
            <p:nvPr/>
          </p:nvGrpSpPr>
          <p:grpSpPr>
            <a:xfrm>
              <a:off x="4179962" y="3077529"/>
              <a:ext cx="485006" cy="493594"/>
              <a:chOff x="4179962" y="2969314"/>
              <a:chExt cx="485006" cy="493594"/>
            </a:xfrm>
          </p:grpSpPr>
          <p:grpSp>
            <p:nvGrpSpPr>
              <p:cNvPr id="247" name="Group 210"/>
              <p:cNvGrpSpPr>
                <a:grpSpLocks noChangeAspect="1"/>
              </p:cNvGrpSpPr>
              <p:nvPr/>
            </p:nvGrpSpPr>
            <p:grpSpPr bwMode="auto">
              <a:xfrm>
                <a:off x="4301369" y="2969314"/>
                <a:ext cx="242193" cy="292435"/>
                <a:chOff x="4277" y="3141"/>
                <a:chExt cx="634" cy="765"/>
              </a:xfrm>
            </p:grpSpPr>
            <p:sp>
              <p:nvSpPr>
                <p:cNvPr id="248" name="AutoShape 211"/>
                <p:cNvSpPr>
                  <a:spLocks noChangeAspect="1" noChangeArrowheads="1"/>
                </p:cNvSpPr>
                <p:nvPr/>
              </p:nvSpPr>
              <p:spPr bwMode="auto">
                <a:xfrm>
                  <a:off x="4321" y="3225"/>
                  <a:ext cx="590" cy="681"/>
                </a:xfrm>
                <a:prstGeom prst="roundRect">
                  <a:avLst>
                    <a:gd name="adj" fmla="val 7120"/>
                  </a:avLst>
                </a:prstGeom>
                <a:solidFill>
                  <a:srgbClr val="FFFFFF"/>
                </a:solidFill>
                <a:ln w="9525" algn="ctr">
                  <a:solidFill>
                    <a:srgbClr val="000000"/>
                  </a:solidFill>
                  <a:round/>
                  <a:headEnd/>
                  <a:tailEnd/>
                </a:ln>
                <a:effectLst>
                  <a:outerShdw dist="35921" dir="2700000" algn="ctr" rotWithShape="0">
                    <a:srgbClr val="808080"/>
                  </a:outerShdw>
                </a:effectLst>
              </p:spPr>
              <p:txBody>
                <a:bodyPr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49" name="AutoShape 212"/>
                <p:cNvSpPr>
                  <a:spLocks noChangeAspect="1" noChangeArrowheads="1"/>
                </p:cNvSpPr>
                <p:nvPr/>
              </p:nvSpPr>
              <p:spPr bwMode="auto">
                <a:xfrm>
                  <a:off x="4277" y="3202"/>
                  <a:ext cx="590" cy="704"/>
                </a:xfrm>
                <a:prstGeom prst="roundRect">
                  <a:avLst>
                    <a:gd name="adj" fmla="val 7120"/>
                  </a:avLst>
                </a:prstGeom>
                <a:gradFill rotWithShape="1">
                  <a:gsLst>
                    <a:gs pos="0">
                      <a:srgbClr val="FFFFFF"/>
                    </a:gs>
                    <a:gs pos="100000">
                      <a:srgbClr val="FFFFFF">
                        <a:gamma/>
                        <a:shade val="93725"/>
                        <a:invGamma/>
                      </a:srgbClr>
                    </a:gs>
                  </a:gsLst>
                  <a:lin ang="2700000" scaled="1"/>
                </a:gradFill>
                <a:ln w="3175" algn="ctr">
                  <a:solidFill>
                    <a:srgbClr val="333333"/>
                  </a:solidFill>
                  <a:round/>
                  <a:headEnd/>
                  <a:tailEnd/>
                </a:ln>
                <a:effectLst/>
              </p:spPr>
              <p:txBody>
                <a:bodyPr wrap="none"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50" name="Arc 213"/>
                <p:cNvSpPr>
                  <a:spLocks noChangeAspect="1"/>
                </p:cNvSpPr>
                <p:nvPr/>
              </p:nvSpPr>
              <p:spPr bwMode="auto">
                <a:xfrm flipH="1">
                  <a:off x="4365" y="3141"/>
                  <a:ext cx="40" cy="135"/>
                </a:xfrm>
                <a:custGeom>
                  <a:avLst/>
                  <a:gdLst>
                    <a:gd name="T0" fmla="*/ 0 w 42922"/>
                    <a:gd name="T1" fmla="*/ 0 h 38977"/>
                    <a:gd name="T2" fmla="*/ 0 w 42922"/>
                    <a:gd name="T3" fmla="*/ 0 h 38977"/>
                    <a:gd name="T4" fmla="*/ 0 w 42922"/>
                    <a:gd name="T5" fmla="*/ 0 h 38977"/>
                    <a:gd name="T6" fmla="*/ 0 60000 65536"/>
                    <a:gd name="T7" fmla="*/ 0 60000 65536"/>
                    <a:gd name="T8" fmla="*/ 0 60000 65536"/>
                    <a:gd name="T9" fmla="*/ 0 w 42922"/>
                    <a:gd name="T10" fmla="*/ 0 h 38977"/>
                    <a:gd name="T11" fmla="*/ 42922 w 42922"/>
                    <a:gd name="T12" fmla="*/ 38977 h 38977"/>
                  </a:gdLst>
                  <a:ahLst/>
                  <a:cxnLst>
                    <a:cxn ang="T6">
                      <a:pos x="T0" y="T1"/>
                    </a:cxn>
                    <a:cxn ang="T7">
                      <a:pos x="T2" y="T3"/>
                    </a:cxn>
                    <a:cxn ang="T8">
                      <a:pos x="T4" y="T5"/>
                    </a:cxn>
                  </a:cxnLst>
                  <a:rect l="T9" t="T10" r="T11" b="T12"/>
                  <a:pathLst>
                    <a:path w="42922" h="38977" fill="none" extrusionOk="0">
                      <a:moveTo>
                        <a:pt x="0" y="18144"/>
                      </a:moveTo>
                      <a:cubicBezTo>
                        <a:pt x="1695" y="7685"/>
                        <a:pt x="10726" y="-1"/>
                        <a:pt x="21322" y="0"/>
                      </a:cubicBezTo>
                      <a:cubicBezTo>
                        <a:pt x="33251" y="0"/>
                        <a:pt x="42922" y="9670"/>
                        <a:pt x="42922" y="21600"/>
                      </a:cubicBezTo>
                      <a:cubicBezTo>
                        <a:pt x="42922" y="28455"/>
                        <a:pt x="39667" y="34904"/>
                        <a:pt x="34151" y="38976"/>
                      </a:cubicBezTo>
                    </a:path>
                    <a:path w="42922" h="38977" stroke="0" extrusionOk="0">
                      <a:moveTo>
                        <a:pt x="0" y="18144"/>
                      </a:moveTo>
                      <a:cubicBezTo>
                        <a:pt x="1695" y="7685"/>
                        <a:pt x="10726" y="-1"/>
                        <a:pt x="21322" y="0"/>
                      </a:cubicBezTo>
                      <a:cubicBezTo>
                        <a:pt x="33251" y="0"/>
                        <a:pt x="42922" y="9670"/>
                        <a:pt x="42922" y="21600"/>
                      </a:cubicBezTo>
                      <a:cubicBezTo>
                        <a:pt x="42922" y="28455"/>
                        <a:pt x="39667" y="34904"/>
                        <a:pt x="34151" y="38976"/>
                      </a:cubicBezTo>
                      <a:lnTo>
                        <a:pt x="21322" y="21600"/>
                      </a:lnTo>
                      <a:lnTo>
                        <a:pt x="0" y="18144"/>
                      </a:lnTo>
                      <a:close/>
                    </a:path>
                  </a:pathLst>
                </a:custGeom>
                <a:noFill/>
                <a:ln w="6350">
                  <a:solidFill>
                    <a:srgbClr val="333333"/>
                  </a:solidFill>
                  <a:round/>
                  <a:headEnd/>
                  <a:tailEnd/>
                </a:ln>
              </p:spPr>
              <p:txBody>
                <a:bodyPr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51" name="Line 214"/>
                <p:cNvSpPr>
                  <a:spLocks noChangeAspect="1" noChangeShapeType="1"/>
                </p:cNvSpPr>
                <p:nvPr/>
              </p:nvSpPr>
              <p:spPr bwMode="auto">
                <a:xfrm>
                  <a:off x="4368" y="3367"/>
                  <a:ext cx="182" cy="0"/>
                </a:xfrm>
                <a:prstGeom prst="line">
                  <a:avLst/>
                </a:prstGeom>
                <a:noFill/>
                <a:ln w="9525">
                  <a:solidFill>
                    <a:srgbClr val="000000"/>
                  </a:solidFill>
                  <a:round/>
                  <a:headEnd/>
                  <a:tailEnd/>
                </a:ln>
              </p:spPr>
              <p:txBody>
                <a:bodyPr wrap="none" lIns="0" tIns="0" rIns="0" bIns="0">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52" name="Line 215"/>
                <p:cNvSpPr>
                  <a:spLocks noChangeAspect="1" noChangeShapeType="1"/>
                </p:cNvSpPr>
                <p:nvPr/>
              </p:nvSpPr>
              <p:spPr bwMode="auto">
                <a:xfrm>
                  <a:off x="4368" y="3491"/>
                  <a:ext cx="408" cy="0"/>
                </a:xfrm>
                <a:prstGeom prst="line">
                  <a:avLst/>
                </a:prstGeom>
                <a:noFill/>
                <a:ln w="9525">
                  <a:solidFill>
                    <a:srgbClr val="000000"/>
                  </a:solidFill>
                  <a:round/>
                  <a:headEnd/>
                  <a:tailEnd/>
                </a:ln>
              </p:spPr>
              <p:txBody>
                <a:bodyPr lIns="0" tIns="0" rIns="0" bIns="0">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53" name="Line 216"/>
                <p:cNvSpPr>
                  <a:spLocks noChangeAspect="1" noChangeShapeType="1"/>
                </p:cNvSpPr>
                <p:nvPr/>
              </p:nvSpPr>
              <p:spPr bwMode="auto">
                <a:xfrm>
                  <a:off x="4368" y="3441"/>
                  <a:ext cx="182" cy="0"/>
                </a:xfrm>
                <a:prstGeom prst="line">
                  <a:avLst/>
                </a:prstGeom>
                <a:noFill/>
                <a:ln w="9525">
                  <a:solidFill>
                    <a:srgbClr val="000000"/>
                  </a:solidFill>
                  <a:round/>
                  <a:headEnd/>
                  <a:tailEnd/>
                </a:ln>
              </p:spPr>
              <p:txBody>
                <a:bodyPr wrap="none" lIns="0" tIns="0" rIns="0" bIns="0">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54" name="Line 217"/>
                <p:cNvSpPr>
                  <a:spLocks noChangeAspect="1" noChangeShapeType="1"/>
                </p:cNvSpPr>
                <p:nvPr/>
              </p:nvSpPr>
              <p:spPr bwMode="auto">
                <a:xfrm>
                  <a:off x="4368" y="3542"/>
                  <a:ext cx="408" cy="0"/>
                </a:xfrm>
                <a:prstGeom prst="line">
                  <a:avLst/>
                </a:prstGeom>
                <a:noFill/>
                <a:ln w="9525">
                  <a:solidFill>
                    <a:srgbClr val="000000"/>
                  </a:solidFill>
                  <a:round/>
                  <a:headEnd/>
                  <a:tailEnd/>
                </a:ln>
              </p:spPr>
              <p:txBody>
                <a:bodyPr lIns="0" tIns="0" rIns="0" bIns="0">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55" name="Line 218"/>
                <p:cNvSpPr>
                  <a:spLocks noChangeAspect="1" noChangeShapeType="1"/>
                </p:cNvSpPr>
                <p:nvPr/>
              </p:nvSpPr>
              <p:spPr bwMode="auto">
                <a:xfrm>
                  <a:off x="4368" y="3593"/>
                  <a:ext cx="408" cy="0"/>
                </a:xfrm>
                <a:prstGeom prst="line">
                  <a:avLst/>
                </a:prstGeom>
                <a:noFill/>
                <a:ln w="9525">
                  <a:solidFill>
                    <a:srgbClr val="000000"/>
                  </a:solidFill>
                  <a:round/>
                  <a:headEnd/>
                  <a:tailEnd/>
                </a:ln>
              </p:spPr>
              <p:txBody>
                <a:bodyPr lIns="0" tIns="0" rIns="0" bIns="0">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56" name="Line 219"/>
                <p:cNvSpPr>
                  <a:spLocks noChangeAspect="1" noChangeShapeType="1"/>
                </p:cNvSpPr>
                <p:nvPr/>
              </p:nvSpPr>
              <p:spPr bwMode="auto">
                <a:xfrm>
                  <a:off x="4368" y="3643"/>
                  <a:ext cx="408" cy="0"/>
                </a:xfrm>
                <a:prstGeom prst="line">
                  <a:avLst/>
                </a:prstGeom>
                <a:noFill/>
                <a:ln w="9525">
                  <a:solidFill>
                    <a:srgbClr val="000000"/>
                  </a:solidFill>
                  <a:round/>
                  <a:headEnd/>
                  <a:tailEnd/>
                </a:ln>
              </p:spPr>
              <p:txBody>
                <a:bodyPr lIns="0" tIns="0" rIns="0" bIns="0">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57" name="Line 220"/>
                <p:cNvSpPr>
                  <a:spLocks noChangeAspect="1" noChangeShapeType="1"/>
                </p:cNvSpPr>
                <p:nvPr/>
              </p:nvSpPr>
              <p:spPr bwMode="auto">
                <a:xfrm>
                  <a:off x="4368" y="3690"/>
                  <a:ext cx="408" cy="0"/>
                </a:xfrm>
                <a:prstGeom prst="line">
                  <a:avLst/>
                </a:prstGeom>
                <a:noFill/>
                <a:ln w="9525">
                  <a:solidFill>
                    <a:srgbClr val="000000"/>
                  </a:solidFill>
                  <a:round/>
                  <a:headEnd/>
                  <a:tailEnd/>
                </a:ln>
              </p:spPr>
              <p:txBody>
                <a:bodyPr lIns="0" tIns="0" rIns="0" bIns="0">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58" name="Line 221"/>
                <p:cNvSpPr>
                  <a:spLocks noChangeAspect="1" noChangeShapeType="1"/>
                </p:cNvSpPr>
                <p:nvPr/>
              </p:nvSpPr>
              <p:spPr bwMode="auto">
                <a:xfrm>
                  <a:off x="4368" y="3771"/>
                  <a:ext cx="182" cy="0"/>
                </a:xfrm>
                <a:prstGeom prst="line">
                  <a:avLst/>
                </a:prstGeom>
                <a:noFill/>
                <a:ln w="9525">
                  <a:solidFill>
                    <a:srgbClr val="000000"/>
                  </a:solidFill>
                  <a:round/>
                  <a:headEnd/>
                  <a:tailEnd/>
                </a:ln>
              </p:spPr>
              <p:txBody>
                <a:bodyPr wrap="none" lIns="0" tIns="0" rIns="0" bIns="0">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59" name="Line 222"/>
                <p:cNvSpPr>
                  <a:spLocks noChangeAspect="1" noChangeShapeType="1"/>
                </p:cNvSpPr>
                <p:nvPr/>
              </p:nvSpPr>
              <p:spPr bwMode="auto">
                <a:xfrm>
                  <a:off x="4368" y="3822"/>
                  <a:ext cx="182" cy="0"/>
                </a:xfrm>
                <a:prstGeom prst="line">
                  <a:avLst/>
                </a:prstGeom>
                <a:noFill/>
                <a:ln w="9525">
                  <a:solidFill>
                    <a:srgbClr val="000000"/>
                  </a:solidFill>
                  <a:round/>
                  <a:headEnd/>
                  <a:tailEnd/>
                </a:ln>
              </p:spPr>
              <p:txBody>
                <a:bodyPr wrap="none" lIns="0" tIns="0" rIns="0" bIns="0">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60" name="Line 223"/>
                <p:cNvSpPr>
                  <a:spLocks noChangeAspect="1" noChangeShapeType="1"/>
                </p:cNvSpPr>
                <p:nvPr/>
              </p:nvSpPr>
              <p:spPr bwMode="auto">
                <a:xfrm>
                  <a:off x="4368" y="3316"/>
                  <a:ext cx="179" cy="0"/>
                </a:xfrm>
                <a:prstGeom prst="line">
                  <a:avLst/>
                </a:prstGeom>
                <a:noFill/>
                <a:ln w="9525">
                  <a:solidFill>
                    <a:srgbClr val="000000"/>
                  </a:solidFill>
                  <a:round/>
                  <a:headEnd/>
                  <a:tailEnd/>
                </a:ln>
              </p:spPr>
              <p:txBody>
                <a:bodyPr wrap="none" lIns="0" tIns="0" rIns="0" bIns="0">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61" name="Line 224"/>
                <p:cNvSpPr>
                  <a:spLocks noChangeAspect="1" noChangeShapeType="1"/>
                </p:cNvSpPr>
                <p:nvPr/>
              </p:nvSpPr>
              <p:spPr bwMode="auto">
                <a:xfrm>
                  <a:off x="4685" y="3316"/>
                  <a:ext cx="115" cy="0"/>
                </a:xfrm>
                <a:prstGeom prst="line">
                  <a:avLst/>
                </a:prstGeom>
                <a:noFill/>
                <a:ln w="9525">
                  <a:solidFill>
                    <a:srgbClr val="000000"/>
                  </a:solidFill>
                  <a:round/>
                  <a:headEnd/>
                  <a:tailEnd/>
                </a:ln>
              </p:spPr>
              <p:txBody>
                <a:bodyPr lIns="0" tIns="0" rIns="0" bIns="0">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62" name="Arc 225"/>
                <p:cNvSpPr>
                  <a:spLocks noChangeAspect="1"/>
                </p:cNvSpPr>
                <p:nvPr/>
              </p:nvSpPr>
              <p:spPr bwMode="auto">
                <a:xfrm flipH="1">
                  <a:off x="4429" y="3141"/>
                  <a:ext cx="40" cy="135"/>
                </a:xfrm>
                <a:custGeom>
                  <a:avLst/>
                  <a:gdLst>
                    <a:gd name="T0" fmla="*/ 0 w 42922"/>
                    <a:gd name="T1" fmla="*/ 0 h 38977"/>
                    <a:gd name="T2" fmla="*/ 0 w 42922"/>
                    <a:gd name="T3" fmla="*/ 0 h 38977"/>
                    <a:gd name="T4" fmla="*/ 0 w 42922"/>
                    <a:gd name="T5" fmla="*/ 0 h 38977"/>
                    <a:gd name="T6" fmla="*/ 0 60000 65536"/>
                    <a:gd name="T7" fmla="*/ 0 60000 65536"/>
                    <a:gd name="T8" fmla="*/ 0 60000 65536"/>
                    <a:gd name="T9" fmla="*/ 0 w 42922"/>
                    <a:gd name="T10" fmla="*/ 0 h 38977"/>
                    <a:gd name="T11" fmla="*/ 42922 w 42922"/>
                    <a:gd name="T12" fmla="*/ 38977 h 38977"/>
                  </a:gdLst>
                  <a:ahLst/>
                  <a:cxnLst>
                    <a:cxn ang="T6">
                      <a:pos x="T0" y="T1"/>
                    </a:cxn>
                    <a:cxn ang="T7">
                      <a:pos x="T2" y="T3"/>
                    </a:cxn>
                    <a:cxn ang="T8">
                      <a:pos x="T4" y="T5"/>
                    </a:cxn>
                  </a:cxnLst>
                  <a:rect l="T9" t="T10" r="T11" b="T12"/>
                  <a:pathLst>
                    <a:path w="42922" h="38977" fill="none" extrusionOk="0">
                      <a:moveTo>
                        <a:pt x="0" y="18144"/>
                      </a:moveTo>
                      <a:cubicBezTo>
                        <a:pt x="1695" y="7685"/>
                        <a:pt x="10726" y="-1"/>
                        <a:pt x="21322" y="0"/>
                      </a:cubicBezTo>
                      <a:cubicBezTo>
                        <a:pt x="33251" y="0"/>
                        <a:pt x="42922" y="9670"/>
                        <a:pt x="42922" y="21600"/>
                      </a:cubicBezTo>
                      <a:cubicBezTo>
                        <a:pt x="42922" y="28455"/>
                        <a:pt x="39667" y="34904"/>
                        <a:pt x="34151" y="38976"/>
                      </a:cubicBezTo>
                    </a:path>
                    <a:path w="42922" h="38977" stroke="0" extrusionOk="0">
                      <a:moveTo>
                        <a:pt x="0" y="18144"/>
                      </a:moveTo>
                      <a:cubicBezTo>
                        <a:pt x="1695" y="7685"/>
                        <a:pt x="10726" y="-1"/>
                        <a:pt x="21322" y="0"/>
                      </a:cubicBezTo>
                      <a:cubicBezTo>
                        <a:pt x="33251" y="0"/>
                        <a:pt x="42922" y="9670"/>
                        <a:pt x="42922" y="21600"/>
                      </a:cubicBezTo>
                      <a:cubicBezTo>
                        <a:pt x="42922" y="28455"/>
                        <a:pt x="39667" y="34904"/>
                        <a:pt x="34151" y="38976"/>
                      </a:cubicBezTo>
                      <a:lnTo>
                        <a:pt x="21322" y="21600"/>
                      </a:lnTo>
                      <a:lnTo>
                        <a:pt x="0" y="18144"/>
                      </a:lnTo>
                      <a:close/>
                    </a:path>
                  </a:pathLst>
                </a:custGeom>
                <a:noFill/>
                <a:ln w="6350">
                  <a:solidFill>
                    <a:srgbClr val="333333"/>
                  </a:solidFill>
                  <a:round/>
                  <a:headEnd/>
                  <a:tailEnd/>
                </a:ln>
              </p:spPr>
              <p:txBody>
                <a:bodyPr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63" name="Arc 226"/>
                <p:cNvSpPr>
                  <a:spLocks noChangeAspect="1"/>
                </p:cNvSpPr>
                <p:nvPr/>
              </p:nvSpPr>
              <p:spPr bwMode="auto">
                <a:xfrm flipH="1">
                  <a:off x="4496" y="3141"/>
                  <a:ext cx="37" cy="135"/>
                </a:xfrm>
                <a:custGeom>
                  <a:avLst/>
                  <a:gdLst>
                    <a:gd name="T0" fmla="*/ 0 w 42922"/>
                    <a:gd name="T1" fmla="*/ 0 h 38977"/>
                    <a:gd name="T2" fmla="*/ 0 w 42922"/>
                    <a:gd name="T3" fmla="*/ 0 h 38977"/>
                    <a:gd name="T4" fmla="*/ 0 w 42922"/>
                    <a:gd name="T5" fmla="*/ 0 h 38977"/>
                    <a:gd name="T6" fmla="*/ 0 60000 65536"/>
                    <a:gd name="T7" fmla="*/ 0 60000 65536"/>
                    <a:gd name="T8" fmla="*/ 0 60000 65536"/>
                    <a:gd name="T9" fmla="*/ 0 w 42922"/>
                    <a:gd name="T10" fmla="*/ 0 h 38977"/>
                    <a:gd name="T11" fmla="*/ 42922 w 42922"/>
                    <a:gd name="T12" fmla="*/ 38977 h 38977"/>
                  </a:gdLst>
                  <a:ahLst/>
                  <a:cxnLst>
                    <a:cxn ang="T6">
                      <a:pos x="T0" y="T1"/>
                    </a:cxn>
                    <a:cxn ang="T7">
                      <a:pos x="T2" y="T3"/>
                    </a:cxn>
                    <a:cxn ang="T8">
                      <a:pos x="T4" y="T5"/>
                    </a:cxn>
                  </a:cxnLst>
                  <a:rect l="T9" t="T10" r="T11" b="T12"/>
                  <a:pathLst>
                    <a:path w="42922" h="38977" fill="none" extrusionOk="0">
                      <a:moveTo>
                        <a:pt x="0" y="18144"/>
                      </a:moveTo>
                      <a:cubicBezTo>
                        <a:pt x="1695" y="7685"/>
                        <a:pt x="10726" y="-1"/>
                        <a:pt x="21322" y="0"/>
                      </a:cubicBezTo>
                      <a:cubicBezTo>
                        <a:pt x="33251" y="0"/>
                        <a:pt x="42922" y="9670"/>
                        <a:pt x="42922" y="21600"/>
                      </a:cubicBezTo>
                      <a:cubicBezTo>
                        <a:pt x="42922" y="28455"/>
                        <a:pt x="39667" y="34904"/>
                        <a:pt x="34151" y="38976"/>
                      </a:cubicBezTo>
                    </a:path>
                    <a:path w="42922" h="38977" stroke="0" extrusionOk="0">
                      <a:moveTo>
                        <a:pt x="0" y="18144"/>
                      </a:moveTo>
                      <a:cubicBezTo>
                        <a:pt x="1695" y="7685"/>
                        <a:pt x="10726" y="-1"/>
                        <a:pt x="21322" y="0"/>
                      </a:cubicBezTo>
                      <a:cubicBezTo>
                        <a:pt x="33251" y="0"/>
                        <a:pt x="42922" y="9670"/>
                        <a:pt x="42922" y="21600"/>
                      </a:cubicBezTo>
                      <a:cubicBezTo>
                        <a:pt x="42922" y="28455"/>
                        <a:pt x="39667" y="34904"/>
                        <a:pt x="34151" y="38976"/>
                      </a:cubicBezTo>
                      <a:lnTo>
                        <a:pt x="21322" y="21600"/>
                      </a:lnTo>
                      <a:lnTo>
                        <a:pt x="0" y="18144"/>
                      </a:lnTo>
                      <a:close/>
                    </a:path>
                  </a:pathLst>
                </a:custGeom>
                <a:noFill/>
                <a:ln w="6350">
                  <a:solidFill>
                    <a:srgbClr val="333333"/>
                  </a:solidFill>
                  <a:round/>
                  <a:headEnd/>
                  <a:tailEnd/>
                </a:ln>
              </p:spPr>
              <p:txBody>
                <a:bodyPr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64" name="Arc 227"/>
                <p:cNvSpPr>
                  <a:spLocks noChangeAspect="1"/>
                </p:cNvSpPr>
                <p:nvPr/>
              </p:nvSpPr>
              <p:spPr bwMode="auto">
                <a:xfrm flipH="1">
                  <a:off x="4560" y="3141"/>
                  <a:ext cx="41" cy="135"/>
                </a:xfrm>
                <a:custGeom>
                  <a:avLst/>
                  <a:gdLst>
                    <a:gd name="T0" fmla="*/ 0 w 42922"/>
                    <a:gd name="T1" fmla="*/ 0 h 38977"/>
                    <a:gd name="T2" fmla="*/ 0 w 42922"/>
                    <a:gd name="T3" fmla="*/ 0 h 38977"/>
                    <a:gd name="T4" fmla="*/ 0 w 42922"/>
                    <a:gd name="T5" fmla="*/ 0 h 38977"/>
                    <a:gd name="T6" fmla="*/ 0 60000 65536"/>
                    <a:gd name="T7" fmla="*/ 0 60000 65536"/>
                    <a:gd name="T8" fmla="*/ 0 60000 65536"/>
                    <a:gd name="T9" fmla="*/ 0 w 42922"/>
                    <a:gd name="T10" fmla="*/ 0 h 38977"/>
                    <a:gd name="T11" fmla="*/ 42922 w 42922"/>
                    <a:gd name="T12" fmla="*/ 38977 h 38977"/>
                  </a:gdLst>
                  <a:ahLst/>
                  <a:cxnLst>
                    <a:cxn ang="T6">
                      <a:pos x="T0" y="T1"/>
                    </a:cxn>
                    <a:cxn ang="T7">
                      <a:pos x="T2" y="T3"/>
                    </a:cxn>
                    <a:cxn ang="T8">
                      <a:pos x="T4" y="T5"/>
                    </a:cxn>
                  </a:cxnLst>
                  <a:rect l="T9" t="T10" r="T11" b="T12"/>
                  <a:pathLst>
                    <a:path w="42922" h="38977" fill="none" extrusionOk="0">
                      <a:moveTo>
                        <a:pt x="0" y="18144"/>
                      </a:moveTo>
                      <a:cubicBezTo>
                        <a:pt x="1695" y="7685"/>
                        <a:pt x="10726" y="-1"/>
                        <a:pt x="21322" y="0"/>
                      </a:cubicBezTo>
                      <a:cubicBezTo>
                        <a:pt x="33251" y="0"/>
                        <a:pt x="42922" y="9670"/>
                        <a:pt x="42922" y="21600"/>
                      </a:cubicBezTo>
                      <a:cubicBezTo>
                        <a:pt x="42922" y="28455"/>
                        <a:pt x="39667" y="34904"/>
                        <a:pt x="34151" y="38976"/>
                      </a:cubicBezTo>
                    </a:path>
                    <a:path w="42922" h="38977" stroke="0" extrusionOk="0">
                      <a:moveTo>
                        <a:pt x="0" y="18144"/>
                      </a:moveTo>
                      <a:cubicBezTo>
                        <a:pt x="1695" y="7685"/>
                        <a:pt x="10726" y="-1"/>
                        <a:pt x="21322" y="0"/>
                      </a:cubicBezTo>
                      <a:cubicBezTo>
                        <a:pt x="33251" y="0"/>
                        <a:pt x="42922" y="9670"/>
                        <a:pt x="42922" y="21600"/>
                      </a:cubicBezTo>
                      <a:cubicBezTo>
                        <a:pt x="42922" y="28455"/>
                        <a:pt x="39667" y="34904"/>
                        <a:pt x="34151" y="38976"/>
                      </a:cubicBezTo>
                      <a:lnTo>
                        <a:pt x="21322" y="21600"/>
                      </a:lnTo>
                      <a:lnTo>
                        <a:pt x="0" y="18144"/>
                      </a:lnTo>
                      <a:close/>
                    </a:path>
                  </a:pathLst>
                </a:custGeom>
                <a:noFill/>
                <a:ln w="6350">
                  <a:solidFill>
                    <a:srgbClr val="333333"/>
                  </a:solidFill>
                  <a:round/>
                  <a:headEnd/>
                  <a:tailEnd/>
                </a:ln>
              </p:spPr>
              <p:txBody>
                <a:bodyPr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65" name="Arc 228"/>
                <p:cNvSpPr>
                  <a:spLocks noChangeAspect="1"/>
                </p:cNvSpPr>
                <p:nvPr/>
              </p:nvSpPr>
              <p:spPr bwMode="auto">
                <a:xfrm flipH="1">
                  <a:off x="4624" y="3141"/>
                  <a:ext cx="41" cy="135"/>
                </a:xfrm>
                <a:custGeom>
                  <a:avLst/>
                  <a:gdLst>
                    <a:gd name="T0" fmla="*/ 0 w 42922"/>
                    <a:gd name="T1" fmla="*/ 0 h 38977"/>
                    <a:gd name="T2" fmla="*/ 0 w 42922"/>
                    <a:gd name="T3" fmla="*/ 0 h 38977"/>
                    <a:gd name="T4" fmla="*/ 0 w 42922"/>
                    <a:gd name="T5" fmla="*/ 0 h 38977"/>
                    <a:gd name="T6" fmla="*/ 0 60000 65536"/>
                    <a:gd name="T7" fmla="*/ 0 60000 65536"/>
                    <a:gd name="T8" fmla="*/ 0 60000 65536"/>
                    <a:gd name="T9" fmla="*/ 0 w 42922"/>
                    <a:gd name="T10" fmla="*/ 0 h 38977"/>
                    <a:gd name="T11" fmla="*/ 42922 w 42922"/>
                    <a:gd name="T12" fmla="*/ 38977 h 38977"/>
                  </a:gdLst>
                  <a:ahLst/>
                  <a:cxnLst>
                    <a:cxn ang="T6">
                      <a:pos x="T0" y="T1"/>
                    </a:cxn>
                    <a:cxn ang="T7">
                      <a:pos x="T2" y="T3"/>
                    </a:cxn>
                    <a:cxn ang="T8">
                      <a:pos x="T4" y="T5"/>
                    </a:cxn>
                  </a:cxnLst>
                  <a:rect l="T9" t="T10" r="T11" b="T12"/>
                  <a:pathLst>
                    <a:path w="42922" h="38977" fill="none" extrusionOk="0">
                      <a:moveTo>
                        <a:pt x="0" y="18144"/>
                      </a:moveTo>
                      <a:cubicBezTo>
                        <a:pt x="1695" y="7685"/>
                        <a:pt x="10726" y="-1"/>
                        <a:pt x="21322" y="0"/>
                      </a:cubicBezTo>
                      <a:cubicBezTo>
                        <a:pt x="33251" y="0"/>
                        <a:pt x="42922" y="9670"/>
                        <a:pt x="42922" y="21600"/>
                      </a:cubicBezTo>
                      <a:cubicBezTo>
                        <a:pt x="42922" y="28455"/>
                        <a:pt x="39667" y="34904"/>
                        <a:pt x="34151" y="38976"/>
                      </a:cubicBezTo>
                    </a:path>
                    <a:path w="42922" h="38977" stroke="0" extrusionOk="0">
                      <a:moveTo>
                        <a:pt x="0" y="18144"/>
                      </a:moveTo>
                      <a:cubicBezTo>
                        <a:pt x="1695" y="7685"/>
                        <a:pt x="10726" y="-1"/>
                        <a:pt x="21322" y="0"/>
                      </a:cubicBezTo>
                      <a:cubicBezTo>
                        <a:pt x="33251" y="0"/>
                        <a:pt x="42922" y="9670"/>
                        <a:pt x="42922" y="21600"/>
                      </a:cubicBezTo>
                      <a:cubicBezTo>
                        <a:pt x="42922" y="28455"/>
                        <a:pt x="39667" y="34904"/>
                        <a:pt x="34151" y="38976"/>
                      </a:cubicBezTo>
                      <a:lnTo>
                        <a:pt x="21322" y="21600"/>
                      </a:lnTo>
                      <a:lnTo>
                        <a:pt x="0" y="18144"/>
                      </a:lnTo>
                      <a:close/>
                    </a:path>
                  </a:pathLst>
                </a:custGeom>
                <a:noFill/>
                <a:ln w="6350">
                  <a:solidFill>
                    <a:srgbClr val="333333"/>
                  </a:solidFill>
                  <a:round/>
                  <a:headEnd/>
                  <a:tailEnd/>
                </a:ln>
              </p:spPr>
              <p:txBody>
                <a:bodyPr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66" name="Arc 229"/>
                <p:cNvSpPr>
                  <a:spLocks noChangeAspect="1"/>
                </p:cNvSpPr>
                <p:nvPr/>
              </p:nvSpPr>
              <p:spPr bwMode="auto">
                <a:xfrm flipH="1">
                  <a:off x="4692" y="3141"/>
                  <a:ext cx="37" cy="135"/>
                </a:xfrm>
                <a:custGeom>
                  <a:avLst/>
                  <a:gdLst>
                    <a:gd name="T0" fmla="*/ 0 w 42922"/>
                    <a:gd name="T1" fmla="*/ 0 h 38977"/>
                    <a:gd name="T2" fmla="*/ 0 w 42922"/>
                    <a:gd name="T3" fmla="*/ 0 h 38977"/>
                    <a:gd name="T4" fmla="*/ 0 w 42922"/>
                    <a:gd name="T5" fmla="*/ 0 h 38977"/>
                    <a:gd name="T6" fmla="*/ 0 60000 65536"/>
                    <a:gd name="T7" fmla="*/ 0 60000 65536"/>
                    <a:gd name="T8" fmla="*/ 0 60000 65536"/>
                    <a:gd name="T9" fmla="*/ 0 w 42922"/>
                    <a:gd name="T10" fmla="*/ 0 h 38977"/>
                    <a:gd name="T11" fmla="*/ 42922 w 42922"/>
                    <a:gd name="T12" fmla="*/ 38977 h 38977"/>
                  </a:gdLst>
                  <a:ahLst/>
                  <a:cxnLst>
                    <a:cxn ang="T6">
                      <a:pos x="T0" y="T1"/>
                    </a:cxn>
                    <a:cxn ang="T7">
                      <a:pos x="T2" y="T3"/>
                    </a:cxn>
                    <a:cxn ang="T8">
                      <a:pos x="T4" y="T5"/>
                    </a:cxn>
                  </a:cxnLst>
                  <a:rect l="T9" t="T10" r="T11" b="T12"/>
                  <a:pathLst>
                    <a:path w="42922" h="38977" fill="none" extrusionOk="0">
                      <a:moveTo>
                        <a:pt x="0" y="18144"/>
                      </a:moveTo>
                      <a:cubicBezTo>
                        <a:pt x="1695" y="7685"/>
                        <a:pt x="10726" y="-1"/>
                        <a:pt x="21322" y="0"/>
                      </a:cubicBezTo>
                      <a:cubicBezTo>
                        <a:pt x="33251" y="0"/>
                        <a:pt x="42922" y="9670"/>
                        <a:pt x="42922" y="21600"/>
                      </a:cubicBezTo>
                      <a:cubicBezTo>
                        <a:pt x="42922" y="28455"/>
                        <a:pt x="39667" y="34904"/>
                        <a:pt x="34151" y="38976"/>
                      </a:cubicBezTo>
                    </a:path>
                    <a:path w="42922" h="38977" stroke="0" extrusionOk="0">
                      <a:moveTo>
                        <a:pt x="0" y="18144"/>
                      </a:moveTo>
                      <a:cubicBezTo>
                        <a:pt x="1695" y="7685"/>
                        <a:pt x="10726" y="-1"/>
                        <a:pt x="21322" y="0"/>
                      </a:cubicBezTo>
                      <a:cubicBezTo>
                        <a:pt x="33251" y="0"/>
                        <a:pt x="42922" y="9670"/>
                        <a:pt x="42922" y="21600"/>
                      </a:cubicBezTo>
                      <a:cubicBezTo>
                        <a:pt x="42922" y="28455"/>
                        <a:pt x="39667" y="34904"/>
                        <a:pt x="34151" y="38976"/>
                      </a:cubicBezTo>
                      <a:lnTo>
                        <a:pt x="21322" y="21600"/>
                      </a:lnTo>
                      <a:lnTo>
                        <a:pt x="0" y="18144"/>
                      </a:lnTo>
                      <a:close/>
                    </a:path>
                  </a:pathLst>
                </a:custGeom>
                <a:noFill/>
                <a:ln w="6350">
                  <a:solidFill>
                    <a:srgbClr val="333333"/>
                  </a:solidFill>
                  <a:round/>
                  <a:headEnd/>
                  <a:tailEnd/>
                </a:ln>
              </p:spPr>
              <p:txBody>
                <a:bodyPr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67" name="Arc 230"/>
                <p:cNvSpPr>
                  <a:spLocks noChangeAspect="1"/>
                </p:cNvSpPr>
                <p:nvPr/>
              </p:nvSpPr>
              <p:spPr bwMode="auto">
                <a:xfrm flipH="1">
                  <a:off x="4756" y="3141"/>
                  <a:ext cx="40" cy="135"/>
                </a:xfrm>
                <a:custGeom>
                  <a:avLst/>
                  <a:gdLst>
                    <a:gd name="T0" fmla="*/ 0 w 42922"/>
                    <a:gd name="T1" fmla="*/ 0 h 38977"/>
                    <a:gd name="T2" fmla="*/ 0 w 42922"/>
                    <a:gd name="T3" fmla="*/ 0 h 38977"/>
                    <a:gd name="T4" fmla="*/ 0 w 42922"/>
                    <a:gd name="T5" fmla="*/ 0 h 38977"/>
                    <a:gd name="T6" fmla="*/ 0 60000 65536"/>
                    <a:gd name="T7" fmla="*/ 0 60000 65536"/>
                    <a:gd name="T8" fmla="*/ 0 60000 65536"/>
                    <a:gd name="T9" fmla="*/ 0 w 42922"/>
                    <a:gd name="T10" fmla="*/ 0 h 38977"/>
                    <a:gd name="T11" fmla="*/ 42922 w 42922"/>
                    <a:gd name="T12" fmla="*/ 38977 h 38977"/>
                  </a:gdLst>
                  <a:ahLst/>
                  <a:cxnLst>
                    <a:cxn ang="T6">
                      <a:pos x="T0" y="T1"/>
                    </a:cxn>
                    <a:cxn ang="T7">
                      <a:pos x="T2" y="T3"/>
                    </a:cxn>
                    <a:cxn ang="T8">
                      <a:pos x="T4" y="T5"/>
                    </a:cxn>
                  </a:cxnLst>
                  <a:rect l="T9" t="T10" r="T11" b="T12"/>
                  <a:pathLst>
                    <a:path w="42922" h="38977" fill="none" extrusionOk="0">
                      <a:moveTo>
                        <a:pt x="0" y="18144"/>
                      </a:moveTo>
                      <a:cubicBezTo>
                        <a:pt x="1695" y="7685"/>
                        <a:pt x="10726" y="-1"/>
                        <a:pt x="21322" y="0"/>
                      </a:cubicBezTo>
                      <a:cubicBezTo>
                        <a:pt x="33251" y="0"/>
                        <a:pt x="42922" y="9670"/>
                        <a:pt x="42922" y="21600"/>
                      </a:cubicBezTo>
                      <a:cubicBezTo>
                        <a:pt x="42922" y="28455"/>
                        <a:pt x="39667" y="34904"/>
                        <a:pt x="34151" y="38976"/>
                      </a:cubicBezTo>
                    </a:path>
                    <a:path w="42922" h="38977" stroke="0" extrusionOk="0">
                      <a:moveTo>
                        <a:pt x="0" y="18144"/>
                      </a:moveTo>
                      <a:cubicBezTo>
                        <a:pt x="1695" y="7685"/>
                        <a:pt x="10726" y="-1"/>
                        <a:pt x="21322" y="0"/>
                      </a:cubicBezTo>
                      <a:cubicBezTo>
                        <a:pt x="33251" y="0"/>
                        <a:pt x="42922" y="9670"/>
                        <a:pt x="42922" y="21600"/>
                      </a:cubicBezTo>
                      <a:cubicBezTo>
                        <a:pt x="42922" y="28455"/>
                        <a:pt x="39667" y="34904"/>
                        <a:pt x="34151" y="38976"/>
                      </a:cubicBezTo>
                      <a:lnTo>
                        <a:pt x="21322" y="21600"/>
                      </a:lnTo>
                      <a:lnTo>
                        <a:pt x="0" y="18144"/>
                      </a:lnTo>
                      <a:close/>
                    </a:path>
                  </a:pathLst>
                </a:custGeom>
                <a:noFill/>
                <a:ln w="6350">
                  <a:solidFill>
                    <a:srgbClr val="333333"/>
                  </a:solidFill>
                  <a:round/>
                  <a:headEnd/>
                  <a:tailEnd/>
                </a:ln>
              </p:spPr>
              <p:txBody>
                <a:bodyPr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68" name="Line 231"/>
                <p:cNvSpPr>
                  <a:spLocks noChangeAspect="1" noChangeShapeType="1"/>
                </p:cNvSpPr>
                <p:nvPr/>
              </p:nvSpPr>
              <p:spPr bwMode="auto">
                <a:xfrm>
                  <a:off x="4866" y="3226"/>
                  <a:ext cx="0" cy="635"/>
                </a:xfrm>
                <a:prstGeom prst="line">
                  <a:avLst/>
                </a:prstGeom>
                <a:noFill/>
                <a:ln w="9525">
                  <a:solidFill>
                    <a:srgbClr val="333333"/>
                  </a:solidFill>
                  <a:round/>
                  <a:headEnd/>
                  <a:tailEnd/>
                </a:ln>
              </p:spPr>
              <p:txBody>
                <a:bodyPr lIns="0" tIns="0" rIns="0" bIns="0">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69" name="Arc 232"/>
                <p:cNvSpPr>
                  <a:spLocks noChangeAspect="1"/>
                </p:cNvSpPr>
                <p:nvPr/>
              </p:nvSpPr>
              <p:spPr bwMode="auto">
                <a:xfrm>
                  <a:off x="4830" y="3861"/>
                  <a:ext cx="36" cy="45"/>
                </a:xfrm>
                <a:custGeom>
                  <a:avLst/>
                  <a:gdLst>
                    <a:gd name="T0" fmla="*/ 0 w 24876"/>
                    <a:gd name="T1" fmla="*/ 0 h 21600"/>
                    <a:gd name="T2" fmla="*/ 0 w 24876"/>
                    <a:gd name="T3" fmla="*/ 0 h 21600"/>
                    <a:gd name="T4" fmla="*/ 0 w 24876"/>
                    <a:gd name="T5" fmla="*/ 0 h 21600"/>
                    <a:gd name="T6" fmla="*/ 0 60000 65536"/>
                    <a:gd name="T7" fmla="*/ 0 60000 65536"/>
                    <a:gd name="T8" fmla="*/ 0 60000 65536"/>
                    <a:gd name="T9" fmla="*/ 0 w 24876"/>
                    <a:gd name="T10" fmla="*/ 0 h 21600"/>
                    <a:gd name="T11" fmla="*/ 24876 w 24876"/>
                    <a:gd name="T12" fmla="*/ 21600 h 21600"/>
                  </a:gdLst>
                  <a:ahLst/>
                  <a:cxnLst>
                    <a:cxn ang="T6">
                      <a:pos x="T0" y="T1"/>
                    </a:cxn>
                    <a:cxn ang="T7">
                      <a:pos x="T2" y="T3"/>
                    </a:cxn>
                    <a:cxn ang="T8">
                      <a:pos x="T4" y="T5"/>
                    </a:cxn>
                  </a:cxnLst>
                  <a:rect l="T9" t="T10" r="T11" b="T12"/>
                  <a:pathLst>
                    <a:path w="24876" h="21600" fill="none" extrusionOk="0">
                      <a:moveTo>
                        <a:pt x="24875" y="598"/>
                      </a:moveTo>
                      <a:cubicBezTo>
                        <a:pt x="24551" y="12290"/>
                        <a:pt x="14980" y="21599"/>
                        <a:pt x="3284" y="21600"/>
                      </a:cubicBezTo>
                      <a:cubicBezTo>
                        <a:pt x="2184" y="21600"/>
                        <a:pt x="1086" y="21516"/>
                        <a:pt x="0" y="21348"/>
                      </a:cubicBezTo>
                    </a:path>
                    <a:path w="24876" h="21600" stroke="0" extrusionOk="0">
                      <a:moveTo>
                        <a:pt x="24875" y="598"/>
                      </a:moveTo>
                      <a:cubicBezTo>
                        <a:pt x="24551" y="12290"/>
                        <a:pt x="14980" y="21599"/>
                        <a:pt x="3284" y="21600"/>
                      </a:cubicBezTo>
                      <a:cubicBezTo>
                        <a:pt x="2184" y="21600"/>
                        <a:pt x="1086" y="21516"/>
                        <a:pt x="0" y="21348"/>
                      </a:cubicBezTo>
                      <a:lnTo>
                        <a:pt x="3284" y="0"/>
                      </a:lnTo>
                      <a:lnTo>
                        <a:pt x="24875" y="598"/>
                      </a:lnTo>
                      <a:close/>
                    </a:path>
                  </a:pathLst>
                </a:custGeom>
                <a:noFill/>
                <a:ln w="9525">
                  <a:solidFill>
                    <a:srgbClr val="333333"/>
                  </a:solidFill>
                  <a:round/>
                  <a:headEnd/>
                  <a:tailEnd/>
                </a:ln>
              </p:spPr>
              <p:txBody>
                <a:bodyPr lIns="0" tIns="0" rIns="0" bIns="0" anchor="ctr">
                  <a:spAutoFit/>
                </a:bodyPr>
                <a:lstStyle/>
                <a:p>
                  <a:pPr fontAlgn="auto">
                    <a:spcBef>
                      <a:spcPts val="0"/>
                    </a:spcBef>
                    <a:spcAft>
                      <a:spcPts val="0"/>
                    </a:spcAft>
                    <a:defRPr/>
                  </a:pPr>
                  <a:endParaRPr kumimoji="0" lang="ja-JP" altLang="en-US" sz="1800" kern="0">
                    <a:solidFill>
                      <a:sysClr val="windowText" lastClr="000000"/>
                    </a:solidFill>
                  </a:endParaRPr>
                </a:p>
              </p:txBody>
            </p:sp>
            <p:sp>
              <p:nvSpPr>
                <p:cNvPr id="270" name="Line 233"/>
                <p:cNvSpPr>
                  <a:spLocks noChangeAspect="1" noChangeShapeType="1"/>
                </p:cNvSpPr>
                <p:nvPr/>
              </p:nvSpPr>
              <p:spPr bwMode="auto">
                <a:xfrm flipH="1">
                  <a:off x="4322" y="3906"/>
                  <a:ext cx="522" cy="0"/>
                </a:xfrm>
                <a:prstGeom prst="line">
                  <a:avLst/>
                </a:prstGeom>
                <a:noFill/>
                <a:ln w="9525">
                  <a:solidFill>
                    <a:srgbClr val="333333"/>
                  </a:solidFill>
                  <a:round/>
                  <a:headEnd/>
                  <a:tailEnd/>
                </a:ln>
              </p:spPr>
              <p:txBody>
                <a:bodyPr wrap="none" lIns="0" tIns="0" rIns="0" bIns="0">
                  <a:spAutoFit/>
                </a:bodyPr>
                <a:lstStyle/>
                <a:p>
                  <a:pPr fontAlgn="auto">
                    <a:spcBef>
                      <a:spcPts val="0"/>
                    </a:spcBef>
                    <a:spcAft>
                      <a:spcPts val="0"/>
                    </a:spcAft>
                    <a:defRPr/>
                  </a:pPr>
                  <a:endParaRPr kumimoji="0" lang="ja-JP" altLang="en-US" sz="1800" kern="0">
                    <a:solidFill>
                      <a:sysClr val="windowText" lastClr="000000"/>
                    </a:solidFill>
                  </a:endParaRPr>
                </a:p>
              </p:txBody>
            </p:sp>
          </p:grpSp>
          <p:sp>
            <p:nvSpPr>
              <p:cNvPr id="271" name="テキスト ボックス 130"/>
              <p:cNvSpPr txBox="1">
                <a:spLocks noChangeArrowheads="1"/>
              </p:cNvSpPr>
              <p:nvPr/>
            </p:nvSpPr>
            <p:spPr bwMode="auto">
              <a:xfrm>
                <a:off x="4179962" y="3247464"/>
                <a:ext cx="485006" cy="215444"/>
              </a:xfrm>
              <a:prstGeom prst="rect">
                <a:avLst/>
              </a:prstGeom>
              <a:noFill/>
              <a:ln w="9525">
                <a:noFill/>
                <a:miter lim="800000"/>
                <a:headEnd/>
                <a:tailEnd/>
              </a:ln>
            </p:spPr>
            <p:txBody>
              <a:bodyPr wrap="square">
                <a:spAutoFit/>
              </a:bodyPr>
              <a:lstStyle/>
              <a:p>
                <a:pPr algn="ctr" fontAlgn="auto">
                  <a:spcBef>
                    <a:spcPts val="0"/>
                  </a:spcBef>
                  <a:spcAft>
                    <a:spcPts val="0"/>
                  </a:spcAft>
                  <a:defRPr/>
                </a:pPr>
                <a:r>
                  <a:rPr kumimoji="0" lang="en-US" altLang="ja-JP" sz="800" kern="0" dirty="0" smtClean="0">
                    <a:solidFill>
                      <a:sysClr val="windowText" lastClr="000000"/>
                    </a:solidFill>
                    <a:latin typeface="MS UI Gothic" pitchFamily="50" charset="-128"/>
                    <a:ea typeface="MS UI Gothic" pitchFamily="50" charset="-128"/>
                  </a:rPr>
                  <a:t>JSON</a:t>
                </a:r>
                <a:endParaRPr kumimoji="0" lang="ja-JP" altLang="en-US" sz="800" kern="0" dirty="0">
                  <a:solidFill>
                    <a:sysClr val="windowText" lastClr="000000"/>
                  </a:solidFill>
                  <a:latin typeface="MS UI Gothic" pitchFamily="50" charset="-128"/>
                  <a:ea typeface="MS UI Gothic" pitchFamily="50" charset="-128"/>
                </a:endParaRPr>
              </a:p>
            </p:txBody>
          </p:sp>
        </p:grpSp>
      </p:grpSp>
      <p:sp>
        <p:nvSpPr>
          <p:cNvPr id="273" name="正方形/長方形 272"/>
          <p:cNvSpPr/>
          <p:nvPr/>
        </p:nvSpPr>
        <p:spPr>
          <a:xfrm flipH="1">
            <a:off x="2936776" y="2824361"/>
            <a:ext cx="684000" cy="288000"/>
          </a:xfrm>
          <a:prstGeom prst="rect">
            <a:avLst/>
          </a:prstGeom>
          <a:gradFill rotWithShape="1">
            <a:gsLst>
              <a:gs pos="0">
                <a:srgbClr val="E6B600">
                  <a:tint val="50000"/>
                  <a:satMod val="300000"/>
                </a:srgbClr>
              </a:gs>
              <a:gs pos="35000">
                <a:srgbClr val="E6B600">
                  <a:tint val="37000"/>
                  <a:satMod val="300000"/>
                </a:srgbClr>
              </a:gs>
              <a:gs pos="100000">
                <a:srgbClr val="E6B600">
                  <a:tint val="15000"/>
                  <a:satMod val="350000"/>
                </a:srgbClr>
              </a:gs>
            </a:gsLst>
            <a:lin ang="16200000" scaled="1"/>
          </a:gradFill>
          <a:ln w="9525" cap="flat" cmpd="sng" algn="ctr">
            <a:solidFill>
              <a:srgbClr val="E6B600">
                <a:shade val="95000"/>
                <a:satMod val="105000"/>
              </a:srgbClr>
            </a:solidFill>
            <a:prstDash val="solid"/>
          </a:ln>
          <a:effectLst>
            <a:outerShdw blurRad="40000" dist="20000" dir="5400000" rotWithShape="0">
              <a:srgbClr val="000000">
                <a:alpha val="38000"/>
              </a:srgbClr>
            </a:outerShdw>
          </a:effectLst>
        </p:spPr>
        <p:txBody>
          <a:bodyPr lIns="36000" tIns="36000" rIns="36000" bIns="36000" rtlCol="0" anchor="ctr"/>
          <a:lstStyle/>
          <a:p>
            <a:pPr algn="ctr" fontAlgn="auto">
              <a:spcBef>
                <a:spcPts val="0"/>
              </a:spcBef>
              <a:spcAft>
                <a:spcPts val="0"/>
              </a:spcAft>
              <a:defRPr/>
            </a:pPr>
            <a:r>
              <a:rPr lang="ja-JP" altLang="en-US" sz="600" kern="0" dirty="0" smtClean="0">
                <a:solidFill>
                  <a:srgbClr val="000000"/>
                </a:solidFill>
                <a:latin typeface="MS UI Gothic" pitchFamily="50" charset="-128"/>
                <a:ea typeface="MS UI Gothic" pitchFamily="50" charset="-128"/>
              </a:rPr>
              <a:t>規定のフォーマットに</a:t>
            </a:r>
            <a:endParaRPr lang="en-US" altLang="ja-JP" sz="600" kern="0" dirty="0" smtClean="0">
              <a:solidFill>
                <a:srgbClr val="000000"/>
              </a:solidFill>
              <a:latin typeface="MS UI Gothic" pitchFamily="50" charset="-128"/>
              <a:ea typeface="MS UI Gothic" pitchFamily="50" charset="-128"/>
            </a:endParaRPr>
          </a:p>
          <a:p>
            <a:pPr algn="ctr" fontAlgn="auto">
              <a:spcBef>
                <a:spcPts val="0"/>
              </a:spcBef>
              <a:spcAft>
                <a:spcPts val="0"/>
              </a:spcAft>
              <a:defRPr/>
            </a:pPr>
            <a:r>
              <a:rPr lang="ja-JP" altLang="en-US" sz="600" kern="0" dirty="0" smtClean="0">
                <a:solidFill>
                  <a:srgbClr val="000000"/>
                </a:solidFill>
                <a:latin typeface="MS UI Gothic" pitchFamily="50" charset="-128"/>
                <a:ea typeface="MS UI Gothic" pitchFamily="50" charset="-128"/>
              </a:rPr>
              <a:t>加工されたファイル（</a:t>
            </a:r>
            <a:r>
              <a:rPr lang="en-US" altLang="ja-JP" sz="600" kern="0" dirty="0" smtClean="0">
                <a:solidFill>
                  <a:srgbClr val="000000"/>
                </a:solidFill>
                <a:latin typeface="MS UI Gothic" pitchFamily="50" charset="-128"/>
                <a:ea typeface="MS UI Gothic" pitchFamily="50" charset="-128"/>
              </a:rPr>
              <a:t>CSV</a:t>
            </a:r>
            <a:r>
              <a:rPr lang="ja-JP" altLang="en-US" sz="600" kern="0" dirty="0" smtClean="0">
                <a:solidFill>
                  <a:srgbClr val="000000"/>
                </a:solidFill>
                <a:latin typeface="MS UI Gothic" pitchFamily="50" charset="-128"/>
                <a:ea typeface="MS UI Gothic" pitchFamily="50" charset="-128"/>
              </a:rPr>
              <a:t>）</a:t>
            </a:r>
          </a:p>
        </p:txBody>
      </p:sp>
      <p:sp>
        <p:nvSpPr>
          <p:cNvPr id="274" name="正方形/長方形 273"/>
          <p:cNvSpPr/>
          <p:nvPr/>
        </p:nvSpPr>
        <p:spPr>
          <a:xfrm flipH="1">
            <a:off x="3872880" y="2824361"/>
            <a:ext cx="936104" cy="288000"/>
          </a:xfrm>
          <a:prstGeom prst="rect">
            <a:avLst/>
          </a:prstGeom>
          <a:gradFill rotWithShape="1">
            <a:gsLst>
              <a:gs pos="0">
                <a:srgbClr val="E6B600">
                  <a:tint val="50000"/>
                  <a:satMod val="300000"/>
                </a:srgbClr>
              </a:gs>
              <a:gs pos="35000">
                <a:srgbClr val="E6B600">
                  <a:tint val="37000"/>
                  <a:satMod val="300000"/>
                </a:srgbClr>
              </a:gs>
              <a:gs pos="100000">
                <a:srgbClr val="E6B600">
                  <a:tint val="15000"/>
                  <a:satMod val="350000"/>
                </a:srgbClr>
              </a:gs>
            </a:gsLst>
            <a:lin ang="16200000" scaled="1"/>
          </a:gradFill>
          <a:ln w="9525" cap="flat" cmpd="sng" algn="ctr">
            <a:solidFill>
              <a:srgbClr val="E6B600">
                <a:shade val="95000"/>
                <a:satMod val="105000"/>
              </a:srgbClr>
            </a:solidFill>
            <a:prstDash val="solid"/>
          </a:ln>
          <a:effectLst>
            <a:outerShdw blurRad="40000" dist="20000" dir="5400000" rotWithShape="0">
              <a:srgbClr val="000000">
                <a:alpha val="38000"/>
              </a:srgbClr>
            </a:outerShdw>
          </a:effectLst>
        </p:spPr>
        <p:txBody>
          <a:bodyPr lIns="36000" tIns="36000" rIns="36000" bIns="36000" rtlCol="0" anchor="ctr"/>
          <a:lstStyle/>
          <a:p>
            <a:pPr algn="ctr" fontAlgn="auto">
              <a:spcBef>
                <a:spcPts val="0"/>
              </a:spcBef>
              <a:spcAft>
                <a:spcPts val="0"/>
              </a:spcAft>
            </a:pPr>
            <a:r>
              <a:rPr lang="en-US" altLang="ja-JP" sz="600" kern="0" dirty="0" smtClean="0">
                <a:solidFill>
                  <a:srgbClr val="000000"/>
                </a:solidFill>
                <a:latin typeface="MS UI Gothic" pitchFamily="50" charset="-128"/>
                <a:ea typeface="MS UI Gothic" pitchFamily="50" charset="-128"/>
              </a:rPr>
              <a:t>Simple </a:t>
            </a:r>
            <a:r>
              <a:rPr lang="en-US" altLang="ja-JP" sz="600" kern="0" dirty="0">
                <a:solidFill>
                  <a:srgbClr val="000000"/>
                </a:solidFill>
                <a:latin typeface="MS UI Gothic" pitchFamily="50" charset="-128"/>
                <a:ea typeface="MS UI Gothic" pitchFamily="50" charset="-128"/>
              </a:rPr>
              <a:t>Data </a:t>
            </a:r>
            <a:r>
              <a:rPr lang="en-US" altLang="ja-JP" sz="600" kern="0" dirty="0" smtClean="0">
                <a:solidFill>
                  <a:srgbClr val="000000"/>
                </a:solidFill>
                <a:latin typeface="MS UI Gothic" pitchFamily="50" charset="-128"/>
                <a:ea typeface="MS UI Gothic" pitchFamily="50" charset="-128"/>
              </a:rPr>
              <a:t>Format(SDF)</a:t>
            </a:r>
            <a:r>
              <a:rPr lang="ja-JP" altLang="en-US" sz="600" kern="0" dirty="0" smtClean="0">
                <a:solidFill>
                  <a:srgbClr val="000000"/>
                </a:solidFill>
                <a:latin typeface="MS UI Gothic" pitchFamily="50" charset="-128"/>
                <a:ea typeface="MS UI Gothic" pitchFamily="50" charset="-128"/>
              </a:rPr>
              <a:t>に</a:t>
            </a:r>
            <a:r>
              <a:rPr lang="ja-JP" altLang="en-US" sz="600" kern="0" dirty="0">
                <a:solidFill>
                  <a:srgbClr val="000000"/>
                </a:solidFill>
                <a:latin typeface="MS UI Gothic" pitchFamily="50" charset="-128"/>
                <a:ea typeface="MS UI Gothic" pitchFamily="50" charset="-128"/>
              </a:rPr>
              <a:t>従ったファイル</a:t>
            </a:r>
            <a:endParaRPr lang="en-US" altLang="ja-JP" sz="600" kern="0" dirty="0">
              <a:solidFill>
                <a:srgbClr val="000000"/>
              </a:solidFill>
              <a:latin typeface="MS UI Gothic" pitchFamily="50" charset="-128"/>
              <a:ea typeface="MS UI Gothic" pitchFamily="50" charset="-128"/>
            </a:endParaRPr>
          </a:p>
          <a:p>
            <a:pPr algn="ctr" fontAlgn="auto">
              <a:spcBef>
                <a:spcPts val="0"/>
              </a:spcBef>
              <a:spcAft>
                <a:spcPts val="0"/>
              </a:spcAft>
            </a:pPr>
            <a:r>
              <a:rPr lang="ja-JP" altLang="en-US" sz="600" kern="0" dirty="0">
                <a:solidFill>
                  <a:srgbClr val="000000"/>
                </a:solidFill>
                <a:latin typeface="MS UI Gothic" pitchFamily="50" charset="-128"/>
                <a:ea typeface="MS UI Gothic" pitchFamily="50" charset="-128"/>
              </a:rPr>
              <a:t>（</a:t>
            </a:r>
            <a:r>
              <a:rPr lang="en-US" altLang="ja-JP" sz="600" kern="0" dirty="0">
                <a:solidFill>
                  <a:srgbClr val="000000"/>
                </a:solidFill>
                <a:latin typeface="MS UI Gothic" pitchFamily="50" charset="-128"/>
                <a:ea typeface="MS UI Gothic" pitchFamily="50" charset="-128"/>
              </a:rPr>
              <a:t>JSON+CSV</a:t>
            </a:r>
            <a:r>
              <a:rPr lang="ja-JP" altLang="en-US" sz="600" kern="0" dirty="0">
                <a:solidFill>
                  <a:srgbClr val="000000"/>
                </a:solidFill>
                <a:latin typeface="MS UI Gothic" pitchFamily="50" charset="-128"/>
                <a:ea typeface="MS UI Gothic" pitchFamily="50" charset="-128"/>
              </a:rPr>
              <a:t>）</a:t>
            </a:r>
          </a:p>
        </p:txBody>
      </p:sp>
      <p:sp>
        <p:nvSpPr>
          <p:cNvPr id="275" name="テキスト ボックス 274"/>
          <p:cNvSpPr txBox="1"/>
          <p:nvPr/>
        </p:nvSpPr>
        <p:spPr>
          <a:xfrm>
            <a:off x="3584848" y="2839601"/>
            <a:ext cx="337417" cy="261610"/>
          </a:xfrm>
          <a:prstGeom prst="rect">
            <a:avLst/>
          </a:prstGeom>
          <a:noFill/>
        </p:spPr>
        <p:txBody>
          <a:bodyPr wrap="square" rtlCol="0">
            <a:spAutoFit/>
          </a:bodyPr>
          <a:lstStyle/>
          <a:p>
            <a:pPr algn="ctr" fontAlgn="auto">
              <a:spcBef>
                <a:spcPts val="0"/>
              </a:spcBef>
              <a:spcAft>
                <a:spcPts val="0"/>
              </a:spcAft>
              <a:defRPr/>
            </a:pPr>
            <a:r>
              <a:rPr lang="en-US" altLang="ja-JP" sz="1100" kern="0" dirty="0" smtClean="0">
                <a:solidFill>
                  <a:sysClr val="windowText" lastClr="000000"/>
                </a:solidFill>
                <a:latin typeface="MS UI Gothic" pitchFamily="50" charset="-128"/>
                <a:ea typeface="MS UI Gothic" pitchFamily="50" charset="-128"/>
              </a:rPr>
              <a:t>or</a:t>
            </a:r>
            <a:endParaRPr lang="ja-JP" altLang="en-US" sz="1100" kern="0" dirty="0">
              <a:solidFill>
                <a:sysClr val="windowText" lastClr="000000"/>
              </a:solidFill>
              <a:latin typeface="MS UI Gothic" pitchFamily="50" charset="-128"/>
              <a:ea typeface="MS UI Gothic" pitchFamily="50" charset="-128"/>
            </a:endParaRPr>
          </a:p>
        </p:txBody>
      </p:sp>
      <p:sp>
        <p:nvSpPr>
          <p:cNvPr id="92" name="正方形/長方形 91"/>
          <p:cNvSpPr>
            <a:spLocks/>
          </p:cNvSpPr>
          <p:nvPr/>
        </p:nvSpPr>
        <p:spPr>
          <a:xfrm>
            <a:off x="1208584" y="6173952"/>
            <a:ext cx="1440160" cy="512704"/>
          </a:xfrm>
          <a:prstGeom prst="rect">
            <a:avLst/>
          </a:prstGeom>
          <a:solidFill>
            <a:schemeClr val="bg1">
              <a:alpha val="49804"/>
            </a:schemeClr>
          </a:solidFill>
          <a:ln w="28575">
            <a:solidFill>
              <a:schemeClr val="accent2"/>
            </a:solidFill>
          </a:ln>
          <a:effectLst/>
        </p:spPr>
        <p:style>
          <a:lnRef idx="1">
            <a:schemeClr val="accent1"/>
          </a:lnRef>
          <a:fillRef idx="3">
            <a:schemeClr val="accent1"/>
          </a:fillRef>
          <a:effectRef idx="2">
            <a:schemeClr val="accent1"/>
          </a:effectRef>
          <a:fontRef idx="minor">
            <a:schemeClr val="lt1"/>
          </a:fontRef>
        </p:style>
        <p:txBody>
          <a:bodyPr rtlCol="0" anchor="ctr" anchorCtr="0"/>
          <a:lstStyle>
            <a:defPPr>
              <a:defRPr lang="en-US"/>
            </a:defPPr>
            <a:lvl1pPr marL="0" algn="l" defTabSz="457133" rtl="0" eaLnBrk="1" latinLnBrk="0" hangingPunct="1">
              <a:defRPr sz="1800" kern="1200">
                <a:solidFill>
                  <a:schemeClr val="dk1"/>
                </a:solidFill>
                <a:latin typeface="+mn-lt"/>
                <a:ea typeface="+mn-ea"/>
                <a:cs typeface="+mn-cs"/>
              </a:defRPr>
            </a:lvl1pPr>
            <a:lvl2pPr marL="457133" algn="l" defTabSz="457133" rtl="0" eaLnBrk="1" latinLnBrk="0" hangingPunct="1">
              <a:defRPr sz="1800" kern="1200">
                <a:solidFill>
                  <a:schemeClr val="dk1"/>
                </a:solidFill>
                <a:latin typeface="+mn-lt"/>
                <a:ea typeface="+mn-ea"/>
                <a:cs typeface="+mn-cs"/>
              </a:defRPr>
            </a:lvl2pPr>
            <a:lvl3pPr marL="914268" algn="l" defTabSz="457133" rtl="0" eaLnBrk="1" latinLnBrk="0" hangingPunct="1">
              <a:defRPr sz="1800" kern="1200">
                <a:solidFill>
                  <a:schemeClr val="dk1"/>
                </a:solidFill>
                <a:latin typeface="+mn-lt"/>
                <a:ea typeface="+mn-ea"/>
                <a:cs typeface="+mn-cs"/>
              </a:defRPr>
            </a:lvl3pPr>
            <a:lvl4pPr marL="1371401" algn="l" defTabSz="457133" rtl="0" eaLnBrk="1" latinLnBrk="0" hangingPunct="1">
              <a:defRPr sz="1800" kern="1200">
                <a:solidFill>
                  <a:schemeClr val="dk1"/>
                </a:solidFill>
                <a:latin typeface="+mn-lt"/>
                <a:ea typeface="+mn-ea"/>
                <a:cs typeface="+mn-cs"/>
              </a:defRPr>
            </a:lvl4pPr>
            <a:lvl5pPr marL="1828535" algn="l" defTabSz="457133" rtl="0" eaLnBrk="1" latinLnBrk="0" hangingPunct="1">
              <a:defRPr sz="1800" kern="1200">
                <a:solidFill>
                  <a:schemeClr val="dk1"/>
                </a:solidFill>
                <a:latin typeface="+mn-lt"/>
                <a:ea typeface="+mn-ea"/>
                <a:cs typeface="+mn-cs"/>
              </a:defRPr>
            </a:lvl5pPr>
            <a:lvl6pPr marL="2285669" algn="l" defTabSz="457133" rtl="0" eaLnBrk="1" latinLnBrk="0" hangingPunct="1">
              <a:defRPr sz="1800" kern="1200">
                <a:solidFill>
                  <a:schemeClr val="dk1"/>
                </a:solidFill>
                <a:latin typeface="+mn-lt"/>
                <a:ea typeface="+mn-ea"/>
                <a:cs typeface="+mn-cs"/>
              </a:defRPr>
            </a:lvl6pPr>
            <a:lvl7pPr marL="2742803" algn="l" defTabSz="457133" rtl="0" eaLnBrk="1" latinLnBrk="0" hangingPunct="1">
              <a:defRPr sz="1800" kern="1200">
                <a:solidFill>
                  <a:schemeClr val="dk1"/>
                </a:solidFill>
                <a:latin typeface="+mn-lt"/>
                <a:ea typeface="+mn-ea"/>
                <a:cs typeface="+mn-cs"/>
              </a:defRPr>
            </a:lvl7pPr>
            <a:lvl8pPr marL="3199936" algn="l" defTabSz="457133" rtl="0" eaLnBrk="1" latinLnBrk="0" hangingPunct="1">
              <a:defRPr sz="1800" kern="1200">
                <a:solidFill>
                  <a:schemeClr val="dk1"/>
                </a:solidFill>
                <a:latin typeface="+mn-lt"/>
                <a:ea typeface="+mn-ea"/>
                <a:cs typeface="+mn-cs"/>
              </a:defRPr>
            </a:lvl8pPr>
            <a:lvl9pPr marL="3657070" algn="l" defTabSz="457133" rtl="0" eaLnBrk="1" latinLnBrk="0" hangingPunct="1">
              <a:defRPr sz="1800" kern="1200">
                <a:solidFill>
                  <a:schemeClr val="dk1"/>
                </a:solidFill>
                <a:latin typeface="+mn-lt"/>
                <a:ea typeface="+mn-ea"/>
                <a:cs typeface="+mn-cs"/>
              </a:defRPr>
            </a:lvl9pPr>
          </a:lstStyle>
          <a:p>
            <a:pPr algn="ctr">
              <a:defRPr/>
            </a:pPr>
            <a:r>
              <a:rPr lang="ja-JP" altLang="en-US" sz="1400" dirty="0" smtClean="0">
                <a:solidFill>
                  <a:srgbClr val="000000"/>
                </a:solidFill>
                <a:latin typeface="MS UI Gothic" pitchFamily="50" charset="-128"/>
                <a:ea typeface="MS UI Gothic" pitchFamily="50" charset="-128"/>
                <a:cs typeface="メイリオ" pitchFamily="50" charset="-128"/>
              </a:rPr>
              <a:t>データカタログ</a:t>
            </a:r>
            <a:endParaRPr lang="en-US" altLang="ja-JP" sz="1400" dirty="0" smtClean="0">
              <a:solidFill>
                <a:srgbClr val="000000"/>
              </a:solidFill>
              <a:latin typeface="MS UI Gothic" pitchFamily="50" charset="-128"/>
              <a:ea typeface="MS UI Gothic" pitchFamily="50" charset="-128"/>
              <a:cs typeface="メイリオ" pitchFamily="50" charset="-128"/>
            </a:endParaRPr>
          </a:p>
          <a:p>
            <a:pPr algn="ctr">
              <a:defRPr/>
            </a:pPr>
            <a:r>
              <a:rPr lang="ja-JP" altLang="en-US" sz="1400" dirty="0" smtClean="0">
                <a:solidFill>
                  <a:srgbClr val="000000"/>
                </a:solidFill>
                <a:latin typeface="MS UI Gothic" pitchFamily="50" charset="-128"/>
                <a:ea typeface="MS UI Gothic" pitchFamily="50" charset="-128"/>
                <a:cs typeface="メイリオ" pitchFamily="50" charset="-128"/>
              </a:rPr>
              <a:t>（</a:t>
            </a:r>
            <a:r>
              <a:rPr lang="en-US" altLang="ja-JP" sz="1400" dirty="0" smtClean="0">
                <a:solidFill>
                  <a:srgbClr val="000000"/>
                </a:solidFill>
                <a:latin typeface="MS UI Gothic" pitchFamily="50" charset="-128"/>
                <a:ea typeface="MS UI Gothic" pitchFamily="50" charset="-128"/>
                <a:cs typeface="メイリオ" pitchFamily="50" charset="-128"/>
              </a:rPr>
              <a:t>CKAN</a:t>
            </a:r>
            <a:r>
              <a:rPr lang="ja-JP" altLang="en-US" sz="1400" dirty="0" smtClean="0">
                <a:solidFill>
                  <a:srgbClr val="000000"/>
                </a:solidFill>
                <a:latin typeface="MS UI Gothic" pitchFamily="50" charset="-128"/>
                <a:ea typeface="MS UI Gothic" pitchFamily="50" charset="-128"/>
                <a:cs typeface="メイリオ" pitchFamily="50" charset="-128"/>
              </a:rPr>
              <a:t>）</a:t>
            </a:r>
            <a:endParaRPr lang="ja-JP" altLang="en-US" sz="1400" dirty="0">
              <a:solidFill>
                <a:srgbClr val="000000"/>
              </a:solidFill>
              <a:latin typeface="MS UI Gothic" pitchFamily="50" charset="-128"/>
              <a:ea typeface="MS UI Gothic" pitchFamily="50" charset="-128"/>
              <a:cs typeface="メイリオ" pitchFamily="50" charset="-128"/>
            </a:endParaRPr>
          </a:p>
        </p:txBody>
      </p:sp>
      <p:sp>
        <p:nvSpPr>
          <p:cNvPr id="2" name="テキスト ボックス 1"/>
          <p:cNvSpPr txBox="1"/>
          <p:nvPr/>
        </p:nvSpPr>
        <p:spPr>
          <a:xfrm>
            <a:off x="-35877" y="5010727"/>
            <a:ext cx="2540605" cy="338554"/>
          </a:xfrm>
          <a:prstGeom prst="rect">
            <a:avLst/>
          </a:prstGeom>
          <a:noFill/>
        </p:spPr>
        <p:txBody>
          <a:bodyPr wrap="square" rtlCol="0">
            <a:spAutoFit/>
          </a:bodyPr>
          <a:lstStyle/>
          <a:p>
            <a:pPr marL="85725" indent="-85725"/>
            <a:r>
              <a:rPr lang="en-US" altLang="ja-JP" sz="800" dirty="0" smtClean="0">
                <a:solidFill>
                  <a:prstClr val="black"/>
                </a:solidFill>
                <a:latin typeface="ＭＳ Ｐ明朝" panose="02020600040205080304" pitchFamily="18" charset="-128"/>
                <a:ea typeface="ＭＳ Ｐ明朝" panose="02020600040205080304" pitchFamily="18" charset="-128"/>
              </a:rPr>
              <a:t>※</a:t>
            </a:r>
            <a:r>
              <a:rPr lang="ja-JP" altLang="en-US" sz="800" dirty="0" smtClean="0">
                <a:solidFill>
                  <a:prstClr val="black"/>
                </a:solidFill>
                <a:latin typeface="ＭＳ Ｐ明朝" panose="02020600040205080304" pitchFamily="18" charset="-128"/>
                <a:ea typeface="ＭＳ Ｐ明朝" panose="02020600040205080304" pitchFamily="18" charset="-128"/>
              </a:rPr>
              <a:t>オープンデータ流通推進コンソーシアム の技術委員会が策定した</a:t>
            </a:r>
            <a:r>
              <a:rPr lang="en-US" altLang="ja-JP" sz="800" dirty="0" smtClean="0">
                <a:solidFill>
                  <a:prstClr val="black"/>
                </a:solidFill>
                <a:latin typeface="ＭＳ Ｐ明朝" panose="02020600040205080304" pitchFamily="18" charset="-128"/>
                <a:ea typeface="ＭＳ Ｐ明朝" panose="02020600040205080304" pitchFamily="18" charset="-128"/>
              </a:rPr>
              <a:t>CSV</a:t>
            </a:r>
            <a:r>
              <a:rPr lang="ja-JP" altLang="en-US" sz="800" dirty="0" smtClean="0">
                <a:solidFill>
                  <a:prstClr val="black"/>
                </a:solidFill>
                <a:latin typeface="ＭＳ Ｐ明朝" panose="02020600040205080304" pitchFamily="18" charset="-128"/>
                <a:ea typeface="ＭＳ Ｐ明朝" panose="02020600040205080304" pitchFamily="18" charset="-128"/>
              </a:rPr>
              <a:t>から</a:t>
            </a:r>
            <a:r>
              <a:rPr lang="en-US" altLang="ja-JP" sz="800" dirty="0" smtClean="0">
                <a:solidFill>
                  <a:prstClr val="black"/>
                </a:solidFill>
                <a:latin typeface="ＭＳ Ｐ明朝" panose="02020600040205080304" pitchFamily="18" charset="-128"/>
                <a:ea typeface="ＭＳ Ｐ明朝" panose="02020600040205080304" pitchFamily="18" charset="-128"/>
              </a:rPr>
              <a:t>RDF</a:t>
            </a:r>
            <a:r>
              <a:rPr lang="ja-JP" altLang="en-US" sz="800" dirty="0" smtClean="0">
                <a:solidFill>
                  <a:prstClr val="black"/>
                </a:solidFill>
                <a:latin typeface="ＭＳ Ｐ明朝" panose="02020600040205080304" pitchFamily="18" charset="-128"/>
                <a:ea typeface="ＭＳ Ｐ明朝" panose="02020600040205080304" pitchFamily="18" charset="-128"/>
              </a:rPr>
              <a:t>に変換するガイドに準拠</a:t>
            </a:r>
            <a:endParaRPr lang="ja-JP" altLang="en-US" sz="800" dirty="0">
              <a:solidFill>
                <a:prstClr val="black"/>
              </a:solidFill>
              <a:latin typeface="ＭＳ Ｐ明朝" panose="02020600040205080304" pitchFamily="18" charset="-128"/>
              <a:ea typeface="ＭＳ Ｐ明朝" panose="02020600040205080304" pitchFamily="18" charset="-128"/>
            </a:endParaRPr>
          </a:p>
        </p:txBody>
      </p:sp>
      <p:pic>
        <p:nvPicPr>
          <p:cNvPr id="96" name="Picture 2"/>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l="24653" t="8814" r="24653"/>
          <a:stretch/>
        </p:blipFill>
        <p:spPr bwMode="auto">
          <a:xfrm>
            <a:off x="326785" y="5741904"/>
            <a:ext cx="1025815" cy="999464"/>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55" name="Picture 1040" descr="C:\Documents and Settings\moroy\My Documents\My Pictures\Microsoft クリップ オーガナイザ\00433942.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887046" y="5604495"/>
            <a:ext cx="73025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グループ化 8"/>
          <p:cNvGrpSpPr/>
          <p:nvPr/>
        </p:nvGrpSpPr>
        <p:grpSpPr>
          <a:xfrm>
            <a:off x="2072680" y="1870297"/>
            <a:ext cx="1224136" cy="348079"/>
            <a:chOff x="1568624" y="1784777"/>
            <a:chExt cx="1224136" cy="348079"/>
          </a:xfrm>
        </p:grpSpPr>
        <p:sp>
          <p:nvSpPr>
            <p:cNvPr id="154" name="フローチャート: データ 153"/>
            <p:cNvSpPr/>
            <p:nvPr/>
          </p:nvSpPr>
          <p:spPr>
            <a:xfrm>
              <a:off x="1568624" y="1784777"/>
              <a:ext cx="1224136" cy="324000"/>
            </a:xfrm>
            <a:prstGeom prst="flowChartInputOutput">
              <a:avLst/>
            </a:prstGeom>
            <a:solidFill>
              <a:schemeClr val="accent5">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endParaRPr lang="ja-JP" altLang="en-US" sz="800" dirty="0" smtClean="0">
                <a:solidFill>
                  <a:prstClr val="black"/>
                </a:solidFill>
                <a:latin typeface="MS UI Gothic" pitchFamily="50" charset="-128"/>
                <a:ea typeface="MS UI Gothic" pitchFamily="50" charset="-128"/>
              </a:endParaRPr>
            </a:p>
          </p:txBody>
        </p:sp>
        <p:sp>
          <p:nvSpPr>
            <p:cNvPr id="7" name="正方形/長方形 6"/>
            <p:cNvSpPr/>
            <p:nvPr/>
          </p:nvSpPr>
          <p:spPr>
            <a:xfrm>
              <a:off x="1652342" y="1794302"/>
              <a:ext cx="1056701" cy="338554"/>
            </a:xfrm>
            <a:prstGeom prst="rect">
              <a:avLst/>
            </a:prstGeom>
          </p:spPr>
          <p:txBody>
            <a:bodyPr wrap="none">
              <a:spAutoFit/>
            </a:bodyPr>
            <a:lstStyle/>
            <a:p>
              <a:pPr algn="ctr"/>
              <a:r>
                <a:rPr lang="ja-JP" altLang="en-US" sz="800" dirty="0" smtClean="0">
                  <a:solidFill>
                    <a:prstClr val="black"/>
                  </a:solidFill>
                  <a:latin typeface="MS UI Gothic" pitchFamily="50" charset="-128"/>
                  <a:ea typeface="MS UI Gothic" pitchFamily="50" charset="-128"/>
                </a:rPr>
                <a:t>オープンデータ化</a:t>
              </a:r>
              <a:endParaRPr lang="en-US" altLang="ja-JP" sz="800" dirty="0" smtClean="0">
                <a:solidFill>
                  <a:prstClr val="black"/>
                </a:solidFill>
                <a:latin typeface="MS UI Gothic" pitchFamily="50" charset="-128"/>
                <a:ea typeface="MS UI Gothic" pitchFamily="50" charset="-128"/>
              </a:endParaRPr>
            </a:p>
            <a:p>
              <a:pPr algn="ctr"/>
              <a:r>
                <a:rPr lang="ja-JP" altLang="en-US" sz="800" dirty="0" smtClean="0">
                  <a:solidFill>
                    <a:prstClr val="black"/>
                  </a:solidFill>
                  <a:latin typeface="MS UI Gothic" pitchFamily="50" charset="-128"/>
                  <a:ea typeface="MS UI Gothic" pitchFamily="50" charset="-128"/>
                </a:rPr>
                <a:t>不可データ</a:t>
              </a:r>
              <a:r>
                <a:rPr lang="ja-JP" altLang="en-US" sz="800" dirty="0">
                  <a:solidFill>
                    <a:prstClr val="black"/>
                  </a:solidFill>
                  <a:latin typeface="MS UI Gothic" pitchFamily="50" charset="-128"/>
                  <a:ea typeface="MS UI Gothic" pitchFamily="50" charset="-128"/>
                </a:rPr>
                <a:t>とその理由</a:t>
              </a:r>
            </a:p>
          </p:txBody>
        </p:sp>
      </p:grpSp>
      <p:sp>
        <p:nvSpPr>
          <p:cNvPr id="156" name="右矢印 155"/>
          <p:cNvSpPr/>
          <p:nvPr/>
        </p:nvSpPr>
        <p:spPr>
          <a:xfrm rot="7111458" flipH="1" flipV="1">
            <a:off x="2093617" y="2196698"/>
            <a:ext cx="329569" cy="243637"/>
          </a:xfrm>
          <a:prstGeom prst="rightArrow">
            <a:avLst/>
          </a:prstGeom>
          <a:gradFill rotWithShape="1">
            <a:gsLst>
              <a:gs pos="0">
                <a:srgbClr val="0080B1">
                  <a:tint val="50000"/>
                  <a:satMod val="300000"/>
                </a:srgbClr>
              </a:gs>
              <a:gs pos="35000">
                <a:srgbClr val="0080B1">
                  <a:tint val="37000"/>
                  <a:satMod val="300000"/>
                </a:srgbClr>
              </a:gs>
              <a:gs pos="100000">
                <a:srgbClr val="0080B1">
                  <a:tint val="15000"/>
                  <a:satMod val="350000"/>
                </a:srgbClr>
              </a:gs>
            </a:gsLst>
            <a:lin ang="16200000" scaled="1"/>
          </a:gradFill>
          <a:ln w="9525" cap="flat" cmpd="sng" algn="ctr">
            <a:solidFill>
              <a:srgbClr val="0080B1">
                <a:shade val="95000"/>
                <a:satMod val="105000"/>
              </a:srgbClr>
            </a:solidFill>
            <a:prstDash val="solid"/>
          </a:ln>
          <a:effectLst>
            <a:outerShdw blurRad="40000" dist="20000" dir="5400000" rotWithShape="0">
              <a:srgbClr val="000000">
                <a:alpha val="38000"/>
              </a:srgbClr>
            </a:outerShdw>
          </a:effectLst>
        </p:spPr>
        <p:txBody>
          <a:bodyPr rtlCol="0" anchor="ctr"/>
          <a:lstStyle/>
          <a:p>
            <a:pPr algn="ctr" fontAlgn="auto">
              <a:spcBef>
                <a:spcPts val="0"/>
              </a:spcBef>
              <a:spcAft>
                <a:spcPts val="0"/>
              </a:spcAft>
              <a:defRPr/>
            </a:pPr>
            <a:endParaRPr lang="ja-JP" altLang="en-US" sz="1200" kern="0" dirty="0" smtClean="0">
              <a:solidFill>
                <a:srgbClr val="000000"/>
              </a:solidFill>
              <a:latin typeface="MS UI Gothic" pitchFamily="50" charset="-128"/>
              <a:ea typeface="MS UI Gothic" pitchFamily="50" charset="-128"/>
            </a:endParaRPr>
          </a:p>
        </p:txBody>
      </p:sp>
      <p:sp>
        <p:nvSpPr>
          <p:cNvPr id="158" name="四角形吹き出し 157"/>
          <p:cNvSpPr/>
          <p:nvPr/>
        </p:nvSpPr>
        <p:spPr>
          <a:xfrm>
            <a:off x="2504727" y="2316531"/>
            <a:ext cx="1044000" cy="396000"/>
          </a:xfrm>
          <a:prstGeom prst="wedgeRectCallout">
            <a:avLst>
              <a:gd name="adj1" fmla="val -70956"/>
              <a:gd name="adj2" fmla="val -67111"/>
            </a:avLst>
          </a:prstGeom>
          <a:solidFill>
            <a:schemeClr val="accent2">
              <a:lumMod val="20000"/>
              <a:lumOff val="80000"/>
            </a:schemeClr>
          </a:solidFill>
          <a:ln>
            <a:solidFill>
              <a:schemeClr val="accent2"/>
            </a:solidFill>
          </a:ln>
        </p:spPr>
        <p:txBody>
          <a:bodyPr wrap="square" lIns="36000" rIns="36000">
            <a:spAutoFit/>
          </a:bodyPr>
          <a:lstStyle/>
          <a:p>
            <a:r>
              <a:rPr lang="ja-JP" altLang="en-US" sz="700" dirty="0">
                <a:solidFill>
                  <a:prstClr val="black"/>
                </a:solidFill>
                <a:latin typeface="MS UI Gothic" pitchFamily="50" charset="-128"/>
                <a:ea typeface="MS UI Gothic" pitchFamily="50" charset="-128"/>
              </a:rPr>
              <a:t>自治体におけるオープンデータ化の可否判断に係る観点や具体的なデータ整理</a:t>
            </a:r>
          </a:p>
        </p:txBody>
      </p:sp>
      <p:sp>
        <p:nvSpPr>
          <p:cNvPr id="153" name="四角形吹き出し 152"/>
          <p:cNvSpPr/>
          <p:nvPr/>
        </p:nvSpPr>
        <p:spPr>
          <a:xfrm>
            <a:off x="52264" y="1679834"/>
            <a:ext cx="1992920" cy="630942"/>
          </a:xfrm>
          <a:prstGeom prst="wedgeRectCallout">
            <a:avLst>
              <a:gd name="adj1" fmla="val 60480"/>
              <a:gd name="adj2" fmla="val -1536"/>
            </a:avLst>
          </a:prstGeom>
          <a:solidFill>
            <a:schemeClr val="accent1">
              <a:lumMod val="20000"/>
              <a:lumOff val="80000"/>
            </a:schemeClr>
          </a:solidFill>
          <a:ln>
            <a:solidFill>
              <a:schemeClr val="accent1"/>
            </a:solidFill>
          </a:ln>
        </p:spPr>
        <p:txBody>
          <a:bodyPr wrap="square" lIns="36000" rIns="36000">
            <a:spAutoFit/>
          </a:bodyPr>
          <a:lstStyle/>
          <a:p>
            <a:pPr marL="90488" indent="-90488">
              <a:buFont typeface="Arial" panose="020B0604020202020204" pitchFamily="34" charset="0"/>
              <a:buChar char="•"/>
            </a:pPr>
            <a:r>
              <a:rPr lang="ja-JP" altLang="en-US" sz="700" dirty="0" smtClean="0">
                <a:solidFill>
                  <a:prstClr val="black"/>
                </a:solidFill>
                <a:latin typeface="MS UI Gothic" pitchFamily="50" charset="-128"/>
                <a:ea typeface="MS UI Gothic" pitchFamily="50" charset="-128"/>
              </a:rPr>
              <a:t>法律や規定等の制約があるデータ</a:t>
            </a:r>
            <a:endParaRPr lang="en-US" altLang="ja-JP" sz="700" dirty="0" smtClean="0">
              <a:solidFill>
                <a:prstClr val="black"/>
              </a:solidFill>
              <a:latin typeface="MS UI Gothic" pitchFamily="50" charset="-128"/>
              <a:ea typeface="MS UI Gothic" pitchFamily="50" charset="-128"/>
            </a:endParaRPr>
          </a:p>
          <a:p>
            <a:pPr marL="90488" indent="-90488">
              <a:buFont typeface="Arial" panose="020B0604020202020204" pitchFamily="34" charset="0"/>
              <a:buChar char="•"/>
            </a:pPr>
            <a:r>
              <a:rPr lang="ja-JP" altLang="en-US" sz="700" dirty="0" smtClean="0">
                <a:solidFill>
                  <a:prstClr val="black"/>
                </a:solidFill>
                <a:latin typeface="MS UI Gothic" pitchFamily="50" charset="-128"/>
                <a:ea typeface="MS UI Gothic" pitchFamily="50" charset="-128"/>
              </a:rPr>
              <a:t>法律</a:t>
            </a:r>
            <a:r>
              <a:rPr lang="ja-JP" altLang="en-US" sz="700" dirty="0">
                <a:solidFill>
                  <a:prstClr val="black"/>
                </a:solidFill>
                <a:latin typeface="MS UI Gothic" pitchFamily="50" charset="-128"/>
                <a:ea typeface="MS UI Gothic" pitchFamily="50" charset="-128"/>
              </a:rPr>
              <a:t>や規定等の制約</a:t>
            </a:r>
            <a:r>
              <a:rPr lang="ja-JP" altLang="en-US" sz="700" dirty="0" smtClean="0">
                <a:solidFill>
                  <a:prstClr val="black"/>
                </a:solidFill>
                <a:latin typeface="MS UI Gothic" pitchFamily="50" charset="-128"/>
                <a:ea typeface="MS UI Gothic" pitchFamily="50" charset="-128"/>
              </a:rPr>
              <a:t>が無くとも、オープンデータ化により問題発生（例：目的外利用、不利益を被る個人や組織が存在、人命やインフラ等への危険）につながる可能性があるデータ　等</a:t>
            </a:r>
            <a:endParaRPr lang="en-US" altLang="ja-JP" sz="700" dirty="0" smtClean="0">
              <a:solidFill>
                <a:prstClr val="black"/>
              </a:solidFill>
              <a:latin typeface="MS UI Gothic" pitchFamily="50" charset="-128"/>
              <a:ea typeface="MS UI Gothic" pitchFamily="50" charset="-128"/>
            </a:endParaRPr>
          </a:p>
        </p:txBody>
      </p:sp>
    </p:spTree>
    <p:extLst>
      <p:ext uri="{BB962C8B-B14F-4D97-AF65-F5344CB8AC3E}">
        <p14:creationId xmlns:p14="http://schemas.microsoft.com/office/powerpoint/2010/main" val="1084077080"/>
      </p:ext>
    </p:extLst>
  </p:cSld>
  <p:clrMapOvr>
    <a:masterClrMapping/>
  </p:clrMapOvr>
</p:sld>
</file>

<file path=ppt/theme/theme1.xml><?xml version="1.0" encoding="utf-8"?>
<a:theme xmlns:a="http://schemas.openxmlformats.org/drawingml/2006/main" name="16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7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558</Words>
  <Application>Microsoft Office PowerPoint</Application>
  <PresentationFormat>A4 210 x 297 mm</PresentationFormat>
  <Paragraphs>135</Paragraphs>
  <Slides>2</Slides>
  <Notes>2</Notes>
  <HiddenSlides>0</HiddenSlides>
  <MMClips>0</MMClips>
  <ScaleCrop>false</ScaleCrop>
  <HeadingPairs>
    <vt:vector size="4" baseType="variant">
      <vt:variant>
        <vt:lpstr>テーマ</vt:lpstr>
      </vt:variant>
      <vt:variant>
        <vt:i4>2</vt:i4>
      </vt:variant>
      <vt:variant>
        <vt:lpstr>スライド タイトル</vt:lpstr>
      </vt:variant>
      <vt:variant>
        <vt:i4>2</vt:i4>
      </vt:variant>
    </vt:vector>
  </HeadingPairs>
  <TitlesOfParts>
    <vt:vector size="4" baseType="lpstr">
      <vt:lpstr>16_Office ​​テーマ</vt:lpstr>
      <vt:lpstr>17_Office ​​テーマ</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2012-07-26T12:48:06Z</dcterms:created>
  <dcterms:modified xsi:type="dcterms:W3CDTF">2014-10-07T04:11:08Z</dcterms:modified>
</cp:coreProperties>
</file>