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 id="2147483846" r:id="rId2"/>
  </p:sldMasterIdLst>
  <p:notesMasterIdLst>
    <p:notesMasterId r:id="rId5"/>
  </p:notesMasterIdLst>
  <p:handoutMasterIdLst>
    <p:handoutMasterId r:id="rId6"/>
  </p:handoutMasterIdLst>
  <p:sldIdLst>
    <p:sldId id="2107" r:id="rId3"/>
    <p:sldId id="2108" r:id="rId4"/>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1" autoAdjust="0"/>
    <p:restoredTop sz="98777" autoAdjust="0"/>
  </p:normalViewPr>
  <p:slideViewPr>
    <p:cSldViewPr>
      <p:cViewPr>
        <p:scale>
          <a:sx n="80" d="100"/>
          <a:sy n="80" d="100"/>
        </p:scale>
        <p:origin x="-402" y="-324"/>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0</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23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3332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09044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87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73231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0721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2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54463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7051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69160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3"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9565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11003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1308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1"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2063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883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0075156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138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90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82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61" y="63582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82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9468013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二等辺三角形 95"/>
          <p:cNvSpPr/>
          <p:nvPr/>
        </p:nvSpPr>
        <p:spPr>
          <a:xfrm>
            <a:off x="2333308" y="2025274"/>
            <a:ext cx="2712325" cy="142053"/>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二等辺三角形 92"/>
          <p:cNvSpPr/>
          <p:nvPr/>
        </p:nvSpPr>
        <p:spPr>
          <a:xfrm>
            <a:off x="5629639" y="324969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22345" y="501978"/>
            <a:ext cx="9667192" cy="1010837"/>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200" dirty="0" smtClean="0"/>
              <a:t>○　自治体</a:t>
            </a:r>
            <a:r>
              <a:rPr lang="ja-JP" altLang="en-US" sz="1200" dirty="0"/>
              <a:t>等が保有</a:t>
            </a:r>
            <a:r>
              <a:rPr lang="ja-JP" altLang="en-US" sz="1200" dirty="0" smtClean="0"/>
              <a:t>する</a:t>
            </a:r>
            <a:r>
              <a:rPr lang="ja-JP" altLang="en-US" sz="1200" u="sng" dirty="0" smtClean="0">
                <a:solidFill>
                  <a:srgbClr val="FF0000"/>
                </a:solidFill>
              </a:rPr>
              <a:t>社会資本情報等</a:t>
            </a:r>
            <a:r>
              <a:rPr lang="ja-JP" altLang="en-US" sz="1200" dirty="0"/>
              <a:t>（</a:t>
            </a:r>
            <a:r>
              <a:rPr lang="ja-JP" altLang="en-US" sz="1200" dirty="0" smtClean="0"/>
              <a:t>道路、橋梁、トンネル等</a:t>
            </a:r>
            <a:r>
              <a:rPr lang="ja-JP" altLang="en-US" sz="1200" dirty="0"/>
              <a:t>に関する管理情報、工事実績情報、苦情・問い合わせ</a:t>
            </a:r>
            <a:r>
              <a:rPr lang="ja-JP" altLang="en-US" sz="1200" dirty="0" smtClean="0"/>
              <a:t>情報、入札情報等</a:t>
            </a:r>
            <a:r>
              <a:rPr lang="ja-JP" altLang="en-US" sz="1200" dirty="0"/>
              <a:t>）</a:t>
            </a:r>
            <a:r>
              <a:rPr lang="ja-JP" altLang="en-US" sz="1200" u="sng" dirty="0" smtClean="0">
                <a:solidFill>
                  <a:srgbClr val="FF0000"/>
                </a:solidFill>
              </a:rPr>
              <a:t>が利</a:t>
            </a:r>
            <a:r>
              <a:rPr lang="ja-JP" altLang="en-US" sz="1200" u="sng" dirty="0">
                <a:solidFill>
                  <a:srgbClr val="FF0000"/>
                </a:solidFill>
              </a:rPr>
              <a:t>活用しやすい形式で管理・公開されれば、各分野</a:t>
            </a:r>
            <a:r>
              <a:rPr lang="ja-JP" altLang="en-US" sz="1200" u="sng" dirty="0" smtClean="0">
                <a:solidFill>
                  <a:srgbClr val="FF0000"/>
                </a:solidFill>
              </a:rPr>
              <a:t>のデータ</a:t>
            </a:r>
            <a:r>
              <a:rPr lang="ja-JP" altLang="en-US" sz="1200" u="sng" dirty="0">
                <a:solidFill>
                  <a:srgbClr val="FF0000"/>
                </a:solidFill>
              </a:rPr>
              <a:t>同士の組み合わせが可能となり</a:t>
            </a:r>
            <a:r>
              <a:rPr lang="ja-JP" altLang="en-US" sz="1200" u="sng" dirty="0" smtClean="0">
                <a:solidFill>
                  <a:srgbClr val="FF0000"/>
                </a:solidFill>
              </a:rPr>
              <a:t>、社会資本に</a:t>
            </a:r>
            <a:r>
              <a:rPr lang="ja-JP" altLang="en-US" sz="1200" u="sng" dirty="0">
                <a:solidFill>
                  <a:srgbClr val="FF0000"/>
                </a:solidFill>
              </a:rPr>
              <a:t>関する新たなサービスや情報の</a:t>
            </a:r>
            <a:r>
              <a:rPr lang="ja-JP" altLang="en-US" sz="1200" u="sng" dirty="0" smtClean="0">
                <a:solidFill>
                  <a:srgbClr val="FF0000"/>
                </a:solidFill>
              </a:rPr>
              <a:t>価値の創出が期待</a:t>
            </a:r>
            <a:r>
              <a:rPr lang="ja-JP" altLang="en-US" sz="1200" dirty="0" smtClean="0"/>
              <a:t>される</a:t>
            </a:r>
            <a:r>
              <a:rPr lang="ja-JP" altLang="en-US" sz="1200" dirty="0"/>
              <a:t>。これにより</a:t>
            </a:r>
            <a:r>
              <a:rPr lang="ja-JP" altLang="en-US" sz="1200" dirty="0" smtClean="0"/>
              <a:t>、社会資本整備の効率化や、住民の安心安全の向上等に</a:t>
            </a:r>
            <a:r>
              <a:rPr lang="ja-JP" altLang="en-US" sz="1200" dirty="0"/>
              <a:t>資することが期待される</a:t>
            </a:r>
            <a:r>
              <a:rPr lang="ja-JP" altLang="en-US" sz="1200" dirty="0" smtClean="0"/>
              <a:t>。</a:t>
            </a:r>
            <a:endParaRPr lang="en-US" altLang="ja-JP" sz="1200" dirty="0"/>
          </a:p>
          <a:p>
            <a:pPr marL="177800" indent="-177800"/>
            <a:r>
              <a:rPr lang="ja-JP" altLang="en-US" sz="1200" dirty="0" smtClean="0"/>
              <a:t>○　この</a:t>
            </a:r>
            <a:r>
              <a:rPr lang="ja-JP" altLang="en-US" sz="1200" dirty="0"/>
              <a:t>ため</a:t>
            </a:r>
            <a:r>
              <a:rPr lang="ja-JP" altLang="en-US" sz="1200" dirty="0" smtClean="0"/>
              <a:t>、自治体等が</a:t>
            </a:r>
            <a:r>
              <a:rPr lang="ja-JP" altLang="en-US" sz="1200" dirty="0"/>
              <a:t>保有</a:t>
            </a:r>
            <a:r>
              <a:rPr lang="ja-JP" altLang="en-US" sz="1200" dirty="0" smtClean="0"/>
              <a:t>する</a:t>
            </a:r>
            <a:r>
              <a:rPr lang="ja-JP" altLang="en-US" sz="1200" u="sng" dirty="0" smtClean="0">
                <a:solidFill>
                  <a:srgbClr val="FF0000"/>
                </a:solidFill>
              </a:rPr>
              <a:t>社会</a:t>
            </a:r>
            <a:r>
              <a:rPr lang="ja-JP" altLang="en-US" sz="1200" u="sng" dirty="0">
                <a:solidFill>
                  <a:srgbClr val="FF0000"/>
                </a:solidFill>
              </a:rPr>
              <a:t>資本</a:t>
            </a:r>
            <a:r>
              <a:rPr lang="ja-JP" altLang="en-US" sz="1200" u="sng" dirty="0" smtClean="0">
                <a:solidFill>
                  <a:srgbClr val="FF0000"/>
                </a:solidFill>
              </a:rPr>
              <a:t>情報等の流通・連携により、様々なアプリケーション</a:t>
            </a:r>
            <a:r>
              <a:rPr lang="ja-JP" altLang="en-US" sz="1200" dirty="0" smtClean="0"/>
              <a:t>（</a:t>
            </a:r>
            <a:r>
              <a:rPr lang="ja-JP" altLang="en-US" sz="12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関するマーケティング情報提供サービス、社会資本の図面（諸元）情報提供サービス等</a:t>
            </a:r>
            <a:r>
              <a:rPr lang="ja-JP" altLang="en-US" sz="1200" dirty="0" smtClean="0"/>
              <a:t>）</a:t>
            </a:r>
            <a:r>
              <a:rPr lang="ja-JP" altLang="en-US" sz="1200" u="sng" dirty="0" smtClean="0">
                <a:solidFill>
                  <a:srgbClr val="FF0000"/>
                </a:solidFill>
              </a:rPr>
              <a:t>の提供が可能になることを実証</a:t>
            </a:r>
            <a:r>
              <a:rPr lang="ja-JP" altLang="en-US" sz="1200" dirty="0" smtClean="0"/>
              <a:t>する。 </a:t>
            </a:r>
            <a:endParaRPr lang="en-US" altLang="ja-JP" sz="1200" dirty="0" smtClean="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円柱 2"/>
          <p:cNvSpPr/>
          <p:nvPr/>
        </p:nvSpPr>
        <p:spPr bwMode="gray">
          <a:xfrm>
            <a:off x="537053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円柱 77"/>
          <p:cNvSpPr/>
          <p:nvPr/>
        </p:nvSpPr>
        <p:spPr bwMode="gray">
          <a:xfrm>
            <a:off x="3742078"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住民</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からの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苦情・問い合わせ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9" name="円柱 78"/>
          <p:cNvSpPr/>
          <p:nvPr/>
        </p:nvSpPr>
        <p:spPr bwMode="gray">
          <a:xfrm>
            <a:off x="203984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0" name="円柱 79"/>
          <p:cNvSpPr/>
          <p:nvPr/>
        </p:nvSpPr>
        <p:spPr bwMode="gray">
          <a:xfrm>
            <a:off x="349317"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工事実績</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57" name="カギ線コネクタ 156"/>
          <p:cNvCxnSpPr/>
          <p:nvPr/>
        </p:nvCxnSpPr>
        <p:spPr>
          <a:xfrm rot="10800000">
            <a:off x="4726515" y="5898469"/>
            <a:ext cx="1732738" cy="585732"/>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8" name="カギ線コネクタ 217"/>
          <p:cNvCxnSpPr>
            <a:endCxn id="141" idx="2"/>
          </p:cNvCxnSpPr>
          <p:nvPr/>
        </p:nvCxnSpPr>
        <p:spPr>
          <a:xfrm flipV="1">
            <a:off x="2645246" y="5802039"/>
            <a:ext cx="938901" cy="534396"/>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98" name="角丸四角形 57"/>
          <p:cNvSpPr>
            <a:spLocks noChangeArrowheads="1"/>
          </p:cNvSpPr>
          <p:nvPr/>
        </p:nvSpPr>
        <p:spPr bwMode="gray">
          <a:xfrm>
            <a:off x="1361902" y="6062992"/>
            <a:ext cx="1471329" cy="739741"/>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4" name="右矢印 163"/>
          <p:cNvSpPr/>
          <p:nvPr/>
        </p:nvSpPr>
        <p:spPr bwMode="gray">
          <a:xfrm rot="16200000">
            <a:off x="2250228" y="4429877"/>
            <a:ext cx="871381"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5" name="右矢印 164"/>
          <p:cNvSpPr/>
          <p:nvPr/>
        </p:nvSpPr>
        <p:spPr bwMode="gray">
          <a:xfrm rot="16200000">
            <a:off x="571822" y="4429877"/>
            <a:ext cx="8713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6" name="右矢印 165"/>
          <p:cNvSpPr/>
          <p:nvPr/>
        </p:nvSpPr>
        <p:spPr bwMode="gray">
          <a:xfrm rot="16200000">
            <a:off x="5635475" y="4401441"/>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5" name="角丸四角形 40"/>
          <p:cNvSpPr>
            <a:spLocks noChangeArrowheads="1"/>
          </p:cNvSpPr>
          <p:nvPr/>
        </p:nvSpPr>
        <p:spPr bwMode="gray">
          <a:xfrm>
            <a:off x="28105" y="3626134"/>
            <a:ext cx="6862474" cy="756708"/>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角丸四角形 40"/>
          <p:cNvSpPr>
            <a:spLocks noChangeArrowheads="1"/>
          </p:cNvSpPr>
          <p:nvPr/>
        </p:nvSpPr>
        <p:spPr bwMode="gray">
          <a:xfrm>
            <a:off x="28106" y="2282921"/>
            <a:ext cx="6722004" cy="925124"/>
          </a:xfrm>
          <a:prstGeom prst="roundRect">
            <a:avLst>
              <a:gd name="adj" fmla="val 0"/>
            </a:avLst>
          </a:prstGeom>
          <a:solidFill>
            <a:schemeClr val="bg1"/>
          </a:solid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角丸四角形 40"/>
          <p:cNvSpPr>
            <a:spLocks noChangeArrowheads="1"/>
          </p:cNvSpPr>
          <p:nvPr/>
        </p:nvSpPr>
        <p:spPr bwMode="gray">
          <a:xfrm>
            <a:off x="28105" y="1579095"/>
            <a:ext cx="6722005" cy="375689"/>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28"/>
          <p:cNvSpPr txBox="1">
            <a:spLocks noChangeArrowheads="1"/>
          </p:cNvSpPr>
          <p:nvPr/>
        </p:nvSpPr>
        <p:spPr bwMode="gray">
          <a:xfrm>
            <a:off x="5375382" y="1620297"/>
            <a:ext cx="943233"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地域住民</a:t>
            </a:r>
          </a:p>
        </p:txBody>
      </p:sp>
      <p:sp>
        <p:nvSpPr>
          <p:cNvPr id="9" name="テキスト ボックス 53"/>
          <p:cNvSpPr txBox="1">
            <a:spLocks noChangeArrowheads="1"/>
          </p:cNvSpPr>
          <p:nvPr/>
        </p:nvSpPr>
        <p:spPr bwMode="gray">
          <a:xfrm>
            <a:off x="714194" y="2434041"/>
            <a:ext cx="1392845"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公共事業に関する</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マーケティング情報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0" name="テキスト ボックス 54"/>
          <p:cNvSpPr txBox="1">
            <a:spLocks noChangeArrowheads="1"/>
          </p:cNvSpPr>
          <p:nvPr/>
        </p:nvSpPr>
        <p:spPr bwMode="gray">
          <a:xfrm>
            <a:off x="2223519" y="2442259"/>
            <a:ext cx="1360628"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社会資本の</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図面（諸元）情報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1" name="テキスト ボックス 55"/>
          <p:cNvSpPr txBox="1">
            <a:spLocks noChangeArrowheads="1"/>
          </p:cNvSpPr>
          <p:nvPr/>
        </p:nvSpPr>
        <p:spPr bwMode="gray">
          <a:xfrm>
            <a:off x="3742080" y="2446913"/>
            <a:ext cx="1319177"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公開サービス</a:t>
            </a:r>
          </a:p>
        </p:txBody>
      </p:sp>
      <p:sp>
        <p:nvSpPr>
          <p:cNvPr id="13" name="テキスト ボックス 86"/>
          <p:cNvSpPr txBox="1">
            <a:spLocks noChangeArrowheads="1"/>
          </p:cNvSpPr>
          <p:nvPr/>
        </p:nvSpPr>
        <p:spPr bwMode="gray">
          <a:xfrm>
            <a:off x="906696" y="1637455"/>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建設業者</a:t>
            </a:r>
          </a:p>
        </p:txBody>
      </p:sp>
      <p:sp>
        <p:nvSpPr>
          <p:cNvPr id="14" name="テキスト ボックス 87"/>
          <p:cNvSpPr txBox="1">
            <a:spLocks noChangeArrowheads="1"/>
          </p:cNvSpPr>
          <p:nvPr/>
        </p:nvSpPr>
        <p:spPr bwMode="gray">
          <a:xfrm>
            <a:off x="2141211" y="1624274"/>
            <a:ext cx="1346321"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資材メーカー</a:t>
            </a:r>
          </a:p>
        </p:txBody>
      </p:sp>
      <p:sp>
        <p:nvSpPr>
          <p:cNvPr id="15" name="テキスト ボックス 88"/>
          <p:cNvSpPr txBox="1">
            <a:spLocks noChangeArrowheads="1"/>
          </p:cNvSpPr>
          <p:nvPr/>
        </p:nvSpPr>
        <p:spPr bwMode="gray">
          <a:xfrm>
            <a:off x="4023161" y="1620298"/>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運送業者</a:t>
            </a:r>
          </a:p>
        </p:txBody>
      </p:sp>
      <p:sp>
        <p:nvSpPr>
          <p:cNvPr id="16" name="テキスト ボックス 33"/>
          <p:cNvSpPr txBox="1">
            <a:spLocks noChangeArrowheads="1"/>
          </p:cNvSpPr>
          <p:nvPr/>
        </p:nvSpPr>
        <p:spPr bwMode="gray">
          <a:xfrm>
            <a:off x="28106" y="1582105"/>
            <a:ext cx="615776" cy="375689"/>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smtClean="0">
                <a:latin typeface="ＭＳ Ｐゴシック" panose="020B0600070205080204" pitchFamily="50" charset="-128"/>
                <a:ea typeface="ＭＳ Ｐゴシック" panose="020B0600070205080204" pitchFamily="50" charset="-128"/>
              </a:rPr>
              <a:t>利用者</a:t>
            </a:r>
            <a:endParaRPr lang="ja-JP" altLang="en-US" sz="1200"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flipH="1">
            <a:off x="28105" y="2282921"/>
            <a:ext cx="615776" cy="925124"/>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200" dirty="0" smtClean="0">
                <a:latin typeface="ＭＳ Ｐゴシック" panose="020B0600070205080204" pitchFamily="50" charset="-128"/>
                <a:ea typeface="ＭＳ Ｐゴシック" panose="020B0600070205080204" pitchFamily="50" charset="-128"/>
              </a:rPr>
              <a:t>提供</a:t>
            </a:r>
            <a:endParaRPr lang="en-US" altLang="ja-JP" sz="1200" dirty="0" smtClean="0">
              <a:latin typeface="ＭＳ Ｐゴシック" panose="020B0600070205080204" pitchFamily="50" charset="-128"/>
              <a:ea typeface="ＭＳ Ｐゴシック" panose="020B060007020508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rPr>
              <a:t>サービス</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59" name="Picture 9" descr="C:\Users\fr611884\AppData\Local\Microsoft\Windows\Temporary Internet Files\Content.IE5\27XX367M\MC9004246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73" y="6278870"/>
            <a:ext cx="670601" cy="468946"/>
          </a:xfrm>
          <a:prstGeom prst="rect">
            <a:avLst/>
          </a:prstGeom>
          <a:noFill/>
          <a:extLst>
            <a:ext uri="{909E8E84-426E-40DD-AFC4-6F175D3DCCD1}">
              <a14:hiddenFill xmlns:a14="http://schemas.microsoft.com/office/drawing/2010/main">
                <a:solidFill>
                  <a:srgbClr val="FFFFFF"/>
                </a:solidFill>
              </a14:hiddenFill>
            </a:ext>
          </a:extLst>
        </p:spPr>
      </p:pic>
      <p:sp>
        <p:nvSpPr>
          <p:cNvPr id="131" name="右矢印 130"/>
          <p:cNvSpPr/>
          <p:nvPr/>
        </p:nvSpPr>
        <p:spPr bwMode="gray">
          <a:xfrm rot="16200000">
            <a:off x="3957583" y="4401440"/>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2" name="テキスト ボックス 161"/>
          <p:cNvSpPr txBox="1"/>
          <p:nvPr/>
        </p:nvSpPr>
        <p:spPr>
          <a:xfrm>
            <a:off x="1380846" y="6062992"/>
            <a:ext cx="1184940"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工事・点検業者</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p:cNvSpPr txBox="1"/>
          <p:nvPr/>
        </p:nvSpPr>
        <p:spPr>
          <a:xfrm>
            <a:off x="2118415" y="4582645"/>
            <a:ext cx="1119217" cy="579600"/>
          </a:xfrm>
          <a:prstGeom prst="rect">
            <a:avLst/>
          </a:prstGeom>
          <a:solidFill>
            <a:schemeClr val="bg1"/>
          </a:solidFill>
          <a:ln>
            <a:solidFill>
              <a:schemeClr val="tx1"/>
            </a:solidFill>
            <a:prstDash val="solid"/>
          </a:ln>
        </p:spPr>
        <p:txBody>
          <a:bodyPr wrap="none" rtlCol="0">
            <a:spAutoFit/>
          </a:bodyPr>
          <a:lstStyle/>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・管理基本データ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・諸元データ</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cs typeface="Meiryo UI" pitchFamily="50" charset="-128"/>
              </a:rPr>
              <a:t>・入札情報データ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5" name="テキスト ボックス 114"/>
          <p:cNvSpPr txBox="1"/>
          <p:nvPr/>
        </p:nvSpPr>
        <p:spPr>
          <a:xfrm>
            <a:off x="3513093" y="4604947"/>
            <a:ext cx="1548822" cy="400110"/>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・苦情・問い合わせデータ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6" name="テキスト ボックス 115"/>
          <p:cNvSpPr txBox="1"/>
          <p:nvPr/>
        </p:nvSpPr>
        <p:spPr>
          <a:xfrm>
            <a:off x="464047" y="4596285"/>
            <a:ext cx="1018227" cy="246221"/>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59" name="テキスト ボックス 158"/>
          <p:cNvSpPr txBox="1"/>
          <p:nvPr/>
        </p:nvSpPr>
        <p:spPr>
          <a:xfrm>
            <a:off x="5402171" y="4607163"/>
            <a:ext cx="1244251" cy="400110"/>
          </a:xfrm>
          <a:prstGeom prst="rect">
            <a:avLst/>
          </a:prstGeom>
          <a:solidFill>
            <a:schemeClr val="bg1"/>
          </a:solidFill>
          <a:ln>
            <a:solidFill>
              <a:schemeClr val="tx1"/>
            </a:solidFill>
            <a:prstDash val="solid"/>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・社会資本に関する</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　</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41" name="角丸四角形 57"/>
          <p:cNvSpPr>
            <a:spLocks noChangeArrowheads="1"/>
          </p:cNvSpPr>
          <p:nvPr/>
        </p:nvSpPr>
        <p:spPr bwMode="gray">
          <a:xfrm>
            <a:off x="2107038" y="5187939"/>
            <a:ext cx="2954218" cy="614100"/>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p:cNvSpPr txBox="1"/>
          <p:nvPr/>
        </p:nvSpPr>
        <p:spPr>
          <a:xfrm>
            <a:off x="2288068" y="5179495"/>
            <a:ext cx="646331"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自治体</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pic>
        <p:nvPicPr>
          <p:cNvPr id="1026" name="Picture 2" descr="C:\Users\fr611884\AppData\Local\Microsoft\Windows\Temporary Internet Files\Content.IE5\MZ1ILGES\MC9004335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189" y="5249747"/>
            <a:ext cx="1066902" cy="555517"/>
          </a:xfrm>
          <a:prstGeom prst="rect">
            <a:avLst/>
          </a:prstGeom>
          <a:noFill/>
          <a:extLst>
            <a:ext uri="{909E8E84-426E-40DD-AFC4-6F175D3DCCD1}">
              <a14:hiddenFill xmlns:a14="http://schemas.microsoft.com/office/drawing/2010/main">
                <a:solidFill>
                  <a:srgbClr val="FFFFFF"/>
                </a:solidFill>
              </a14:hiddenFill>
            </a:ext>
          </a:extLst>
        </p:spPr>
      </p:pic>
      <p:sp>
        <p:nvSpPr>
          <p:cNvPr id="140" name="角丸四角形 57"/>
          <p:cNvSpPr>
            <a:spLocks noChangeArrowheads="1"/>
          </p:cNvSpPr>
          <p:nvPr/>
        </p:nvSpPr>
        <p:spPr bwMode="gray">
          <a:xfrm>
            <a:off x="56456" y="5179495"/>
            <a:ext cx="1903719" cy="718975"/>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7" name="Picture 7" descr="C:\Users\fr611884\AppData\Local\Microsoft\Windows\Temporary Internet Files\Content.IE5\MZ1ILGES\MC9004342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73" y="5395518"/>
            <a:ext cx="1009816" cy="421522"/>
          </a:xfrm>
          <a:prstGeom prst="rect">
            <a:avLst/>
          </a:prstGeom>
          <a:noFill/>
          <a:extLst>
            <a:ext uri="{909E8E84-426E-40DD-AFC4-6F175D3DCCD1}">
              <a14:hiddenFill xmlns:a14="http://schemas.microsoft.com/office/drawing/2010/main">
                <a:solidFill>
                  <a:srgbClr val="FFFFFF"/>
                </a:solidFill>
              </a14:hiddenFill>
            </a:ext>
          </a:extLst>
        </p:spPr>
      </p:pic>
      <p:sp>
        <p:nvSpPr>
          <p:cNvPr id="143" name="角丸四角形 57"/>
          <p:cNvSpPr>
            <a:spLocks noChangeArrowheads="1"/>
          </p:cNvSpPr>
          <p:nvPr/>
        </p:nvSpPr>
        <p:spPr bwMode="gray">
          <a:xfrm>
            <a:off x="5759183" y="6200315"/>
            <a:ext cx="950548" cy="62044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5" name="Picture 4" descr="C:\Users\fr611884\AppData\Local\Microsoft\Windows\Temporary Internet Files\Content.IE5\MOZZJTL1\MC9003553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726" y="6305465"/>
            <a:ext cx="556849" cy="470572"/>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4332534" y="6382578"/>
            <a:ext cx="1204176" cy="246221"/>
          </a:xfrm>
          <a:prstGeom prst="rect">
            <a:avLst/>
          </a:prstGeom>
          <a:solidFill>
            <a:schemeClr val="bg1"/>
          </a:solidFill>
          <a:ln>
            <a:solidFill>
              <a:schemeClr val="tx1"/>
            </a:solidFill>
            <a:prstDash val="dash"/>
          </a:ln>
        </p:spPr>
        <p:txBody>
          <a:bodyPr wrap="none" rtlCol="0">
            <a:sp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・苦情・</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問い合わせ</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9" name="カギ線コネクタ 198"/>
          <p:cNvCxnSpPr>
            <a:stCxn id="198" idx="1"/>
          </p:cNvCxnSpPr>
          <p:nvPr/>
        </p:nvCxnSpPr>
        <p:spPr>
          <a:xfrm rot="10800000">
            <a:off x="797188" y="5898481"/>
            <a:ext cx="564715" cy="534383"/>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6" name="テキスト ボックス 205"/>
          <p:cNvSpPr txBox="1"/>
          <p:nvPr/>
        </p:nvSpPr>
        <p:spPr>
          <a:xfrm>
            <a:off x="383014" y="6336299"/>
            <a:ext cx="828321" cy="246221"/>
          </a:xfrm>
          <a:prstGeom prst="rect">
            <a:avLst/>
          </a:prstGeom>
          <a:solidFill>
            <a:schemeClr val="bg1"/>
          </a:solidFill>
          <a:ln>
            <a:solidFill>
              <a:schemeClr val="tx1"/>
            </a:solidFill>
            <a:prstDash val="dash"/>
          </a:ln>
        </p:spPr>
        <p:txBody>
          <a:bodyPr wrap="squar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29" name="角丸四角形 57"/>
          <p:cNvSpPr>
            <a:spLocks noChangeArrowheads="1"/>
          </p:cNvSpPr>
          <p:nvPr/>
        </p:nvSpPr>
        <p:spPr bwMode="gray">
          <a:xfrm>
            <a:off x="5316884" y="5177526"/>
            <a:ext cx="1392846" cy="57803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48" name="Picture 2" descr="C:\Users\fr611884\AppData\Local\Microsoft\Windows\Temporary Internet Files\Content.IE5\27XX367M\MC90043607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998" y="5343467"/>
            <a:ext cx="395282" cy="367482"/>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a:off x="5361181" y="5132918"/>
            <a:ext cx="1066318"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インターネット</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5" name="直線コネクタ 234"/>
          <p:cNvCxnSpPr>
            <a:endCxn id="229" idx="2"/>
          </p:cNvCxnSpPr>
          <p:nvPr/>
        </p:nvCxnSpPr>
        <p:spPr>
          <a:xfrm flipV="1">
            <a:off x="6013308" y="5755559"/>
            <a:ext cx="0" cy="472747"/>
          </a:xfrm>
          <a:prstGeom prst="line">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2" name="テキスト ボックス 231"/>
          <p:cNvSpPr txBox="1"/>
          <p:nvPr/>
        </p:nvSpPr>
        <p:spPr>
          <a:xfrm>
            <a:off x="5316884" y="5891657"/>
            <a:ext cx="1298753" cy="246221"/>
          </a:xfrm>
          <a:prstGeom prst="rect">
            <a:avLst/>
          </a:prstGeom>
          <a:solidFill>
            <a:schemeClr val="bg1"/>
          </a:solidFill>
          <a:ln>
            <a:solidFill>
              <a:schemeClr val="tx1"/>
            </a:solidFill>
            <a:prstDash val="dash"/>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利用・書き込み</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p:cNvSpPr txBox="1"/>
          <p:nvPr/>
        </p:nvSpPr>
        <p:spPr>
          <a:xfrm>
            <a:off x="5786314" y="6182133"/>
            <a:ext cx="492443"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住民</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75" name="テキスト ボックス 74"/>
          <p:cNvSpPr txBox="1"/>
          <p:nvPr/>
        </p:nvSpPr>
        <p:spPr>
          <a:xfrm>
            <a:off x="2960371" y="6115598"/>
            <a:ext cx="1245955" cy="687134"/>
          </a:xfrm>
          <a:prstGeom prst="rect">
            <a:avLst/>
          </a:prstGeom>
          <a:solidFill>
            <a:schemeClr val="bg1"/>
          </a:solidFill>
          <a:ln>
            <a:solidFill>
              <a:schemeClr val="tx1"/>
            </a:solidFill>
            <a:prstDash val="dash"/>
          </a:ln>
        </p:spPr>
        <p:txBody>
          <a:bodyPr wrap="square" rtlCol="0">
            <a:no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・管理</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基本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81" name="テキスト ボックス 80"/>
          <p:cNvSpPr txBox="1"/>
          <p:nvPr/>
        </p:nvSpPr>
        <p:spPr>
          <a:xfrm>
            <a:off x="5187903" y="2464796"/>
            <a:ext cx="1408590" cy="598627"/>
          </a:xfrm>
          <a:prstGeom prst="rect">
            <a:avLst/>
          </a:prstGeom>
          <a:solidFill>
            <a:schemeClr val="accent6">
              <a:lumMod val="20000"/>
              <a:lumOff val="80000"/>
            </a:schemeClr>
          </a:solidFill>
          <a:ln w="12700">
            <a:solidFill>
              <a:srgbClr val="FF0000"/>
            </a:solidFill>
            <a:miter lim="800000"/>
            <a:headEnd/>
            <a:tailEnd/>
          </a:ln>
        </p:spPr>
        <p:txBody>
          <a:bodyPr wrap="none" anchor="ctr"/>
          <a:lstStyle>
            <a:defPPr>
              <a:defRPr lang="ja-JP"/>
            </a:defPPr>
            <a:lvl1pPr algn="ctr">
              <a:defRPr sz="1200">
                <a:solidFill>
                  <a:srgbClr val="000000"/>
                </a:solidFill>
                <a:latin typeface="Meiryo UI" pitchFamily="50" charset="-128"/>
                <a:ea typeface="Meiryo UI" pitchFamily="50" charset="-128"/>
                <a:cs typeface="Meiryo UI" pitchFamily="50" charset="-128"/>
              </a:defRPr>
            </a:lvl1pPr>
          </a:lstStyle>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コンテストによる</a:t>
            </a:r>
            <a:endParaRPr lang="en-US" altLang="ja-JP" sz="1100"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アプリケーション</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28105" y="3502761"/>
            <a:ext cx="6862474" cy="24674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224" name="正方形/長方形 223"/>
          <p:cNvSpPr/>
          <p:nvPr/>
        </p:nvSpPr>
        <p:spPr>
          <a:xfrm>
            <a:off x="-15552" y="5202578"/>
            <a:ext cx="2044149" cy="246221"/>
          </a:xfrm>
          <a:prstGeom prst="rect">
            <a:avLst/>
          </a:prstGeom>
        </p:spPr>
        <p:txBody>
          <a:bodyPr wrap="none">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（一財）日本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建設情報総合センター</a:t>
            </a: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4" name="角丸四角形 3"/>
          <p:cNvSpPr/>
          <p:nvPr/>
        </p:nvSpPr>
        <p:spPr>
          <a:xfrm>
            <a:off x="7116298" y="3429000"/>
            <a:ext cx="2733246" cy="3149821"/>
          </a:xfrm>
          <a:prstGeom prst="roundRect">
            <a:avLst>
              <a:gd name="adj" fmla="val 543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cs typeface="Meiryo UI" pitchFamily="50" charset="-128"/>
              </a:rPr>
              <a:t>本実証で扱うデータ（例）</a:t>
            </a: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p>
          <a:p>
            <a:pPr algn="ctr"/>
            <a:endPar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工事件名、工期、施工場所、</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工法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名称、工法、幅員、建設年次　等</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図面データ、入札情報データ</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●苦情・問い合わせ情報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発生日時、発生場所、発生内容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ソーシャルメディアに発信された社会</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資本に関する情報</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大かっこ 86"/>
          <p:cNvSpPr/>
          <p:nvPr/>
        </p:nvSpPr>
        <p:spPr>
          <a:xfrm>
            <a:off x="7196196" y="1556792"/>
            <a:ext cx="2581340" cy="514763"/>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100" dirty="0" smtClean="0">
                <a:latin typeface="+mn-ea"/>
              </a:rPr>
              <a:t>実施</a:t>
            </a:r>
            <a:r>
              <a:rPr lang="ja-JP" altLang="en-US" sz="1100" dirty="0">
                <a:latin typeface="+mn-ea"/>
              </a:rPr>
              <a:t>主体</a:t>
            </a:r>
            <a:r>
              <a:rPr lang="ja-JP" altLang="en-US" sz="1100" dirty="0" smtClean="0">
                <a:latin typeface="+mn-ea"/>
              </a:rPr>
              <a:t>：富士通株式会社</a:t>
            </a:r>
            <a:endParaRPr lang="en-US" altLang="ja-JP" sz="1100" dirty="0" smtClean="0">
              <a:latin typeface="+mn-ea"/>
            </a:endParaRPr>
          </a:p>
          <a:p>
            <a:r>
              <a:rPr lang="ja-JP" altLang="en-US" sz="1100" dirty="0" smtClean="0">
                <a:latin typeface="+mn-ea"/>
              </a:rPr>
              <a:t>連携</a:t>
            </a:r>
            <a:r>
              <a:rPr lang="ja-JP" altLang="en-US" sz="1100" dirty="0">
                <a:latin typeface="+mn-ea"/>
              </a:rPr>
              <a:t>主体</a:t>
            </a:r>
            <a:r>
              <a:rPr lang="ja-JP" altLang="en-US" sz="1100" dirty="0" smtClean="0">
                <a:latin typeface="+mn-ea"/>
              </a:rPr>
              <a:t>：佐賀県、福岡市</a:t>
            </a:r>
            <a:r>
              <a:rPr lang="ja-JP" altLang="en-US" sz="1100" dirty="0">
                <a:latin typeface="+mn-ea"/>
              </a:rPr>
              <a:t>等</a:t>
            </a:r>
            <a:r>
              <a:rPr lang="ja-JP" altLang="en-US" sz="1100" dirty="0" smtClean="0">
                <a:latin typeface="+mn-ea"/>
              </a:rPr>
              <a:t>　　</a:t>
            </a:r>
            <a:endParaRPr lang="en-US" altLang="ja-JP" sz="1100" dirty="0" smtClean="0">
              <a:solidFill>
                <a:srgbClr val="FF0000"/>
              </a:solidFill>
              <a:latin typeface="+mn-ea"/>
            </a:endParaRPr>
          </a:p>
        </p:txBody>
      </p:sp>
      <p:sp>
        <p:nvSpPr>
          <p:cNvPr id="88" name="Rectangle 176"/>
          <p:cNvSpPr>
            <a:spLocks noChangeArrowheads="1"/>
          </p:cNvSpPr>
          <p:nvPr/>
        </p:nvSpPr>
        <p:spPr bwMode="auto">
          <a:xfrm>
            <a:off x="7473280" y="2448292"/>
            <a:ext cx="2376264" cy="8651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smtClean="0">
                <a:latin typeface="ＭＳ Ｐゴシック" pitchFamily="50" charset="-128"/>
              </a:rPr>
              <a:t>の</a:t>
            </a:r>
            <a:r>
              <a:rPr lang="ja-JP" altLang="en-US" sz="1100" dirty="0">
                <a:latin typeface="ＭＳ Ｐゴシック" pitchFamily="50" charset="-128"/>
              </a:rPr>
              <a:t>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　等</a:t>
            </a:r>
            <a:endParaRPr lang="ja-JP" altLang="en-US" sz="1100" dirty="0">
              <a:latin typeface="ＭＳ Ｐゴシック" pitchFamily="50" charset="-128"/>
            </a:endParaRPr>
          </a:p>
        </p:txBody>
      </p:sp>
      <p:sp>
        <p:nvSpPr>
          <p:cNvPr id="91" name="AutoShape 205"/>
          <p:cNvSpPr>
            <a:spLocks noChangeArrowheads="1"/>
          </p:cNvSpPr>
          <p:nvPr/>
        </p:nvSpPr>
        <p:spPr bwMode="auto">
          <a:xfrm>
            <a:off x="6828167" y="2605352"/>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00" name="二等辺三角形 99"/>
          <p:cNvSpPr/>
          <p:nvPr/>
        </p:nvSpPr>
        <p:spPr>
          <a:xfrm>
            <a:off x="2305173" y="3238541"/>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p:cNvSpPr/>
          <p:nvPr/>
        </p:nvSpPr>
        <p:spPr>
          <a:xfrm>
            <a:off x="609271" y="322810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4005909" y="3245829"/>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a:t>
            </a:r>
            <a:r>
              <a:rPr lang="ja-JP" altLang="en-US" sz="2000" dirty="0" smtClean="0">
                <a:latin typeface="+mn-ea"/>
              </a:rPr>
              <a:t>社会資本</a:t>
            </a:r>
            <a:r>
              <a:rPr lang="ja-JP" altLang="en-US" dirty="0" smtClean="0">
                <a:latin typeface="+mn-ea"/>
              </a:rPr>
              <a:t>実証（概要）</a:t>
            </a:r>
            <a:endParaRPr kumimoji="1" lang="en-US" altLang="ja-JP" sz="2000" dirty="0" smtClean="0">
              <a:latin typeface="+mn-ea"/>
            </a:endParaRPr>
          </a:p>
        </p:txBody>
      </p:sp>
    </p:spTree>
    <p:extLst>
      <p:ext uri="{BB962C8B-B14F-4D97-AF65-F5344CB8AC3E}">
        <p14:creationId xmlns:p14="http://schemas.microsoft.com/office/powerpoint/2010/main" val="107137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4" name="テキスト ボックス 3"/>
          <p:cNvSpPr txBox="1"/>
          <p:nvPr/>
        </p:nvSpPr>
        <p:spPr>
          <a:xfrm>
            <a:off x="2" y="-2353"/>
            <a:ext cx="9905999" cy="400093"/>
          </a:xfrm>
          <a:prstGeom prst="rect">
            <a:avLst/>
          </a:prstGeom>
          <a:noFill/>
        </p:spPr>
        <p:txBody>
          <a:bodyPr wrap="square" lIns="91424" tIns="45712" rIns="91424" bIns="45712"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年度オープンデータ実証実験　社会資本実証</a:t>
            </a:r>
            <a:r>
              <a:rPr lang="ja-JP" altLang="en-US" dirty="0" smtClean="0">
                <a:latin typeface="+mn-ea"/>
              </a:rPr>
              <a:t>（成果）</a:t>
            </a:r>
            <a:endParaRPr lang="en-US" altLang="ja-JP" dirty="0">
              <a:latin typeface="+mn-ea"/>
            </a:endParaRPr>
          </a:p>
        </p:txBody>
      </p:sp>
      <p:pic>
        <p:nvPicPr>
          <p:cNvPr id="17"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09" t="32620" b="3072"/>
          <a:stretch/>
        </p:blipFill>
        <p:spPr bwMode="auto">
          <a:xfrm>
            <a:off x="7133711" y="2227941"/>
            <a:ext cx="2385741" cy="1650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7" t="16727" r="45347" b="76295"/>
          <a:stretch/>
        </p:blipFill>
        <p:spPr bwMode="auto">
          <a:xfrm>
            <a:off x="7135671" y="2204864"/>
            <a:ext cx="2383782" cy="167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図 1" descr="Screenshot_2013-12-16-17-42-38"/>
          <p:cNvPicPr>
            <a:picLocks noChangeAspect="1" noChangeArrowheads="1"/>
          </p:cNvPicPr>
          <p:nvPr/>
        </p:nvPicPr>
        <p:blipFill rotWithShape="1">
          <a:blip r:embed="rId4">
            <a:extLst>
              <a:ext uri="{28A0092B-C50C-407E-A947-70E740481C1C}">
                <a14:useLocalDpi xmlns:a14="http://schemas.microsoft.com/office/drawing/2010/main" val="0"/>
              </a:ext>
            </a:extLst>
          </a:blip>
          <a:srcRect b="9960"/>
          <a:stretch/>
        </p:blipFill>
        <p:spPr bwMode="auto">
          <a:xfrm>
            <a:off x="7169696" y="4351124"/>
            <a:ext cx="1051505" cy="1523119"/>
          </a:xfrm>
          <a:prstGeom prst="rect">
            <a:avLst/>
          </a:prstGeom>
          <a:solidFill>
            <a:srgbClr val="FFFFFF"/>
          </a:solidFill>
          <a:ln w="9525">
            <a:solidFill>
              <a:schemeClr val="tx1"/>
            </a:solidFill>
            <a:miter lim="800000"/>
            <a:headEnd/>
            <a:tailEnd/>
          </a:ln>
        </p:spPr>
      </p:pic>
      <p:sp>
        <p:nvSpPr>
          <p:cNvPr id="22" name="右矢印 21"/>
          <p:cNvSpPr/>
          <p:nvPr/>
        </p:nvSpPr>
        <p:spPr bwMode="gray">
          <a:xfrm rot="16200000">
            <a:off x="7184768" y="3991480"/>
            <a:ext cx="458097" cy="197235"/>
          </a:xfrm>
          <a:prstGeom prst="rightArrow">
            <a:avLst/>
          </a:prstGeom>
          <a:gradFill flip="none" rotWithShape="1">
            <a:gsLst>
              <a:gs pos="0">
                <a:srgbClr val="1782DB"/>
              </a:gs>
              <a:gs pos="100000">
                <a:srgbClr val="0B406B"/>
              </a:gs>
            </a:gsLst>
            <a:lin ang="5400000" scaled="1"/>
            <a:tileRect/>
          </a:gradFill>
          <a:ln>
            <a:solidFill>
              <a:srgbClr val="105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4" name="角丸四角形 23"/>
          <p:cNvSpPr/>
          <p:nvPr/>
        </p:nvSpPr>
        <p:spPr>
          <a:xfrm>
            <a:off x="7457728" y="3918144"/>
            <a:ext cx="1012936" cy="518968"/>
          </a:xfrm>
          <a:prstGeom prst="roundRect">
            <a:avLst>
              <a:gd name="adj" fmla="val 650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smtClean="0">
                <a:solidFill>
                  <a:prstClr val="black"/>
                </a:solidFill>
              </a:rPr>
              <a:t>通学路に関する危険情報の投稿　</a:t>
            </a:r>
            <a:endParaRPr lang="en-US" altLang="ja-JP" sz="900" dirty="0" smtClean="0">
              <a:solidFill>
                <a:prstClr val="black"/>
              </a:solidFill>
            </a:endParaRPr>
          </a:p>
        </p:txBody>
      </p:sp>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847"/>
          <a:stretch/>
        </p:blipFill>
        <p:spPr bwMode="auto">
          <a:xfrm>
            <a:off x="8470665" y="4351124"/>
            <a:ext cx="1131146" cy="1526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descr="P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143381" y="5229200"/>
            <a:ext cx="436872" cy="69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bwMode="gray">
          <a:xfrm rot="5400000" flipV="1">
            <a:off x="8475831" y="3991480"/>
            <a:ext cx="458097" cy="197235"/>
          </a:xfrm>
          <a:prstGeom prst="rightArrow">
            <a:avLst/>
          </a:prstGeom>
          <a:gradFill flip="none" rotWithShape="1">
            <a:gsLst>
              <a:gs pos="0">
                <a:srgbClr val="1782DB"/>
              </a:gs>
              <a:gs pos="100000">
                <a:srgbClr val="0B406B"/>
              </a:gs>
            </a:gsLst>
            <a:lin ang="5400000" scaled="1"/>
            <a:tileRect/>
          </a:gradFill>
          <a:ln>
            <a:solidFill>
              <a:srgbClr val="105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角丸四角形 27"/>
          <p:cNvSpPr/>
          <p:nvPr/>
        </p:nvSpPr>
        <p:spPr>
          <a:xfrm>
            <a:off x="8783528" y="3952481"/>
            <a:ext cx="978456" cy="358787"/>
          </a:xfrm>
          <a:prstGeom prst="roundRect">
            <a:avLst>
              <a:gd name="adj" fmla="val 650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prstClr val="black"/>
                </a:solidFill>
              </a:rPr>
              <a:t>防犯</a:t>
            </a:r>
            <a:r>
              <a:rPr lang="ja-JP" altLang="en-US" sz="900" dirty="0" smtClean="0">
                <a:solidFill>
                  <a:prstClr val="black"/>
                </a:solidFill>
              </a:rPr>
              <a:t>情報の</a:t>
            </a:r>
            <a:endParaRPr lang="en-US" altLang="ja-JP" sz="900" dirty="0" smtClean="0">
              <a:solidFill>
                <a:prstClr val="black"/>
              </a:solidFill>
            </a:endParaRPr>
          </a:p>
          <a:p>
            <a:r>
              <a:rPr lang="ja-JP" altLang="en-US" sz="900" dirty="0" smtClean="0">
                <a:solidFill>
                  <a:prstClr val="black"/>
                </a:solidFill>
              </a:rPr>
              <a:t>通知　</a:t>
            </a:r>
            <a:endParaRPr lang="en-US" altLang="ja-JP" sz="900" dirty="0" smtClean="0">
              <a:solidFill>
                <a:prstClr val="black"/>
              </a:solidFill>
            </a:endParaRPr>
          </a:p>
        </p:txBody>
      </p:sp>
      <p:sp>
        <p:nvSpPr>
          <p:cNvPr id="30" name="正方形/長方形 29"/>
          <p:cNvSpPr/>
          <p:nvPr/>
        </p:nvSpPr>
        <p:spPr bwMode="gray">
          <a:xfrm>
            <a:off x="56456" y="5919060"/>
            <a:ext cx="3672408" cy="668087"/>
          </a:xfrm>
          <a:prstGeom prst="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100"/>
              </a:lnSpc>
            </a:pPr>
            <a:r>
              <a:rPr lang="ja-JP" altLang="en-US" sz="1100" dirty="0">
                <a:solidFill>
                  <a:srgbClr val="000000"/>
                </a:solidFill>
              </a:rPr>
              <a:t>・</a:t>
            </a:r>
            <a:r>
              <a:rPr lang="ja-JP" altLang="en-US" sz="1100" dirty="0" smtClean="0">
                <a:solidFill>
                  <a:srgbClr val="000000"/>
                </a:solidFill>
              </a:rPr>
              <a:t>社会資本の諸元や補修履歴の閲覧が可能となり、建設工事会社等の民間企業によるマーケティングに役立ち、ひいては、社会資本の効率的な維持管理が可能。</a:t>
            </a:r>
            <a:endParaRPr lang="ja-JP" altLang="en-US" sz="1100" dirty="0">
              <a:solidFill>
                <a:srgbClr val="000000"/>
              </a:solidFill>
            </a:endParaRPr>
          </a:p>
        </p:txBody>
      </p:sp>
      <p:sp>
        <p:nvSpPr>
          <p:cNvPr id="31" name="正方形/長方形 30"/>
          <p:cNvSpPr/>
          <p:nvPr/>
        </p:nvSpPr>
        <p:spPr bwMode="gray">
          <a:xfrm>
            <a:off x="7088493" y="5919060"/>
            <a:ext cx="2617035" cy="668087"/>
          </a:xfrm>
          <a:prstGeom prst="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100"/>
              </a:lnSpc>
            </a:pPr>
            <a:r>
              <a:rPr lang="ja-JP" altLang="en-US" sz="1100" dirty="0">
                <a:solidFill>
                  <a:srgbClr val="000000"/>
                </a:solidFill>
              </a:rPr>
              <a:t>・</a:t>
            </a:r>
            <a:r>
              <a:rPr lang="ja-JP" altLang="en-US" sz="1100" dirty="0" smtClean="0">
                <a:solidFill>
                  <a:srgbClr val="000000"/>
                </a:solidFill>
              </a:rPr>
              <a:t>市民間における気づきの共有や防犯情報のスマートフォンへの通知により、安全安心を向上。</a:t>
            </a:r>
            <a:endParaRPr lang="ja-JP" altLang="en-US" sz="1100" dirty="0">
              <a:solidFill>
                <a:srgbClr val="000000"/>
              </a:solidFill>
            </a:endParaRPr>
          </a:p>
        </p:txBody>
      </p:sp>
      <p:sp>
        <p:nvSpPr>
          <p:cNvPr id="32" name="正方形/長方形 31"/>
          <p:cNvSpPr/>
          <p:nvPr/>
        </p:nvSpPr>
        <p:spPr bwMode="auto">
          <a:xfrm>
            <a:off x="72008" y="476673"/>
            <a:ext cx="9705528" cy="111821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ctr"/>
          <a:lstStyle/>
          <a:p>
            <a:pPr marL="177800" indent="-177800" fontAlgn="auto">
              <a:lnSpc>
                <a:spcPts val="1200"/>
              </a:lnSpc>
              <a:spcBef>
                <a:spcPts val="0"/>
              </a:spcBef>
              <a:spcAft>
                <a:spcPts val="0"/>
              </a:spcAft>
              <a:defRPr/>
            </a:pPr>
            <a:r>
              <a:rPr kumimoji="0" lang="ja-JP" altLang="en-US" sz="1200" kern="0" dirty="0" smtClean="0">
                <a:solidFill>
                  <a:sysClr val="windowText" lastClr="000000"/>
                </a:solidFill>
                <a:latin typeface="ＭＳ Ｐゴシック"/>
                <a:ea typeface="ＭＳ Ｐゴシック"/>
                <a:cs typeface="メイリオ" pitchFamily="50" charset="-128"/>
              </a:rPr>
              <a:t>○　佐賀県、福岡市等が保有する社会資本情報を</a:t>
            </a:r>
            <a:r>
              <a:rPr kumimoji="0" lang="ja-JP" altLang="en-US" sz="1200" kern="0" dirty="0">
                <a:solidFill>
                  <a:sysClr val="windowText" lastClr="000000"/>
                </a:solidFill>
                <a:latin typeface="ＭＳ Ｐゴシック"/>
                <a:ea typeface="ＭＳ Ｐゴシック"/>
                <a:cs typeface="メイリオ" pitchFamily="50" charset="-128"/>
              </a:rPr>
              <a:t>用いて</a:t>
            </a:r>
            <a:r>
              <a:rPr kumimoji="0" lang="ja-JP" altLang="en-US" sz="1200" kern="0" dirty="0" smtClean="0">
                <a:solidFill>
                  <a:sysClr val="windowText" lastClr="000000"/>
                </a:solidFill>
                <a:latin typeface="ＭＳ Ｐゴシック"/>
                <a:ea typeface="ＭＳ Ｐゴシック"/>
                <a:cs typeface="メイリオ" pitchFamily="50" charset="-128"/>
              </a:rPr>
              <a:t>、社会資本分野におけるオープンデータ活用の有効性を実証。</a:t>
            </a:r>
            <a:endParaRPr kumimoji="0" lang="en-US" altLang="ja-JP" sz="1200" kern="0" dirty="0" smtClean="0">
              <a:solidFill>
                <a:sysClr val="windowText" lastClr="000000"/>
              </a:solidFill>
              <a:latin typeface="ＭＳ Ｐゴシック"/>
              <a:ea typeface="ＭＳ Ｐゴシック"/>
              <a:cs typeface="メイリオ" pitchFamily="50" charset="-128"/>
            </a:endParaRPr>
          </a:p>
          <a:p>
            <a:pPr marL="177800" indent="-177800" fontAlgn="auto">
              <a:lnSpc>
                <a:spcPts val="1200"/>
              </a:lnSpc>
              <a:spcBef>
                <a:spcPts val="0"/>
              </a:spcBef>
              <a:spcAft>
                <a:spcPts val="0"/>
              </a:spcAft>
              <a:defRPr/>
            </a:pPr>
            <a:r>
              <a:rPr kumimoji="0" lang="ja-JP" altLang="en-US" sz="1200" kern="0" dirty="0">
                <a:solidFill>
                  <a:sysClr val="windowText" lastClr="000000"/>
                </a:solidFill>
                <a:latin typeface="ＭＳ Ｐゴシック"/>
                <a:ea typeface="ＭＳ Ｐゴシック"/>
                <a:cs typeface="メイリオ" pitchFamily="50" charset="-128"/>
              </a:rPr>
              <a:t>○　具体的には</a:t>
            </a:r>
            <a:r>
              <a:rPr kumimoji="0" lang="ja-JP" altLang="en-US" sz="1200" kern="0" dirty="0" smtClean="0">
                <a:solidFill>
                  <a:sysClr val="windowText" lastClr="000000"/>
                </a:solidFill>
                <a:latin typeface="ＭＳ Ｐゴシック"/>
                <a:ea typeface="ＭＳ Ｐゴシック"/>
                <a:cs typeface="メイリオ" pitchFamily="50" charset="-128"/>
              </a:rPr>
              <a:t>、①公共</a:t>
            </a:r>
            <a:r>
              <a:rPr kumimoji="0" lang="ja-JP" altLang="en-US" sz="1200" kern="0" dirty="0">
                <a:solidFill>
                  <a:sysClr val="windowText" lastClr="000000"/>
                </a:solidFill>
                <a:latin typeface="ＭＳ Ｐゴシック"/>
                <a:ea typeface="ＭＳ Ｐゴシック"/>
                <a:cs typeface="メイリオ" pitchFamily="50" charset="-128"/>
              </a:rPr>
              <a:t>事業マーケティング情報提供</a:t>
            </a:r>
            <a:r>
              <a:rPr kumimoji="0" lang="ja-JP" altLang="en-US" sz="1200" kern="0" dirty="0" smtClean="0">
                <a:solidFill>
                  <a:sysClr val="windowText" lastClr="000000"/>
                </a:solidFill>
                <a:latin typeface="ＭＳ Ｐゴシック"/>
                <a:ea typeface="ＭＳ Ｐゴシック"/>
                <a:cs typeface="メイリオ" pitchFamily="50" charset="-128"/>
              </a:rPr>
              <a:t>サービス、②図面情報提供サービス、③通学路安全情報</a:t>
            </a:r>
            <a:r>
              <a:rPr kumimoji="0" lang="ja-JP" altLang="en-US" sz="1200" kern="0" dirty="0">
                <a:solidFill>
                  <a:sysClr val="windowText" lastClr="000000"/>
                </a:solidFill>
                <a:latin typeface="ＭＳ Ｐゴシック"/>
                <a:ea typeface="ＭＳ Ｐゴシック"/>
                <a:cs typeface="メイリオ" pitchFamily="50" charset="-128"/>
              </a:rPr>
              <a:t>共有</a:t>
            </a:r>
            <a:r>
              <a:rPr kumimoji="0" lang="ja-JP" altLang="en-US" sz="1200" kern="0" dirty="0" smtClean="0">
                <a:solidFill>
                  <a:sysClr val="windowText" lastClr="000000"/>
                </a:solidFill>
                <a:latin typeface="ＭＳ Ｐゴシック"/>
                <a:ea typeface="ＭＳ Ｐゴシック"/>
                <a:cs typeface="メイリオ" pitchFamily="50" charset="-128"/>
              </a:rPr>
              <a:t>サービス</a:t>
            </a:r>
            <a:r>
              <a:rPr kumimoji="0" lang="ja-JP" altLang="en-US" sz="1200" kern="0" dirty="0">
                <a:solidFill>
                  <a:sysClr val="windowText" lastClr="000000"/>
                </a:solidFill>
                <a:latin typeface="ＭＳ Ｐゴシック"/>
                <a:ea typeface="ＭＳ Ｐゴシック"/>
                <a:cs typeface="メイリオ" pitchFamily="50" charset="-128"/>
              </a:rPr>
              <a:t>の</a:t>
            </a:r>
            <a:r>
              <a:rPr kumimoji="0" lang="ja-JP" altLang="en-US" sz="1200" kern="0" dirty="0" smtClean="0">
                <a:solidFill>
                  <a:sysClr val="windowText" lastClr="000000"/>
                </a:solidFill>
                <a:latin typeface="ＭＳ Ｐゴシック"/>
                <a:ea typeface="ＭＳ Ｐゴシック"/>
                <a:cs typeface="メイリオ" pitchFamily="50" charset="-128"/>
              </a:rPr>
              <a:t>３つのﾕｰｽｹｰｽで実証。</a:t>
            </a:r>
            <a:endParaRPr kumimoji="0" lang="en-US" altLang="ja-JP" sz="1200" kern="0" dirty="0" smtClean="0">
              <a:solidFill>
                <a:sysClr val="windowText" lastClr="000000"/>
              </a:solidFill>
              <a:latin typeface="ＭＳ Ｐゴシック"/>
              <a:ea typeface="ＭＳ Ｐゴシック"/>
              <a:cs typeface="メイリオ" pitchFamily="50" charset="-128"/>
            </a:endParaRPr>
          </a:p>
          <a:p>
            <a:pPr marL="177800" indent="-177800" fontAlgn="auto">
              <a:lnSpc>
                <a:spcPts val="1200"/>
              </a:lnSpc>
              <a:spcBef>
                <a:spcPts val="0"/>
              </a:spcBef>
              <a:spcAft>
                <a:spcPts val="0"/>
              </a:spcAft>
              <a:defRPr/>
            </a:pPr>
            <a:r>
              <a:rPr kumimoji="0" lang="ja-JP" altLang="en-US" sz="1200" kern="0" dirty="0" smtClean="0">
                <a:solidFill>
                  <a:sysClr val="windowText" lastClr="000000"/>
                </a:solidFill>
                <a:latin typeface="ＭＳ Ｐゴシック"/>
                <a:ea typeface="ＭＳ Ｐゴシック"/>
                <a:cs typeface="メイリオ" pitchFamily="50" charset="-128"/>
              </a:rPr>
              <a:t>○　実証の結果、</a:t>
            </a:r>
            <a:r>
              <a:rPr kumimoji="0" lang="ja-JP" altLang="en-US" sz="1200" kern="0" dirty="0" smtClean="0">
                <a:solidFill>
                  <a:sysClr val="windowText" lastClr="000000"/>
                </a:solidFill>
                <a:latin typeface="ＭＳ Ｐゴシック"/>
                <a:cs typeface="メイリオ" pitchFamily="50" charset="-128"/>
              </a:rPr>
              <a:t> 社会資本分野におけるオープンデータ活用により</a:t>
            </a:r>
            <a:r>
              <a:rPr lang="ja-JP" altLang="en-US" sz="1200" dirty="0">
                <a:solidFill>
                  <a:prstClr val="black"/>
                </a:solidFill>
              </a:rPr>
              <a:t>社会資本整備の効率化や、道路利用における利便性の向上、住民の安心安全の向上等に資することが確認できた</a:t>
            </a:r>
            <a:r>
              <a:rPr lang="ja-JP" altLang="en-US" sz="1200" dirty="0" smtClean="0">
                <a:solidFill>
                  <a:prstClr val="black"/>
                </a:solidFill>
              </a:rPr>
              <a:t>。一方、情報</a:t>
            </a:r>
            <a:r>
              <a:rPr lang="ja-JP" altLang="en-US" sz="1200" dirty="0">
                <a:solidFill>
                  <a:prstClr val="black"/>
                </a:solidFill>
              </a:rPr>
              <a:t>の新規性</a:t>
            </a:r>
            <a:r>
              <a:rPr lang="ja-JP" altLang="en-US" sz="1200" dirty="0" smtClean="0">
                <a:solidFill>
                  <a:prstClr val="black"/>
                </a:solidFill>
              </a:rPr>
              <a:t>確保</a:t>
            </a:r>
            <a:r>
              <a:rPr lang="ja-JP" altLang="en-US" sz="1200" dirty="0">
                <a:solidFill>
                  <a:prstClr val="black"/>
                </a:solidFill>
              </a:rPr>
              <a:t>のため、</a:t>
            </a:r>
            <a:r>
              <a:rPr lang="ja-JP" altLang="en-US" sz="1200" dirty="0" smtClean="0">
                <a:solidFill>
                  <a:prstClr val="black"/>
                </a:solidFill>
              </a:rPr>
              <a:t>データ提供側既存システムとの連携機能追加の必要性等の課題が明らかとなった。</a:t>
            </a:r>
            <a:endParaRPr lang="en-US" altLang="ja-JP" sz="1200" dirty="0" smtClean="0">
              <a:solidFill>
                <a:prstClr val="black"/>
              </a:solidFill>
            </a:endParaRPr>
          </a:p>
          <a:p>
            <a:pPr marL="177800" indent="-177800" fontAlgn="auto">
              <a:lnSpc>
                <a:spcPts val="1200"/>
              </a:lnSpc>
              <a:spcBef>
                <a:spcPts val="0"/>
              </a:spcBef>
              <a:spcAft>
                <a:spcPts val="0"/>
              </a:spcAft>
              <a:defRPr/>
            </a:pPr>
            <a:r>
              <a:rPr kumimoji="0" lang="ja-JP" altLang="en-US" sz="1200" kern="0" dirty="0" smtClean="0">
                <a:solidFill>
                  <a:sysClr val="windowText" lastClr="000000"/>
                </a:solidFill>
                <a:latin typeface="ＭＳ Ｐゴシック"/>
                <a:ea typeface="ＭＳ Ｐゴシック"/>
                <a:cs typeface="メイリオ" pitchFamily="50" charset="-128"/>
              </a:rPr>
              <a:t>○　また、社会資本情報のオープンデータ化にあたり、情報保有者である地方公共団体や社会資本情報サービスを提供するクラウド事業者等が留意すべき事項等をまとめたガイドについて検討中（</a:t>
            </a:r>
            <a:r>
              <a:rPr kumimoji="0" lang="en-US" altLang="ja-JP" sz="1200" kern="0" dirty="0">
                <a:solidFill>
                  <a:sysClr val="windowText" lastClr="000000"/>
                </a:solidFill>
                <a:latin typeface="ＭＳ Ｐゴシック"/>
                <a:ea typeface="ＭＳ Ｐゴシック"/>
                <a:cs typeface="メイリオ" pitchFamily="50" charset="-128"/>
              </a:rPr>
              <a:t>ASP</a:t>
            </a:r>
            <a:r>
              <a:rPr kumimoji="0" lang="ja-JP" altLang="en-US" sz="1200" kern="0" dirty="0">
                <a:solidFill>
                  <a:sysClr val="windowText" lastClr="000000"/>
                </a:solidFill>
                <a:latin typeface="ＭＳ Ｐゴシック"/>
                <a:ea typeface="ＭＳ Ｐゴシック"/>
                <a:cs typeface="メイリオ" pitchFamily="50" charset="-128"/>
              </a:rPr>
              <a:t>･</a:t>
            </a:r>
            <a:r>
              <a:rPr kumimoji="0" lang="en-US" altLang="ja-JP" sz="1200" kern="0" dirty="0">
                <a:solidFill>
                  <a:sysClr val="windowText" lastClr="000000"/>
                </a:solidFill>
                <a:latin typeface="ＭＳ Ｐゴシック"/>
                <a:ea typeface="ＭＳ Ｐゴシック"/>
                <a:cs typeface="メイリオ" pitchFamily="50" charset="-128"/>
              </a:rPr>
              <a:t>SaaS</a:t>
            </a:r>
            <a:r>
              <a:rPr kumimoji="0" lang="ja-JP" altLang="en-US" sz="1200" kern="0" dirty="0">
                <a:solidFill>
                  <a:sysClr val="windowText" lastClr="000000"/>
                </a:solidFill>
                <a:latin typeface="ＭＳ Ｐゴシック"/>
                <a:ea typeface="ＭＳ Ｐゴシック"/>
                <a:cs typeface="メイリオ" pitchFamily="50" charset="-128"/>
              </a:rPr>
              <a:t>･クラウド普及促進協</a:t>
            </a:r>
            <a:r>
              <a:rPr kumimoji="0" lang="ja-JP" altLang="en-US" sz="1200" kern="0" dirty="0" smtClean="0">
                <a:solidFill>
                  <a:sysClr val="windowText" lastClr="000000"/>
                </a:solidFill>
                <a:latin typeface="ＭＳ Ｐゴシック"/>
                <a:ea typeface="ＭＳ Ｐゴシック"/>
                <a:cs typeface="メイリオ" pitchFamily="50" charset="-128"/>
              </a:rPr>
              <a:t>議会と連携）。</a:t>
            </a:r>
            <a:endParaRPr kumimoji="0" lang="ja-JP" altLang="en-US" sz="1200" kern="0" dirty="0">
              <a:solidFill>
                <a:sysClr val="windowText" lastClr="000000"/>
              </a:solidFill>
              <a:latin typeface="ＭＳ Ｐゴシック"/>
              <a:ea typeface="ＭＳ Ｐゴシック"/>
              <a:cs typeface="メイリオ" pitchFamily="50" charset="-128"/>
            </a:endParaRPr>
          </a:p>
        </p:txBody>
      </p:sp>
      <p:sp>
        <p:nvSpPr>
          <p:cNvPr id="3" name="正方形/長方形 2"/>
          <p:cNvSpPr/>
          <p:nvPr/>
        </p:nvSpPr>
        <p:spPr>
          <a:xfrm>
            <a:off x="100234" y="1556792"/>
            <a:ext cx="3628630" cy="646331"/>
          </a:xfrm>
          <a:prstGeom prst="rect">
            <a:avLst/>
          </a:prstGeom>
        </p:spPr>
        <p:txBody>
          <a:bodyPr wrap="square">
            <a:spAutoFit/>
          </a:bodyPr>
          <a:lstStyle/>
          <a:p>
            <a:pPr marL="87313" indent="-87313"/>
            <a:r>
              <a:rPr lang="ja-JP" altLang="en-US" sz="1400" b="1" dirty="0" smtClean="0">
                <a:solidFill>
                  <a:prstClr val="black"/>
                </a:solidFill>
              </a:rPr>
              <a:t>①</a:t>
            </a:r>
            <a:r>
              <a:rPr lang="ja-JP" altLang="en-US" sz="1400" b="1" u="sng" dirty="0" smtClean="0">
                <a:solidFill>
                  <a:prstClr val="black"/>
                </a:solidFill>
              </a:rPr>
              <a:t>公共</a:t>
            </a:r>
            <a:r>
              <a:rPr lang="ja-JP" altLang="en-US" sz="1400" b="1" u="sng" dirty="0">
                <a:solidFill>
                  <a:prstClr val="black"/>
                </a:solidFill>
              </a:rPr>
              <a:t>事業マーケティング情報提供</a:t>
            </a:r>
            <a:r>
              <a:rPr lang="ja-JP" altLang="en-US" sz="1400" b="1" u="sng" dirty="0" smtClean="0">
                <a:solidFill>
                  <a:prstClr val="black"/>
                </a:solidFill>
              </a:rPr>
              <a:t>サービス</a:t>
            </a:r>
            <a:r>
              <a:rPr lang="ja-JP" altLang="en-US" sz="1400" dirty="0">
                <a:solidFill>
                  <a:prstClr val="black"/>
                </a:solidFill>
              </a:rPr>
              <a:t>　</a:t>
            </a:r>
            <a:endParaRPr lang="en-US" altLang="ja-JP" sz="1400" dirty="0">
              <a:solidFill>
                <a:prstClr val="black"/>
              </a:solidFill>
            </a:endParaRPr>
          </a:p>
          <a:p>
            <a:pPr marL="180975" indent="-180975"/>
            <a:r>
              <a:rPr lang="ja-JP" altLang="en-US" sz="1100" dirty="0" smtClean="0">
                <a:solidFill>
                  <a:prstClr val="black"/>
                </a:solidFill>
              </a:rPr>
              <a:t>　・社会</a:t>
            </a:r>
            <a:r>
              <a:rPr lang="ja-JP" altLang="en-US" sz="1100" dirty="0">
                <a:solidFill>
                  <a:prstClr val="black"/>
                </a:solidFill>
              </a:rPr>
              <a:t>資本の諸元や入札情報等、建設工事</a:t>
            </a:r>
            <a:r>
              <a:rPr lang="ja-JP" altLang="en-US" sz="1100" dirty="0" smtClean="0">
                <a:solidFill>
                  <a:prstClr val="black"/>
                </a:solidFill>
              </a:rPr>
              <a:t>会社等の</a:t>
            </a:r>
            <a:r>
              <a:rPr lang="ja-JP" altLang="en-US" sz="1100" dirty="0">
                <a:solidFill>
                  <a:prstClr val="black"/>
                </a:solidFill>
              </a:rPr>
              <a:t>マーケティングに役立つ情報を</a:t>
            </a:r>
            <a:r>
              <a:rPr lang="ja-JP" altLang="en-US" sz="1100" dirty="0" smtClean="0">
                <a:solidFill>
                  <a:prstClr val="black"/>
                </a:solidFill>
              </a:rPr>
              <a:t>提供</a:t>
            </a:r>
            <a:endParaRPr lang="en-US" altLang="ja-JP" sz="1100" dirty="0" smtClean="0">
              <a:solidFill>
                <a:prstClr val="black"/>
              </a:solidFill>
            </a:endParaRPr>
          </a:p>
        </p:txBody>
      </p:sp>
      <p:sp>
        <p:nvSpPr>
          <p:cNvPr id="35" name="正方形/長方形 34"/>
          <p:cNvSpPr/>
          <p:nvPr/>
        </p:nvSpPr>
        <p:spPr>
          <a:xfrm>
            <a:off x="6897216" y="1556792"/>
            <a:ext cx="2924664" cy="646331"/>
          </a:xfrm>
          <a:prstGeom prst="rect">
            <a:avLst/>
          </a:prstGeom>
        </p:spPr>
        <p:txBody>
          <a:bodyPr wrap="square">
            <a:spAutoFit/>
          </a:bodyPr>
          <a:lstStyle/>
          <a:p>
            <a:r>
              <a:rPr lang="ja-JP" altLang="en-US" sz="1400" b="1" dirty="0">
                <a:solidFill>
                  <a:prstClr val="black"/>
                </a:solidFill>
              </a:rPr>
              <a:t>③</a:t>
            </a:r>
            <a:r>
              <a:rPr lang="ja-JP" altLang="en-US" sz="1400" b="1" u="sng" dirty="0" smtClean="0">
                <a:solidFill>
                  <a:prstClr val="black"/>
                </a:solidFill>
              </a:rPr>
              <a:t>通学路安全情報共有サービス</a:t>
            </a:r>
            <a:endParaRPr lang="en-US" altLang="ja-JP" sz="1400" b="1" u="sng" dirty="0">
              <a:solidFill>
                <a:prstClr val="black"/>
              </a:solidFill>
            </a:endParaRPr>
          </a:p>
          <a:p>
            <a:pPr marL="180975" indent="-180975"/>
            <a:r>
              <a:rPr lang="ja-JP" altLang="en-US" sz="1100" dirty="0">
                <a:solidFill>
                  <a:prstClr val="black"/>
                </a:solidFill>
              </a:rPr>
              <a:t>　</a:t>
            </a:r>
            <a:r>
              <a:rPr lang="ja-JP" altLang="en-US" sz="1100" dirty="0" smtClean="0">
                <a:solidFill>
                  <a:prstClr val="black"/>
                </a:solidFill>
              </a:rPr>
              <a:t>・通学</a:t>
            </a:r>
            <a:r>
              <a:rPr lang="ja-JP" altLang="en-US" sz="1100" dirty="0">
                <a:solidFill>
                  <a:prstClr val="black"/>
                </a:solidFill>
              </a:rPr>
              <a:t>路の点検結果や防犯情報等</a:t>
            </a:r>
            <a:r>
              <a:rPr lang="ja-JP" altLang="en-US" sz="1100" dirty="0" smtClean="0">
                <a:solidFill>
                  <a:prstClr val="black"/>
                </a:solidFill>
              </a:rPr>
              <a:t>の安全安心に</a:t>
            </a:r>
            <a:r>
              <a:rPr lang="ja-JP" altLang="en-US" sz="1100" dirty="0">
                <a:solidFill>
                  <a:prstClr val="black"/>
                </a:solidFill>
              </a:rPr>
              <a:t>関する情報を提供</a:t>
            </a:r>
            <a:endParaRPr lang="en-US" altLang="ja-JP" sz="1100" dirty="0">
              <a:solidFill>
                <a:prstClr val="black"/>
              </a:solidFill>
            </a:endParaRPr>
          </a:p>
        </p:txBody>
      </p:sp>
      <p:sp>
        <p:nvSpPr>
          <p:cNvPr id="38" name="正方形/長方形 37"/>
          <p:cNvSpPr/>
          <p:nvPr/>
        </p:nvSpPr>
        <p:spPr>
          <a:xfrm>
            <a:off x="3800872" y="1556792"/>
            <a:ext cx="3024336" cy="646331"/>
          </a:xfrm>
          <a:prstGeom prst="rect">
            <a:avLst/>
          </a:prstGeom>
        </p:spPr>
        <p:txBody>
          <a:bodyPr wrap="square">
            <a:spAutoFit/>
          </a:bodyPr>
          <a:lstStyle/>
          <a:p>
            <a:r>
              <a:rPr lang="ja-JP" altLang="en-US" sz="1400" b="1" dirty="0" smtClean="0">
                <a:solidFill>
                  <a:prstClr val="black"/>
                </a:solidFill>
              </a:rPr>
              <a:t>②</a:t>
            </a:r>
            <a:r>
              <a:rPr lang="ja-JP" altLang="en-US" sz="1400" b="1" u="sng" dirty="0" smtClean="0">
                <a:solidFill>
                  <a:prstClr val="black"/>
                </a:solidFill>
              </a:rPr>
              <a:t>図面</a:t>
            </a:r>
            <a:r>
              <a:rPr lang="ja-JP" altLang="en-US" sz="1400" b="1" u="sng" dirty="0">
                <a:solidFill>
                  <a:prstClr val="black"/>
                </a:solidFill>
              </a:rPr>
              <a:t>情報提供</a:t>
            </a:r>
            <a:r>
              <a:rPr lang="ja-JP" altLang="en-US" sz="1400" b="1" u="sng" dirty="0" smtClean="0">
                <a:solidFill>
                  <a:prstClr val="black"/>
                </a:solidFill>
              </a:rPr>
              <a:t>サービス</a:t>
            </a:r>
            <a:endParaRPr lang="en-US" altLang="ja-JP" sz="1400" b="1" u="sng" dirty="0" smtClean="0">
              <a:solidFill>
                <a:prstClr val="black"/>
              </a:solidFill>
            </a:endParaRPr>
          </a:p>
          <a:p>
            <a:pPr marL="180000" indent="-180000"/>
            <a:r>
              <a:rPr lang="ja-JP" altLang="en-US" sz="1100" dirty="0" smtClean="0">
                <a:solidFill>
                  <a:prstClr val="black"/>
                </a:solidFill>
              </a:rPr>
              <a:t>　・</a:t>
            </a:r>
            <a:r>
              <a:rPr lang="ja-JP" altLang="en-US" sz="1100" dirty="0" smtClean="0">
                <a:solidFill>
                  <a:srgbClr val="000000"/>
                </a:solidFill>
              </a:rPr>
              <a:t>道路</a:t>
            </a:r>
            <a:r>
              <a:rPr lang="ja-JP" altLang="en-US" sz="1100" dirty="0">
                <a:solidFill>
                  <a:srgbClr val="000000"/>
                </a:solidFill>
              </a:rPr>
              <a:t>台帳附図や道路</a:t>
            </a:r>
            <a:r>
              <a:rPr lang="ja-JP" altLang="en-US" sz="1100" dirty="0" smtClean="0">
                <a:solidFill>
                  <a:srgbClr val="000000"/>
                </a:solidFill>
              </a:rPr>
              <a:t>幅員等、</a:t>
            </a:r>
            <a:r>
              <a:rPr lang="ja-JP" altLang="en-US" sz="1100" dirty="0" smtClean="0">
                <a:solidFill>
                  <a:prstClr val="black"/>
                </a:solidFill>
              </a:rPr>
              <a:t>運送</a:t>
            </a:r>
            <a:r>
              <a:rPr lang="ja-JP" altLang="en-US" sz="1100" dirty="0">
                <a:solidFill>
                  <a:prstClr val="black"/>
                </a:solidFill>
              </a:rPr>
              <a:t>ルートの</a:t>
            </a:r>
            <a:r>
              <a:rPr lang="ja-JP" altLang="en-US" sz="1100" dirty="0" smtClean="0">
                <a:solidFill>
                  <a:prstClr val="black"/>
                </a:solidFill>
              </a:rPr>
              <a:t>検討等に</a:t>
            </a:r>
            <a:r>
              <a:rPr lang="ja-JP" altLang="en-US" sz="1100" dirty="0">
                <a:solidFill>
                  <a:prstClr val="black"/>
                </a:solidFill>
              </a:rPr>
              <a:t>役立つ</a:t>
            </a:r>
            <a:r>
              <a:rPr lang="ja-JP" altLang="en-US" sz="1100" dirty="0" smtClean="0">
                <a:solidFill>
                  <a:srgbClr val="000000"/>
                </a:solidFill>
              </a:rPr>
              <a:t>情報</a:t>
            </a:r>
            <a:r>
              <a:rPr lang="ja-JP" altLang="en-US" sz="1100" dirty="0" smtClean="0">
                <a:solidFill>
                  <a:prstClr val="black"/>
                </a:solidFill>
              </a:rPr>
              <a:t>を提供</a:t>
            </a:r>
            <a:endParaRPr lang="en-US" altLang="ja-JP" sz="1100" dirty="0">
              <a:solidFill>
                <a:prstClr val="black"/>
              </a:solidFill>
            </a:endParaRPr>
          </a:p>
        </p:txBody>
      </p:sp>
      <p:sp>
        <p:nvSpPr>
          <p:cNvPr id="39" name="正方形/長方形 38"/>
          <p:cNvSpPr/>
          <p:nvPr/>
        </p:nvSpPr>
        <p:spPr bwMode="gray">
          <a:xfrm>
            <a:off x="3822762" y="5924180"/>
            <a:ext cx="3146462" cy="668087"/>
          </a:xfrm>
          <a:prstGeom prst="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100"/>
              </a:lnSpc>
            </a:pPr>
            <a:r>
              <a:rPr lang="ja-JP" altLang="en-US" sz="1100" dirty="0">
                <a:solidFill>
                  <a:srgbClr val="000000"/>
                </a:solidFill>
              </a:rPr>
              <a:t>・</a:t>
            </a:r>
            <a:r>
              <a:rPr lang="ja-JP" altLang="en-US" sz="1100" dirty="0" smtClean="0">
                <a:solidFill>
                  <a:srgbClr val="000000"/>
                </a:solidFill>
              </a:rPr>
              <a:t>道路台帳附図や道路幅員等の情報が閲覧可能となり、運送ルート検討時の判断材料としての活用や新規道路開通時の地図への反映の迅速化など、道路利用における利便性を向上。</a:t>
            </a:r>
            <a:endParaRPr lang="ja-JP" altLang="en-US" sz="1100" dirty="0">
              <a:solidFill>
                <a:srgbClr val="000000"/>
              </a:solidFill>
            </a:endParaRPr>
          </a:p>
        </p:txBody>
      </p:sp>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0" t="10834" r="18706" b="6677"/>
          <a:stretch/>
        </p:blipFill>
        <p:spPr bwMode="auto">
          <a:xfrm>
            <a:off x="153986" y="4351124"/>
            <a:ext cx="1550275" cy="1535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64" t="12820" r="1091" b="902"/>
          <a:stretch/>
        </p:blipFill>
        <p:spPr bwMode="auto">
          <a:xfrm>
            <a:off x="225994" y="2221022"/>
            <a:ext cx="3156588" cy="18845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5340" t="68052" b="7469"/>
          <a:stretch/>
        </p:blipFill>
        <p:spPr bwMode="auto">
          <a:xfrm>
            <a:off x="2706994" y="3284984"/>
            <a:ext cx="805846" cy="7269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232" t="10838" r="7676" b="23655"/>
          <a:stretch/>
        </p:blipFill>
        <p:spPr bwMode="auto">
          <a:xfrm>
            <a:off x="1790581" y="4351124"/>
            <a:ext cx="1650251" cy="1523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図 28"/>
          <p:cNvPicPr/>
          <p:nvPr/>
        </p:nvPicPr>
        <p:blipFill rotWithShape="1">
          <a:blip r:embed="rId11" cstate="print">
            <a:extLst>
              <a:ext uri="{28A0092B-C50C-407E-A947-70E740481C1C}">
                <a14:useLocalDpi xmlns:a14="http://schemas.microsoft.com/office/drawing/2010/main" val="0"/>
              </a:ext>
            </a:extLst>
          </a:blip>
          <a:srcRect t="4184"/>
          <a:stretch/>
        </p:blipFill>
        <p:spPr bwMode="auto">
          <a:xfrm>
            <a:off x="3819009" y="2210716"/>
            <a:ext cx="3110693" cy="1763330"/>
          </a:xfrm>
          <a:prstGeom prst="rect">
            <a:avLst/>
          </a:prstGeom>
          <a:noFill/>
          <a:ln>
            <a:solidFill>
              <a:schemeClr val="tx1"/>
            </a:solidFill>
          </a:ln>
        </p:spPr>
      </p:pic>
      <p:pic>
        <p:nvPicPr>
          <p:cNvPr id="33" name="図 32"/>
          <p:cNvPicPr/>
          <p:nvPr/>
        </p:nvPicPr>
        <p:blipFill rotWithShape="1">
          <a:blip r:embed="rId12" cstate="print">
            <a:extLst>
              <a:ext uri="{28A0092B-C50C-407E-A947-70E740481C1C}">
                <a14:useLocalDpi xmlns:a14="http://schemas.microsoft.com/office/drawing/2010/main" val="0"/>
              </a:ext>
            </a:extLst>
          </a:blip>
          <a:srcRect l="24337" t="13452" r="23751" b="13323"/>
          <a:stretch/>
        </p:blipFill>
        <p:spPr bwMode="auto">
          <a:xfrm>
            <a:off x="3800871" y="4370603"/>
            <a:ext cx="1884519" cy="1164566"/>
          </a:xfrm>
          <a:prstGeom prst="rect">
            <a:avLst/>
          </a:prstGeom>
          <a:noFill/>
          <a:ln>
            <a:solidFill>
              <a:schemeClr val="tx1"/>
            </a:solidFill>
          </a:ln>
        </p:spPr>
      </p:pic>
      <p:pic>
        <p:nvPicPr>
          <p:cNvPr id="34" name="Picture 665"/>
          <p:cNvPicPr/>
          <p:nvPr/>
        </p:nvPicPr>
        <p:blipFill rotWithShape="1">
          <a:blip r:embed="rId13" cstate="print">
            <a:extLst>
              <a:ext uri="{28A0092B-C50C-407E-A947-70E740481C1C}">
                <a14:useLocalDpi xmlns:a14="http://schemas.microsoft.com/office/drawing/2010/main" val="0"/>
              </a:ext>
            </a:extLst>
          </a:blip>
          <a:srcRect l="2819" t="14026" r="3385" b="8209"/>
          <a:stretch/>
        </p:blipFill>
        <p:spPr bwMode="auto">
          <a:xfrm>
            <a:off x="5817096" y="4370604"/>
            <a:ext cx="1067809" cy="1362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1928664" y="4072018"/>
            <a:ext cx="1692188" cy="293086"/>
          </a:xfrm>
          <a:prstGeom prst="roundRect">
            <a:avLst>
              <a:gd name="adj" fmla="val 650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smtClean="0">
                <a:solidFill>
                  <a:prstClr val="black"/>
                </a:solidFill>
              </a:rPr>
              <a:t>諸元や補修履歴を詳細表示　</a:t>
            </a:r>
            <a:endParaRPr lang="en-US" altLang="ja-JP" sz="900" dirty="0" smtClean="0">
              <a:solidFill>
                <a:prstClr val="black"/>
              </a:solidFill>
            </a:endParaRPr>
          </a:p>
        </p:txBody>
      </p:sp>
      <p:sp>
        <p:nvSpPr>
          <p:cNvPr id="42" name="角丸四角形 41"/>
          <p:cNvSpPr/>
          <p:nvPr/>
        </p:nvSpPr>
        <p:spPr>
          <a:xfrm>
            <a:off x="5395997" y="3982843"/>
            <a:ext cx="1574407" cy="293086"/>
          </a:xfrm>
          <a:prstGeom prst="roundRect">
            <a:avLst>
              <a:gd name="adj" fmla="val 650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smtClean="0">
                <a:solidFill>
                  <a:prstClr val="black"/>
                </a:solidFill>
              </a:rPr>
              <a:t>図面や道路幅員などの情報を表示　</a:t>
            </a:r>
            <a:endParaRPr lang="en-US" altLang="ja-JP" sz="900" dirty="0" smtClean="0">
              <a:solidFill>
                <a:prstClr val="black"/>
              </a:solidFill>
            </a:endParaRPr>
          </a:p>
        </p:txBody>
      </p:sp>
      <p:sp>
        <p:nvSpPr>
          <p:cNvPr id="45" name="右矢印 44"/>
          <p:cNvSpPr/>
          <p:nvPr/>
        </p:nvSpPr>
        <p:spPr bwMode="gray">
          <a:xfrm rot="5400000" flipV="1">
            <a:off x="5068327" y="3991480"/>
            <a:ext cx="458097" cy="197235"/>
          </a:xfrm>
          <a:prstGeom prst="rightArrow">
            <a:avLst/>
          </a:prstGeom>
          <a:gradFill flip="none" rotWithShape="1">
            <a:gsLst>
              <a:gs pos="0">
                <a:srgbClr val="1782DB"/>
              </a:gs>
              <a:gs pos="100000">
                <a:srgbClr val="0B406B"/>
              </a:gs>
            </a:gsLst>
            <a:lin ang="5400000" scaled="1"/>
            <a:tileRect/>
          </a:gradFill>
          <a:ln>
            <a:solidFill>
              <a:srgbClr val="105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6" name="右矢印 45"/>
          <p:cNvSpPr/>
          <p:nvPr/>
        </p:nvSpPr>
        <p:spPr bwMode="gray">
          <a:xfrm rot="5400000" flipV="1">
            <a:off x="1528989" y="3991480"/>
            <a:ext cx="458097" cy="197235"/>
          </a:xfrm>
          <a:prstGeom prst="rightArrow">
            <a:avLst/>
          </a:prstGeom>
          <a:gradFill flip="none" rotWithShape="1">
            <a:gsLst>
              <a:gs pos="0">
                <a:srgbClr val="1782DB"/>
              </a:gs>
              <a:gs pos="100000">
                <a:srgbClr val="0B406B"/>
              </a:gs>
            </a:gsLst>
            <a:lin ang="5400000" scaled="1"/>
            <a:tileRect/>
          </a:gradFill>
          <a:ln>
            <a:solidFill>
              <a:srgbClr val="105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extLst>
      <p:ext uri="{BB962C8B-B14F-4D97-AF65-F5344CB8AC3E}">
        <p14:creationId xmlns:p14="http://schemas.microsoft.com/office/powerpoint/2010/main" val="3968488859"/>
      </p:ext>
    </p:extLst>
  </p:cSld>
  <p:clrMapOvr>
    <a:masterClrMapping/>
  </p:clrMapOvr>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A4 210 x 297 mm</PresentationFormat>
  <Paragraphs>93</Paragraphs>
  <Slides>2</Slides>
  <Notes>1</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16_Office ​​テーマ</vt:lpstr>
      <vt:lpstr>17_Office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2014-10-07T04:12:57Z</dcterms:modified>
</cp:coreProperties>
</file>