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31" r:id="rId1"/>
    <p:sldMasterId id="2147483846" r:id="rId2"/>
  </p:sldMasterIdLst>
  <p:notesMasterIdLst>
    <p:notesMasterId r:id="rId5"/>
  </p:notesMasterIdLst>
  <p:handoutMasterIdLst>
    <p:handoutMasterId r:id="rId6"/>
  </p:handoutMasterIdLst>
  <p:sldIdLst>
    <p:sldId id="2100" r:id="rId3"/>
    <p:sldId id="2101" r:id="rId4"/>
  </p:sldIdLst>
  <p:sldSz cx="9906000" cy="6858000" type="A4"/>
  <p:notesSz cx="6735763" cy="9866313"/>
  <p:defaultTextStyle>
    <a:defPPr>
      <a:defRPr lang="ja-JP"/>
    </a:defPPr>
    <a:lvl1pPr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33CC33"/>
    <a:srgbClr val="800080"/>
    <a:srgbClr val="FF9900"/>
    <a:srgbClr val="99CC00"/>
    <a:srgbClr val="D60093"/>
    <a:srgbClr val="CC99FF"/>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21" autoAdjust="0"/>
    <p:restoredTop sz="98777" autoAdjust="0"/>
  </p:normalViewPr>
  <p:slideViewPr>
    <p:cSldViewPr>
      <p:cViewPr>
        <p:scale>
          <a:sx n="80" d="100"/>
          <a:sy n="80" d="100"/>
        </p:scale>
        <p:origin x="-402" y="-324"/>
      </p:cViewPr>
      <p:guideLst>
        <p:guide orient="horz" pos="2160"/>
        <p:guide pos="3120"/>
      </p:guideLst>
    </p:cSldViewPr>
  </p:slideViewPr>
  <p:outlineViewPr>
    <p:cViewPr>
      <p:scale>
        <a:sx n="33" d="100"/>
        <a:sy n="33" d="100"/>
      </p:scale>
      <p:origin x="259"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334" y="-8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39" name="Rectangle 3"/>
          <p:cNvSpPr>
            <a:spLocks noGrp="1" noChangeArrowheads="1"/>
          </p:cNvSpPr>
          <p:nvPr>
            <p:ph type="dt" sz="quarter"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9940" name="Rectangle 4"/>
          <p:cNvSpPr>
            <a:spLocks noGrp="1" noChangeArrowheads="1"/>
          </p:cNvSpPr>
          <p:nvPr>
            <p:ph type="ftr" sz="quarter" idx="2"/>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4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0E2BD61-DDD7-4277-940A-D53337B860F0}" type="slidenum">
              <a:rPr lang="en-US" altLang="ja-JP"/>
              <a:pPr>
                <a:defRPr/>
              </a:pPr>
              <a:t>‹#›</a:t>
            </a:fld>
            <a:endParaRPr lang="en-US" altLang="ja-JP"/>
          </a:p>
        </p:txBody>
      </p:sp>
    </p:spTree>
    <p:extLst>
      <p:ext uri="{BB962C8B-B14F-4D97-AF65-F5344CB8AC3E}">
        <p14:creationId xmlns:p14="http://schemas.microsoft.com/office/powerpoint/2010/main" val="216487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6868" name="Rectangle 4"/>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102" y="4686300"/>
            <a:ext cx="5389563" cy="4440238"/>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8330283-1BF3-43FC-816A-7A3E2B057054}" type="slidenum">
              <a:rPr lang="en-US" altLang="ja-JP"/>
              <a:pPr>
                <a:defRPr/>
              </a:pPr>
              <a:t>‹#›</a:t>
            </a:fld>
            <a:endParaRPr lang="en-US" altLang="ja-JP"/>
          </a:p>
        </p:txBody>
      </p:sp>
    </p:spTree>
    <p:extLst>
      <p:ext uri="{BB962C8B-B14F-4D97-AF65-F5344CB8AC3E}">
        <p14:creationId xmlns:p14="http://schemas.microsoft.com/office/powerpoint/2010/main" val="703096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14763" y="9371013"/>
            <a:ext cx="2919412" cy="493712"/>
          </a:xfrm>
          <a:prstGeom prst="rect">
            <a:avLst/>
          </a:prstGeom>
          <a:noFill/>
          <a:ln>
            <a:miter lim="800000"/>
            <a:headEnd/>
            <a:tailEnd/>
          </a:ln>
        </p:spPr>
        <p:txBody>
          <a:bodyPr lIns="91425" tIns="45713" rIns="91425" bIns="45713" anchor="b"/>
          <a:lstStyle/>
          <a:p>
            <a:pPr algn="r">
              <a:defRPr/>
            </a:pPr>
            <a:fld id="{BE2482BB-E61C-4A02-9904-72A813E08459}" type="slidenum">
              <a:rPr lang="ja-JP" altLang="en-US" sz="1200">
                <a:solidFill>
                  <a:srgbClr val="000000"/>
                </a:solidFill>
                <a:latin typeface="Arial" charset="0"/>
                <a:ea typeface="+mn-ea"/>
              </a:rPr>
              <a:pPr algn="r">
                <a:defRPr/>
              </a:pPr>
              <a:t>0</a:t>
            </a:fld>
            <a:endParaRPr lang="en-US" altLang="ja-JP" sz="1200">
              <a:solidFill>
                <a:srgbClr val="000000"/>
              </a:solidFill>
              <a:latin typeface="Arial" charset="0"/>
              <a:ea typeface="+mn-ea"/>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30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04447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79786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72779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7924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4624"/>
            <a:ext cx="8915400" cy="404664"/>
          </a:xfrm>
        </p:spPr>
        <p:txBody>
          <a:bodyPr/>
          <a:lstStyle>
            <a:lvl1pPr algn="ctr">
              <a:defRPr sz="2400">
                <a:latin typeface="HGP創英角ｺﾞｼｯｸUB" pitchFamily="50" charset="-128"/>
                <a:ea typeface="HGP創英角ｺﾞｼｯｸUB" pitchFamily="50" charset="-128"/>
              </a:defRPr>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2350461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8268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2322"/>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34521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08681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879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17"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74626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11"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70221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26"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2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73467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37579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88638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86487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83"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44172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628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66569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11"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17671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0923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404664"/>
          </a:xfrm>
        </p:spPr>
        <p:txBody>
          <a:bodyPr/>
          <a:lstStyle>
            <a:lvl1pPr algn="ctr">
              <a:defRPr sz="2400">
                <a:latin typeface="HGP創英角ｺﾞｼｯｸUB" pitchFamily="50" charset="-128"/>
                <a:ea typeface="HGP創英角ｺﾞｼｯｸUB" pitchFamily="50" charset="-128"/>
              </a:defRPr>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7827886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1180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インデック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3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77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37962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2827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55595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31657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85123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30142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1185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822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C3253CD-D50A-4B88-9A4D-8310CCF87A2E}" type="datetimeFigureOut">
              <a:rPr lang="ja-JP" altLang="en-US" smtClean="0">
                <a:solidFill>
                  <a:prstClr val="black">
                    <a:tint val="75000"/>
                  </a:prstClr>
                </a:solidFill>
                <a:latin typeface="Calibri"/>
                <a:ea typeface="ＭＳ Ｐゴシック"/>
              </a:rPr>
              <a:pPr fontAlgn="auto">
                <a:spcBef>
                  <a:spcPts val="0"/>
                </a:spcBef>
                <a:spcAft>
                  <a:spcPts val="0"/>
                </a:spcAft>
              </a:pPr>
              <a:t>2014/10/7</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822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822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DFB134-F205-4A09-A4CB-E4F86C93D07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7149874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824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C3253CD-D50A-4B88-9A4D-8310CCF87A2E}" type="datetimeFigureOut">
              <a:rPr lang="ja-JP" altLang="en-US" smtClean="0">
                <a:solidFill>
                  <a:prstClr val="black">
                    <a:tint val="75000"/>
                  </a:prstClr>
                </a:solidFill>
                <a:latin typeface="Calibri"/>
                <a:ea typeface="ＭＳ Ｐゴシック"/>
              </a:rPr>
              <a:pPr fontAlgn="auto">
                <a:spcBef>
                  <a:spcPts val="0"/>
                </a:spcBef>
                <a:spcAft>
                  <a:spcPts val="0"/>
                </a:spcAft>
              </a:pPr>
              <a:t>2014/10/7</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61" y="635824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1" y="635824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DFB134-F205-4A09-A4CB-E4F86C93D07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20107048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6" name="直線コネクタ 112"/>
          <p:cNvCxnSpPr>
            <a:cxnSpLocks noChangeShapeType="1"/>
          </p:cNvCxnSpPr>
          <p:nvPr/>
        </p:nvCxnSpPr>
        <p:spPr bwMode="auto">
          <a:xfrm>
            <a:off x="0" y="404813"/>
            <a:ext cx="9906000" cy="1587"/>
          </a:xfrm>
          <a:prstGeom prst="line">
            <a:avLst/>
          </a:prstGeom>
          <a:noFill/>
          <a:ln w="63500" algn="ctr">
            <a:solidFill>
              <a:srgbClr val="FF9900"/>
            </a:solidFill>
            <a:round/>
            <a:headEnd/>
            <a:tailEnd/>
          </a:ln>
          <a:extLst>
            <a:ext uri="{909E8E84-426E-40DD-AFC4-6F175D3DCCD1}">
              <a14:hiddenFill xmlns:a14="http://schemas.microsoft.com/office/drawing/2010/main">
                <a:noFill/>
              </a14:hiddenFill>
            </a:ext>
          </a:extLst>
        </p:spPr>
      </p:cxnSp>
      <p:sp>
        <p:nvSpPr>
          <p:cNvPr id="3" name="角丸四角形 2"/>
          <p:cNvSpPr>
            <a:spLocks noChangeArrowheads="1"/>
          </p:cNvSpPr>
          <p:nvPr/>
        </p:nvSpPr>
        <p:spPr bwMode="auto">
          <a:xfrm>
            <a:off x="6248400" y="4077295"/>
            <a:ext cx="3529013" cy="2232025"/>
          </a:xfrm>
          <a:prstGeom prst="roundRect">
            <a:avLst>
              <a:gd name="adj" fmla="val 2824"/>
            </a:avLst>
          </a:prstGeom>
          <a:solidFill>
            <a:schemeClr val="bg1"/>
          </a:solidFill>
          <a:ln w="38100" algn="ctr">
            <a:solidFill>
              <a:srgbClr val="FFC000"/>
            </a:solidFill>
            <a:round/>
            <a:headEnd/>
            <a:tailEnd/>
          </a:ln>
        </p:spPr>
        <p:txBody>
          <a:bodyPr lIns="108000" tIns="36000" rIns="36000" bIns="36000" anchor="ctr"/>
          <a:lstStyle/>
          <a:p>
            <a:pPr algn="ctr">
              <a:spcBef>
                <a:spcPct val="20000"/>
              </a:spcBef>
            </a:pPr>
            <a:r>
              <a:rPr lang="ja-JP" altLang="en-US" sz="1600" b="1" dirty="0">
                <a:solidFill>
                  <a:srgbClr val="000000"/>
                </a:solidFill>
                <a:latin typeface="ＭＳ Ｐゴシック" pitchFamily="50" charset="-128"/>
              </a:rPr>
              <a:t>　</a:t>
            </a:r>
            <a:r>
              <a:rPr lang="en-US" altLang="ja-JP" sz="1400" b="1" dirty="0">
                <a:solidFill>
                  <a:srgbClr val="000000"/>
                </a:solidFill>
                <a:latin typeface="ＭＳ Ｐゴシック" pitchFamily="50" charset="-128"/>
              </a:rPr>
              <a:t>【</a:t>
            </a:r>
            <a:r>
              <a:rPr lang="ja-JP" altLang="en-US" sz="1400" b="1" dirty="0">
                <a:solidFill>
                  <a:srgbClr val="000000"/>
                </a:solidFill>
                <a:latin typeface="ＭＳ Ｐゴシック" pitchFamily="50" charset="-128"/>
              </a:rPr>
              <a:t>本実証で扱うデータ（例）</a:t>
            </a:r>
            <a:r>
              <a:rPr lang="en-US" altLang="ja-JP" sz="1400" b="1" dirty="0">
                <a:solidFill>
                  <a:srgbClr val="000000"/>
                </a:solidFill>
                <a:latin typeface="ＭＳ Ｐゴシック" pitchFamily="50" charset="-128"/>
              </a:rPr>
              <a:t>】</a:t>
            </a:r>
          </a:p>
          <a:p>
            <a:pPr>
              <a:spcBef>
                <a:spcPct val="20000"/>
              </a:spcBef>
            </a:pPr>
            <a:r>
              <a:rPr lang="ja-JP" altLang="en-US" sz="1200" b="1" dirty="0" smtClean="0">
                <a:solidFill>
                  <a:srgbClr val="000000"/>
                </a:solidFill>
                <a:latin typeface="ＭＳ Ｐゴシック" pitchFamily="50" charset="-128"/>
              </a:rPr>
              <a:t>● </a:t>
            </a:r>
            <a:r>
              <a:rPr lang="ja-JP" altLang="en-US" sz="1200" b="1" dirty="0">
                <a:latin typeface="ＭＳ Ｐゴシック" pitchFamily="50" charset="-128"/>
              </a:rPr>
              <a:t>モビリティ情報</a:t>
            </a:r>
            <a:endParaRPr lang="en-US" altLang="ja-JP" sz="1200" b="1" dirty="0">
              <a:solidFill>
                <a:srgbClr val="000000"/>
              </a:solidFill>
              <a:latin typeface="ＭＳ Ｐゴシック" pitchFamily="50" charset="-128"/>
            </a:endParaRPr>
          </a:p>
          <a:p>
            <a:pPr>
              <a:spcBef>
                <a:spcPct val="20000"/>
              </a:spcBef>
            </a:pPr>
            <a:r>
              <a:rPr lang="ja-JP" altLang="en-US" sz="1100" dirty="0">
                <a:latin typeface="ＭＳ Ｐゴシック" pitchFamily="50" charset="-128"/>
              </a:rPr>
              <a:t>公共交通路線情報、公共交通時刻表情報、公共交通停留所情報、駐車場情報、バス平均移動時間、タクシー</a:t>
            </a:r>
            <a:br>
              <a:rPr lang="ja-JP" altLang="en-US" sz="1100" dirty="0">
                <a:latin typeface="ＭＳ Ｐゴシック" pitchFamily="50" charset="-128"/>
              </a:rPr>
            </a:br>
            <a:r>
              <a:rPr lang="ja-JP" altLang="en-US" sz="1100" dirty="0">
                <a:latin typeface="ＭＳ Ｐゴシック" pitchFamily="50" charset="-128"/>
              </a:rPr>
              <a:t>平均移動時間</a:t>
            </a:r>
            <a:r>
              <a:rPr lang="ja-JP" altLang="en-US" sz="1100" dirty="0" smtClean="0">
                <a:latin typeface="ＭＳ Ｐゴシック" pitchFamily="50" charset="-128"/>
              </a:rPr>
              <a:t>。</a:t>
            </a:r>
            <a:endParaRPr lang="en-US" altLang="ja-JP" sz="1100" dirty="0" smtClean="0">
              <a:latin typeface="ＭＳ Ｐゴシック" pitchFamily="50" charset="-128"/>
            </a:endParaRPr>
          </a:p>
          <a:p>
            <a:pPr>
              <a:spcBef>
                <a:spcPct val="20000"/>
              </a:spcBef>
            </a:pPr>
            <a:r>
              <a:rPr lang="ja-JP" altLang="en-US" sz="1200" b="1" dirty="0">
                <a:solidFill>
                  <a:srgbClr val="000000"/>
                </a:solidFill>
                <a:latin typeface="ＭＳ Ｐゴシック" pitchFamily="50" charset="-128"/>
              </a:rPr>
              <a:t>● </a:t>
            </a:r>
            <a:r>
              <a:rPr lang="ja-JP" altLang="en-US" sz="1200" b="1" dirty="0">
                <a:latin typeface="ＭＳ Ｐゴシック" pitchFamily="50" charset="-128"/>
              </a:rPr>
              <a:t>観光情報</a:t>
            </a:r>
            <a:endParaRPr lang="en-US" altLang="ja-JP" sz="1200" b="1" dirty="0">
              <a:solidFill>
                <a:srgbClr val="000000"/>
              </a:solidFill>
              <a:latin typeface="ＭＳ Ｐゴシック" pitchFamily="50" charset="-128"/>
            </a:endParaRPr>
          </a:p>
          <a:p>
            <a:pPr>
              <a:spcBef>
                <a:spcPct val="20000"/>
              </a:spcBef>
            </a:pPr>
            <a:r>
              <a:rPr lang="zh-TW" altLang="en-US" sz="1100" dirty="0">
                <a:latin typeface="ＭＳ Ｐゴシック" pitchFamily="50" charset="-128"/>
              </a:rPr>
              <a:t>公共施設情報、旅館情報、物産店情報、観光施設情報。</a:t>
            </a:r>
            <a:endParaRPr lang="en-US" altLang="ja-JP" sz="1100" dirty="0">
              <a:solidFill>
                <a:srgbClr val="000000"/>
              </a:solidFill>
              <a:latin typeface="ＭＳ Ｐゴシック" pitchFamily="50" charset="-128"/>
            </a:endParaRPr>
          </a:p>
          <a:p>
            <a:pPr>
              <a:spcBef>
                <a:spcPct val="20000"/>
              </a:spcBef>
            </a:pPr>
            <a:r>
              <a:rPr lang="ja-JP" altLang="en-US" sz="1200" b="1" dirty="0" smtClean="0">
                <a:solidFill>
                  <a:srgbClr val="000000"/>
                </a:solidFill>
                <a:latin typeface="ＭＳ Ｐゴシック" pitchFamily="50" charset="-128"/>
              </a:rPr>
              <a:t>● </a:t>
            </a:r>
            <a:r>
              <a:rPr lang="ja-JP" altLang="en-US" sz="1200" b="1" dirty="0">
                <a:latin typeface="ＭＳ Ｐゴシック" pitchFamily="50" charset="-128"/>
              </a:rPr>
              <a:t>防災情報</a:t>
            </a:r>
            <a:endParaRPr lang="en-US" altLang="ja-JP" sz="1200" b="1" dirty="0">
              <a:solidFill>
                <a:srgbClr val="000000"/>
              </a:solidFill>
              <a:latin typeface="ＭＳ Ｐゴシック" pitchFamily="50" charset="-128"/>
            </a:endParaRPr>
          </a:p>
          <a:p>
            <a:pPr>
              <a:spcBef>
                <a:spcPct val="20000"/>
              </a:spcBef>
            </a:pPr>
            <a:r>
              <a:rPr lang="ja-JP" altLang="en-US" sz="1100" dirty="0">
                <a:latin typeface="ＭＳ Ｐゴシック" pitchFamily="50" charset="-128"/>
              </a:rPr>
              <a:t>避難所情報、防災拠点情報、帰宅支援ステーション情報。</a:t>
            </a:r>
          </a:p>
        </p:txBody>
      </p:sp>
      <p:sp>
        <p:nvSpPr>
          <p:cNvPr id="43095" name="Rectangle 87"/>
          <p:cNvSpPr>
            <a:spLocks noChangeArrowheads="1"/>
          </p:cNvSpPr>
          <p:nvPr/>
        </p:nvSpPr>
        <p:spPr bwMode="auto">
          <a:xfrm>
            <a:off x="128587" y="620688"/>
            <a:ext cx="9648825" cy="1295549"/>
          </a:xfrm>
          <a:prstGeom prst="rect">
            <a:avLst/>
          </a:prstGeom>
          <a:solidFill>
            <a:schemeClr val="bg1"/>
          </a:solidFill>
          <a:ln w="19050">
            <a:solidFill>
              <a:schemeClr val="tx1"/>
            </a:solidFill>
            <a:miter lim="800000"/>
            <a:headEnd/>
            <a:tailEnd/>
          </a:ln>
          <a:effectLst/>
          <a:extLst/>
        </p:spPr>
        <p:txBody>
          <a:bodyPr anchor="ctr"/>
          <a:lstStyle/>
          <a:p>
            <a:pPr marL="177800" indent="-177800">
              <a:spcBef>
                <a:spcPct val="20000"/>
              </a:spcBef>
            </a:pPr>
            <a:r>
              <a:rPr lang="ja-JP" altLang="en-US" sz="1400" dirty="0" smtClean="0">
                <a:solidFill>
                  <a:srgbClr val="000000"/>
                </a:solidFill>
              </a:rPr>
              <a:t>○　</a:t>
            </a:r>
            <a:r>
              <a:rPr lang="ja-JP" altLang="en-US" sz="1400" u="sng" dirty="0" smtClean="0">
                <a:solidFill>
                  <a:srgbClr val="FF0000"/>
                </a:solidFill>
              </a:rPr>
              <a:t>モビリティ</a:t>
            </a:r>
            <a:r>
              <a:rPr lang="ja-JP" altLang="en-US" sz="1400" u="sng" dirty="0" smtClean="0">
                <a:solidFill>
                  <a:srgbClr val="FF0000"/>
                </a:solidFill>
                <a:latin typeface="+mn-ea"/>
                <a:ea typeface="+mn-ea"/>
              </a:rPr>
              <a:t>情報、</a:t>
            </a:r>
            <a:r>
              <a:rPr lang="ja-JP" altLang="en-US" sz="1400" u="sng" dirty="0" smtClean="0">
                <a:solidFill>
                  <a:srgbClr val="FF0000"/>
                </a:solidFill>
              </a:rPr>
              <a:t>観光情報</a:t>
            </a:r>
            <a:r>
              <a:rPr lang="ja-JP" altLang="en-US" sz="1400" u="sng" dirty="0" smtClean="0">
                <a:solidFill>
                  <a:srgbClr val="FF0000"/>
                </a:solidFill>
                <a:latin typeface="+mn-ea"/>
                <a:ea typeface="+mn-ea"/>
              </a:rPr>
              <a:t>及び</a:t>
            </a:r>
            <a:r>
              <a:rPr lang="ja-JP" altLang="en-US" sz="1400" u="sng" dirty="0">
                <a:solidFill>
                  <a:srgbClr val="FF0000"/>
                </a:solidFill>
                <a:latin typeface="+mn-ea"/>
                <a:ea typeface="+mn-ea"/>
              </a:rPr>
              <a:t>防災情報を情報流通連携基盤共通</a:t>
            </a:r>
            <a:r>
              <a:rPr lang="en-US" altLang="ja-JP" sz="1400" u="sng" dirty="0">
                <a:solidFill>
                  <a:srgbClr val="FF0000"/>
                </a:solidFill>
                <a:latin typeface="+mn-ea"/>
                <a:ea typeface="+mn-ea"/>
              </a:rPr>
              <a:t>API</a:t>
            </a:r>
            <a:r>
              <a:rPr lang="ja-JP" altLang="en-US" sz="1400" u="sng" dirty="0">
                <a:solidFill>
                  <a:srgbClr val="FF0000"/>
                </a:solidFill>
                <a:latin typeface="+mn-ea"/>
                <a:ea typeface="+mn-ea"/>
              </a:rPr>
              <a:t>を通して公開することで、モビリティ・マネジメント</a:t>
            </a:r>
            <a:r>
              <a:rPr lang="ja-JP" altLang="en-US" sz="1400" u="sng" baseline="30000" dirty="0">
                <a:solidFill>
                  <a:srgbClr val="FF0000"/>
                </a:solidFill>
                <a:latin typeface="+mn-ea"/>
                <a:ea typeface="+mn-ea"/>
              </a:rPr>
              <a:t>（</a:t>
            </a:r>
            <a:r>
              <a:rPr lang="en-US" altLang="ja-JP" sz="1400" u="sng" baseline="30000" dirty="0">
                <a:solidFill>
                  <a:srgbClr val="FF0000"/>
                </a:solidFill>
                <a:latin typeface="+mn-ea"/>
                <a:ea typeface="+mn-ea"/>
              </a:rPr>
              <a:t>※</a:t>
            </a:r>
            <a:r>
              <a:rPr lang="ja-JP" altLang="en-US" sz="1400" u="sng" baseline="30000" dirty="0">
                <a:solidFill>
                  <a:srgbClr val="FF0000"/>
                </a:solidFill>
                <a:latin typeface="+mn-ea"/>
                <a:ea typeface="+mn-ea"/>
              </a:rPr>
              <a:t>）</a:t>
            </a:r>
            <a:r>
              <a:rPr lang="ja-JP" altLang="en-US" sz="1400" u="sng" dirty="0">
                <a:solidFill>
                  <a:srgbClr val="FF0000"/>
                </a:solidFill>
                <a:latin typeface="+mn-ea"/>
                <a:ea typeface="+mn-ea"/>
              </a:rPr>
              <a:t>等を実現する様々</a:t>
            </a:r>
            <a:r>
              <a:rPr lang="ja-JP" altLang="en-US" sz="1400" u="sng" dirty="0" smtClean="0">
                <a:solidFill>
                  <a:srgbClr val="FF0000"/>
                </a:solidFill>
                <a:latin typeface="+mn-ea"/>
                <a:ea typeface="+mn-ea"/>
              </a:rPr>
              <a:t>なアプリケーションの</a:t>
            </a:r>
            <a:r>
              <a:rPr lang="ja-JP" altLang="en-US" sz="1400" u="sng" dirty="0">
                <a:solidFill>
                  <a:srgbClr val="FF0000"/>
                </a:solidFill>
                <a:latin typeface="+mn-ea"/>
                <a:ea typeface="+mn-ea"/>
              </a:rPr>
              <a:t>開発が促進</a:t>
            </a:r>
            <a:r>
              <a:rPr lang="ja-JP" altLang="en-US" sz="1400" u="sng" dirty="0" smtClean="0">
                <a:solidFill>
                  <a:srgbClr val="FF0000"/>
                </a:solidFill>
                <a:latin typeface="+mn-ea"/>
                <a:ea typeface="+mn-ea"/>
              </a:rPr>
              <a:t>されることを実証</a:t>
            </a:r>
            <a:r>
              <a:rPr lang="ja-JP" altLang="en-US" sz="1400" dirty="0" smtClean="0">
                <a:latin typeface="+mn-ea"/>
                <a:ea typeface="+mn-ea"/>
              </a:rPr>
              <a:t>する。</a:t>
            </a:r>
            <a:endParaRPr lang="ja-JP" altLang="en-US" sz="1400" dirty="0">
              <a:latin typeface="+mn-ea"/>
              <a:ea typeface="+mn-ea"/>
            </a:endParaRPr>
          </a:p>
          <a:p>
            <a:pPr marL="177800" indent="-177800">
              <a:spcBef>
                <a:spcPct val="20000"/>
              </a:spcBef>
            </a:pPr>
            <a:r>
              <a:rPr lang="ja-JP" altLang="en-US" sz="1400" dirty="0" smtClean="0"/>
              <a:t>○　例えば、人</a:t>
            </a:r>
            <a:r>
              <a:rPr lang="ja-JP" altLang="en-US" sz="1400" dirty="0"/>
              <a:t>と公共交通優先の実現を図るため、</a:t>
            </a:r>
            <a:r>
              <a:rPr lang="ja-JP" altLang="en-US" sz="1400" u="sng" dirty="0">
                <a:solidFill>
                  <a:srgbClr val="FF0000"/>
                </a:solidFill>
              </a:rPr>
              <a:t>目的地までの最短移動時間や最も安価な乗換情報などを市民や観光客に提供し</a:t>
            </a:r>
            <a:r>
              <a:rPr lang="ja-JP" altLang="en-US" sz="1400" u="sng" dirty="0" smtClean="0">
                <a:solidFill>
                  <a:srgbClr val="FF0000"/>
                </a:solidFill>
              </a:rPr>
              <a:t>、遅延</a:t>
            </a:r>
            <a:r>
              <a:rPr lang="ja-JP" altLang="en-US" sz="1400" u="sng" dirty="0">
                <a:solidFill>
                  <a:srgbClr val="FF0000"/>
                </a:solidFill>
              </a:rPr>
              <a:t>も考慮した高度なナビゲーション等</a:t>
            </a:r>
            <a:r>
              <a:rPr lang="ja-JP" altLang="en-US" sz="1400" dirty="0"/>
              <a:t>を実現する</a:t>
            </a:r>
            <a:r>
              <a:rPr lang="ja-JP" altLang="en-US" sz="1400" dirty="0" smtClean="0"/>
              <a:t>ことが可能。</a:t>
            </a:r>
            <a:endParaRPr lang="ja-JP" altLang="en-US" sz="1400" dirty="0"/>
          </a:p>
          <a:p>
            <a:pPr marL="177800" indent="-177800" algn="r">
              <a:spcBef>
                <a:spcPct val="20000"/>
              </a:spcBef>
            </a:pPr>
            <a:r>
              <a:rPr lang="en-US" altLang="ja-JP" sz="1100" dirty="0" smtClean="0">
                <a:latin typeface="ＭＳ Ｐ明朝" pitchFamily="18" charset="-128"/>
                <a:ea typeface="ＭＳ Ｐ明朝" pitchFamily="18" charset="-128"/>
              </a:rPr>
              <a:t>※ </a:t>
            </a:r>
            <a:r>
              <a:rPr lang="ja-JP" altLang="en-US" sz="1100" dirty="0">
                <a:latin typeface="ＭＳ Ｐ明朝" pitchFamily="18" charset="-128"/>
                <a:ea typeface="ＭＳ Ｐ明朝" pitchFamily="18" charset="-128"/>
              </a:rPr>
              <a:t>一般の人々や組織を対象とし、過度に自動車に頼る状態から公共交通機関や自転車等を「かしこく」使う方向へと自発的に転換していくことを</a:t>
            </a:r>
            <a:r>
              <a:rPr lang="ja-JP" altLang="en-US" sz="1100" dirty="0" smtClean="0">
                <a:latin typeface="ＭＳ Ｐ明朝" pitchFamily="18" charset="-128"/>
                <a:ea typeface="ＭＳ Ｐ明朝" pitchFamily="18" charset="-128"/>
              </a:rPr>
              <a:t>促すこと</a:t>
            </a:r>
            <a:endParaRPr lang="en-US" altLang="ja-JP" sz="1100" dirty="0">
              <a:latin typeface="ＭＳ Ｐ明朝" pitchFamily="18" charset="-128"/>
              <a:ea typeface="ＭＳ Ｐ明朝" pitchFamily="18" charset="-128"/>
            </a:endParaRPr>
          </a:p>
        </p:txBody>
      </p:sp>
      <p:sp>
        <p:nvSpPr>
          <p:cNvPr id="43096" name="Line 88"/>
          <p:cNvSpPr>
            <a:spLocks noChangeShapeType="1"/>
          </p:cNvSpPr>
          <p:nvPr/>
        </p:nvSpPr>
        <p:spPr bwMode="auto">
          <a:xfrm flipV="1">
            <a:off x="2576513"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097" name="Line 89"/>
          <p:cNvSpPr>
            <a:spLocks noChangeShapeType="1"/>
          </p:cNvSpPr>
          <p:nvPr/>
        </p:nvSpPr>
        <p:spPr bwMode="auto">
          <a:xfrm flipV="1">
            <a:off x="536575"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098" name="Line 90"/>
          <p:cNvSpPr>
            <a:spLocks noChangeShapeType="1"/>
          </p:cNvSpPr>
          <p:nvPr/>
        </p:nvSpPr>
        <p:spPr bwMode="auto">
          <a:xfrm flipV="1">
            <a:off x="1544638"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099" name="Line 91"/>
          <p:cNvSpPr>
            <a:spLocks noChangeShapeType="1"/>
          </p:cNvSpPr>
          <p:nvPr/>
        </p:nvSpPr>
        <p:spPr bwMode="auto">
          <a:xfrm flipV="1">
            <a:off x="3438525"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01" name="Line 93"/>
          <p:cNvSpPr>
            <a:spLocks noChangeShapeType="1"/>
          </p:cNvSpPr>
          <p:nvPr/>
        </p:nvSpPr>
        <p:spPr bwMode="auto">
          <a:xfrm flipV="1">
            <a:off x="4324350"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03" name="Line 95"/>
          <p:cNvSpPr>
            <a:spLocks noChangeShapeType="1"/>
          </p:cNvSpPr>
          <p:nvPr/>
        </p:nvSpPr>
        <p:spPr bwMode="auto">
          <a:xfrm flipV="1">
            <a:off x="5478463"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04" name="Rectangle 96"/>
          <p:cNvSpPr>
            <a:spLocks noChangeArrowheads="1"/>
          </p:cNvSpPr>
          <p:nvPr/>
        </p:nvSpPr>
        <p:spPr bwMode="auto">
          <a:xfrm>
            <a:off x="179388" y="4805958"/>
            <a:ext cx="1800225" cy="207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モビリティー情報</a:t>
            </a:r>
          </a:p>
        </p:txBody>
      </p:sp>
      <p:sp>
        <p:nvSpPr>
          <p:cNvPr id="43105" name="Rectangle 97"/>
          <p:cNvSpPr>
            <a:spLocks noChangeArrowheads="1"/>
          </p:cNvSpPr>
          <p:nvPr/>
        </p:nvSpPr>
        <p:spPr bwMode="auto">
          <a:xfrm>
            <a:off x="2092325" y="4805958"/>
            <a:ext cx="2738438" cy="207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観光情報</a:t>
            </a:r>
          </a:p>
        </p:txBody>
      </p:sp>
      <p:sp>
        <p:nvSpPr>
          <p:cNvPr id="43106" name="Rectangle 98"/>
          <p:cNvSpPr>
            <a:spLocks noChangeArrowheads="1"/>
          </p:cNvSpPr>
          <p:nvPr/>
        </p:nvSpPr>
        <p:spPr bwMode="auto">
          <a:xfrm>
            <a:off x="4902200" y="4805958"/>
            <a:ext cx="1225550" cy="207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防災情報</a:t>
            </a:r>
          </a:p>
        </p:txBody>
      </p:sp>
      <p:grpSp>
        <p:nvGrpSpPr>
          <p:cNvPr id="43169" name="Group 161"/>
          <p:cNvGrpSpPr>
            <a:grpSpLocks/>
          </p:cNvGrpSpPr>
          <p:nvPr/>
        </p:nvGrpSpPr>
        <p:grpSpPr bwMode="auto">
          <a:xfrm>
            <a:off x="704850" y="2700933"/>
            <a:ext cx="614363" cy="728662"/>
            <a:chOff x="886" y="1767"/>
            <a:chExt cx="387" cy="459"/>
          </a:xfrm>
        </p:grpSpPr>
        <p:grpSp>
          <p:nvGrpSpPr>
            <p:cNvPr id="43108" name="Group 100"/>
            <p:cNvGrpSpPr>
              <a:grpSpLocks/>
            </p:cNvGrpSpPr>
            <p:nvPr/>
          </p:nvGrpSpPr>
          <p:grpSpPr bwMode="auto">
            <a:xfrm>
              <a:off x="886" y="1767"/>
              <a:ext cx="387" cy="305"/>
              <a:chOff x="3240" y="1721"/>
              <a:chExt cx="387" cy="305"/>
            </a:xfrm>
          </p:grpSpPr>
          <p:grpSp>
            <p:nvGrpSpPr>
              <p:cNvPr id="43109" name="Group 101"/>
              <p:cNvGrpSpPr>
                <a:grpSpLocks/>
              </p:cNvGrpSpPr>
              <p:nvPr/>
            </p:nvGrpSpPr>
            <p:grpSpPr bwMode="auto">
              <a:xfrm>
                <a:off x="3240" y="1721"/>
                <a:ext cx="115" cy="204"/>
                <a:chOff x="1366" y="2016"/>
                <a:chExt cx="252" cy="600"/>
              </a:xfrm>
            </p:grpSpPr>
            <p:sp>
              <p:nvSpPr>
                <p:cNvPr id="43110" name="Freeform 102"/>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11" name="Freeform 103"/>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12" name="Group 104"/>
              <p:cNvGrpSpPr>
                <a:grpSpLocks/>
              </p:cNvGrpSpPr>
              <p:nvPr/>
            </p:nvGrpSpPr>
            <p:grpSpPr bwMode="auto">
              <a:xfrm>
                <a:off x="3512" y="1721"/>
                <a:ext cx="115" cy="203"/>
                <a:chOff x="1366" y="2016"/>
                <a:chExt cx="252" cy="600"/>
              </a:xfrm>
            </p:grpSpPr>
            <p:sp>
              <p:nvSpPr>
                <p:cNvPr id="43113" name="Freeform 105"/>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14" name="Freeform 106"/>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15" name="Group 107"/>
              <p:cNvGrpSpPr>
                <a:grpSpLocks/>
              </p:cNvGrpSpPr>
              <p:nvPr/>
            </p:nvGrpSpPr>
            <p:grpSpPr bwMode="auto">
              <a:xfrm>
                <a:off x="3376" y="1822"/>
                <a:ext cx="115" cy="204"/>
                <a:chOff x="1366" y="2016"/>
                <a:chExt cx="252" cy="600"/>
              </a:xfrm>
            </p:grpSpPr>
            <p:sp>
              <p:nvSpPr>
                <p:cNvPr id="43116" name="Freeform 108"/>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17" name="Freeform 109"/>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sp>
          <p:nvSpPr>
            <p:cNvPr id="43118" name="Text Box 110"/>
            <p:cNvSpPr txBox="1">
              <a:spLocks noChangeArrowheads="1"/>
            </p:cNvSpPr>
            <p:nvPr/>
          </p:nvSpPr>
          <p:spPr bwMode="auto">
            <a:xfrm>
              <a:off x="930" y="2053"/>
              <a:ext cx="3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市民</a:t>
              </a:r>
            </a:p>
          </p:txBody>
        </p:sp>
      </p:grpSp>
      <p:sp>
        <p:nvSpPr>
          <p:cNvPr id="43121" name="Rectangle 113"/>
          <p:cNvSpPr>
            <a:spLocks noChangeArrowheads="1"/>
          </p:cNvSpPr>
          <p:nvPr/>
        </p:nvSpPr>
        <p:spPr bwMode="auto">
          <a:xfrm>
            <a:off x="344488" y="3501033"/>
            <a:ext cx="1079500" cy="5349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ja-JP" altLang="en-US" sz="1200"/>
              <a:t>高度なナビ・</a:t>
            </a:r>
            <a:br>
              <a:rPr lang="ja-JP" altLang="en-US" sz="1200"/>
            </a:br>
            <a:r>
              <a:rPr lang="ja-JP" altLang="en-US" sz="1200"/>
              <a:t>システム</a:t>
            </a:r>
          </a:p>
        </p:txBody>
      </p:sp>
      <p:sp>
        <p:nvSpPr>
          <p:cNvPr id="43122" name="Rectangle 114"/>
          <p:cNvSpPr>
            <a:spLocks noChangeArrowheads="1"/>
          </p:cNvSpPr>
          <p:nvPr/>
        </p:nvSpPr>
        <p:spPr bwMode="auto">
          <a:xfrm>
            <a:off x="1784350" y="3501033"/>
            <a:ext cx="1296988" cy="5349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ja-JP" altLang="en-US" sz="1200"/>
              <a:t>観光案内ナビ・</a:t>
            </a:r>
            <a:br>
              <a:rPr lang="ja-JP" altLang="en-US" sz="1200"/>
            </a:br>
            <a:r>
              <a:rPr lang="ja-JP" altLang="en-US" sz="1200"/>
              <a:t>システム</a:t>
            </a:r>
          </a:p>
        </p:txBody>
      </p:sp>
      <p:sp>
        <p:nvSpPr>
          <p:cNvPr id="43123" name="Rectangle 115"/>
          <p:cNvSpPr>
            <a:spLocks noChangeArrowheads="1"/>
          </p:cNvSpPr>
          <p:nvPr/>
        </p:nvSpPr>
        <p:spPr bwMode="auto">
          <a:xfrm>
            <a:off x="3368675" y="3501033"/>
            <a:ext cx="1243013" cy="5349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ja-JP" altLang="en-US" sz="1200"/>
              <a:t>災害時のナビ・</a:t>
            </a:r>
            <a:br>
              <a:rPr lang="ja-JP" altLang="en-US" sz="1200"/>
            </a:br>
            <a:r>
              <a:rPr lang="ja-JP" altLang="en-US" sz="1200"/>
              <a:t>システム</a:t>
            </a:r>
          </a:p>
        </p:txBody>
      </p:sp>
      <p:sp>
        <p:nvSpPr>
          <p:cNvPr id="43124" name="Line 116"/>
          <p:cNvSpPr>
            <a:spLocks noChangeShapeType="1"/>
          </p:cNvSpPr>
          <p:nvPr/>
        </p:nvSpPr>
        <p:spPr bwMode="auto">
          <a:xfrm flipV="1">
            <a:off x="887413" y="4036020"/>
            <a:ext cx="0" cy="2571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25" name="Line 117"/>
          <p:cNvSpPr>
            <a:spLocks noChangeShapeType="1"/>
          </p:cNvSpPr>
          <p:nvPr/>
        </p:nvSpPr>
        <p:spPr bwMode="auto">
          <a:xfrm flipV="1">
            <a:off x="2432050" y="4036020"/>
            <a:ext cx="0" cy="2571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26" name="Line 118"/>
          <p:cNvSpPr>
            <a:spLocks noChangeShapeType="1"/>
          </p:cNvSpPr>
          <p:nvPr/>
        </p:nvSpPr>
        <p:spPr bwMode="auto">
          <a:xfrm flipV="1">
            <a:off x="3963988" y="4037608"/>
            <a:ext cx="0" cy="255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grpSp>
        <p:nvGrpSpPr>
          <p:cNvPr id="43170" name="Group 162"/>
          <p:cNvGrpSpPr>
            <a:grpSpLocks/>
          </p:cNvGrpSpPr>
          <p:nvPr/>
        </p:nvGrpSpPr>
        <p:grpSpPr bwMode="auto">
          <a:xfrm>
            <a:off x="2144713" y="2700933"/>
            <a:ext cx="666750" cy="728662"/>
            <a:chOff x="1978" y="1767"/>
            <a:chExt cx="420" cy="459"/>
          </a:xfrm>
        </p:grpSpPr>
        <p:sp>
          <p:nvSpPr>
            <p:cNvPr id="43107" name="Text Box 99"/>
            <p:cNvSpPr txBox="1">
              <a:spLocks noChangeArrowheads="1"/>
            </p:cNvSpPr>
            <p:nvPr/>
          </p:nvSpPr>
          <p:spPr bwMode="auto">
            <a:xfrm>
              <a:off x="1994" y="2053"/>
              <a:ext cx="4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観光客</a:t>
              </a:r>
            </a:p>
          </p:txBody>
        </p:sp>
        <p:grpSp>
          <p:nvGrpSpPr>
            <p:cNvPr id="43137" name="Group 129"/>
            <p:cNvGrpSpPr>
              <a:grpSpLocks/>
            </p:cNvGrpSpPr>
            <p:nvPr/>
          </p:nvGrpSpPr>
          <p:grpSpPr bwMode="auto">
            <a:xfrm>
              <a:off x="1978" y="1767"/>
              <a:ext cx="387" cy="305"/>
              <a:chOff x="3240" y="1721"/>
              <a:chExt cx="387" cy="305"/>
            </a:xfrm>
          </p:grpSpPr>
          <p:grpSp>
            <p:nvGrpSpPr>
              <p:cNvPr id="43138" name="Group 130"/>
              <p:cNvGrpSpPr>
                <a:grpSpLocks/>
              </p:cNvGrpSpPr>
              <p:nvPr/>
            </p:nvGrpSpPr>
            <p:grpSpPr bwMode="auto">
              <a:xfrm>
                <a:off x="3240" y="1721"/>
                <a:ext cx="115" cy="204"/>
                <a:chOff x="1366" y="2016"/>
                <a:chExt cx="252" cy="600"/>
              </a:xfrm>
            </p:grpSpPr>
            <p:sp>
              <p:nvSpPr>
                <p:cNvPr id="43139" name="Freeform 131"/>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40" name="Freeform 132"/>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41" name="Group 133"/>
              <p:cNvGrpSpPr>
                <a:grpSpLocks/>
              </p:cNvGrpSpPr>
              <p:nvPr/>
            </p:nvGrpSpPr>
            <p:grpSpPr bwMode="auto">
              <a:xfrm>
                <a:off x="3512" y="1721"/>
                <a:ext cx="115" cy="203"/>
                <a:chOff x="1366" y="2016"/>
                <a:chExt cx="252" cy="600"/>
              </a:xfrm>
            </p:grpSpPr>
            <p:sp>
              <p:nvSpPr>
                <p:cNvPr id="43142" name="Freeform 134"/>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43" name="Freeform 135"/>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44" name="Group 136"/>
              <p:cNvGrpSpPr>
                <a:grpSpLocks/>
              </p:cNvGrpSpPr>
              <p:nvPr/>
            </p:nvGrpSpPr>
            <p:grpSpPr bwMode="auto">
              <a:xfrm>
                <a:off x="3376" y="1822"/>
                <a:ext cx="115" cy="204"/>
                <a:chOff x="1366" y="2016"/>
                <a:chExt cx="252" cy="600"/>
              </a:xfrm>
            </p:grpSpPr>
            <p:sp>
              <p:nvSpPr>
                <p:cNvPr id="43145" name="Freeform 137"/>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46" name="Freeform 138"/>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grpSp>
      <p:sp>
        <p:nvSpPr>
          <p:cNvPr id="43157" name="Rectangle 149"/>
          <p:cNvSpPr>
            <a:spLocks noChangeArrowheads="1"/>
          </p:cNvSpPr>
          <p:nvPr/>
        </p:nvSpPr>
        <p:spPr bwMode="auto">
          <a:xfrm>
            <a:off x="2073275" y="5147270"/>
            <a:ext cx="863600"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公共施設</a:t>
            </a:r>
          </a:p>
          <a:p>
            <a:pPr algn="ctr"/>
            <a:r>
              <a:rPr kumimoji="0" lang="ja-JP" altLang="en-US" sz="1200">
                <a:latin typeface="ＭＳ Ｐゴシック" pitchFamily="50" charset="-128"/>
              </a:rPr>
              <a:t>場所情報</a:t>
            </a:r>
          </a:p>
          <a:p>
            <a:pPr algn="ctr"/>
            <a:r>
              <a:rPr kumimoji="0" lang="ja-JP" altLang="en-US" sz="1200">
                <a:latin typeface="ＭＳ Ｐゴシック" pitchFamily="50" charset="-128"/>
              </a:rPr>
              <a:t>基礎データ</a:t>
            </a:r>
          </a:p>
        </p:txBody>
      </p:sp>
      <p:sp>
        <p:nvSpPr>
          <p:cNvPr id="43158" name="Rectangle 150"/>
          <p:cNvSpPr>
            <a:spLocks noChangeArrowheads="1"/>
          </p:cNvSpPr>
          <p:nvPr/>
        </p:nvSpPr>
        <p:spPr bwMode="auto">
          <a:xfrm>
            <a:off x="200025" y="5147270"/>
            <a:ext cx="766763"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駐車場</a:t>
            </a:r>
          </a:p>
          <a:p>
            <a:pPr algn="ctr"/>
            <a:r>
              <a:rPr kumimoji="0" lang="ja-JP" altLang="en-US" sz="1200">
                <a:latin typeface="ＭＳ Ｐゴシック" pitchFamily="50" charset="-128"/>
              </a:rPr>
              <a:t>場所情報</a:t>
            </a:r>
          </a:p>
          <a:p>
            <a:pPr algn="ctr"/>
            <a:r>
              <a:rPr kumimoji="0" lang="ja-JP" altLang="en-US" sz="1200">
                <a:latin typeface="ＭＳ Ｐゴシック" pitchFamily="50" charset="-128"/>
              </a:rPr>
              <a:t>基礎データ</a:t>
            </a:r>
          </a:p>
          <a:p>
            <a:pPr algn="ctr"/>
            <a:r>
              <a:rPr kumimoji="0" lang="ja-JP" altLang="en-US" sz="1200">
                <a:latin typeface="ＭＳ Ｐゴシック" pitchFamily="50" charset="-128"/>
              </a:rPr>
              <a:t>満空情報</a:t>
            </a:r>
          </a:p>
        </p:txBody>
      </p:sp>
      <p:sp>
        <p:nvSpPr>
          <p:cNvPr id="43159" name="Rectangle 151"/>
          <p:cNvSpPr>
            <a:spLocks noChangeArrowheads="1"/>
          </p:cNvSpPr>
          <p:nvPr/>
        </p:nvSpPr>
        <p:spPr bwMode="auto">
          <a:xfrm>
            <a:off x="3008313" y="5147270"/>
            <a:ext cx="866775"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dirty="0">
                <a:latin typeface="ＭＳ Ｐゴシック" pitchFamily="50" charset="-128"/>
              </a:rPr>
              <a:t>旅館</a:t>
            </a:r>
          </a:p>
          <a:p>
            <a:pPr algn="ctr"/>
            <a:r>
              <a:rPr kumimoji="0" lang="ja-JP" altLang="en-US" sz="1400" b="1" dirty="0">
                <a:latin typeface="ＭＳ Ｐゴシック" pitchFamily="50" charset="-128"/>
              </a:rPr>
              <a:t>物産店</a:t>
            </a:r>
          </a:p>
          <a:p>
            <a:pPr algn="ctr"/>
            <a:r>
              <a:rPr kumimoji="0" lang="ja-JP" altLang="en-US" sz="1200" dirty="0">
                <a:latin typeface="ＭＳ Ｐゴシック" pitchFamily="50" charset="-128"/>
              </a:rPr>
              <a:t>場所情報</a:t>
            </a:r>
          </a:p>
          <a:p>
            <a:pPr algn="ctr"/>
            <a:r>
              <a:rPr kumimoji="0" lang="ja-JP" altLang="en-US" sz="1200" dirty="0" smtClean="0">
                <a:latin typeface="ＭＳ Ｐゴシック" pitchFamily="50" charset="-128"/>
              </a:rPr>
              <a:t>基礎データ</a:t>
            </a:r>
            <a:endParaRPr kumimoji="0" lang="ja-JP" altLang="en-US" sz="1200" dirty="0">
              <a:latin typeface="ＭＳ Ｐゴシック" pitchFamily="50" charset="-128"/>
            </a:endParaRPr>
          </a:p>
        </p:txBody>
      </p:sp>
      <p:sp>
        <p:nvSpPr>
          <p:cNvPr id="43161" name="Rectangle 153"/>
          <p:cNvSpPr>
            <a:spLocks noChangeArrowheads="1"/>
          </p:cNvSpPr>
          <p:nvPr/>
        </p:nvSpPr>
        <p:spPr bwMode="auto">
          <a:xfrm>
            <a:off x="3965575" y="5147270"/>
            <a:ext cx="862013"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観光施設</a:t>
            </a:r>
          </a:p>
          <a:p>
            <a:pPr algn="ctr"/>
            <a:r>
              <a:rPr kumimoji="0" lang="ja-JP" altLang="en-US" sz="1200">
                <a:latin typeface="ＭＳ Ｐゴシック" pitchFamily="50" charset="-128"/>
              </a:rPr>
              <a:t>場所情報</a:t>
            </a:r>
          </a:p>
          <a:p>
            <a:pPr algn="ctr"/>
            <a:r>
              <a:rPr kumimoji="0" lang="ja-JP" altLang="en-US" sz="1200">
                <a:latin typeface="ＭＳ Ｐゴシック" pitchFamily="50" charset="-128"/>
              </a:rPr>
              <a:t>基礎データ</a:t>
            </a:r>
          </a:p>
        </p:txBody>
      </p:sp>
      <p:sp>
        <p:nvSpPr>
          <p:cNvPr id="43163" name="Rectangle 155"/>
          <p:cNvSpPr>
            <a:spLocks noChangeArrowheads="1"/>
          </p:cNvSpPr>
          <p:nvPr/>
        </p:nvSpPr>
        <p:spPr bwMode="auto">
          <a:xfrm>
            <a:off x="1042988" y="5147270"/>
            <a:ext cx="936625"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交通</a:t>
            </a:r>
          </a:p>
          <a:p>
            <a:pPr algn="ctr"/>
            <a:r>
              <a:rPr kumimoji="0" lang="ja-JP" altLang="en-US" sz="1000">
                <a:latin typeface="ＭＳ Ｐゴシック" pitchFamily="50" charset="-128"/>
              </a:rPr>
              <a:t>（バス、地下鉄、</a:t>
            </a:r>
            <a:br>
              <a:rPr kumimoji="0" lang="ja-JP" altLang="en-US" sz="1000">
                <a:latin typeface="ＭＳ Ｐゴシック" pitchFamily="50" charset="-128"/>
              </a:rPr>
            </a:br>
            <a:r>
              <a:rPr kumimoji="0" lang="ja-JP" altLang="en-US" sz="1000">
                <a:latin typeface="ＭＳ Ｐゴシック" pitchFamily="50" charset="-128"/>
              </a:rPr>
              <a:t>タクシー）</a:t>
            </a:r>
          </a:p>
          <a:p>
            <a:pPr algn="ctr"/>
            <a:r>
              <a:rPr kumimoji="0" lang="ja-JP" altLang="en-US" sz="1000">
                <a:latin typeface="ＭＳ Ｐゴシック" pitchFamily="50" charset="-128"/>
              </a:rPr>
              <a:t>駅、停留所</a:t>
            </a:r>
          </a:p>
          <a:p>
            <a:pPr algn="ctr"/>
            <a:r>
              <a:rPr kumimoji="0" lang="ja-JP" altLang="en-US" sz="1000">
                <a:latin typeface="ＭＳ Ｐゴシック" pitchFamily="50" charset="-128"/>
              </a:rPr>
              <a:t>位置情報、</a:t>
            </a:r>
          </a:p>
          <a:p>
            <a:pPr algn="ctr"/>
            <a:r>
              <a:rPr kumimoji="0" lang="ja-JP" altLang="en-US" sz="1000">
                <a:latin typeface="ＭＳ Ｐゴシック" pitchFamily="50" charset="-128"/>
              </a:rPr>
              <a:t>プローブ情報</a:t>
            </a:r>
            <a:endParaRPr kumimoji="0" lang="ja-JP" altLang="en-US" sz="1000" baseline="30000">
              <a:latin typeface="ＭＳ Ｐゴシック" pitchFamily="50" charset="-128"/>
            </a:endParaRPr>
          </a:p>
        </p:txBody>
      </p:sp>
      <p:sp>
        <p:nvSpPr>
          <p:cNvPr id="43164" name="Rectangle 156"/>
          <p:cNvSpPr>
            <a:spLocks noChangeArrowheads="1"/>
          </p:cNvSpPr>
          <p:nvPr/>
        </p:nvSpPr>
        <p:spPr bwMode="auto">
          <a:xfrm>
            <a:off x="4902200" y="5147270"/>
            <a:ext cx="1223963"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防災</a:t>
            </a:r>
          </a:p>
          <a:p>
            <a:pPr algn="ctr"/>
            <a:r>
              <a:rPr kumimoji="0" lang="ja-JP" altLang="en-US" sz="1000">
                <a:latin typeface="ＭＳ Ｐゴシック" pitchFamily="50" charset="-128"/>
              </a:rPr>
              <a:t>場所情報</a:t>
            </a:r>
            <a:br>
              <a:rPr kumimoji="0" lang="ja-JP" altLang="en-US" sz="1000">
                <a:latin typeface="ＭＳ Ｐゴシック" pitchFamily="50" charset="-128"/>
              </a:rPr>
            </a:br>
            <a:r>
              <a:rPr kumimoji="0" lang="ja-JP" altLang="en-US" sz="1000">
                <a:latin typeface="ＭＳ Ｐゴシック" pitchFamily="50" charset="-128"/>
              </a:rPr>
              <a:t>（避難所、防災拠点、帰宅支援ｽﾃｰｼｮﾝ）</a:t>
            </a:r>
          </a:p>
        </p:txBody>
      </p:sp>
      <p:grpSp>
        <p:nvGrpSpPr>
          <p:cNvPr id="43171" name="Group 163"/>
          <p:cNvGrpSpPr>
            <a:grpSpLocks/>
          </p:cNvGrpSpPr>
          <p:nvPr/>
        </p:nvGrpSpPr>
        <p:grpSpPr bwMode="auto">
          <a:xfrm>
            <a:off x="3513138" y="2700933"/>
            <a:ext cx="614362" cy="728662"/>
            <a:chOff x="1978" y="1767"/>
            <a:chExt cx="387" cy="459"/>
          </a:xfrm>
        </p:grpSpPr>
        <p:sp>
          <p:nvSpPr>
            <p:cNvPr id="43172" name="Text Box 164"/>
            <p:cNvSpPr txBox="1">
              <a:spLocks noChangeArrowheads="1"/>
            </p:cNvSpPr>
            <p:nvPr/>
          </p:nvSpPr>
          <p:spPr bwMode="auto">
            <a:xfrm>
              <a:off x="2044" y="2053"/>
              <a:ext cx="3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行政</a:t>
              </a:r>
            </a:p>
          </p:txBody>
        </p:sp>
        <p:grpSp>
          <p:nvGrpSpPr>
            <p:cNvPr id="43173" name="Group 165"/>
            <p:cNvGrpSpPr>
              <a:grpSpLocks/>
            </p:cNvGrpSpPr>
            <p:nvPr/>
          </p:nvGrpSpPr>
          <p:grpSpPr bwMode="auto">
            <a:xfrm>
              <a:off x="1978" y="1767"/>
              <a:ext cx="387" cy="305"/>
              <a:chOff x="3240" y="1721"/>
              <a:chExt cx="387" cy="305"/>
            </a:xfrm>
          </p:grpSpPr>
          <p:grpSp>
            <p:nvGrpSpPr>
              <p:cNvPr id="43174" name="Group 166"/>
              <p:cNvGrpSpPr>
                <a:grpSpLocks/>
              </p:cNvGrpSpPr>
              <p:nvPr/>
            </p:nvGrpSpPr>
            <p:grpSpPr bwMode="auto">
              <a:xfrm>
                <a:off x="3240" y="1721"/>
                <a:ext cx="115" cy="204"/>
                <a:chOff x="1366" y="2016"/>
                <a:chExt cx="252" cy="600"/>
              </a:xfrm>
            </p:grpSpPr>
            <p:sp>
              <p:nvSpPr>
                <p:cNvPr id="43175" name="Freeform 167"/>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76" name="Freeform 168"/>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77" name="Group 169"/>
              <p:cNvGrpSpPr>
                <a:grpSpLocks/>
              </p:cNvGrpSpPr>
              <p:nvPr/>
            </p:nvGrpSpPr>
            <p:grpSpPr bwMode="auto">
              <a:xfrm>
                <a:off x="3512" y="1721"/>
                <a:ext cx="115" cy="203"/>
                <a:chOff x="1366" y="2016"/>
                <a:chExt cx="252" cy="600"/>
              </a:xfrm>
            </p:grpSpPr>
            <p:sp>
              <p:nvSpPr>
                <p:cNvPr id="43178" name="Freeform 170"/>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79" name="Freeform 171"/>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80" name="Group 172"/>
              <p:cNvGrpSpPr>
                <a:grpSpLocks/>
              </p:cNvGrpSpPr>
              <p:nvPr/>
            </p:nvGrpSpPr>
            <p:grpSpPr bwMode="auto">
              <a:xfrm>
                <a:off x="3376" y="1822"/>
                <a:ext cx="115" cy="204"/>
                <a:chOff x="1366" y="2016"/>
                <a:chExt cx="252" cy="600"/>
              </a:xfrm>
            </p:grpSpPr>
            <p:sp>
              <p:nvSpPr>
                <p:cNvPr id="43181" name="Freeform 173"/>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82" name="Freeform 174"/>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grpSp>
      <p:sp>
        <p:nvSpPr>
          <p:cNvPr id="43184" name="Rectangle 176"/>
          <p:cNvSpPr>
            <a:spLocks noChangeArrowheads="1"/>
          </p:cNvSpPr>
          <p:nvPr/>
        </p:nvSpPr>
        <p:spPr bwMode="auto">
          <a:xfrm>
            <a:off x="6826250" y="2996208"/>
            <a:ext cx="2590800" cy="86518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77800" indent="-177800" algn="ctr">
              <a:spcBef>
                <a:spcPct val="20000"/>
              </a:spcBef>
            </a:pPr>
            <a:r>
              <a:rPr lang="ja-JP" altLang="en-US" sz="1100" dirty="0">
                <a:latin typeface="ＭＳ Ｐゴシック" pitchFamily="50" charset="-128"/>
                <a:ea typeface="ヒラギノ角ゴ Pro W3"/>
                <a:cs typeface="ヒラギノ角ゴ Pro W3"/>
              </a:rPr>
              <a:t>開発者サイト</a:t>
            </a:r>
          </a:p>
          <a:p>
            <a:pPr marL="177800" indent="-177800">
              <a:spcBef>
                <a:spcPct val="20000"/>
              </a:spcBef>
              <a:buFont typeface="Wingdings" pitchFamily="2" charset="2"/>
              <a:buChar char="ü"/>
            </a:pPr>
            <a:r>
              <a:rPr lang="en-US" altLang="ja-JP" sz="1100" dirty="0" smtClean="0">
                <a:latin typeface="ＭＳ Ｐゴシック" pitchFamily="50" charset="-128"/>
              </a:rPr>
              <a:t>API</a:t>
            </a:r>
            <a:r>
              <a:rPr lang="ja-JP" altLang="en-US" sz="1100" dirty="0">
                <a:latin typeface="ＭＳ Ｐゴシック" pitchFamily="50" charset="-128"/>
              </a:rPr>
              <a:t>の仕様</a:t>
            </a:r>
          </a:p>
          <a:p>
            <a:pPr marL="177800" indent="-177800">
              <a:spcBef>
                <a:spcPct val="20000"/>
              </a:spcBef>
              <a:buFont typeface="Wingdings" pitchFamily="2" charset="2"/>
              <a:buChar char="ü"/>
            </a:pPr>
            <a:r>
              <a:rPr lang="ja-JP" altLang="en-US" sz="1100" dirty="0">
                <a:latin typeface="ＭＳ Ｐゴシック" pitchFamily="50" charset="-128"/>
              </a:rPr>
              <a:t>サンプルコード</a:t>
            </a:r>
          </a:p>
          <a:p>
            <a:pPr marL="177800" indent="-177800">
              <a:spcBef>
                <a:spcPct val="20000"/>
              </a:spcBef>
              <a:buFont typeface="Wingdings" pitchFamily="2" charset="2"/>
              <a:buChar char="ü"/>
            </a:pPr>
            <a:r>
              <a:rPr lang="ja-JP" altLang="en-US" sz="1100" dirty="0">
                <a:latin typeface="ＭＳ Ｐゴシック" pitchFamily="50" charset="-128"/>
              </a:rPr>
              <a:t>データの利用</a:t>
            </a:r>
            <a:r>
              <a:rPr lang="ja-JP" altLang="en-US" sz="1100" dirty="0" smtClean="0">
                <a:latin typeface="ＭＳ Ｐゴシック" pitchFamily="50" charset="-128"/>
              </a:rPr>
              <a:t>規約</a:t>
            </a:r>
            <a:r>
              <a:rPr lang="ja-JP" altLang="en-US" sz="1100" dirty="0">
                <a:latin typeface="ＭＳ Ｐゴシック" pitchFamily="50" charset="-128"/>
              </a:rPr>
              <a:t> 等</a:t>
            </a:r>
          </a:p>
        </p:txBody>
      </p:sp>
      <p:sp>
        <p:nvSpPr>
          <p:cNvPr id="43197" name="Rectangle 189"/>
          <p:cNvSpPr>
            <a:spLocks noChangeArrowheads="1"/>
          </p:cNvSpPr>
          <p:nvPr/>
        </p:nvSpPr>
        <p:spPr bwMode="auto">
          <a:xfrm>
            <a:off x="4953000" y="3645495"/>
            <a:ext cx="1152525" cy="390525"/>
          </a:xfrm>
          <a:prstGeom prst="rect">
            <a:avLst/>
          </a:prstGeom>
          <a:solidFill>
            <a:schemeClr val="accent6">
              <a:lumMod val="20000"/>
              <a:lumOff val="80000"/>
            </a:schemeClr>
          </a:solidFill>
          <a:ln w="9525">
            <a:solidFill>
              <a:srgbClr val="FF0000"/>
            </a:solidFill>
            <a:prstDash val="dash"/>
            <a:miter lim="800000"/>
            <a:headEnd/>
            <a:tailEnd/>
          </a:ln>
          <a:effectLst/>
          <a:extLst/>
        </p:spPr>
        <p:txBody>
          <a:bodyPr lIns="18000" rIns="18000" anchor="ctr"/>
          <a:lstStyle/>
          <a:p>
            <a:pPr algn="ctr"/>
            <a:r>
              <a:rPr lang="ja-JP" altLang="en-US" sz="1200" dirty="0">
                <a:solidFill>
                  <a:srgbClr val="FF0000"/>
                </a:solidFill>
                <a:latin typeface="ＭＳ Ｐゴシック" panose="020B0600070205080204" pitchFamily="50" charset="-128"/>
              </a:rPr>
              <a:t>コンテスト</a:t>
            </a:r>
            <a:r>
              <a:rPr lang="ja-JP" altLang="en-US" sz="1200" dirty="0" smtClean="0">
                <a:solidFill>
                  <a:srgbClr val="FF0000"/>
                </a:solidFill>
              </a:rPr>
              <a:t>による</a:t>
            </a:r>
            <a:endParaRPr lang="en-US" altLang="ja-JP" sz="1200" dirty="0" smtClean="0">
              <a:solidFill>
                <a:srgbClr val="FF0000"/>
              </a:solidFill>
            </a:endParaRPr>
          </a:p>
          <a:p>
            <a:pPr algn="ctr"/>
            <a:r>
              <a:rPr lang="ja-JP" altLang="en-US" sz="1200" dirty="0" smtClean="0">
                <a:solidFill>
                  <a:srgbClr val="FF0000"/>
                </a:solidFill>
              </a:rPr>
              <a:t>アプリケーション</a:t>
            </a:r>
            <a:endParaRPr lang="ja-JP" altLang="en-US" sz="1200" dirty="0">
              <a:solidFill>
                <a:srgbClr val="FF0000"/>
              </a:solidFill>
            </a:endParaRPr>
          </a:p>
        </p:txBody>
      </p:sp>
      <p:sp>
        <p:nvSpPr>
          <p:cNvPr id="43198" name="Line 190"/>
          <p:cNvSpPr>
            <a:spLocks noChangeShapeType="1"/>
          </p:cNvSpPr>
          <p:nvPr/>
        </p:nvSpPr>
        <p:spPr bwMode="auto">
          <a:xfrm flipV="1">
            <a:off x="5529263" y="4037608"/>
            <a:ext cx="0" cy="255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99" name="AutoShape 191"/>
          <p:cNvSpPr>
            <a:spLocks noChangeArrowheads="1"/>
          </p:cNvSpPr>
          <p:nvPr/>
        </p:nvSpPr>
        <p:spPr bwMode="auto">
          <a:xfrm>
            <a:off x="158750" y="4223345"/>
            <a:ext cx="5946775" cy="369888"/>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185738" indent="-185738" algn="ctr">
              <a:lnSpc>
                <a:spcPct val="90000"/>
              </a:lnSpc>
            </a:pPr>
            <a:r>
              <a:rPr kumimoji="0" lang="ja-JP" altLang="en-US" sz="1600" b="1">
                <a:latin typeface="ＭＳ Ｐゴシック" pitchFamily="50" charset="-128"/>
              </a:rPr>
              <a:t>情報流通連携基盤共通</a:t>
            </a:r>
            <a:r>
              <a:rPr kumimoji="0" lang="en-US" altLang="ja-JP" sz="1600" b="1">
                <a:latin typeface="ＭＳ Ｐゴシック" pitchFamily="50" charset="-128"/>
              </a:rPr>
              <a:t>API</a:t>
            </a:r>
          </a:p>
        </p:txBody>
      </p:sp>
      <p:sp>
        <p:nvSpPr>
          <p:cNvPr id="43200" name="Rectangle 192"/>
          <p:cNvSpPr>
            <a:spLocks noChangeArrowheads="1"/>
          </p:cNvSpPr>
          <p:nvPr/>
        </p:nvSpPr>
        <p:spPr bwMode="auto">
          <a:xfrm>
            <a:off x="252413" y="4301133"/>
            <a:ext cx="1439862" cy="215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プローブ分析</a:t>
            </a:r>
            <a:endParaRPr lang="ja-JP" altLang="en-US" sz="1200" baseline="30000"/>
          </a:p>
        </p:txBody>
      </p:sp>
      <p:grpSp>
        <p:nvGrpSpPr>
          <p:cNvPr id="43201" name="Group 193"/>
          <p:cNvGrpSpPr>
            <a:grpSpLocks/>
          </p:cNvGrpSpPr>
          <p:nvPr/>
        </p:nvGrpSpPr>
        <p:grpSpPr bwMode="auto">
          <a:xfrm>
            <a:off x="5168900" y="2853333"/>
            <a:ext cx="671513" cy="728662"/>
            <a:chOff x="1978" y="1767"/>
            <a:chExt cx="423" cy="459"/>
          </a:xfrm>
        </p:grpSpPr>
        <p:sp>
          <p:nvSpPr>
            <p:cNvPr id="43202" name="Text Box 194"/>
            <p:cNvSpPr txBox="1">
              <a:spLocks noChangeArrowheads="1"/>
            </p:cNvSpPr>
            <p:nvPr/>
          </p:nvSpPr>
          <p:spPr bwMode="auto">
            <a:xfrm>
              <a:off x="1997" y="2053"/>
              <a:ext cx="4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開発者</a:t>
              </a:r>
            </a:p>
          </p:txBody>
        </p:sp>
        <p:grpSp>
          <p:nvGrpSpPr>
            <p:cNvPr id="43203" name="Group 195"/>
            <p:cNvGrpSpPr>
              <a:grpSpLocks/>
            </p:cNvGrpSpPr>
            <p:nvPr/>
          </p:nvGrpSpPr>
          <p:grpSpPr bwMode="auto">
            <a:xfrm>
              <a:off x="1978" y="1767"/>
              <a:ext cx="387" cy="305"/>
              <a:chOff x="3240" y="1721"/>
              <a:chExt cx="387" cy="305"/>
            </a:xfrm>
          </p:grpSpPr>
          <p:grpSp>
            <p:nvGrpSpPr>
              <p:cNvPr id="43204" name="Group 196"/>
              <p:cNvGrpSpPr>
                <a:grpSpLocks/>
              </p:cNvGrpSpPr>
              <p:nvPr/>
            </p:nvGrpSpPr>
            <p:grpSpPr bwMode="auto">
              <a:xfrm>
                <a:off x="3240" y="1721"/>
                <a:ext cx="115" cy="204"/>
                <a:chOff x="1366" y="2016"/>
                <a:chExt cx="252" cy="600"/>
              </a:xfrm>
            </p:grpSpPr>
            <p:sp>
              <p:nvSpPr>
                <p:cNvPr id="43205" name="Freeform 197"/>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206" name="Freeform 198"/>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207" name="Group 199"/>
              <p:cNvGrpSpPr>
                <a:grpSpLocks/>
              </p:cNvGrpSpPr>
              <p:nvPr/>
            </p:nvGrpSpPr>
            <p:grpSpPr bwMode="auto">
              <a:xfrm>
                <a:off x="3512" y="1721"/>
                <a:ext cx="115" cy="203"/>
                <a:chOff x="1366" y="2016"/>
                <a:chExt cx="252" cy="600"/>
              </a:xfrm>
            </p:grpSpPr>
            <p:sp>
              <p:nvSpPr>
                <p:cNvPr id="43208" name="Freeform 200"/>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209" name="Freeform 201"/>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210" name="Group 202"/>
              <p:cNvGrpSpPr>
                <a:grpSpLocks/>
              </p:cNvGrpSpPr>
              <p:nvPr/>
            </p:nvGrpSpPr>
            <p:grpSpPr bwMode="auto">
              <a:xfrm>
                <a:off x="3376" y="1822"/>
                <a:ext cx="115" cy="204"/>
                <a:chOff x="1366" y="2016"/>
                <a:chExt cx="252" cy="600"/>
              </a:xfrm>
            </p:grpSpPr>
            <p:sp>
              <p:nvSpPr>
                <p:cNvPr id="43211" name="Freeform 203"/>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212" name="Freeform 204"/>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grpSp>
      <p:sp>
        <p:nvSpPr>
          <p:cNvPr id="43213" name="AutoShape 205"/>
          <p:cNvSpPr>
            <a:spLocks noChangeArrowheads="1"/>
          </p:cNvSpPr>
          <p:nvPr/>
        </p:nvSpPr>
        <p:spPr bwMode="auto">
          <a:xfrm>
            <a:off x="6105525" y="3069233"/>
            <a:ext cx="576263" cy="576262"/>
          </a:xfrm>
          <a:prstGeom prst="leftArrow">
            <a:avLst>
              <a:gd name="adj1" fmla="val 66389"/>
              <a:gd name="adj2" fmla="val 3967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公開</a:t>
            </a:r>
          </a:p>
        </p:txBody>
      </p:sp>
      <p:sp>
        <p:nvSpPr>
          <p:cNvPr id="110" name="大かっこ 109"/>
          <p:cNvSpPr/>
          <p:nvPr/>
        </p:nvSpPr>
        <p:spPr>
          <a:xfrm>
            <a:off x="6648449" y="2062221"/>
            <a:ext cx="3128963" cy="438150"/>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r>
              <a:rPr lang="ja-JP" altLang="en-US" sz="1200" dirty="0">
                <a:latin typeface="ＭＳ Ｐゴシック" pitchFamily="50" charset="-128"/>
              </a:rPr>
              <a:t>実施主体：　日本アイ・ビー・エム株式会社</a:t>
            </a:r>
          </a:p>
          <a:p>
            <a:r>
              <a:rPr lang="ja-JP" altLang="en-US" sz="1200" dirty="0">
                <a:latin typeface="ＭＳ Ｐゴシック" pitchFamily="50" charset="-128"/>
              </a:rPr>
              <a:t>連携主体：　</a:t>
            </a:r>
            <a:r>
              <a:rPr lang="ja-JP" altLang="en-US" sz="1200" dirty="0" smtClean="0">
                <a:latin typeface="ＭＳ Ｐゴシック" pitchFamily="50" charset="-128"/>
              </a:rPr>
              <a:t>京都市等</a:t>
            </a:r>
            <a:endParaRPr lang="en-US" altLang="ja-JP" sz="1200" dirty="0">
              <a:solidFill>
                <a:srgbClr val="FF0000"/>
              </a:solidFill>
              <a:latin typeface="ＭＳ Ｐゴシック" pitchFamily="50" charset="-128"/>
            </a:endParaRPr>
          </a:p>
        </p:txBody>
      </p:sp>
      <p:sp>
        <p:nvSpPr>
          <p:cNvPr id="83" name="テキスト ボックス 82"/>
          <p:cNvSpPr txBox="1"/>
          <p:nvPr/>
        </p:nvSpPr>
        <p:spPr>
          <a:xfrm>
            <a:off x="0" y="-2352"/>
            <a:ext cx="9905999" cy="400110"/>
          </a:xfrm>
          <a:prstGeom prst="rect">
            <a:avLst/>
          </a:prstGeom>
          <a:noFill/>
        </p:spPr>
        <p:txBody>
          <a:bodyPr wrap="square" rtlCol="0">
            <a:spAutoFit/>
          </a:bodyPr>
          <a:lstStyle/>
          <a:p>
            <a:pPr algn="ctr"/>
            <a:r>
              <a:rPr lang="ja-JP" altLang="en-US" dirty="0" smtClean="0">
                <a:latin typeface="+mn-ea"/>
              </a:rPr>
              <a:t>平成</a:t>
            </a:r>
            <a:r>
              <a:rPr lang="en-US" altLang="ja-JP" dirty="0">
                <a:latin typeface="+mn-ea"/>
              </a:rPr>
              <a:t>25</a:t>
            </a:r>
            <a:r>
              <a:rPr lang="ja-JP" altLang="en-US" dirty="0">
                <a:latin typeface="+mn-ea"/>
              </a:rPr>
              <a:t>年度オープンデータ実証</a:t>
            </a:r>
            <a:r>
              <a:rPr lang="ja-JP" altLang="en-US" dirty="0" smtClean="0">
                <a:latin typeface="+mn-ea"/>
              </a:rPr>
              <a:t>実験　</a:t>
            </a:r>
            <a:r>
              <a:rPr lang="ja-JP" altLang="en-US" sz="2000" dirty="0" smtClean="0">
                <a:latin typeface="+mn-ea"/>
              </a:rPr>
              <a:t>観光</a:t>
            </a:r>
            <a:r>
              <a:rPr lang="ja-JP" altLang="en-US" sz="2000" dirty="0" smtClean="0">
                <a:latin typeface="+mn-ea"/>
              </a:rPr>
              <a:t>実証（概要）</a:t>
            </a:r>
            <a:endParaRPr kumimoji="1" lang="en-US" altLang="ja-JP" sz="2000" dirty="0" smtClean="0">
              <a:latin typeface="+mn-ea"/>
            </a:endParaRPr>
          </a:p>
        </p:txBody>
      </p:sp>
    </p:spTree>
    <p:extLst>
      <p:ext uri="{BB962C8B-B14F-4D97-AF65-F5344CB8AC3E}">
        <p14:creationId xmlns:p14="http://schemas.microsoft.com/office/powerpoint/2010/main" val="38198948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37" name="Picture 33"/>
          <p:cNvPicPr>
            <a:picLocks noChangeAspect="1" noChangeArrowheads="1"/>
          </p:cNvPicPr>
          <p:nvPr/>
        </p:nvPicPr>
        <p:blipFill>
          <a:blip r:embed="rId2"/>
          <a:srcRect/>
          <a:stretch>
            <a:fillRect/>
          </a:stretch>
        </p:blipFill>
        <p:spPr bwMode="auto">
          <a:xfrm>
            <a:off x="6945313" y="2997200"/>
            <a:ext cx="1392237" cy="2087563"/>
          </a:xfrm>
          <a:prstGeom prst="rect">
            <a:avLst/>
          </a:prstGeom>
          <a:noFill/>
          <a:ln w="9525">
            <a:solidFill>
              <a:schemeClr val="tx1"/>
            </a:solidFill>
            <a:miter lim="800000"/>
            <a:headEnd/>
            <a:tailEnd/>
          </a:ln>
        </p:spPr>
      </p:pic>
      <p:pic>
        <p:nvPicPr>
          <p:cNvPr id="21535" name="Picture 31"/>
          <p:cNvPicPr>
            <a:picLocks noChangeAspect="1" noChangeArrowheads="1"/>
          </p:cNvPicPr>
          <p:nvPr/>
        </p:nvPicPr>
        <p:blipFill>
          <a:blip r:embed="rId3"/>
          <a:srcRect/>
          <a:stretch>
            <a:fillRect/>
          </a:stretch>
        </p:blipFill>
        <p:spPr bwMode="auto">
          <a:xfrm>
            <a:off x="8408988" y="2997200"/>
            <a:ext cx="1344612" cy="2016125"/>
          </a:xfrm>
          <a:prstGeom prst="rect">
            <a:avLst/>
          </a:prstGeom>
          <a:noFill/>
          <a:ln w="9525">
            <a:solidFill>
              <a:schemeClr val="tx1"/>
            </a:solidFill>
            <a:miter lim="800000"/>
            <a:headEnd/>
            <a:tailEnd/>
          </a:ln>
        </p:spPr>
      </p:pic>
      <p:cxnSp>
        <p:nvCxnSpPr>
          <p:cNvPr id="21505" name="直線コネクタ 1"/>
          <p:cNvCxnSpPr>
            <a:cxnSpLocks noChangeShapeType="1"/>
          </p:cNvCxnSpPr>
          <p:nvPr/>
        </p:nvCxnSpPr>
        <p:spPr bwMode="auto">
          <a:xfrm>
            <a:off x="0" y="404813"/>
            <a:ext cx="9906000" cy="1587"/>
          </a:xfrm>
          <a:prstGeom prst="line">
            <a:avLst/>
          </a:prstGeom>
          <a:noFill/>
          <a:ln w="63500" algn="ctr">
            <a:solidFill>
              <a:srgbClr val="FF9900"/>
            </a:solidFill>
            <a:round/>
            <a:headEnd/>
            <a:tailEnd/>
          </a:ln>
        </p:spPr>
      </p:cxnSp>
      <p:sp>
        <p:nvSpPr>
          <p:cNvPr id="4" name="テキスト ボックス 3"/>
          <p:cNvSpPr txBox="1"/>
          <p:nvPr/>
        </p:nvSpPr>
        <p:spPr>
          <a:xfrm>
            <a:off x="0" y="-1588"/>
            <a:ext cx="9906000" cy="400051"/>
          </a:xfrm>
          <a:prstGeom prst="rect">
            <a:avLst/>
          </a:prstGeom>
          <a:noFill/>
        </p:spPr>
        <p:txBody>
          <a:bodyPr lIns="91424" tIns="45712" rIns="91424" bIns="45712">
            <a:spAutoFit/>
          </a:bodyPr>
          <a:lstStyle/>
          <a:p>
            <a:pPr algn="ctr"/>
            <a:r>
              <a:rPr lang="ja-JP" altLang="en-US" dirty="0">
                <a:latin typeface="+mn-ea"/>
              </a:rPr>
              <a:t>平成</a:t>
            </a:r>
            <a:r>
              <a:rPr lang="en-US" altLang="ja-JP" dirty="0">
                <a:latin typeface="+mn-ea"/>
              </a:rPr>
              <a:t>25</a:t>
            </a:r>
            <a:r>
              <a:rPr lang="ja-JP" altLang="en-US" dirty="0">
                <a:latin typeface="+mn-ea"/>
              </a:rPr>
              <a:t>年度オープンデータ実証実験　観光</a:t>
            </a:r>
            <a:r>
              <a:rPr lang="ja-JP" altLang="en-US" dirty="0" smtClean="0">
                <a:latin typeface="+mn-ea"/>
              </a:rPr>
              <a:t>実証（成果）</a:t>
            </a:r>
            <a:endParaRPr lang="en-US" altLang="ja-JP" dirty="0">
              <a:latin typeface="+mn-ea"/>
            </a:endParaRPr>
          </a:p>
        </p:txBody>
      </p:sp>
      <p:sp>
        <p:nvSpPr>
          <p:cNvPr id="21508" name="テキスト ボックス 33"/>
          <p:cNvSpPr txBox="1">
            <a:spLocks noChangeArrowheads="1"/>
          </p:cNvSpPr>
          <p:nvPr/>
        </p:nvSpPr>
        <p:spPr bwMode="auto">
          <a:xfrm>
            <a:off x="3440113" y="1773238"/>
            <a:ext cx="2967037" cy="730250"/>
          </a:xfrm>
          <a:prstGeom prst="rect">
            <a:avLst/>
          </a:prstGeom>
          <a:noFill/>
          <a:ln w="9525">
            <a:noFill/>
            <a:miter lim="800000"/>
            <a:headEnd/>
            <a:tailEnd/>
          </a:ln>
        </p:spPr>
        <p:txBody>
          <a:bodyPr>
            <a:spAutoFit/>
          </a:bodyPr>
          <a:lstStyle/>
          <a:p>
            <a:pPr marL="180975" indent="-180975"/>
            <a:r>
              <a:rPr lang="ja-JP" altLang="en-US" sz="1400" b="1">
                <a:solidFill>
                  <a:srgbClr val="000000"/>
                </a:solidFill>
                <a:latin typeface="ＭＳ Ｐゴシック" charset="-128"/>
                <a:cs typeface="Arial" charset="0"/>
              </a:rPr>
              <a:t>②</a:t>
            </a:r>
            <a:r>
              <a:rPr lang="ja-JP" altLang="en-US" sz="1400" b="1" u="sng">
                <a:solidFill>
                  <a:srgbClr val="000000"/>
                </a:solidFill>
                <a:latin typeface="ＭＳ Ｐゴシック" charset="-128"/>
                <a:cs typeface="Arial" charset="0"/>
              </a:rPr>
              <a:t>観光ナビゲーションサービス</a:t>
            </a:r>
            <a:endParaRPr lang="en-US" altLang="ja-JP" sz="1400" b="1" u="sng">
              <a:solidFill>
                <a:srgbClr val="000000"/>
              </a:solidFill>
              <a:latin typeface="ＭＳ Ｐゴシック" charset="-128"/>
              <a:cs typeface="Arial" charset="0"/>
            </a:endParaRPr>
          </a:p>
          <a:p>
            <a:pPr marL="180975" indent="-180975"/>
            <a:r>
              <a:rPr lang="ja-JP" altLang="en-US" sz="1400">
                <a:solidFill>
                  <a:srgbClr val="000000"/>
                </a:solidFill>
                <a:latin typeface="ＭＳ Ｐゴシック" charset="-128"/>
                <a:cs typeface="Arial" charset="0"/>
              </a:rPr>
              <a:t>　 観光客に対し、観光目的地までの経路情報を提供</a:t>
            </a:r>
            <a:endParaRPr lang="en-US" altLang="ja-JP" sz="1400">
              <a:solidFill>
                <a:srgbClr val="000000"/>
              </a:solidFill>
              <a:latin typeface="ＭＳ Ｐゴシック" charset="-128"/>
              <a:cs typeface="Arial" charset="0"/>
            </a:endParaRPr>
          </a:p>
        </p:txBody>
      </p:sp>
      <p:sp>
        <p:nvSpPr>
          <p:cNvPr id="21509" name="テキスト ボックス 38"/>
          <p:cNvSpPr txBox="1">
            <a:spLocks noChangeArrowheads="1"/>
          </p:cNvSpPr>
          <p:nvPr/>
        </p:nvSpPr>
        <p:spPr bwMode="auto">
          <a:xfrm>
            <a:off x="6608763" y="1773238"/>
            <a:ext cx="3240087" cy="738187"/>
          </a:xfrm>
          <a:prstGeom prst="rect">
            <a:avLst/>
          </a:prstGeom>
          <a:noFill/>
          <a:ln w="9525">
            <a:noFill/>
            <a:miter lim="800000"/>
            <a:headEnd/>
            <a:tailEnd/>
          </a:ln>
        </p:spPr>
        <p:txBody>
          <a:bodyPr>
            <a:spAutoFit/>
          </a:bodyPr>
          <a:lstStyle/>
          <a:p>
            <a:pPr marL="180975" indent="-180975"/>
            <a:r>
              <a:rPr lang="ja-JP" altLang="en-US" sz="1400" b="1">
                <a:solidFill>
                  <a:srgbClr val="000000"/>
                </a:solidFill>
                <a:latin typeface="ＭＳ Ｐゴシック" charset="-128"/>
                <a:cs typeface="Arial" charset="0"/>
              </a:rPr>
              <a:t>③</a:t>
            </a:r>
            <a:r>
              <a:rPr lang="ja-JP" altLang="en-US" sz="1400" b="1" u="sng">
                <a:solidFill>
                  <a:srgbClr val="000000"/>
                </a:solidFill>
                <a:latin typeface="ＭＳ Ｐゴシック" charset="-128"/>
                <a:cs typeface="Arial" charset="0"/>
              </a:rPr>
              <a:t>避難所検索サービス</a:t>
            </a:r>
            <a:endParaRPr lang="en-US" altLang="ja-JP" sz="1400" b="1" u="sng">
              <a:solidFill>
                <a:srgbClr val="000000"/>
              </a:solidFill>
              <a:latin typeface="ＭＳ Ｐゴシック" charset="-128"/>
              <a:cs typeface="Arial" charset="0"/>
            </a:endParaRPr>
          </a:p>
          <a:p>
            <a:pPr marL="180975" indent="-180975"/>
            <a:r>
              <a:rPr lang="ja-JP" altLang="en-US" sz="1400">
                <a:solidFill>
                  <a:srgbClr val="000000"/>
                </a:solidFill>
                <a:latin typeface="ＭＳ Ｐゴシック" charset="-128"/>
                <a:cs typeface="Arial" charset="0"/>
              </a:rPr>
              <a:t>   災害時において、観光客、地域住民に対し、避難所までの経路情報を提供</a:t>
            </a:r>
            <a:endParaRPr lang="en-US" altLang="ja-JP" sz="1400">
              <a:solidFill>
                <a:prstClr val="black"/>
              </a:solidFill>
              <a:latin typeface="ＭＳ Ｐゴシック" charset="-128"/>
              <a:cs typeface="Arial" charset="0"/>
            </a:endParaRPr>
          </a:p>
        </p:txBody>
      </p:sp>
      <p:sp>
        <p:nvSpPr>
          <p:cNvPr id="21510" name="テキスト ボックス 37"/>
          <p:cNvSpPr txBox="1">
            <a:spLocks noChangeArrowheads="1"/>
          </p:cNvSpPr>
          <p:nvPr/>
        </p:nvSpPr>
        <p:spPr bwMode="auto">
          <a:xfrm>
            <a:off x="128588" y="1773238"/>
            <a:ext cx="3455987" cy="738187"/>
          </a:xfrm>
          <a:prstGeom prst="rect">
            <a:avLst/>
          </a:prstGeom>
          <a:noFill/>
          <a:ln w="9525">
            <a:noFill/>
            <a:miter lim="800000"/>
            <a:headEnd/>
            <a:tailEnd/>
          </a:ln>
        </p:spPr>
        <p:txBody>
          <a:bodyPr>
            <a:spAutoFit/>
          </a:bodyPr>
          <a:lstStyle/>
          <a:p>
            <a:pPr marL="180975" indent="-180975"/>
            <a:r>
              <a:rPr lang="ja-JP" altLang="en-US" sz="1400" b="1">
                <a:solidFill>
                  <a:srgbClr val="000000"/>
                </a:solidFill>
                <a:latin typeface="ＭＳ Ｐゴシック" charset="-128"/>
                <a:cs typeface="Arial" charset="0"/>
              </a:rPr>
              <a:t>①</a:t>
            </a:r>
            <a:r>
              <a:rPr lang="ja-JP" altLang="en-US" sz="1400" b="1" u="sng">
                <a:solidFill>
                  <a:srgbClr val="000000"/>
                </a:solidFill>
                <a:latin typeface="ＭＳ Ｐゴシック" charset="-128"/>
                <a:cs typeface="Arial" charset="0"/>
              </a:rPr>
              <a:t>自動車経路検索サービス</a:t>
            </a:r>
            <a:endParaRPr lang="en-US" altLang="ja-JP" sz="1400" b="1" u="sng">
              <a:solidFill>
                <a:srgbClr val="000000"/>
              </a:solidFill>
              <a:latin typeface="ＭＳ Ｐゴシック" charset="-128"/>
              <a:cs typeface="Arial" charset="0"/>
            </a:endParaRPr>
          </a:p>
          <a:p>
            <a:pPr marL="180975" indent="-180975"/>
            <a:r>
              <a:rPr lang="ja-JP" altLang="en-US" sz="1400">
                <a:solidFill>
                  <a:srgbClr val="000000"/>
                </a:solidFill>
                <a:latin typeface="ＭＳ Ｐゴシック" charset="-128"/>
                <a:cs typeface="Arial" charset="0"/>
              </a:rPr>
              <a:t>　 車による移動経路、公共交通機関に</a:t>
            </a:r>
            <a:br>
              <a:rPr lang="ja-JP" altLang="en-US" sz="1400">
                <a:solidFill>
                  <a:srgbClr val="000000"/>
                </a:solidFill>
                <a:latin typeface="ＭＳ Ｐゴシック" charset="-128"/>
                <a:cs typeface="Arial" charset="0"/>
              </a:rPr>
            </a:br>
            <a:r>
              <a:rPr lang="ja-JP" altLang="en-US" sz="1400">
                <a:solidFill>
                  <a:srgbClr val="000000"/>
                </a:solidFill>
                <a:latin typeface="ＭＳ Ｐゴシック" charset="-128"/>
                <a:cs typeface="Arial" charset="0"/>
              </a:rPr>
              <a:t>よる移動経路、駐車場の満空情報を提供</a:t>
            </a:r>
            <a:endParaRPr lang="en-US" altLang="ja-JP" sz="1400">
              <a:solidFill>
                <a:srgbClr val="000000"/>
              </a:solidFill>
              <a:latin typeface="ＭＳ Ｐゴシック" charset="-128"/>
              <a:cs typeface="Arial" charset="0"/>
            </a:endParaRPr>
          </a:p>
        </p:txBody>
      </p:sp>
      <p:pic>
        <p:nvPicPr>
          <p:cNvPr id="21511" name="Picture 30" descr="Mobility03a"/>
          <p:cNvPicPr>
            <a:picLocks noChangeAspect="1" noChangeArrowheads="1"/>
          </p:cNvPicPr>
          <p:nvPr/>
        </p:nvPicPr>
        <p:blipFill>
          <a:blip r:embed="rId4"/>
          <a:srcRect/>
          <a:stretch>
            <a:fillRect/>
          </a:stretch>
        </p:blipFill>
        <p:spPr bwMode="auto">
          <a:xfrm>
            <a:off x="358775" y="3082925"/>
            <a:ext cx="1325563" cy="2001838"/>
          </a:xfrm>
          <a:prstGeom prst="rect">
            <a:avLst/>
          </a:prstGeom>
          <a:noFill/>
          <a:ln w="9525">
            <a:noFill/>
            <a:miter lim="800000"/>
            <a:headEnd/>
            <a:tailEnd/>
          </a:ln>
        </p:spPr>
      </p:pic>
      <p:pic>
        <p:nvPicPr>
          <p:cNvPr id="21512" name="Picture 33" descr="map"/>
          <p:cNvPicPr>
            <a:picLocks noChangeAspect="1" noChangeArrowheads="1"/>
          </p:cNvPicPr>
          <p:nvPr/>
        </p:nvPicPr>
        <p:blipFill>
          <a:blip r:embed="rId5"/>
          <a:srcRect/>
          <a:stretch>
            <a:fillRect/>
          </a:stretch>
        </p:blipFill>
        <p:spPr bwMode="auto">
          <a:xfrm>
            <a:off x="1798638" y="3011488"/>
            <a:ext cx="1304925" cy="1989137"/>
          </a:xfrm>
          <a:prstGeom prst="rect">
            <a:avLst/>
          </a:prstGeom>
          <a:noFill/>
          <a:ln w="9525">
            <a:solidFill>
              <a:schemeClr val="tx1"/>
            </a:solidFill>
            <a:miter lim="800000"/>
            <a:headEnd/>
            <a:tailEnd/>
          </a:ln>
        </p:spPr>
      </p:pic>
      <p:pic>
        <p:nvPicPr>
          <p:cNvPr id="21514" name="Picture 7" descr="C:\Users\IBM_ADMIN\Documents\PO\SC Kyoto\docs\report\material\iOSシミュレータのスクリーンショット 5 févr. 2014 19.07.58.png"/>
          <p:cNvPicPr>
            <a:picLocks noChangeAspect="1" noChangeArrowheads="1"/>
          </p:cNvPicPr>
          <p:nvPr/>
        </p:nvPicPr>
        <p:blipFill>
          <a:blip r:embed="rId6"/>
          <a:srcRect/>
          <a:stretch>
            <a:fillRect/>
          </a:stretch>
        </p:blipFill>
        <p:spPr bwMode="auto">
          <a:xfrm>
            <a:off x="3368675" y="2778125"/>
            <a:ext cx="1335088" cy="2003425"/>
          </a:xfrm>
          <a:prstGeom prst="rect">
            <a:avLst/>
          </a:prstGeom>
          <a:noFill/>
          <a:ln w="9525">
            <a:solidFill>
              <a:schemeClr val="tx1"/>
            </a:solidFill>
            <a:miter lim="800000"/>
            <a:headEnd/>
            <a:tailEnd/>
          </a:ln>
        </p:spPr>
      </p:pic>
      <p:pic>
        <p:nvPicPr>
          <p:cNvPr id="21515" name="Picture 38"/>
          <p:cNvPicPr>
            <a:picLocks noChangeAspect="1" noChangeArrowheads="1"/>
          </p:cNvPicPr>
          <p:nvPr/>
        </p:nvPicPr>
        <p:blipFill>
          <a:blip r:embed="rId7"/>
          <a:srcRect/>
          <a:stretch>
            <a:fillRect/>
          </a:stretch>
        </p:blipFill>
        <p:spPr bwMode="auto">
          <a:xfrm>
            <a:off x="4808538" y="3141663"/>
            <a:ext cx="1800225" cy="1174750"/>
          </a:xfrm>
          <a:prstGeom prst="rect">
            <a:avLst/>
          </a:prstGeom>
          <a:noFill/>
          <a:ln w="9525">
            <a:solidFill>
              <a:schemeClr val="tx1"/>
            </a:solidFill>
            <a:miter lim="800000"/>
            <a:headEnd/>
            <a:tailEnd/>
          </a:ln>
        </p:spPr>
      </p:pic>
      <p:pic>
        <p:nvPicPr>
          <p:cNvPr id="21516" name="Picture 39"/>
          <p:cNvPicPr>
            <a:picLocks noChangeAspect="1" noChangeArrowheads="1"/>
          </p:cNvPicPr>
          <p:nvPr/>
        </p:nvPicPr>
        <p:blipFill>
          <a:blip r:embed="rId8"/>
          <a:srcRect/>
          <a:stretch>
            <a:fillRect/>
          </a:stretch>
        </p:blipFill>
        <p:spPr bwMode="auto">
          <a:xfrm>
            <a:off x="5311775" y="3748088"/>
            <a:ext cx="1512888" cy="1266825"/>
          </a:xfrm>
          <a:prstGeom prst="rect">
            <a:avLst/>
          </a:prstGeom>
          <a:noFill/>
          <a:ln w="9525">
            <a:solidFill>
              <a:schemeClr val="tx1"/>
            </a:solidFill>
            <a:miter lim="800000"/>
            <a:headEnd/>
            <a:tailEnd/>
          </a:ln>
        </p:spPr>
      </p:pic>
      <p:sp>
        <p:nvSpPr>
          <p:cNvPr id="25" name="正方形/長方形 24"/>
          <p:cNvSpPr/>
          <p:nvPr/>
        </p:nvSpPr>
        <p:spPr bwMode="gray">
          <a:xfrm>
            <a:off x="7113711" y="5445125"/>
            <a:ext cx="2663825" cy="836613"/>
          </a:xfrm>
          <a:prstGeom prst="rect">
            <a:avLst/>
          </a:prstGeom>
          <a:solidFill>
            <a:schemeClr val="accent6">
              <a:lumMod val="20000"/>
              <a:lumOff val="80000"/>
            </a:schemeClr>
          </a:solidFill>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marL="95250" indent="-95250">
              <a:buFontTx/>
              <a:buChar char="•"/>
            </a:pPr>
            <a:r>
              <a:rPr lang="ja-JP" altLang="en-US" sz="1200">
                <a:solidFill>
                  <a:prstClr val="black"/>
                </a:solidFill>
                <a:latin typeface="Arial" charset="0"/>
              </a:rPr>
              <a:t>地の利のない観光客に対して、</a:t>
            </a:r>
            <a:br>
              <a:rPr lang="ja-JP" altLang="en-US" sz="1200">
                <a:solidFill>
                  <a:prstClr val="black"/>
                </a:solidFill>
                <a:latin typeface="Arial" charset="0"/>
              </a:rPr>
            </a:br>
            <a:r>
              <a:rPr lang="ja-JP" altLang="en-US" sz="1200">
                <a:solidFill>
                  <a:prstClr val="black"/>
                </a:solidFill>
                <a:latin typeface="Arial" charset="0"/>
              </a:rPr>
              <a:t>災害時に避難所情報を提供し、</a:t>
            </a:r>
            <a:br>
              <a:rPr lang="ja-JP" altLang="en-US" sz="1200">
                <a:solidFill>
                  <a:prstClr val="black"/>
                </a:solidFill>
                <a:latin typeface="Arial" charset="0"/>
              </a:rPr>
            </a:br>
            <a:r>
              <a:rPr lang="ja-JP" altLang="en-US" sz="1200">
                <a:solidFill>
                  <a:prstClr val="black"/>
                </a:solidFill>
                <a:latin typeface="Arial" charset="0"/>
              </a:rPr>
              <a:t>誘導することが可能</a:t>
            </a:r>
          </a:p>
        </p:txBody>
      </p:sp>
      <p:sp>
        <p:nvSpPr>
          <p:cNvPr id="2" name="正方形/長方形 24"/>
          <p:cNvSpPr/>
          <p:nvPr/>
        </p:nvSpPr>
        <p:spPr bwMode="gray">
          <a:xfrm>
            <a:off x="128588" y="5445125"/>
            <a:ext cx="3311525" cy="836613"/>
          </a:xfrm>
          <a:prstGeom prst="rect">
            <a:avLst/>
          </a:prstGeom>
          <a:solidFill>
            <a:schemeClr val="accent6">
              <a:lumMod val="20000"/>
              <a:lumOff val="80000"/>
            </a:schemeClr>
          </a:solidFill>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marL="95250" indent="-95250">
              <a:buFontTx/>
              <a:buChar char="•"/>
            </a:pPr>
            <a:r>
              <a:rPr lang="ja-JP" altLang="en-US" sz="1200">
                <a:solidFill>
                  <a:prstClr val="black"/>
                </a:solidFill>
                <a:latin typeface="Arial" charset="0"/>
              </a:rPr>
              <a:t>市外から車で訪れるユーザーがパーク＆ライド</a:t>
            </a:r>
            <a:br>
              <a:rPr lang="ja-JP" altLang="en-US" sz="1200">
                <a:solidFill>
                  <a:prstClr val="black"/>
                </a:solidFill>
                <a:latin typeface="Arial" charset="0"/>
              </a:rPr>
            </a:br>
            <a:r>
              <a:rPr lang="ja-JP" altLang="en-US" sz="1200">
                <a:solidFill>
                  <a:prstClr val="black"/>
                </a:solidFill>
                <a:latin typeface="Arial" charset="0"/>
              </a:rPr>
              <a:t>駐車場に車を止め、公共交通機関を使って</a:t>
            </a:r>
            <a:br>
              <a:rPr lang="ja-JP" altLang="en-US" sz="1200">
                <a:solidFill>
                  <a:prstClr val="black"/>
                </a:solidFill>
                <a:latin typeface="Arial" charset="0"/>
              </a:rPr>
            </a:br>
            <a:r>
              <a:rPr lang="ja-JP" altLang="en-US" sz="1200">
                <a:solidFill>
                  <a:prstClr val="black"/>
                </a:solidFill>
                <a:latin typeface="Arial" charset="0"/>
              </a:rPr>
              <a:t>移動するといったモーダルシフトへの寄与</a:t>
            </a:r>
          </a:p>
        </p:txBody>
      </p:sp>
      <p:sp>
        <p:nvSpPr>
          <p:cNvPr id="3" name="正方形/長方形 24"/>
          <p:cNvSpPr/>
          <p:nvPr/>
        </p:nvSpPr>
        <p:spPr bwMode="gray">
          <a:xfrm>
            <a:off x="3584575" y="5445125"/>
            <a:ext cx="3384550" cy="836613"/>
          </a:xfrm>
          <a:prstGeom prst="rect">
            <a:avLst/>
          </a:prstGeom>
          <a:solidFill>
            <a:schemeClr val="accent6">
              <a:lumMod val="20000"/>
              <a:lumOff val="80000"/>
            </a:schemeClr>
          </a:solidFill>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marL="95250" indent="-95250">
              <a:buFontTx/>
              <a:buChar char="•"/>
            </a:pPr>
            <a:r>
              <a:rPr lang="ja-JP" altLang="en-US" sz="1200">
                <a:solidFill>
                  <a:prstClr val="black"/>
                </a:solidFill>
                <a:latin typeface="Arial" charset="0"/>
              </a:rPr>
              <a:t>観光施設に対応する口コミを投稿又は表示する機能により観光客の利便性が向上</a:t>
            </a:r>
          </a:p>
          <a:p>
            <a:pPr marL="95250" indent="-95250">
              <a:buFontTx/>
              <a:buChar char="•"/>
            </a:pPr>
            <a:r>
              <a:rPr lang="ja-JP" altLang="en-US" sz="1200">
                <a:solidFill>
                  <a:prstClr val="black"/>
                </a:solidFill>
                <a:latin typeface="Arial" charset="0"/>
              </a:rPr>
              <a:t>高齢者、障がい者、小さな子供連れ、妊婦等を含む観光客の利便性の向上</a:t>
            </a:r>
          </a:p>
        </p:txBody>
      </p:sp>
      <p:sp>
        <p:nvSpPr>
          <p:cNvPr id="21521" name="Rectangle 20"/>
          <p:cNvSpPr>
            <a:spLocks noChangeArrowheads="1"/>
          </p:cNvSpPr>
          <p:nvPr/>
        </p:nvSpPr>
        <p:spPr bwMode="auto">
          <a:xfrm>
            <a:off x="128588" y="476672"/>
            <a:ext cx="9648825" cy="1294408"/>
          </a:xfrm>
          <a:prstGeom prst="rect">
            <a:avLst/>
          </a:prstGeom>
          <a:solidFill>
            <a:schemeClr val="bg1"/>
          </a:solidFill>
          <a:ln w="19050">
            <a:solidFill>
              <a:schemeClr val="tx1"/>
            </a:solidFill>
            <a:miter lim="800000"/>
            <a:headEnd/>
            <a:tailEnd/>
          </a:ln>
        </p:spPr>
        <p:txBody>
          <a:bodyPr lIns="72000" rIns="72000" anchor="ctr"/>
          <a:lstStyle/>
          <a:p>
            <a:pPr marL="180975" indent="-180975">
              <a:buFont typeface="Arial" charset="0"/>
              <a:buNone/>
            </a:pPr>
            <a:r>
              <a:rPr lang="ja-JP" altLang="en-US" sz="1400" dirty="0">
                <a:solidFill>
                  <a:prstClr val="black"/>
                </a:solidFill>
              </a:rPr>
              <a:t>○ 京都市等が保有するモビリティ情報、観光情報、防災情報を用いて、観光分野におけるオープンデータ活用の有効性を実証。</a:t>
            </a:r>
          </a:p>
          <a:p>
            <a:pPr marL="180975" indent="-180975">
              <a:buFont typeface="Arial" charset="0"/>
              <a:buNone/>
            </a:pPr>
            <a:r>
              <a:rPr lang="ja-JP" altLang="en-US" sz="1400" dirty="0">
                <a:solidFill>
                  <a:prstClr val="black"/>
                </a:solidFill>
              </a:rPr>
              <a:t>○ </a:t>
            </a:r>
            <a:r>
              <a:rPr lang="ja-JP" altLang="en-US" sz="1400" dirty="0" smtClean="0">
                <a:solidFill>
                  <a:prstClr val="black"/>
                </a:solidFill>
              </a:rPr>
              <a:t>具体的には、①</a:t>
            </a:r>
            <a:r>
              <a:rPr lang="ja-JP" altLang="en-US" sz="1400" dirty="0">
                <a:solidFill>
                  <a:prstClr val="black"/>
                </a:solidFill>
              </a:rPr>
              <a:t>自動車経路検索サービス、②観光ナビゲーションサービス、③避難所検索サービスという３つのユースケースで実証。</a:t>
            </a:r>
          </a:p>
          <a:p>
            <a:pPr marL="180975" indent="-180975">
              <a:buFont typeface="Arial" charset="0"/>
              <a:buNone/>
            </a:pPr>
            <a:r>
              <a:rPr lang="ja-JP" altLang="en-US" sz="1400" dirty="0">
                <a:solidFill>
                  <a:prstClr val="black"/>
                </a:solidFill>
              </a:rPr>
              <a:t>○ 実証の結果</a:t>
            </a:r>
            <a:r>
              <a:rPr lang="ja-JP" altLang="en-US" sz="1400" dirty="0" smtClean="0">
                <a:solidFill>
                  <a:prstClr val="black"/>
                </a:solidFill>
              </a:rPr>
              <a:t>、モビリティ情報、観光情報、防災情報のオープンデータ</a:t>
            </a:r>
            <a:r>
              <a:rPr lang="ja-JP" altLang="en-US" sz="1400" dirty="0">
                <a:solidFill>
                  <a:prstClr val="black"/>
                </a:solidFill>
              </a:rPr>
              <a:t>としての</a:t>
            </a:r>
            <a:r>
              <a:rPr lang="ja-JP" altLang="en-US" sz="1400" dirty="0" smtClean="0">
                <a:solidFill>
                  <a:prstClr val="black"/>
                </a:solidFill>
              </a:rPr>
              <a:t>活用が、観光</a:t>
            </a:r>
            <a:r>
              <a:rPr lang="ja-JP" altLang="en-US" sz="1400" dirty="0">
                <a:solidFill>
                  <a:prstClr val="black"/>
                </a:solidFill>
              </a:rPr>
              <a:t>都市が抱える市街地中心部における交通渋滞の緩和や観光の利便性向上、災害時の避難所誘導等</a:t>
            </a:r>
            <a:r>
              <a:rPr lang="ja-JP" altLang="en-US" sz="1400" dirty="0" smtClean="0">
                <a:solidFill>
                  <a:prstClr val="black"/>
                </a:solidFill>
              </a:rPr>
              <a:t>に寄与</a:t>
            </a:r>
            <a:r>
              <a:rPr lang="ja-JP" altLang="en-US" sz="1400" dirty="0">
                <a:solidFill>
                  <a:prstClr val="black"/>
                </a:solidFill>
              </a:rPr>
              <a:t>する可能性を示した</a:t>
            </a:r>
            <a:r>
              <a:rPr lang="ja-JP" altLang="en-US" sz="1400" dirty="0" smtClean="0">
                <a:solidFill>
                  <a:prstClr val="black"/>
                </a:solidFill>
              </a:rPr>
              <a:t>。一方、</a:t>
            </a:r>
            <a:r>
              <a:rPr lang="ja-JP" altLang="en-US" sz="1400" dirty="0">
                <a:solidFill>
                  <a:prstClr val="black"/>
                </a:solidFill>
              </a:rPr>
              <a:t>更に</a:t>
            </a:r>
            <a:r>
              <a:rPr lang="ja-JP" altLang="en-US" sz="1400" dirty="0" smtClean="0">
                <a:solidFill>
                  <a:prstClr val="black"/>
                </a:solidFill>
              </a:rPr>
              <a:t>多くのデー</a:t>
            </a:r>
            <a:r>
              <a:rPr lang="ja-JP" altLang="en-US" sz="1400" dirty="0">
                <a:solidFill>
                  <a:prstClr val="black"/>
                </a:solidFill>
              </a:rPr>
              <a:t>タ</a:t>
            </a:r>
            <a:r>
              <a:rPr lang="ja-JP" altLang="en-US" sz="1400" dirty="0" smtClean="0">
                <a:solidFill>
                  <a:prstClr val="black"/>
                </a:solidFill>
              </a:rPr>
              <a:t>の収集やデータ鮮度の確保等が</a:t>
            </a:r>
            <a:r>
              <a:rPr lang="ja-JP" altLang="en-US" sz="1400" dirty="0">
                <a:solidFill>
                  <a:prstClr val="black"/>
                </a:solidFill>
              </a:rPr>
              <a:t>課題として挙げられる。</a:t>
            </a:r>
            <a:endParaRPr lang="en-US" altLang="ja-JP" sz="1400" dirty="0">
              <a:solidFill>
                <a:prstClr val="black"/>
              </a:solidFill>
            </a:endParaRPr>
          </a:p>
        </p:txBody>
      </p:sp>
      <p:sp>
        <p:nvSpPr>
          <p:cNvPr id="21522" name="四角形吹き出し 18"/>
          <p:cNvSpPr>
            <a:spLocks noChangeArrowheads="1"/>
          </p:cNvSpPr>
          <p:nvPr/>
        </p:nvSpPr>
        <p:spPr bwMode="auto">
          <a:xfrm>
            <a:off x="5673725" y="4779963"/>
            <a:ext cx="1150938" cy="520700"/>
          </a:xfrm>
          <a:prstGeom prst="wedgeRectCallout">
            <a:avLst>
              <a:gd name="adj1" fmla="val -24457"/>
              <a:gd name="adj2" fmla="val -86190"/>
            </a:avLst>
          </a:prstGeom>
          <a:solidFill>
            <a:schemeClr val="bg1"/>
          </a:solidFill>
          <a:ln w="12700" algn="ctr">
            <a:solidFill>
              <a:schemeClr val="tx1"/>
            </a:solidFill>
            <a:miter lim="800000"/>
            <a:headEnd/>
            <a:tailEnd/>
          </a:ln>
        </p:spPr>
        <p:txBody>
          <a:bodyPr lIns="36000" tIns="18000" rIns="36000" bIns="18000" anchor="ctr"/>
          <a:lstStyle/>
          <a:p>
            <a:r>
              <a:rPr lang="ja-JP" altLang="en-US" sz="1200" dirty="0">
                <a:solidFill>
                  <a:prstClr val="black"/>
                </a:solidFill>
                <a:latin typeface="ＭＳ Ｐゴシック" charset="-128"/>
              </a:rPr>
              <a:t>アクセシビリティ</a:t>
            </a:r>
            <a:br>
              <a:rPr lang="ja-JP" altLang="en-US" sz="1200" dirty="0">
                <a:solidFill>
                  <a:prstClr val="black"/>
                </a:solidFill>
                <a:latin typeface="ＭＳ Ｐゴシック" charset="-128"/>
              </a:rPr>
            </a:br>
            <a:r>
              <a:rPr lang="ja-JP" altLang="en-US" sz="1200" dirty="0">
                <a:solidFill>
                  <a:prstClr val="black"/>
                </a:solidFill>
                <a:latin typeface="ＭＳ Ｐゴシック" charset="-128"/>
              </a:rPr>
              <a:t>情報を</a:t>
            </a:r>
            <a:r>
              <a:rPr lang="ja-JP" altLang="en-US" sz="1200" dirty="0">
                <a:solidFill>
                  <a:prstClr val="black"/>
                </a:solidFill>
              </a:rPr>
              <a:t>表示</a:t>
            </a:r>
          </a:p>
        </p:txBody>
      </p:sp>
      <p:sp>
        <p:nvSpPr>
          <p:cNvPr id="21523" name="四角形吹き出し 18"/>
          <p:cNvSpPr>
            <a:spLocks noChangeArrowheads="1"/>
          </p:cNvSpPr>
          <p:nvPr/>
        </p:nvSpPr>
        <p:spPr bwMode="auto">
          <a:xfrm>
            <a:off x="5168900" y="2565400"/>
            <a:ext cx="1584325" cy="447675"/>
          </a:xfrm>
          <a:prstGeom prst="wedgeRectCallout">
            <a:avLst>
              <a:gd name="adj1" fmla="val 1199"/>
              <a:gd name="adj2" fmla="val 91472"/>
            </a:avLst>
          </a:prstGeom>
          <a:solidFill>
            <a:schemeClr val="bg1"/>
          </a:solidFill>
          <a:ln w="12700" algn="ctr">
            <a:solidFill>
              <a:schemeClr val="tx1"/>
            </a:solidFill>
            <a:miter lim="800000"/>
            <a:headEnd/>
            <a:tailEnd/>
          </a:ln>
        </p:spPr>
        <p:txBody>
          <a:bodyPr lIns="36000" tIns="18000" rIns="36000" bIns="18000" anchor="ctr"/>
          <a:lstStyle/>
          <a:p>
            <a:r>
              <a:rPr lang="ja-JP" altLang="en-US" sz="1200">
                <a:solidFill>
                  <a:prstClr val="black"/>
                </a:solidFill>
              </a:rPr>
              <a:t>観光施設に対応する</a:t>
            </a:r>
            <a:br>
              <a:rPr lang="ja-JP" altLang="en-US" sz="1200">
                <a:solidFill>
                  <a:prstClr val="black"/>
                </a:solidFill>
              </a:rPr>
            </a:br>
            <a:r>
              <a:rPr lang="ja-JP" altLang="en-US" sz="1200">
                <a:solidFill>
                  <a:prstClr val="black"/>
                </a:solidFill>
              </a:rPr>
              <a:t>口コミの投稿・表示</a:t>
            </a:r>
          </a:p>
        </p:txBody>
      </p:sp>
      <p:sp>
        <p:nvSpPr>
          <p:cNvPr id="21524" name="四角形吹き出し 18"/>
          <p:cNvSpPr>
            <a:spLocks noChangeArrowheads="1"/>
          </p:cNvSpPr>
          <p:nvPr/>
        </p:nvSpPr>
        <p:spPr bwMode="auto">
          <a:xfrm>
            <a:off x="7040563" y="4868863"/>
            <a:ext cx="2592387" cy="431800"/>
          </a:xfrm>
          <a:prstGeom prst="wedgeRectCallout">
            <a:avLst>
              <a:gd name="adj1" fmla="val -32426"/>
              <a:gd name="adj2" fmla="val -152574"/>
            </a:avLst>
          </a:prstGeom>
          <a:solidFill>
            <a:schemeClr val="bg1"/>
          </a:solidFill>
          <a:ln w="12700" algn="ctr">
            <a:solidFill>
              <a:schemeClr val="tx1"/>
            </a:solidFill>
            <a:miter lim="800000"/>
            <a:headEnd/>
            <a:tailEnd/>
          </a:ln>
        </p:spPr>
        <p:txBody>
          <a:bodyPr lIns="36000" tIns="18000" rIns="36000" bIns="18000" anchor="ctr"/>
          <a:lstStyle/>
          <a:p>
            <a:r>
              <a:rPr lang="ja-JP" altLang="en-US" sz="1200">
                <a:solidFill>
                  <a:prstClr val="black"/>
                </a:solidFill>
                <a:cs typeface="Arial" charset="0"/>
              </a:rPr>
              <a:t>現在地から半径</a:t>
            </a:r>
            <a:r>
              <a:rPr lang="en-US" altLang="ja-JP" sz="1200">
                <a:solidFill>
                  <a:prstClr val="black"/>
                </a:solidFill>
                <a:cs typeface="Arial" charset="0"/>
              </a:rPr>
              <a:t>800m</a:t>
            </a:r>
            <a:r>
              <a:rPr lang="ja-JP" altLang="en-US" sz="1200">
                <a:solidFill>
                  <a:prstClr val="black"/>
                </a:solidFill>
              </a:rPr>
              <a:t>（徒歩約</a:t>
            </a:r>
            <a:r>
              <a:rPr lang="en-US" altLang="ja-JP" sz="1200">
                <a:solidFill>
                  <a:prstClr val="black"/>
                </a:solidFill>
              </a:rPr>
              <a:t>10</a:t>
            </a:r>
            <a:r>
              <a:rPr lang="ja-JP" altLang="en-US" sz="1200">
                <a:solidFill>
                  <a:prstClr val="black"/>
                </a:solidFill>
              </a:rPr>
              <a:t>分）の</a:t>
            </a:r>
            <a:r>
              <a:rPr lang="ja-JP" altLang="en-US" sz="1200">
                <a:solidFill>
                  <a:prstClr val="black"/>
                </a:solidFill>
                <a:cs typeface="Arial" charset="0"/>
              </a:rPr>
              <a:t>同心円と周辺の避難所情報を表示</a:t>
            </a:r>
          </a:p>
        </p:txBody>
      </p:sp>
      <p:sp>
        <p:nvSpPr>
          <p:cNvPr id="21526" name="四角形吹き出し 18"/>
          <p:cNvSpPr>
            <a:spLocks noChangeArrowheads="1"/>
          </p:cNvSpPr>
          <p:nvPr/>
        </p:nvSpPr>
        <p:spPr bwMode="auto">
          <a:xfrm>
            <a:off x="2073275" y="2636838"/>
            <a:ext cx="1150938" cy="504825"/>
          </a:xfrm>
          <a:prstGeom prst="wedgeRectCallout">
            <a:avLst>
              <a:gd name="adj1" fmla="val -44319"/>
              <a:gd name="adj2" fmla="val 203130"/>
            </a:avLst>
          </a:prstGeom>
          <a:solidFill>
            <a:schemeClr val="bg1"/>
          </a:solidFill>
          <a:ln w="12700" algn="ctr">
            <a:solidFill>
              <a:schemeClr val="tx1"/>
            </a:solidFill>
            <a:miter lim="800000"/>
            <a:headEnd/>
            <a:tailEnd/>
          </a:ln>
        </p:spPr>
        <p:txBody>
          <a:bodyPr lIns="36000" tIns="18000" rIns="36000" bIns="18000" anchor="ctr"/>
          <a:lstStyle/>
          <a:p>
            <a:r>
              <a:rPr lang="ja-JP" altLang="en-US" sz="1200">
                <a:solidFill>
                  <a:prstClr val="black"/>
                </a:solidFill>
                <a:latin typeface="ＭＳ Ｐゴシック" charset="-128"/>
              </a:rPr>
              <a:t>パーク＆ライド</a:t>
            </a:r>
            <a:br>
              <a:rPr lang="ja-JP" altLang="en-US" sz="1200">
                <a:solidFill>
                  <a:prstClr val="black"/>
                </a:solidFill>
                <a:latin typeface="ＭＳ Ｐゴシック" charset="-128"/>
              </a:rPr>
            </a:br>
            <a:r>
              <a:rPr lang="ja-JP" altLang="en-US" sz="1200">
                <a:solidFill>
                  <a:prstClr val="black"/>
                </a:solidFill>
                <a:latin typeface="ＭＳ Ｐゴシック" charset="-128"/>
              </a:rPr>
              <a:t>駐車場に誘導</a:t>
            </a:r>
          </a:p>
        </p:txBody>
      </p:sp>
      <p:sp>
        <p:nvSpPr>
          <p:cNvPr id="21527" name="四角形吹き出し 18"/>
          <p:cNvSpPr>
            <a:spLocks noChangeArrowheads="1"/>
          </p:cNvSpPr>
          <p:nvPr/>
        </p:nvSpPr>
        <p:spPr bwMode="auto">
          <a:xfrm>
            <a:off x="774700" y="4886325"/>
            <a:ext cx="2449513" cy="504825"/>
          </a:xfrm>
          <a:prstGeom prst="wedgeRectCallout">
            <a:avLst>
              <a:gd name="adj1" fmla="val -51296"/>
              <a:gd name="adj2" fmla="val -82389"/>
            </a:avLst>
          </a:prstGeom>
          <a:solidFill>
            <a:schemeClr val="bg1"/>
          </a:solidFill>
          <a:ln w="12700" algn="ctr">
            <a:solidFill>
              <a:schemeClr val="tx1"/>
            </a:solidFill>
            <a:miter lim="800000"/>
            <a:headEnd/>
            <a:tailEnd/>
          </a:ln>
        </p:spPr>
        <p:txBody>
          <a:bodyPr lIns="36000" tIns="18000" rIns="36000" bIns="18000" anchor="ctr"/>
          <a:lstStyle/>
          <a:p>
            <a:r>
              <a:rPr lang="ja-JP" altLang="en-US" sz="1200">
                <a:solidFill>
                  <a:prstClr val="black"/>
                </a:solidFill>
                <a:latin typeface="ＭＳ Ｐゴシック" charset="-128"/>
              </a:rPr>
              <a:t>車、公共交通、徒歩を組み合わせた</a:t>
            </a:r>
            <a:br>
              <a:rPr lang="ja-JP" altLang="en-US" sz="1200">
                <a:solidFill>
                  <a:prstClr val="black"/>
                </a:solidFill>
                <a:latin typeface="ＭＳ Ｐゴシック" charset="-128"/>
              </a:rPr>
            </a:br>
            <a:r>
              <a:rPr lang="ja-JP" altLang="en-US" sz="1200">
                <a:solidFill>
                  <a:prstClr val="black"/>
                </a:solidFill>
                <a:latin typeface="ＭＳ Ｐゴシック" charset="-128"/>
              </a:rPr>
              <a:t>経路探索情報を提供</a:t>
            </a:r>
          </a:p>
        </p:txBody>
      </p:sp>
      <p:sp>
        <p:nvSpPr>
          <p:cNvPr id="21528" name="四角形吹き出し 18"/>
          <p:cNvSpPr>
            <a:spLocks noChangeArrowheads="1"/>
          </p:cNvSpPr>
          <p:nvPr/>
        </p:nvSpPr>
        <p:spPr bwMode="auto">
          <a:xfrm>
            <a:off x="200025" y="2565400"/>
            <a:ext cx="1512888" cy="647700"/>
          </a:xfrm>
          <a:prstGeom prst="wedgeRectCallout">
            <a:avLst>
              <a:gd name="adj1" fmla="val -15639"/>
              <a:gd name="adj2" fmla="val 74944"/>
            </a:avLst>
          </a:prstGeom>
          <a:solidFill>
            <a:schemeClr val="bg1"/>
          </a:solidFill>
          <a:ln w="12700" algn="ctr">
            <a:solidFill>
              <a:schemeClr val="tx1"/>
            </a:solidFill>
            <a:miter lim="800000"/>
            <a:headEnd/>
            <a:tailEnd/>
          </a:ln>
        </p:spPr>
        <p:txBody>
          <a:bodyPr lIns="36000" tIns="18000" rIns="36000" bIns="18000" anchor="ctr"/>
          <a:lstStyle/>
          <a:p>
            <a:r>
              <a:rPr lang="ja-JP" altLang="en-US" sz="1200">
                <a:solidFill>
                  <a:prstClr val="black"/>
                </a:solidFill>
                <a:latin typeface="ＭＳ Ｐゴシック" charset="-128"/>
              </a:rPr>
              <a:t>ﾀｸｼｰﾌﾟﾛｰﾌﾞを元に、交通状況を考慮した移動時間を提供</a:t>
            </a:r>
          </a:p>
        </p:txBody>
      </p:sp>
      <p:sp>
        <p:nvSpPr>
          <p:cNvPr id="21529" name="四角形吹き出し 18"/>
          <p:cNvSpPr>
            <a:spLocks noChangeArrowheads="1"/>
          </p:cNvSpPr>
          <p:nvPr/>
        </p:nvSpPr>
        <p:spPr bwMode="auto">
          <a:xfrm>
            <a:off x="3368675" y="4852988"/>
            <a:ext cx="1871663" cy="447675"/>
          </a:xfrm>
          <a:prstGeom prst="wedgeRectCallout">
            <a:avLst>
              <a:gd name="adj1" fmla="val -16321"/>
              <a:gd name="adj2" fmla="val -162606"/>
            </a:avLst>
          </a:prstGeom>
          <a:solidFill>
            <a:schemeClr val="bg1"/>
          </a:solidFill>
          <a:ln w="12700" algn="ctr">
            <a:solidFill>
              <a:schemeClr val="tx1"/>
            </a:solidFill>
            <a:miter lim="800000"/>
            <a:headEnd/>
            <a:tailEnd/>
          </a:ln>
        </p:spPr>
        <p:txBody>
          <a:bodyPr lIns="36000" tIns="18000" rIns="36000" bIns="18000" anchor="ctr"/>
          <a:lstStyle/>
          <a:p>
            <a:r>
              <a:rPr lang="ja-JP" altLang="en-US" sz="1200">
                <a:solidFill>
                  <a:prstClr val="black"/>
                </a:solidFill>
              </a:rPr>
              <a:t>指定した観光地までの徒歩経路表示とナビゲーション</a:t>
            </a:r>
          </a:p>
        </p:txBody>
      </p:sp>
      <p:sp>
        <p:nvSpPr>
          <p:cNvPr id="6" name="円/楕円 5"/>
          <p:cNvSpPr/>
          <p:nvPr/>
        </p:nvSpPr>
        <p:spPr>
          <a:xfrm>
            <a:off x="1965325" y="3933825"/>
            <a:ext cx="179388" cy="1508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 name="正方形/長方形 6"/>
          <p:cNvSpPr/>
          <p:nvPr/>
        </p:nvSpPr>
        <p:spPr>
          <a:xfrm>
            <a:off x="403225" y="3394075"/>
            <a:ext cx="636588" cy="146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 name="正方形/長方形 28"/>
          <p:cNvSpPr/>
          <p:nvPr/>
        </p:nvSpPr>
        <p:spPr>
          <a:xfrm>
            <a:off x="379413" y="4170363"/>
            <a:ext cx="309562" cy="698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538" name="四角形吹き出し 18"/>
          <p:cNvSpPr>
            <a:spLocks noChangeArrowheads="1"/>
          </p:cNvSpPr>
          <p:nvPr/>
        </p:nvSpPr>
        <p:spPr bwMode="auto">
          <a:xfrm>
            <a:off x="7905750" y="2565400"/>
            <a:ext cx="1871663" cy="376238"/>
          </a:xfrm>
          <a:prstGeom prst="wedgeRectCallout">
            <a:avLst>
              <a:gd name="adj1" fmla="val -1060"/>
              <a:gd name="adj2" fmla="val 89662"/>
            </a:avLst>
          </a:prstGeom>
          <a:solidFill>
            <a:schemeClr val="bg1"/>
          </a:solidFill>
          <a:ln w="12700" algn="ctr">
            <a:solidFill>
              <a:schemeClr val="tx1"/>
            </a:solidFill>
            <a:miter lim="800000"/>
            <a:headEnd/>
            <a:tailEnd/>
          </a:ln>
        </p:spPr>
        <p:txBody>
          <a:bodyPr lIns="36000" tIns="18000" rIns="36000" bIns="18000" anchor="ctr"/>
          <a:lstStyle/>
          <a:p>
            <a:r>
              <a:rPr lang="ja-JP" altLang="en-US" sz="1200">
                <a:solidFill>
                  <a:prstClr val="black"/>
                </a:solidFill>
                <a:latin typeface="ＭＳ Ｐゴシック" charset="-128"/>
              </a:rPr>
              <a:t>避難所の詳細情報を表示</a:t>
            </a:r>
          </a:p>
        </p:txBody>
      </p:sp>
    </p:spTree>
    <p:extLst>
      <p:ext uri="{BB962C8B-B14F-4D97-AF65-F5344CB8AC3E}">
        <p14:creationId xmlns:p14="http://schemas.microsoft.com/office/powerpoint/2010/main" val="2104681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A4 210 x 297 mm</PresentationFormat>
  <Paragraphs>76</Paragraphs>
  <Slides>2</Slides>
  <Notes>1</Notes>
  <HiddenSlides>0</HiddenSlides>
  <MMClips>0</MMClips>
  <ScaleCrop>false</ScaleCrop>
  <HeadingPairs>
    <vt:vector size="4" baseType="variant">
      <vt:variant>
        <vt:lpstr>テーマ</vt:lpstr>
      </vt:variant>
      <vt:variant>
        <vt:i4>2</vt:i4>
      </vt:variant>
      <vt:variant>
        <vt:lpstr>スライド タイトル</vt:lpstr>
      </vt:variant>
      <vt:variant>
        <vt:i4>2</vt:i4>
      </vt:variant>
    </vt:vector>
  </HeadingPairs>
  <TitlesOfParts>
    <vt:vector size="4" baseType="lpstr">
      <vt:lpstr>16_Office ​​テーマ</vt:lpstr>
      <vt:lpstr>17_Office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2012-07-26T12:48:06Z</dcterms:created>
  <dcterms:modified xsi:type="dcterms:W3CDTF">2014-10-07T04:12:47Z</dcterms:modified>
</cp:coreProperties>
</file>