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31" r:id="rId1"/>
    <p:sldMasterId id="2147483846" r:id="rId2"/>
  </p:sldMasterIdLst>
  <p:notesMasterIdLst>
    <p:notesMasterId r:id="rId6"/>
  </p:notesMasterIdLst>
  <p:handoutMasterIdLst>
    <p:handoutMasterId r:id="rId7"/>
  </p:handoutMasterIdLst>
  <p:sldIdLst>
    <p:sldId id="2110" r:id="rId3"/>
    <p:sldId id="2111" r:id="rId4"/>
    <p:sldId id="2112" r:id="rId5"/>
  </p:sldIdLst>
  <p:sldSz cx="9906000" cy="6858000" type="A4"/>
  <p:notesSz cx="6735763" cy="9866313"/>
  <p:defaultTextStyle>
    <a:defPPr>
      <a:defRPr lang="ja-JP"/>
    </a:defPPr>
    <a:lvl1pPr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33CC33"/>
    <a:srgbClr val="800080"/>
    <a:srgbClr val="FF9900"/>
    <a:srgbClr val="99CC00"/>
    <a:srgbClr val="D60093"/>
    <a:srgbClr val="CC99FF"/>
    <a:srgbClr val="CC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21" autoAdjust="0"/>
    <p:restoredTop sz="98777" autoAdjust="0"/>
  </p:normalViewPr>
  <p:slideViewPr>
    <p:cSldViewPr>
      <p:cViewPr>
        <p:scale>
          <a:sx n="80" d="100"/>
          <a:sy n="80" d="100"/>
        </p:scale>
        <p:origin x="-402" y="-324"/>
      </p:cViewPr>
      <p:guideLst>
        <p:guide orient="horz" pos="2160"/>
        <p:guide pos="3120"/>
      </p:guideLst>
    </p:cSldViewPr>
  </p:slideViewPr>
  <p:outlineViewPr>
    <p:cViewPr>
      <p:scale>
        <a:sx n="33" d="100"/>
        <a:sy n="33" d="100"/>
      </p:scale>
      <p:origin x="259"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334" y="-8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39" name="Rectangle 3"/>
          <p:cNvSpPr>
            <a:spLocks noGrp="1" noChangeArrowheads="1"/>
          </p:cNvSpPr>
          <p:nvPr>
            <p:ph type="dt" sz="quarter" idx="1"/>
          </p:nvPr>
        </p:nvSpPr>
        <p:spPr bwMode="auto">
          <a:xfrm>
            <a:off x="3814763" y="2"/>
            <a:ext cx="2919412"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9940" name="Rectangle 4"/>
          <p:cNvSpPr>
            <a:spLocks noGrp="1" noChangeArrowheads="1"/>
          </p:cNvSpPr>
          <p:nvPr>
            <p:ph type="ftr" sz="quarter" idx="2"/>
          </p:nvPr>
        </p:nvSpPr>
        <p:spPr bwMode="auto">
          <a:xfrm>
            <a:off x="2" y="9371013"/>
            <a:ext cx="2919413"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4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0E2BD61-DDD7-4277-940A-D53337B860F0}" type="slidenum">
              <a:rPr lang="en-US" altLang="ja-JP"/>
              <a:pPr>
                <a:defRPr/>
              </a:pPr>
              <a:t>‹#›</a:t>
            </a:fld>
            <a:endParaRPr lang="en-US" altLang="ja-JP"/>
          </a:p>
        </p:txBody>
      </p:sp>
    </p:spTree>
    <p:extLst>
      <p:ext uri="{BB962C8B-B14F-4D97-AF65-F5344CB8AC3E}">
        <p14:creationId xmlns:p14="http://schemas.microsoft.com/office/powerpoint/2010/main" val="216487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14763" y="2"/>
            <a:ext cx="2919412"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6868" name="Rectangle 4"/>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3102" y="4686300"/>
            <a:ext cx="5389563" cy="4440238"/>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2" y="9371013"/>
            <a:ext cx="2919413"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8330283-1BF3-43FC-816A-7A3E2B057054}" type="slidenum">
              <a:rPr lang="en-US" altLang="ja-JP"/>
              <a:pPr>
                <a:defRPr/>
              </a:pPr>
              <a:t>‹#›</a:t>
            </a:fld>
            <a:endParaRPr lang="en-US" altLang="ja-JP"/>
          </a:p>
        </p:txBody>
      </p:sp>
    </p:spTree>
    <p:extLst>
      <p:ext uri="{BB962C8B-B14F-4D97-AF65-F5344CB8AC3E}">
        <p14:creationId xmlns:p14="http://schemas.microsoft.com/office/powerpoint/2010/main" val="703096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14763" y="9371013"/>
            <a:ext cx="2919412" cy="493712"/>
          </a:xfrm>
          <a:prstGeom prst="rect">
            <a:avLst/>
          </a:prstGeom>
          <a:noFill/>
          <a:ln>
            <a:miter lim="800000"/>
            <a:headEnd/>
            <a:tailEnd/>
          </a:ln>
        </p:spPr>
        <p:txBody>
          <a:bodyPr lIns="91425" tIns="45713" rIns="91425" bIns="45713" anchor="b"/>
          <a:lstStyle/>
          <a:p>
            <a:pPr algn="r">
              <a:defRPr/>
            </a:pPr>
            <a:fld id="{BE2482BB-E61C-4A02-9904-72A813E08459}" type="slidenum">
              <a:rPr lang="ja-JP" altLang="en-US" sz="1200">
                <a:solidFill>
                  <a:srgbClr val="000000"/>
                </a:solidFill>
                <a:latin typeface="Arial" charset="0"/>
                <a:ea typeface="+mn-ea"/>
              </a:rPr>
              <a:pPr algn="r">
                <a:defRPr/>
              </a:pPr>
              <a:t>0</a:t>
            </a:fld>
            <a:endParaRPr lang="en-US" altLang="ja-JP" sz="1200">
              <a:solidFill>
                <a:srgbClr val="000000"/>
              </a:solidFill>
              <a:latin typeface="Arial" charset="0"/>
              <a:ea typeface="+mn-ea"/>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230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04447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79786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72779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7924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4624"/>
            <a:ext cx="8915400" cy="404664"/>
          </a:xfrm>
        </p:spPr>
        <p:txBody>
          <a:bodyPr/>
          <a:lstStyle>
            <a:lvl1pPr algn="ctr">
              <a:defRPr sz="2400">
                <a:latin typeface="HGP創英角ｺﾞｼｯｸUB" pitchFamily="50" charset="-128"/>
                <a:ea typeface="HGP創英角ｺﾞｼｯｸUB" pitchFamily="50" charset="-128"/>
              </a:defRPr>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2350461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8268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1" y="2132322"/>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1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6635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11871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7" y="440879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17"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849407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11"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29199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1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1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26"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2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428005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37579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3261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51057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83"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24462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425356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51743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11"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05650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526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44624"/>
            <a:ext cx="8915400" cy="404664"/>
          </a:xfrm>
        </p:spPr>
        <p:txBody>
          <a:bodyPr/>
          <a:lstStyle>
            <a:lvl1pPr algn="ctr">
              <a:defRPr sz="2400">
                <a:latin typeface="HGP創英角ｺﾞｼｯｸUB" pitchFamily="50" charset="-128"/>
                <a:ea typeface="HGP創英角ｺﾞｼｯｸUB" pitchFamily="50" charset="-128"/>
              </a:defRPr>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34902500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661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インデック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289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77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37962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2827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55595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31657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85123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30142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2014/10/7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1185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822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C3253CD-D50A-4B88-9A4D-8310CCF87A2E}" type="datetimeFigureOut">
              <a:rPr lang="ja-JP" altLang="en-US" smtClean="0">
                <a:solidFill>
                  <a:prstClr val="black">
                    <a:tint val="75000"/>
                  </a:prstClr>
                </a:solidFill>
                <a:latin typeface="Calibri"/>
                <a:ea typeface="ＭＳ Ｐゴシック"/>
              </a:rPr>
              <a:pPr fontAlgn="auto">
                <a:spcBef>
                  <a:spcPts val="0"/>
                </a:spcBef>
                <a:spcAft>
                  <a:spcPts val="0"/>
                </a:spcAft>
              </a:pPr>
              <a:t>2014/10/7</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822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822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DFB134-F205-4A09-A4CB-E4F86C93D07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7149874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824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C3253CD-D50A-4B88-9A4D-8310CCF87A2E}" type="datetimeFigureOut">
              <a:rPr lang="ja-JP" altLang="en-US" smtClean="0">
                <a:solidFill>
                  <a:prstClr val="black">
                    <a:tint val="75000"/>
                  </a:prstClr>
                </a:solidFill>
                <a:latin typeface="Calibri"/>
                <a:ea typeface="ＭＳ Ｐゴシック"/>
              </a:rPr>
              <a:pPr fontAlgn="auto">
                <a:spcBef>
                  <a:spcPts val="0"/>
                </a:spcBef>
                <a:spcAft>
                  <a:spcPts val="0"/>
                </a:spcAft>
              </a:pPr>
              <a:t>2014/10/7</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61" y="635824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1" y="635824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DFB134-F205-4A09-A4CB-E4F86C93D07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53962602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gif"/><Relationship Id="rId18" Type="http://schemas.openxmlformats.org/officeDocument/2006/relationships/image" Target="../media/image16.emf"/><Relationship Id="rId3" Type="http://schemas.openxmlformats.org/officeDocument/2006/relationships/image" Target="../media/image1.png"/><Relationship Id="rId21" Type="http://schemas.openxmlformats.org/officeDocument/2006/relationships/image" Target="../media/image19.gif"/><Relationship Id="rId7" Type="http://schemas.openxmlformats.org/officeDocument/2006/relationships/image" Target="../media/image5.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gif"/><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emf"/><Relationship Id="rId19"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emf"/><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slideLayout" Target="../slideLayouts/slideLayout2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emf"/><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6" name="直線コネクタ 112"/>
          <p:cNvCxnSpPr>
            <a:cxnSpLocks noChangeShapeType="1"/>
          </p:cNvCxnSpPr>
          <p:nvPr/>
        </p:nvCxnSpPr>
        <p:spPr bwMode="auto">
          <a:xfrm>
            <a:off x="0" y="404813"/>
            <a:ext cx="9906000" cy="1587"/>
          </a:xfrm>
          <a:prstGeom prst="line">
            <a:avLst/>
          </a:prstGeom>
          <a:noFill/>
          <a:ln w="63500" algn="ctr">
            <a:solidFill>
              <a:srgbClr val="FF9900"/>
            </a:solidFill>
            <a:round/>
            <a:headEnd/>
            <a:tailEnd/>
          </a:ln>
          <a:extLst>
            <a:ext uri="{909E8E84-426E-40DD-AFC4-6F175D3DCCD1}">
              <a14:hiddenFill xmlns:a14="http://schemas.microsoft.com/office/drawing/2010/main">
                <a:noFill/>
              </a14:hiddenFill>
            </a:ext>
          </a:extLst>
        </p:spPr>
      </p:cxnSp>
      <p:sp>
        <p:nvSpPr>
          <p:cNvPr id="123" name="二等辺三角形 122"/>
          <p:cNvSpPr/>
          <p:nvPr/>
        </p:nvSpPr>
        <p:spPr>
          <a:xfrm>
            <a:off x="4470152" y="4365104"/>
            <a:ext cx="2184418" cy="216024"/>
          </a:xfrm>
          <a:prstGeom prst="triangle">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二等辺三角形 123"/>
          <p:cNvSpPr/>
          <p:nvPr/>
        </p:nvSpPr>
        <p:spPr>
          <a:xfrm>
            <a:off x="920552" y="4365104"/>
            <a:ext cx="1620000" cy="216024"/>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p:cNvSpPr txBox="1"/>
          <p:nvPr/>
        </p:nvSpPr>
        <p:spPr>
          <a:xfrm>
            <a:off x="920552" y="4593828"/>
            <a:ext cx="8856984" cy="326133"/>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nchorCtr="0"/>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r>
              <a:rPr lang="ja-JP" altLang="en-US" sz="1200" dirty="0">
                <a:latin typeface="ＭＳ Ｐゴシック" panose="020B0600070205080204" pitchFamily="50" charset="-128"/>
                <a:ea typeface="ＭＳ Ｐゴシック" panose="020B0600070205080204" pitchFamily="50" charset="-128"/>
              </a:rPr>
              <a:t>情報流通連携</a:t>
            </a:r>
            <a:r>
              <a:rPr lang="ja-JP" altLang="en-US" sz="1200" dirty="0" smtClean="0">
                <a:latin typeface="ＭＳ Ｐゴシック" panose="020B0600070205080204" pitchFamily="50" charset="-128"/>
                <a:ea typeface="ＭＳ Ｐゴシック" panose="020B0600070205080204" pitchFamily="50" charset="-128"/>
              </a:rPr>
              <a:t>基盤共通</a:t>
            </a:r>
            <a:r>
              <a:rPr lang="en-US" altLang="ja-JP" sz="1200" dirty="0" smtClean="0">
                <a:latin typeface="ＭＳ Ｐゴシック" panose="020B0600070205080204" pitchFamily="50" charset="-128"/>
                <a:ea typeface="ＭＳ Ｐゴシック" panose="020B0600070205080204" pitchFamily="50" charset="-128"/>
              </a:rPr>
              <a:t>API</a:t>
            </a:r>
            <a:endParaRPr lang="ja-JP" altLang="en-US" sz="1200" dirty="0">
              <a:latin typeface="ＭＳ Ｐゴシック" panose="020B0600070205080204" pitchFamily="50" charset="-128"/>
              <a:ea typeface="ＭＳ Ｐゴシック" panose="020B0600070205080204" pitchFamily="50" charset="-128"/>
            </a:endParaRPr>
          </a:p>
        </p:txBody>
      </p:sp>
      <p:sp>
        <p:nvSpPr>
          <p:cNvPr id="126" name="Rectangle 87"/>
          <p:cNvSpPr>
            <a:spLocks noChangeArrowheads="1"/>
          </p:cNvSpPr>
          <p:nvPr/>
        </p:nvSpPr>
        <p:spPr bwMode="auto">
          <a:xfrm>
            <a:off x="37952" y="489373"/>
            <a:ext cx="9817249" cy="1224136"/>
          </a:xfrm>
          <a:prstGeom prst="rect">
            <a:avLst/>
          </a:prstGeom>
          <a:solidFill>
            <a:schemeClr val="bg1"/>
          </a:solidFill>
          <a:ln w="19050">
            <a:solidFill>
              <a:schemeClr val="tx1"/>
            </a:solidFill>
            <a:miter lim="800000"/>
            <a:headEnd/>
            <a:tailEnd/>
          </a:ln>
          <a:effectLst/>
          <a:extLst/>
        </p:spPr>
        <p:txBody>
          <a:bodyPr anchor="ctr"/>
          <a:lstStyle/>
          <a:p>
            <a:pPr marL="177800" indent="-177800">
              <a:spcBef>
                <a:spcPct val="20000"/>
              </a:spcBef>
            </a:pPr>
            <a:r>
              <a:rPr lang="ja-JP" altLang="en-US" sz="1400" dirty="0" smtClean="0">
                <a:solidFill>
                  <a:srgbClr val="000000"/>
                </a:solidFill>
                <a:latin typeface="+mn-ea"/>
                <a:ea typeface="+mn-ea"/>
              </a:rPr>
              <a:t>○ </a:t>
            </a:r>
            <a:r>
              <a:rPr lang="ja-JP" altLang="en-US" sz="1400" u="sng" dirty="0" smtClean="0">
                <a:solidFill>
                  <a:srgbClr val="FF0000"/>
                </a:solidFill>
                <a:latin typeface="+mn-ea"/>
                <a:ea typeface="+mn-ea"/>
              </a:rPr>
              <a:t>行政機関等に限らずライフライン事業者等を含む民間事業者など多様な機関が保有している防災・災害情報を、情報流通基盤共通</a:t>
            </a:r>
            <a:r>
              <a:rPr lang="en-US" altLang="ja-JP" sz="1400" u="sng" dirty="0" smtClean="0">
                <a:solidFill>
                  <a:srgbClr val="FF0000"/>
                </a:solidFill>
                <a:latin typeface="+mn-ea"/>
                <a:ea typeface="+mn-ea"/>
              </a:rPr>
              <a:t>API</a:t>
            </a:r>
            <a:r>
              <a:rPr lang="ja-JP" altLang="en-US" sz="1400" u="sng" dirty="0" smtClean="0">
                <a:solidFill>
                  <a:srgbClr val="FF0000"/>
                </a:solidFill>
                <a:latin typeface="+mn-ea"/>
                <a:ea typeface="+mn-ea"/>
              </a:rPr>
              <a:t>を通じて公開（関係者への限定公開を含む）</a:t>
            </a:r>
            <a:r>
              <a:rPr lang="ja-JP" altLang="en-US" sz="1400" dirty="0" smtClean="0">
                <a:latin typeface="+mn-ea"/>
                <a:ea typeface="+mn-ea"/>
              </a:rPr>
              <a:t>することで、</a:t>
            </a:r>
            <a:r>
              <a:rPr lang="ja-JP" altLang="en-US" sz="1400" u="sng" dirty="0" smtClean="0">
                <a:solidFill>
                  <a:srgbClr val="FF0000"/>
                </a:solidFill>
                <a:latin typeface="+mn-ea"/>
                <a:ea typeface="+mn-ea"/>
              </a:rPr>
              <a:t>網羅的な防災・災害関連情報のオープンデータ化を推進</a:t>
            </a:r>
            <a:r>
              <a:rPr lang="ja-JP" altLang="en-US" sz="1400" dirty="0" smtClean="0">
                <a:latin typeface="+mn-ea"/>
                <a:ea typeface="+mn-ea"/>
              </a:rPr>
              <a:t>する。</a:t>
            </a:r>
            <a:endParaRPr lang="ja-JP" altLang="en-US" sz="1400" dirty="0">
              <a:latin typeface="+mn-ea"/>
              <a:ea typeface="+mn-ea"/>
            </a:endParaRPr>
          </a:p>
          <a:p>
            <a:pPr marL="177800" indent="-177800">
              <a:spcBef>
                <a:spcPct val="20000"/>
              </a:spcBef>
            </a:pPr>
            <a:r>
              <a:rPr lang="ja-JP" altLang="en-US" sz="1400" dirty="0" smtClean="0">
                <a:latin typeface="+mn-ea"/>
                <a:ea typeface="+mn-ea"/>
              </a:rPr>
              <a:t>○ また、災害発生直後だけでなく、</a:t>
            </a:r>
            <a:r>
              <a:rPr lang="ja-JP" altLang="en-US" sz="1400" u="sng" dirty="0" smtClean="0">
                <a:solidFill>
                  <a:srgbClr val="FF0000"/>
                </a:solidFill>
                <a:latin typeface="+mn-ea"/>
                <a:ea typeface="+mn-ea"/>
              </a:rPr>
              <a:t>災害発生前や災害発生後の復興復旧期等、災害発生直後以外の時期に公開される防災・災害情報についても収集・加工</a:t>
            </a:r>
            <a:r>
              <a:rPr lang="ja-JP" altLang="en-US" sz="1400" dirty="0" smtClean="0">
                <a:latin typeface="+mn-ea"/>
                <a:ea typeface="+mn-ea"/>
              </a:rPr>
              <a:t>することで、</a:t>
            </a:r>
            <a:r>
              <a:rPr lang="ja-JP" altLang="en-US" sz="1400" u="sng" dirty="0" smtClean="0">
                <a:solidFill>
                  <a:srgbClr val="FF0000"/>
                </a:solidFill>
                <a:latin typeface="+mn-ea"/>
                <a:ea typeface="+mn-ea"/>
              </a:rPr>
              <a:t>ＢＣＰ（業務継続計画）の策定やライフラインの復旧活動等、行政機関、民間企業等の防災・減災対策に利活用できることを実証</a:t>
            </a:r>
            <a:r>
              <a:rPr lang="ja-JP" altLang="en-US" sz="1400" dirty="0" smtClean="0">
                <a:latin typeface="+mn-ea"/>
                <a:ea typeface="+mn-ea"/>
              </a:rPr>
              <a:t>する。</a:t>
            </a:r>
            <a:endParaRPr lang="en-US" altLang="ja-JP" sz="1100" dirty="0">
              <a:latin typeface="+mn-ea"/>
              <a:ea typeface="+mn-ea"/>
            </a:endParaRPr>
          </a:p>
        </p:txBody>
      </p:sp>
      <p:sp>
        <p:nvSpPr>
          <p:cNvPr id="127" name="右矢印 126"/>
          <p:cNvSpPr/>
          <p:nvPr/>
        </p:nvSpPr>
        <p:spPr bwMode="gray">
          <a:xfrm rot="16200000">
            <a:off x="4933734" y="5437378"/>
            <a:ext cx="1643484" cy="727264"/>
          </a:xfrm>
          <a:prstGeom prst="rightArrow">
            <a:avLst>
              <a:gd name="adj1" fmla="val 50000"/>
              <a:gd name="adj2" fmla="val 27483"/>
            </a:avLst>
          </a:prstGeom>
          <a:solidFill>
            <a:schemeClr val="accent3">
              <a:lumMod val="60000"/>
              <a:lumOff val="4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0" name="右矢印 129"/>
          <p:cNvSpPr/>
          <p:nvPr/>
        </p:nvSpPr>
        <p:spPr bwMode="gray">
          <a:xfrm rot="16200000">
            <a:off x="3513458" y="5437378"/>
            <a:ext cx="1643484"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1" name="右矢印 130"/>
          <p:cNvSpPr/>
          <p:nvPr/>
        </p:nvSpPr>
        <p:spPr bwMode="gray">
          <a:xfrm rot="16200000">
            <a:off x="2190634" y="5437378"/>
            <a:ext cx="1643484"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2" name="右矢印 131"/>
          <p:cNvSpPr/>
          <p:nvPr/>
        </p:nvSpPr>
        <p:spPr bwMode="gray">
          <a:xfrm rot="16200000">
            <a:off x="750474" y="5437378"/>
            <a:ext cx="1643484" cy="727264"/>
          </a:xfrm>
          <a:prstGeom prst="rightArrow">
            <a:avLst>
              <a:gd name="adj1" fmla="val 50000"/>
              <a:gd name="adj2" fmla="val 27483"/>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3" name="テキスト ボックス 132"/>
          <p:cNvSpPr txBox="1"/>
          <p:nvPr/>
        </p:nvSpPr>
        <p:spPr>
          <a:xfrm>
            <a:off x="920552" y="5224467"/>
            <a:ext cx="1296000" cy="1353600"/>
          </a:xfrm>
          <a:prstGeom prst="rect">
            <a:avLst/>
          </a:prstGeom>
          <a:solidFill>
            <a:schemeClr val="bg1"/>
          </a:solidFill>
          <a:ln>
            <a:solidFill>
              <a:schemeClr val="tx1"/>
            </a:solidFill>
            <a:prstDash val="solid"/>
          </a:ln>
        </p:spPr>
        <p:txBody>
          <a:bodyPr wrap="square" rtlCol="0">
            <a:noAutofit/>
          </a:bodyPr>
          <a:lstStyle/>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静的情報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・道路ネットワーク</a:t>
            </a:r>
            <a:endParaRPr lang="en-US" altLang="ja-JP" sz="900" dirty="0" smtClean="0">
              <a:latin typeface="ＭＳ Ｐゴシック" panose="020B0600070205080204" pitchFamily="50" charset="-128"/>
              <a:cs typeface="Meiryo UI" pitchFamily="50" charset="-128"/>
            </a:endParaRPr>
          </a:p>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動的情報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・ライフライン（電気、ガス、通信等）の被害・復旧情報</a:t>
            </a:r>
            <a:endParaRPr lang="en-US" altLang="ja-JP" sz="900" dirty="0" smtClean="0">
              <a:latin typeface="ＭＳ Ｐゴシック" panose="020B0600070205080204" pitchFamily="50" charset="-128"/>
              <a:cs typeface="Meiryo UI" pitchFamily="50" charset="-128"/>
            </a:endParaRPr>
          </a:p>
        </p:txBody>
      </p:sp>
      <p:sp>
        <p:nvSpPr>
          <p:cNvPr id="134" name="テキスト ボックス 133"/>
          <p:cNvSpPr txBox="1"/>
          <p:nvPr/>
        </p:nvSpPr>
        <p:spPr>
          <a:xfrm>
            <a:off x="2360712" y="5224467"/>
            <a:ext cx="1224136" cy="1353600"/>
          </a:xfrm>
          <a:prstGeom prst="rect">
            <a:avLst/>
          </a:prstGeom>
          <a:solidFill>
            <a:schemeClr val="bg1"/>
          </a:solidFill>
          <a:ln>
            <a:solidFill>
              <a:schemeClr val="tx1"/>
            </a:solidFill>
            <a:prstDash val="solid"/>
          </a:ln>
        </p:spPr>
        <p:txBody>
          <a:bodyPr wrap="square" rtlCol="0">
            <a:noAutofit/>
          </a:bodyPr>
          <a:lstStyle/>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動的情報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a:t>
            </a:r>
            <a:r>
              <a:rPr lang="en-US" altLang="ja-JP" sz="900" dirty="0" smtClean="0">
                <a:latin typeface="ＭＳ Ｐゴシック" panose="020B0600070205080204" pitchFamily="50" charset="-128"/>
                <a:cs typeface="Meiryo UI" pitchFamily="50" charset="-128"/>
              </a:rPr>
              <a:t>X</a:t>
            </a:r>
            <a:r>
              <a:rPr lang="ja-JP" altLang="en-US" sz="900" dirty="0" smtClean="0">
                <a:latin typeface="ＭＳ Ｐゴシック" panose="020B0600070205080204" pitchFamily="50" charset="-128"/>
                <a:cs typeface="Meiryo UI" pitchFamily="50" charset="-128"/>
              </a:rPr>
              <a:t>バンド</a:t>
            </a:r>
            <a:r>
              <a:rPr lang="en-US" altLang="ja-JP" sz="900" dirty="0" smtClean="0">
                <a:latin typeface="ＭＳ Ｐゴシック" panose="020B0600070205080204" pitchFamily="50" charset="-128"/>
                <a:cs typeface="Meiryo UI" pitchFamily="50" charset="-128"/>
              </a:rPr>
              <a:t>MP</a:t>
            </a:r>
            <a:r>
              <a:rPr lang="ja-JP" altLang="en-US" sz="900" dirty="0" smtClean="0">
                <a:latin typeface="ＭＳ Ｐゴシック" panose="020B0600070205080204" pitchFamily="50" charset="-128"/>
                <a:cs typeface="Meiryo UI" pitchFamily="50" charset="-128"/>
              </a:rPr>
              <a:t>レーダ情報（雨量）</a:t>
            </a:r>
            <a:endParaRPr lang="en-US" altLang="ja-JP" sz="900" dirty="0" smtClean="0">
              <a:latin typeface="ＭＳ Ｐゴシック" panose="020B0600070205080204" pitchFamily="50" charset="-128"/>
              <a:cs typeface="Meiryo UI" pitchFamily="50" charset="-128"/>
            </a:endParaRPr>
          </a:p>
        </p:txBody>
      </p:sp>
      <p:sp>
        <p:nvSpPr>
          <p:cNvPr id="135" name="テキスト ボックス 134"/>
          <p:cNvSpPr txBox="1"/>
          <p:nvPr/>
        </p:nvSpPr>
        <p:spPr>
          <a:xfrm>
            <a:off x="3690720" y="5224467"/>
            <a:ext cx="1296144" cy="1353600"/>
          </a:xfrm>
          <a:prstGeom prst="rect">
            <a:avLst/>
          </a:prstGeom>
          <a:solidFill>
            <a:schemeClr val="bg1"/>
          </a:solidFill>
          <a:ln>
            <a:solidFill>
              <a:schemeClr val="tx1"/>
            </a:solidFill>
            <a:prstDash val="solid"/>
          </a:ln>
        </p:spPr>
        <p:txBody>
          <a:bodyPr wrap="square" rtlCol="0">
            <a:noAutofit/>
          </a:bodyPr>
          <a:lstStyle/>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静的情報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・施設情報</a:t>
            </a:r>
            <a:endParaRPr lang="en-US" altLang="ja-JP" sz="900" dirty="0" smtClean="0">
              <a:latin typeface="ＭＳ Ｐゴシック" panose="020B0600070205080204" pitchFamily="50" charset="-128"/>
              <a:cs typeface="Meiryo UI" pitchFamily="50" charset="-128"/>
            </a:endParaRPr>
          </a:p>
          <a:p>
            <a:r>
              <a:rPr lang="ja-JP" altLang="en-US" sz="900" dirty="0" smtClean="0">
                <a:latin typeface="ＭＳ Ｐゴシック" panose="020B0600070205080204" pitchFamily="50" charset="-128"/>
                <a:cs typeface="Meiryo UI" pitchFamily="50" charset="-128"/>
              </a:rPr>
              <a:t>・避難所情報</a:t>
            </a:r>
            <a:endParaRPr lang="en-US" altLang="ja-JP" sz="900" dirty="0" smtClean="0">
              <a:latin typeface="ＭＳ Ｐゴシック" panose="020B0600070205080204" pitchFamily="50" charset="-128"/>
              <a:cs typeface="Meiryo UI" pitchFamily="50" charset="-128"/>
            </a:endParaRPr>
          </a:p>
          <a:p>
            <a:r>
              <a:rPr lang="ja-JP" altLang="en-US" sz="800" dirty="0" smtClean="0">
                <a:latin typeface="ＭＳ Ｐゴシック" panose="020B0600070205080204" pitchFamily="50" charset="-128"/>
                <a:cs typeface="Meiryo UI" pitchFamily="50" charset="-128"/>
              </a:rPr>
              <a:t>（収容数、設備等）</a:t>
            </a:r>
            <a:endParaRPr lang="en-US" altLang="ja-JP" sz="800" dirty="0" smtClean="0">
              <a:latin typeface="ＭＳ Ｐゴシック" panose="020B0600070205080204" pitchFamily="50" charset="-128"/>
              <a:cs typeface="Meiryo UI" pitchFamily="50" charset="-128"/>
            </a:endParaRPr>
          </a:p>
          <a:p>
            <a:r>
              <a:rPr lang="ja-JP" altLang="en-US" sz="900" dirty="0" smtClean="0">
                <a:latin typeface="ＭＳ Ｐゴシック" panose="020B0600070205080204" pitchFamily="50" charset="-128"/>
                <a:cs typeface="Meiryo UI" pitchFamily="50" charset="-128"/>
              </a:rPr>
              <a:t>・ハザードマップ</a:t>
            </a:r>
            <a:endParaRPr lang="en-US" altLang="ja-JP" sz="900" dirty="0" smtClean="0">
              <a:latin typeface="ＭＳ Ｐゴシック" panose="020B0600070205080204" pitchFamily="50" charset="-128"/>
              <a:cs typeface="Meiryo UI" pitchFamily="50" charset="-128"/>
            </a:endParaRPr>
          </a:p>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動的情報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・避難所情報</a:t>
            </a:r>
            <a:endParaRPr lang="en-US" altLang="ja-JP" sz="900" dirty="0" smtClean="0">
              <a:latin typeface="ＭＳ Ｐゴシック" panose="020B0600070205080204" pitchFamily="50" charset="-128"/>
              <a:cs typeface="Meiryo UI" pitchFamily="50" charset="-128"/>
            </a:endParaRPr>
          </a:p>
          <a:p>
            <a:r>
              <a:rPr lang="ja-JP" altLang="en-US" sz="800" dirty="0" smtClean="0">
                <a:latin typeface="ＭＳ Ｐゴシック" panose="020B0600070205080204" pitchFamily="50" charset="-128"/>
                <a:cs typeface="Meiryo UI" pitchFamily="50" charset="-128"/>
              </a:rPr>
              <a:t>（開閉、避難者数等）</a:t>
            </a:r>
            <a:endParaRPr lang="en-US" altLang="ja-JP" sz="800" dirty="0" smtClean="0">
              <a:latin typeface="ＭＳ Ｐゴシック" panose="020B0600070205080204" pitchFamily="50" charset="-128"/>
              <a:cs typeface="Meiryo UI" pitchFamily="50" charset="-128"/>
            </a:endParaRPr>
          </a:p>
          <a:p>
            <a:r>
              <a:rPr lang="ja-JP" altLang="en-US" sz="900" dirty="0" smtClean="0">
                <a:latin typeface="ＭＳ Ｐゴシック" panose="020B0600070205080204" pitchFamily="50" charset="-128"/>
                <a:cs typeface="Meiryo UI" pitchFamily="50" charset="-128"/>
              </a:rPr>
              <a:t>・道路通行止め　等</a:t>
            </a:r>
            <a:endParaRPr lang="en-US" altLang="ja-JP" sz="900" dirty="0" smtClean="0">
              <a:latin typeface="ＭＳ Ｐゴシック" panose="020B0600070205080204" pitchFamily="50" charset="-128"/>
              <a:cs typeface="Meiryo UI" pitchFamily="50" charset="-128"/>
            </a:endParaRPr>
          </a:p>
        </p:txBody>
      </p:sp>
      <p:sp>
        <p:nvSpPr>
          <p:cNvPr id="136" name="右矢印 135"/>
          <p:cNvSpPr/>
          <p:nvPr/>
        </p:nvSpPr>
        <p:spPr bwMode="gray">
          <a:xfrm rot="16200000">
            <a:off x="6381079" y="5437379"/>
            <a:ext cx="1643482" cy="727264"/>
          </a:xfrm>
          <a:prstGeom prst="rightArrow">
            <a:avLst>
              <a:gd name="adj1" fmla="val 50000"/>
              <a:gd name="adj2" fmla="val 27483"/>
            </a:avLst>
          </a:prstGeom>
          <a:solidFill>
            <a:schemeClr val="accent3">
              <a:lumMod val="60000"/>
              <a:lumOff val="4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37" name="右矢印 136"/>
          <p:cNvSpPr/>
          <p:nvPr/>
        </p:nvSpPr>
        <p:spPr bwMode="gray">
          <a:xfrm rot="16200000">
            <a:off x="7828422" y="5437378"/>
            <a:ext cx="1643484" cy="727264"/>
          </a:xfrm>
          <a:prstGeom prst="rightArrow">
            <a:avLst>
              <a:gd name="adj1" fmla="val 50000"/>
              <a:gd name="adj2" fmla="val 27483"/>
            </a:avLst>
          </a:prstGeom>
          <a:solidFill>
            <a:schemeClr val="accent3">
              <a:lumMod val="60000"/>
              <a:lumOff val="40000"/>
            </a:schemeClr>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rgbClr val="FFFFFF"/>
              </a:solidFill>
              <a:effectLst/>
              <a:latin typeface="ＭＳ Ｐゴシック" panose="020B0600070205080204" pitchFamily="50" charset="-128"/>
              <a:ea typeface="ＭＳ Ｐゴシック" panose="020B0600070205080204" pitchFamily="50" charset="-128"/>
              <a:cs typeface="Meiryo UI" pitchFamily="50" charset="-128"/>
            </a:endParaRPr>
          </a:p>
        </p:txBody>
      </p:sp>
      <p:sp>
        <p:nvSpPr>
          <p:cNvPr id="140" name="テキスト ボックス 139"/>
          <p:cNvSpPr txBox="1"/>
          <p:nvPr/>
        </p:nvSpPr>
        <p:spPr>
          <a:xfrm>
            <a:off x="7060220" y="2481123"/>
            <a:ext cx="1565188" cy="1811973"/>
          </a:xfrm>
          <a:prstGeom prst="rect">
            <a:avLst/>
          </a:prstGeom>
          <a:solidFill>
            <a:schemeClr val="bg1"/>
          </a:solidFill>
          <a:ln>
            <a:solidFill>
              <a:schemeClr val="tx1"/>
            </a:solidFill>
            <a:prstDash val="solid"/>
          </a:ln>
        </p:spPr>
        <p:txBody>
          <a:bodyPr wrap="square" rtlCol="0">
            <a:noAutofit/>
          </a:bodyPr>
          <a:lstStyle/>
          <a:p>
            <a:r>
              <a:rPr lang="ja-JP" altLang="en-US" sz="900" dirty="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住民サービスの展開</a:t>
            </a:r>
            <a:endParaRPr lang="en-US" altLang="ja-JP" sz="900" dirty="0" smtClean="0">
              <a:latin typeface="ＭＳ Ｐゴシック" panose="020B0600070205080204" pitchFamily="50" charset="-128"/>
              <a:cs typeface="Meiryo UI" pitchFamily="50" charset="-128"/>
            </a:endParaRPr>
          </a:p>
          <a:p>
            <a:r>
              <a:rPr lang="ja-JP" altLang="en-US" sz="900" dirty="0" smtClean="0">
                <a:latin typeface="ＭＳ Ｐゴシック" panose="020B0600070205080204" pitchFamily="50" charset="-128"/>
                <a:cs typeface="Meiryo UI" pitchFamily="50" charset="-128"/>
              </a:rPr>
              <a:t>①訓練および</a:t>
            </a:r>
            <a:r>
              <a:rPr lang="en-US" altLang="ja-JP" sz="900" dirty="0" smtClean="0">
                <a:latin typeface="ＭＳ Ｐゴシック" panose="020B0600070205080204" pitchFamily="50" charset="-128"/>
                <a:cs typeface="Meiryo UI" pitchFamily="50" charset="-128"/>
              </a:rPr>
              <a:t>WEB</a:t>
            </a:r>
            <a:r>
              <a:rPr lang="ja-JP" altLang="en-US" sz="900" dirty="0" smtClean="0">
                <a:latin typeface="ＭＳ Ｐゴシック" panose="020B0600070205080204" pitchFamily="50" charset="-128"/>
                <a:cs typeface="Meiryo UI" pitchFamily="50" charset="-128"/>
              </a:rPr>
              <a:t>サービス</a:t>
            </a:r>
            <a:endParaRPr lang="en-US" altLang="ja-JP" sz="900" dirty="0" smtClean="0">
              <a:latin typeface="ＭＳ Ｐゴシック" panose="020B0600070205080204" pitchFamily="50" charset="-128"/>
              <a:cs typeface="Meiryo UI" pitchFamily="50" charset="-128"/>
            </a:endParaRPr>
          </a:p>
          <a:p>
            <a:pPr marL="88900" lvl="0" indent="-88900">
              <a:buFont typeface="Wingdings" pitchFamily="2" charset="2"/>
              <a:buChar char="Ø"/>
            </a:pPr>
            <a:r>
              <a:rPr lang="ja-JP" altLang="ja-JP" sz="800" dirty="0"/>
              <a:t>自治体保有データ</a:t>
            </a:r>
            <a:r>
              <a:rPr lang="ja-JP" altLang="en-US" sz="800" dirty="0"/>
              <a:t>を</a:t>
            </a:r>
            <a:r>
              <a:rPr lang="ja-JP" altLang="ja-JP" sz="800" dirty="0"/>
              <a:t>活用</a:t>
            </a:r>
            <a:r>
              <a:rPr lang="ja-JP" altLang="en-US" sz="800" dirty="0"/>
              <a:t>した</a:t>
            </a:r>
            <a:r>
              <a:rPr lang="en-US" altLang="ja-JP" sz="800" dirty="0" err="1"/>
              <a:t>WebGIS</a:t>
            </a:r>
            <a:r>
              <a:rPr lang="ja-JP" altLang="en-US" sz="800" dirty="0"/>
              <a:t>サービスを活用した訓練等</a:t>
            </a:r>
            <a:endParaRPr lang="ja-JP" altLang="en-US" sz="800" dirty="0">
              <a:latin typeface="ＭＳ Ｐゴシック" panose="020B0600070205080204" pitchFamily="50" charset="-128"/>
              <a:cs typeface="Meiryo UI" pitchFamily="50" charset="-128"/>
            </a:endParaRPr>
          </a:p>
          <a:p>
            <a:endParaRPr lang="ja-JP" altLang="en-US" sz="900" dirty="0" smtClean="0">
              <a:solidFill>
                <a:srgbClr val="000000"/>
              </a:solidFill>
              <a:latin typeface="ＭＳ Ｐゴシック" panose="020B0600070205080204" pitchFamily="50" charset="-128"/>
              <a:cs typeface="Meiryo UI" pitchFamily="50" charset="-128"/>
            </a:endParaRPr>
          </a:p>
        </p:txBody>
      </p:sp>
      <p:sp>
        <p:nvSpPr>
          <p:cNvPr id="141" name="テキスト ボックス 140"/>
          <p:cNvSpPr txBox="1"/>
          <p:nvPr/>
        </p:nvSpPr>
        <p:spPr>
          <a:xfrm>
            <a:off x="920552" y="2481124"/>
            <a:ext cx="1620000" cy="1811972"/>
          </a:xfrm>
          <a:prstGeom prst="rect">
            <a:avLst/>
          </a:prstGeom>
          <a:solidFill>
            <a:schemeClr val="bg1"/>
          </a:solidFill>
          <a:ln>
            <a:solidFill>
              <a:schemeClr val="tx1"/>
            </a:solidFill>
            <a:prstDash val="solid"/>
          </a:ln>
        </p:spPr>
        <p:txBody>
          <a:bodyPr wrap="square" rtlCol="0">
            <a:noAutofit/>
          </a:bodyPr>
          <a:lstStyle/>
          <a:p>
            <a:r>
              <a:rPr lang="ja-JP" altLang="en-US" sz="900" dirty="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ライフライン企業の設備の被害調査・復旧工事</a:t>
            </a:r>
            <a:endParaRPr lang="en-US" altLang="ja-JP" sz="900" dirty="0" smtClean="0">
              <a:latin typeface="ＭＳ Ｐゴシック" panose="020B0600070205080204" pitchFamily="50" charset="-128"/>
              <a:cs typeface="Meiryo UI" pitchFamily="50" charset="-128"/>
            </a:endParaRPr>
          </a:p>
          <a:p>
            <a:pPr marL="85725" lvl="0" indent="-85725">
              <a:buFont typeface="Wingdings" pitchFamily="2" charset="2"/>
              <a:buChar char="Ø"/>
            </a:pPr>
            <a:r>
              <a:rPr lang="ja-JP" altLang="ja-JP" sz="800" dirty="0" smtClean="0"/>
              <a:t>道路</a:t>
            </a:r>
            <a:r>
              <a:rPr lang="ja-JP" altLang="en-US" sz="800" dirty="0" smtClean="0"/>
              <a:t>規制等の</a:t>
            </a:r>
            <a:r>
              <a:rPr lang="ja-JP" altLang="ja-JP" sz="800" dirty="0" smtClean="0"/>
              <a:t>状況</a:t>
            </a:r>
            <a:r>
              <a:rPr lang="ja-JP" altLang="ja-JP" sz="800" dirty="0"/>
              <a:t>把握の</a:t>
            </a:r>
            <a:r>
              <a:rPr lang="ja-JP" altLang="ja-JP" sz="800" dirty="0" smtClean="0"/>
              <a:t>迅速</a:t>
            </a:r>
            <a:r>
              <a:rPr lang="ja-JP" altLang="en-US" sz="800" dirty="0" smtClean="0"/>
              <a:t>　</a:t>
            </a:r>
            <a:r>
              <a:rPr lang="ja-JP" altLang="ja-JP" sz="800" dirty="0" smtClean="0"/>
              <a:t>化</a:t>
            </a:r>
            <a:r>
              <a:rPr lang="ja-JP" altLang="ja-JP" sz="800" dirty="0"/>
              <a:t>・効率</a:t>
            </a:r>
            <a:r>
              <a:rPr lang="ja-JP" altLang="en-US" sz="800" dirty="0"/>
              <a:t>化</a:t>
            </a:r>
            <a:r>
              <a:rPr lang="ja-JP" altLang="en-US" sz="800" dirty="0" smtClean="0"/>
              <a:t>等</a:t>
            </a:r>
            <a:endParaRPr lang="en-US" altLang="ja-JP" sz="800" dirty="0" smtClean="0"/>
          </a:p>
          <a:p>
            <a:pPr marL="85725" lvl="0" indent="-85725">
              <a:buFont typeface="Wingdings" pitchFamily="2" charset="2"/>
              <a:buChar char="Ø"/>
            </a:pPr>
            <a:r>
              <a:rPr lang="ja-JP" altLang="en-US" sz="800" dirty="0" smtClean="0">
                <a:latin typeface="ＭＳ Ｐゴシック" panose="020B0600070205080204" pitchFamily="50" charset="-128"/>
                <a:cs typeface="Meiryo UI" pitchFamily="50" charset="-128"/>
              </a:rPr>
              <a:t>ライフライン企業間の被害状況の</a:t>
            </a:r>
            <a:r>
              <a:rPr lang="ja-JP" altLang="en-US" sz="800" dirty="0">
                <a:latin typeface="ＭＳ Ｐゴシック" panose="020B0600070205080204" pitchFamily="50" charset="-128"/>
                <a:cs typeface="Meiryo UI" pitchFamily="50" charset="-128"/>
              </a:rPr>
              <a:t>共有</a:t>
            </a:r>
            <a:endParaRPr lang="en-US" altLang="ja-JP" sz="900" dirty="0">
              <a:latin typeface="ＭＳ Ｐゴシック" panose="020B0600070205080204" pitchFamily="50" charset="-128"/>
              <a:cs typeface="Meiryo UI" pitchFamily="50" charset="-128"/>
            </a:endParaRPr>
          </a:p>
          <a:p>
            <a:endParaRPr lang="en-US" altLang="ja-JP" sz="900" dirty="0" smtClean="0">
              <a:solidFill>
                <a:srgbClr val="000000"/>
              </a:solidFill>
              <a:latin typeface="ＭＳ Ｐゴシック" panose="020B0600070205080204" pitchFamily="50" charset="-128"/>
              <a:cs typeface="Meiryo UI" pitchFamily="50" charset="-128"/>
            </a:endParaRPr>
          </a:p>
        </p:txBody>
      </p:sp>
      <p:sp>
        <p:nvSpPr>
          <p:cNvPr id="142" name="テキスト ボックス 141"/>
          <p:cNvSpPr txBox="1"/>
          <p:nvPr/>
        </p:nvSpPr>
        <p:spPr>
          <a:xfrm>
            <a:off x="2637169" y="2481124"/>
            <a:ext cx="1738616" cy="1811972"/>
          </a:xfrm>
          <a:prstGeom prst="rect">
            <a:avLst/>
          </a:prstGeom>
          <a:solidFill>
            <a:schemeClr val="bg1"/>
          </a:solidFill>
          <a:ln>
            <a:solidFill>
              <a:schemeClr val="tx1"/>
            </a:solidFill>
            <a:prstDash val="solid"/>
          </a:ln>
        </p:spPr>
        <p:txBody>
          <a:bodyPr wrap="square" rtlCol="0">
            <a:noAutofit/>
          </a:bodyPr>
          <a:lstStyle/>
          <a:p>
            <a:r>
              <a:rPr lang="ja-JP" altLang="en-US" sz="900" dirty="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ライフライン被害・復旧情報の収集・広報</a:t>
            </a:r>
            <a:endParaRPr lang="en-US" altLang="ja-JP" sz="900" dirty="0" smtClean="0">
              <a:latin typeface="ＭＳ Ｐゴシック" panose="020B0600070205080204" pitchFamily="50" charset="-128"/>
              <a:cs typeface="Meiryo UI" pitchFamily="50" charset="-128"/>
            </a:endParaRPr>
          </a:p>
          <a:p>
            <a:pPr marL="85725" lvl="0" indent="-85725">
              <a:buFont typeface="Wingdings" pitchFamily="2" charset="2"/>
              <a:buChar char="Ø"/>
            </a:pPr>
            <a:r>
              <a:rPr lang="ja-JP" altLang="en-US" sz="800" dirty="0" smtClean="0"/>
              <a:t>ライフライン企業が公開している故障・復旧情報の収集、</a:t>
            </a:r>
            <a:r>
              <a:rPr lang="ja-JP" altLang="ja-JP" sz="800" dirty="0" smtClean="0"/>
              <a:t>職員</a:t>
            </a:r>
            <a:r>
              <a:rPr lang="ja-JP" altLang="ja-JP" sz="800" dirty="0"/>
              <a:t>に</a:t>
            </a:r>
            <a:r>
              <a:rPr lang="ja-JP" altLang="ja-JP" sz="800" dirty="0" smtClean="0"/>
              <a:t>よる集約</a:t>
            </a:r>
            <a:r>
              <a:rPr lang="ja-JP" altLang="ja-JP" sz="800" dirty="0"/>
              <a:t>作業の効率化</a:t>
            </a:r>
            <a:r>
              <a:rPr lang="ja-JP" altLang="en-US" sz="800" dirty="0" smtClean="0"/>
              <a:t>等</a:t>
            </a:r>
            <a:endParaRPr lang="en-US" altLang="ja-JP" sz="800" dirty="0" smtClean="0"/>
          </a:p>
          <a:p>
            <a:pPr marL="85725" lvl="0" indent="-85725">
              <a:buFont typeface="Wingdings" pitchFamily="2" charset="2"/>
              <a:buChar char="Ø"/>
            </a:pPr>
            <a:r>
              <a:rPr lang="ja-JP" altLang="en-US" sz="800" dirty="0" smtClean="0">
                <a:latin typeface="ＭＳ Ｐゴシック" panose="020B0600070205080204" pitchFamily="50" charset="-128"/>
                <a:cs typeface="Meiryo UI" pitchFamily="50" charset="-128"/>
              </a:rPr>
              <a:t>ライフライン被害・復旧情報の更新漏れ・遅延の解消</a:t>
            </a:r>
            <a:endParaRPr lang="en-US" altLang="ja-JP" sz="900" dirty="0">
              <a:latin typeface="ＭＳ Ｐゴシック" panose="020B0600070205080204" pitchFamily="50" charset="-128"/>
              <a:cs typeface="Meiryo UI" pitchFamily="50" charset="-128"/>
            </a:endParaRPr>
          </a:p>
          <a:p>
            <a:endParaRPr lang="ja-JP" altLang="en-US" sz="900" dirty="0" smtClean="0">
              <a:solidFill>
                <a:srgbClr val="000000"/>
              </a:solidFill>
              <a:latin typeface="ＭＳ Ｐゴシック" panose="020B0600070205080204" pitchFamily="50" charset="-128"/>
              <a:cs typeface="Meiryo UI" pitchFamily="50" charset="-128"/>
            </a:endParaRPr>
          </a:p>
        </p:txBody>
      </p:sp>
      <p:sp>
        <p:nvSpPr>
          <p:cNvPr id="145" name="角丸四角形 57"/>
          <p:cNvSpPr>
            <a:spLocks noChangeArrowheads="1"/>
          </p:cNvSpPr>
          <p:nvPr/>
        </p:nvSpPr>
        <p:spPr bwMode="gray">
          <a:xfrm>
            <a:off x="3690720" y="6635452"/>
            <a:ext cx="1332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地方自治体（京都府）</a:t>
            </a:r>
            <a:endPar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46" name="角丸四角形 57"/>
          <p:cNvSpPr>
            <a:spLocks noChangeArrowheads="1"/>
          </p:cNvSpPr>
          <p:nvPr/>
        </p:nvSpPr>
        <p:spPr bwMode="gray">
          <a:xfrm>
            <a:off x="2360712" y="6637421"/>
            <a:ext cx="1258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solidFill>
                  <a:srgbClr val="000000"/>
                </a:solidFill>
                <a:latin typeface="ＭＳ Ｐゴシック" panose="020B0600070205080204" pitchFamily="50" charset="-128"/>
                <a:ea typeface="ＭＳ Ｐゴシック" panose="020B0600070205080204" pitchFamily="50" charset="-128"/>
                <a:cs typeface="Meiryo UI" pitchFamily="50" charset="-128"/>
              </a:rPr>
              <a:t>国土交通省</a:t>
            </a:r>
            <a:endParaRPr lang="ja-JP" altLang="en-US" sz="105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48" name="角丸四角形 57"/>
          <p:cNvSpPr>
            <a:spLocks noChangeArrowheads="1"/>
          </p:cNvSpPr>
          <p:nvPr/>
        </p:nvSpPr>
        <p:spPr bwMode="gray">
          <a:xfrm>
            <a:off x="920552" y="6635452"/>
            <a:ext cx="1332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latin typeface="ＭＳ Ｐゴシック" panose="020B0600070205080204" pitchFamily="50" charset="-128"/>
                <a:cs typeface="Meiryo UI" pitchFamily="50" charset="-128"/>
              </a:rPr>
              <a:t>ライフライン企業</a:t>
            </a:r>
            <a:endParaRPr lang="en-US" altLang="ja-JP" sz="1050" dirty="0" smtClean="0">
              <a:latin typeface="ＭＳ Ｐゴシック" panose="020B0600070205080204" pitchFamily="50" charset="-128"/>
              <a:cs typeface="Meiryo UI" pitchFamily="50" charset="-128"/>
            </a:endParaRPr>
          </a:p>
        </p:txBody>
      </p:sp>
      <p:sp>
        <p:nvSpPr>
          <p:cNvPr id="151" name="テキスト ボックス 150"/>
          <p:cNvSpPr txBox="1"/>
          <p:nvPr/>
        </p:nvSpPr>
        <p:spPr>
          <a:xfrm flipH="1">
            <a:off x="88752" y="2420888"/>
            <a:ext cx="615776" cy="1794151"/>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pPr>
              <a:defRPr/>
            </a:pPr>
            <a:r>
              <a:rPr lang="ja-JP" altLang="en-US" sz="1100" b="1" dirty="0" smtClean="0">
                <a:solidFill>
                  <a:schemeClr val="bg1"/>
                </a:solidFill>
                <a:latin typeface="ＭＳ Ｐゴシック" panose="020B0600070205080204" pitchFamily="50" charset="-128"/>
                <a:ea typeface="ＭＳ Ｐゴシック" panose="020B0600070205080204" pitchFamily="50" charset="-128"/>
              </a:rPr>
              <a:t>情報</a:t>
            </a:r>
            <a:endParaRPr lang="en-US" altLang="ja-JP" sz="1100" b="1" dirty="0" smtClean="0">
              <a:solidFill>
                <a:schemeClr val="bg1"/>
              </a:solidFill>
              <a:latin typeface="ＭＳ Ｐゴシック" panose="020B0600070205080204" pitchFamily="50" charset="-128"/>
              <a:ea typeface="ＭＳ Ｐゴシック" panose="020B0600070205080204" pitchFamily="50" charset="-128"/>
            </a:endParaRPr>
          </a:p>
          <a:p>
            <a:pPr>
              <a:defRPr/>
            </a:pPr>
            <a:r>
              <a:rPr lang="ja-JP" altLang="en-US" sz="1100" b="1" dirty="0" smtClean="0">
                <a:solidFill>
                  <a:schemeClr val="bg1"/>
                </a:solidFill>
                <a:latin typeface="ＭＳ Ｐゴシック" panose="020B0600070205080204" pitchFamily="50" charset="-128"/>
                <a:ea typeface="ＭＳ Ｐゴシック" panose="020B0600070205080204" pitchFamily="50" charset="-128"/>
              </a:rPr>
              <a:t>利用者</a:t>
            </a:r>
            <a:endParaRPr lang="ja-JP" altLang="en-US" sz="1100" b="1" dirty="0">
              <a:solidFill>
                <a:schemeClr val="bg1"/>
              </a:solidFill>
              <a:latin typeface="ＭＳ Ｐゴシック" panose="020B0600070205080204" pitchFamily="50" charset="-128"/>
              <a:ea typeface="ＭＳ Ｐゴシック" panose="020B0600070205080204" pitchFamily="50" charset="-128"/>
            </a:endParaRPr>
          </a:p>
        </p:txBody>
      </p:sp>
      <p:sp>
        <p:nvSpPr>
          <p:cNvPr id="152" name="テキスト ボックス 151"/>
          <p:cNvSpPr txBox="1"/>
          <p:nvPr/>
        </p:nvSpPr>
        <p:spPr>
          <a:xfrm flipH="1">
            <a:off x="88752" y="4979269"/>
            <a:ext cx="615776" cy="1826078"/>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defPPr>
              <a:defRPr lang="ja-JP"/>
            </a:defPPr>
            <a:lvl1pPr algn="ctr" fontAlgn="ctr">
              <a:defRPr sz="1400">
                <a:solidFill>
                  <a:srgbClr val="000000"/>
                </a:solidFill>
                <a:latin typeface="Meiryo UI" pitchFamily="50" charset="-128"/>
                <a:ea typeface="Meiryo UI" pitchFamily="50" charset="-128"/>
                <a:cs typeface="Meiryo UI" pitchFamily="50" charset="-128"/>
              </a:defRPr>
            </a:lvl1pPr>
          </a:lstStyle>
          <a:p>
            <a:pPr>
              <a:defRPr/>
            </a:pPr>
            <a:r>
              <a:rPr lang="ja-JP" altLang="en-US" sz="1100" b="1" dirty="0" smtClean="0">
                <a:solidFill>
                  <a:schemeClr val="bg1"/>
                </a:solidFill>
                <a:latin typeface="ＭＳ Ｐゴシック" panose="020B0600070205080204" pitchFamily="50" charset="-128"/>
                <a:ea typeface="ＭＳ Ｐゴシック" panose="020B0600070205080204" pitchFamily="50" charset="-128"/>
              </a:rPr>
              <a:t>情報</a:t>
            </a:r>
            <a:endParaRPr lang="en-US" altLang="ja-JP" sz="1100" b="1" dirty="0" smtClean="0">
              <a:solidFill>
                <a:schemeClr val="bg1"/>
              </a:solidFill>
              <a:latin typeface="ＭＳ Ｐゴシック" panose="020B0600070205080204" pitchFamily="50" charset="-128"/>
              <a:ea typeface="ＭＳ Ｐゴシック" panose="020B0600070205080204" pitchFamily="50" charset="-128"/>
            </a:endParaRPr>
          </a:p>
          <a:p>
            <a:pPr>
              <a:defRPr/>
            </a:pPr>
            <a:r>
              <a:rPr lang="ja-JP" altLang="en-US" sz="1100" b="1" dirty="0" smtClean="0">
                <a:solidFill>
                  <a:schemeClr val="bg1"/>
                </a:solidFill>
                <a:latin typeface="ＭＳ Ｐゴシック" panose="020B0600070205080204" pitchFamily="50" charset="-128"/>
                <a:ea typeface="ＭＳ Ｐゴシック" panose="020B0600070205080204" pitchFamily="50" charset="-128"/>
              </a:rPr>
              <a:t>保有者</a:t>
            </a:r>
            <a:endParaRPr lang="ja-JP" altLang="en-US" sz="1100" b="1" dirty="0">
              <a:solidFill>
                <a:schemeClr val="bg1"/>
              </a:solidFill>
              <a:latin typeface="ＭＳ Ｐゴシック" panose="020B0600070205080204" pitchFamily="50" charset="-128"/>
              <a:ea typeface="ＭＳ Ｐゴシック" panose="020B0600070205080204" pitchFamily="50" charset="-128"/>
            </a:endParaRPr>
          </a:p>
        </p:txBody>
      </p:sp>
      <p:sp>
        <p:nvSpPr>
          <p:cNvPr id="153" name="大かっこ 152"/>
          <p:cNvSpPr/>
          <p:nvPr/>
        </p:nvSpPr>
        <p:spPr>
          <a:xfrm>
            <a:off x="5889104" y="1741926"/>
            <a:ext cx="3888432" cy="438150"/>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r>
              <a:rPr lang="ja-JP" altLang="en-US" sz="1000" dirty="0">
                <a:latin typeface="ＭＳ Ｐゴシック" pitchFamily="50" charset="-128"/>
              </a:rPr>
              <a:t>実施主体</a:t>
            </a:r>
            <a:r>
              <a:rPr lang="ja-JP" altLang="en-US" sz="1000" dirty="0" smtClean="0">
                <a:latin typeface="ＭＳ Ｐゴシック" pitchFamily="50" charset="-128"/>
              </a:rPr>
              <a:t>：</a:t>
            </a:r>
            <a:r>
              <a:rPr lang="en-US" altLang="ja-JP" sz="1000" dirty="0" smtClean="0">
                <a:latin typeface="ＭＳ Ｐゴシック" pitchFamily="50" charset="-128"/>
              </a:rPr>
              <a:t>NTT</a:t>
            </a:r>
            <a:r>
              <a:rPr lang="ja-JP" altLang="en-US" sz="1000" dirty="0" smtClean="0">
                <a:latin typeface="ＭＳ Ｐゴシック" pitchFamily="50" charset="-128"/>
              </a:rPr>
              <a:t>データ経営研究所、</a:t>
            </a:r>
            <a:r>
              <a:rPr lang="en-US" altLang="ja-JP" sz="1000" dirty="0" smtClean="0">
                <a:latin typeface="ＭＳ Ｐゴシック" pitchFamily="50" charset="-128"/>
              </a:rPr>
              <a:t>NTT</a:t>
            </a:r>
            <a:r>
              <a:rPr lang="ja-JP" altLang="en-US" sz="1000" dirty="0" smtClean="0">
                <a:latin typeface="ＭＳ Ｐゴシック" pitchFamily="50" charset="-128"/>
              </a:rPr>
              <a:t>コミュニケーションズ、パスコ</a:t>
            </a:r>
            <a:endParaRPr lang="ja-JP" altLang="en-US" sz="1000" dirty="0">
              <a:latin typeface="ＭＳ Ｐゴシック" pitchFamily="50" charset="-128"/>
            </a:endParaRPr>
          </a:p>
          <a:p>
            <a:r>
              <a:rPr lang="ja-JP" altLang="en-US" sz="1000" dirty="0">
                <a:latin typeface="ＭＳ Ｐゴシック" pitchFamily="50" charset="-128"/>
              </a:rPr>
              <a:t>連携主体</a:t>
            </a:r>
            <a:r>
              <a:rPr lang="ja-JP" altLang="en-US" sz="1000" dirty="0" smtClean="0">
                <a:latin typeface="ＭＳ Ｐゴシック" pitchFamily="50" charset="-128"/>
              </a:rPr>
              <a:t>：京都府、茨城県等</a:t>
            </a:r>
            <a:endParaRPr lang="en-US" altLang="ja-JP" sz="1000" dirty="0">
              <a:solidFill>
                <a:srgbClr val="FF0000"/>
              </a:solidFill>
              <a:latin typeface="ＭＳ Ｐゴシック" pitchFamily="50" charset="-128"/>
            </a:endParaRPr>
          </a:p>
        </p:txBody>
      </p:sp>
      <p:pic>
        <p:nvPicPr>
          <p:cNvPr id="156" name="図 155"/>
          <p:cNvPicPr/>
          <p:nvPr/>
        </p:nvPicPr>
        <p:blipFill>
          <a:blip r:embed="rId3" cstate="print">
            <a:extLst>
              <a:ext uri="{28A0092B-C50C-407E-A947-70E740481C1C}">
                <a14:useLocalDpi xmlns:a14="http://schemas.microsoft.com/office/drawing/2010/main" val="0"/>
              </a:ext>
            </a:extLst>
          </a:blip>
          <a:srcRect l="49862" t="58909" r="34454" b="14683"/>
          <a:stretch>
            <a:fillRect/>
          </a:stretch>
        </p:blipFill>
        <p:spPr bwMode="auto">
          <a:xfrm>
            <a:off x="7861136" y="3332427"/>
            <a:ext cx="582927" cy="575973"/>
          </a:xfrm>
          <a:prstGeom prst="rect">
            <a:avLst/>
          </a:prstGeom>
          <a:noFill/>
          <a:ln>
            <a:noFill/>
          </a:ln>
        </p:spPr>
      </p:pic>
      <p:pic>
        <p:nvPicPr>
          <p:cNvPr id="157" name="Picture 23"/>
          <p:cNvPicPr>
            <a:picLocks noChangeAspect="1" noChangeArrowheads="1"/>
          </p:cNvPicPr>
          <p:nvPr/>
        </p:nvPicPr>
        <p:blipFill>
          <a:blip r:embed="rId4" cstate="print"/>
          <a:srcRect t="18327" r="56811" b="34710"/>
          <a:stretch>
            <a:fillRect/>
          </a:stretch>
        </p:blipFill>
        <p:spPr bwMode="auto">
          <a:xfrm>
            <a:off x="1172400" y="3448050"/>
            <a:ext cx="723327" cy="648072"/>
          </a:xfrm>
          <a:prstGeom prst="rect">
            <a:avLst/>
          </a:prstGeom>
          <a:noFill/>
          <a:ln w="9525">
            <a:solidFill>
              <a:schemeClr val="bg1">
                <a:lumMod val="50000"/>
              </a:schemeClr>
            </a:solidFill>
            <a:miter lim="800000"/>
            <a:headEnd/>
            <a:tailEnd/>
          </a:ln>
          <a:effectLst/>
        </p:spPr>
      </p:pic>
      <p:sp>
        <p:nvSpPr>
          <p:cNvPr id="159" name="禁止 158"/>
          <p:cNvSpPr/>
          <p:nvPr/>
        </p:nvSpPr>
        <p:spPr>
          <a:xfrm>
            <a:off x="1316416" y="3736082"/>
            <a:ext cx="216024" cy="21602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137942" y="3516811"/>
            <a:ext cx="720079" cy="767005"/>
          </a:xfrm>
          <a:prstGeom prst="rect">
            <a:avLst/>
          </a:prstGeom>
          <a:noFill/>
          <a:ln>
            <a:solidFill>
              <a:schemeClr val="bg1">
                <a:lumMod val="50000"/>
              </a:schemeClr>
            </a:solidFill>
          </a:ln>
          <a:extLst>
            <a:ext uri="{909E8E84-426E-40DD-AFC4-6F175D3DCCD1}">
              <a14:hiddenFill xmlns:a14="http://schemas.microsoft.com/office/drawing/2010/main">
                <a:solidFill>
                  <a:schemeClr val="accent1"/>
                </a:solidFill>
              </a14:hiddenFill>
            </a:ext>
          </a:extLst>
        </p:spPr>
      </p:pic>
      <p:pic>
        <p:nvPicPr>
          <p:cNvPr id="162" name="Picture 15" descr="C:\Users\uemuraa\AppData\Local\Microsoft\Windows\Temporary Internet Files\Content.IE5\9ZPOHJ55\MC900433934[1].PNG"/>
          <p:cNvPicPr>
            <a:picLocks noChangeAspect="1" noChangeArrowheads="1"/>
          </p:cNvPicPr>
          <p:nvPr/>
        </p:nvPicPr>
        <p:blipFill>
          <a:blip r:embed="rId6" cstate="print"/>
          <a:srcRect/>
          <a:stretch>
            <a:fillRect/>
          </a:stretch>
        </p:blipFill>
        <p:spPr bwMode="auto">
          <a:xfrm>
            <a:off x="7199008" y="3316342"/>
            <a:ext cx="648072" cy="648072"/>
          </a:xfrm>
          <a:prstGeom prst="rect">
            <a:avLst/>
          </a:prstGeom>
          <a:noFill/>
        </p:spPr>
      </p:pic>
      <p:pic>
        <p:nvPicPr>
          <p:cNvPr id="166" name="Picture 5" descr="C:\Documents and Settings\m.yokomori\Local Settings\Temporary Internet Files\Content.IE5\DPJH570K\MC90043393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8463" y="3520058"/>
            <a:ext cx="641226" cy="641226"/>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9" descr="C:\Documents and Settings\m.yokomori\Local Settings\Temporary Internet Files\Content.IE5\TMLR23AB\MC90043394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7902" y="3635744"/>
            <a:ext cx="560925" cy="560925"/>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3" descr="C:\Users\uemuraa\AppData\Local\Microsoft\Windows\Temporary Internet Files\Content.IE5\WHG33CT0\MC900431615[1].PNG"/>
          <p:cNvPicPr>
            <a:picLocks noChangeAspect="1" noChangeArrowheads="1"/>
          </p:cNvPicPr>
          <p:nvPr/>
        </p:nvPicPr>
        <p:blipFill>
          <a:blip r:embed="rId9" cstate="print"/>
          <a:srcRect/>
          <a:stretch>
            <a:fillRect/>
          </a:stretch>
        </p:blipFill>
        <p:spPr bwMode="auto">
          <a:xfrm>
            <a:off x="3714006" y="3779760"/>
            <a:ext cx="402907" cy="432048"/>
          </a:xfrm>
          <a:prstGeom prst="rect">
            <a:avLst/>
          </a:prstGeom>
          <a:noFill/>
        </p:spPr>
      </p:pic>
      <p:sp>
        <p:nvSpPr>
          <p:cNvPr id="170" name="正方形/長方形 169"/>
          <p:cNvSpPr/>
          <p:nvPr/>
        </p:nvSpPr>
        <p:spPr>
          <a:xfrm>
            <a:off x="1964488" y="2092206"/>
            <a:ext cx="136815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6573000" y="2092206"/>
            <a:ext cx="136815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角丸四角形 57"/>
          <p:cNvSpPr>
            <a:spLocks noChangeArrowheads="1"/>
          </p:cNvSpPr>
          <p:nvPr/>
        </p:nvSpPr>
        <p:spPr bwMode="gray">
          <a:xfrm>
            <a:off x="4470151" y="2236222"/>
            <a:ext cx="2435891" cy="226908"/>
          </a:xfrm>
          <a:prstGeom prst="roundRect">
            <a:avLst>
              <a:gd name="adj" fmla="val 12535"/>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ja-JP" altLang="en-US" sz="1050" dirty="0" smtClean="0"/>
              <a:t>民間企業・住民</a:t>
            </a:r>
            <a:endParaRPr lang="ja-JP" altLang="en-US" sz="1050" dirty="0"/>
          </a:p>
        </p:txBody>
      </p:sp>
      <p:sp>
        <p:nvSpPr>
          <p:cNvPr id="174" name="角丸四角形 57"/>
          <p:cNvSpPr>
            <a:spLocks noChangeArrowheads="1"/>
          </p:cNvSpPr>
          <p:nvPr/>
        </p:nvSpPr>
        <p:spPr bwMode="gray">
          <a:xfrm>
            <a:off x="7060220" y="2236222"/>
            <a:ext cx="1565188" cy="226908"/>
          </a:xfrm>
          <a:prstGeom prst="roundRect">
            <a:avLst>
              <a:gd name="adj" fmla="val 12535"/>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ja-JP" altLang="en-US" sz="1050" dirty="0" smtClean="0"/>
              <a:t>地方自治体</a:t>
            </a:r>
            <a:endParaRPr lang="ja-JP" altLang="en-US" sz="1050" dirty="0"/>
          </a:p>
        </p:txBody>
      </p:sp>
      <p:sp>
        <p:nvSpPr>
          <p:cNvPr id="175" name="角丸四角形 57"/>
          <p:cNvSpPr>
            <a:spLocks noChangeArrowheads="1"/>
          </p:cNvSpPr>
          <p:nvPr/>
        </p:nvSpPr>
        <p:spPr bwMode="gray">
          <a:xfrm>
            <a:off x="920552" y="2236222"/>
            <a:ext cx="1620000" cy="226908"/>
          </a:xfrm>
          <a:prstGeom prst="roundRect">
            <a:avLst>
              <a:gd name="adj" fmla="val 12535"/>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ja-JP" altLang="en-US" sz="1050" dirty="0" smtClean="0"/>
              <a:t>ライフライン企業</a:t>
            </a:r>
            <a:endParaRPr lang="ja-JP" altLang="en-US" sz="1050" dirty="0"/>
          </a:p>
        </p:txBody>
      </p:sp>
      <p:sp>
        <p:nvSpPr>
          <p:cNvPr id="176" name="角丸四角形 57"/>
          <p:cNvSpPr>
            <a:spLocks noChangeArrowheads="1"/>
          </p:cNvSpPr>
          <p:nvPr/>
        </p:nvSpPr>
        <p:spPr bwMode="gray">
          <a:xfrm>
            <a:off x="2637169" y="2236222"/>
            <a:ext cx="1738616" cy="226908"/>
          </a:xfrm>
          <a:prstGeom prst="roundRect">
            <a:avLst>
              <a:gd name="adj" fmla="val 12535"/>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ja-JP" altLang="en-US" sz="1050" dirty="0" smtClean="0"/>
              <a:t>地方自治体</a:t>
            </a:r>
            <a:endParaRPr lang="ja-JP" altLang="en-US" sz="1050" dirty="0"/>
          </a:p>
        </p:txBody>
      </p:sp>
      <p:sp>
        <p:nvSpPr>
          <p:cNvPr id="179" name="テキスト ボックス 178"/>
          <p:cNvSpPr txBox="1"/>
          <p:nvPr/>
        </p:nvSpPr>
        <p:spPr>
          <a:xfrm>
            <a:off x="1702334" y="4052399"/>
            <a:ext cx="720080" cy="276999"/>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ライフライン企業</a:t>
            </a:r>
            <a:endParaRPr lang="en-US" altLang="ja-JP" sz="600" dirty="0" smtClean="0">
              <a:solidFill>
                <a:srgbClr val="000000"/>
              </a:solidFill>
              <a:latin typeface="ＭＳ Ｐゴシック" panose="020B0600070205080204" pitchFamily="50" charset="-128"/>
              <a:cs typeface="Meiryo UI" pitchFamily="50" charset="-128"/>
            </a:endParaRPr>
          </a:p>
          <a:p>
            <a:pPr algn="ctr"/>
            <a:r>
              <a:rPr lang="ja-JP" altLang="en-US" sz="600" dirty="0" smtClean="0">
                <a:solidFill>
                  <a:srgbClr val="000000"/>
                </a:solidFill>
                <a:latin typeface="ＭＳ Ｐゴシック" panose="020B0600070205080204" pitchFamily="50" charset="-128"/>
                <a:cs typeface="Meiryo UI" pitchFamily="50" charset="-128"/>
              </a:rPr>
              <a:t>設備部門</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180" name="テキスト ボックス 179"/>
          <p:cNvSpPr txBox="1"/>
          <p:nvPr/>
        </p:nvSpPr>
        <p:spPr>
          <a:xfrm>
            <a:off x="2661444" y="4118200"/>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地方公共団体</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181" name="テキスト ボックス 180"/>
          <p:cNvSpPr txBox="1"/>
          <p:nvPr/>
        </p:nvSpPr>
        <p:spPr>
          <a:xfrm>
            <a:off x="3636640" y="4118200"/>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住民等</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182" name="四角形吹き出し 181"/>
          <p:cNvSpPr/>
          <p:nvPr/>
        </p:nvSpPr>
        <p:spPr>
          <a:xfrm>
            <a:off x="3281958" y="3419720"/>
            <a:ext cx="504056" cy="144016"/>
          </a:xfrm>
          <a:prstGeom prst="wedgeRectCallout">
            <a:avLst>
              <a:gd name="adj1" fmla="val 22000"/>
              <a:gd name="adj2" fmla="val 97774"/>
            </a:avLst>
          </a:prstGeom>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ja-JP" altLang="en-US" sz="600" dirty="0" smtClean="0"/>
              <a:t>復旧済エリア</a:t>
            </a:r>
            <a:endParaRPr kumimoji="1" lang="ja-JP" altLang="en-US" sz="600" dirty="0"/>
          </a:p>
        </p:txBody>
      </p:sp>
      <p:sp>
        <p:nvSpPr>
          <p:cNvPr id="183" name="右矢印 182"/>
          <p:cNvSpPr/>
          <p:nvPr/>
        </p:nvSpPr>
        <p:spPr>
          <a:xfrm>
            <a:off x="3353966" y="3923776"/>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600" dirty="0" smtClean="0"/>
              <a:t>広報</a:t>
            </a:r>
            <a:endParaRPr kumimoji="1" lang="ja-JP" altLang="en-US" sz="600" dirty="0"/>
          </a:p>
        </p:txBody>
      </p:sp>
      <p:sp>
        <p:nvSpPr>
          <p:cNvPr id="185" name="四角形吹き出し 184"/>
          <p:cNvSpPr/>
          <p:nvPr/>
        </p:nvSpPr>
        <p:spPr>
          <a:xfrm>
            <a:off x="1244408" y="3520058"/>
            <a:ext cx="504056" cy="144016"/>
          </a:xfrm>
          <a:prstGeom prst="wedgeRectCallout">
            <a:avLst>
              <a:gd name="adj1" fmla="val -23352"/>
              <a:gd name="adj2" fmla="val 145394"/>
            </a:avLst>
          </a:prstGeom>
          <a:ln w="635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ja-JP" altLang="en-US" sz="600" dirty="0" smtClean="0"/>
              <a:t>車両通行止め</a:t>
            </a:r>
            <a:endParaRPr kumimoji="1" lang="ja-JP" altLang="en-US" sz="600" dirty="0"/>
          </a:p>
        </p:txBody>
      </p:sp>
      <p:sp>
        <p:nvSpPr>
          <p:cNvPr id="186" name="テキスト ボックス 185"/>
          <p:cNvSpPr txBox="1"/>
          <p:nvPr/>
        </p:nvSpPr>
        <p:spPr>
          <a:xfrm>
            <a:off x="7127000" y="3923764"/>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住民</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187" name="テキスト ボックス 186"/>
          <p:cNvSpPr txBox="1"/>
          <p:nvPr/>
        </p:nvSpPr>
        <p:spPr>
          <a:xfrm>
            <a:off x="7739216" y="3956397"/>
            <a:ext cx="864096" cy="92333"/>
          </a:xfrm>
          <a:prstGeom prst="rect">
            <a:avLst/>
          </a:prstGeom>
          <a:solidFill>
            <a:schemeClr val="bg1"/>
          </a:solidFill>
          <a:ln>
            <a:noFill/>
            <a:prstDash val="solid"/>
          </a:ln>
        </p:spPr>
        <p:txBody>
          <a:bodyPr wrap="square" lIns="0" tIns="0" rIns="0" bIns="0" rtlCol="0">
            <a:spAutoFit/>
          </a:bodyPr>
          <a:lstStyle/>
          <a:p>
            <a:pPr algn="ctr"/>
            <a:r>
              <a:rPr lang="en-US" altLang="ja-JP" sz="600" dirty="0" smtClean="0">
                <a:solidFill>
                  <a:srgbClr val="000000"/>
                </a:solidFill>
                <a:latin typeface="ＭＳ Ｐゴシック" panose="020B0600070205080204" pitchFamily="50" charset="-128"/>
                <a:cs typeface="Meiryo UI" pitchFamily="50" charset="-128"/>
              </a:rPr>
              <a:t>DIG</a:t>
            </a:r>
            <a:r>
              <a:rPr lang="ja-JP" altLang="en-US" sz="600" dirty="0" smtClean="0">
                <a:solidFill>
                  <a:srgbClr val="000000"/>
                </a:solidFill>
                <a:latin typeface="ＭＳ Ｐゴシック" panose="020B0600070205080204" pitchFamily="50" charset="-128"/>
                <a:cs typeface="Meiryo UI" pitchFamily="50" charset="-128"/>
              </a:rPr>
              <a:t>（災害図上）訓練</a:t>
            </a:r>
            <a:endParaRPr lang="en-US" altLang="ja-JP" sz="600" dirty="0" smtClean="0">
              <a:solidFill>
                <a:srgbClr val="000000"/>
              </a:solidFill>
              <a:latin typeface="ＭＳ Ｐゴシック" panose="020B0600070205080204" pitchFamily="50" charset="-128"/>
              <a:cs typeface="Meiryo UI" pitchFamily="50" charset="-128"/>
            </a:endParaRPr>
          </a:p>
        </p:txBody>
      </p:sp>
      <p:pic>
        <p:nvPicPr>
          <p:cNvPr id="188" name="Picture 10"/>
          <p:cNvPicPr>
            <a:picLocks noChangeArrowheads="1"/>
          </p:cNvPicPr>
          <p:nvPr/>
        </p:nvPicPr>
        <p:blipFill>
          <a:blip r:embed="rId10" cstate="print"/>
          <a:srcRect/>
          <a:stretch>
            <a:fillRect/>
          </a:stretch>
        </p:blipFill>
        <p:spPr bwMode="auto">
          <a:xfrm>
            <a:off x="1405515" y="6121871"/>
            <a:ext cx="344215" cy="370820"/>
          </a:xfrm>
          <a:prstGeom prst="rect">
            <a:avLst/>
          </a:prstGeom>
          <a:noFill/>
          <a:ln w="9525">
            <a:noFill/>
            <a:miter lim="800000"/>
            <a:headEnd/>
            <a:tailEnd/>
          </a:ln>
          <a:effectLst/>
        </p:spPr>
      </p:pic>
      <p:pic>
        <p:nvPicPr>
          <p:cNvPr id="189" name="Picture 12"/>
          <p:cNvPicPr>
            <a:picLocks noChangeArrowheads="1"/>
          </p:cNvPicPr>
          <p:nvPr/>
        </p:nvPicPr>
        <p:blipFill>
          <a:blip r:embed="rId11" cstate="print"/>
          <a:srcRect/>
          <a:stretch>
            <a:fillRect/>
          </a:stretch>
        </p:blipFill>
        <p:spPr bwMode="auto">
          <a:xfrm>
            <a:off x="1026424" y="6132651"/>
            <a:ext cx="360040" cy="360040"/>
          </a:xfrm>
          <a:prstGeom prst="rect">
            <a:avLst/>
          </a:prstGeom>
          <a:noFill/>
          <a:ln w="9525">
            <a:noFill/>
            <a:miter lim="800000"/>
            <a:headEnd/>
            <a:tailEnd/>
          </a:ln>
          <a:effectLst/>
        </p:spPr>
      </p:pic>
      <p:pic>
        <p:nvPicPr>
          <p:cNvPr id="190" name="Picture 13"/>
          <p:cNvPicPr>
            <a:picLocks noChangeArrowheads="1"/>
          </p:cNvPicPr>
          <p:nvPr/>
        </p:nvPicPr>
        <p:blipFill>
          <a:blip r:embed="rId12" cstate="print"/>
          <a:srcRect/>
          <a:stretch>
            <a:fillRect/>
          </a:stretch>
        </p:blipFill>
        <p:spPr bwMode="auto">
          <a:xfrm>
            <a:off x="1765555" y="6171967"/>
            <a:ext cx="360040" cy="320724"/>
          </a:xfrm>
          <a:prstGeom prst="rect">
            <a:avLst/>
          </a:prstGeom>
          <a:noFill/>
          <a:ln w="9525">
            <a:noFill/>
            <a:miter lim="800000"/>
            <a:headEnd/>
            <a:tailEnd/>
          </a:ln>
          <a:effectLst/>
        </p:spPr>
      </p:pic>
      <p:pic>
        <p:nvPicPr>
          <p:cNvPr id="191" name="図 190"/>
          <p:cNvPicPr/>
          <p:nvPr/>
        </p:nvPicPr>
        <p:blipFill rotWithShape="1">
          <a:blip r:embed="rId13" cstate="print">
            <a:extLst>
              <a:ext uri="{28A0092B-C50C-407E-A947-70E740481C1C}">
                <a14:useLocalDpi xmlns:a14="http://schemas.microsoft.com/office/drawing/2010/main" val="0"/>
              </a:ext>
            </a:extLst>
          </a:blip>
          <a:srcRect t="11367" b="2720"/>
          <a:stretch/>
        </p:blipFill>
        <p:spPr>
          <a:xfrm>
            <a:off x="2682608" y="5843365"/>
            <a:ext cx="576064" cy="640670"/>
          </a:xfrm>
          <a:prstGeom prst="rect">
            <a:avLst/>
          </a:prstGeom>
        </p:spPr>
      </p:pic>
      <p:pic>
        <p:nvPicPr>
          <p:cNvPr id="192" name="Picture 14"/>
          <p:cNvPicPr>
            <a:picLocks noChangeArrowheads="1"/>
          </p:cNvPicPr>
          <p:nvPr/>
        </p:nvPicPr>
        <p:blipFill>
          <a:blip r:embed="rId14" cstate="print"/>
          <a:srcRect/>
          <a:stretch>
            <a:fillRect/>
          </a:stretch>
        </p:blipFill>
        <p:spPr bwMode="auto">
          <a:xfrm>
            <a:off x="4554816" y="5339309"/>
            <a:ext cx="360762" cy="360040"/>
          </a:xfrm>
          <a:prstGeom prst="rect">
            <a:avLst/>
          </a:prstGeom>
          <a:noFill/>
          <a:ln w="9525">
            <a:noFill/>
            <a:miter lim="800000"/>
            <a:headEnd/>
            <a:tailEnd/>
          </a:ln>
          <a:effectLst/>
        </p:spPr>
      </p:pic>
      <p:pic>
        <p:nvPicPr>
          <p:cNvPr id="193" name="Picture 16" descr="http://ys2001hp.web.fc2.com/gazo-hinan_zukigou.jpg"/>
          <p:cNvPicPr>
            <a:picLocks noChangeAspect="1" noChangeArrowheads="1"/>
          </p:cNvPicPr>
          <p:nvPr/>
        </p:nvPicPr>
        <p:blipFill>
          <a:blip r:embed="rId15" cstate="print"/>
          <a:srcRect/>
          <a:stretch>
            <a:fillRect/>
          </a:stretch>
        </p:blipFill>
        <p:spPr bwMode="auto">
          <a:xfrm>
            <a:off x="4592960" y="5877272"/>
            <a:ext cx="360040" cy="360040"/>
          </a:xfrm>
          <a:prstGeom prst="rect">
            <a:avLst/>
          </a:prstGeom>
          <a:noFill/>
        </p:spPr>
      </p:pic>
      <p:sp>
        <p:nvSpPr>
          <p:cNvPr id="198" name="テキスト ボックス 197"/>
          <p:cNvSpPr txBox="1"/>
          <p:nvPr/>
        </p:nvSpPr>
        <p:spPr>
          <a:xfrm>
            <a:off x="1242448" y="6438481"/>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ライフライン情報</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199" name="テキスト ボックス 198"/>
          <p:cNvSpPr txBox="1"/>
          <p:nvPr/>
        </p:nvSpPr>
        <p:spPr>
          <a:xfrm>
            <a:off x="2538592" y="6424192"/>
            <a:ext cx="864096" cy="184666"/>
          </a:xfrm>
          <a:prstGeom prst="rect">
            <a:avLst/>
          </a:prstGeom>
          <a:noFill/>
          <a:ln>
            <a:noFill/>
            <a:prstDash val="solid"/>
          </a:ln>
        </p:spPr>
        <p:txBody>
          <a:bodyPr wrap="square" rtlCol="0">
            <a:spAutoFit/>
          </a:bodyPr>
          <a:lstStyle/>
          <a:p>
            <a:pPr algn="ctr"/>
            <a:r>
              <a:rPr lang="en-US" altLang="ja-JP" sz="600" dirty="0" smtClean="0">
                <a:solidFill>
                  <a:srgbClr val="000000"/>
                </a:solidFill>
                <a:latin typeface="ＭＳ Ｐゴシック" panose="020B0600070205080204" pitchFamily="50" charset="-128"/>
                <a:cs typeface="Meiryo UI" pitchFamily="50" charset="-128"/>
              </a:rPr>
              <a:t>X</a:t>
            </a:r>
            <a:r>
              <a:rPr lang="ja-JP" altLang="en-US" sz="600" dirty="0" smtClean="0">
                <a:solidFill>
                  <a:srgbClr val="000000"/>
                </a:solidFill>
                <a:latin typeface="ＭＳ Ｐゴシック" panose="020B0600070205080204" pitchFamily="50" charset="-128"/>
                <a:cs typeface="Meiryo UI" pitchFamily="50" charset="-128"/>
              </a:rPr>
              <a:t>バンド</a:t>
            </a:r>
            <a:r>
              <a:rPr lang="en-US" altLang="ja-JP" sz="600" dirty="0" smtClean="0">
                <a:solidFill>
                  <a:srgbClr val="000000"/>
                </a:solidFill>
                <a:latin typeface="ＭＳ Ｐゴシック" panose="020B0600070205080204" pitchFamily="50" charset="-128"/>
                <a:cs typeface="Meiryo UI" pitchFamily="50" charset="-128"/>
              </a:rPr>
              <a:t>MP</a:t>
            </a:r>
            <a:r>
              <a:rPr lang="ja-JP" altLang="en-US" sz="600" dirty="0" smtClean="0">
                <a:solidFill>
                  <a:srgbClr val="000000"/>
                </a:solidFill>
                <a:latin typeface="ＭＳ Ｐゴシック" panose="020B0600070205080204" pitchFamily="50" charset="-128"/>
                <a:cs typeface="Meiryo UI" pitchFamily="50" charset="-128"/>
              </a:rPr>
              <a:t>レーダ</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200" name="テキスト ボックス 199"/>
          <p:cNvSpPr txBox="1"/>
          <p:nvPr/>
        </p:nvSpPr>
        <p:spPr>
          <a:xfrm>
            <a:off x="4554816" y="5699349"/>
            <a:ext cx="36004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道路</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201" name="テキスト ボックス 200"/>
          <p:cNvSpPr txBox="1"/>
          <p:nvPr/>
        </p:nvSpPr>
        <p:spPr>
          <a:xfrm>
            <a:off x="4592960" y="6237312"/>
            <a:ext cx="432048"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避難所</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204" name="Rectangle 189"/>
          <p:cNvSpPr>
            <a:spLocks noChangeArrowheads="1"/>
          </p:cNvSpPr>
          <p:nvPr/>
        </p:nvSpPr>
        <p:spPr bwMode="auto">
          <a:xfrm>
            <a:off x="8710117" y="2481124"/>
            <a:ext cx="995411" cy="1811972"/>
          </a:xfrm>
          <a:prstGeom prst="rect">
            <a:avLst/>
          </a:prstGeom>
          <a:solidFill>
            <a:schemeClr val="accent6">
              <a:lumMod val="20000"/>
              <a:lumOff val="80000"/>
            </a:schemeClr>
          </a:solidFill>
          <a:ln w="9525">
            <a:solidFill>
              <a:srgbClr val="FF0000"/>
            </a:solidFill>
            <a:prstDash val="dash"/>
            <a:miter lim="800000"/>
            <a:headEnd/>
            <a:tailEnd/>
          </a:ln>
          <a:effectLst/>
          <a:extLst/>
        </p:spPr>
        <p:txBody>
          <a:bodyPr lIns="18000" rIns="18000" anchor="ctr"/>
          <a:lstStyle/>
          <a:p>
            <a:pPr algn="ctr"/>
            <a:r>
              <a:rPr lang="ja-JP" altLang="en-US" sz="1100" dirty="0">
                <a:solidFill>
                  <a:srgbClr val="FF0000"/>
                </a:solidFill>
                <a:latin typeface="ＭＳ Ｐゴシック" panose="020B0600070205080204" pitchFamily="50" charset="-128"/>
              </a:rPr>
              <a:t>コンテスト</a:t>
            </a:r>
            <a:r>
              <a:rPr lang="ja-JP" altLang="en-US" sz="1100" dirty="0" smtClean="0">
                <a:solidFill>
                  <a:srgbClr val="FF0000"/>
                </a:solidFill>
              </a:rPr>
              <a:t>によるアプリケーション</a:t>
            </a:r>
            <a:endParaRPr lang="en-US" altLang="ja-JP" sz="1100" dirty="0" smtClean="0">
              <a:solidFill>
                <a:srgbClr val="FF0000"/>
              </a:solidFill>
            </a:endParaRPr>
          </a:p>
          <a:p>
            <a:pPr algn="ctr"/>
            <a:r>
              <a:rPr lang="ja-JP" altLang="en-US" sz="1000" dirty="0" smtClean="0"/>
              <a:t>・開発者サイト</a:t>
            </a:r>
            <a:endParaRPr lang="ja-JP" altLang="en-US" sz="1000" dirty="0"/>
          </a:p>
        </p:txBody>
      </p:sp>
      <p:sp>
        <p:nvSpPr>
          <p:cNvPr id="205" name="角丸四角形 57"/>
          <p:cNvSpPr>
            <a:spLocks noChangeArrowheads="1"/>
          </p:cNvSpPr>
          <p:nvPr/>
        </p:nvSpPr>
        <p:spPr bwMode="gray">
          <a:xfrm>
            <a:off x="8710118" y="2233819"/>
            <a:ext cx="995410" cy="229311"/>
          </a:xfrm>
          <a:prstGeom prst="roundRect">
            <a:avLst>
              <a:gd name="adj" fmla="val 12535"/>
            </a:avLst>
          </a:prstGeom>
          <a:ln>
            <a:solidFill>
              <a:srgbClr val="FF0000"/>
            </a:solidFill>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a:r>
              <a:rPr lang="ja-JP" altLang="en-US" sz="1050" dirty="0" smtClean="0"/>
              <a:t>開発者</a:t>
            </a:r>
            <a:endParaRPr lang="ja-JP" altLang="en-US" sz="1050" dirty="0"/>
          </a:p>
        </p:txBody>
      </p:sp>
      <p:sp>
        <p:nvSpPr>
          <p:cNvPr id="82" name="テキスト ボックス 81"/>
          <p:cNvSpPr txBox="1"/>
          <p:nvPr/>
        </p:nvSpPr>
        <p:spPr>
          <a:xfrm>
            <a:off x="5125530" y="5224468"/>
            <a:ext cx="1296000" cy="1353600"/>
          </a:xfrm>
          <a:prstGeom prst="rect">
            <a:avLst/>
          </a:prstGeom>
          <a:solidFill>
            <a:schemeClr val="bg1"/>
          </a:solidFill>
          <a:ln>
            <a:solidFill>
              <a:schemeClr val="tx1"/>
            </a:solidFill>
            <a:prstDash val="solid"/>
          </a:ln>
        </p:spPr>
        <p:txBody>
          <a:bodyPr wrap="square" rtlCol="0">
            <a:noAutofit/>
          </a:bodyPr>
          <a:lstStyle/>
          <a:p>
            <a:r>
              <a:rPr kumimoji="1" lang="en-US" altLang="ja-JP" sz="900" dirty="0" smtClean="0">
                <a:latin typeface="ＭＳ Ｐゴシック" panose="020B0600070205080204" pitchFamily="50" charset="-128"/>
                <a:ea typeface="ＭＳ Ｐゴシック" panose="020B0600070205080204" pitchFamily="50" charset="-128"/>
                <a:cs typeface="Meiryo UI" pitchFamily="50" charset="-128"/>
              </a:rPr>
              <a:t>【</a:t>
            </a:r>
            <a:r>
              <a:rPr kumimoji="1" lang="ja-JP" altLang="en-US" sz="900" dirty="0" smtClean="0">
                <a:latin typeface="ＭＳ Ｐゴシック" panose="020B0600070205080204" pitchFamily="50" charset="-128"/>
                <a:ea typeface="ＭＳ Ｐゴシック" panose="020B0600070205080204" pitchFamily="50" charset="-128"/>
                <a:cs typeface="Meiryo UI" pitchFamily="50" charset="-128"/>
              </a:rPr>
              <a:t>静的情報</a:t>
            </a:r>
            <a:r>
              <a:rPr kumimoji="1" lang="en-US" altLang="ja-JP" sz="900" dirty="0" smtClean="0">
                <a:latin typeface="ＭＳ Ｐゴシック" panose="020B0600070205080204" pitchFamily="50" charset="-128"/>
                <a:ea typeface="ＭＳ Ｐゴシック" panose="020B0600070205080204" pitchFamily="50" charset="-128"/>
                <a:cs typeface="Meiryo UI" pitchFamily="50" charset="-128"/>
              </a:rPr>
              <a:t>】</a:t>
            </a:r>
            <a:r>
              <a:rPr kumimoji="1" lang="ja-JP" altLang="en-US" sz="900" dirty="0" smtClean="0">
                <a:latin typeface="ＭＳ Ｐゴシック" panose="020B0600070205080204" pitchFamily="50" charset="-128"/>
                <a:ea typeface="ＭＳ Ｐゴシック" panose="020B0600070205080204" pitchFamily="50" charset="-128"/>
                <a:cs typeface="Meiryo UI" pitchFamily="50" charset="-128"/>
              </a:rPr>
              <a:t>　</a:t>
            </a:r>
            <a:endParaRPr kumimoji="1" lang="en-US" altLang="ja-JP" sz="900" dirty="0" smtClean="0">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900" dirty="0" smtClean="0">
                <a:latin typeface="ＭＳ Ｐゴシック" panose="020B0600070205080204" pitchFamily="50" charset="-128"/>
                <a:ea typeface="ＭＳ Ｐゴシック" panose="020B0600070205080204" pitchFamily="50" charset="-128"/>
                <a:cs typeface="Meiryo UI" pitchFamily="50" charset="-128"/>
              </a:rPr>
              <a:t>・自治体が保有する防災・災害関連情報</a:t>
            </a:r>
            <a:endParaRPr kumimoji="1" lang="en-US" altLang="ja-JP" sz="900" dirty="0" smtClean="0">
              <a:latin typeface="ＭＳ Ｐゴシック" panose="020B0600070205080204" pitchFamily="50" charset="-128"/>
              <a:ea typeface="ＭＳ Ｐゴシック" panose="020B0600070205080204" pitchFamily="50" charset="-128"/>
              <a:cs typeface="Meiryo UI" pitchFamily="50" charset="-128"/>
            </a:endParaRPr>
          </a:p>
          <a:p>
            <a:r>
              <a:rPr lang="ja-JP" altLang="en-US" sz="900" dirty="0">
                <a:latin typeface="ＭＳ Ｐゴシック" panose="020B0600070205080204" pitchFamily="50" charset="-128"/>
                <a:cs typeface="Meiryo UI" pitchFamily="50" charset="-128"/>
              </a:rPr>
              <a:t>　</a:t>
            </a:r>
            <a:r>
              <a:rPr lang="ja-JP" altLang="en-US" sz="900" dirty="0" smtClean="0">
                <a:latin typeface="ＭＳ Ｐゴシック" panose="020B0600070205080204" pitchFamily="50" charset="-128"/>
                <a:cs typeface="Meiryo UI" pitchFamily="50" charset="-128"/>
              </a:rPr>
              <a:t>（ハザードマップ、</a:t>
            </a:r>
            <a:endParaRPr lang="en-US" altLang="ja-JP" sz="900" dirty="0" smtClean="0">
              <a:latin typeface="ＭＳ Ｐゴシック" panose="020B0600070205080204" pitchFamily="50" charset="-128"/>
              <a:cs typeface="Meiryo UI" pitchFamily="50" charset="-128"/>
            </a:endParaRPr>
          </a:p>
          <a:p>
            <a:r>
              <a:rPr lang="ja-JP" altLang="en-US" sz="900" dirty="0">
                <a:latin typeface="ＭＳ Ｐゴシック" panose="020B0600070205080204" pitchFamily="50" charset="-128"/>
                <a:cs typeface="Meiryo UI" pitchFamily="50" charset="-128"/>
              </a:rPr>
              <a:t>　</a:t>
            </a:r>
            <a:r>
              <a:rPr lang="ja-JP" altLang="en-US" sz="900" dirty="0" smtClean="0">
                <a:latin typeface="ＭＳ Ｐゴシック" panose="020B0600070205080204" pitchFamily="50" charset="-128"/>
                <a:cs typeface="Meiryo UI" pitchFamily="50" charset="-128"/>
              </a:rPr>
              <a:t>　施設情報等）</a:t>
            </a:r>
            <a:endParaRPr kumimoji="1" lang="en-US" altLang="ja-JP" sz="900" dirty="0" smtClean="0">
              <a:latin typeface="ＭＳ Ｐゴシック" panose="020B0600070205080204" pitchFamily="50" charset="-128"/>
              <a:ea typeface="ＭＳ Ｐゴシック" panose="020B0600070205080204" pitchFamily="50" charset="-128"/>
              <a:cs typeface="Meiryo UI" pitchFamily="50" charset="-128"/>
            </a:endParaRPr>
          </a:p>
          <a:p>
            <a:endParaRPr lang="en-US" altLang="ja-JP" sz="900" dirty="0" smtClean="0">
              <a:latin typeface="ＭＳ Ｐゴシック" panose="020B0600070205080204" pitchFamily="50" charset="-128"/>
              <a:cs typeface="Meiryo UI" pitchFamily="50" charset="-128"/>
            </a:endParaRPr>
          </a:p>
        </p:txBody>
      </p:sp>
      <p:sp>
        <p:nvSpPr>
          <p:cNvPr id="84" name="テキスト ボックス 83"/>
          <p:cNvSpPr txBox="1"/>
          <p:nvPr/>
        </p:nvSpPr>
        <p:spPr>
          <a:xfrm>
            <a:off x="6558340" y="5224467"/>
            <a:ext cx="1296144" cy="1353600"/>
          </a:xfrm>
          <a:prstGeom prst="rect">
            <a:avLst/>
          </a:prstGeom>
          <a:solidFill>
            <a:schemeClr val="bg1"/>
          </a:solidFill>
          <a:ln>
            <a:solidFill>
              <a:schemeClr val="tx1"/>
            </a:solidFill>
            <a:prstDash val="solid"/>
          </a:ln>
        </p:spPr>
        <p:txBody>
          <a:bodyPr wrap="square" rtlCol="0">
            <a:noAutofit/>
          </a:bodyPr>
          <a:lstStyle/>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静的情報</a:t>
            </a:r>
            <a:r>
              <a:rPr lang="en-US" altLang="ja-JP" sz="900" dirty="0" smtClean="0">
                <a:latin typeface="ＭＳ Ｐゴシック" panose="020B0600070205080204" pitchFamily="50" charset="-128"/>
                <a:cs typeface="Meiryo UI" pitchFamily="50" charset="-128"/>
              </a:rPr>
              <a:t>】</a:t>
            </a:r>
          </a:p>
          <a:p>
            <a:r>
              <a:rPr lang="ja-JP" altLang="en-US" sz="900" dirty="0">
                <a:latin typeface="ＭＳ Ｐゴシック" panose="020B0600070205080204" pitchFamily="50" charset="-128"/>
                <a:cs typeface="Meiryo UI" pitchFamily="50" charset="-128"/>
              </a:rPr>
              <a:t>国</a:t>
            </a:r>
            <a:r>
              <a:rPr lang="ja-JP" altLang="en-US" sz="900" dirty="0" smtClean="0">
                <a:latin typeface="ＭＳ Ｐゴシック" panose="020B0600070205080204" pitchFamily="50" charset="-128"/>
                <a:cs typeface="Meiryo UI" pitchFamily="50" charset="-128"/>
              </a:rPr>
              <a:t>が保有する防災・災害関連</a:t>
            </a:r>
            <a:r>
              <a:rPr lang="ja-JP" altLang="en-US" sz="900" dirty="0">
                <a:latin typeface="ＭＳ Ｐゴシック" panose="020B0600070205080204" pitchFamily="50" charset="-128"/>
                <a:cs typeface="Meiryo UI" pitchFamily="50" charset="-128"/>
              </a:rPr>
              <a:t>情報</a:t>
            </a:r>
            <a:endParaRPr lang="en-US" altLang="ja-JP" sz="900" dirty="0" smtClean="0">
              <a:latin typeface="ＭＳ Ｐゴシック" panose="020B0600070205080204" pitchFamily="50" charset="-128"/>
              <a:cs typeface="Meiryo UI" pitchFamily="50" charset="-128"/>
            </a:endParaRPr>
          </a:p>
          <a:p>
            <a:r>
              <a:rPr lang="ja-JP" altLang="en-US" sz="900" dirty="0" smtClean="0">
                <a:latin typeface="ＭＳ Ｐゴシック" panose="020B0600070205080204" pitchFamily="50" charset="-128"/>
                <a:cs typeface="Meiryo UI" pitchFamily="50" charset="-128"/>
              </a:rPr>
              <a:t>（各種シミュレーション情報等）</a:t>
            </a:r>
            <a:endParaRPr lang="en-US" altLang="ja-JP" sz="900" dirty="0" smtClean="0">
              <a:latin typeface="ＭＳ Ｐゴシック" panose="020B0600070205080204" pitchFamily="50" charset="-128"/>
              <a:cs typeface="Meiryo UI" pitchFamily="50" charset="-128"/>
            </a:endParaRPr>
          </a:p>
        </p:txBody>
      </p:sp>
      <p:sp>
        <p:nvSpPr>
          <p:cNvPr id="85" name="テキスト ボックス 84"/>
          <p:cNvSpPr txBox="1"/>
          <p:nvPr/>
        </p:nvSpPr>
        <p:spPr>
          <a:xfrm>
            <a:off x="7998500" y="5224467"/>
            <a:ext cx="1296144" cy="1353600"/>
          </a:xfrm>
          <a:prstGeom prst="rect">
            <a:avLst/>
          </a:prstGeom>
          <a:solidFill>
            <a:schemeClr val="bg1"/>
          </a:solidFill>
          <a:ln>
            <a:solidFill>
              <a:schemeClr val="tx1"/>
            </a:solidFill>
            <a:prstDash val="solid"/>
          </a:ln>
        </p:spPr>
        <p:txBody>
          <a:bodyPr wrap="square" rtlCol="0">
            <a:noAutofit/>
          </a:bodyPr>
          <a:lstStyle/>
          <a:p>
            <a:r>
              <a:rPr lang="en-US" altLang="ja-JP" sz="900" dirty="0" smtClean="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静的情報</a:t>
            </a:r>
            <a:r>
              <a:rPr lang="en-US" altLang="ja-JP" sz="900" dirty="0" smtClean="0">
                <a:latin typeface="ＭＳ Ｐゴシック" panose="020B0600070205080204" pitchFamily="50" charset="-128"/>
                <a:cs typeface="Meiryo UI" pitchFamily="50" charset="-128"/>
              </a:rPr>
              <a:t>】</a:t>
            </a:r>
          </a:p>
          <a:p>
            <a:r>
              <a:rPr lang="ja-JP" altLang="en-US" sz="900" dirty="0" smtClean="0">
                <a:latin typeface="ＭＳ Ｐゴシック" panose="020B0600070205080204" pitchFamily="50" charset="-128"/>
                <a:cs typeface="Meiryo UI" pitchFamily="50" charset="-128"/>
              </a:rPr>
              <a:t>その他、統計情報等や防災・災害関連情報</a:t>
            </a:r>
            <a:endParaRPr lang="en-US" altLang="ja-JP" sz="900" dirty="0" smtClean="0">
              <a:latin typeface="ＭＳ Ｐゴシック" panose="020B0600070205080204" pitchFamily="50" charset="-128"/>
              <a:cs typeface="Meiryo UI" pitchFamily="50" charset="-128"/>
            </a:endParaRPr>
          </a:p>
        </p:txBody>
      </p:sp>
      <p:sp>
        <p:nvSpPr>
          <p:cNvPr id="86" name="角丸四角形 57"/>
          <p:cNvSpPr>
            <a:spLocks noChangeArrowheads="1"/>
          </p:cNvSpPr>
          <p:nvPr/>
        </p:nvSpPr>
        <p:spPr bwMode="gray">
          <a:xfrm>
            <a:off x="6558340" y="6635452"/>
            <a:ext cx="1332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内閣府（防災担当）</a:t>
            </a:r>
            <a:endPar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7" name="角丸四角形 57"/>
          <p:cNvSpPr>
            <a:spLocks noChangeArrowheads="1"/>
          </p:cNvSpPr>
          <p:nvPr/>
        </p:nvSpPr>
        <p:spPr bwMode="gray">
          <a:xfrm>
            <a:off x="7998500" y="6635452"/>
            <a:ext cx="1332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solidFill>
                  <a:srgbClr val="000000"/>
                </a:solidFill>
                <a:latin typeface="ＭＳ Ｐゴシック" panose="020B0600070205080204" pitchFamily="50" charset="-128"/>
                <a:ea typeface="ＭＳ Ｐゴシック" panose="020B0600070205080204" pitchFamily="50" charset="-128"/>
                <a:cs typeface="Meiryo UI" pitchFamily="50" charset="-128"/>
              </a:rPr>
              <a:t>その他</a:t>
            </a:r>
            <a:endParaRPr lang="ja-JP" altLang="en-US" sz="1050" dirty="0">
              <a:solidFill>
                <a:srgbClr val="00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8" name="角丸四角形 57"/>
          <p:cNvSpPr>
            <a:spLocks noChangeArrowheads="1"/>
          </p:cNvSpPr>
          <p:nvPr/>
        </p:nvSpPr>
        <p:spPr bwMode="gray">
          <a:xfrm>
            <a:off x="5118180" y="6637421"/>
            <a:ext cx="1332000" cy="214055"/>
          </a:xfrm>
          <a:prstGeom prst="roundRect">
            <a:avLst>
              <a:gd name="adj" fmla="val 1253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fontAlgn="ct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地方自治体（茨城県）</a:t>
            </a:r>
            <a:endPar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89" name="Picture 20" descr="http://www.pref.ibaraki.jp/close_up/cl0907_03/images/01.jpg"/>
          <p:cNvPicPr>
            <a:picLocks noChangeAspect="1" noChangeArrowheads="1"/>
          </p:cNvPicPr>
          <p:nvPr/>
        </p:nvPicPr>
        <p:blipFill>
          <a:blip r:embed="rId16" cstate="print"/>
          <a:srcRect l="48383" b="-798"/>
          <a:stretch>
            <a:fillRect/>
          </a:stretch>
        </p:blipFill>
        <p:spPr bwMode="auto">
          <a:xfrm>
            <a:off x="5398194" y="5945181"/>
            <a:ext cx="707526" cy="538854"/>
          </a:xfrm>
          <a:prstGeom prst="rect">
            <a:avLst/>
          </a:prstGeom>
          <a:noFill/>
        </p:spPr>
      </p:pic>
      <p:pic>
        <p:nvPicPr>
          <p:cNvPr id="90" name="Picture 21"/>
          <p:cNvPicPr>
            <a:picLocks noChangeAspect="1" noChangeArrowheads="1"/>
          </p:cNvPicPr>
          <p:nvPr/>
        </p:nvPicPr>
        <p:blipFill>
          <a:blip r:embed="rId17" cstate="print"/>
          <a:srcRect l="55311" t="2044" r="23521" b="67296"/>
          <a:stretch>
            <a:fillRect/>
          </a:stretch>
        </p:blipFill>
        <p:spPr bwMode="auto">
          <a:xfrm>
            <a:off x="6906043" y="5984589"/>
            <a:ext cx="504056" cy="487796"/>
          </a:xfrm>
          <a:prstGeom prst="rect">
            <a:avLst/>
          </a:prstGeom>
          <a:noFill/>
          <a:ln w="9525">
            <a:noFill/>
            <a:miter lim="800000"/>
            <a:headEnd/>
            <a:tailEnd/>
          </a:ln>
          <a:effectLst/>
        </p:spPr>
      </p:pic>
      <p:sp>
        <p:nvSpPr>
          <p:cNvPr id="91" name="テキスト ボックス 90"/>
          <p:cNvSpPr txBox="1"/>
          <p:nvPr/>
        </p:nvSpPr>
        <p:spPr>
          <a:xfrm>
            <a:off x="6810220" y="6433718"/>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想定震度</a:t>
            </a:r>
            <a:endParaRPr lang="en-US" altLang="ja-JP" sz="600" dirty="0" smtClean="0">
              <a:solidFill>
                <a:srgbClr val="000000"/>
              </a:solidFill>
              <a:latin typeface="ＭＳ Ｐゴシック" panose="020B0600070205080204" pitchFamily="50" charset="-128"/>
              <a:cs typeface="Meiryo UI" pitchFamily="50" charset="-128"/>
            </a:endParaRPr>
          </a:p>
        </p:txBody>
      </p:sp>
      <p:pic>
        <p:nvPicPr>
          <p:cNvPr id="92" name="Picture 22"/>
          <p:cNvPicPr>
            <a:picLocks noChangeArrowheads="1"/>
          </p:cNvPicPr>
          <p:nvPr/>
        </p:nvPicPr>
        <p:blipFill>
          <a:blip r:embed="rId18" cstate="print"/>
          <a:srcRect/>
          <a:stretch>
            <a:fillRect/>
          </a:stretch>
        </p:blipFill>
        <p:spPr bwMode="auto">
          <a:xfrm>
            <a:off x="8377486" y="5855922"/>
            <a:ext cx="581305" cy="568723"/>
          </a:xfrm>
          <a:prstGeom prst="rect">
            <a:avLst/>
          </a:prstGeom>
          <a:noFill/>
          <a:ln w="9525">
            <a:noFill/>
            <a:miter lim="800000"/>
            <a:headEnd/>
            <a:tailEnd/>
          </a:ln>
          <a:effectLst/>
        </p:spPr>
      </p:pic>
      <p:sp>
        <p:nvSpPr>
          <p:cNvPr id="93" name="テキスト ボックス 92"/>
          <p:cNvSpPr txBox="1"/>
          <p:nvPr/>
        </p:nvSpPr>
        <p:spPr>
          <a:xfrm>
            <a:off x="5773530" y="6436498"/>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ハザードマップ</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94" name="テキスト ボックス 93"/>
          <p:cNvSpPr txBox="1"/>
          <p:nvPr/>
        </p:nvSpPr>
        <p:spPr>
          <a:xfrm>
            <a:off x="8280780" y="6393402"/>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統計情報</a:t>
            </a:r>
            <a:endParaRPr lang="en-US" altLang="ja-JP" sz="600" dirty="0" smtClean="0">
              <a:solidFill>
                <a:srgbClr val="000000"/>
              </a:solidFill>
              <a:latin typeface="ＭＳ Ｐゴシック" panose="020B0600070205080204" pitchFamily="50" charset="-128"/>
              <a:cs typeface="Meiryo UI" pitchFamily="50" charset="-128"/>
            </a:endParaRPr>
          </a:p>
        </p:txBody>
      </p:sp>
      <p:sp>
        <p:nvSpPr>
          <p:cNvPr id="95" name="テキスト ボックス 94"/>
          <p:cNvSpPr txBox="1"/>
          <p:nvPr/>
        </p:nvSpPr>
        <p:spPr>
          <a:xfrm>
            <a:off x="0" y="-2352"/>
            <a:ext cx="9905999" cy="400110"/>
          </a:xfrm>
          <a:prstGeom prst="rect">
            <a:avLst/>
          </a:prstGeom>
          <a:noFill/>
        </p:spPr>
        <p:txBody>
          <a:bodyPr wrap="square" rtlCol="0">
            <a:spAutoFit/>
          </a:bodyPr>
          <a:lstStyle/>
          <a:p>
            <a:pPr algn="ctr"/>
            <a:r>
              <a:rPr lang="ja-JP" altLang="en-US" dirty="0" smtClean="0">
                <a:latin typeface="+mn-ea"/>
              </a:rPr>
              <a:t>平成</a:t>
            </a:r>
            <a:r>
              <a:rPr lang="en-US" altLang="ja-JP" dirty="0">
                <a:latin typeface="+mn-ea"/>
              </a:rPr>
              <a:t>25</a:t>
            </a:r>
            <a:r>
              <a:rPr lang="ja-JP" altLang="en-US" dirty="0">
                <a:latin typeface="+mn-ea"/>
              </a:rPr>
              <a:t>年度オープンデータ実証</a:t>
            </a:r>
            <a:r>
              <a:rPr lang="ja-JP" altLang="en-US" dirty="0" smtClean="0">
                <a:latin typeface="+mn-ea"/>
              </a:rPr>
              <a:t>実験　防災</a:t>
            </a:r>
            <a:r>
              <a:rPr lang="ja-JP" altLang="en-US" sz="2000" dirty="0" smtClean="0">
                <a:latin typeface="+mn-ea"/>
              </a:rPr>
              <a:t>実証（概要）</a:t>
            </a:r>
            <a:endParaRPr kumimoji="1" lang="en-US" altLang="ja-JP" sz="2000" dirty="0" smtClean="0">
              <a:latin typeface="+mn-ea"/>
            </a:endParaRPr>
          </a:p>
        </p:txBody>
      </p:sp>
      <p:sp>
        <p:nvSpPr>
          <p:cNvPr id="96" name="二等辺三角形 95"/>
          <p:cNvSpPr/>
          <p:nvPr/>
        </p:nvSpPr>
        <p:spPr>
          <a:xfrm>
            <a:off x="6830436" y="4365104"/>
            <a:ext cx="1687108" cy="216024"/>
          </a:xfrm>
          <a:prstGeom prst="triangle">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二等辺三角形 96"/>
          <p:cNvSpPr/>
          <p:nvPr/>
        </p:nvSpPr>
        <p:spPr>
          <a:xfrm>
            <a:off x="2698444" y="4382356"/>
            <a:ext cx="1616908" cy="198772"/>
          </a:xfrm>
          <a:prstGeom prst="triangl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二等辺三角形 97"/>
          <p:cNvSpPr/>
          <p:nvPr/>
        </p:nvSpPr>
        <p:spPr>
          <a:xfrm>
            <a:off x="8706282" y="4365103"/>
            <a:ext cx="999246" cy="216025"/>
          </a:xfrm>
          <a:prstGeom prst="triangle">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4451187" y="2486971"/>
            <a:ext cx="2454855" cy="1805736"/>
          </a:xfrm>
          <a:prstGeom prst="rect">
            <a:avLst/>
          </a:prstGeom>
          <a:solidFill>
            <a:schemeClr val="bg1"/>
          </a:solidFill>
          <a:ln>
            <a:solidFill>
              <a:schemeClr val="tx1"/>
            </a:solidFill>
            <a:prstDash val="solid"/>
          </a:ln>
        </p:spPr>
        <p:txBody>
          <a:bodyPr wrap="square" rtlCol="0">
            <a:noAutofit/>
          </a:bodyPr>
          <a:lstStyle/>
          <a:p>
            <a:endParaRPr lang="en-US" altLang="ja-JP" sz="900" dirty="0" smtClean="0">
              <a:solidFill>
                <a:srgbClr val="000000"/>
              </a:solidFill>
              <a:latin typeface="ＭＳ Ｐゴシック" panose="020B0600070205080204" pitchFamily="50" charset="-128"/>
              <a:cs typeface="Meiryo UI" pitchFamily="50" charset="-128"/>
            </a:endParaRPr>
          </a:p>
        </p:txBody>
      </p:sp>
      <p:sp>
        <p:nvSpPr>
          <p:cNvPr id="103" name="テキスト ボックス 102"/>
          <p:cNvSpPr txBox="1"/>
          <p:nvPr/>
        </p:nvSpPr>
        <p:spPr>
          <a:xfrm>
            <a:off x="4448944" y="2486971"/>
            <a:ext cx="1239152" cy="1224136"/>
          </a:xfrm>
          <a:prstGeom prst="rect">
            <a:avLst/>
          </a:prstGeom>
          <a:noFill/>
          <a:ln>
            <a:noFill/>
            <a:prstDash val="solid"/>
          </a:ln>
        </p:spPr>
        <p:txBody>
          <a:bodyPr wrap="square" rtlCol="0">
            <a:noAutofit/>
          </a:bodyPr>
          <a:lstStyle/>
          <a:p>
            <a:r>
              <a:rPr lang="ja-JP" altLang="en-US" sz="900" dirty="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企業</a:t>
            </a:r>
            <a:r>
              <a:rPr lang="en-US" altLang="ja-JP" sz="900" dirty="0" smtClean="0">
                <a:latin typeface="ＭＳ Ｐゴシック" panose="020B0600070205080204" pitchFamily="50" charset="-128"/>
                <a:cs typeface="Meiryo UI" pitchFamily="50" charset="-128"/>
              </a:rPr>
              <a:t>BCP</a:t>
            </a:r>
            <a:r>
              <a:rPr lang="ja-JP" altLang="en-US" sz="900" dirty="0" smtClean="0">
                <a:latin typeface="ＭＳ Ｐゴシック" panose="020B0600070205080204" pitchFamily="50" charset="-128"/>
                <a:cs typeface="Meiryo UI" pitchFamily="50" charset="-128"/>
              </a:rPr>
              <a:t>の精緻化</a:t>
            </a:r>
            <a:endParaRPr lang="en-US" altLang="ja-JP" sz="900" dirty="0" smtClean="0">
              <a:latin typeface="ＭＳ Ｐゴシック" panose="020B0600070205080204" pitchFamily="50" charset="-128"/>
              <a:cs typeface="Meiryo UI" pitchFamily="50" charset="-128"/>
            </a:endParaRPr>
          </a:p>
          <a:p>
            <a:pPr marL="88900" indent="-88900"/>
            <a:r>
              <a:rPr lang="ja-JP" altLang="en-US" sz="900" dirty="0" smtClean="0">
                <a:latin typeface="ＭＳ Ｐゴシック" panose="020B0600070205080204" pitchFamily="50" charset="-128"/>
                <a:cs typeface="Meiryo UI" pitchFamily="50" charset="-128"/>
              </a:rPr>
              <a:t>①事務所・店舗等のリスク評価</a:t>
            </a:r>
            <a:endParaRPr lang="en-US" altLang="ja-JP" sz="900" dirty="0" smtClean="0">
              <a:latin typeface="ＭＳ Ｐゴシック" panose="020B0600070205080204" pitchFamily="50" charset="-128"/>
              <a:cs typeface="Meiryo UI" pitchFamily="50" charset="-128"/>
            </a:endParaRPr>
          </a:p>
          <a:p>
            <a:pPr marL="88900" indent="-88900"/>
            <a:r>
              <a:rPr lang="ja-JP" altLang="en-US" sz="900" dirty="0" smtClean="0">
                <a:latin typeface="ＭＳ Ｐゴシック" panose="020B0600070205080204" pitchFamily="50" charset="-128"/>
                <a:cs typeface="Meiryo UI" pitchFamily="50" charset="-128"/>
              </a:rPr>
              <a:t>②サプライチェーンのリスク分析</a:t>
            </a:r>
            <a:endParaRPr lang="en-US" altLang="ja-JP" sz="900" dirty="0" smtClean="0">
              <a:latin typeface="ＭＳ Ｐゴシック" panose="020B0600070205080204" pitchFamily="50" charset="-128"/>
              <a:cs typeface="Meiryo UI" pitchFamily="50" charset="-128"/>
            </a:endParaRPr>
          </a:p>
          <a:p>
            <a:pPr marL="88900" indent="-88900">
              <a:buFont typeface="Wingdings" pitchFamily="2" charset="2"/>
              <a:buChar char="Ø"/>
            </a:pPr>
            <a:r>
              <a:rPr lang="ja-JP" altLang="en-US" sz="800" dirty="0" smtClean="0"/>
              <a:t>自治体保有の</a:t>
            </a:r>
            <a:r>
              <a:rPr lang="ja-JP" altLang="ja-JP" sz="800" dirty="0" smtClean="0"/>
              <a:t>被害シミュレーションデータ</a:t>
            </a:r>
            <a:r>
              <a:rPr lang="ja-JP" altLang="en-US" sz="800" dirty="0" smtClean="0"/>
              <a:t>を活用した</a:t>
            </a:r>
            <a:r>
              <a:rPr lang="ja-JP" altLang="ja-JP" sz="800" dirty="0" smtClean="0"/>
              <a:t>詳細なリスクの検討</a:t>
            </a:r>
            <a:r>
              <a:rPr lang="ja-JP" altLang="en-US" sz="800" dirty="0" smtClean="0"/>
              <a:t>等</a:t>
            </a:r>
            <a:endParaRPr lang="en-US" altLang="ja-JP" sz="900" dirty="0" smtClean="0">
              <a:latin typeface="ＭＳ Ｐゴシック" panose="020B0600070205080204" pitchFamily="50" charset="-128"/>
              <a:cs typeface="Meiryo UI" pitchFamily="50" charset="-128"/>
            </a:endParaRPr>
          </a:p>
        </p:txBody>
      </p:sp>
      <p:pic>
        <p:nvPicPr>
          <p:cNvPr id="104" name="図 17"/>
          <p:cNvPicPr>
            <a:picLocks noChangeAspect="1"/>
          </p:cNvPicPr>
          <p:nvPr/>
        </p:nvPicPr>
        <p:blipFill>
          <a:blip r:embed="rId19" cstate="print"/>
          <a:srcRect l="366" t="67587" r="51306" b="1000"/>
          <a:stretch>
            <a:fillRect/>
          </a:stretch>
        </p:blipFill>
        <p:spPr bwMode="auto">
          <a:xfrm>
            <a:off x="4736976" y="3800069"/>
            <a:ext cx="470191" cy="352643"/>
          </a:xfrm>
          <a:prstGeom prst="rect">
            <a:avLst/>
          </a:prstGeom>
          <a:noFill/>
        </p:spPr>
      </p:pic>
      <p:sp>
        <p:nvSpPr>
          <p:cNvPr id="105" name="テキスト ボックス 104"/>
          <p:cNvSpPr txBox="1"/>
          <p:nvPr/>
        </p:nvSpPr>
        <p:spPr>
          <a:xfrm>
            <a:off x="5636928" y="2486971"/>
            <a:ext cx="1202259" cy="1224136"/>
          </a:xfrm>
          <a:prstGeom prst="rect">
            <a:avLst/>
          </a:prstGeom>
          <a:noFill/>
          <a:ln>
            <a:noFill/>
            <a:prstDash val="solid"/>
          </a:ln>
        </p:spPr>
        <p:txBody>
          <a:bodyPr wrap="square" rtlCol="0">
            <a:noAutofit/>
          </a:bodyPr>
          <a:lstStyle/>
          <a:p>
            <a:r>
              <a:rPr lang="ja-JP" altLang="en-US" sz="900" dirty="0">
                <a:latin typeface="ＭＳ Ｐゴシック" panose="020B0600070205080204" pitchFamily="50" charset="-128"/>
                <a:cs typeface="Meiryo UI" pitchFamily="50" charset="-128"/>
              </a:rPr>
              <a:t>●</a:t>
            </a:r>
            <a:r>
              <a:rPr lang="ja-JP" altLang="en-US" sz="900" dirty="0" smtClean="0">
                <a:latin typeface="ＭＳ Ｐゴシック" panose="020B0600070205080204" pitchFamily="50" charset="-128"/>
                <a:cs typeface="Meiryo UI" pitchFamily="50" charset="-128"/>
              </a:rPr>
              <a:t>防災</a:t>
            </a:r>
            <a:r>
              <a:rPr lang="ja-JP" altLang="en-US" sz="900" dirty="0">
                <a:latin typeface="ＭＳ Ｐゴシック" panose="020B0600070205080204" pitchFamily="50" charset="-128"/>
                <a:cs typeface="Meiryo UI" pitchFamily="50" charset="-128"/>
              </a:rPr>
              <a:t>関連アプリ</a:t>
            </a:r>
            <a:r>
              <a:rPr lang="ja-JP" altLang="en-US" sz="900" dirty="0" smtClean="0">
                <a:latin typeface="ＭＳ Ｐゴシック" panose="020B0600070205080204" pitchFamily="50" charset="-128"/>
                <a:cs typeface="Meiryo UI" pitchFamily="50" charset="-128"/>
              </a:rPr>
              <a:t>・</a:t>
            </a:r>
            <a:r>
              <a:rPr lang="en-US" altLang="ja-JP" sz="900" dirty="0" smtClean="0">
                <a:latin typeface="ＭＳ Ｐゴシック" panose="020B0600070205080204" pitchFamily="50" charset="-128"/>
                <a:cs typeface="Meiryo UI" pitchFamily="50" charset="-128"/>
              </a:rPr>
              <a:t/>
            </a:r>
            <a:br>
              <a:rPr lang="en-US" altLang="ja-JP" sz="900" dirty="0" smtClean="0">
                <a:latin typeface="ＭＳ Ｐゴシック" panose="020B0600070205080204" pitchFamily="50" charset="-128"/>
                <a:cs typeface="Meiryo UI" pitchFamily="50" charset="-128"/>
              </a:rPr>
            </a:br>
            <a:r>
              <a:rPr lang="ja-JP" altLang="en-US" sz="900" dirty="0" smtClean="0">
                <a:latin typeface="ＭＳ Ｐゴシック" panose="020B0600070205080204" pitchFamily="50" charset="-128"/>
                <a:cs typeface="Meiryo UI" pitchFamily="50" charset="-128"/>
              </a:rPr>
              <a:t>サービス</a:t>
            </a:r>
            <a:r>
              <a:rPr lang="ja-JP" altLang="en-US" sz="900" dirty="0">
                <a:latin typeface="ＭＳ Ｐゴシック" panose="020B0600070205080204" pitchFamily="50" charset="-128"/>
                <a:cs typeface="Meiryo UI" pitchFamily="50" charset="-128"/>
              </a:rPr>
              <a:t>開発</a:t>
            </a:r>
            <a:endParaRPr lang="en-US" altLang="ja-JP" sz="900" dirty="0">
              <a:latin typeface="ＭＳ Ｐゴシック" panose="020B0600070205080204" pitchFamily="50" charset="-128"/>
              <a:cs typeface="Meiryo UI" pitchFamily="50" charset="-128"/>
            </a:endParaRPr>
          </a:p>
          <a:p>
            <a:pPr marL="88900" indent="-88900"/>
            <a:r>
              <a:rPr lang="ja-JP" altLang="en-US" sz="900" dirty="0">
                <a:latin typeface="ＭＳ Ｐゴシック" panose="020B0600070205080204" pitchFamily="50" charset="-128"/>
                <a:cs typeface="Meiryo UI" pitchFamily="50" charset="-128"/>
              </a:rPr>
              <a:t>①帰宅支援</a:t>
            </a:r>
            <a:r>
              <a:rPr lang="ja-JP" altLang="en-US" sz="900" dirty="0" smtClean="0">
                <a:latin typeface="ＭＳ Ｐゴシック" panose="020B0600070205080204" pitchFamily="50" charset="-128"/>
                <a:cs typeface="Meiryo UI" pitchFamily="50" charset="-128"/>
              </a:rPr>
              <a:t>マップサービス</a:t>
            </a:r>
            <a:endParaRPr lang="en-US" altLang="ja-JP" sz="900" dirty="0" smtClean="0">
              <a:latin typeface="ＭＳ Ｐゴシック" panose="020B0600070205080204" pitchFamily="50" charset="-128"/>
              <a:cs typeface="Meiryo UI" pitchFamily="50" charset="-128"/>
            </a:endParaRPr>
          </a:p>
          <a:p>
            <a:pPr marL="92075" indent="-92075">
              <a:buFont typeface="Wingdings" pitchFamily="2" charset="2"/>
              <a:buChar char="Ø"/>
            </a:pPr>
            <a:r>
              <a:rPr lang="ja-JP" altLang="ja-JP" sz="800" dirty="0" smtClean="0"/>
              <a:t>自治体保有データ</a:t>
            </a:r>
            <a:r>
              <a:rPr lang="ja-JP" altLang="en-US" sz="800" dirty="0" smtClean="0"/>
              <a:t>を</a:t>
            </a:r>
            <a:r>
              <a:rPr lang="ja-JP" altLang="ja-JP" sz="800" dirty="0" smtClean="0"/>
              <a:t>活用</a:t>
            </a:r>
            <a:r>
              <a:rPr lang="ja-JP" altLang="en-US" sz="800" dirty="0"/>
              <a:t>した</a:t>
            </a:r>
            <a:r>
              <a:rPr lang="ja-JP" altLang="ja-JP" sz="800" dirty="0" smtClean="0"/>
              <a:t>有益なアプリ・サービス</a:t>
            </a:r>
            <a:r>
              <a:rPr lang="ja-JP" altLang="en-US" sz="800" dirty="0" smtClean="0"/>
              <a:t>の</a:t>
            </a:r>
            <a:r>
              <a:rPr lang="ja-JP" altLang="ja-JP" sz="800" dirty="0" smtClean="0"/>
              <a:t>開発</a:t>
            </a:r>
            <a:r>
              <a:rPr lang="ja-JP" altLang="en-US" sz="800" dirty="0" smtClean="0"/>
              <a:t>等</a:t>
            </a:r>
            <a:endParaRPr lang="ja-JP" altLang="en-US" sz="900" dirty="0" smtClean="0">
              <a:latin typeface="ＭＳ Ｐゴシック" panose="020B0600070205080204" pitchFamily="50" charset="-128"/>
              <a:cs typeface="Meiryo UI" pitchFamily="50" charset="-128"/>
            </a:endParaRPr>
          </a:p>
        </p:txBody>
      </p:sp>
      <p:pic>
        <p:nvPicPr>
          <p:cNvPr id="106" name="Picture 7" descr="https://www.kitakumap.com/images/sample/map_01.gif"/>
          <p:cNvPicPr>
            <a:picLocks noChangeAspect="1" noChangeArrowheads="1"/>
          </p:cNvPicPr>
          <p:nvPr/>
        </p:nvPicPr>
        <p:blipFill>
          <a:blip r:embed="rId20" cstate="print"/>
          <a:srcRect/>
          <a:stretch>
            <a:fillRect/>
          </a:stretch>
        </p:blipFill>
        <p:spPr bwMode="auto">
          <a:xfrm>
            <a:off x="6040337" y="3845999"/>
            <a:ext cx="568847" cy="321708"/>
          </a:xfrm>
          <a:prstGeom prst="rect">
            <a:avLst/>
          </a:prstGeom>
          <a:noFill/>
        </p:spPr>
      </p:pic>
      <p:pic>
        <p:nvPicPr>
          <p:cNvPr id="107" name="Picture 9" descr="帰宅支援マップサービス"/>
          <p:cNvPicPr>
            <a:picLocks noChangeAspect="1" noChangeArrowheads="1"/>
          </p:cNvPicPr>
          <p:nvPr/>
        </p:nvPicPr>
        <p:blipFill>
          <a:blip r:embed="rId21" cstate="print"/>
          <a:srcRect r="15157" b="-38083"/>
          <a:stretch>
            <a:fillRect/>
          </a:stretch>
        </p:blipFill>
        <p:spPr bwMode="auto">
          <a:xfrm>
            <a:off x="5870103" y="3689508"/>
            <a:ext cx="846945" cy="130890"/>
          </a:xfrm>
          <a:prstGeom prst="rect">
            <a:avLst/>
          </a:prstGeom>
          <a:noFill/>
        </p:spPr>
      </p:pic>
      <p:pic>
        <p:nvPicPr>
          <p:cNvPr id="108" name="Picture 25" descr="C:\Users\uemuraa\AppData\Local\Microsoft\Windows\Temporary Internet Files\Content.IE5\P55BKPYZ\MC900432625[1].PNG"/>
          <p:cNvPicPr>
            <a:picLocks noChangeAspect="1" noChangeArrowheads="1"/>
          </p:cNvPicPr>
          <p:nvPr/>
        </p:nvPicPr>
        <p:blipFill>
          <a:blip r:embed="rId22" cstate="print"/>
          <a:srcRect/>
          <a:stretch>
            <a:fillRect/>
          </a:stretch>
        </p:blipFill>
        <p:spPr bwMode="auto">
          <a:xfrm>
            <a:off x="5446172" y="3665498"/>
            <a:ext cx="442932" cy="442932"/>
          </a:xfrm>
          <a:prstGeom prst="rect">
            <a:avLst/>
          </a:prstGeom>
          <a:noFill/>
        </p:spPr>
      </p:pic>
      <p:sp>
        <p:nvSpPr>
          <p:cNvPr id="109" name="テキスト ボックス 108"/>
          <p:cNvSpPr txBox="1"/>
          <p:nvPr/>
        </p:nvSpPr>
        <p:spPr>
          <a:xfrm>
            <a:off x="5313040" y="4036422"/>
            <a:ext cx="720080" cy="184666"/>
          </a:xfrm>
          <a:prstGeom prst="rect">
            <a:avLst/>
          </a:prstGeom>
          <a:noFill/>
          <a:ln>
            <a:noFill/>
            <a:prstDash val="solid"/>
          </a:ln>
        </p:spPr>
        <p:txBody>
          <a:bodyPr wrap="square" rtlCol="0">
            <a:spAutoFit/>
          </a:bodyPr>
          <a:lstStyle/>
          <a:p>
            <a:pPr algn="ctr"/>
            <a:r>
              <a:rPr lang="ja-JP" altLang="en-US" sz="600" dirty="0" smtClean="0">
                <a:solidFill>
                  <a:srgbClr val="000000"/>
                </a:solidFill>
                <a:latin typeface="ＭＳ Ｐゴシック" panose="020B0600070205080204" pitchFamily="50" charset="-128"/>
                <a:cs typeface="Meiryo UI" pitchFamily="50" charset="-128"/>
              </a:rPr>
              <a:t>民間企業</a:t>
            </a:r>
            <a:endParaRPr lang="en-US" altLang="ja-JP" sz="600" dirty="0" smtClean="0">
              <a:solidFill>
                <a:srgbClr val="000000"/>
              </a:solidFill>
              <a:latin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34463141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p:cNvSpPr/>
          <p:nvPr/>
        </p:nvSpPr>
        <p:spPr>
          <a:xfrm>
            <a:off x="272480" y="2140813"/>
            <a:ext cx="3312368" cy="42186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latin typeface="ＭＳ Ｐゴシック"/>
            </a:endParaRPr>
          </a:p>
        </p:txBody>
      </p:sp>
      <p:cxnSp>
        <p:nvCxnSpPr>
          <p:cNvPr id="2" name="直線コネクタ 1"/>
          <p:cNvCxnSpPr>
            <a:cxnSpLocks noChangeShapeType="1"/>
          </p:cNvCxnSpPr>
          <p:nvPr/>
        </p:nvCxnSpPr>
        <p:spPr bwMode="auto">
          <a:xfrm>
            <a:off x="0" y="403077"/>
            <a:ext cx="9906000" cy="1587"/>
          </a:xfrm>
          <a:prstGeom prst="line">
            <a:avLst/>
          </a:prstGeom>
          <a:noFill/>
          <a:ln w="63500" cmpd="sng" algn="ctr">
            <a:solidFill>
              <a:srgbClr val="FF9900"/>
            </a:solidFill>
            <a:round/>
            <a:headEnd/>
            <a:tailEnd/>
          </a:ln>
        </p:spPr>
      </p:cxnSp>
      <p:sp>
        <p:nvSpPr>
          <p:cNvPr id="6" name="テキスト ボックス 5"/>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平成</a:t>
            </a:r>
            <a:r>
              <a:rPr lang="en-US" altLang="ja-JP" dirty="0">
                <a:latin typeface="+mn-ea"/>
              </a:rPr>
              <a:t>25</a:t>
            </a:r>
            <a:r>
              <a:rPr lang="ja-JP" altLang="en-US" dirty="0">
                <a:latin typeface="+mn-ea"/>
              </a:rPr>
              <a:t>年度オープンデータ実証実験　防災実証</a:t>
            </a:r>
            <a:r>
              <a:rPr lang="ja-JP" altLang="en-US" dirty="0" smtClean="0">
                <a:latin typeface="+mn-ea"/>
              </a:rPr>
              <a:t>（</a:t>
            </a:r>
            <a:r>
              <a:rPr lang="ja-JP" altLang="en-US" dirty="0" smtClean="0">
                <a:latin typeface="+mn-ea"/>
              </a:rPr>
              <a:t>成果：京都フィールド）</a:t>
            </a:r>
            <a:endParaRPr lang="en-US" altLang="ja-JP" dirty="0">
              <a:latin typeface="+mn-ea"/>
            </a:endParaRPr>
          </a:p>
        </p:txBody>
      </p:sp>
      <p:sp>
        <p:nvSpPr>
          <p:cNvPr id="45" name="テキスト ボックス 44"/>
          <p:cNvSpPr txBox="1"/>
          <p:nvPr/>
        </p:nvSpPr>
        <p:spPr>
          <a:xfrm>
            <a:off x="272480" y="4943654"/>
            <a:ext cx="3384376" cy="1415772"/>
          </a:xfrm>
          <a:prstGeom prst="rect">
            <a:avLst/>
          </a:prstGeom>
          <a:noFill/>
        </p:spPr>
        <p:txBody>
          <a:bodyPr wrap="square" rtlCol="0">
            <a:spAutoFit/>
          </a:bodyPr>
          <a:lstStyle/>
          <a:p>
            <a:r>
              <a:rPr lang="ja-JP" altLang="en-US" sz="1400" b="1" dirty="0">
                <a:solidFill>
                  <a:prstClr val="white"/>
                </a:solidFill>
                <a:latin typeface="ＭＳ Ｐゴシック"/>
                <a:ea typeface="ＭＳ Ｐゴシック"/>
                <a:cs typeface="メイリオ" panose="020B0604030504040204" pitchFamily="50" charset="-128"/>
              </a:rPr>
              <a:t>～</a:t>
            </a:r>
            <a:r>
              <a:rPr lang="ja-JP" altLang="en-US" sz="1400" b="1" dirty="0" smtClean="0">
                <a:solidFill>
                  <a:prstClr val="white"/>
                </a:solidFill>
                <a:latin typeface="ＭＳ Ｐゴシック"/>
                <a:ea typeface="ＭＳ Ｐゴシック"/>
                <a:cs typeface="メイリオ" panose="020B0604030504040204" pitchFamily="50" charset="-128"/>
              </a:rPr>
              <a:t>特徴～</a:t>
            </a:r>
            <a:endParaRPr lang="en-US" altLang="ja-JP" sz="1400" b="1" dirty="0" smtClean="0">
              <a:solidFill>
                <a:prstClr val="white"/>
              </a:solidFill>
              <a:latin typeface="ＭＳ Ｐゴシック"/>
              <a:ea typeface="ＭＳ Ｐゴシック"/>
              <a:cs typeface="メイリオ" panose="020B0604030504040204" pitchFamily="50" charset="-128"/>
            </a:endParaRPr>
          </a:p>
          <a:p>
            <a:pPr marL="171450" indent="-171450">
              <a:buFont typeface="Wingdings" panose="05000000000000000000" pitchFamily="2" charset="2"/>
              <a:buChar char="n"/>
            </a:pPr>
            <a:r>
              <a:rPr lang="ja-JP" altLang="en-US" sz="1200" dirty="0" smtClean="0">
                <a:solidFill>
                  <a:prstClr val="white"/>
                </a:solidFill>
                <a:latin typeface="ＭＳ Ｐゴシック"/>
                <a:ea typeface="ＭＳ Ｐゴシック"/>
                <a:cs typeface="メイリオ" panose="020B0604030504040204" pitchFamily="50" charset="-128"/>
              </a:rPr>
              <a:t>ライフライン情報は公開元</a:t>
            </a:r>
            <a:r>
              <a:rPr lang="en-US" altLang="ja-JP" sz="1200" dirty="0" smtClean="0">
                <a:solidFill>
                  <a:prstClr val="white"/>
                </a:solidFill>
                <a:latin typeface="ＭＳ Ｐゴシック"/>
                <a:ea typeface="ＭＳ Ｐゴシック"/>
                <a:cs typeface="メイリオ" panose="020B0604030504040204" pitchFamily="50" charset="-128"/>
              </a:rPr>
              <a:t>HP</a:t>
            </a:r>
            <a:r>
              <a:rPr lang="ja-JP" altLang="en-US" sz="1200" dirty="0" smtClean="0">
                <a:solidFill>
                  <a:prstClr val="white"/>
                </a:solidFill>
                <a:latin typeface="ＭＳ Ｐゴシック"/>
                <a:ea typeface="ＭＳ Ｐゴシック"/>
                <a:cs typeface="メイリオ" panose="020B0604030504040204" pitchFamily="50" charset="-128"/>
              </a:rPr>
              <a:t>・ポータルサイトから共通</a:t>
            </a:r>
            <a:r>
              <a:rPr lang="en-US" altLang="ja-JP" sz="1200" dirty="0" smtClean="0">
                <a:solidFill>
                  <a:prstClr val="white"/>
                </a:solidFill>
                <a:latin typeface="ＭＳ Ｐゴシック"/>
                <a:ea typeface="ＭＳ Ｐゴシック"/>
                <a:cs typeface="メイリオ" panose="020B0604030504040204" pitchFamily="50" charset="-128"/>
              </a:rPr>
              <a:t>API</a:t>
            </a:r>
            <a:r>
              <a:rPr lang="ja-JP" altLang="en-US" sz="1200" dirty="0" smtClean="0">
                <a:solidFill>
                  <a:prstClr val="white"/>
                </a:solidFill>
                <a:latin typeface="ＭＳ Ｐゴシック"/>
                <a:ea typeface="ＭＳ Ｐゴシック"/>
                <a:cs typeface="メイリオ" panose="020B0604030504040204" pitchFamily="50" charset="-128"/>
              </a:rPr>
              <a:t>を利用して自動的に取得</a:t>
            </a:r>
            <a:endParaRPr lang="en-US" altLang="ja-JP" sz="1200" dirty="0" smtClean="0">
              <a:solidFill>
                <a:prstClr val="white"/>
              </a:solidFill>
              <a:latin typeface="ＭＳ Ｐゴシック"/>
              <a:ea typeface="ＭＳ Ｐゴシック"/>
              <a:cs typeface="メイリオ" panose="020B0604030504040204" pitchFamily="50" charset="-128"/>
            </a:endParaRPr>
          </a:p>
          <a:p>
            <a:pPr marL="171450" indent="-171450">
              <a:buFont typeface="Wingdings" panose="05000000000000000000" pitchFamily="2" charset="2"/>
              <a:buChar char="n"/>
            </a:pPr>
            <a:r>
              <a:rPr lang="en-US" altLang="ja-JP" sz="1200" dirty="0" smtClean="0">
                <a:solidFill>
                  <a:prstClr val="white"/>
                </a:solidFill>
                <a:latin typeface="ＭＳ Ｐゴシック"/>
                <a:ea typeface="ＭＳ Ｐゴシック"/>
                <a:cs typeface="メイリオ" panose="020B0604030504040204" pitchFamily="50" charset="-128"/>
              </a:rPr>
              <a:t>GIS</a:t>
            </a:r>
            <a:r>
              <a:rPr lang="ja-JP" altLang="en-US" sz="1200" dirty="0" smtClean="0">
                <a:solidFill>
                  <a:prstClr val="white"/>
                </a:solidFill>
                <a:latin typeface="ＭＳ Ｐゴシック"/>
                <a:ea typeface="ＭＳ Ｐゴシック"/>
                <a:cs typeface="メイリオ" panose="020B0604030504040204" pitchFamily="50" charset="-128"/>
              </a:rPr>
              <a:t>の色彩検討にあたり、気象庁指針（</a:t>
            </a:r>
            <a:r>
              <a:rPr lang="en-US" altLang="ja-JP" sz="1200" dirty="0" smtClean="0">
                <a:solidFill>
                  <a:prstClr val="white"/>
                </a:solidFill>
                <a:latin typeface="ＭＳ Ｐゴシック"/>
                <a:ea typeface="ＭＳ Ｐゴシック"/>
                <a:cs typeface="メイリオ" panose="020B0604030504040204" pitchFamily="50" charset="-128"/>
              </a:rPr>
              <a:t>※1</a:t>
            </a:r>
            <a:r>
              <a:rPr lang="ja-JP" altLang="en-US" sz="1200" dirty="0" smtClean="0">
                <a:solidFill>
                  <a:prstClr val="white"/>
                </a:solidFill>
                <a:latin typeface="ＭＳ Ｐゴシック"/>
                <a:ea typeface="ＭＳ Ｐゴシック"/>
                <a:cs typeface="メイリオ" panose="020B0604030504040204" pitchFamily="50" charset="-128"/>
              </a:rPr>
              <a:t>）や</a:t>
            </a:r>
            <a:r>
              <a:rPr lang="en-US" altLang="ja-JP" sz="1200" dirty="0" smtClean="0">
                <a:solidFill>
                  <a:prstClr val="white"/>
                </a:solidFill>
                <a:latin typeface="ＭＳ Ｐゴシック"/>
                <a:ea typeface="ＭＳ Ｐゴシック"/>
                <a:cs typeface="メイリオ" panose="020B0604030504040204" pitchFamily="50" charset="-128"/>
              </a:rPr>
              <a:t>ISO22324</a:t>
            </a:r>
            <a:r>
              <a:rPr lang="ja-JP" altLang="en-US" sz="1200" dirty="0" smtClean="0">
                <a:solidFill>
                  <a:prstClr val="white"/>
                </a:solidFill>
                <a:latin typeface="ＭＳ Ｐゴシック"/>
                <a:ea typeface="ＭＳ Ｐゴシック"/>
                <a:cs typeface="メイリオ" panose="020B0604030504040204" pitchFamily="50" charset="-128"/>
              </a:rPr>
              <a:t>（</a:t>
            </a:r>
            <a:r>
              <a:rPr lang="en-US" altLang="ja-JP" sz="1200" dirty="0" smtClean="0">
                <a:solidFill>
                  <a:prstClr val="white"/>
                </a:solidFill>
                <a:latin typeface="ＭＳ Ｐゴシック"/>
                <a:ea typeface="ＭＳ Ｐゴシック"/>
                <a:cs typeface="メイリオ" panose="020B0604030504040204" pitchFamily="50" charset="-128"/>
              </a:rPr>
              <a:t>※2</a:t>
            </a:r>
            <a:r>
              <a:rPr lang="ja-JP" altLang="en-US" sz="1200" dirty="0" smtClean="0">
                <a:solidFill>
                  <a:prstClr val="white"/>
                </a:solidFill>
                <a:latin typeface="ＭＳ Ｐゴシック"/>
                <a:ea typeface="ＭＳ Ｐゴシック"/>
                <a:cs typeface="メイリオ" panose="020B0604030504040204" pitchFamily="50" charset="-128"/>
              </a:rPr>
              <a:t>）を採用</a:t>
            </a:r>
            <a:endParaRPr lang="en-US" altLang="ja-JP" sz="1200" dirty="0" smtClean="0">
              <a:solidFill>
                <a:prstClr val="white"/>
              </a:solidFill>
              <a:latin typeface="ＭＳ Ｐゴシック"/>
              <a:ea typeface="ＭＳ Ｐゴシック"/>
              <a:cs typeface="メイリオ" panose="020B0604030504040204" pitchFamily="50" charset="-128"/>
            </a:endParaRPr>
          </a:p>
          <a:p>
            <a:pPr marL="171450" indent="-171450">
              <a:buFont typeface="Wingdings" panose="05000000000000000000" pitchFamily="2" charset="2"/>
              <a:buChar char="n"/>
            </a:pPr>
            <a:r>
              <a:rPr lang="ja-JP" altLang="en-US" sz="1200" dirty="0" smtClean="0">
                <a:solidFill>
                  <a:prstClr val="white"/>
                </a:solidFill>
                <a:latin typeface="ＭＳ Ｐゴシック"/>
                <a:ea typeface="ＭＳ Ｐゴシック"/>
                <a:cs typeface="メイリオ" panose="020B0604030504040204" pitchFamily="50" charset="-128"/>
              </a:rPr>
              <a:t>マッシュアップ時における見易さを考慮し、ライフライン情報はテクスチャ等で表現</a:t>
            </a:r>
            <a:endParaRPr lang="ja-JP" altLang="en-US" sz="1200" dirty="0">
              <a:solidFill>
                <a:prstClr val="white"/>
              </a:solidFill>
              <a:latin typeface="ＭＳ Ｐゴシック"/>
              <a:ea typeface="ＭＳ Ｐゴシック"/>
              <a:cs typeface="メイリオ" panose="020B0604030504040204" pitchFamily="50" charset="-128"/>
            </a:endParaRPr>
          </a:p>
        </p:txBody>
      </p:sp>
      <p:pic>
        <p:nvPicPr>
          <p:cNvPr id="5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919217" y="4826632"/>
            <a:ext cx="2156457" cy="1770720"/>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52"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80992" y="2375111"/>
            <a:ext cx="2156457" cy="1901186"/>
          </a:xfrm>
          <a:prstGeom prst="rect">
            <a:avLst/>
          </a:prstGeom>
          <a:noFill/>
          <a:ln w="285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53" name="テキスト ボックス 52"/>
          <p:cNvSpPr txBox="1"/>
          <p:nvPr/>
        </p:nvSpPr>
        <p:spPr>
          <a:xfrm>
            <a:off x="4880994" y="2375336"/>
            <a:ext cx="2156456" cy="338554"/>
          </a:xfrm>
          <a:prstGeom prst="rect">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800" dirty="0" smtClean="0">
                <a:solidFill>
                  <a:prstClr val="black"/>
                </a:solidFill>
                <a:latin typeface="ＭＳ Ｐゴシック"/>
                <a:cs typeface="Meiryo UI" panose="020B0604030504040204" pitchFamily="50" charset="-128"/>
              </a:rPr>
              <a:t>情報：各市町村の被害現況</a:t>
            </a:r>
            <a:endParaRPr lang="en-US" altLang="ja-JP" sz="800" dirty="0" smtClean="0">
              <a:solidFill>
                <a:prstClr val="black"/>
              </a:solidFill>
              <a:latin typeface="ＭＳ Ｐゴシック"/>
              <a:cs typeface="Meiryo UI" panose="020B0604030504040204" pitchFamily="50" charset="-128"/>
            </a:endParaRPr>
          </a:p>
          <a:p>
            <a:r>
              <a:rPr lang="ja-JP" altLang="en-US" sz="800" dirty="0" smtClean="0">
                <a:solidFill>
                  <a:prstClr val="black"/>
                </a:solidFill>
                <a:latin typeface="ＭＳ Ｐゴシック"/>
                <a:cs typeface="Meiryo UI" panose="020B0604030504040204" pitchFamily="50" charset="-128"/>
              </a:rPr>
              <a:t>＋気象情報（雨量レーダ）</a:t>
            </a:r>
            <a:r>
              <a:rPr lang="ja-JP" altLang="en-US" sz="800" dirty="0">
                <a:solidFill>
                  <a:prstClr val="black"/>
                </a:solidFill>
                <a:latin typeface="ＭＳ Ｐゴシック"/>
                <a:cs typeface="Meiryo UI" panose="020B0604030504040204" pitchFamily="50" charset="-128"/>
              </a:rPr>
              <a:t>＋</a:t>
            </a:r>
            <a:r>
              <a:rPr lang="ja-JP" altLang="en-US" sz="800" dirty="0" smtClean="0">
                <a:solidFill>
                  <a:prstClr val="black"/>
                </a:solidFill>
                <a:latin typeface="ＭＳ Ｐゴシック"/>
                <a:cs typeface="Meiryo UI" panose="020B0604030504040204" pitchFamily="50" charset="-128"/>
              </a:rPr>
              <a:t>停電情報</a:t>
            </a:r>
            <a:endParaRPr lang="ja-JP" altLang="en-US" sz="800" dirty="0">
              <a:solidFill>
                <a:prstClr val="black"/>
              </a:solidFill>
              <a:latin typeface="ＭＳ Ｐゴシック"/>
              <a:cs typeface="Meiryo UI" panose="020B0604030504040204" pitchFamily="50" charset="-128"/>
            </a:endParaRPr>
          </a:p>
        </p:txBody>
      </p:sp>
      <p:sp>
        <p:nvSpPr>
          <p:cNvPr id="55" name="テキスト ボックス 54"/>
          <p:cNvSpPr txBox="1"/>
          <p:nvPr/>
        </p:nvSpPr>
        <p:spPr>
          <a:xfrm>
            <a:off x="4919218" y="4826038"/>
            <a:ext cx="2146946" cy="33855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800" dirty="0" smtClean="0">
                <a:solidFill>
                  <a:prstClr val="black"/>
                </a:solidFill>
                <a:latin typeface="ＭＳ Ｐゴシック"/>
                <a:cs typeface="Meiryo UI" panose="020B0604030504040204" pitchFamily="50" charset="-128"/>
              </a:rPr>
              <a:t>情報：土砂災害ハザードマップ</a:t>
            </a:r>
            <a:endParaRPr lang="en-US" altLang="ja-JP" sz="800" dirty="0" smtClean="0">
              <a:solidFill>
                <a:prstClr val="black"/>
              </a:solidFill>
              <a:latin typeface="ＭＳ Ｐゴシック"/>
              <a:cs typeface="Meiryo UI" panose="020B0604030504040204" pitchFamily="50" charset="-128"/>
            </a:endParaRPr>
          </a:p>
          <a:p>
            <a:r>
              <a:rPr lang="ja-JP" altLang="en-US" sz="800" dirty="0" smtClean="0">
                <a:solidFill>
                  <a:prstClr val="black"/>
                </a:solidFill>
                <a:latin typeface="ＭＳ Ｐゴシック"/>
                <a:cs typeface="Meiryo UI" panose="020B0604030504040204" pitchFamily="50" charset="-128"/>
              </a:rPr>
              <a:t>＋気象情報（雨量レーダ）</a:t>
            </a:r>
            <a:endParaRPr lang="en-US" altLang="ja-JP" sz="800" dirty="0" smtClean="0">
              <a:solidFill>
                <a:prstClr val="black"/>
              </a:solidFill>
              <a:latin typeface="ＭＳ Ｐゴシック"/>
              <a:cs typeface="Meiryo UI" panose="020B0604030504040204" pitchFamily="50" charset="-128"/>
            </a:endParaRPr>
          </a:p>
        </p:txBody>
      </p:sp>
      <p:sp>
        <p:nvSpPr>
          <p:cNvPr id="56" name="テキスト ボックス 55"/>
          <p:cNvSpPr txBox="1"/>
          <p:nvPr/>
        </p:nvSpPr>
        <p:spPr>
          <a:xfrm>
            <a:off x="4882322" y="4053081"/>
            <a:ext cx="2156169" cy="215444"/>
          </a:xfrm>
          <a:prstGeom prst="rect">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800" dirty="0" smtClean="0">
                <a:solidFill>
                  <a:prstClr val="black"/>
                </a:solidFill>
                <a:latin typeface="ＭＳ Ｐゴシック"/>
                <a:cs typeface="Meiryo UI" panose="020B0604030504040204" pitchFamily="50" charset="-128"/>
              </a:rPr>
              <a:t>⇒効果：状況認識の</a:t>
            </a:r>
            <a:r>
              <a:rPr lang="ja-JP" altLang="en-US" sz="800" dirty="0">
                <a:solidFill>
                  <a:prstClr val="black"/>
                </a:solidFill>
                <a:latin typeface="ＭＳ Ｐゴシック"/>
                <a:cs typeface="Meiryo UI" panose="020B0604030504040204" pitchFamily="50" charset="-128"/>
              </a:rPr>
              <a:t>共通化</a:t>
            </a:r>
            <a:r>
              <a:rPr lang="ja-JP" altLang="en-US" sz="800" dirty="0" smtClean="0">
                <a:solidFill>
                  <a:prstClr val="black"/>
                </a:solidFill>
                <a:latin typeface="ＭＳ Ｐゴシック"/>
                <a:cs typeface="Meiryo UI" panose="020B0604030504040204" pitchFamily="50" charset="-128"/>
              </a:rPr>
              <a:t>、被害の予測</a:t>
            </a:r>
            <a:endParaRPr lang="en-US" altLang="ja-JP" sz="800" dirty="0" smtClean="0">
              <a:solidFill>
                <a:prstClr val="black"/>
              </a:solidFill>
              <a:latin typeface="ＭＳ Ｐゴシック"/>
              <a:cs typeface="Meiryo UI" panose="020B0604030504040204" pitchFamily="50" charset="-128"/>
            </a:endParaRPr>
          </a:p>
        </p:txBody>
      </p:sp>
      <p:sp>
        <p:nvSpPr>
          <p:cNvPr id="57" name="テキスト ボックス 56"/>
          <p:cNvSpPr txBox="1"/>
          <p:nvPr/>
        </p:nvSpPr>
        <p:spPr>
          <a:xfrm>
            <a:off x="4919218" y="6255623"/>
            <a:ext cx="2155609" cy="33855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361950" indent="-361950"/>
            <a:r>
              <a:rPr lang="ja-JP" altLang="en-US" sz="800" dirty="0" smtClean="0">
                <a:solidFill>
                  <a:prstClr val="black"/>
                </a:solidFill>
                <a:latin typeface="ＭＳ Ｐゴシック"/>
                <a:cs typeface="Meiryo UI" panose="020B0604030504040204" pitchFamily="50" charset="-128"/>
              </a:rPr>
              <a:t>⇒効果：自社設備周辺の状況把握、巡回点検への活用</a:t>
            </a:r>
            <a:endParaRPr lang="en-US" altLang="ja-JP" sz="800" dirty="0" smtClean="0">
              <a:solidFill>
                <a:prstClr val="black"/>
              </a:solidFill>
              <a:latin typeface="ＭＳ Ｐゴシック"/>
              <a:cs typeface="Meiryo UI" panose="020B0604030504040204" pitchFamily="50" charset="-128"/>
            </a:endParaRPr>
          </a:p>
        </p:txBody>
      </p:sp>
      <p:sp>
        <p:nvSpPr>
          <p:cNvPr id="61" name="正方形/長方形 60"/>
          <p:cNvSpPr/>
          <p:nvPr/>
        </p:nvSpPr>
        <p:spPr>
          <a:xfrm>
            <a:off x="560512" y="1918419"/>
            <a:ext cx="2736304" cy="358453"/>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600" b="1" dirty="0" smtClean="0">
                <a:solidFill>
                  <a:srgbClr val="F79646"/>
                </a:solidFill>
                <a:latin typeface="ＭＳ Ｐゴシック"/>
                <a:cs typeface="メイリオ" panose="020B0604030504040204" pitchFamily="50" charset="-128"/>
              </a:rPr>
              <a:t>防災・災害情報</a:t>
            </a:r>
            <a:r>
              <a:rPr lang="en-US" altLang="ja-JP" sz="1600" b="1" dirty="0" smtClean="0">
                <a:solidFill>
                  <a:srgbClr val="F79646"/>
                </a:solidFill>
                <a:latin typeface="ＭＳ Ｐゴシック"/>
                <a:cs typeface="メイリオ" panose="020B0604030504040204" pitchFamily="50" charset="-128"/>
              </a:rPr>
              <a:t>GIS</a:t>
            </a:r>
            <a:r>
              <a:rPr lang="ja-JP" altLang="en-US" sz="1600" b="1" dirty="0" smtClean="0">
                <a:solidFill>
                  <a:srgbClr val="F79646"/>
                </a:solidFill>
                <a:latin typeface="ＭＳ Ｐゴシック"/>
                <a:cs typeface="メイリオ" panose="020B0604030504040204" pitchFamily="50" charset="-128"/>
              </a:rPr>
              <a:t>アプリ</a:t>
            </a:r>
            <a:endParaRPr lang="ja-JP" altLang="en-US" sz="1600" b="1" dirty="0">
              <a:solidFill>
                <a:srgbClr val="F79646"/>
              </a:solidFill>
              <a:latin typeface="ＭＳ Ｐゴシック"/>
              <a:cs typeface="メイリオ" panose="020B0604030504040204" pitchFamily="50" charset="-128"/>
            </a:endParaRPr>
          </a:p>
        </p:txBody>
      </p:sp>
      <p:pic>
        <p:nvPicPr>
          <p:cNvPr id="65"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285685" y="2375111"/>
            <a:ext cx="2173771" cy="1901186"/>
          </a:xfrm>
          <a:prstGeom prst="rect">
            <a:avLst/>
          </a:prstGeom>
          <a:noFill/>
          <a:ln w="285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66"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322090" y="4826631"/>
            <a:ext cx="2166081" cy="1765757"/>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67" name="テキスト ボックス 66"/>
          <p:cNvSpPr txBox="1"/>
          <p:nvPr/>
        </p:nvSpPr>
        <p:spPr>
          <a:xfrm>
            <a:off x="7285685" y="2373500"/>
            <a:ext cx="2173771" cy="338554"/>
          </a:xfrm>
          <a:prstGeom prst="rect">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800" dirty="0" smtClean="0">
                <a:solidFill>
                  <a:prstClr val="black"/>
                </a:solidFill>
                <a:latin typeface="ＭＳ Ｐゴシック"/>
                <a:cs typeface="Meiryo UI" panose="020B0604030504040204" pitchFamily="50" charset="-128"/>
              </a:rPr>
              <a:t>情報：避難所＋停電情報</a:t>
            </a:r>
            <a:endParaRPr lang="en-US" altLang="ja-JP" sz="800" dirty="0" smtClean="0">
              <a:solidFill>
                <a:prstClr val="black"/>
              </a:solidFill>
              <a:latin typeface="ＭＳ Ｐゴシック"/>
              <a:cs typeface="Meiryo UI" panose="020B0604030504040204" pitchFamily="50" charset="-128"/>
            </a:endParaRPr>
          </a:p>
          <a:p>
            <a:r>
              <a:rPr lang="ja-JP" altLang="en-US" sz="800" dirty="0" smtClean="0">
                <a:solidFill>
                  <a:prstClr val="black"/>
                </a:solidFill>
                <a:latin typeface="ＭＳ Ｐゴシック"/>
                <a:cs typeface="Meiryo UI" panose="020B0604030504040204" pitchFamily="50" charset="-128"/>
              </a:rPr>
              <a:t>＋携帯通話可能エリア＋固定通信故障エリア</a:t>
            </a:r>
            <a:endParaRPr lang="en-US" altLang="ja-JP" sz="800" dirty="0" smtClean="0">
              <a:solidFill>
                <a:prstClr val="black"/>
              </a:solidFill>
              <a:latin typeface="ＭＳ Ｐゴシック"/>
              <a:cs typeface="Meiryo UI" panose="020B0604030504040204" pitchFamily="50" charset="-128"/>
            </a:endParaRPr>
          </a:p>
        </p:txBody>
      </p:sp>
      <p:sp>
        <p:nvSpPr>
          <p:cNvPr id="69" name="テキスト ボックス 68"/>
          <p:cNvSpPr txBox="1"/>
          <p:nvPr/>
        </p:nvSpPr>
        <p:spPr>
          <a:xfrm>
            <a:off x="7322090" y="4826631"/>
            <a:ext cx="2166081" cy="21544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800" dirty="0">
                <a:solidFill>
                  <a:prstClr val="black"/>
                </a:solidFill>
                <a:latin typeface="ＭＳ Ｐゴシック"/>
                <a:cs typeface="Meiryo UI" panose="020B0604030504040204" pitchFamily="50" charset="-128"/>
              </a:rPr>
              <a:t>情報：自社設備情報＋</a:t>
            </a:r>
            <a:r>
              <a:rPr lang="ja-JP" altLang="en-US" sz="800" dirty="0" smtClean="0">
                <a:solidFill>
                  <a:prstClr val="black"/>
                </a:solidFill>
                <a:latin typeface="ＭＳ Ｐゴシック"/>
                <a:cs typeface="Meiryo UI" panose="020B0604030504040204" pitchFamily="50" charset="-128"/>
              </a:rPr>
              <a:t>道路</a:t>
            </a:r>
            <a:r>
              <a:rPr lang="ja-JP" altLang="en-US" sz="800" dirty="0">
                <a:solidFill>
                  <a:prstClr val="black"/>
                </a:solidFill>
                <a:latin typeface="ＭＳ Ｐゴシック"/>
                <a:cs typeface="Meiryo UI" panose="020B0604030504040204" pitchFamily="50" charset="-128"/>
              </a:rPr>
              <a:t>被害速報</a:t>
            </a:r>
            <a:endParaRPr lang="en-US" altLang="ja-JP" sz="800" dirty="0" smtClean="0">
              <a:solidFill>
                <a:prstClr val="black"/>
              </a:solidFill>
              <a:latin typeface="ＭＳ Ｐゴシック"/>
              <a:cs typeface="Meiryo UI" panose="020B0604030504040204" pitchFamily="50" charset="-128"/>
            </a:endParaRPr>
          </a:p>
        </p:txBody>
      </p:sp>
      <p:sp>
        <p:nvSpPr>
          <p:cNvPr id="70" name="テキスト ボックス 69"/>
          <p:cNvSpPr txBox="1"/>
          <p:nvPr/>
        </p:nvSpPr>
        <p:spPr>
          <a:xfrm>
            <a:off x="7322090" y="6370225"/>
            <a:ext cx="2164681" cy="21544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800" dirty="0" smtClean="0">
                <a:solidFill>
                  <a:prstClr val="black"/>
                </a:solidFill>
                <a:latin typeface="ＭＳ Ｐゴシック"/>
                <a:cs typeface="Meiryo UI" panose="020B0604030504040204" pitchFamily="50" charset="-128"/>
              </a:rPr>
              <a:t>⇒効果：被害現場までの経路検討の支援</a:t>
            </a:r>
            <a:endParaRPr lang="en-US" altLang="ja-JP" sz="800" dirty="0" smtClean="0">
              <a:solidFill>
                <a:prstClr val="black"/>
              </a:solidFill>
              <a:latin typeface="ＭＳ Ｐゴシック"/>
              <a:cs typeface="Meiryo UI" panose="020B0604030504040204" pitchFamily="50" charset="-128"/>
            </a:endParaRPr>
          </a:p>
        </p:txBody>
      </p:sp>
      <p:sp>
        <p:nvSpPr>
          <p:cNvPr id="71" name="円/楕円 70"/>
          <p:cNvSpPr/>
          <p:nvPr/>
        </p:nvSpPr>
        <p:spPr>
          <a:xfrm>
            <a:off x="8958269" y="5810133"/>
            <a:ext cx="207008" cy="26520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ＭＳ Ｐゴシック"/>
            </a:endParaRPr>
          </a:p>
        </p:txBody>
      </p:sp>
      <p:cxnSp>
        <p:nvCxnSpPr>
          <p:cNvPr id="73" name="直線コネクタ 72"/>
          <p:cNvCxnSpPr/>
          <p:nvPr/>
        </p:nvCxnSpPr>
        <p:spPr>
          <a:xfrm>
            <a:off x="7437132" y="5368188"/>
            <a:ext cx="36367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a:endCxn id="71" idx="2"/>
          </p:cNvCxnSpPr>
          <p:nvPr/>
        </p:nvCxnSpPr>
        <p:spPr>
          <a:xfrm>
            <a:off x="7800810" y="5368188"/>
            <a:ext cx="1157459" cy="57454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7285685" y="3929971"/>
            <a:ext cx="2171801" cy="338554"/>
          </a:xfrm>
          <a:prstGeom prst="rect">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361950" indent="-361950"/>
            <a:r>
              <a:rPr lang="ja-JP" altLang="en-US" sz="800" dirty="0" smtClean="0">
                <a:solidFill>
                  <a:prstClr val="black"/>
                </a:solidFill>
                <a:latin typeface="ＭＳ Ｐゴシック"/>
                <a:cs typeface="Meiryo UI" panose="020B0604030504040204" pitchFamily="50" charset="-128"/>
              </a:rPr>
              <a:t>⇒効果：避難所状況の把握、避難所への支援内容の検討</a:t>
            </a:r>
            <a:endParaRPr lang="en-US" altLang="ja-JP" sz="800" dirty="0" smtClean="0">
              <a:solidFill>
                <a:prstClr val="black"/>
              </a:solidFill>
              <a:latin typeface="ＭＳ Ｐゴシック"/>
              <a:cs typeface="Meiryo UI" panose="020B0604030504040204" pitchFamily="50" charset="-128"/>
            </a:endParaRPr>
          </a:p>
        </p:txBody>
      </p:sp>
      <p:sp>
        <p:nvSpPr>
          <p:cNvPr id="85" name="正方形/長方形 84"/>
          <p:cNvSpPr/>
          <p:nvPr/>
        </p:nvSpPr>
        <p:spPr>
          <a:xfrm>
            <a:off x="4880993" y="2137890"/>
            <a:ext cx="2166417" cy="246221"/>
          </a:xfrm>
          <a:prstGeom prst="rect">
            <a:avLst/>
          </a:prstGeom>
        </p:spPr>
        <p:txBody>
          <a:bodyPr wrap="square">
            <a:spAutoFit/>
          </a:bodyPr>
          <a:lstStyle/>
          <a:p>
            <a:pPr algn="ctr"/>
            <a:r>
              <a:rPr lang="ja-JP" altLang="en-US" sz="1000" dirty="0" smtClean="0">
                <a:solidFill>
                  <a:prstClr val="black"/>
                </a:solidFill>
                <a:latin typeface="ＭＳ Ｐゴシック"/>
                <a:ea typeface="ＭＳ Ｐゴシック"/>
                <a:cs typeface="メイリオ" panose="020B0604030504040204" pitchFamily="50" charset="-128"/>
              </a:rPr>
              <a:t>災対</a:t>
            </a:r>
            <a:r>
              <a:rPr lang="ja-JP" altLang="en-US" sz="1000" dirty="0">
                <a:solidFill>
                  <a:prstClr val="black"/>
                </a:solidFill>
                <a:latin typeface="ＭＳ Ｐゴシック"/>
                <a:ea typeface="ＭＳ Ｐゴシック"/>
                <a:cs typeface="メイリオ" panose="020B0604030504040204" pitchFamily="50" charset="-128"/>
              </a:rPr>
              <a:t>本部における意思決定支援</a:t>
            </a:r>
          </a:p>
        </p:txBody>
      </p:sp>
      <p:sp>
        <p:nvSpPr>
          <p:cNvPr id="86" name="正方形/長方形 85"/>
          <p:cNvSpPr/>
          <p:nvPr/>
        </p:nvSpPr>
        <p:spPr>
          <a:xfrm>
            <a:off x="7285685" y="2137890"/>
            <a:ext cx="2173772" cy="246221"/>
          </a:xfrm>
          <a:prstGeom prst="rect">
            <a:avLst/>
          </a:prstGeom>
        </p:spPr>
        <p:txBody>
          <a:bodyPr wrap="square">
            <a:spAutoFit/>
          </a:bodyPr>
          <a:lstStyle/>
          <a:p>
            <a:pPr algn="ctr"/>
            <a:r>
              <a:rPr lang="ja-JP" altLang="en-US" sz="1000" dirty="0" smtClean="0">
                <a:solidFill>
                  <a:prstClr val="black"/>
                </a:solidFill>
                <a:latin typeface="ＭＳ Ｐゴシック"/>
                <a:ea typeface="ＭＳ Ｐゴシック"/>
                <a:cs typeface="メイリオ" panose="020B0604030504040204" pitchFamily="50" charset="-128"/>
              </a:rPr>
              <a:t>避難所関連業務の支援</a:t>
            </a:r>
            <a:endParaRPr lang="ja-JP" altLang="en-US" sz="1000" dirty="0">
              <a:solidFill>
                <a:prstClr val="black"/>
              </a:solidFill>
              <a:latin typeface="ＭＳ Ｐゴシック"/>
              <a:ea typeface="ＭＳ Ｐゴシック"/>
              <a:cs typeface="メイリオ" panose="020B0604030504040204" pitchFamily="50" charset="-128"/>
            </a:endParaRPr>
          </a:p>
        </p:txBody>
      </p:sp>
      <p:sp>
        <p:nvSpPr>
          <p:cNvPr id="87" name="正方形/長方形 86"/>
          <p:cNvSpPr/>
          <p:nvPr/>
        </p:nvSpPr>
        <p:spPr>
          <a:xfrm>
            <a:off x="4664968" y="4579817"/>
            <a:ext cx="2699753" cy="246221"/>
          </a:xfrm>
          <a:prstGeom prst="rect">
            <a:avLst/>
          </a:prstGeom>
        </p:spPr>
        <p:txBody>
          <a:bodyPr wrap="square">
            <a:spAutoFit/>
          </a:bodyPr>
          <a:lstStyle/>
          <a:p>
            <a:pPr algn="ctr"/>
            <a:r>
              <a:rPr lang="ja-JP" altLang="en-US" sz="1000" dirty="0" smtClean="0">
                <a:solidFill>
                  <a:prstClr val="black"/>
                </a:solidFill>
                <a:latin typeface="ＭＳ Ｐゴシック"/>
                <a:ea typeface="ＭＳ Ｐゴシック"/>
                <a:cs typeface="メイリオ" panose="020B0604030504040204" pitchFamily="50" charset="-128"/>
              </a:rPr>
              <a:t>被害</a:t>
            </a:r>
            <a:r>
              <a:rPr lang="ja-JP" altLang="en-US" sz="1000" dirty="0">
                <a:solidFill>
                  <a:prstClr val="black"/>
                </a:solidFill>
                <a:latin typeface="ＭＳ Ｐゴシック"/>
                <a:ea typeface="ＭＳ Ｐゴシック"/>
                <a:cs typeface="メイリオ" panose="020B0604030504040204" pitchFamily="50" charset="-128"/>
              </a:rPr>
              <a:t>調査～復旧</a:t>
            </a:r>
            <a:r>
              <a:rPr lang="ja-JP" altLang="en-US" sz="1000" dirty="0" smtClean="0">
                <a:solidFill>
                  <a:prstClr val="black"/>
                </a:solidFill>
                <a:latin typeface="ＭＳ Ｐゴシック"/>
                <a:ea typeface="ＭＳ Ｐゴシック"/>
                <a:cs typeface="メイリオ" panose="020B0604030504040204" pitchFamily="50" charset="-128"/>
              </a:rPr>
              <a:t>計画（雨量データ等の活用）</a:t>
            </a:r>
            <a:endParaRPr lang="ja-JP" altLang="en-US" sz="1000" dirty="0">
              <a:solidFill>
                <a:prstClr val="black"/>
              </a:solidFill>
              <a:latin typeface="ＭＳ Ｐゴシック"/>
              <a:ea typeface="ＭＳ Ｐゴシック"/>
              <a:cs typeface="メイリオ" panose="020B0604030504040204" pitchFamily="50" charset="-128"/>
            </a:endParaRPr>
          </a:p>
        </p:txBody>
      </p:sp>
      <p:sp>
        <p:nvSpPr>
          <p:cNvPr id="88" name="正方形/長方形 87"/>
          <p:cNvSpPr/>
          <p:nvPr/>
        </p:nvSpPr>
        <p:spPr>
          <a:xfrm>
            <a:off x="7185248" y="4579817"/>
            <a:ext cx="2412047" cy="246221"/>
          </a:xfrm>
          <a:prstGeom prst="rect">
            <a:avLst/>
          </a:prstGeom>
        </p:spPr>
        <p:txBody>
          <a:bodyPr wrap="square">
            <a:spAutoFit/>
          </a:bodyPr>
          <a:lstStyle/>
          <a:p>
            <a:pPr algn="ctr"/>
            <a:r>
              <a:rPr lang="ja-JP" altLang="en-US" sz="1000" dirty="0" smtClean="0">
                <a:solidFill>
                  <a:prstClr val="black"/>
                </a:solidFill>
                <a:latin typeface="ＭＳ Ｐゴシック"/>
                <a:ea typeface="ＭＳ Ｐゴシック"/>
                <a:cs typeface="メイリオ" panose="020B0604030504040204" pitchFamily="50" charset="-128"/>
              </a:rPr>
              <a:t>被害</a:t>
            </a:r>
            <a:r>
              <a:rPr lang="ja-JP" altLang="en-US" sz="1000" dirty="0">
                <a:solidFill>
                  <a:prstClr val="black"/>
                </a:solidFill>
                <a:latin typeface="ＭＳ Ｐゴシック"/>
                <a:ea typeface="ＭＳ Ｐゴシック"/>
                <a:cs typeface="メイリオ" panose="020B0604030504040204" pitchFamily="50" charset="-128"/>
              </a:rPr>
              <a:t>調査～復旧</a:t>
            </a:r>
            <a:r>
              <a:rPr lang="ja-JP" altLang="en-US" sz="1000" dirty="0" smtClean="0">
                <a:solidFill>
                  <a:prstClr val="black"/>
                </a:solidFill>
                <a:latin typeface="ＭＳ Ｐゴシック"/>
                <a:ea typeface="ＭＳ Ｐゴシック"/>
                <a:cs typeface="メイリオ" panose="020B0604030504040204" pitchFamily="50" charset="-128"/>
              </a:rPr>
              <a:t>計画（道路情報の</a:t>
            </a:r>
            <a:r>
              <a:rPr lang="ja-JP" altLang="en-US" sz="1000" dirty="0">
                <a:solidFill>
                  <a:prstClr val="black"/>
                </a:solidFill>
                <a:latin typeface="ＭＳ Ｐゴシック"/>
                <a:ea typeface="ＭＳ Ｐゴシック"/>
                <a:cs typeface="メイリオ" panose="020B0604030504040204" pitchFamily="50" charset="-128"/>
              </a:rPr>
              <a:t>活用）</a:t>
            </a:r>
          </a:p>
        </p:txBody>
      </p:sp>
      <p:pic>
        <p:nvPicPr>
          <p:cNvPr id="99" name="Picture 5"/>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72728" y="2298038"/>
            <a:ext cx="2896096" cy="2619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右矢印 2"/>
          <p:cNvSpPr/>
          <p:nvPr/>
        </p:nvSpPr>
        <p:spPr>
          <a:xfrm rot="19582694">
            <a:off x="3670534" y="3739415"/>
            <a:ext cx="1046345" cy="3655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4" name="正方形/長方形 3"/>
          <p:cNvSpPr/>
          <p:nvPr/>
        </p:nvSpPr>
        <p:spPr>
          <a:xfrm>
            <a:off x="5716373" y="1916832"/>
            <a:ext cx="2952328" cy="247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rPr>
              <a:t>ユースケース①：自治体による活用</a:t>
            </a:r>
            <a:endParaRPr lang="ja-JP" altLang="en-US" sz="1400" b="1" dirty="0">
              <a:solidFill>
                <a:prstClr val="white"/>
              </a:solidFill>
            </a:endParaRPr>
          </a:p>
        </p:txBody>
      </p:sp>
      <p:sp>
        <p:nvSpPr>
          <p:cNvPr id="39" name="正方形/長方形 38"/>
          <p:cNvSpPr/>
          <p:nvPr/>
        </p:nvSpPr>
        <p:spPr>
          <a:xfrm>
            <a:off x="5241032" y="4357895"/>
            <a:ext cx="3885130" cy="247902"/>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rPr>
              <a:t>ユースケース②：ライフライン企業による活用</a:t>
            </a:r>
            <a:endParaRPr lang="ja-JP" altLang="en-US" sz="1400" b="1" dirty="0">
              <a:solidFill>
                <a:prstClr val="white"/>
              </a:solidFill>
            </a:endParaRPr>
          </a:p>
        </p:txBody>
      </p:sp>
      <p:sp>
        <p:nvSpPr>
          <p:cNvPr id="40" name="右矢印 39"/>
          <p:cNvSpPr/>
          <p:nvPr/>
        </p:nvSpPr>
        <p:spPr>
          <a:xfrm rot="2209292">
            <a:off x="3662022" y="4604095"/>
            <a:ext cx="1046345" cy="3655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bwMode="auto">
          <a:xfrm>
            <a:off x="90740" y="485675"/>
            <a:ext cx="9710476" cy="1365180"/>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lIns="46800" rIns="46800" anchor="ctr"/>
          <a:lstStyle/>
          <a:p>
            <a:pPr marL="177800" indent="-177800" fontAlgn="auto">
              <a:lnSpc>
                <a:spcPts val="1500"/>
              </a:lnSpc>
              <a:spcBef>
                <a:spcPts val="0"/>
              </a:spcBef>
              <a:spcAft>
                <a:spcPts val="0"/>
              </a:spcAft>
              <a:defRPr/>
            </a:pPr>
            <a:r>
              <a:rPr kumimoji="0" lang="ja-JP" altLang="en-US" sz="1200" kern="0" dirty="0" smtClean="0">
                <a:solidFill>
                  <a:sysClr val="windowText" lastClr="000000"/>
                </a:solidFill>
                <a:latin typeface="ＭＳ Ｐゴシック"/>
                <a:ea typeface="ＭＳ Ｐゴシック"/>
                <a:cs typeface="メイリオ" pitchFamily="50" charset="-128"/>
              </a:rPr>
              <a:t>○　京都府、ライフライン企業（電力、ガス、通信等）が保有する防災情報、ライフライン関連情報を</a:t>
            </a:r>
            <a:r>
              <a:rPr kumimoji="0" lang="ja-JP" altLang="en-US" sz="1200" kern="0" dirty="0">
                <a:solidFill>
                  <a:sysClr val="windowText" lastClr="000000"/>
                </a:solidFill>
                <a:latin typeface="ＭＳ Ｐゴシック"/>
                <a:ea typeface="ＭＳ Ｐゴシック"/>
                <a:cs typeface="メイリオ" pitchFamily="50" charset="-128"/>
              </a:rPr>
              <a:t>用いて</a:t>
            </a:r>
            <a:r>
              <a:rPr kumimoji="0" lang="ja-JP" altLang="en-US" sz="1200" kern="0" dirty="0" smtClean="0">
                <a:solidFill>
                  <a:sysClr val="windowText" lastClr="000000"/>
                </a:solidFill>
                <a:latin typeface="ＭＳ Ｐゴシック"/>
                <a:ea typeface="ＭＳ Ｐゴシック"/>
                <a:cs typeface="メイリオ" pitchFamily="50" charset="-128"/>
              </a:rPr>
              <a:t>、災害時のユースケースに</a:t>
            </a:r>
            <a:r>
              <a:rPr kumimoji="0" lang="ja-JP" altLang="en-US" sz="1200" kern="0" dirty="0">
                <a:solidFill>
                  <a:sysClr val="windowText" lastClr="000000"/>
                </a:solidFill>
                <a:latin typeface="ＭＳ Ｐゴシック"/>
                <a:ea typeface="ＭＳ Ｐゴシック"/>
                <a:cs typeface="メイリオ" pitchFamily="50" charset="-128"/>
              </a:rPr>
              <a:t>お</a:t>
            </a:r>
            <a:r>
              <a:rPr kumimoji="0" lang="ja-JP" altLang="en-US" sz="1200" kern="0" dirty="0" smtClean="0">
                <a:solidFill>
                  <a:sysClr val="windowText" lastClr="000000"/>
                </a:solidFill>
                <a:latin typeface="ＭＳ Ｐゴシック"/>
                <a:ea typeface="ＭＳ Ｐゴシック"/>
                <a:cs typeface="メイリオ" pitchFamily="50" charset="-128"/>
              </a:rPr>
              <a:t>けるオープンデータ活用の有効性を実証。</a:t>
            </a:r>
            <a:endParaRPr kumimoji="0" lang="en-US" altLang="ja-JP" sz="1200" kern="0" dirty="0" smtClean="0">
              <a:solidFill>
                <a:sysClr val="windowText" lastClr="000000"/>
              </a:solidFill>
              <a:latin typeface="ＭＳ Ｐゴシック"/>
              <a:ea typeface="ＭＳ Ｐゴシック"/>
              <a:cs typeface="メイリオ" pitchFamily="50" charset="-128"/>
            </a:endParaRPr>
          </a:p>
          <a:p>
            <a:pPr marL="177800" indent="-177800" fontAlgn="auto">
              <a:lnSpc>
                <a:spcPts val="1500"/>
              </a:lnSpc>
              <a:spcBef>
                <a:spcPts val="0"/>
              </a:spcBef>
              <a:spcAft>
                <a:spcPts val="0"/>
              </a:spcAft>
              <a:defRPr/>
            </a:pPr>
            <a:r>
              <a:rPr kumimoji="0" lang="ja-JP" altLang="en-US" sz="1200" kern="0" dirty="0">
                <a:solidFill>
                  <a:sysClr val="windowText" lastClr="000000"/>
                </a:solidFill>
                <a:latin typeface="ＭＳ Ｐゴシック"/>
                <a:ea typeface="ＭＳ Ｐゴシック"/>
                <a:cs typeface="メイリオ" pitchFamily="50" charset="-128"/>
              </a:rPr>
              <a:t>○　具体的には</a:t>
            </a:r>
            <a:r>
              <a:rPr kumimoji="0" lang="ja-JP" altLang="en-US" sz="1200" kern="0" dirty="0" smtClean="0">
                <a:solidFill>
                  <a:sysClr val="windowText" lastClr="000000"/>
                </a:solidFill>
                <a:latin typeface="ＭＳ Ｐゴシック"/>
                <a:ea typeface="ＭＳ Ｐゴシック"/>
                <a:cs typeface="メイリオ" pitchFamily="50" charset="-128"/>
              </a:rPr>
              <a:t>、①自治体における災害時の意思決定や避難所関連業務の支援、②ライフライン企業による被害調査・復旧計画策定の支援というユースケースで実証。</a:t>
            </a:r>
            <a:endParaRPr kumimoji="0" lang="en-US" altLang="ja-JP" sz="1200" kern="0" dirty="0" smtClean="0">
              <a:solidFill>
                <a:sysClr val="windowText" lastClr="000000"/>
              </a:solidFill>
              <a:latin typeface="ＭＳ Ｐゴシック"/>
              <a:ea typeface="ＭＳ Ｐゴシック"/>
              <a:cs typeface="メイリオ" pitchFamily="50" charset="-128"/>
            </a:endParaRPr>
          </a:p>
          <a:p>
            <a:pPr marL="177800" indent="-177800" fontAlgn="auto">
              <a:lnSpc>
                <a:spcPts val="1500"/>
              </a:lnSpc>
              <a:spcBef>
                <a:spcPts val="0"/>
              </a:spcBef>
              <a:spcAft>
                <a:spcPts val="0"/>
              </a:spcAft>
              <a:defRPr/>
            </a:pPr>
            <a:r>
              <a:rPr kumimoji="0" lang="ja-JP" altLang="en-US" sz="1200" kern="0" dirty="0" smtClean="0">
                <a:solidFill>
                  <a:sysClr val="windowText" lastClr="000000"/>
                </a:solidFill>
                <a:latin typeface="ＭＳ Ｐゴシック"/>
                <a:ea typeface="ＭＳ Ｐゴシック"/>
                <a:cs typeface="メイリオ" pitchFamily="50" charset="-128"/>
              </a:rPr>
              <a:t>○　実証の結果、地図上で各情報をマッシュアップさせることで、災害対応業務への有効性を検証することができた。一方、</a:t>
            </a:r>
            <a:r>
              <a:rPr lang="ja-JP" altLang="en-US" sz="1200" dirty="0" smtClean="0">
                <a:solidFill>
                  <a:prstClr val="black"/>
                </a:solidFill>
                <a:latin typeface="ＭＳ Ｐゴシック"/>
                <a:cs typeface="メイリオ" panose="020B0604030504040204" pitchFamily="50" charset="-128"/>
              </a:rPr>
              <a:t>ライフライン関連情報については、情報</a:t>
            </a:r>
            <a:r>
              <a:rPr lang="ja-JP" altLang="en-US" sz="1200" dirty="0">
                <a:solidFill>
                  <a:prstClr val="black"/>
                </a:solidFill>
                <a:latin typeface="ＭＳ Ｐゴシック"/>
                <a:cs typeface="メイリオ" panose="020B0604030504040204" pitchFamily="50" charset="-128"/>
              </a:rPr>
              <a:t>の正確性・信頼性を確保する</a:t>
            </a:r>
            <a:r>
              <a:rPr lang="ja-JP" altLang="en-US" sz="1200" dirty="0" smtClean="0">
                <a:solidFill>
                  <a:prstClr val="black"/>
                </a:solidFill>
                <a:latin typeface="ＭＳ Ｐゴシック"/>
                <a:cs typeface="メイリオ" panose="020B0604030504040204" pitchFamily="50" charset="-128"/>
              </a:rPr>
              <a:t>ための表示</a:t>
            </a:r>
            <a:r>
              <a:rPr lang="ja-JP" altLang="en-US" sz="1200" dirty="0">
                <a:solidFill>
                  <a:prstClr val="black"/>
                </a:solidFill>
                <a:latin typeface="ＭＳ Ｐゴシック"/>
                <a:cs typeface="メイリオ" panose="020B0604030504040204" pitchFamily="50" charset="-128"/>
              </a:rPr>
              <a:t>・表現の</a:t>
            </a:r>
            <a:r>
              <a:rPr lang="ja-JP" altLang="en-US" sz="1200" dirty="0" smtClean="0">
                <a:solidFill>
                  <a:prstClr val="black"/>
                </a:solidFill>
                <a:latin typeface="ＭＳ Ｐゴシック"/>
                <a:cs typeface="メイリオ" panose="020B0604030504040204" pitchFamily="50" charset="-128"/>
              </a:rPr>
              <a:t>ルール化等</a:t>
            </a:r>
            <a:r>
              <a:rPr lang="ja-JP" altLang="en-US" sz="1200" dirty="0">
                <a:solidFill>
                  <a:prstClr val="black"/>
                </a:solidFill>
                <a:latin typeface="ＭＳ Ｐゴシック"/>
                <a:cs typeface="メイリオ" panose="020B0604030504040204" pitchFamily="50" charset="-128"/>
              </a:rPr>
              <a:t>、情報</a:t>
            </a:r>
            <a:r>
              <a:rPr lang="ja-JP" altLang="en-US" sz="1200" dirty="0" smtClean="0">
                <a:solidFill>
                  <a:prstClr val="black"/>
                </a:solidFill>
                <a:latin typeface="ＭＳ Ｐゴシック"/>
                <a:cs typeface="メイリオ" panose="020B0604030504040204" pitchFamily="50" charset="-128"/>
              </a:rPr>
              <a:t>提供側・情報利用側双方が安全</a:t>
            </a:r>
            <a:r>
              <a:rPr lang="ja-JP" altLang="en-US" sz="1200" dirty="0">
                <a:solidFill>
                  <a:prstClr val="black"/>
                </a:solidFill>
                <a:latin typeface="ＭＳ Ｐゴシック"/>
                <a:cs typeface="メイリオ" panose="020B0604030504040204" pitchFamily="50" charset="-128"/>
              </a:rPr>
              <a:t>・安心にオープンデータを活用できる</a:t>
            </a:r>
            <a:r>
              <a:rPr lang="ja-JP" altLang="en-US" sz="1200" dirty="0" smtClean="0">
                <a:solidFill>
                  <a:prstClr val="black"/>
                </a:solidFill>
                <a:latin typeface="ＭＳ Ｐゴシック"/>
                <a:cs typeface="メイリオ" panose="020B0604030504040204" pitchFamily="50" charset="-128"/>
              </a:rPr>
              <a:t>環境の確保が必要という課題が明らか</a:t>
            </a:r>
            <a:r>
              <a:rPr lang="ja-JP" altLang="en-US" sz="1200" dirty="0">
                <a:solidFill>
                  <a:prstClr val="black"/>
                </a:solidFill>
                <a:latin typeface="ＭＳ Ｐゴシック"/>
                <a:cs typeface="メイリオ" panose="020B0604030504040204" pitchFamily="50" charset="-128"/>
              </a:rPr>
              <a:t>になり</a:t>
            </a:r>
            <a:r>
              <a:rPr lang="ja-JP" altLang="en-US" sz="1200" dirty="0" smtClean="0">
                <a:solidFill>
                  <a:prstClr val="black"/>
                </a:solidFill>
                <a:latin typeface="ＭＳ Ｐゴシック"/>
                <a:cs typeface="メイリオ" panose="020B0604030504040204" pitchFamily="50" charset="-128"/>
              </a:rPr>
              <a:t>、</a:t>
            </a:r>
            <a:r>
              <a:rPr lang="ja-JP" altLang="en-US" sz="1200" dirty="0">
                <a:solidFill>
                  <a:prstClr val="black"/>
                </a:solidFill>
                <a:latin typeface="ＭＳ Ｐゴシック"/>
              </a:rPr>
              <a:t>地方公共団体・ライフライン事業者等の関係者間で共有</a:t>
            </a:r>
            <a:r>
              <a:rPr lang="ja-JP" altLang="en-US" sz="1200" dirty="0" smtClean="0">
                <a:solidFill>
                  <a:prstClr val="black"/>
                </a:solidFill>
                <a:latin typeface="ＭＳ Ｐゴシック"/>
              </a:rPr>
              <a:t>することから始めることも選択肢の１つである。</a:t>
            </a:r>
            <a:endParaRPr kumimoji="0" lang="en-US" altLang="ja-JP" sz="1200" kern="0" dirty="0" smtClean="0">
              <a:solidFill>
                <a:sysClr val="windowText" lastClr="000000"/>
              </a:solidFill>
              <a:latin typeface="ＭＳ Ｐゴシック"/>
              <a:ea typeface="ＭＳ Ｐゴシック"/>
              <a:cs typeface="メイリオ" pitchFamily="50" charset="-128"/>
            </a:endParaRPr>
          </a:p>
        </p:txBody>
      </p:sp>
      <p:sp>
        <p:nvSpPr>
          <p:cNvPr id="35" name="正方形/長方形 2"/>
          <p:cNvSpPr>
            <a:spLocks noChangeArrowheads="1"/>
          </p:cNvSpPr>
          <p:nvPr/>
        </p:nvSpPr>
        <p:spPr bwMode="auto">
          <a:xfrm>
            <a:off x="-15552" y="6383069"/>
            <a:ext cx="4961530" cy="646331"/>
          </a:xfrm>
          <a:prstGeom prst="rect">
            <a:avLst/>
          </a:prstGeom>
          <a:noFill/>
          <a:ln w="9525">
            <a:noFill/>
            <a:miter lim="800000"/>
            <a:headEnd/>
            <a:tailEnd/>
          </a:ln>
        </p:spPr>
        <p:txBody>
          <a:bodyPr wrap="square">
            <a:spAutoFit/>
          </a:bodyPr>
          <a:lstStyle/>
          <a:p>
            <a:r>
              <a:rPr lang="en-US" altLang="ja-JP" sz="900" dirty="0" smtClean="0">
                <a:solidFill>
                  <a:prstClr val="black"/>
                </a:solidFill>
                <a:latin typeface="ＭＳ Ｐゴシック" charset="-128"/>
              </a:rPr>
              <a:t>※1</a:t>
            </a:r>
            <a:r>
              <a:rPr lang="ja-JP" altLang="en-US" sz="900" dirty="0" smtClean="0">
                <a:solidFill>
                  <a:prstClr val="black"/>
                </a:solidFill>
                <a:latin typeface="ＭＳ Ｐゴシック" charset="-128"/>
              </a:rPr>
              <a:t>　「</a:t>
            </a:r>
            <a:r>
              <a:rPr lang="ja-JP" altLang="en-US" sz="900" dirty="0">
                <a:solidFill>
                  <a:prstClr val="black"/>
                </a:solidFill>
                <a:latin typeface="ＭＳ Ｐゴシック" charset="-128"/>
              </a:rPr>
              <a:t>気象庁ホームページにおける気象情報の配色に関する設定指針」平成</a:t>
            </a:r>
            <a:r>
              <a:rPr lang="en-US" altLang="ja-JP" sz="900" dirty="0">
                <a:solidFill>
                  <a:prstClr val="black"/>
                </a:solidFill>
                <a:latin typeface="ＭＳ Ｐゴシック" charset="-128"/>
              </a:rPr>
              <a:t>24</a:t>
            </a:r>
            <a:r>
              <a:rPr lang="ja-JP" altLang="en-US" sz="900" dirty="0">
                <a:solidFill>
                  <a:prstClr val="black"/>
                </a:solidFill>
                <a:latin typeface="ＭＳ Ｐゴシック" charset="-128"/>
              </a:rPr>
              <a:t>年</a:t>
            </a:r>
            <a:r>
              <a:rPr lang="en-US" altLang="ja-JP" sz="900" dirty="0">
                <a:solidFill>
                  <a:prstClr val="black"/>
                </a:solidFill>
                <a:latin typeface="ＭＳ Ｐゴシック" charset="-128"/>
              </a:rPr>
              <a:t>5</a:t>
            </a:r>
            <a:r>
              <a:rPr lang="ja-JP" altLang="en-US" sz="900" dirty="0">
                <a:solidFill>
                  <a:prstClr val="black"/>
                </a:solidFill>
                <a:latin typeface="ＭＳ Ｐゴシック" charset="-128"/>
              </a:rPr>
              <a:t>月</a:t>
            </a:r>
            <a:r>
              <a:rPr lang="ja-JP" altLang="en-US" sz="900" dirty="0" smtClean="0">
                <a:solidFill>
                  <a:prstClr val="black"/>
                </a:solidFill>
                <a:latin typeface="ＭＳ Ｐゴシック" charset="-128"/>
              </a:rPr>
              <a:t>気象庁</a:t>
            </a:r>
            <a:endParaRPr lang="en-US" altLang="ja-JP" sz="900" dirty="0" smtClean="0">
              <a:solidFill>
                <a:prstClr val="black"/>
              </a:solidFill>
              <a:latin typeface="ＭＳ Ｐゴシック" charset="-128"/>
            </a:endParaRPr>
          </a:p>
          <a:p>
            <a:r>
              <a:rPr lang="en-US" altLang="ja-JP" sz="900" dirty="0" smtClean="0">
                <a:solidFill>
                  <a:prstClr val="black"/>
                </a:solidFill>
                <a:latin typeface="ＭＳ Ｐゴシック" charset="-128"/>
              </a:rPr>
              <a:t>※2</a:t>
            </a:r>
            <a:r>
              <a:rPr lang="ja-JP" altLang="en-US" sz="900" dirty="0" smtClean="0">
                <a:solidFill>
                  <a:prstClr val="black"/>
                </a:solidFill>
                <a:latin typeface="ＭＳ Ｐゴシック" charset="-128"/>
              </a:rPr>
              <a:t>　</a:t>
            </a:r>
            <a:r>
              <a:rPr lang="en-US" altLang="ja-JP" sz="900" dirty="0" smtClean="0">
                <a:solidFill>
                  <a:prstClr val="black"/>
                </a:solidFill>
                <a:latin typeface="ＭＳ Ｐゴシック" charset="-128"/>
              </a:rPr>
              <a:t>ISO </a:t>
            </a:r>
            <a:r>
              <a:rPr lang="en-US" altLang="ja-JP" sz="900" dirty="0">
                <a:solidFill>
                  <a:prstClr val="black"/>
                </a:solidFill>
                <a:latin typeface="ＭＳ Ｐゴシック" charset="-128"/>
              </a:rPr>
              <a:t>22324 Societal security - Emergency management - </a:t>
            </a:r>
            <a:r>
              <a:rPr lang="en-US" altLang="ja-JP" sz="900" dirty="0" err="1" smtClean="0">
                <a:solidFill>
                  <a:prstClr val="black"/>
                </a:solidFill>
                <a:latin typeface="ＭＳ Ｐゴシック" charset="-128"/>
              </a:rPr>
              <a:t>Colour</a:t>
            </a:r>
            <a:r>
              <a:rPr lang="en-US" altLang="ja-JP" sz="900" dirty="0" smtClean="0">
                <a:solidFill>
                  <a:prstClr val="black"/>
                </a:solidFill>
                <a:latin typeface="ＭＳ Ｐゴシック" charset="-128"/>
              </a:rPr>
              <a:t>-coded </a:t>
            </a:r>
            <a:r>
              <a:rPr lang="en-US" altLang="ja-JP" sz="900" dirty="0">
                <a:solidFill>
                  <a:prstClr val="black"/>
                </a:solidFill>
                <a:latin typeface="ＭＳ Ｐゴシック" charset="-128"/>
              </a:rPr>
              <a:t>alerts </a:t>
            </a:r>
            <a:endParaRPr lang="en-US" altLang="ja-JP" sz="900" dirty="0" smtClean="0">
              <a:solidFill>
                <a:prstClr val="black"/>
              </a:solidFill>
              <a:latin typeface="ＭＳ Ｐゴシック" charset="-128"/>
            </a:endParaRPr>
          </a:p>
          <a:p>
            <a:r>
              <a:rPr lang="ja-JP" altLang="en-US" sz="900" dirty="0" smtClean="0">
                <a:solidFill>
                  <a:prstClr val="black"/>
                </a:solidFill>
                <a:latin typeface="ＭＳ Ｐゴシック" charset="-128"/>
              </a:rPr>
              <a:t>　　　</a:t>
            </a:r>
            <a:r>
              <a:rPr lang="en-US" altLang="ja-JP" sz="900" dirty="0" smtClean="0">
                <a:solidFill>
                  <a:prstClr val="black"/>
                </a:solidFill>
                <a:latin typeface="ＭＳ Ｐゴシック" charset="-128"/>
              </a:rPr>
              <a:t>(</a:t>
            </a:r>
            <a:r>
              <a:rPr lang="ja-JP" altLang="en-US" sz="900" dirty="0">
                <a:solidFill>
                  <a:prstClr val="black"/>
                </a:solidFill>
                <a:latin typeface="ＭＳ Ｐゴシック" charset="-128"/>
              </a:rPr>
              <a:t>社会</a:t>
            </a:r>
            <a:r>
              <a:rPr lang="ja-JP" altLang="en-US" sz="900" dirty="0" smtClean="0">
                <a:solidFill>
                  <a:prstClr val="black"/>
                </a:solidFill>
                <a:latin typeface="ＭＳ Ｐゴシック" charset="-128"/>
              </a:rPr>
              <a:t>セキュリティ </a:t>
            </a:r>
            <a:r>
              <a:rPr lang="en-US" altLang="ja-JP" sz="900" dirty="0">
                <a:solidFill>
                  <a:prstClr val="black"/>
                </a:solidFill>
                <a:latin typeface="ＭＳ Ｐゴシック" charset="-128"/>
              </a:rPr>
              <a:t>- </a:t>
            </a:r>
            <a:r>
              <a:rPr lang="ja-JP" altLang="en-US" sz="900" dirty="0">
                <a:solidFill>
                  <a:prstClr val="black"/>
                </a:solidFill>
                <a:latin typeface="ＭＳ Ｐゴシック" charset="-128"/>
              </a:rPr>
              <a:t>緊急事態管理 </a:t>
            </a:r>
            <a:r>
              <a:rPr lang="en-US" altLang="ja-JP" sz="900" dirty="0">
                <a:solidFill>
                  <a:prstClr val="black"/>
                </a:solidFill>
                <a:latin typeface="ＭＳ Ｐゴシック" charset="-128"/>
              </a:rPr>
              <a:t>- </a:t>
            </a:r>
            <a:r>
              <a:rPr lang="ja-JP" altLang="en-US" sz="900" dirty="0">
                <a:solidFill>
                  <a:prstClr val="black"/>
                </a:solidFill>
                <a:latin typeface="ＭＳ Ｐゴシック" charset="-128"/>
              </a:rPr>
              <a:t>色コードによる警報</a:t>
            </a:r>
            <a:r>
              <a:rPr lang="en-US" altLang="ja-JP" sz="900" dirty="0">
                <a:solidFill>
                  <a:prstClr val="black"/>
                </a:solidFill>
                <a:latin typeface="ＭＳ Ｐゴシック" charset="-128"/>
              </a:rPr>
              <a:t>)</a:t>
            </a:r>
          </a:p>
          <a:p>
            <a:r>
              <a:rPr lang="ja-JP" altLang="en-US" sz="900" dirty="0" smtClean="0">
                <a:solidFill>
                  <a:prstClr val="black"/>
                </a:solidFill>
                <a:latin typeface="ＭＳ Ｐゴシック" charset="-128"/>
              </a:rPr>
              <a:t>　</a:t>
            </a:r>
            <a:endParaRPr lang="en-US" altLang="ja-JP" sz="900" dirty="0">
              <a:solidFill>
                <a:prstClr val="black"/>
              </a:solidFill>
              <a:latin typeface="ＭＳ Ｐゴシック" charset="-128"/>
            </a:endParaRPr>
          </a:p>
        </p:txBody>
      </p:sp>
    </p:spTree>
    <p:extLst>
      <p:ext uri="{BB962C8B-B14F-4D97-AF65-F5344CB8AC3E}">
        <p14:creationId xmlns:p14="http://schemas.microsoft.com/office/powerpoint/2010/main" val="39864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noChangeShapeType="1"/>
          </p:cNvCxnSpPr>
          <p:nvPr/>
        </p:nvCxnSpPr>
        <p:spPr bwMode="auto">
          <a:xfrm>
            <a:off x="0" y="404664"/>
            <a:ext cx="9906000" cy="1587"/>
          </a:xfrm>
          <a:prstGeom prst="line">
            <a:avLst/>
          </a:prstGeom>
          <a:noFill/>
          <a:ln w="63500" cmpd="sng" algn="ctr">
            <a:solidFill>
              <a:srgbClr val="FF9900"/>
            </a:solidFill>
            <a:round/>
            <a:headEnd/>
            <a:tailEnd/>
          </a:ln>
        </p:spPr>
      </p:cxnSp>
      <p:sp>
        <p:nvSpPr>
          <p:cNvPr id="6" name="テキスト ボックス 5"/>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平成</a:t>
            </a:r>
            <a:r>
              <a:rPr lang="en-US" altLang="ja-JP" dirty="0">
                <a:latin typeface="+mn-ea"/>
              </a:rPr>
              <a:t>25</a:t>
            </a:r>
            <a:r>
              <a:rPr lang="ja-JP" altLang="en-US" dirty="0">
                <a:latin typeface="+mn-ea"/>
              </a:rPr>
              <a:t>年度オープンデータ実証実験　防災実証（成果</a:t>
            </a:r>
            <a:r>
              <a:rPr lang="ja-JP" altLang="en-US" dirty="0" smtClean="0">
                <a:latin typeface="+mn-ea"/>
              </a:rPr>
              <a:t>：茨城フィールド</a:t>
            </a:r>
            <a:r>
              <a:rPr lang="ja-JP" altLang="en-US" dirty="0">
                <a:latin typeface="+mn-ea"/>
              </a:rPr>
              <a:t>）</a:t>
            </a:r>
            <a:endParaRPr lang="en-US" altLang="ja-JP" dirty="0">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2959711265"/>
              </p:ext>
            </p:extLst>
          </p:nvPr>
        </p:nvGraphicFramePr>
        <p:xfrm>
          <a:off x="200473" y="1858063"/>
          <a:ext cx="9577062" cy="4795649"/>
        </p:xfrm>
        <a:graphic>
          <a:graphicData uri="http://schemas.openxmlformats.org/drawingml/2006/table">
            <a:tbl>
              <a:tblPr firstRow="1" bandRow="1">
                <a:tableStyleId>{5C22544A-7EE6-4342-B048-85BDC9FD1C3A}</a:tableStyleId>
              </a:tblPr>
              <a:tblGrid>
                <a:gridCol w="3192354"/>
                <a:gridCol w="3192354"/>
                <a:gridCol w="3192354"/>
              </a:tblGrid>
              <a:tr h="337227">
                <a:tc>
                  <a:txBody>
                    <a:bodyPr/>
                    <a:lstStyle/>
                    <a:p>
                      <a:pPr algn="ctr"/>
                      <a:r>
                        <a:rPr kumimoji="1" lang="ja-JP" altLang="en-US" sz="1400" dirty="0" smtClean="0"/>
                        <a:t>ユースケース①</a:t>
                      </a:r>
                      <a:endParaRPr kumimoji="1" lang="ja-JP" altLang="en-US" sz="1400" dirty="0"/>
                    </a:p>
                  </a:txBody>
                  <a:tcPr/>
                </a:tc>
                <a:tc>
                  <a:txBody>
                    <a:bodyPr/>
                    <a:lstStyle/>
                    <a:p>
                      <a:pPr algn="ctr"/>
                      <a:r>
                        <a:rPr kumimoji="1" lang="ja-JP" altLang="en-US" sz="1400" dirty="0" smtClean="0"/>
                        <a:t>ユースケース②</a:t>
                      </a:r>
                      <a:endParaRPr kumimoji="1" lang="ja-JP" altLang="en-US" sz="1400" dirty="0"/>
                    </a:p>
                  </a:txBody>
                  <a:tcPr/>
                </a:tc>
                <a:tc>
                  <a:txBody>
                    <a:bodyPr/>
                    <a:lstStyle/>
                    <a:p>
                      <a:pPr algn="ctr"/>
                      <a:r>
                        <a:rPr kumimoji="1" lang="ja-JP" altLang="en-US" sz="1400" dirty="0" smtClean="0"/>
                        <a:t>ユースケース③</a:t>
                      </a:r>
                      <a:endParaRPr kumimoji="1" lang="ja-JP" altLang="en-US" sz="1400" dirty="0"/>
                    </a:p>
                  </a:txBody>
                  <a:tcPr/>
                </a:tc>
              </a:tr>
              <a:tr h="716826">
                <a:tc>
                  <a:txBody>
                    <a:bodyPr/>
                    <a:lstStyle/>
                    <a:p>
                      <a:pPr algn="ctr"/>
                      <a:r>
                        <a:rPr kumimoji="1" lang="ja-JP" altLang="en-US" sz="1400" dirty="0" smtClean="0">
                          <a:latin typeface="+mn-ea"/>
                          <a:ea typeface="+mn-ea"/>
                        </a:rPr>
                        <a:t>企業</a:t>
                      </a:r>
                      <a:r>
                        <a:rPr kumimoji="1" lang="en-US" altLang="ja-JP" sz="1400" dirty="0" smtClean="0">
                          <a:latin typeface="+mn-ea"/>
                          <a:ea typeface="+mn-ea"/>
                        </a:rPr>
                        <a:t>BCP</a:t>
                      </a:r>
                      <a:r>
                        <a:rPr kumimoji="1" lang="ja-JP" altLang="en-US" sz="1400" dirty="0" smtClean="0">
                          <a:latin typeface="+mn-ea"/>
                          <a:ea typeface="+mn-ea"/>
                        </a:rPr>
                        <a:t>の精緻化</a:t>
                      </a:r>
                      <a:endParaRPr kumimoji="1" lang="en-US" altLang="ja-JP" sz="1400" dirty="0" smtClean="0">
                        <a:latin typeface="+mn-ea"/>
                        <a:ea typeface="+mn-ea"/>
                      </a:endParaRPr>
                    </a:p>
                    <a:p>
                      <a:pPr marL="0" indent="0" algn="ctr">
                        <a:buFont typeface="Arial" pitchFamily="34" charset="0"/>
                        <a:buNone/>
                      </a:pPr>
                      <a:r>
                        <a:rPr kumimoji="1" lang="ja-JP" altLang="en-US" sz="1400" dirty="0" smtClean="0">
                          <a:latin typeface="+mn-ea"/>
                          <a:ea typeface="+mn-ea"/>
                        </a:rPr>
                        <a:t>事務所・店舗のリスク</a:t>
                      </a:r>
                      <a:r>
                        <a:rPr kumimoji="1" lang="ja-JP" altLang="en-US" sz="1400" dirty="0" smtClean="0"/>
                        <a:t>評価</a:t>
                      </a:r>
                      <a:endParaRPr kumimoji="1" lang="en-US" altLang="ja-JP" sz="1400" dirty="0" smtClean="0"/>
                    </a:p>
                    <a:p>
                      <a:pPr algn="ctr"/>
                      <a:r>
                        <a:rPr kumimoji="1" lang="ja-JP" altLang="en-US" sz="1400" dirty="0" smtClean="0"/>
                        <a:t>サプライチェーン分析</a:t>
                      </a:r>
                      <a:endParaRPr kumimoji="1" lang="ja-JP" altLang="en-US" sz="1400" dirty="0"/>
                    </a:p>
                  </a:txBody>
                  <a:tcPr/>
                </a:tc>
                <a:tc>
                  <a:txBody>
                    <a:bodyPr/>
                    <a:lstStyle/>
                    <a:p>
                      <a:pPr algn="ctr">
                        <a:lnSpc>
                          <a:spcPct val="150000"/>
                        </a:lnSpc>
                      </a:pPr>
                      <a:r>
                        <a:rPr kumimoji="1" lang="ja-JP" altLang="en-US" sz="1400" dirty="0" smtClean="0"/>
                        <a:t>災害訓練の事前学習ツール</a:t>
                      </a:r>
                      <a:endParaRPr kumimoji="1" lang="ja-JP" altLang="en-US" sz="1400" dirty="0"/>
                    </a:p>
                  </a:txBody>
                  <a:tcPr/>
                </a:tc>
                <a:tc>
                  <a:txBody>
                    <a:bodyPr/>
                    <a:lstStyle/>
                    <a:p>
                      <a:pPr algn="ctr">
                        <a:lnSpc>
                          <a:spcPct val="150000"/>
                        </a:lnSpc>
                      </a:pPr>
                      <a:r>
                        <a:rPr kumimoji="1" lang="ja-JP" altLang="en-US" sz="1400" dirty="0" smtClean="0"/>
                        <a:t>帰宅支援マップサービス</a:t>
                      </a:r>
                      <a:endParaRPr kumimoji="1" lang="ja-JP" altLang="en-US" sz="1400" dirty="0"/>
                    </a:p>
                  </a:txBody>
                  <a:tcPr/>
                </a:tc>
              </a:tr>
              <a:tr h="926211">
                <a:tc>
                  <a: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000" dirty="0" smtClean="0"/>
                        <a:t>各種災害シミュレーションデータのオープンデータ化により、事業所・店舗のリスク評価、サプライチェーンのリスク分析での有用性を実証。</a:t>
                      </a:r>
                      <a:endParaRPr kumimoji="1" lang="en-US" altLang="ja-JP" sz="1000" dirty="0" smtClean="0"/>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000" dirty="0" smtClean="0"/>
                        <a:t>可視化によるリスク情報の把握や共有、様々なリスクパターンに応じた分析・評価が可能になった。</a:t>
                      </a:r>
                      <a:endParaRPr kumimoji="1" lang="ja-JP" altLang="en-US" sz="10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000" dirty="0" smtClean="0"/>
                        <a:t>自治体の保有する防災情報やリスク情報をオープンデータ化することが家庭や企業、学校等での防災対策に有効であるかを実証。</a:t>
                      </a:r>
                      <a:r>
                        <a:rPr kumimoji="1" lang="en-US" altLang="ja-JP" sz="1000" dirty="0" smtClean="0"/>
                        <a:t>(</a:t>
                      </a:r>
                      <a:r>
                        <a:rPr kumimoji="1" lang="ja-JP" altLang="en-US" sz="1000" dirty="0" smtClean="0"/>
                        <a:t>水戸市ｼｪｲｸｱｳﾄ訓練</a:t>
                      </a:r>
                      <a:r>
                        <a:rPr kumimoji="1" lang="en-US" altLang="ja-JP" sz="1000" dirty="0" smtClean="0"/>
                        <a:t>)</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l"/>
                        <a:tabLst/>
                        <a:defRPr/>
                      </a:pPr>
                      <a:r>
                        <a:rPr kumimoji="1" lang="ja-JP" altLang="en-US" sz="1000" dirty="0" smtClean="0"/>
                        <a:t>利用者自らがリスク情報を表示・加工することで防災意識向上と様々なシーンでの利用が可能になった。</a:t>
                      </a:r>
                      <a:endParaRPr kumimoji="1" lang="ja-JP" altLang="en-US" sz="1000" dirty="0"/>
                    </a:p>
                  </a:txBody>
                  <a:tcPr/>
                </a:tc>
                <a:tc>
                  <a:txBody>
                    <a:bodyPr/>
                    <a:lstStyle/>
                    <a:p>
                      <a:pPr marL="171450" indent="-171450" algn="l">
                        <a:lnSpc>
                          <a:spcPct val="100000"/>
                        </a:lnSpc>
                        <a:buFont typeface="Wingdings" pitchFamily="2" charset="2"/>
                        <a:buChar char="l"/>
                      </a:pPr>
                      <a:r>
                        <a:rPr kumimoji="1" lang="ja-JP" altLang="en-US" sz="1000" dirty="0" smtClean="0"/>
                        <a:t>想定されるリスクをオープンデータ化することによる、既存サービスの提供の可能性について実証。</a:t>
                      </a:r>
                      <a:endParaRPr kumimoji="1" lang="en-US" altLang="ja-JP" sz="1000" dirty="0" smtClean="0"/>
                    </a:p>
                    <a:p>
                      <a:pPr marL="171450" indent="-171450" algn="l">
                        <a:lnSpc>
                          <a:spcPct val="100000"/>
                        </a:lnSpc>
                        <a:buFont typeface="Wingdings" pitchFamily="2" charset="2"/>
                        <a:buChar char="l"/>
                      </a:pPr>
                      <a:r>
                        <a:rPr kumimoji="1" lang="ja-JP" altLang="en-US" sz="1000" dirty="0" smtClean="0"/>
                        <a:t>各種防災情報のオープンデータ化により、危険なエリアや場所を回避する安全なルートの検索が可能になった。</a:t>
                      </a:r>
                      <a:endParaRPr kumimoji="1" lang="ja-JP" altLang="en-US" sz="1000" dirty="0"/>
                    </a:p>
                  </a:txBody>
                  <a:tcPr/>
                </a:tc>
              </a:tr>
              <a:tr h="2800691">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r>
            </a:tbl>
          </a:graphicData>
        </a:graphic>
      </p:graphicFrame>
      <p:sp>
        <p:nvSpPr>
          <p:cNvPr id="4" name="正方形/長方形 3"/>
          <p:cNvSpPr/>
          <p:nvPr/>
        </p:nvSpPr>
        <p:spPr>
          <a:xfrm>
            <a:off x="228757" y="457201"/>
            <a:ext cx="9500624" cy="1360966"/>
          </a:xfrm>
          <a:prstGeom prst="rect">
            <a:avLst/>
          </a:prstGeom>
          <a:ln w="19050">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marL="180975" indent="-180975">
              <a:lnSpc>
                <a:spcPts val="1500"/>
              </a:lnSpc>
            </a:pPr>
            <a:r>
              <a:rPr lang="ja-JP" altLang="en-US" sz="1300" dirty="0" smtClean="0">
                <a:solidFill>
                  <a:prstClr val="black"/>
                </a:solidFill>
              </a:rPr>
              <a:t>○　地方公共団体や内閣府（防災）が保有する各種防災情報を用いて、事前防災のユースケースにおけるオープンデータ活用の有効性について</a:t>
            </a:r>
            <a:r>
              <a:rPr lang="ja-JP" altLang="en-US" sz="1300" dirty="0">
                <a:solidFill>
                  <a:prstClr val="black"/>
                </a:solidFill>
              </a:rPr>
              <a:t>実証</a:t>
            </a:r>
            <a:r>
              <a:rPr lang="ja-JP" altLang="en-US" sz="1300" dirty="0" smtClean="0">
                <a:solidFill>
                  <a:prstClr val="black"/>
                </a:solidFill>
              </a:rPr>
              <a:t>。</a:t>
            </a:r>
            <a:endParaRPr lang="en-US" altLang="ja-JP" sz="1300" dirty="0" smtClean="0">
              <a:solidFill>
                <a:prstClr val="black"/>
              </a:solidFill>
            </a:endParaRPr>
          </a:p>
          <a:p>
            <a:pPr marL="180975" indent="-180975">
              <a:lnSpc>
                <a:spcPts val="1500"/>
              </a:lnSpc>
            </a:pPr>
            <a:r>
              <a:rPr lang="ja-JP" altLang="en-US" sz="1300" dirty="0" smtClean="0">
                <a:solidFill>
                  <a:prstClr val="black"/>
                </a:solidFill>
              </a:rPr>
              <a:t>○　具体的には、①企業における</a:t>
            </a:r>
            <a:r>
              <a:rPr lang="ja-JP" altLang="en-US" sz="1300" dirty="0" smtClean="0">
                <a:solidFill>
                  <a:prstClr val="black"/>
                </a:solidFill>
                <a:latin typeface="ＭＳ Ｐゴシック"/>
              </a:rPr>
              <a:t>事業継続計画</a:t>
            </a:r>
            <a:r>
              <a:rPr lang="en-US" altLang="ja-JP" sz="1300" dirty="0" smtClean="0">
                <a:solidFill>
                  <a:prstClr val="black"/>
                </a:solidFill>
                <a:latin typeface="ＭＳ Ｐゴシック"/>
              </a:rPr>
              <a:t>(BCP)</a:t>
            </a:r>
            <a:r>
              <a:rPr lang="ja-JP" altLang="en-US" sz="1300" dirty="0" smtClean="0">
                <a:solidFill>
                  <a:prstClr val="black"/>
                </a:solidFill>
                <a:latin typeface="ＭＳ Ｐゴシック"/>
              </a:rPr>
              <a:t>の精緻化</a:t>
            </a:r>
            <a:r>
              <a:rPr lang="ja-JP" altLang="en-US" sz="1300" dirty="0" smtClean="0">
                <a:solidFill>
                  <a:prstClr val="black"/>
                </a:solidFill>
              </a:rPr>
              <a:t>、②市民の</a:t>
            </a:r>
            <a:r>
              <a:rPr lang="ja-JP" altLang="en-US" sz="1300" dirty="0">
                <a:solidFill>
                  <a:prstClr val="black"/>
                </a:solidFill>
              </a:rPr>
              <a:t>災害訓練の事前学習</a:t>
            </a:r>
            <a:r>
              <a:rPr lang="ja-JP" altLang="en-US" sz="1300" dirty="0" smtClean="0">
                <a:solidFill>
                  <a:prstClr val="black"/>
                </a:solidFill>
              </a:rPr>
              <a:t>ツールの</a:t>
            </a:r>
            <a:r>
              <a:rPr lang="ja-JP" altLang="en-US" sz="1300" dirty="0">
                <a:solidFill>
                  <a:prstClr val="black"/>
                </a:solidFill>
              </a:rPr>
              <a:t>高度化</a:t>
            </a:r>
            <a:r>
              <a:rPr lang="ja-JP" altLang="en-US" sz="1300" dirty="0" smtClean="0">
                <a:solidFill>
                  <a:prstClr val="black"/>
                </a:solidFill>
              </a:rPr>
              <a:t>、③帰宅支援マップサービスの高度化、という３つのユースケースで実証。</a:t>
            </a:r>
            <a:endParaRPr lang="en-US" altLang="ja-JP" sz="1300" dirty="0" smtClean="0">
              <a:solidFill>
                <a:prstClr val="black"/>
              </a:solidFill>
            </a:endParaRPr>
          </a:p>
          <a:p>
            <a:pPr marL="180975" indent="-180975">
              <a:lnSpc>
                <a:spcPts val="1500"/>
              </a:lnSpc>
            </a:pPr>
            <a:r>
              <a:rPr lang="ja-JP" altLang="en-US" sz="1300" dirty="0" smtClean="0">
                <a:solidFill>
                  <a:prstClr val="black"/>
                </a:solidFill>
              </a:rPr>
              <a:t>○　実証の結果、リスク情報の視覚化や分析の容易性、リスクシミュレーションの高度化等が図れたこと</a:t>
            </a:r>
            <a:r>
              <a:rPr lang="ja-JP" altLang="en-US" sz="1300" dirty="0">
                <a:solidFill>
                  <a:prstClr val="black"/>
                </a:solidFill>
              </a:rPr>
              <a:t>から</a:t>
            </a:r>
            <a:r>
              <a:rPr lang="ja-JP" altLang="en-US" sz="1300" dirty="0" smtClean="0">
                <a:solidFill>
                  <a:prstClr val="black"/>
                </a:solidFill>
              </a:rPr>
              <a:t>、各ユースケースでのオープンデータ活用の有効性が確認できた。一方、更に広域での防災対策</a:t>
            </a:r>
            <a:r>
              <a:rPr lang="ja-JP" altLang="en-US" sz="1300" dirty="0">
                <a:solidFill>
                  <a:prstClr val="black"/>
                </a:solidFill>
              </a:rPr>
              <a:t>のためには、関係</a:t>
            </a:r>
            <a:r>
              <a:rPr lang="ja-JP" altLang="en-US" sz="1300" dirty="0" smtClean="0">
                <a:solidFill>
                  <a:prstClr val="black"/>
                </a:solidFill>
              </a:rPr>
              <a:t>する</a:t>
            </a:r>
            <a:r>
              <a:rPr lang="ja-JP" altLang="en-US" sz="1300" dirty="0">
                <a:solidFill>
                  <a:prstClr val="black"/>
                </a:solidFill>
              </a:rPr>
              <a:t>地方公共</a:t>
            </a:r>
            <a:r>
              <a:rPr lang="ja-JP" altLang="en-US" sz="1300" dirty="0" smtClean="0">
                <a:solidFill>
                  <a:prstClr val="black"/>
                </a:solidFill>
              </a:rPr>
              <a:t>団体等が</a:t>
            </a:r>
            <a:r>
              <a:rPr lang="ja-JP" altLang="en-US" sz="1300" dirty="0">
                <a:solidFill>
                  <a:prstClr val="black"/>
                </a:solidFill>
              </a:rPr>
              <a:t>統一されたデータ形式、評価基準</a:t>
            </a:r>
            <a:r>
              <a:rPr lang="ja-JP" altLang="en-US" sz="1300" dirty="0" smtClean="0">
                <a:solidFill>
                  <a:prstClr val="black"/>
                </a:solidFill>
              </a:rPr>
              <a:t>でより多くの防災関連情報をオープンデータ化していくことが課題。</a:t>
            </a:r>
            <a:endParaRPr lang="ja-JP" altLang="en-US" sz="1300" dirty="0">
              <a:solidFill>
                <a:prstClr val="black"/>
              </a:solidFill>
            </a:endParaRPr>
          </a:p>
        </p:txBody>
      </p:sp>
      <p:sp>
        <p:nvSpPr>
          <p:cNvPr id="14" name="テキスト ボックス 13"/>
          <p:cNvSpPr txBox="1"/>
          <p:nvPr/>
        </p:nvSpPr>
        <p:spPr>
          <a:xfrm>
            <a:off x="7048285" y="3839008"/>
            <a:ext cx="996785" cy="215444"/>
          </a:xfrm>
          <a:prstGeom prst="rect">
            <a:avLst/>
          </a:prstGeom>
          <a:noFill/>
          <a:ln>
            <a:noFill/>
            <a:prstDash val="solid"/>
          </a:ln>
        </p:spPr>
        <p:txBody>
          <a:bodyPr wrap="square" rtlCol="0">
            <a:spAutoFit/>
          </a:bodyPr>
          <a:lstStyle/>
          <a:p>
            <a:pPr algn="ctr"/>
            <a:r>
              <a:rPr lang="ja-JP" altLang="en-US" sz="800" dirty="0" smtClean="0">
                <a:solidFill>
                  <a:srgbClr val="000000"/>
                </a:solidFill>
                <a:latin typeface="ＭＳ Ｐゴシック" panose="020B0600070205080204" pitchFamily="50" charset="-128"/>
                <a:cs typeface="Meiryo UI" pitchFamily="50" charset="-128"/>
              </a:rPr>
              <a:t>地域危険度データ</a:t>
            </a:r>
            <a:endParaRPr lang="en-US" altLang="ja-JP" sz="800" dirty="0" smtClean="0">
              <a:solidFill>
                <a:srgbClr val="000000"/>
              </a:solidFill>
              <a:latin typeface="ＭＳ Ｐゴシック" panose="020B0600070205080204" pitchFamily="50" charset="-128"/>
              <a:cs typeface="Meiryo UI" pitchFamily="50" charset="-128"/>
            </a:endParaRPr>
          </a:p>
        </p:txBody>
      </p:sp>
      <p:sp>
        <p:nvSpPr>
          <p:cNvPr id="15" name="テキスト ボックス 14"/>
          <p:cNvSpPr txBox="1"/>
          <p:nvPr/>
        </p:nvSpPr>
        <p:spPr>
          <a:xfrm>
            <a:off x="8626292" y="4017074"/>
            <a:ext cx="1101968" cy="954107"/>
          </a:xfrm>
          <a:prstGeom prst="rect">
            <a:avLst/>
          </a:prstGeom>
          <a:noFill/>
          <a:ln>
            <a:noFill/>
            <a:prstDash val="solid"/>
          </a:ln>
        </p:spPr>
        <p:txBody>
          <a:bodyPr wrap="square" rtlCol="0">
            <a:spAutoFit/>
          </a:bodyPr>
          <a:lstStyle/>
          <a:p>
            <a:pPr marL="171450" indent="-171450">
              <a:buFont typeface="Arial" pitchFamily="34" charset="0"/>
              <a:buChar char="•"/>
            </a:pPr>
            <a:r>
              <a:rPr lang="ja-JP" altLang="en-US" sz="800" dirty="0" smtClean="0">
                <a:solidFill>
                  <a:srgbClr val="000000"/>
                </a:solidFill>
                <a:latin typeface="ＭＳ Ｐゴシック" panose="020B0600070205080204" pitchFamily="50" charset="-128"/>
                <a:cs typeface="Meiryo UI" pitchFamily="50" charset="-128"/>
              </a:rPr>
              <a:t>地域危険度等、被災リスクの高いエリアを回避することにより、安全で安心なルート検索が可能になる。</a:t>
            </a:r>
            <a:endParaRPr lang="en-US" altLang="ja-JP" sz="800" dirty="0" smtClean="0">
              <a:solidFill>
                <a:srgbClr val="000000"/>
              </a:solidFill>
              <a:latin typeface="ＭＳ Ｐゴシック" panose="020B0600070205080204" pitchFamily="50" charset="-128"/>
              <a:cs typeface="Meiryo UI" pitchFamily="50" charset="-128"/>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2609" y="5084545"/>
            <a:ext cx="1125221" cy="91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610" y="3914491"/>
            <a:ext cx="1366351" cy="111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図 2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864" y="5694142"/>
            <a:ext cx="1126800" cy="914400"/>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1698143" y="4118100"/>
            <a:ext cx="1598673" cy="830997"/>
          </a:xfrm>
          <a:prstGeom prst="rect">
            <a:avLst/>
          </a:prstGeom>
          <a:noFill/>
          <a:ln>
            <a:noFill/>
            <a:prstDash val="solid"/>
          </a:ln>
        </p:spPr>
        <p:txBody>
          <a:bodyPr wrap="square" rtlCol="0">
            <a:spAutoFit/>
          </a:bodyPr>
          <a:lstStyle/>
          <a:p>
            <a:pPr marL="171450" indent="-171450">
              <a:buFont typeface="Arial" pitchFamily="34" charset="0"/>
              <a:buChar char="•"/>
            </a:pPr>
            <a:r>
              <a:rPr lang="ja-JP" altLang="en-US" sz="800" dirty="0" smtClean="0">
                <a:solidFill>
                  <a:srgbClr val="000000"/>
                </a:solidFill>
                <a:latin typeface="ＭＳ Ｐゴシック" panose="020B0600070205080204" pitchFamily="50" charset="-128"/>
                <a:cs typeface="Meiryo UI" pitchFamily="50" charset="-128"/>
              </a:rPr>
              <a:t>地域の危険度情報や緊急輸送路、災害時に利用可能な橋梁などの様々なリスク情報を重ね合わせることにより、これまで見えてこなかったリスクが明らかになった。</a:t>
            </a:r>
            <a:endParaRPr lang="en-US" altLang="ja-JP" sz="800" dirty="0" smtClean="0">
              <a:solidFill>
                <a:srgbClr val="000000"/>
              </a:solidFill>
              <a:latin typeface="ＭＳ Ｐゴシック" panose="020B0600070205080204" pitchFamily="50" charset="-128"/>
              <a:cs typeface="Meiryo UI" pitchFamily="50" charset="-128"/>
            </a:endParaRPr>
          </a:p>
        </p:txBody>
      </p:sp>
      <p:sp>
        <p:nvSpPr>
          <p:cNvPr id="25" name="テキスト ボックス 24"/>
          <p:cNvSpPr txBox="1"/>
          <p:nvPr/>
        </p:nvSpPr>
        <p:spPr>
          <a:xfrm>
            <a:off x="2000672" y="5388206"/>
            <a:ext cx="1296144" cy="1200329"/>
          </a:xfrm>
          <a:prstGeom prst="rect">
            <a:avLst/>
          </a:prstGeom>
          <a:noFill/>
          <a:ln>
            <a:noFill/>
            <a:prstDash val="solid"/>
          </a:ln>
        </p:spPr>
        <p:txBody>
          <a:bodyPr wrap="square" rtlCol="0">
            <a:spAutoFit/>
          </a:bodyPr>
          <a:lstStyle/>
          <a:p>
            <a:pPr marL="171450" indent="-171450">
              <a:buFont typeface="Arial" pitchFamily="34" charset="0"/>
              <a:buChar char="•"/>
            </a:pPr>
            <a:r>
              <a:rPr lang="ja-JP" altLang="en-US" sz="800" dirty="0">
                <a:solidFill>
                  <a:srgbClr val="000000"/>
                </a:solidFill>
                <a:latin typeface="ＭＳ Ｐゴシック" panose="020B0600070205080204" pitchFamily="50" charset="-128"/>
                <a:cs typeface="Meiryo UI" pitchFamily="50" charset="-128"/>
              </a:rPr>
              <a:t>災害時</a:t>
            </a:r>
            <a:r>
              <a:rPr lang="ja-JP" altLang="en-US" sz="800" dirty="0" smtClean="0">
                <a:solidFill>
                  <a:srgbClr val="000000"/>
                </a:solidFill>
                <a:latin typeface="ＭＳ Ｐゴシック" panose="020B0600070205080204" pitchFamily="50" charset="-128"/>
                <a:cs typeface="Meiryo UI" pitchFamily="50" charset="-128"/>
              </a:rPr>
              <a:t>の緊急輸送路網や地域の危険度情報、橋梁の耐震状況など、災害時のルート検討に必要な情報をオープンデータ化し、複数パターンでのルート検索が可能になった。</a:t>
            </a:r>
            <a:endParaRPr lang="en-US" altLang="ja-JP" sz="800" dirty="0" smtClean="0">
              <a:solidFill>
                <a:srgbClr val="000000"/>
              </a:solidFill>
              <a:latin typeface="ＭＳ Ｐゴシック" panose="020B0600070205080204" pitchFamily="50" charset="-128"/>
              <a:cs typeface="Meiryo UI" pitchFamily="50" charset="-128"/>
            </a:endParaRPr>
          </a:p>
        </p:txBody>
      </p:sp>
      <p:pic>
        <p:nvPicPr>
          <p:cNvPr id="20" name="図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0832" y="3889156"/>
            <a:ext cx="2055058" cy="140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図 26"/>
          <p:cNvPicPr/>
          <p:nvPr/>
        </p:nvPicPr>
        <p:blipFill>
          <a:blip r:embed="rId6" cstate="print">
            <a:extLst>
              <a:ext uri="{28A0092B-C50C-407E-A947-70E740481C1C}">
                <a14:useLocalDpi xmlns:a14="http://schemas.microsoft.com/office/drawing/2010/main" val="0"/>
              </a:ext>
            </a:extLst>
          </a:blip>
          <a:stretch>
            <a:fillRect/>
          </a:stretch>
        </p:blipFill>
        <p:spPr>
          <a:xfrm>
            <a:off x="4468090" y="5216570"/>
            <a:ext cx="2055600" cy="1400400"/>
          </a:xfrm>
          <a:prstGeom prst="rect">
            <a:avLst/>
          </a:prstGeom>
        </p:spPr>
      </p:pic>
      <p:sp>
        <p:nvSpPr>
          <p:cNvPr id="32" name="テキスト ボックス 31"/>
          <p:cNvSpPr txBox="1"/>
          <p:nvPr/>
        </p:nvSpPr>
        <p:spPr>
          <a:xfrm>
            <a:off x="6649680" y="6453916"/>
            <a:ext cx="1137600" cy="215444"/>
          </a:xfrm>
          <a:prstGeom prst="rect">
            <a:avLst/>
          </a:prstGeom>
          <a:noFill/>
          <a:ln>
            <a:noFill/>
            <a:prstDash val="solid"/>
          </a:ln>
        </p:spPr>
        <p:txBody>
          <a:bodyPr wrap="square" rtlCol="0">
            <a:spAutoFit/>
          </a:bodyPr>
          <a:lstStyle/>
          <a:p>
            <a:pPr algn="ctr"/>
            <a:r>
              <a:rPr lang="ja-JP" altLang="en-US" sz="800" dirty="0" smtClean="0">
                <a:solidFill>
                  <a:srgbClr val="000000"/>
                </a:solidFill>
                <a:latin typeface="ＭＳ Ｐゴシック" panose="020B0600070205080204" pitchFamily="50" charset="-128"/>
                <a:cs typeface="Meiryo UI" pitchFamily="50" charset="-128"/>
              </a:rPr>
              <a:t>オープンデータ活用前</a:t>
            </a:r>
            <a:endParaRPr lang="en-US" altLang="ja-JP" sz="800" dirty="0" smtClean="0">
              <a:solidFill>
                <a:srgbClr val="000000"/>
              </a:solidFill>
              <a:latin typeface="ＭＳ Ｐゴシック" panose="020B0600070205080204" pitchFamily="50" charset="-128"/>
              <a:cs typeface="Meiryo UI" pitchFamily="50" charset="-128"/>
            </a:endParaRPr>
          </a:p>
        </p:txBody>
      </p:sp>
      <p:sp>
        <p:nvSpPr>
          <p:cNvPr id="28" name="テキスト ボックス 27"/>
          <p:cNvSpPr txBox="1"/>
          <p:nvPr/>
        </p:nvSpPr>
        <p:spPr>
          <a:xfrm>
            <a:off x="1546566" y="3902493"/>
            <a:ext cx="1393859" cy="230832"/>
          </a:xfrm>
          <a:prstGeom prst="rect">
            <a:avLst/>
          </a:prstGeom>
          <a:noFill/>
          <a:ln>
            <a:noFill/>
            <a:prstDash val="solid"/>
          </a:ln>
        </p:spPr>
        <p:txBody>
          <a:bodyPr wrap="square" rtlCol="0">
            <a:spAutoFit/>
          </a:bodyPr>
          <a:lstStyle/>
          <a:p>
            <a:pPr algn="ctr"/>
            <a:r>
              <a:rPr lang="ja-JP" altLang="en-US" sz="900" u="sng" dirty="0" smtClean="0">
                <a:solidFill>
                  <a:srgbClr val="000000"/>
                </a:solidFill>
                <a:latin typeface="ＭＳ Ｐゴシック" panose="020B0600070205080204" pitchFamily="50" charset="-128"/>
                <a:cs typeface="Meiryo UI" pitchFamily="50" charset="-128"/>
              </a:rPr>
              <a:t>情報のマッシュアップ</a:t>
            </a:r>
            <a:endParaRPr lang="en-US" altLang="ja-JP" sz="900" u="sng" dirty="0" smtClean="0">
              <a:solidFill>
                <a:srgbClr val="000000"/>
              </a:solidFill>
              <a:latin typeface="ＭＳ Ｐゴシック" panose="020B0600070205080204" pitchFamily="50" charset="-128"/>
              <a:cs typeface="Meiryo UI" pitchFamily="50" charset="-128"/>
            </a:endParaRPr>
          </a:p>
        </p:txBody>
      </p:sp>
      <p:sp>
        <p:nvSpPr>
          <p:cNvPr id="30" name="テキスト ボックス 29"/>
          <p:cNvSpPr txBox="1"/>
          <p:nvPr/>
        </p:nvSpPr>
        <p:spPr>
          <a:xfrm>
            <a:off x="1568624" y="5157116"/>
            <a:ext cx="1728192" cy="230832"/>
          </a:xfrm>
          <a:prstGeom prst="rect">
            <a:avLst/>
          </a:prstGeom>
          <a:noFill/>
          <a:ln>
            <a:noFill/>
            <a:prstDash val="solid"/>
          </a:ln>
        </p:spPr>
        <p:txBody>
          <a:bodyPr wrap="square" rtlCol="0">
            <a:spAutoFit/>
          </a:bodyPr>
          <a:lstStyle/>
          <a:p>
            <a:pPr algn="ctr"/>
            <a:r>
              <a:rPr lang="ja-JP" altLang="en-US" sz="900" u="sng" dirty="0" smtClean="0">
                <a:solidFill>
                  <a:srgbClr val="000000"/>
                </a:solidFill>
                <a:latin typeface="ＭＳ Ｐゴシック" panose="020B0600070205080204" pitchFamily="50" charset="-128"/>
                <a:cs typeface="Meiryo UI" pitchFamily="50" charset="-128"/>
              </a:rPr>
              <a:t>制約条件を考慮したルート検索</a:t>
            </a:r>
            <a:endParaRPr lang="en-US" altLang="ja-JP" sz="900" u="sng" dirty="0" smtClean="0">
              <a:solidFill>
                <a:srgbClr val="000000"/>
              </a:solidFill>
              <a:latin typeface="ＭＳ Ｐゴシック" panose="020B0600070205080204" pitchFamily="50" charset="-128"/>
              <a:cs typeface="Meiryo UI" pitchFamily="50" charset="-128"/>
            </a:endParaRPr>
          </a:p>
        </p:txBody>
      </p:sp>
      <p:sp>
        <p:nvSpPr>
          <p:cNvPr id="33" name="テキスト ボックス 32"/>
          <p:cNvSpPr txBox="1"/>
          <p:nvPr/>
        </p:nvSpPr>
        <p:spPr>
          <a:xfrm>
            <a:off x="5551889" y="4022301"/>
            <a:ext cx="994626" cy="1200329"/>
          </a:xfrm>
          <a:prstGeom prst="rect">
            <a:avLst/>
          </a:prstGeom>
          <a:noFill/>
          <a:ln>
            <a:noFill/>
            <a:prstDash val="solid"/>
          </a:ln>
        </p:spPr>
        <p:txBody>
          <a:bodyPr wrap="square" rtlCol="0">
            <a:spAutoFit/>
          </a:bodyPr>
          <a:lstStyle/>
          <a:p>
            <a:pPr marL="171450" indent="-171450">
              <a:buFont typeface="Arial" pitchFamily="34" charset="0"/>
              <a:buChar char="•"/>
            </a:pPr>
            <a:r>
              <a:rPr lang="ja-JP" altLang="en-US" sz="800" dirty="0">
                <a:solidFill>
                  <a:srgbClr val="000000"/>
                </a:solidFill>
                <a:latin typeface="ＭＳ Ｐゴシック" panose="020B0600070205080204" pitchFamily="50" charset="-128"/>
                <a:cs typeface="Meiryo UI" pitchFamily="50" charset="-128"/>
              </a:rPr>
              <a:t>自治体</a:t>
            </a:r>
            <a:r>
              <a:rPr lang="ja-JP" altLang="en-US" sz="800" dirty="0" smtClean="0">
                <a:solidFill>
                  <a:srgbClr val="000000"/>
                </a:solidFill>
                <a:latin typeface="ＭＳ Ｐゴシック" panose="020B0600070205080204" pitchFamily="50" charset="-128"/>
                <a:cs typeface="Meiryo UI" pitchFamily="50" charset="-128"/>
              </a:rPr>
              <a:t>の保有する防災情報</a:t>
            </a:r>
            <a:r>
              <a:rPr lang="en-US" altLang="ja-JP" sz="800" dirty="0" smtClean="0">
                <a:solidFill>
                  <a:srgbClr val="000000"/>
                </a:solidFill>
                <a:latin typeface="ＭＳ Ｐゴシック" panose="020B0600070205080204" pitchFamily="50" charset="-128"/>
                <a:cs typeface="Meiryo UI" pitchFamily="50" charset="-128"/>
              </a:rPr>
              <a:t>(</a:t>
            </a:r>
            <a:r>
              <a:rPr lang="ja-JP" altLang="en-US" sz="800" dirty="0" smtClean="0">
                <a:solidFill>
                  <a:srgbClr val="000000"/>
                </a:solidFill>
                <a:latin typeface="ＭＳ Ｐゴシック" panose="020B0600070205080204" pitchFamily="50" charset="-128"/>
                <a:cs typeface="Meiryo UI" pitchFamily="50" charset="-128"/>
              </a:rPr>
              <a:t>避難場所の分布状況</a:t>
            </a:r>
            <a:r>
              <a:rPr lang="en-US" altLang="ja-JP" sz="800" dirty="0" smtClean="0">
                <a:solidFill>
                  <a:srgbClr val="000000"/>
                </a:solidFill>
                <a:latin typeface="ＭＳ Ｐゴシック" panose="020B0600070205080204" pitchFamily="50" charset="-128"/>
                <a:cs typeface="Meiryo UI" pitchFamily="50" charset="-128"/>
              </a:rPr>
              <a:t>)</a:t>
            </a:r>
            <a:r>
              <a:rPr lang="ja-JP" altLang="en-US" sz="800" dirty="0" smtClean="0">
                <a:solidFill>
                  <a:srgbClr val="000000"/>
                </a:solidFill>
                <a:latin typeface="ＭＳ Ｐゴシック" panose="020B0600070205080204" pitchFamily="50" charset="-128"/>
                <a:cs typeface="Meiryo UI" pitchFamily="50" charset="-128"/>
              </a:rPr>
              <a:t>をもとに、自宅から避難場所までのルート検索や距離計測が可能。</a:t>
            </a:r>
            <a:endParaRPr lang="en-US" altLang="ja-JP" sz="800" dirty="0" smtClean="0">
              <a:solidFill>
                <a:srgbClr val="000000"/>
              </a:solidFill>
              <a:latin typeface="ＭＳ Ｐゴシック" panose="020B0600070205080204" pitchFamily="50" charset="-128"/>
              <a:cs typeface="Meiryo UI" pitchFamily="50" charset="-128"/>
            </a:endParaRPr>
          </a:p>
        </p:txBody>
      </p:sp>
      <p:sp>
        <p:nvSpPr>
          <p:cNvPr id="16" name="四角形吹き出し 15"/>
          <p:cNvSpPr/>
          <p:nvPr/>
        </p:nvSpPr>
        <p:spPr>
          <a:xfrm>
            <a:off x="3480738" y="4033811"/>
            <a:ext cx="792088" cy="476447"/>
          </a:xfrm>
          <a:prstGeom prst="wedgeRectCallout">
            <a:avLst>
              <a:gd name="adj1" fmla="val 72996"/>
              <a:gd name="adj2" fmla="val 737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rPr>
              <a:t>自宅から避難所までのルート検索</a:t>
            </a:r>
            <a:endParaRPr lang="ja-JP" altLang="en-US" sz="900" dirty="0">
              <a:solidFill>
                <a:prstClr val="black"/>
              </a:solidFill>
            </a:endParaRPr>
          </a:p>
        </p:txBody>
      </p:sp>
      <p:sp>
        <p:nvSpPr>
          <p:cNvPr id="34" name="テキスト ボックス 33"/>
          <p:cNvSpPr txBox="1"/>
          <p:nvPr/>
        </p:nvSpPr>
        <p:spPr>
          <a:xfrm>
            <a:off x="3432881" y="5483317"/>
            <a:ext cx="994626" cy="830997"/>
          </a:xfrm>
          <a:prstGeom prst="rect">
            <a:avLst/>
          </a:prstGeom>
          <a:noFill/>
          <a:ln>
            <a:noFill/>
            <a:prstDash val="solid"/>
          </a:ln>
        </p:spPr>
        <p:txBody>
          <a:bodyPr wrap="square" rtlCol="0">
            <a:spAutoFit/>
          </a:bodyPr>
          <a:lstStyle/>
          <a:p>
            <a:pPr marL="171450" indent="-171450">
              <a:buFont typeface="Arial" pitchFamily="34" charset="0"/>
              <a:buChar char="•"/>
            </a:pPr>
            <a:r>
              <a:rPr lang="ja-JP" altLang="en-US" sz="800" dirty="0" smtClean="0">
                <a:solidFill>
                  <a:srgbClr val="000000"/>
                </a:solidFill>
                <a:latin typeface="ＭＳ Ｐゴシック" panose="020B0600070205080204" pitchFamily="50" charset="-128"/>
                <a:cs typeface="Meiryo UI" pitchFamily="50" charset="-128"/>
              </a:rPr>
              <a:t>自治体の保有する各種災害情報をまとめて表示し、居住市周辺のリスクを把握。</a:t>
            </a:r>
            <a:endParaRPr lang="en-US" altLang="ja-JP" sz="800" dirty="0" smtClean="0">
              <a:solidFill>
                <a:srgbClr val="000000"/>
              </a:solidFill>
              <a:latin typeface="ＭＳ Ｐゴシック" panose="020B0600070205080204" pitchFamily="50" charset="-128"/>
              <a:cs typeface="Meiryo UI" pitchFamily="50" charset="-128"/>
            </a:endParaRPr>
          </a:p>
        </p:txBody>
      </p:sp>
      <p:sp>
        <p:nvSpPr>
          <p:cNvPr id="35" name="四角形吹き出し 34"/>
          <p:cNvSpPr/>
          <p:nvPr/>
        </p:nvSpPr>
        <p:spPr>
          <a:xfrm>
            <a:off x="4649896" y="6155127"/>
            <a:ext cx="1310837" cy="407501"/>
          </a:xfrm>
          <a:prstGeom prst="wedgeRectCallout">
            <a:avLst>
              <a:gd name="adj1" fmla="val -20835"/>
              <a:gd name="adj2" fmla="val -9598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prstClr val="black"/>
                </a:solidFill>
              </a:rPr>
              <a:t>想定</a:t>
            </a:r>
            <a:r>
              <a:rPr lang="ja-JP" altLang="en-US" sz="900" dirty="0" smtClean="0">
                <a:solidFill>
                  <a:prstClr val="black"/>
                </a:solidFill>
              </a:rPr>
              <a:t>震度、液状化、揺れやすさ等のデータをまとめて表示</a:t>
            </a:r>
            <a:endParaRPr lang="ja-JP" altLang="en-US" sz="900" dirty="0">
              <a:solidFill>
                <a:prstClr val="black"/>
              </a:solidFill>
            </a:endParaRPr>
          </a:p>
        </p:txBody>
      </p:sp>
      <p:sp>
        <p:nvSpPr>
          <p:cNvPr id="37" name="円弧 36"/>
          <p:cNvSpPr/>
          <p:nvPr/>
        </p:nvSpPr>
        <p:spPr>
          <a:xfrm>
            <a:off x="7658566" y="4520055"/>
            <a:ext cx="1038850" cy="965746"/>
          </a:xfrm>
          <a:prstGeom prst="arc">
            <a:avLst>
              <a:gd name="adj1" fmla="val 11018467"/>
              <a:gd name="adj2" fmla="val 0"/>
            </a:avLst>
          </a:prstGeom>
          <a:noFill/>
          <a:ln w="1587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0793" y="4015745"/>
            <a:ext cx="1003583" cy="81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テキスト ボックス 41"/>
          <p:cNvSpPr txBox="1"/>
          <p:nvPr/>
        </p:nvSpPr>
        <p:spPr>
          <a:xfrm>
            <a:off x="8650145" y="6449790"/>
            <a:ext cx="1137600" cy="215444"/>
          </a:xfrm>
          <a:prstGeom prst="rect">
            <a:avLst/>
          </a:prstGeom>
          <a:noFill/>
          <a:ln>
            <a:noFill/>
            <a:prstDash val="solid"/>
          </a:ln>
        </p:spPr>
        <p:txBody>
          <a:bodyPr wrap="square" rtlCol="0">
            <a:spAutoFit/>
          </a:bodyPr>
          <a:lstStyle/>
          <a:p>
            <a:pPr algn="ctr"/>
            <a:r>
              <a:rPr lang="ja-JP" altLang="en-US" sz="800" dirty="0" smtClean="0">
                <a:solidFill>
                  <a:srgbClr val="000000"/>
                </a:solidFill>
                <a:latin typeface="ＭＳ Ｐゴシック" panose="020B0600070205080204" pitchFamily="50" charset="-128"/>
                <a:cs typeface="Meiryo UI" pitchFamily="50" charset="-128"/>
              </a:rPr>
              <a:t>オープンデータ活用後</a:t>
            </a:r>
            <a:endParaRPr lang="en-US" altLang="ja-JP" sz="800" dirty="0" smtClean="0">
              <a:solidFill>
                <a:srgbClr val="000000"/>
              </a:solidFill>
              <a:latin typeface="ＭＳ Ｐゴシック" panose="020B0600070205080204" pitchFamily="50" charset="-128"/>
              <a:cs typeface="Meiryo UI" pitchFamily="50" charset="-128"/>
            </a:endParaRPr>
          </a:p>
        </p:txBody>
      </p:sp>
      <p:pic>
        <p:nvPicPr>
          <p:cNvPr id="43" name="図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8884" y="4958343"/>
            <a:ext cx="1089470" cy="1496663"/>
          </a:xfrm>
          <a:prstGeom prst="rect">
            <a:avLst/>
          </a:prstGeom>
          <a:ln w="3175">
            <a:solidFill>
              <a:schemeClr val="bg1">
                <a:lumMod val="50000"/>
              </a:schemeClr>
            </a:solidFill>
          </a:ln>
        </p:spPr>
      </p:pic>
      <p:pic>
        <p:nvPicPr>
          <p:cNvPr id="44" name="図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39911" y="4986139"/>
            <a:ext cx="1089470" cy="1496663"/>
          </a:xfrm>
          <a:prstGeom prst="rect">
            <a:avLst/>
          </a:prstGeom>
          <a:ln w="3175">
            <a:solidFill>
              <a:schemeClr val="bg1">
                <a:lumMod val="50000"/>
              </a:schemeClr>
            </a:solidFill>
          </a:ln>
        </p:spPr>
      </p:pic>
      <p:sp>
        <p:nvSpPr>
          <p:cNvPr id="45" name="円/楕円 44"/>
          <p:cNvSpPr/>
          <p:nvPr/>
        </p:nvSpPr>
        <p:spPr>
          <a:xfrm rot="20516908">
            <a:off x="9116008" y="5835017"/>
            <a:ext cx="354160" cy="630932"/>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solidFill>
                <a:prstClr val="white"/>
              </a:solidFill>
            </a:endParaRPr>
          </a:p>
        </p:txBody>
      </p:sp>
      <p:sp>
        <p:nvSpPr>
          <p:cNvPr id="46" name="四角形吹き出し 45"/>
          <p:cNvSpPr/>
          <p:nvPr/>
        </p:nvSpPr>
        <p:spPr>
          <a:xfrm>
            <a:off x="7788215" y="5997810"/>
            <a:ext cx="814224" cy="559702"/>
          </a:xfrm>
          <a:prstGeom prst="wedgeRectCallout">
            <a:avLst>
              <a:gd name="adj1" fmla="val 110800"/>
              <a:gd name="adj2" fmla="val -2775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rPr>
              <a:t>地震に</a:t>
            </a:r>
            <a:r>
              <a:rPr lang="ja-JP" altLang="en-US" sz="900" dirty="0">
                <a:solidFill>
                  <a:prstClr val="black"/>
                </a:solidFill>
              </a:rPr>
              <a:t>よる</a:t>
            </a:r>
            <a:r>
              <a:rPr lang="ja-JP" altLang="en-US" sz="900" dirty="0" smtClean="0">
                <a:solidFill>
                  <a:prstClr val="black"/>
                </a:solidFill>
              </a:rPr>
              <a:t>建物全壊率の高いエリア</a:t>
            </a:r>
            <a:endParaRPr lang="ja-JP" altLang="en-US" sz="900" dirty="0">
              <a:solidFill>
                <a:prstClr val="black"/>
              </a:solidFill>
            </a:endParaRPr>
          </a:p>
        </p:txBody>
      </p:sp>
      <p:sp>
        <p:nvSpPr>
          <p:cNvPr id="50" name="四角形吹き出し 49"/>
          <p:cNvSpPr/>
          <p:nvPr/>
        </p:nvSpPr>
        <p:spPr>
          <a:xfrm>
            <a:off x="7763427" y="5167549"/>
            <a:ext cx="839012" cy="645899"/>
          </a:xfrm>
          <a:prstGeom prst="wedgeRectCallout">
            <a:avLst>
              <a:gd name="adj1" fmla="val 114970"/>
              <a:gd name="adj2" fmla="val 32203"/>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prstClr val="black"/>
                </a:solidFill>
              </a:rPr>
              <a:t>リスクを考慮し、早い段階から迂回ルートを検索</a:t>
            </a:r>
            <a:endParaRPr lang="ja-JP" altLang="en-US" sz="900" dirty="0">
              <a:solidFill>
                <a:prstClr val="black"/>
              </a:solidFill>
            </a:endParaRPr>
          </a:p>
        </p:txBody>
      </p:sp>
      <p:sp>
        <p:nvSpPr>
          <p:cNvPr id="52" name="テキスト ボックス 51"/>
          <p:cNvSpPr txBox="1"/>
          <p:nvPr/>
        </p:nvSpPr>
        <p:spPr>
          <a:xfrm>
            <a:off x="5385048" y="3854564"/>
            <a:ext cx="999263" cy="230832"/>
          </a:xfrm>
          <a:prstGeom prst="rect">
            <a:avLst/>
          </a:prstGeom>
          <a:noFill/>
          <a:ln>
            <a:noFill/>
            <a:prstDash val="solid"/>
          </a:ln>
        </p:spPr>
        <p:txBody>
          <a:bodyPr wrap="square" rtlCol="0">
            <a:spAutoFit/>
          </a:bodyPr>
          <a:lstStyle/>
          <a:p>
            <a:pPr algn="ctr"/>
            <a:r>
              <a:rPr lang="ja-JP" altLang="en-US" sz="900" u="sng" dirty="0" smtClean="0">
                <a:solidFill>
                  <a:srgbClr val="000000"/>
                </a:solidFill>
                <a:latin typeface="ＭＳ Ｐゴシック" panose="020B0600070205080204" pitchFamily="50" charset="-128"/>
                <a:cs typeface="Meiryo UI" pitchFamily="50" charset="-128"/>
              </a:rPr>
              <a:t>情報の加工</a:t>
            </a:r>
            <a:endParaRPr lang="en-US" altLang="ja-JP" sz="900" u="sng" dirty="0" smtClean="0">
              <a:solidFill>
                <a:srgbClr val="000000"/>
              </a:solidFill>
              <a:latin typeface="ＭＳ Ｐゴシック" panose="020B0600070205080204" pitchFamily="50" charset="-128"/>
              <a:cs typeface="Meiryo UI" pitchFamily="50" charset="-128"/>
            </a:endParaRPr>
          </a:p>
        </p:txBody>
      </p:sp>
      <p:sp>
        <p:nvSpPr>
          <p:cNvPr id="53" name="テキスト ボックス 52"/>
          <p:cNvSpPr txBox="1"/>
          <p:nvPr/>
        </p:nvSpPr>
        <p:spPr>
          <a:xfrm>
            <a:off x="3296816" y="5310345"/>
            <a:ext cx="946955" cy="230832"/>
          </a:xfrm>
          <a:prstGeom prst="rect">
            <a:avLst/>
          </a:prstGeom>
          <a:noFill/>
          <a:ln>
            <a:noFill/>
            <a:prstDash val="solid"/>
          </a:ln>
        </p:spPr>
        <p:txBody>
          <a:bodyPr wrap="square" rtlCol="0">
            <a:spAutoFit/>
          </a:bodyPr>
          <a:lstStyle/>
          <a:p>
            <a:pPr algn="ctr"/>
            <a:r>
              <a:rPr lang="ja-JP" altLang="en-US" sz="900" u="sng" dirty="0" smtClean="0">
                <a:solidFill>
                  <a:srgbClr val="000000"/>
                </a:solidFill>
                <a:latin typeface="ＭＳ Ｐゴシック" panose="020B0600070205080204" pitchFamily="50" charset="-128"/>
                <a:cs typeface="Meiryo UI" pitchFamily="50" charset="-128"/>
              </a:rPr>
              <a:t>情報の表示</a:t>
            </a:r>
            <a:endParaRPr lang="en-US" altLang="ja-JP" sz="900" u="sng" dirty="0" smtClean="0">
              <a:solidFill>
                <a:srgbClr val="000000"/>
              </a:solidFill>
              <a:latin typeface="ＭＳ Ｐゴシック" panose="020B0600070205080204" pitchFamily="50" charset="-128"/>
              <a:cs typeface="Meiryo UI" pitchFamily="50" charset="-128"/>
            </a:endParaRPr>
          </a:p>
        </p:txBody>
      </p:sp>
      <p:sp>
        <p:nvSpPr>
          <p:cNvPr id="54" name="テキスト ボックス 53"/>
          <p:cNvSpPr txBox="1"/>
          <p:nvPr/>
        </p:nvSpPr>
        <p:spPr>
          <a:xfrm>
            <a:off x="8553400" y="3831314"/>
            <a:ext cx="1278895" cy="230832"/>
          </a:xfrm>
          <a:prstGeom prst="rect">
            <a:avLst/>
          </a:prstGeom>
          <a:noFill/>
          <a:ln>
            <a:noFill/>
            <a:prstDash val="solid"/>
          </a:ln>
        </p:spPr>
        <p:txBody>
          <a:bodyPr wrap="square" rtlCol="0">
            <a:spAutoFit/>
          </a:bodyPr>
          <a:lstStyle/>
          <a:p>
            <a:pPr algn="ctr"/>
            <a:r>
              <a:rPr lang="ja-JP" altLang="en-US" sz="900" u="sng" dirty="0" smtClean="0">
                <a:solidFill>
                  <a:srgbClr val="000000"/>
                </a:solidFill>
                <a:latin typeface="ＭＳ Ｐゴシック" panose="020B0600070205080204" pitchFamily="50" charset="-128"/>
                <a:cs typeface="Meiryo UI" pitchFamily="50" charset="-128"/>
              </a:rPr>
              <a:t>リスクを考慮した分析</a:t>
            </a:r>
            <a:endParaRPr lang="en-US" altLang="ja-JP" sz="900" u="sng" dirty="0" smtClean="0">
              <a:solidFill>
                <a:srgbClr val="000000"/>
              </a:solidFill>
              <a:latin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2610309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1125</Words>
  <Application>Microsoft Office PowerPoint</Application>
  <PresentationFormat>A4 210 x 297 mm</PresentationFormat>
  <Paragraphs>146</Paragraphs>
  <Slides>3</Slides>
  <Notes>1</Notes>
  <HiddenSlides>0</HiddenSlides>
  <MMClips>0</MMClips>
  <ScaleCrop>false</ScaleCrop>
  <HeadingPairs>
    <vt:vector size="4" baseType="variant">
      <vt:variant>
        <vt:lpstr>テーマ</vt:lpstr>
      </vt:variant>
      <vt:variant>
        <vt:i4>2</vt:i4>
      </vt:variant>
      <vt:variant>
        <vt:lpstr>スライド タイトル</vt:lpstr>
      </vt:variant>
      <vt:variant>
        <vt:i4>3</vt:i4>
      </vt:variant>
    </vt:vector>
  </HeadingPairs>
  <TitlesOfParts>
    <vt:vector size="5" baseType="lpstr">
      <vt:lpstr>16_Office ​​テーマ</vt:lpstr>
      <vt:lpstr>17_Office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2012-07-26T12:48:06Z</dcterms:created>
  <dcterms:modified xsi:type="dcterms:W3CDTF">2014-10-07T04:14:17Z</dcterms:modified>
</cp:coreProperties>
</file>