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831" r:id="rId1"/>
    <p:sldMasterId id="2147483846" r:id="rId2"/>
  </p:sldMasterIdLst>
  <p:notesMasterIdLst>
    <p:notesMasterId r:id="rId5"/>
  </p:notesMasterIdLst>
  <p:handoutMasterIdLst>
    <p:handoutMasterId r:id="rId6"/>
  </p:handoutMasterIdLst>
  <p:sldIdLst>
    <p:sldId id="2105" r:id="rId3"/>
    <p:sldId id="2106" r:id="rId4"/>
  </p:sldIdLst>
  <p:sldSz cx="9906000" cy="6858000" type="A4"/>
  <p:notesSz cx="6735763" cy="9866313"/>
  <p:defaultTex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8000"/>
    <a:srgbClr val="33CC33"/>
    <a:srgbClr val="800080"/>
    <a:srgbClr val="FF9900"/>
    <a:srgbClr val="99CC00"/>
    <a:srgbClr val="D60093"/>
    <a:srgbClr val="CC99FF"/>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21" autoAdjust="0"/>
    <p:restoredTop sz="98777" autoAdjust="0"/>
  </p:normalViewPr>
  <p:slideViewPr>
    <p:cSldViewPr>
      <p:cViewPr>
        <p:scale>
          <a:sx n="80" d="100"/>
          <a:sy n="80" d="100"/>
        </p:scale>
        <p:origin x="-402" y="-324"/>
      </p:cViewPr>
      <p:guideLst>
        <p:guide orient="horz" pos="2160"/>
        <p:guide pos="3120"/>
      </p:guideLst>
    </p:cSldViewPr>
  </p:slideViewPr>
  <p:outlineViewPr>
    <p:cViewPr>
      <p:scale>
        <a:sx n="33" d="100"/>
        <a:sy n="33" d="100"/>
      </p:scale>
      <p:origin x="259"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334" y="-84"/>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9939" name="Rectangle 3"/>
          <p:cNvSpPr>
            <a:spLocks noGrp="1" noChangeArrowheads="1"/>
          </p:cNvSpPr>
          <p:nvPr>
            <p:ph type="dt" sz="quarter" idx="1"/>
          </p:nvPr>
        </p:nvSpPr>
        <p:spPr bwMode="auto">
          <a:xfrm>
            <a:off x="3814763" y="2"/>
            <a:ext cx="2919412"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9940" name="Rectangle 4"/>
          <p:cNvSpPr>
            <a:spLocks noGrp="1" noChangeArrowheads="1"/>
          </p:cNvSpPr>
          <p:nvPr>
            <p:ph type="ftr" sz="quarter" idx="2"/>
          </p:nvPr>
        </p:nvSpPr>
        <p:spPr bwMode="auto">
          <a:xfrm>
            <a:off x="2" y="9371013"/>
            <a:ext cx="2919413"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70E2BD61-DDD7-4277-940A-D53337B860F0}" type="slidenum">
              <a:rPr lang="en-US" altLang="ja-JP"/>
              <a:pPr>
                <a:defRPr/>
              </a:pPr>
              <a:t>‹#›</a:t>
            </a:fld>
            <a:endParaRPr lang="en-US" altLang="ja-JP"/>
          </a:p>
        </p:txBody>
      </p:sp>
    </p:spTree>
    <p:extLst>
      <p:ext uri="{BB962C8B-B14F-4D97-AF65-F5344CB8AC3E}">
        <p14:creationId xmlns:p14="http://schemas.microsoft.com/office/powerpoint/2010/main" val="2164877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14763" y="2"/>
            <a:ext cx="2919412"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6868"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3102" y="4686300"/>
            <a:ext cx="5389563" cy="4440238"/>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2" y="9371013"/>
            <a:ext cx="2919413"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78330283-1BF3-43FC-816A-7A3E2B057054}" type="slidenum">
              <a:rPr lang="en-US" altLang="ja-JP"/>
              <a:pPr>
                <a:defRPr/>
              </a:pPr>
              <a:t>‹#›</a:t>
            </a:fld>
            <a:endParaRPr lang="en-US" altLang="ja-JP"/>
          </a:p>
        </p:txBody>
      </p:sp>
    </p:spTree>
    <p:extLst>
      <p:ext uri="{BB962C8B-B14F-4D97-AF65-F5344CB8AC3E}">
        <p14:creationId xmlns:p14="http://schemas.microsoft.com/office/powerpoint/2010/main" val="7030962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txBox="1">
            <a:spLocks noGrp="1" noChangeArrowheads="1"/>
          </p:cNvSpPr>
          <p:nvPr/>
        </p:nvSpPr>
        <p:spPr bwMode="auto">
          <a:xfrm>
            <a:off x="3814763" y="9371013"/>
            <a:ext cx="2919412" cy="493712"/>
          </a:xfrm>
          <a:prstGeom prst="rect">
            <a:avLst/>
          </a:prstGeom>
          <a:noFill/>
          <a:ln>
            <a:miter lim="800000"/>
            <a:headEnd/>
            <a:tailEnd/>
          </a:ln>
        </p:spPr>
        <p:txBody>
          <a:bodyPr lIns="91411" tIns="45706" rIns="91411" bIns="45706" anchor="b"/>
          <a:lstStyle/>
          <a:p>
            <a:pPr algn="r">
              <a:defRPr/>
            </a:pPr>
            <a:fld id="{BE2482BB-E61C-4A02-9904-72A813E08459}" type="slidenum">
              <a:rPr lang="ja-JP" altLang="en-US" sz="1200">
                <a:solidFill>
                  <a:srgbClr val="000000"/>
                </a:solidFill>
                <a:latin typeface="Arial" charset="0"/>
                <a:ea typeface="+mn-ea"/>
              </a:rPr>
              <a:pPr algn="r">
                <a:defRPr/>
              </a:pPr>
              <a:t>0</a:t>
            </a:fld>
            <a:endParaRPr lang="en-US" altLang="ja-JP" sz="1200">
              <a:solidFill>
                <a:srgbClr val="000000"/>
              </a:solidFill>
              <a:latin typeface="Arial" charset="0"/>
              <a:ea typeface="+mn-ea"/>
            </a:endParaRPr>
          </a:p>
        </p:txBody>
      </p:sp>
      <p:sp>
        <p:nvSpPr>
          <p:cNvPr id="440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230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6044475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779786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727796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79242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44624"/>
            <a:ext cx="8915400" cy="404664"/>
          </a:xfrm>
        </p:spPr>
        <p:txBody>
          <a:bodyPr/>
          <a:lstStyle>
            <a:lvl1pPr algn="ctr">
              <a:defRPr sz="2400">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6"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Tree>
    <p:extLst>
      <p:ext uri="{BB962C8B-B14F-4D97-AF65-F5344CB8AC3E}">
        <p14:creationId xmlns:p14="http://schemas.microsoft.com/office/powerpoint/2010/main" val="12350461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682689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1" y="2132322"/>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1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4046912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4968872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17" y="4408797"/>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17"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1703844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11"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842700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1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1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26"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26"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3933947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537579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2365249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3073181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83"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976758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1361434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9776046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1" y="274643"/>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142505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78432938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44624"/>
            <a:ext cx="8915400" cy="404664"/>
          </a:xfrm>
        </p:spPr>
        <p:txBody>
          <a:bodyPr/>
          <a:lstStyle>
            <a:lvl1pPr algn="ctr">
              <a:defRPr sz="2400">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6"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Tree>
    <p:extLst>
      <p:ext uri="{BB962C8B-B14F-4D97-AF65-F5344CB8AC3E}">
        <p14:creationId xmlns:p14="http://schemas.microsoft.com/office/powerpoint/2010/main" val="23822894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51581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インデックス">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44306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877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9379628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2827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0555958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316574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0851234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301429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11851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822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8C3253CD-D50A-4B88-9A4D-8310CCF87A2E}" type="datetimeFigureOut">
              <a:rPr lang="ja-JP" altLang="en-US" smtClean="0">
                <a:solidFill>
                  <a:prstClr val="black">
                    <a:tint val="75000"/>
                  </a:prstClr>
                </a:solidFill>
                <a:latin typeface="Calibri"/>
                <a:ea typeface="ＭＳ Ｐゴシック"/>
              </a:rPr>
              <a:pPr fontAlgn="auto">
                <a:spcBef>
                  <a:spcPts val="0"/>
                </a:spcBef>
                <a:spcAft>
                  <a:spcPts val="0"/>
                </a:spcAft>
              </a:pPr>
              <a:t>2014/10/7</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384550" y="635822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99300" y="635822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11DFB134-F205-4A09-A4CB-E4F86C93D075}"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671498740"/>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1"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299" y="635824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8C3253CD-D50A-4B88-9A4D-8310CCF87A2E}" type="datetimeFigureOut">
              <a:rPr lang="ja-JP" altLang="en-US" smtClean="0">
                <a:solidFill>
                  <a:prstClr val="black">
                    <a:tint val="75000"/>
                  </a:prstClr>
                </a:solidFill>
                <a:latin typeface="Calibri"/>
                <a:ea typeface="ＭＳ Ｐゴシック"/>
              </a:rPr>
              <a:pPr fontAlgn="auto">
                <a:spcBef>
                  <a:spcPts val="0"/>
                </a:spcBef>
                <a:spcAft>
                  <a:spcPts val="0"/>
                </a:spcAft>
              </a:pPr>
              <a:t>2014/10/7</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384561" y="635824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99301" y="635824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11DFB134-F205-4A09-A4CB-E4F86C93D075}"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451567240"/>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9.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016" name="直線コネクタ 112"/>
          <p:cNvCxnSpPr>
            <a:cxnSpLocks noChangeShapeType="1"/>
          </p:cNvCxnSpPr>
          <p:nvPr/>
        </p:nvCxnSpPr>
        <p:spPr bwMode="auto">
          <a:xfrm>
            <a:off x="0" y="404813"/>
            <a:ext cx="9906000" cy="1587"/>
          </a:xfrm>
          <a:prstGeom prst="line">
            <a:avLst/>
          </a:prstGeom>
          <a:noFill/>
          <a:ln w="63500" algn="ctr">
            <a:solidFill>
              <a:srgbClr val="FF9900"/>
            </a:solidFill>
            <a:round/>
            <a:headEnd/>
            <a:tailEnd/>
          </a:ln>
          <a:extLst>
            <a:ext uri="{909E8E84-426E-40DD-AFC4-6F175D3DCCD1}">
              <a14:hiddenFill xmlns:a14="http://schemas.microsoft.com/office/drawing/2010/main">
                <a:noFill/>
              </a14:hiddenFill>
            </a:ext>
          </a:extLst>
        </p:spPr>
      </p:cxnSp>
      <p:sp>
        <p:nvSpPr>
          <p:cNvPr id="83" name="テキスト ボックス 82"/>
          <p:cNvSpPr txBox="1"/>
          <p:nvPr/>
        </p:nvSpPr>
        <p:spPr>
          <a:xfrm>
            <a:off x="0" y="-2352"/>
            <a:ext cx="9905999" cy="400110"/>
          </a:xfrm>
          <a:prstGeom prst="rect">
            <a:avLst/>
          </a:prstGeom>
          <a:noFill/>
        </p:spPr>
        <p:txBody>
          <a:bodyPr wrap="square" rtlCol="0">
            <a:spAutoFit/>
          </a:bodyPr>
          <a:lstStyle/>
          <a:p>
            <a:pPr algn="ctr"/>
            <a:r>
              <a:rPr lang="ja-JP" altLang="en-US" dirty="0" smtClean="0">
                <a:latin typeface="+mn-ea"/>
              </a:rPr>
              <a:t>平成</a:t>
            </a:r>
            <a:r>
              <a:rPr lang="en-US" altLang="ja-JP" dirty="0">
                <a:latin typeface="+mn-ea"/>
              </a:rPr>
              <a:t>25</a:t>
            </a:r>
            <a:r>
              <a:rPr lang="ja-JP" altLang="en-US" dirty="0">
                <a:latin typeface="+mn-ea"/>
              </a:rPr>
              <a:t>年度オープンデータ実証</a:t>
            </a:r>
            <a:r>
              <a:rPr lang="ja-JP" altLang="en-US" dirty="0" smtClean="0">
                <a:latin typeface="+mn-ea"/>
              </a:rPr>
              <a:t>実験　公共交通</a:t>
            </a:r>
            <a:r>
              <a:rPr lang="ja-JP" altLang="en-US" dirty="0" smtClean="0">
                <a:latin typeface="+mn-ea"/>
              </a:rPr>
              <a:t>実証（概要）</a:t>
            </a:r>
            <a:endParaRPr kumimoji="1" lang="en-US" altLang="ja-JP" sz="2000" dirty="0" smtClean="0">
              <a:latin typeface="+mn-ea"/>
            </a:endParaRPr>
          </a:p>
        </p:txBody>
      </p:sp>
      <p:sp>
        <p:nvSpPr>
          <p:cNvPr id="41" name="角丸四角形 40"/>
          <p:cNvSpPr/>
          <p:nvPr/>
        </p:nvSpPr>
        <p:spPr>
          <a:xfrm>
            <a:off x="4304928" y="3396976"/>
            <a:ext cx="1728192" cy="504056"/>
          </a:xfrm>
          <a:prstGeom prst="roundRect">
            <a:avLst/>
          </a:prstGeom>
          <a:solidFill>
            <a:schemeClr val="accent6">
              <a:lumMod val="20000"/>
              <a:lumOff val="80000"/>
            </a:schemeClr>
          </a:soli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chemeClr val="accent1"/>
              </a:solidFill>
            </a:endParaRPr>
          </a:p>
        </p:txBody>
      </p:sp>
      <p:sp>
        <p:nvSpPr>
          <p:cNvPr id="42" name="角丸四角形 41"/>
          <p:cNvSpPr/>
          <p:nvPr/>
        </p:nvSpPr>
        <p:spPr>
          <a:xfrm>
            <a:off x="4160912" y="3324968"/>
            <a:ext cx="1728192" cy="504056"/>
          </a:xfrm>
          <a:prstGeom prst="roundRect">
            <a:avLst/>
          </a:prstGeom>
          <a:solidFill>
            <a:schemeClr val="accent6">
              <a:lumMod val="20000"/>
              <a:lumOff val="80000"/>
            </a:schemeClr>
          </a:soli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chemeClr val="accent1"/>
              </a:solidFill>
            </a:endParaRPr>
          </a:p>
        </p:txBody>
      </p:sp>
      <p:sp>
        <p:nvSpPr>
          <p:cNvPr id="44" name="Rectangle 87"/>
          <p:cNvSpPr>
            <a:spLocks noChangeArrowheads="1"/>
          </p:cNvSpPr>
          <p:nvPr/>
        </p:nvSpPr>
        <p:spPr bwMode="auto">
          <a:xfrm>
            <a:off x="128587" y="476672"/>
            <a:ext cx="9648825" cy="1438424"/>
          </a:xfrm>
          <a:prstGeom prst="rect">
            <a:avLst/>
          </a:prstGeom>
          <a:solidFill>
            <a:schemeClr val="bg1"/>
          </a:solidFill>
          <a:ln w="19050">
            <a:solidFill>
              <a:schemeClr val="tx1"/>
            </a:solidFill>
            <a:miter lim="800000"/>
            <a:headEnd/>
            <a:tailEnd/>
          </a:ln>
          <a:effectLst/>
          <a:extLst/>
        </p:spPr>
        <p:txBody>
          <a:bodyPr anchor="ctr"/>
          <a:lstStyle/>
          <a:p>
            <a:pPr marL="177800" indent="-177800">
              <a:spcBef>
                <a:spcPct val="20000"/>
              </a:spcBef>
            </a:pPr>
            <a:r>
              <a:rPr lang="ja-JP" altLang="en-US" sz="1400" dirty="0" smtClean="0">
                <a:solidFill>
                  <a:srgbClr val="000000"/>
                </a:solidFill>
                <a:latin typeface="+mn-ea"/>
                <a:ea typeface="+mn-ea"/>
              </a:rPr>
              <a:t>○</a:t>
            </a:r>
            <a:r>
              <a:rPr lang="ja-JP" altLang="en-US" sz="1400" dirty="0">
                <a:solidFill>
                  <a:srgbClr val="000000"/>
                </a:solidFill>
                <a:latin typeface="+mn-ea"/>
                <a:ea typeface="+mn-ea"/>
              </a:rPr>
              <a:t>　平成</a:t>
            </a:r>
            <a:r>
              <a:rPr lang="en-US" altLang="ja-JP" sz="1400" dirty="0">
                <a:solidFill>
                  <a:srgbClr val="000000"/>
                </a:solidFill>
                <a:latin typeface="+mn-ea"/>
                <a:ea typeface="+mn-ea"/>
              </a:rPr>
              <a:t>24</a:t>
            </a:r>
            <a:r>
              <a:rPr lang="ja-JP" altLang="en-US" sz="1400" dirty="0" smtClean="0">
                <a:solidFill>
                  <a:srgbClr val="000000"/>
                </a:solidFill>
                <a:latin typeface="+mn-ea"/>
                <a:ea typeface="+mn-ea"/>
              </a:rPr>
              <a:t>年度に実施した実証を</a:t>
            </a:r>
            <a:r>
              <a:rPr lang="ja-JP" altLang="en-US" sz="1400" u="sng" dirty="0">
                <a:solidFill>
                  <a:srgbClr val="FF0000"/>
                </a:solidFill>
                <a:latin typeface="+mn-ea"/>
                <a:ea typeface="+mn-ea"/>
              </a:rPr>
              <a:t>より多くの公共交通機関に展開</a:t>
            </a:r>
            <a:r>
              <a:rPr lang="ja-JP" altLang="en-US" sz="1400" dirty="0">
                <a:solidFill>
                  <a:srgbClr val="000000"/>
                </a:solidFill>
                <a:latin typeface="+mn-ea"/>
                <a:ea typeface="+mn-ea"/>
              </a:rPr>
              <a:t>し、広範囲の公共交通機関の運行情報、駅・停留所の公共交通施設情報等をリアルタイムで提供するとともに、</a:t>
            </a:r>
            <a:r>
              <a:rPr lang="ja-JP" altLang="en-US" sz="1400" u="sng" dirty="0">
                <a:solidFill>
                  <a:srgbClr val="FF0000"/>
                </a:solidFill>
                <a:latin typeface="+mn-ea"/>
                <a:ea typeface="+mn-ea"/>
              </a:rPr>
              <a:t>混雑・事故・災害等が発生した緊急時に</a:t>
            </a:r>
            <a:r>
              <a:rPr lang="ja-JP" altLang="en-US" sz="1400" dirty="0">
                <a:solidFill>
                  <a:srgbClr val="000000"/>
                </a:solidFill>
                <a:latin typeface="+mn-ea"/>
                <a:ea typeface="+mn-ea"/>
              </a:rPr>
              <a:t>公共交通機関の利用に不自由をきたしている交通困難者や、地域の公共交通機関利用者に対して、</a:t>
            </a:r>
            <a:r>
              <a:rPr lang="ja-JP" altLang="en-US" sz="1400" u="sng" dirty="0">
                <a:solidFill>
                  <a:srgbClr val="FF0000"/>
                </a:solidFill>
                <a:latin typeface="+mn-ea"/>
                <a:ea typeface="+mn-ea"/>
              </a:rPr>
              <a:t>的確な路線選択の支援、公共交通施設内での避難誘導</a:t>
            </a:r>
            <a:r>
              <a:rPr lang="ja-JP" altLang="en-US" sz="1400" dirty="0">
                <a:solidFill>
                  <a:srgbClr val="000000"/>
                </a:solidFill>
                <a:latin typeface="+mn-ea"/>
                <a:ea typeface="+mn-ea"/>
              </a:rPr>
              <a:t>等の機能を提供する</a:t>
            </a:r>
            <a:r>
              <a:rPr lang="ja-JP" altLang="en-US" sz="1400" dirty="0" smtClean="0">
                <a:solidFill>
                  <a:srgbClr val="000000"/>
                </a:solidFill>
                <a:latin typeface="+mn-ea"/>
                <a:ea typeface="+mn-ea"/>
              </a:rPr>
              <a:t>。</a:t>
            </a:r>
            <a:endParaRPr lang="en-US" altLang="ja-JP" sz="1400" dirty="0" smtClean="0">
              <a:solidFill>
                <a:srgbClr val="000000"/>
              </a:solidFill>
              <a:latin typeface="+mn-ea"/>
              <a:ea typeface="+mn-ea"/>
            </a:endParaRPr>
          </a:p>
          <a:p>
            <a:pPr marL="177800" indent="-177800">
              <a:spcBef>
                <a:spcPct val="20000"/>
              </a:spcBef>
            </a:pPr>
            <a:r>
              <a:rPr lang="ja-JP" altLang="en-US" sz="1400" dirty="0" smtClean="0">
                <a:solidFill>
                  <a:srgbClr val="000000"/>
                </a:solidFill>
                <a:latin typeface="+mn-ea"/>
                <a:ea typeface="+mn-ea"/>
              </a:rPr>
              <a:t>○　また</a:t>
            </a:r>
            <a:r>
              <a:rPr lang="ja-JP" altLang="en-US" sz="1400" dirty="0">
                <a:solidFill>
                  <a:srgbClr val="000000"/>
                </a:solidFill>
                <a:latin typeface="+mn-ea"/>
                <a:ea typeface="+mn-ea"/>
              </a:rPr>
              <a:t>、</a:t>
            </a:r>
            <a:r>
              <a:rPr lang="ja-JP" altLang="en-US" sz="1400" u="sng" dirty="0" smtClean="0">
                <a:solidFill>
                  <a:srgbClr val="FF0000"/>
                </a:solidFill>
                <a:latin typeface="+mn-ea"/>
                <a:ea typeface="+mn-ea"/>
              </a:rPr>
              <a:t>広範囲の公共交通機関の運行状況、および駅や空港の施設・環境等に関する静的情報・リアルタイム情報を提供</a:t>
            </a:r>
            <a:r>
              <a:rPr lang="ja-JP" altLang="en-US" sz="1400" dirty="0" smtClean="0">
                <a:solidFill>
                  <a:srgbClr val="000000"/>
                </a:solidFill>
                <a:latin typeface="+mn-ea"/>
                <a:ea typeface="+mn-ea"/>
              </a:rPr>
              <a:t>するにあたり、</a:t>
            </a:r>
            <a:r>
              <a:rPr lang="ja-JP" altLang="en-US" sz="1400" u="sng" dirty="0" smtClean="0">
                <a:solidFill>
                  <a:srgbClr val="FF0000"/>
                </a:solidFill>
                <a:latin typeface="+mn-ea"/>
                <a:ea typeface="+mn-ea"/>
              </a:rPr>
              <a:t>情報</a:t>
            </a:r>
            <a:r>
              <a:rPr lang="ja-JP" altLang="en-US" sz="1400" u="sng" dirty="0">
                <a:solidFill>
                  <a:srgbClr val="FF0000"/>
                </a:solidFill>
                <a:latin typeface="+mn-ea"/>
                <a:ea typeface="+mn-ea"/>
              </a:rPr>
              <a:t>提供に関する手順、権利・責任分界点等を</a:t>
            </a:r>
            <a:r>
              <a:rPr lang="ja-JP" altLang="en-US" sz="1400" u="sng" dirty="0" smtClean="0">
                <a:solidFill>
                  <a:srgbClr val="FF0000"/>
                </a:solidFill>
                <a:latin typeface="+mn-ea"/>
                <a:ea typeface="+mn-ea"/>
              </a:rPr>
              <a:t>整理する。</a:t>
            </a:r>
            <a:endParaRPr lang="ja-JP" altLang="en-US" sz="1400" dirty="0">
              <a:solidFill>
                <a:srgbClr val="000000"/>
              </a:solidFill>
              <a:latin typeface="+mn-ea"/>
              <a:ea typeface="+mn-ea"/>
            </a:endParaRPr>
          </a:p>
        </p:txBody>
      </p:sp>
      <p:sp>
        <p:nvSpPr>
          <p:cNvPr id="45" name="大かっこ 44"/>
          <p:cNvSpPr/>
          <p:nvPr/>
        </p:nvSpPr>
        <p:spPr>
          <a:xfrm>
            <a:off x="1225266" y="1946078"/>
            <a:ext cx="8552148" cy="1050874"/>
          </a:xfrm>
          <a:prstGeom prst="bracketPair">
            <a:avLst>
              <a:gd name="adj" fmla="val 764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r>
              <a:rPr lang="ja-JP" altLang="en-US" sz="1100" dirty="0">
                <a:latin typeface="+mn-ea"/>
              </a:rPr>
              <a:t>実施主体：　</a:t>
            </a:r>
            <a:r>
              <a:rPr lang="ja-JP" altLang="en-US" sz="1100" dirty="0" smtClean="0">
                <a:latin typeface="+mn-ea"/>
              </a:rPr>
              <a:t>株式会社横須賀テレコムリサーチパーク</a:t>
            </a:r>
            <a:endParaRPr lang="ja-JP" altLang="en-US" sz="1100" dirty="0">
              <a:latin typeface="+mn-ea"/>
            </a:endParaRPr>
          </a:p>
          <a:p>
            <a:r>
              <a:rPr lang="ja-JP" altLang="en-US" sz="1100" dirty="0">
                <a:latin typeface="+mn-ea"/>
              </a:rPr>
              <a:t>連携主体：　</a:t>
            </a:r>
            <a:r>
              <a:rPr lang="ja-JP" altLang="en-US" sz="1100" dirty="0" smtClean="0">
                <a:latin typeface="+mn-ea"/>
              </a:rPr>
              <a:t>公共交通オープンデータ研究会</a:t>
            </a:r>
          </a:p>
          <a:p>
            <a:pPr marL="712788" indent="-712788"/>
            <a:r>
              <a:rPr lang="ja-JP" altLang="en-US" sz="1100" dirty="0" smtClean="0">
                <a:latin typeface="+mn-ea"/>
              </a:rPr>
              <a:t>　　　　　　　　（会員</a:t>
            </a:r>
            <a:r>
              <a:rPr lang="en-US" altLang="ja-JP" sz="1100" dirty="0" smtClean="0">
                <a:latin typeface="+mn-ea"/>
              </a:rPr>
              <a:t>: </a:t>
            </a:r>
            <a:r>
              <a:rPr lang="ja-JP" altLang="en-US" sz="1100" dirty="0" smtClean="0">
                <a:latin typeface="+mn-ea"/>
              </a:rPr>
              <a:t>小田急</a:t>
            </a:r>
            <a:r>
              <a:rPr lang="ja-JP" altLang="en-US" sz="1100" dirty="0">
                <a:latin typeface="+mn-ea"/>
              </a:rPr>
              <a:t>電鉄株式会社、京王電鉄株式会社</a:t>
            </a:r>
            <a:r>
              <a:rPr lang="ja-JP" altLang="en-US" sz="1100" dirty="0" smtClean="0">
                <a:latin typeface="+mn-ea"/>
              </a:rPr>
              <a:t>、京成電鉄株式会社、京浜</a:t>
            </a:r>
            <a:r>
              <a:rPr lang="ja-JP" altLang="en-US" sz="1100" dirty="0">
                <a:latin typeface="+mn-ea"/>
              </a:rPr>
              <a:t>急行電鉄株式会社、首都圏新都市鉄道株式会社、東京急行電鉄株式会社、東京地下鉄株式会社、東京都交通局、東武鉄道株式会社、東京臨海高速鉄道株式会社、東日本旅客鉄道株式会社、株式会社ゆりかもめ、日本空港ビルディング株式会社、東京大学大学院情報学環ユビキタス情報社会基盤研究センター</a:t>
            </a:r>
            <a:r>
              <a:rPr lang="ja-JP" altLang="en-US" sz="1100" dirty="0" smtClean="0">
                <a:latin typeface="+mn-ea"/>
              </a:rPr>
              <a:t>、</a:t>
            </a:r>
            <a:r>
              <a:rPr lang="ja-JP" altLang="en-US" sz="1100" dirty="0">
                <a:latin typeface="+mn-ea"/>
              </a:rPr>
              <a:t>株式会社横須賀テレコムリサーチパーク）</a:t>
            </a:r>
            <a:endParaRPr lang="en-US" altLang="ja-JP" sz="1100" dirty="0">
              <a:latin typeface="+mn-ea"/>
            </a:endParaRPr>
          </a:p>
        </p:txBody>
      </p:sp>
      <p:sp>
        <p:nvSpPr>
          <p:cNvPr id="46" name="角丸四角形 45"/>
          <p:cNvSpPr/>
          <p:nvPr/>
        </p:nvSpPr>
        <p:spPr>
          <a:xfrm>
            <a:off x="344488" y="4459510"/>
            <a:ext cx="5688632" cy="378042"/>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情報流通連携基盤共通ＡＰＩ</a:t>
            </a:r>
            <a:endParaRPr kumimoji="1" lang="ja-JP" altLang="en-US" dirty="0"/>
          </a:p>
        </p:txBody>
      </p:sp>
      <p:sp>
        <p:nvSpPr>
          <p:cNvPr id="47" name="角丸四角形 46"/>
          <p:cNvSpPr/>
          <p:nvPr/>
        </p:nvSpPr>
        <p:spPr>
          <a:xfrm>
            <a:off x="344488" y="6023167"/>
            <a:ext cx="1728192" cy="360040"/>
          </a:xfrm>
          <a:prstGeom prst="roundRect">
            <a:avLst/>
          </a:prstGeom>
          <a:solidFill>
            <a:schemeClr val="bg1"/>
          </a:solidFill>
          <a:ln>
            <a:solidFill>
              <a:schemeClr val="tx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600" dirty="0" smtClean="0">
                <a:solidFill>
                  <a:srgbClr val="002060"/>
                </a:solidFill>
              </a:rPr>
              <a:t>鉄道事業者</a:t>
            </a:r>
            <a:endParaRPr kumimoji="1" lang="ja-JP" altLang="en-US" sz="1600" dirty="0">
              <a:solidFill>
                <a:srgbClr val="002060"/>
              </a:solidFill>
            </a:endParaRPr>
          </a:p>
        </p:txBody>
      </p:sp>
      <p:sp>
        <p:nvSpPr>
          <p:cNvPr id="48" name="角丸四角形 47"/>
          <p:cNvSpPr/>
          <p:nvPr/>
        </p:nvSpPr>
        <p:spPr>
          <a:xfrm>
            <a:off x="2248508" y="6023167"/>
            <a:ext cx="1880592" cy="360040"/>
          </a:xfrm>
          <a:prstGeom prst="roundRect">
            <a:avLst/>
          </a:prstGeom>
          <a:solidFill>
            <a:schemeClr val="bg1"/>
          </a:solidFill>
          <a:ln>
            <a:solidFill>
              <a:schemeClr val="tx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002060"/>
                </a:solidFill>
              </a:rPr>
              <a:t>駅・空港運営会社</a:t>
            </a:r>
            <a:endParaRPr kumimoji="1" lang="ja-JP" altLang="en-US" sz="1600" dirty="0">
              <a:solidFill>
                <a:srgbClr val="002060"/>
              </a:solidFill>
            </a:endParaRPr>
          </a:p>
        </p:txBody>
      </p:sp>
      <p:cxnSp>
        <p:nvCxnSpPr>
          <p:cNvPr id="49" name="直線矢印コネクタ 48"/>
          <p:cNvCxnSpPr>
            <a:stCxn id="47" idx="0"/>
          </p:cNvCxnSpPr>
          <p:nvPr/>
        </p:nvCxnSpPr>
        <p:spPr>
          <a:xfrm flipV="1">
            <a:off x="1208584" y="4837552"/>
            <a:ext cx="0" cy="118561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stCxn id="48" idx="0"/>
            <a:endCxn id="46" idx="2"/>
          </p:cNvCxnSpPr>
          <p:nvPr/>
        </p:nvCxnSpPr>
        <p:spPr>
          <a:xfrm flipV="1">
            <a:off x="3188804" y="4837552"/>
            <a:ext cx="0" cy="118561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74" idx="0"/>
          </p:cNvCxnSpPr>
          <p:nvPr/>
        </p:nvCxnSpPr>
        <p:spPr>
          <a:xfrm flipH="1" flipV="1">
            <a:off x="5226561" y="4837552"/>
            <a:ext cx="14471" cy="118561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344488" y="5116554"/>
            <a:ext cx="1823388" cy="697086"/>
          </a:xfrm>
          <a:prstGeom prst="rect">
            <a:avLst/>
          </a:prstGeom>
          <a:solidFill>
            <a:srgbClr val="FFFFCC"/>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sz="1100" dirty="0" smtClean="0">
                <a:solidFill>
                  <a:schemeClr val="tx1"/>
                </a:solidFill>
              </a:rPr>
              <a:t>時刻表情報</a:t>
            </a:r>
            <a:endParaRPr kumimoji="1" lang="en-US" altLang="ja-JP" sz="1100" dirty="0" smtClean="0">
              <a:solidFill>
                <a:schemeClr val="tx1"/>
              </a:solidFill>
            </a:endParaRPr>
          </a:p>
          <a:p>
            <a:pPr marL="285750" indent="-285750">
              <a:buFont typeface="Arial" panose="020B0604020202020204" pitchFamily="34" charset="0"/>
              <a:buChar char="•"/>
            </a:pPr>
            <a:r>
              <a:rPr lang="ja-JP" altLang="en-US" sz="1100" dirty="0" smtClean="0">
                <a:solidFill>
                  <a:schemeClr val="tx1"/>
                </a:solidFill>
              </a:rPr>
              <a:t>リアルタイム位置</a:t>
            </a:r>
            <a:r>
              <a:rPr lang="ja-JP" altLang="en-US" sz="1100" dirty="0">
                <a:solidFill>
                  <a:schemeClr val="tx1"/>
                </a:solidFill>
              </a:rPr>
              <a:t>情報</a:t>
            </a:r>
            <a:endParaRPr kumimoji="1" lang="ja-JP" altLang="en-US" sz="1100" dirty="0" smtClean="0">
              <a:solidFill>
                <a:schemeClr val="tx1"/>
              </a:solidFill>
            </a:endParaRPr>
          </a:p>
          <a:p>
            <a:pPr marL="285750" indent="-285750">
              <a:buFont typeface="Arial" panose="020B0604020202020204" pitchFamily="34" charset="0"/>
              <a:buChar char="•"/>
            </a:pPr>
            <a:r>
              <a:rPr lang="ja-JP" altLang="en-US" sz="1100" dirty="0">
                <a:solidFill>
                  <a:schemeClr val="tx1"/>
                </a:solidFill>
              </a:rPr>
              <a:t>遅延</a:t>
            </a:r>
            <a:r>
              <a:rPr lang="ja-JP" altLang="en-US" sz="1100" dirty="0" smtClean="0">
                <a:solidFill>
                  <a:schemeClr val="tx1"/>
                </a:solidFill>
              </a:rPr>
              <a:t>・運休等情報</a:t>
            </a:r>
          </a:p>
        </p:txBody>
      </p:sp>
      <p:pic>
        <p:nvPicPr>
          <p:cNvPr id="53" name="Picture 3"/>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344488" y="6080522"/>
            <a:ext cx="567632" cy="245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正方形/長方形 53"/>
          <p:cNvSpPr/>
          <p:nvPr/>
        </p:nvSpPr>
        <p:spPr>
          <a:xfrm>
            <a:off x="2216696" y="5116352"/>
            <a:ext cx="2040514" cy="697086"/>
          </a:xfrm>
          <a:prstGeom prst="rect">
            <a:avLst/>
          </a:prstGeom>
          <a:solidFill>
            <a:srgbClr val="FFFFCC"/>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sz="1100" dirty="0" smtClean="0">
                <a:solidFill>
                  <a:schemeClr val="tx1"/>
                </a:solidFill>
              </a:rPr>
              <a:t>施設情報（改札・店舗等）</a:t>
            </a:r>
          </a:p>
          <a:p>
            <a:pPr marL="285750" indent="-285750">
              <a:buFont typeface="Arial" panose="020B0604020202020204" pitchFamily="34" charset="0"/>
              <a:buChar char="•"/>
            </a:pPr>
            <a:r>
              <a:rPr lang="ja-JP" altLang="en-US" sz="1100" dirty="0" smtClean="0">
                <a:solidFill>
                  <a:schemeClr val="tx1"/>
                </a:solidFill>
              </a:rPr>
              <a:t>環境情報（温度・湿度）</a:t>
            </a:r>
            <a:endParaRPr lang="en-US" altLang="ja-JP" sz="1100" dirty="0" smtClean="0">
              <a:solidFill>
                <a:schemeClr val="tx1"/>
              </a:solidFill>
            </a:endParaRPr>
          </a:p>
          <a:p>
            <a:pPr marL="285750" indent="-285750">
              <a:buFont typeface="Arial" panose="020B0604020202020204" pitchFamily="34" charset="0"/>
              <a:buChar char="•"/>
            </a:pPr>
            <a:r>
              <a:rPr kumimoji="1" lang="ja-JP" altLang="en-US" sz="1100" dirty="0" smtClean="0">
                <a:solidFill>
                  <a:schemeClr val="tx1"/>
                </a:solidFill>
              </a:rPr>
              <a:t>駐車場利用状況</a:t>
            </a:r>
            <a:endParaRPr kumimoji="1" lang="ja-JP" altLang="en-US" sz="1100" dirty="0">
              <a:solidFill>
                <a:schemeClr val="tx1"/>
              </a:solidFill>
            </a:endParaRPr>
          </a:p>
        </p:txBody>
      </p:sp>
      <p:sp>
        <p:nvSpPr>
          <p:cNvPr id="55" name="正方形/長方形 54"/>
          <p:cNvSpPr/>
          <p:nvPr/>
        </p:nvSpPr>
        <p:spPr>
          <a:xfrm>
            <a:off x="4505046" y="5116554"/>
            <a:ext cx="1456066" cy="697086"/>
          </a:xfrm>
          <a:prstGeom prst="rect">
            <a:avLst/>
          </a:prstGeom>
          <a:solidFill>
            <a:srgbClr val="FFFFCC"/>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sz="1100" dirty="0" smtClean="0">
                <a:solidFill>
                  <a:schemeClr val="tx1"/>
                </a:solidFill>
              </a:rPr>
              <a:t>時刻表情報</a:t>
            </a:r>
          </a:p>
          <a:p>
            <a:pPr marL="285750" indent="-285750">
              <a:buFont typeface="Arial" panose="020B0604020202020204" pitchFamily="34" charset="0"/>
              <a:buChar char="•"/>
            </a:pPr>
            <a:r>
              <a:rPr lang="ja-JP" altLang="en-US" sz="1100" dirty="0" smtClean="0">
                <a:solidFill>
                  <a:schemeClr val="tx1"/>
                </a:solidFill>
              </a:rPr>
              <a:t>走行情報</a:t>
            </a:r>
            <a:endParaRPr kumimoji="1" lang="ja-JP" altLang="en-US" sz="1100" dirty="0">
              <a:solidFill>
                <a:schemeClr val="tx1"/>
              </a:solidFill>
            </a:endParaRPr>
          </a:p>
        </p:txBody>
      </p:sp>
      <p:sp>
        <p:nvSpPr>
          <p:cNvPr id="56" name="テキスト ボックス 55"/>
          <p:cNvSpPr txBox="1"/>
          <p:nvPr/>
        </p:nvSpPr>
        <p:spPr>
          <a:xfrm>
            <a:off x="527147" y="6379361"/>
            <a:ext cx="1362874" cy="276999"/>
          </a:xfrm>
          <a:prstGeom prst="rect">
            <a:avLst/>
          </a:prstGeom>
          <a:noFill/>
        </p:spPr>
        <p:txBody>
          <a:bodyPr wrap="none" rtlCol="0">
            <a:spAutoFit/>
          </a:bodyPr>
          <a:lstStyle/>
          <a:p>
            <a:r>
              <a:rPr kumimoji="1" lang="en-US" altLang="ja-JP" sz="1200" dirty="0" smtClean="0"/>
              <a:t>9</a:t>
            </a:r>
            <a:r>
              <a:rPr kumimoji="1" lang="ja-JP" altLang="en-US" sz="1200" dirty="0" smtClean="0"/>
              <a:t>機関</a:t>
            </a:r>
            <a:r>
              <a:rPr kumimoji="1" lang="en-US" altLang="ja-JP" sz="1200" dirty="0" smtClean="0"/>
              <a:t>45</a:t>
            </a:r>
            <a:r>
              <a:rPr kumimoji="1" lang="ja-JP" altLang="en-US" sz="1200" dirty="0" smtClean="0"/>
              <a:t>路線以上</a:t>
            </a:r>
            <a:endParaRPr kumimoji="1" lang="ja-JP" altLang="en-US" sz="1200" dirty="0"/>
          </a:p>
        </p:txBody>
      </p:sp>
      <p:sp>
        <p:nvSpPr>
          <p:cNvPr id="57" name="テキスト ボックス 56"/>
          <p:cNvSpPr txBox="1"/>
          <p:nvPr/>
        </p:nvSpPr>
        <p:spPr>
          <a:xfrm>
            <a:off x="2576736" y="6379361"/>
            <a:ext cx="1184940" cy="276999"/>
          </a:xfrm>
          <a:prstGeom prst="rect">
            <a:avLst/>
          </a:prstGeom>
          <a:noFill/>
        </p:spPr>
        <p:txBody>
          <a:bodyPr wrap="none" rtlCol="0">
            <a:spAutoFit/>
          </a:bodyPr>
          <a:lstStyle/>
          <a:p>
            <a:r>
              <a:rPr kumimoji="1" lang="ja-JP" altLang="en-US" sz="1200" dirty="0" smtClean="0"/>
              <a:t>東京駅・新宿駅</a:t>
            </a:r>
            <a:endParaRPr kumimoji="1" lang="ja-JP" altLang="en-US" sz="1200" dirty="0"/>
          </a:p>
        </p:txBody>
      </p:sp>
      <p:sp>
        <p:nvSpPr>
          <p:cNvPr id="58" name="テキスト ボックス 57"/>
          <p:cNvSpPr txBox="1"/>
          <p:nvPr/>
        </p:nvSpPr>
        <p:spPr>
          <a:xfrm>
            <a:off x="4448944" y="6379361"/>
            <a:ext cx="1555234" cy="276999"/>
          </a:xfrm>
          <a:prstGeom prst="rect">
            <a:avLst/>
          </a:prstGeom>
          <a:noFill/>
        </p:spPr>
        <p:txBody>
          <a:bodyPr wrap="none" rtlCol="0">
            <a:spAutoFit/>
          </a:bodyPr>
          <a:lstStyle/>
          <a:p>
            <a:r>
              <a:rPr kumimoji="1" lang="ja-JP" altLang="en-US" sz="1200" dirty="0" smtClean="0"/>
              <a:t>都営バス（東京都内）</a:t>
            </a:r>
            <a:endParaRPr kumimoji="1" lang="ja-JP" altLang="en-US" sz="1200" dirty="0"/>
          </a:p>
        </p:txBody>
      </p:sp>
      <p:sp>
        <p:nvSpPr>
          <p:cNvPr id="59" name="角丸四角形 58"/>
          <p:cNvSpPr/>
          <p:nvPr/>
        </p:nvSpPr>
        <p:spPr>
          <a:xfrm>
            <a:off x="287284" y="3252960"/>
            <a:ext cx="1728192" cy="648072"/>
          </a:xfrm>
          <a:prstGeom prst="roundRect">
            <a:avLst/>
          </a:prstGeom>
          <a:solidFill>
            <a:schemeClr val="bg1"/>
          </a:solidFill>
          <a:ln>
            <a:solidFill>
              <a:schemeClr val="tx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rgbClr val="002060"/>
                </a:solidFill>
              </a:rPr>
              <a:t>公共交通運行</a:t>
            </a:r>
            <a:endParaRPr lang="en-US" altLang="ja-JP" sz="1400" dirty="0" smtClean="0">
              <a:solidFill>
                <a:srgbClr val="002060"/>
              </a:solidFill>
            </a:endParaRPr>
          </a:p>
          <a:p>
            <a:r>
              <a:rPr lang="ja-JP" altLang="en-US" sz="1400" dirty="0" smtClean="0">
                <a:solidFill>
                  <a:srgbClr val="002060"/>
                </a:solidFill>
              </a:rPr>
              <a:t>情報提供サービス</a:t>
            </a:r>
            <a:endParaRPr kumimoji="1" lang="ja-JP" altLang="en-US" sz="1800" dirty="0">
              <a:solidFill>
                <a:srgbClr val="002060"/>
              </a:solidFill>
            </a:endParaRPr>
          </a:p>
        </p:txBody>
      </p:sp>
      <p:sp>
        <p:nvSpPr>
          <p:cNvPr id="60" name="角丸四角形 59"/>
          <p:cNvSpPr/>
          <p:nvPr/>
        </p:nvSpPr>
        <p:spPr>
          <a:xfrm>
            <a:off x="2167876" y="3252960"/>
            <a:ext cx="1728192" cy="648072"/>
          </a:xfrm>
          <a:prstGeom prst="roundRect">
            <a:avLst/>
          </a:prstGeom>
          <a:solidFill>
            <a:schemeClr val="bg1"/>
          </a:solidFill>
          <a:ln>
            <a:solidFill>
              <a:schemeClr val="tx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rgbClr val="002060"/>
                </a:solidFill>
              </a:rPr>
              <a:t>公共交通施設</a:t>
            </a:r>
            <a:endParaRPr lang="en-US" altLang="ja-JP" sz="1400" dirty="0" smtClean="0">
              <a:solidFill>
                <a:srgbClr val="002060"/>
              </a:solidFill>
            </a:endParaRPr>
          </a:p>
          <a:p>
            <a:r>
              <a:rPr lang="ja-JP" altLang="en-US" sz="1400" dirty="0" smtClean="0">
                <a:solidFill>
                  <a:srgbClr val="002060"/>
                </a:solidFill>
              </a:rPr>
              <a:t>情報提供サービス</a:t>
            </a:r>
            <a:endParaRPr kumimoji="1" lang="ja-JP" altLang="en-US" sz="1800" dirty="0">
              <a:solidFill>
                <a:srgbClr val="002060"/>
              </a:solidFill>
            </a:endParaRPr>
          </a:p>
        </p:txBody>
      </p:sp>
      <p:cxnSp>
        <p:nvCxnSpPr>
          <p:cNvPr id="61" name="直線矢印コネクタ 60"/>
          <p:cNvCxnSpPr>
            <a:endCxn id="59" idx="2"/>
          </p:cNvCxnSpPr>
          <p:nvPr/>
        </p:nvCxnSpPr>
        <p:spPr>
          <a:xfrm flipV="1">
            <a:off x="1151380" y="3901032"/>
            <a:ext cx="0" cy="86409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endCxn id="60" idx="2"/>
          </p:cNvCxnSpPr>
          <p:nvPr/>
        </p:nvCxnSpPr>
        <p:spPr>
          <a:xfrm flipV="1">
            <a:off x="3031972" y="3901032"/>
            <a:ext cx="0" cy="55847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3" name="角丸四角形 62"/>
          <p:cNvSpPr/>
          <p:nvPr/>
        </p:nvSpPr>
        <p:spPr>
          <a:xfrm>
            <a:off x="4048468" y="3252960"/>
            <a:ext cx="1728192" cy="504056"/>
          </a:xfrm>
          <a:prstGeom prst="roundRect">
            <a:avLst/>
          </a:prstGeom>
          <a:solidFill>
            <a:schemeClr val="accent6">
              <a:lumMod val="20000"/>
              <a:lumOff val="80000"/>
            </a:schemeClr>
          </a:soli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rgbClr val="FF0000"/>
                </a:solidFill>
              </a:rPr>
              <a:t>コンテストによる</a:t>
            </a:r>
          </a:p>
          <a:p>
            <a:r>
              <a:rPr kumimoji="1" lang="ja-JP" altLang="en-US" sz="1600" dirty="0" smtClean="0">
                <a:solidFill>
                  <a:srgbClr val="FF0000"/>
                </a:solidFill>
              </a:rPr>
              <a:t>アプリケーション</a:t>
            </a:r>
            <a:endParaRPr kumimoji="1" lang="ja-JP" altLang="en-US" sz="1600" dirty="0">
              <a:solidFill>
                <a:srgbClr val="FF0000"/>
              </a:solidFill>
            </a:endParaRPr>
          </a:p>
        </p:txBody>
      </p:sp>
      <p:cxnSp>
        <p:nvCxnSpPr>
          <p:cNvPr id="64" name="直線矢印コネクタ 63"/>
          <p:cNvCxnSpPr>
            <a:endCxn id="41" idx="2"/>
          </p:cNvCxnSpPr>
          <p:nvPr/>
        </p:nvCxnSpPr>
        <p:spPr>
          <a:xfrm flipV="1">
            <a:off x="5169024" y="3901032"/>
            <a:ext cx="0" cy="86409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pic>
        <p:nvPicPr>
          <p:cNvPr id="65" name="Picture 2" descr="C:\Users\shindo\Pictures\materials\PicturesFromWeb\t_kiki01_smartphone.wmf"/>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1775530" y="3277044"/>
            <a:ext cx="228981" cy="383048"/>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2" descr="C:\Users\shindo\Pictures\materials\PicturesFromWeb\t_kiki01_smartphone.wmf"/>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3624119" y="3279398"/>
            <a:ext cx="228981" cy="383048"/>
          </a:xfrm>
          <a:prstGeom prst="rect">
            <a:avLst/>
          </a:prstGeom>
          <a:noFill/>
          <a:extLst>
            <a:ext uri="{909E8E84-426E-40DD-AFC4-6F175D3DCCD1}">
              <a14:hiddenFill xmlns:a14="http://schemas.microsoft.com/office/drawing/2010/main">
                <a:solidFill>
                  <a:srgbClr val="FFFFFF"/>
                </a:solidFill>
              </a14:hiddenFill>
            </a:ext>
          </a:extLst>
        </p:spPr>
      </p:pic>
      <p:sp>
        <p:nvSpPr>
          <p:cNvPr id="67" name="角丸四角形 66"/>
          <p:cNvSpPr/>
          <p:nvPr/>
        </p:nvSpPr>
        <p:spPr>
          <a:xfrm>
            <a:off x="6925512" y="2996952"/>
            <a:ext cx="2203952" cy="1264120"/>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開発者サイト</a:t>
            </a:r>
            <a:endParaRPr kumimoji="1" lang="ja-JP" altLang="en-US" sz="1400" dirty="0" smtClean="0"/>
          </a:p>
          <a:p>
            <a:pPr marL="342900" indent="-342900">
              <a:buFont typeface="Arial" panose="020B0604020202020204" pitchFamily="34" charset="0"/>
              <a:buChar char="•"/>
            </a:pPr>
            <a:r>
              <a:rPr lang="ja-JP" altLang="en-US" sz="1400" dirty="0"/>
              <a:t>提供</a:t>
            </a:r>
            <a:r>
              <a:rPr lang="ja-JP" altLang="en-US" sz="1400" dirty="0" smtClean="0"/>
              <a:t>データ</a:t>
            </a:r>
          </a:p>
          <a:p>
            <a:pPr marL="342900" indent="-342900">
              <a:buFont typeface="Arial" panose="020B0604020202020204" pitchFamily="34" charset="0"/>
              <a:buChar char="•"/>
            </a:pPr>
            <a:r>
              <a:rPr kumimoji="1" lang="en-US" altLang="ja-JP" sz="1400" dirty="0" smtClean="0"/>
              <a:t>API</a:t>
            </a:r>
            <a:r>
              <a:rPr kumimoji="1" lang="ja-JP" altLang="en-US" sz="1400" dirty="0" smtClean="0"/>
              <a:t>ドキュメント</a:t>
            </a:r>
          </a:p>
          <a:p>
            <a:pPr marL="342900" indent="-342900">
              <a:buFont typeface="Arial" panose="020B0604020202020204" pitchFamily="34" charset="0"/>
              <a:buChar char="•"/>
            </a:pPr>
            <a:r>
              <a:rPr lang="ja-JP" altLang="en-US" sz="1400" dirty="0" smtClean="0"/>
              <a:t>サンプルプログラム</a:t>
            </a:r>
          </a:p>
          <a:p>
            <a:pPr marL="342900" indent="-342900">
              <a:buFont typeface="Arial" panose="020B0604020202020204" pitchFamily="34" charset="0"/>
              <a:buChar char="•"/>
            </a:pPr>
            <a:r>
              <a:rPr kumimoji="1" lang="ja-JP" altLang="en-US" sz="1400" dirty="0" smtClean="0"/>
              <a:t>ライブラリ    等</a:t>
            </a:r>
            <a:endParaRPr kumimoji="1" lang="ja-JP" altLang="en-US" sz="1400" dirty="0"/>
          </a:p>
        </p:txBody>
      </p:sp>
      <p:sp>
        <p:nvSpPr>
          <p:cNvPr id="68" name="左矢印 67"/>
          <p:cNvSpPr/>
          <p:nvPr/>
        </p:nvSpPr>
        <p:spPr>
          <a:xfrm>
            <a:off x="6105128" y="3400281"/>
            <a:ext cx="720080" cy="428743"/>
          </a:xfrm>
          <a:prstGeom prst="leftArrow">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提供</a:t>
            </a:r>
            <a:endParaRPr kumimoji="1" lang="ja-JP" altLang="en-US" sz="1600" dirty="0"/>
          </a:p>
        </p:txBody>
      </p:sp>
      <p:sp>
        <p:nvSpPr>
          <p:cNvPr id="69" name="正方形/長方形 68"/>
          <p:cNvSpPr/>
          <p:nvPr/>
        </p:nvSpPr>
        <p:spPr>
          <a:xfrm>
            <a:off x="200472" y="5031494"/>
            <a:ext cx="6552728" cy="854154"/>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6033120" y="5557216"/>
            <a:ext cx="1191352" cy="523220"/>
          </a:xfrm>
          <a:prstGeom prst="rect">
            <a:avLst/>
          </a:prstGeom>
          <a:solidFill>
            <a:schemeClr val="bg1"/>
          </a:solidFill>
        </p:spPr>
        <p:txBody>
          <a:bodyPr wrap="none" rtlCol="0">
            <a:spAutoFit/>
          </a:bodyPr>
          <a:lstStyle/>
          <a:p>
            <a:r>
              <a:rPr kumimoji="1" lang="ja-JP" altLang="en-US" sz="1400" dirty="0" smtClean="0">
                <a:solidFill>
                  <a:srgbClr val="FF0000"/>
                </a:solidFill>
              </a:rPr>
              <a:t>本実証で扱う</a:t>
            </a:r>
          </a:p>
          <a:p>
            <a:r>
              <a:rPr lang="ja-JP" altLang="en-US" sz="1400" dirty="0">
                <a:solidFill>
                  <a:srgbClr val="FF0000"/>
                </a:solidFill>
              </a:rPr>
              <a:t>データ</a:t>
            </a:r>
            <a:endParaRPr kumimoji="1" lang="ja-JP" altLang="en-US" sz="1400" dirty="0">
              <a:solidFill>
                <a:srgbClr val="FF0000"/>
              </a:solidFill>
            </a:endParaRPr>
          </a:p>
        </p:txBody>
      </p:sp>
      <p:sp>
        <p:nvSpPr>
          <p:cNvPr id="71" name="正方形/長方形 70"/>
          <p:cNvSpPr/>
          <p:nvPr/>
        </p:nvSpPr>
        <p:spPr>
          <a:xfrm>
            <a:off x="7185248" y="4935402"/>
            <a:ext cx="2648743" cy="1655404"/>
          </a:xfrm>
          <a:prstGeom prst="rect">
            <a:avLst/>
          </a:prstGeom>
          <a:solidFill>
            <a:schemeClr val="accent6"/>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rPr>
              <a:t>【</a:t>
            </a:r>
            <a:r>
              <a:rPr lang="ja-JP" altLang="en-US" sz="1400" b="1" dirty="0">
                <a:solidFill>
                  <a:schemeClr val="tx1"/>
                </a:solidFill>
              </a:rPr>
              <a:t>公共交通</a:t>
            </a:r>
            <a:r>
              <a:rPr lang="ja-JP" altLang="en-US" sz="1400" b="1" dirty="0" smtClean="0">
                <a:solidFill>
                  <a:schemeClr val="tx1"/>
                </a:solidFill>
              </a:rPr>
              <a:t>情報オープンデータ化ガイドライン</a:t>
            </a:r>
            <a:r>
              <a:rPr kumimoji="1" lang="en-US" altLang="ja-JP" sz="1400" b="1" dirty="0" smtClean="0">
                <a:solidFill>
                  <a:schemeClr val="tx1"/>
                </a:solidFill>
              </a:rPr>
              <a:t>】</a:t>
            </a:r>
          </a:p>
          <a:p>
            <a:pPr marL="171450" indent="-171450">
              <a:buFont typeface="Arial" panose="020B0604020202020204" pitchFamily="34" charset="0"/>
              <a:buChar char="•"/>
            </a:pPr>
            <a:r>
              <a:rPr kumimoji="1" lang="ja-JP" altLang="en-US" sz="1200" dirty="0" smtClean="0">
                <a:solidFill>
                  <a:schemeClr val="tx1"/>
                </a:solidFill>
              </a:rPr>
              <a:t>オープンデータ化の手順</a:t>
            </a:r>
          </a:p>
          <a:p>
            <a:pPr marL="171450" indent="-171450">
              <a:buFont typeface="Arial" panose="020B0604020202020204" pitchFamily="34" charset="0"/>
              <a:buChar char="•"/>
            </a:pPr>
            <a:r>
              <a:rPr lang="ja-JP" altLang="en-US" sz="1200" dirty="0">
                <a:solidFill>
                  <a:schemeClr val="tx1"/>
                </a:solidFill>
              </a:rPr>
              <a:t>公共</a:t>
            </a:r>
            <a:r>
              <a:rPr lang="ja-JP" altLang="en-US" sz="1200" dirty="0" smtClean="0">
                <a:solidFill>
                  <a:schemeClr val="tx1"/>
                </a:solidFill>
              </a:rPr>
              <a:t>交通機関の権利・責任分界点</a:t>
            </a:r>
          </a:p>
          <a:p>
            <a:pPr marL="171450" indent="-171450">
              <a:buFont typeface="Arial" panose="020B0604020202020204" pitchFamily="34" charset="0"/>
              <a:buChar char="•"/>
            </a:pPr>
            <a:r>
              <a:rPr lang="ja-JP" altLang="en-US" sz="1200" dirty="0">
                <a:solidFill>
                  <a:schemeClr val="tx1"/>
                </a:solidFill>
              </a:rPr>
              <a:t>情報サービス開発事業者、公共交通機関利用者等の情報利用者が公共交通情報を利用</a:t>
            </a:r>
            <a:r>
              <a:rPr lang="ja-JP" altLang="en-US" sz="1200" dirty="0" smtClean="0">
                <a:solidFill>
                  <a:schemeClr val="tx1"/>
                </a:solidFill>
              </a:rPr>
              <a:t>するうえでの留意</a:t>
            </a:r>
            <a:r>
              <a:rPr lang="ja-JP" altLang="en-US" sz="1200" dirty="0">
                <a:solidFill>
                  <a:schemeClr val="tx1"/>
                </a:solidFill>
              </a:rPr>
              <a:t>事項</a:t>
            </a:r>
            <a:endParaRPr kumimoji="1" lang="ja-JP" altLang="en-US" sz="1200" dirty="0">
              <a:solidFill>
                <a:schemeClr val="tx1"/>
              </a:solidFill>
            </a:endParaRPr>
          </a:p>
        </p:txBody>
      </p:sp>
      <p:cxnSp>
        <p:nvCxnSpPr>
          <p:cNvPr id="72" name="曲線コネクタ 71"/>
          <p:cNvCxnSpPr>
            <a:stCxn id="71" idx="0"/>
            <a:endCxn id="69" idx="3"/>
          </p:cNvCxnSpPr>
          <p:nvPr/>
        </p:nvCxnSpPr>
        <p:spPr>
          <a:xfrm rot="16200000" flipH="1" flipV="1">
            <a:off x="7369825" y="4318776"/>
            <a:ext cx="523169" cy="1756420"/>
          </a:xfrm>
          <a:prstGeom prst="curvedConnector4">
            <a:avLst>
              <a:gd name="adj1" fmla="val -43695"/>
              <a:gd name="adj2" fmla="val 8770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3" name="曲線コネクタ 72"/>
          <p:cNvCxnSpPr>
            <a:stCxn id="71" idx="0"/>
            <a:endCxn id="67" idx="2"/>
          </p:cNvCxnSpPr>
          <p:nvPr/>
        </p:nvCxnSpPr>
        <p:spPr>
          <a:xfrm rot="16200000" flipV="1">
            <a:off x="7931389" y="4357171"/>
            <a:ext cx="674330" cy="482132"/>
          </a:xfrm>
          <a:prstGeom prst="curvedConnector3">
            <a:avLst>
              <a:gd name="adj1" fmla="val 50000"/>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4" name="角丸四角形 73"/>
          <p:cNvSpPr/>
          <p:nvPr/>
        </p:nvSpPr>
        <p:spPr>
          <a:xfrm>
            <a:off x="4376936" y="6023167"/>
            <a:ext cx="1728192" cy="360040"/>
          </a:xfrm>
          <a:prstGeom prst="roundRect">
            <a:avLst/>
          </a:prstGeom>
          <a:solidFill>
            <a:schemeClr val="bg1"/>
          </a:solidFill>
          <a:ln>
            <a:solidFill>
              <a:schemeClr val="tx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600" dirty="0" smtClean="0">
                <a:solidFill>
                  <a:srgbClr val="002060"/>
                </a:solidFill>
              </a:rPr>
              <a:t>バス事業者</a:t>
            </a:r>
            <a:endParaRPr kumimoji="1" lang="ja-JP" altLang="en-US" sz="1600" dirty="0">
              <a:solidFill>
                <a:srgbClr val="002060"/>
              </a:solidFill>
            </a:endParaRPr>
          </a:p>
        </p:txBody>
      </p:sp>
      <p:pic>
        <p:nvPicPr>
          <p:cNvPr id="75" name="Picture 2"/>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4448944" y="6080522"/>
            <a:ext cx="478770" cy="259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6" name="Picture 2" descr="C:\Users\shindo\AppData\Local\Microsoft\Windows\Temporary Internet Files\Content.IE5\JGBEE0TY\MC900434845[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1927" y="4477512"/>
            <a:ext cx="276225" cy="276225"/>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2" descr="C:\Users\shindo\AppData\Local\Microsoft\Windows\Temporary Internet Files\Content.IE5\JGBEE0TY\MC900434845[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2520" y="4561327"/>
            <a:ext cx="276225" cy="276225"/>
          </a:xfrm>
          <a:prstGeom prst="rect">
            <a:avLst/>
          </a:prstGeom>
          <a:noFill/>
          <a:extLst>
            <a:ext uri="{909E8E84-426E-40DD-AFC4-6F175D3DCCD1}">
              <a14:hiddenFill xmlns:a14="http://schemas.microsoft.com/office/drawing/2010/main">
                <a:solidFill>
                  <a:srgbClr val="FFFFFF"/>
                </a:solidFill>
              </a14:hiddenFill>
            </a:ext>
          </a:extLst>
        </p:spPr>
      </p:pic>
      <p:sp>
        <p:nvSpPr>
          <p:cNvPr id="78" name="テキスト ボックス 77"/>
          <p:cNvSpPr txBox="1"/>
          <p:nvPr/>
        </p:nvSpPr>
        <p:spPr>
          <a:xfrm>
            <a:off x="8390413" y="4405088"/>
            <a:ext cx="595035" cy="338554"/>
          </a:xfrm>
          <a:prstGeom prst="rect">
            <a:avLst/>
          </a:prstGeom>
          <a:noFill/>
        </p:spPr>
        <p:txBody>
          <a:bodyPr wrap="none" rtlCol="0">
            <a:spAutoFit/>
          </a:bodyPr>
          <a:lstStyle/>
          <a:p>
            <a:r>
              <a:rPr kumimoji="1" lang="ja-JP" altLang="en-US" sz="1600" dirty="0" smtClean="0"/>
              <a:t>反映</a:t>
            </a:r>
            <a:endParaRPr kumimoji="1" lang="ja-JP" altLang="en-US" sz="1600" dirty="0"/>
          </a:p>
        </p:txBody>
      </p:sp>
    </p:spTree>
    <p:extLst>
      <p:ext uri="{BB962C8B-B14F-4D97-AF65-F5344CB8AC3E}">
        <p14:creationId xmlns:p14="http://schemas.microsoft.com/office/powerpoint/2010/main" val="338152601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a:cxnSpLocks noChangeShapeType="1"/>
          </p:cNvCxnSpPr>
          <p:nvPr/>
        </p:nvCxnSpPr>
        <p:spPr bwMode="auto">
          <a:xfrm>
            <a:off x="0" y="404664"/>
            <a:ext cx="9906000" cy="1587"/>
          </a:xfrm>
          <a:prstGeom prst="line">
            <a:avLst/>
          </a:prstGeom>
          <a:noFill/>
          <a:ln w="63500" cmpd="sng" algn="ctr">
            <a:solidFill>
              <a:srgbClr val="FF9900"/>
            </a:solidFill>
            <a:round/>
            <a:headEnd/>
            <a:tailEnd/>
          </a:ln>
        </p:spPr>
      </p:cxnSp>
      <p:sp>
        <p:nvSpPr>
          <p:cNvPr id="6" name="テキスト ボックス 5"/>
          <p:cNvSpPr txBox="1"/>
          <p:nvPr/>
        </p:nvSpPr>
        <p:spPr>
          <a:xfrm>
            <a:off x="2" y="-2353"/>
            <a:ext cx="9905999" cy="400093"/>
          </a:xfrm>
          <a:prstGeom prst="rect">
            <a:avLst/>
          </a:prstGeom>
          <a:noFill/>
        </p:spPr>
        <p:txBody>
          <a:bodyPr wrap="square" lIns="91424" tIns="45712" rIns="91424" bIns="45712" rtlCol="0">
            <a:spAutoFit/>
          </a:bodyPr>
          <a:lstStyle/>
          <a:p>
            <a:pPr algn="ctr"/>
            <a:r>
              <a:rPr lang="ja-JP" altLang="en-US" dirty="0">
                <a:latin typeface="+mn-ea"/>
              </a:rPr>
              <a:t>平成</a:t>
            </a:r>
            <a:r>
              <a:rPr lang="en-US" altLang="ja-JP" dirty="0">
                <a:latin typeface="+mn-ea"/>
              </a:rPr>
              <a:t>25</a:t>
            </a:r>
            <a:r>
              <a:rPr lang="ja-JP" altLang="en-US" dirty="0">
                <a:latin typeface="+mn-ea"/>
              </a:rPr>
              <a:t>年度オープンデータ実証実験　公共交通</a:t>
            </a:r>
            <a:r>
              <a:rPr lang="ja-JP" altLang="en-US" dirty="0" smtClean="0">
                <a:latin typeface="+mn-ea"/>
              </a:rPr>
              <a:t>実証（成果）</a:t>
            </a:r>
            <a:endParaRPr lang="en-US" altLang="ja-JP" dirty="0">
              <a:latin typeface="+mn-ea"/>
            </a:endParaRPr>
          </a:p>
        </p:txBody>
      </p:sp>
      <p:sp>
        <p:nvSpPr>
          <p:cNvPr id="8" name="正方形/長方形 7"/>
          <p:cNvSpPr/>
          <p:nvPr/>
        </p:nvSpPr>
        <p:spPr>
          <a:xfrm>
            <a:off x="144017" y="1773108"/>
            <a:ext cx="4753893" cy="1231106"/>
          </a:xfrm>
          <a:prstGeom prst="rect">
            <a:avLst/>
          </a:prstGeom>
        </p:spPr>
        <p:txBody>
          <a:bodyPr wrap="square">
            <a:spAutoFit/>
          </a:bodyPr>
          <a:ls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a:lstStyle>
          <a:p>
            <a:r>
              <a:rPr lang="ja-JP" altLang="en-US" sz="1400" dirty="0" smtClean="0">
                <a:solidFill>
                  <a:srgbClr val="002060"/>
                </a:solidFill>
                <a:latin typeface="HGP創英角ｺﾞｼｯｸUB" pitchFamily="50" charset="-128"/>
                <a:ea typeface="HGP創英角ｺﾞｼｯｸUB" pitchFamily="50" charset="-128"/>
              </a:rPr>
              <a:t>○公共</a:t>
            </a:r>
            <a:r>
              <a:rPr lang="ja-JP" altLang="en-US" sz="1400" dirty="0">
                <a:solidFill>
                  <a:srgbClr val="002060"/>
                </a:solidFill>
                <a:latin typeface="HGP創英角ｺﾞｼｯｸUB" pitchFamily="50" charset="-128"/>
                <a:ea typeface="HGP創英角ｺﾞｼｯｸUB" pitchFamily="50" charset="-128"/>
              </a:rPr>
              <a:t>交通運行情報提供サービス「</a:t>
            </a:r>
            <a:r>
              <a:rPr lang="ja-JP" altLang="en-US" sz="1400" dirty="0" smtClean="0">
                <a:solidFill>
                  <a:srgbClr val="002060"/>
                </a:solidFill>
                <a:latin typeface="HGP創英角ｺﾞｼｯｸUB" pitchFamily="50" charset="-128"/>
                <a:ea typeface="HGP創英角ｺﾞｼｯｸUB" pitchFamily="50" charset="-128"/>
              </a:rPr>
              <a:t>ドコシル</a:t>
            </a:r>
            <a:r>
              <a:rPr lang="en-US" altLang="ja-JP" sz="1400" dirty="0" smtClean="0">
                <a:solidFill>
                  <a:srgbClr val="002060"/>
                </a:solidFill>
                <a:latin typeface="HGP創英角ｺﾞｼｯｸUB" pitchFamily="50" charset="-128"/>
                <a:ea typeface="HGP創英角ｺﾞｼｯｸUB" pitchFamily="50" charset="-128"/>
              </a:rPr>
              <a:t>2.0</a:t>
            </a:r>
            <a:r>
              <a:rPr lang="ja-JP" altLang="en-US" sz="1400" dirty="0" smtClean="0">
                <a:solidFill>
                  <a:srgbClr val="002060"/>
                </a:solidFill>
                <a:latin typeface="HGP創英角ｺﾞｼｯｸUB" pitchFamily="50" charset="-128"/>
                <a:ea typeface="HGP創英角ｺﾞｼｯｸUB" pitchFamily="50" charset="-128"/>
              </a:rPr>
              <a:t>」</a:t>
            </a:r>
            <a:endParaRPr lang="en-US" altLang="ja-JP" sz="1400" dirty="0">
              <a:solidFill>
                <a:srgbClr val="002060"/>
              </a:solidFill>
              <a:latin typeface="HGP創英角ｺﾞｼｯｸUB" pitchFamily="50" charset="-128"/>
              <a:ea typeface="HGP創英角ｺﾞｼｯｸUB" pitchFamily="50" charset="-128"/>
            </a:endParaRPr>
          </a:p>
          <a:p>
            <a:pPr marL="285750" indent="-285750">
              <a:buFont typeface="Wingdings" panose="05000000000000000000" pitchFamily="2" charset="2"/>
              <a:buChar char="Ø"/>
            </a:pPr>
            <a:r>
              <a:rPr lang="ja-JP" altLang="en-US" sz="1200" dirty="0" smtClean="0">
                <a:solidFill>
                  <a:prstClr val="black"/>
                </a:solidFill>
                <a:latin typeface="ＭＳ Ｐゴシック"/>
                <a:ea typeface="ＭＳ Ｐゴシック"/>
              </a:rPr>
              <a:t>提供する機能・情報を拡大</a:t>
            </a:r>
            <a:endParaRPr lang="en-US" altLang="ja-JP" sz="1200" dirty="0" smtClean="0">
              <a:solidFill>
                <a:prstClr val="black"/>
              </a:solidFill>
              <a:latin typeface="ＭＳ Ｐゴシック"/>
              <a:ea typeface="ＭＳ Ｐゴシック"/>
            </a:endParaRPr>
          </a:p>
          <a:p>
            <a:pPr marL="361950" indent="-361950"/>
            <a:r>
              <a:rPr lang="ja-JP" altLang="en-US" sz="1200" dirty="0" smtClean="0">
                <a:solidFill>
                  <a:srgbClr val="002060"/>
                </a:solidFill>
                <a:latin typeface="ＭＳ Ｐゴシック"/>
                <a:ea typeface="ＭＳ Ｐゴシック"/>
              </a:rPr>
              <a:t>　　・</a:t>
            </a:r>
            <a:r>
              <a:rPr lang="zh-TW" altLang="en-US" sz="1200" dirty="0" smtClean="0">
                <a:solidFill>
                  <a:prstClr val="black"/>
                </a:solidFill>
              </a:rPr>
              <a:t>首都圏</a:t>
            </a:r>
            <a:r>
              <a:rPr lang="en-US" altLang="zh-TW" sz="1200" dirty="0">
                <a:solidFill>
                  <a:prstClr val="black"/>
                </a:solidFill>
              </a:rPr>
              <a:t>12</a:t>
            </a:r>
            <a:r>
              <a:rPr lang="zh-TW" altLang="en-US" sz="1200" dirty="0">
                <a:solidFill>
                  <a:prstClr val="black"/>
                </a:solidFill>
              </a:rPr>
              <a:t>社局（</a:t>
            </a:r>
            <a:r>
              <a:rPr lang="en-US" altLang="zh-TW" sz="1200" dirty="0">
                <a:solidFill>
                  <a:prstClr val="black"/>
                </a:solidFill>
              </a:rPr>
              <a:t>45</a:t>
            </a:r>
            <a:r>
              <a:rPr lang="zh-TW" altLang="en-US" sz="1200" dirty="0">
                <a:solidFill>
                  <a:prstClr val="black"/>
                </a:solidFill>
              </a:rPr>
              <a:t>路線以上</a:t>
            </a:r>
            <a:r>
              <a:rPr lang="zh-TW" altLang="en-US" sz="1200" dirty="0" smtClean="0">
                <a:solidFill>
                  <a:prstClr val="black"/>
                </a:solidFill>
              </a:rPr>
              <a:t>）</a:t>
            </a:r>
            <a:r>
              <a:rPr lang="ja-JP" altLang="en-US" sz="1200" dirty="0" smtClean="0">
                <a:solidFill>
                  <a:prstClr val="black"/>
                </a:solidFill>
              </a:rPr>
              <a:t>の時刻表情報・運行情報を提供</a:t>
            </a:r>
            <a:endParaRPr lang="en-US" altLang="ja-JP" sz="1200" dirty="0" smtClean="0">
              <a:solidFill>
                <a:prstClr val="black"/>
              </a:solidFill>
            </a:endParaRPr>
          </a:p>
          <a:p>
            <a:pPr marL="265113" indent="-265113"/>
            <a:r>
              <a:rPr lang="ja-JP" altLang="en-US" sz="1200" dirty="0" smtClean="0">
                <a:solidFill>
                  <a:prstClr val="black"/>
                </a:solidFill>
              </a:rPr>
              <a:t>　　・</a:t>
            </a:r>
            <a:r>
              <a:rPr lang="en-US" altLang="ja-JP" sz="1200" dirty="0" smtClean="0">
                <a:solidFill>
                  <a:prstClr val="black"/>
                </a:solidFill>
              </a:rPr>
              <a:t>Twitter </a:t>
            </a:r>
            <a:r>
              <a:rPr lang="ja-JP" altLang="en-US" sz="1200" dirty="0">
                <a:solidFill>
                  <a:prstClr val="black"/>
                </a:solidFill>
              </a:rPr>
              <a:t>アカウントを用いて列車、バスに対してつぶやく</a:t>
            </a:r>
            <a:r>
              <a:rPr lang="ja-JP" altLang="en-US" sz="1200" dirty="0" smtClean="0">
                <a:solidFill>
                  <a:prstClr val="black"/>
                </a:solidFill>
              </a:rPr>
              <a:t>機能を追加</a:t>
            </a:r>
            <a:endParaRPr lang="en-US" altLang="ja-JP" sz="1200" dirty="0">
              <a:solidFill>
                <a:prstClr val="black"/>
              </a:solidFill>
            </a:endParaRPr>
          </a:p>
          <a:p>
            <a:r>
              <a:rPr lang="ja-JP" altLang="en-US" sz="1200" dirty="0" smtClean="0">
                <a:solidFill>
                  <a:prstClr val="black"/>
                </a:solidFill>
              </a:rPr>
              <a:t>　　・時刻表</a:t>
            </a:r>
            <a:r>
              <a:rPr lang="ja-JP" altLang="en-US" sz="1200" dirty="0">
                <a:solidFill>
                  <a:prstClr val="black"/>
                </a:solidFill>
              </a:rPr>
              <a:t>からのおよその遅れ時分の表示（在線列車</a:t>
            </a:r>
            <a:r>
              <a:rPr lang="ja-JP" altLang="en-US" sz="1200" dirty="0" smtClean="0">
                <a:solidFill>
                  <a:prstClr val="black"/>
                </a:solidFill>
              </a:rPr>
              <a:t>）</a:t>
            </a:r>
            <a:endParaRPr lang="en-US" altLang="ja-JP" sz="1200" dirty="0" smtClean="0">
              <a:solidFill>
                <a:prstClr val="black"/>
              </a:solidFill>
            </a:endParaRPr>
          </a:p>
          <a:p>
            <a:r>
              <a:rPr lang="ja-JP" altLang="en-US" sz="1200" dirty="0" smtClean="0">
                <a:solidFill>
                  <a:prstClr val="black"/>
                </a:solidFill>
              </a:rPr>
              <a:t>　　・緊急時・災害</a:t>
            </a:r>
            <a:r>
              <a:rPr lang="ja-JP" altLang="en-US" sz="1200" dirty="0">
                <a:solidFill>
                  <a:prstClr val="black"/>
                </a:solidFill>
              </a:rPr>
              <a:t>時情報として</a:t>
            </a:r>
            <a:r>
              <a:rPr lang="ja-JP" altLang="en-US" sz="1200" dirty="0" smtClean="0">
                <a:solidFill>
                  <a:prstClr val="black"/>
                </a:solidFill>
              </a:rPr>
              <a:t>最寄りの避難所を表示</a:t>
            </a:r>
          </a:p>
        </p:txBody>
      </p:sp>
      <p:sp>
        <p:nvSpPr>
          <p:cNvPr id="9" name="正方形/長方形 8"/>
          <p:cNvSpPr/>
          <p:nvPr/>
        </p:nvSpPr>
        <p:spPr>
          <a:xfrm>
            <a:off x="4808985" y="1756846"/>
            <a:ext cx="4710467" cy="1492716"/>
          </a:xfrm>
          <a:prstGeom prst="rect">
            <a:avLst/>
          </a:prstGeom>
        </p:spPr>
        <p:txBody>
          <a:bodyPr wrap="square">
            <a:spAutoFit/>
          </a:bodyPr>
          <a:ls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a:lstStyle>
          <a:p>
            <a:r>
              <a:rPr lang="ja-JP" altLang="en-US" sz="1400" dirty="0" smtClean="0">
                <a:solidFill>
                  <a:srgbClr val="002060"/>
                </a:solidFill>
                <a:latin typeface="HGP創英角ｺﾞｼｯｸUB" pitchFamily="50" charset="-128"/>
                <a:ea typeface="HGP創英角ｺﾞｼｯｸUB" pitchFamily="50" charset="-128"/>
              </a:rPr>
              <a:t>○公共交通施設情報提供サービス「</a:t>
            </a:r>
            <a:r>
              <a:rPr lang="ja-JP" altLang="en-US" sz="1400" dirty="0">
                <a:solidFill>
                  <a:srgbClr val="002060"/>
                </a:solidFill>
                <a:latin typeface="HGP創英角ｺﾞｼｯｸUB" pitchFamily="50" charset="-128"/>
                <a:ea typeface="HGP創英角ｺﾞｼｯｸUB" pitchFamily="50" charset="-128"/>
              </a:rPr>
              <a:t>ココシルターミナル</a:t>
            </a:r>
            <a:r>
              <a:rPr lang="ja-JP" altLang="en-US" sz="1400" dirty="0" smtClean="0">
                <a:solidFill>
                  <a:srgbClr val="002060"/>
                </a:solidFill>
                <a:latin typeface="HGP創英角ｺﾞｼｯｸUB" pitchFamily="50" charset="-128"/>
                <a:ea typeface="HGP創英角ｺﾞｼｯｸUB" pitchFamily="50" charset="-128"/>
              </a:rPr>
              <a:t>」</a:t>
            </a:r>
            <a:endParaRPr lang="en-US" altLang="ja-JP" sz="1400" dirty="0" smtClean="0">
              <a:solidFill>
                <a:srgbClr val="002060"/>
              </a:solidFill>
              <a:latin typeface="HGP創英角ｺﾞｼｯｸUB" pitchFamily="50" charset="-128"/>
              <a:ea typeface="HGP創英角ｺﾞｼｯｸUB" pitchFamily="50" charset="-128"/>
            </a:endParaRPr>
          </a:p>
          <a:p>
            <a:pPr marL="285750" indent="-285750">
              <a:buFont typeface="Wingdings" panose="05000000000000000000" pitchFamily="2" charset="2"/>
              <a:buChar char="Ø"/>
            </a:pPr>
            <a:r>
              <a:rPr lang="ja-JP" altLang="en-US" sz="1100" dirty="0">
                <a:solidFill>
                  <a:prstClr val="black"/>
                </a:solidFill>
                <a:latin typeface="ＭＳ Ｐゴシック"/>
                <a:ea typeface="ＭＳ Ｐゴシック"/>
              </a:rPr>
              <a:t>対象</a:t>
            </a:r>
            <a:r>
              <a:rPr lang="ja-JP" altLang="en-US" sz="1100" dirty="0" smtClean="0">
                <a:solidFill>
                  <a:prstClr val="black"/>
                </a:solidFill>
                <a:latin typeface="ＭＳ Ｐゴシック"/>
                <a:ea typeface="ＭＳ Ｐゴシック"/>
              </a:rPr>
              <a:t>駅、提供情報を拡大</a:t>
            </a:r>
            <a:endParaRPr lang="en-US" altLang="ja-JP" sz="1100" dirty="0" smtClean="0">
              <a:solidFill>
                <a:prstClr val="black"/>
              </a:solidFill>
              <a:latin typeface="ＭＳ Ｐゴシック"/>
              <a:ea typeface="ＭＳ Ｐゴシック"/>
            </a:endParaRPr>
          </a:p>
          <a:p>
            <a:r>
              <a:rPr lang="ja-JP" altLang="en-US" sz="1100" dirty="0">
                <a:solidFill>
                  <a:prstClr val="black"/>
                </a:solidFill>
                <a:latin typeface="ＭＳ Ｐゴシック"/>
                <a:ea typeface="ＭＳ Ｐゴシック"/>
              </a:rPr>
              <a:t>　</a:t>
            </a:r>
            <a:r>
              <a:rPr lang="ja-JP" altLang="en-US" sz="1100" dirty="0" smtClean="0">
                <a:solidFill>
                  <a:prstClr val="black"/>
                </a:solidFill>
                <a:latin typeface="ＭＳ Ｐゴシック"/>
                <a:ea typeface="ＭＳ Ｐゴシック"/>
              </a:rPr>
              <a:t>　・東京駅（</a:t>
            </a:r>
            <a:r>
              <a:rPr lang="en-US" altLang="ja-JP" sz="1100" dirty="0" smtClean="0">
                <a:solidFill>
                  <a:prstClr val="black"/>
                </a:solidFill>
                <a:latin typeface="ＭＳ Ｐゴシック"/>
                <a:ea typeface="ＭＳ Ｐゴシック"/>
              </a:rPr>
              <a:t>H24</a:t>
            </a:r>
            <a:r>
              <a:rPr lang="ja-JP" altLang="en-US" sz="1100" dirty="0" smtClean="0">
                <a:solidFill>
                  <a:prstClr val="black"/>
                </a:solidFill>
                <a:latin typeface="ＭＳ Ｐゴシック"/>
                <a:ea typeface="ＭＳ Ｐゴシック"/>
              </a:rPr>
              <a:t>年度）に加え、新宿駅、羽田空港も対象</a:t>
            </a:r>
            <a:endParaRPr lang="en-US" altLang="ja-JP" sz="1100" dirty="0" smtClean="0">
              <a:solidFill>
                <a:prstClr val="black"/>
              </a:solidFill>
              <a:latin typeface="ＭＳ Ｐゴシック"/>
              <a:ea typeface="ＭＳ Ｐゴシック"/>
            </a:endParaRPr>
          </a:p>
          <a:p>
            <a:pPr marL="285750" indent="-285750">
              <a:buFont typeface="Wingdings" panose="05000000000000000000" pitchFamily="2" charset="2"/>
              <a:buChar char="Ø"/>
            </a:pPr>
            <a:r>
              <a:rPr lang="ja-JP" altLang="en-US" sz="1100" dirty="0" smtClean="0">
                <a:solidFill>
                  <a:prstClr val="black"/>
                </a:solidFill>
                <a:latin typeface="ＭＳ Ｐゴシック"/>
                <a:ea typeface="ＭＳ Ｐゴシック"/>
              </a:rPr>
              <a:t>機能の拡充</a:t>
            </a:r>
            <a:endParaRPr lang="en-US" altLang="ja-JP" sz="1100" dirty="0">
              <a:solidFill>
                <a:prstClr val="black"/>
              </a:solidFill>
              <a:latin typeface="ＭＳ Ｐゴシック"/>
              <a:ea typeface="ＭＳ Ｐゴシック"/>
            </a:endParaRPr>
          </a:p>
          <a:p>
            <a:pPr marL="361950" indent="-361950"/>
            <a:r>
              <a:rPr lang="ja-JP" altLang="en-US" sz="1100" dirty="0" smtClean="0">
                <a:solidFill>
                  <a:prstClr val="black"/>
                </a:solidFill>
                <a:latin typeface="ＭＳ Ｐゴシック"/>
                <a:ea typeface="ＭＳ Ｐゴシック"/>
              </a:rPr>
              <a:t>　　・</a:t>
            </a:r>
            <a:r>
              <a:rPr lang="en-US" altLang="ja-JP" sz="1100" dirty="0" smtClean="0">
                <a:solidFill>
                  <a:prstClr val="black"/>
                </a:solidFill>
              </a:rPr>
              <a:t>Bluetooth </a:t>
            </a:r>
            <a:r>
              <a:rPr lang="en-US" altLang="ja-JP" sz="1100" dirty="0">
                <a:solidFill>
                  <a:prstClr val="black"/>
                </a:solidFill>
              </a:rPr>
              <a:t>Low Energy</a:t>
            </a:r>
            <a:r>
              <a:rPr lang="ja-JP" altLang="en-US" sz="1100" dirty="0">
                <a:solidFill>
                  <a:prstClr val="black"/>
                </a:solidFill>
              </a:rPr>
              <a:t>のマーカ</a:t>
            </a:r>
            <a:r>
              <a:rPr lang="ja-JP" altLang="en-US" sz="1100" dirty="0" smtClean="0">
                <a:solidFill>
                  <a:prstClr val="black"/>
                </a:solidFill>
              </a:rPr>
              <a:t>を位置認識用デバイスとして追加</a:t>
            </a:r>
            <a:endParaRPr lang="en-US" altLang="ja-JP" sz="1100" dirty="0" smtClean="0">
              <a:solidFill>
                <a:prstClr val="black"/>
              </a:solidFill>
            </a:endParaRPr>
          </a:p>
          <a:p>
            <a:r>
              <a:rPr lang="ja-JP" altLang="en-US" sz="1100" dirty="0" smtClean="0">
                <a:solidFill>
                  <a:prstClr val="black"/>
                </a:solidFill>
              </a:rPr>
              <a:t>　　・みどり</a:t>
            </a:r>
            <a:r>
              <a:rPr lang="ja-JP" altLang="en-US" sz="1100" dirty="0">
                <a:solidFill>
                  <a:prstClr val="black"/>
                </a:solidFill>
              </a:rPr>
              <a:t>の窓口カウンタの</a:t>
            </a:r>
            <a:r>
              <a:rPr lang="ja-JP" altLang="en-US" sz="1100" dirty="0" smtClean="0">
                <a:solidFill>
                  <a:prstClr val="black"/>
                </a:solidFill>
              </a:rPr>
              <a:t>混雑状況を提供</a:t>
            </a:r>
            <a:endParaRPr lang="en-US" altLang="ja-JP" sz="1100" dirty="0" smtClean="0">
              <a:solidFill>
                <a:prstClr val="black"/>
              </a:solidFill>
            </a:endParaRPr>
          </a:p>
          <a:p>
            <a:r>
              <a:rPr lang="ja-JP" altLang="en-US" sz="1100" dirty="0">
                <a:solidFill>
                  <a:prstClr val="black"/>
                </a:solidFill>
              </a:rPr>
              <a:t>　　</a:t>
            </a:r>
            <a:r>
              <a:rPr lang="ja-JP" altLang="en-US" sz="1100" dirty="0" smtClean="0">
                <a:solidFill>
                  <a:prstClr val="black"/>
                </a:solidFill>
              </a:rPr>
              <a:t>・駅での乗り換えを支援するターミナルナビを提供</a:t>
            </a:r>
            <a:endParaRPr lang="en-US" altLang="ja-JP" sz="1100" dirty="0" smtClean="0">
              <a:solidFill>
                <a:prstClr val="black"/>
              </a:solidFill>
            </a:endParaRPr>
          </a:p>
          <a:p>
            <a:r>
              <a:rPr lang="ja-JP" altLang="en-US" sz="1100" dirty="0" smtClean="0">
                <a:solidFill>
                  <a:prstClr val="black"/>
                </a:solidFill>
              </a:rPr>
              <a:t>　　・羽田</a:t>
            </a:r>
            <a:r>
              <a:rPr lang="ja-JP" altLang="en-US" sz="1100" dirty="0">
                <a:solidFill>
                  <a:prstClr val="black"/>
                </a:solidFill>
              </a:rPr>
              <a:t>空港</a:t>
            </a:r>
            <a:r>
              <a:rPr lang="ja-JP" altLang="en-US" sz="1100" dirty="0" smtClean="0">
                <a:solidFill>
                  <a:prstClr val="black"/>
                </a:solidFill>
              </a:rPr>
              <a:t>のリアルタイムフライト情報を提供</a:t>
            </a:r>
            <a:endParaRPr lang="ja-JP" altLang="en-US" sz="1050" dirty="0" smtClean="0">
              <a:solidFill>
                <a:prstClr val="black"/>
              </a:solidFill>
            </a:endParaRPr>
          </a:p>
        </p:txBody>
      </p:sp>
      <p:sp>
        <p:nvSpPr>
          <p:cNvPr id="15" name="テキスト ボックス 14"/>
          <p:cNvSpPr txBox="1"/>
          <p:nvPr/>
        </p:nvSpPr>
        <p:spPr>
          <a:xfrm>
            <a:off x="3440832" y="4939134"/>
            <a:ext cx="1008861" cy="553998"/>
          </a:xfrm>
          <a:prstGeom prst="rect">
            <a:avLst/>
          </a:prstGeom>
          <a:noFill/>
        </p:spPr>
        <p:txBody>
          <a:bodyPr wrap="square" rtlCol="0">
            <a:spAutoFit/>
          </a:bodyPr>
          <a:lstStyle/>
          <a:p>
            <a:pPr algn="ctr">
              <a:lnSpc>
                <a:spcPts val="1200"/>
              </a:lnSpc>
            </a:pPr>
            <a:r>
              <a:rPr lang="ja-JP" altLang="en-US" sz="1100" dirty="0">
                <a:solidFill>
                  <a:prstClr val="black"/>
                </a:solidFill>
              </a:rPr>
              <a:t>災害時に</a:t>
            </a:r>
            <a:r>
              <a:rPr lang="ja-JP" altLang="en-US" sz="1100" dirty="0" smtClean="0">
                <a:solidFill>
                  <a:prstClr val="black"/>
                </a:solidFill>
              </a:rPr>
              <a:t>は最寄りの避難所を表示</a:t>
            </a:r>
            <a:endParaRPr lang="ja-JP" altLang="en-US" sz="1100" dirty="0">
              <a:solidFill>
                <a:prstClr val="black"/>
              </a:solidFill>
            </a:endParaRPr>
          </a:p>
        </p:txBody>
      </p:sp>
      <p:grpSp>
        <p:nvGrpSpPr>
          <p:cNvPr id="3" name="グループ化 2"/>
          <p:cNvGrpSpPr>
            <a:grpSpLocks noChangeAspect="1"/>
          </p:cNvGrpSpPr>
          <p:nvPr/>
        </p:nvGrpSpPr>
        <p:grpSpPr>
          <a:xfrm>
            <a:off x="5385048" y="3269014"/>
            <a:ext cx="1050731" cy="1973618"/>
            <a:chOff x="5951654" y="2132856"/>
            <a:chExt cx="993612" cy="2304256"/>
          </a:xfrm>
        </p:grpSpPr>
        <p:pic>
          <p:nvPicPr>
            <p:cNvPr id="19" name="コンテンツ プレースホルダー 6"/>
            <p:cNvPicPr>
              <a:picLocks noChangeAspect="1"/>
            </p:cNvPicPr>
            <p:nvPr/>
          </p:nvPicPr>
          <p:blipFill rotWithShape="1">
            <a:blip r:embed="rId2" cstate="email">
              <a:extLst>
                <a:ext uri="{28A0092B-C50C-407E-A947-70E740481C1C}">
                  <a14:useLocalDpi xmlns:a14="http://schemas.microsoft.com/office/drawing/2010/main"/>
                </a:ext>
              </a:extLst>
            </a:blip>
            <a:srcRect r="-237"/>
            <a:stretch/>
          </p:blipFill>
          <p:spPr>
            <a:xfrm rot="10800000">
              <a:off x="5951654" y="3144074"/>
              <a:ext cx="977736" cy="1293038"/>
            </a:xfrm>
            <a:prstGeom prst="rect">
              <a:avLst/>
            </a:prstGeom>
            <a:ln>
              <a:solidFill>
                <a:schemeClr val="tx1"/>
              </a:solidFill>
            </a:ln>
          </p:spPr>
        </p:pic>
        <p:pic>
          <p:nvPicPr>
            <p:cNvPr id="20" name="コンテンツ プレースホルダー 7"/>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951655" y="2132856"/>
              <a:ext cx="993611" cy="1314033"/>
            </a:xfrm>
            <a:prstGeom prst="rect">
              <a:avLst/>
            </a:prstGeom>
            <a:ln>
              <a:solidFill>
                <a:schemeClr val="tx1"/>
              </a:solidFill>
            </a:ln>
          </p:spPr>
        </p:pic>
      </p:grpSp>
      <p:sp>
        <p:nvSpPr>
          <p:cNvPr id="21" name="テキスト ボックス 20"/>
          <p:cNvSpPr txBox="1"/>
          <p:nvPr/>
        </p:nvSpPr>
        <p:spPr>
          <a:xfrm>
            <a:off x="5169024" y="5275366"/>
            <a:ext cx="1441438" cy="400110"/>
          </a:xfrm>
          <a:prstGeom prst="rect">
            <a:avLst/>
          </a:prstGeom>
          <a:noFill/>
        </p:spPr>
        <p:txBody>
          <a:bodyPr wrap="square" rtlCol="0">
            <a:spAutoFit/>
          </a:bodyPr>
          <a:lstStyle/>
          <a:p>
            <a:pPr algn="ctr">
              <a:lnSpc>
                <a:spcPts val="1200"/>
              </a:lnSpc>
            </a:pPr>
            <a:r>
              <a:rPr lang="ja-JP" altLang="en-US" sz="1100" dirty="0" smtClean="0">
                <a:solidFill>
                  <a:prstClr val="black"/>
                </a:solidFill>
              </a:rPr>
              <a:t>カウンタのセンサで混雑状況検知</a:t>
            </a:r>
            <a:endParaRPr lang="ja-JP" altLang="en-US" sz="1100" dirty="0">
              <a:solidFill>
                <a:prstClr val="black"/>
              </a:solidFill>
            </a:endParaRPr>
          </a:p>
        </p:txBody>
      </p:sp>
      <p:sp>
        <p:nvSpPr>
          <p:cNvPr id="22" name="円/楕円 21"/>
          <p:cNvSpPr/>
          <p:nvPr/>
        </p:nvSpPr>
        <p:spPr>
          <a:xfrm>
            <a:off x="5745088" y="4853190"/>
            <a:ext cx="360040" cy="29906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a:solidFill>
                <a:prstClr val="white"/>
              </a:solidFill>
            </a:endParaRPr>
          </a:p>
        </p:txBody>
      </p:sp>
      <p:sp>
        <p:nvSpPr>
          <p:cNvPr id="23" name="テキスト ボックス 22"/>
          <p:cNvSpPr txBox="1"/>
          <p:nvPr/>
        </p:nvSpPr>
        <p:spPr>
          <a:xfrm>
            <a:off x="8600254" y="5251266"/>
            <a:ext cx="1033266" cy="553998"/>
          </a:xfrm>
          <a:prstGeom prst="rect">
            <a:avLst/>
          </a:prstGeom>
          <a:noFill/>
        </p:spPr>
        <p:txBody>
          <a:bodyPr wrap="square" rtlCol="0">
            <a:spAutoFit/>
          </a:bodyPr>
          <a:lstStyle/>
          <a:p>
            <a:pPr algn="ctr">
              <a:lnSpc>
                <a:spcPts val="1200"/>
              </a:lnSpc>
            </a:pPr>
            <a:r>
              <a:rPr lang="ja-JP" altLang="en-US" sz="1100" dirty="0">
                <a:solidFill>
                  <a:prstClr val="black"/>
                </a:solidFill>
              </a:rPr>
              <a:t>災害時に</a:t>
            </a:r>
            <a:r>
              <a:rPr lang="ja-JP" altLang="en-US" sz="1100" dirty="0" smtClean="0">
                <a:solidFill>
                  <a:prstClr val="black"/>
                </a:solidFill>
              </a:rPr>
              <a:t>は</a:t>
            </a:r>
            <a:br>
              <a:rPr lang="ja-JP" altLang="en-US" sz="1100" dirty="0" smtClean="0">
                <a:solidFill>
                  <a:prstClr val="black"/>
                </a:solidFill>
              </a:rPr>
            </a:br>
            <a:r>
              <a:rPr lang="ja-JP" altLang="en-US" sz="1100" dirty="0" smtClean="0">
                <a:solidFill>
                  <a:prstClr val="black"/>
                </a:solidFill>
              </a:rPr>
              <a:t>最寄りの避難所を表示</a:t>
            </a:r>
            <a:endParaRPr lang="ja-JP" altLang="en-US" sz="1100" dirty="0">
              <a:solidFill>
                <a:prstClr val="black"/>
              </a:solidFill>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8824" y="2980196"/>
            <a:ext cx="1108119" cy="196091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81392" y="3269014"/>
            <a:ext cx="1164629" cy="197361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8"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66649" y="2973864"/>
            <a:ext cx="1105325" cy="196091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8" name="テキスト ボックス 27"/>
          <p:cNvSpPr txBox="1"/>
          <p:nvPr/>
        </p:nvSpPr>
        <p:spPr>
          <a:xfrm>
            <a:off x="2001421" y="4963234"/>
            <a:ext cx="1151379" cy="553998"/>
          </a:xfrm>
          <a:prstGeom prst="rect">
            <a:avLst/>
          </a:prstGeom>
          <a:noFill/>
        </p:spPr>
        <p:txBody>
          <a:bodyPr wrap="square" rtlCol="0">
            <a:spAutoFit/>
          </a:bodyPr>
          <a:lstStyle/>
          <a:p>
            <a:pPr algn="ctr">
              <a:lnSpc>
                <a:spcPts val="1200"/>
              </a:lnSpc>
            </a:pPr>
            <a:r>
              <a:rPr lang="ja-JP" altLang="en-US" sz="1100" dirty="0" smtClean="0">
                <a:solidFill>
                  <a:prstClr val="black"/>
                </a:solidFill>
              </a:rPr>
              <a:t>列車やバスに対してつぶやく</a:t>
            </a:r>
          </a:p>
          <a:p>
            <a:pPr algn="ctr">
              <a:lnSpc>
                <a:spcPts val="1200"/>
              </a:lnSpc>
            </a:pPr>
            <a:r>
              <a:rPr lang="ja-JP" altLang="en-US" sz="1100" dirty="0" smtClean="0">
                <a:solidFill>
                  <a:prstClr val="black"/>
                </a:solidFill>
              </a:rPr>
              <a:t>（ドコシル</a:t>
            </a:r>
            <a:r>
              <a:rPr lang="ja-JP" altLang="en-US" sz="1100" dirty="0" err="1" smtClean="0">
                <a:solidFill>
                  <a:prstClr val="black"/>
                </a:solidFill>
              </a:rPr>
              <a:t>なう</a:t>
            </a:r>
            <a:r>
              <a:rPr lang="ja-JP" altLang="en-US" sz="1100" dirty="0" smtClean="0">
                <a:solidFill>
                  <a:prstClr val="black"/>
                </a:solidFill>
              </a:rPr>
              <a:t>）</a:t>
            </a:r>
            <a:endParaRPr lang="ja-JP" altLang="en-US" sz="1100" dirty="0">
              <a:solidFill>
                <a:prstClr val="black"/>
              </a:solidFill>
            </a:endParaRPr>
          </a:p>
        </p:txBody>
      </p:sp>
      <p:pic>
        <p:nvPicPr>
          <p:cNvPr id="1029"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0512" y="2973864"/>
            <a:ext cx="1105540" cy="195772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0" name="テキスト ボックス 29"/>
          <p:cNvSpPr txBox="1"/>
          <p:nvPr/>
        </p:nvSpPr>
        <p:spPr>
          <a:xfrm>
            <a:off x="583062" y="4915326"/>
            <a:ext cx="1151379" cy="707886"/>
          </a:xfrm>
          <a:prstGeom prst="rect">
            <a:avLst/>
          </a:prstGeom>
          <a:noFill/>
        </p:spPr>
        <p:txBody>
          <a:bodyPr wrap="square" rtlCol="0">
            <a:spAutoFit/>
          </a:bodyPr>
          <a:lstStyle/>
          <a:p>
            <a:pPr algn="ctr">
              <a:lnSpc>
                <a:spcPts val="1200"/>
              </a:lnSpc>
            </a:pPr>
            <a:r>
              <a:rPr lang="en-US" altLang="ja-JP" sz="1100" dirty="0" smtClean="0">
                <a:solidFill>
                  <a:prstClr val="black"/>
                </a:solidFill>
              </a:rPr>
              <a:t>12</a:t>
            </a:r>
            <a:r>
              <a:rPr lang="ja-JP" altLang="en-US" sz="1100" dirty="0" smtClean="0">
                <a:solidFill>
                  <a:prstClr val="black"/>
                </a:solidFill>
              </a:rPr>
              <a:t>社局</a:t>
            </a:r>
            <a:r>
              <a:rPr lang="en-US" altLang="ja-JP" sz="1100" dirty="0" smtClean="0">
                <a:solidFill>
                  <a:prstClr val="black"/>
                </a:solidFill>
              </a:rPr>
              <a:t>45</a:t>
            </a:r>
            <a:r>
              <a:rPr lang="ja-JP" altLang="en-US" sz="1100" dirty="0" smtClean="0">
                <a:solidFill>
                  <a:prstClr val="black"/>
                </a:solidFill>
              </a:rPr>
              <a:t>路線以上の時刻表情報・運行情報を提供</a:t>
            </a:r>
            <a:endParaRPr lang="ja-JP" altLang="en-US" sz="1100" dirty="0">
              <a:solidFill>
                <a:prstClr val="black"/>
              </a:solidFill>
            </a:endParaRPr>
          </a:p>
        </p:txBody>
      </p:sp>
      <p:pic>
        <p:nvPicPr>
          <p:cNvPr id="32" name="図 31"/>
          <p:cNvPicPr>
            <a:picLocks noChangeAspect="1"/>
          </p:cNvPicPr>
          <p:nvPr/>
        </p:nvPicPr>
        <p:blipFill>
          <a:blip r:embed="rId8" cstate="print"/>
          <a:srcRect/>
          <a:stretch>
            <a:fillRect/>
          </a:stretch>
        </p:blipFill>
        <p:spPr bwMode="auto">
          <a:xfrm>
            <a:off x="6897216" y="3269014"/>
            <a:ext cx="1111366" cy="1973863"/>
          </a:xfrm>
          <a:prstGeom prst="rect">
            <a:avLst/>
          </a:prstGeom>
          <a:noFill/>
          <a:ln w="9525">
            <a:solidFill>
              <a:schemeClr val="tx1"/>
            </a:solidFill>
            <a:miter lim="800000"/>
            <a:headEnd/>
            <a:tailEnd/>
          </a:ln>
          <a:effectLst>
            <a:outerShdw blurRad="50800" dist="38100" dir="2700000" algn="tl" rotWithShape="0">
              <a:srgbClr val="000000">
                <a:alpha val="43000"/>
              </a:srgbClr>
            </a:outerShdw>
          </a:effectLst>
        </p:spPr>
      </p:pic>
      <p:sp>
        <p:nvSpPr>
          <p:cNvPr id="33" name="テキスト ボックス 32"/>
          <p:cNvSpPr txBox="1"/>
          <p:nvPr/>
        </p:nvSpPr>
        <p:spPr>
          <a:xfrm>
            <a:off x="7080169" y="5251266"/>
            <a:ext cx="920445" cy="553998"/>
          </a:xfrm>
          <a:prstGeom prst="rect">
            <a:avLst/>
          </a:prstGeom>
          <a:noFill/>
        </p:spPr>
        <p:txBody>
          <a:bodyPr wrap="none" rtlCol="0">
            <a:spAutoFit/>
          </a:bodyPr>
          <a:lstStyle/>
          <a:p>
            <a:pPr algn="ctr">
              <a:lnSpc>
                <a:spcPts val="1200"/>
              </a:lnSpc>
            </a:pPr>
            <a:r>
              <a:rPr lang="ja-JP" altLang="en-US" sz="1100" dirty="0" smtClean="0">
                <a:solidFill>
                  <a:prstClr val="black"/>
                </a:solidFill>
              </a:rPr>
              <a:t>リアルタイム</a:t>
            </a:r>
            <a:br>
              <a:rPr lang="ja-JP" altLang="en-US" sz="1100" dirty="0" smtClean="0">
                <a:solidFill>
                  <a:prstClr val="black"/>
                </a:solidFill>
              </a:rPr>
            </a:br>
            <a:r>
              <a:rPr lang="ja-JP" altLang="en-US" sz="1100" dirty="0" smtClean="0">
                <a:solidFill>
                  <a:prstClr val="black"/>
                </a:solidFill>
              </a:rPr>
              <a:t>フライト情報</a:t>
            </a:r>
          </a:p>
          <a:p>
            <a:pPr algn="ctr">
              <a:lnSpc>
                <a:spcPts val="1200"/>
              </a:lnSpc>
            </a:pPr>
            <a:r>
              <a:rPr lang="ja-JP" altLang="en-US" sz="1100" dirty="0" smtClean="0">
                <a:solidFill>
                  <a:prstClr val="black"/>
                </a:solidFill>
              </a:rPr>
              <a:t>（羽田空港）</a:t>
            </a:r>
            <a:endParaRPr lang="ja-JP" altLang="en-US" sz="1100" dirty="0">
              <a:solidFill>
                <a:prstClr val="black"/>
              </a:solidFill>
            </a:endParaRPr>
          </a:p>
        </p:txBody>
      </p:sp>
      <p:sp>
        <p:nvSpPr>
          <p:cNvPr id="26" name="正方形/長方形 25"/>
          <p:cNvSpPr/>
          <p:nvPr/>
        </p:nvSpPr>
        <p:spPr>
          <a:xfrm>
            <a:off x="5241032" y="5733256"/>
            <a:ext cx="4664968" cy="1092607"/>
          </a:xfrm>
          <a:prstGeom prst="rect">
            <a:avLst/>
          </a:prstGeom>
        </p:spPr>
        <p:txBody>
          <a:bodyPr wrap="square">
            <a:spAutoFit/>
          </a:bodyPr>
          <a:ls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a:lstStyle>
          <a:p>
            <a:r>
              <a:rPr lang="ja-JP" altLang="en-US" sz="1400" dirty="0">
                <a:solidFill>
                  <a:srgbClr val="002060"/>
                </a:solidFill>
                <a:latin typeface="HGP創英角ｺﾞｼｯｸUB" pitchFamily="50" charset="-128"/>
                <a:ea typeface="HGP創英角ｺﾞｼｯｸUB" pitchFamily="50" charset="-128"/>
              </a:rPr>
              <a:t>○</a:t>
            </a:r>
            <a:r>
              <a:rPr lang="ja-JP" altLang="en-US" sz="1400" dirty="0" smtClean="0">
                <a:solidFill>
                  <a:srgbClr val="002060"/>
                </a:solidFill>
                <a:latin typeface="HGP創英角ｺﾞｼｯｸUB" pitchFamily="50" charset="-128"/>
                <a:ea typeface="HGP創英角ｺﾞｼｯｸUB" pitchFamily="50" charset="-128"/>
              </a:rPr>
              <a:t>公共</a:t>
            </a:r>
            <a:r>
              <a:rPr lang="ja-JP" altLang="en-US" sz="1400" dirty="0">
                <a:solidFill>
                  <a:srgbClr val="002060"/>
                </a:solidFill>
                <a:latin typeface="HGP創英角ｺﾞｼｯｸUB" pitchFamily="50" charset="-128"/>
                <a:ea typeface="HGP創英角ｺﾞｼｯｸUB" pitchFamily="50" charset="-128"/>
              </a:rPr>
              <a:t>交通情報オープンデータ化ガイドラインの</a:t>
            </a:r>
            <a:r>
              <a:rPr lang="ja-JP" altLang="en-US" sz="1400" dirty="0" smtClean="0">
                <a:solidFill>
                  <a:srgbClr val="002060"/>
                </a:solidFill>
                <a:latin typeface="HGP創英角ｺﾞｼｯｸUB" pitchFamily="50" charset="-128"/>
                <a:ea typeface="HGP創英角ｺﾞｼｯｸUB" pitchFamily="50" charset="-128"/>
              </a:rPr>
              <a:t>策定</a:t>
            </a:r>
            <a:endParaRPr lang="en-US" altLang="ja-JP" sz="1400" dirty="0" smtClean="0">
              <a:solidFill>
                <a:prstClr val="black"/>
              </a:solidFill>
            </a:endParaRPr>
          </a:p>
          <a:p>
            <a:pPr marL="180975" indent="-180975">
              <a:buFont typeface="Wingdings" panose="05000000000000000000" pitchFamily="2" charset="2"/>
              <a:buChar char="Ø"/>
            </a:pPr>
            <a:r>
              <a:rPr lang="ja-JP" altLang="en-US" sz="1050" dirty="0" smtClean="0">
                <a:solidFill>
                  <a:prstClr val="black"/>
                </a:solidFill>
              </a:rPr>
              <a:t>データの提供形態に応じた作成時の留意点について検討</a:t>
            </a:r>
            <a:endParaRPr lang="en-US" altLang="ja-JP" sz="1050" dirty="0" smtClean="0">
              <a:solidFill>
                <a:prstClr val="black"/>
              </a:solidFill>
            </a:endParaRPr>
          </a:p>
          <a:p>
            <a:r>
              <a:rPr lang="ja-JP" altLang="en-US" sz="1050" dirty="0" smtClean="0">
                <a:solidFill>
                  <a:srgbClr val="FF0000"/>
                </a:solidFill>
              </a:rPr>
              <a:t>　　</a:t>
            </a:r>
            <a:r>
              <a:rPr lang="ja-JP" altLang="en-US" sz="1050" dirty="0" smtClean="0">
                <a:solidFill>
                  <a:prstClr val="black"/>
                </a:solidFill>
              </a:rPr>
              <a:t>・データ仕様を定め、それに従い適切にデータを作成する。</a:t>
            </a:r>
            <a:endParaRPr lang="en-US" altLang="ja-JP" sz="1050" dirty="0" smtClean="0">
              <a:solidFill>
                <a:prstClr val="black"/>
              </a:solidFill>
            </a:endParaRPr>
          </a:p>
          <a:p>
            <a:r>
              <a:rPr lang="ja-JP" altLang="en-US" sz="800" dirty="0" smtClean="0">
                <a:solidFill>
                  <a:prstClr val="black"/>
                </a:solidFill>
              </a:rPr>
              <a:t>　　　 （仕様上にない不要な情報は含めない）</a:t>
            </a:r>
            <a:r>
              <a:rPr lang="en-US" altLang="ja-JP" sz="1050" dirty="0">
                <a:solidFill>
                  <a:prstClr val="black"/>
                </a:solidFill>
              </a:rPr>
              <a:t/>
            </a:r>
            <a:br>
              <a:rPr lang="en-US" altLang="ja-JP" sz="1050" dirty="0">
                <a:solidFill>
                  <a:prstClr val="black"/>
                </a:solidFill>
              </a:rPr>
            </a:br>
            <a:r>
              <a:rPr lang="ja-JP" altLang="en-US" sz="1050" dirty="0">
                <a:solidFill>
                  <a:prstClr val="black"/>
                </a:solidFill>
              </a:rPr>
              <a:t>　　・表の枠線色、枠線の太さ、フォント色、フォントサイズに意味を持たせない</a:t>
            </a:r>
            <a:r>
              <a:rPr lang="ja-JP" altLang="en-US" sz="1050" dirty="0" smtClean="0">
                <a:solidFill>
                  <a:prstClr val="black"/>
                </a:solidFill>
              </a:rPr>
              <a:t>。　　　　　　</a:t>
            </a:r>
            <a:endParaRPr lang="en-US" altLang="ja-JP" sz="1050" dirty="0" smtClean="0">
              <a:solidFill>
                <a:prstClr val="black"/>
              </a:solidFill>
            </a:endParaRPr>
          </a:p>
          <a:p>
            <a:r>
              <a:rPr lang="ja-JP" altLang="en-US" sz="1050" dirty="0">
                <a:solidFill>
                  <a:prstClr val="black"/>
                </a:solidFill>
              </a:rPr>
              <a:t>　</a:t>
            </a:r>
            <a:r>
              <a:rPr lang="ja-JP" altLang="en-US" sz="800" dirty="0" smtClean="0">
                <a:solidFill>
                  <a:prstClr val="black"/>
                </a:solidFill>
              </a:rPr>
              <a:t>　　（</a:t>
            </a:r>
            <a:r>
              <a:rPr lang="ja-JP" altLang="en-US" sz="800" dirty="0">
                <a:solidFill>
                  <a:prstClr val="black"/>
                </a:solidFill>
              </a:rPr>
              <a:t>赤字は急行、下線は終電というような意味づけは、機械可読性の観点から推奨されない）</a:t>
            </a:r>
          </a:p>
        </p:txBody>
      </p:sp>
      <p:sp>
        <p:nvSpPr>
          <p:cNvPr id="31" name="正方形/長方形 30"/>
          <p:cNvSpPr/>
          <p:nvPr/>
        </p:nvSpPr>
        <p:spPr>
          <a:xfrm>
            <a:off x="169236" y="476672"/>
            <a:ext cx="9457349" cy="1296144"/>
          </a:xfrm>
          <a:prstGeom prst="rect">
            <a:avLst/>
          </a:prstGeom>
          <a:ln w="19050">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marL="180975" indent="-180975"/>
            <a:r>
              <a:rPr lang="ja-JP" altLang="en-US" sz="1200" dirty="0" smtClean="0">
                <a:solidFill>
                  <a:prstClr val="black"/>
                </a:solidFill>
                <a:latin typeface="ＭＳ Ｐゴシック"/>
              </a:rPr>
              <a:t>○　首都圏の公共交通機関（</a:t>
            </a:r>
            <a:r>
              <a:rPr lang="en-US" altLang="ja-JP" sz="1200" dirty="0" smtClean="0">
                <a:solidFill>
                  <a:prstClr val="black"/>
                </a:solidFill>
                <a:latin typeface="ＭＳ Ｐゴシック"/>
              </a:rPr>
              <a:t>12</a:t>
            </a:r>
            <a:r>
              <a:rPr lang="ja-JP" altLang="en-US" sz="1200" dirty="0">
                <a:solidFill>
                  <a:prstClr val="black"/>
                </a:solidFill>
                <a:latin typeface="ＭＳ Ｐゴシック"/>
              </a:rPr>
              <a:t>社局）が</a:t>
            </a:r>
            <a:r>
              <a:rPr lang="ja-JP" altLang="en-US" sz="1200" dirty="0" smtClean="0">
                <a:solidFill>
                  <a:prstClr val="black"/>
                </a:solidFill>
                <a:latin typeface="ＭＳ Ｐゴシック"/>
              </a:rPr>
              <a:t>保有する公共交通関連情報と羽田空港のリアルタイムフライト情報を用いて、公共交通分野におけるオープンデータ活用の有効性</a:t>
            </a:r>
            <a:r>
              <a:rPr lang="ja-JP" altLang="en-US" sz="1200" dirty="0">
                <a:solidFill>
                  <a:prstClr val="black"/>
                </a:solidFill>
                <a:latin typeface="ＭＳ Ｐゴシック"/>
              </a:rPr>
              <a:t>を</a:t>
            </a:r>
            <a:r>
              <a:rPr lang="ja-JP" altLang="en-US" sz="1200" dirty="0" smtClean="0">
                <a:solidFill>
                  <a:prstClr val="black"/>
                </a:solidFill>
                <a:latin typeface="ＭＳ Ｐゴシック"/>
              </a:rPr>
              <a:t>実証。</a:t>
            </a:r>
            <a:endParaRPr lang="en-US" altLang="ja-JP" sz="1200" dirty="0" smtClean="0">
              <a:solidFill>
                <a:prstClr val="black"/>
              </a:solidFill>
              <a:latin typeface="ＭＳ Ｐゴシック"/>
            </a:endParaRPr>
          </a:p>
          <a:p>
            <a:pPr marL="180975" indent="-180975"/>
            <a:r>
              <a:rPr lang="ja-JP" altLang="en-US" sz="1200" dirty="0">
                <a:solidFill>
                  <a:prstClr val="black"/>
                </a:solidFill>
                <a:latin typeface="ＭＳ Ｐゴシック"/>
              </a:rPr>
              <a:t>○　具体的には、①公共交通運行情報提供サービス、②公共交通施設情報提供サービスというユースケースで実証するとともに</a:t>
            </a:r>
            <a:r>
              <a:rPr lang="ja-JP" altLang="en-US" sz="1200" dirty="0" smtClean="0">
                <a:solidFill>
                  <a:prstClr val="black"/>
                </a:solidFill>
                <a:latin typeface="ＭＳ Ｐゴシック"/>
              </a:rPr>
              <a:t>、公共交通オープンデータ研究会の場を活用して、公共</a:t>
            </a:r>
            <a:r>
              <a:rPr lang="ja-JP" altLang="en-US" sz="1200" dirty="0">
                <a:solidFill>
                  <a:prstClr val="black"/>
                </a:solidFill>
                <a:latin typeface="ＭＳ Ｐゴシック"/>
              </a:rPr>
              <a:t>交通情報オープンデータ化</a:t>
            </a:r>
            <a:r>
              <a:rPr lang="ja-JP" altLang="en-US" sz="1200" dirty="0" smtClean="0">
                <a:solidFill>
                  <a:prstClr val="black"/>
                </a:solidFill>
                <a:latin typeface="ＭＳ Ｐゴシック"/>
              </a:rPr>
              <a:t>ガイドラインを策定。</a:t>
            </a:r>
            <a:endParaRPr lang="en-US" altLang="ja-JP" sz="1200" dirty="0" smtClean="0">
              <a:solidFill>
                <a:prstClr val="black"/>
              </a:solidFill>
              <a:latin typeface="ＭＳ Ｐゴシック"/>
            </a:endParaRPr>
          </a:p>
          <a:p>
            <a:pPr marL="180975" indent="-180975"/>
            <a:r>
              <a:rPr lang="ja-JP" altLang="en-US" sz="1200" dirty="0" smtClean="0">
                <a:solidFill>
                  <a:prstClr val="black"/>
                </a:solidFill>
                <a:latin typeface="ＭＳ Ｐゴシック"/>
              </a:rPr>
              <a:t>○　実証の結果、公共交通関連情報を</a:t>
            </a:r>
            <a:r>
              <a:rPr lang="en-US" altLang="ja-JP" sz="1200" dirty="0" smtClean="0">
                <a:solidFill>
                  <a:prstClr val="black"/>
                </a:solidFill>
                <a:latin typeface="ＭＳ Ｐゴシック"/>
              </a:rPr>
              <a:t>API</a:t>
            </a:r>
            <a:r>
              <a:rPr lang="ja-JP" altLang="en-US" sz="1200" dirty="0" smtClean="0">
                <a:solidFill>
                  <a:prstClr val="black"/>
                </a:solidFill>
                <a:latin typeface="ＭＳ Ｐゴシック"/>
              </a:rPr>
              <a:t>経由で提供することの有用性が示された（オープンデータ・アプリコンテストにおいて、</a:t>
            </a:r>
            <a:r>
              <a:rPr lang="en-US" altLang="ja-JP" sz="1200" dirty="0" smtClean="0">
                <a:solidFill>
                  <a:prstClr val="black"/>
                </a:solidFill>
                <a:latin typeface="ＭＳ Ｐゴシック"/>
              </a:rPr>
              <a:t>5</a:t>
            </a:r>
            <a:r>
              <a:rPr lang="ja-JP" altLang="en-US" sz="1200" dirty="0" smtClean="0">
                <a:solidFill>
                  <a:prstClr val="black"/>
                </a:solidFill>
                <a:latin typeface="ＭＳ Ｐゴシック"/>
              </a:rPr>
              <a:t>週間に</a:t>
            </a:r>
            <a:r>
              <a:rPr lang="en-US" altLang="ja-JP" sz="1200" dirty="0" smtClean="0">
                <a:solidFill>
                  <a:prstClr val="black"/>
                </a:solidFill>
                <a:latin typeface="ＭＳ Ｐゴシック"/>
              </a:rPr>
              <a:t>150</a:t>
            </a:r>
            <a:r>
              <a:rPr lang="ja-JP" altLang="en-US" sz="1200" dirty="0" smtClean="0">
                <a:solidFill>
                  <a:prstClr val="black"/>
                </a:solidFill>
                <a:latin typeface="ＭＳ Ｐゴシック"/>
              </a:rPr>
              <a:t>名の開発者登録、</a:t>
            </a:r>
            <a:r>
              <a:rPr lang="en-US" altLang="ja-JP" sz="1200" dirty="0" smtClean="0">
                <a:solidFill>
                  <a:prstClr val="black"/>
                </a:solidFill>
                <a:latin typeface="ＭＳ Ｐゴシック"/>
              </a:rPr>
              <a:t>12</a:t>
            </a:r>
            <a:r>
              <a:rPr lang="ja-JP" altLang="en-US" sz="1200" dirty="0" smtClean="0">
                <a:solidFill>
                  <a:prstClr val="black"/>
                </a:solidFill>
                <a:latin typeface="ＭＳ Ｐゴシック"/>
              </a:rPr>
              <a:t>件のアプリケーション応募あり）。また、災害対応機能についても有用性が示された。一方、今後の更なるデータ提供のための啓発活動やビジネスモデルの確立が課題として挙げられる。</a:t>
            </a:r>
            <a:endParaRPr lang="ja-JP" altLang="en-US" sz="1200" dirty="0">
              <a:solidFill>
                <a:prstClr val="black"/>
              </a:solidFill>
              <a:latin typeface="ＭＳ Ｐゴシック"/>
            </a:endParaRPr>
          </a:p>
        </p:txBody>
      </p:sp>
      <p:sp>
        <p:nvSpPr>
          <p:cNvPr id="29" name="正方形/長方形 2"/>
          <p:cNvSpPr>
            <a:spLocks noChangeArrowheads="1"/>
          </p:cNvSpPr>
          <p:nvPr/>
        </p:nvSpPr>
        <p:spPr bwMode="auto">
          <a:xfrm>
            <a:off x="2" y="6597352"/>
            <a:ext cx="5457054" cy="261610"/>
          </a:xfrm>
          <a:prstGeom prst="rect">
            <a:avLst/>
          </a:prstGeom>
          <a:noFill/>
          <a:ln w="9525">
            <a:noFill/>
            <a:miter lim="800000"/>
            <a:headEnd/>
            <a:tailEnd/>
          </a:ln>
        </p:spPr>
        <p:txBody>
          <a:bodyPr wrap="square">
            <a:spAutoFit/>
          </a:bodyPr>
          <a:lstStyle/>
          <a:p>
            <a:pPr algn="r"/>
            <a:r>
              <a:rPr lang="en-US" altLang="ja-JP" sz="1100" dirty="0" smtClean="0">
                <a:solidFill>
                  <a:prstClr val="black"/>
                </a:solidFill>
                <a:latin typeface="ＭＳ Ｐゴシック" charset="-128"/>
              </a:rPr>
              <a:t>【</a:t>
            </a:r>
            <a:r>
              <a:rPr lang="ja-JP" altLang="en-US" sz="1100" dirty="0" smtClean="0">
                <a:solidFill>
                  <a:prstClr val="black"/>
                </a:solidFill>
                <a:latin typeface="ＭＳ Ｐゴシック" charset="-128"/>
              </a:rPr>
              <a:t>実証後の継続計画</a:t>
            </a:r>
            <a:r>
              <a:rPr lang="en-US" altLang="ja-JP" sz="1100" dirty="0" smtClean="0">
                <a:solidFill>
                  <a:prstClr val="black"/>
                </a:solidFill>
                <a:latin typeface="ＭＳ Ｐゴシック" charset="-128"/>
              </a:rPr>
              <a:t>】</a:t>
            </a:r>
            <a:r>
              <a:rPr lang="ja-JP" altLang="en-US" sz="1100" dirty="0" smtClean="0">
                <a:solidFill>
                  <a:prstClr val="black"/>
                </a:solidFill>
                <a:latin typeface="ＭＳ Ｐゴシック" charset="-128"/>
              </a:rPr>
              <a:t>　当面は実証請負事業者において継続運用</a:t>
            </a:r>
            <a:r>
              <a:rPr lang="ja-JP" altLang="en-US" sz="1000" dirty="0" smtClean="0">
                <a:solidFill>
                  <a:prstClr val="black"/>
                </a:solidFill>
                <a:latin typeface="ＭＳ Ｐゴシック" charset="-128"/>
              </a:rPr>
              <a:t>（一部データは要調整）</a:t>
            </a:r>
            <a:r>
              <a:rPr lang="ja-JP" altLang="en-US" sz="1100" dirty="0" smtClean="0">
                <a:solidFill>
                  <a:prstClr val="black"/>
                </a:solidFill>
                <a:latin typeface="ＭＳ Ｐゴシック" charset="-128"/>
              </a:rPr>
              <a:t>。</a:t>
            </a:r>
            <a:endParaRPr lang="en-US" altLang="ja-JP" sz="1100" dirty="0">
              <a:solidFill>
                <a:prstClr val="black"/>
              </a:solidFill>
              <a:latin typeface="ＭＳ Ｐゴシック" charset="-128"/>
            </a:endParaRPr>
          </a:p>
        </p:txBody>
      </p:sp>
      <p:sp>
        <p:nvSpPr>
          <p:cNvPr id="27" name="正方形/長方形 26"/>
          <p:cNvSpPr/>
          <p:nvPr/>
        </p:nvSpPr>
        <p:spPr>
          <a:xfrm>
            <a:off x="128464" y="5517232"/>
            <a:ext cx="5040560" cy="1154162"/>
          </a:xfrm>
          <a:prstGeom prst="rect">
            <a:avLst/>
          </a:prstGeom>
        </p:spPr>
        <p:txBody>
          <a:bodyPr wrap="square">
            <a:spAutoFit/>
          </a:bodyPr>
          <a:ls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a:lstStyle>
          <a:p>
            <a:r>
              <a:rPr lang="ja-JP" altLang="en-US" sz="1400" dirty="0" smtClean="0">
                <a:solidFill>
                  <a:srgbClr val="002060"/>
                </a:solidFill>
                <a:latin typeface="HGP創英角ｺﾞｼｯｸUB" pitchFamily="50" charset="-128"/>
                <a:ea typeface="HGP創英角ｺﾞｼｯｸUB" pitchFamily="50" charset="-128"/>
              </a:rPr>
              <a:t>○公共交通オープンデータの持続的な提供に関しての検討　　　　　　　　　　　　　　　　　　　　　　　　　　　　　　　　　　　　　　　　　　　　　　　　　　　　　　　　　　　　　　　　　　　　　　　　　　　　　　　　　　　　　　　　　　　　　　　　　　　　　　</a:t>
            </a:r>
            <a:endParaRPr lang="en-US" altLang="ja-JP" sz="1400" dirty="0">
              <a:solidFill>
                <a:srgbClr val="002060"/>
              </a:solidFill>
              <a:latin typeface="HGP創英角ｺﾞｼｯｸUB" pitchFamily="50" charset="-128"/>
              <a:ea typeface="HGP創英角ｺﾞｼｯｸUB" pitchFamily="50" charset="-128"/>
            </a:endParaRPr>
          </a:p>
          <a:p>
            <a:pPr marL="265113" indent="-179388">
              <a:buFont typeface="Wingdings" panose="05000000000000000000" pitchFamily="2" charset="2"/>
              <a:buChar char="Ø"/>
            </a:pPr>
            <a:r>
              <a:rPr lang="ja-JP" altLang="en-US" sz="1050" dirty="0" smtClean="0">
                <a:solidFill>
                  <a:prstClr val="black"/>
                </a:solidFill>
              </a:rPr>
              <a:t>現在公共交通事業者が行っているデータ提供の枠組みを考慮した公共交通オープンデータ提供の枠組み策定に必要な項目（データ提供手法、課金の有無や利用条件の考え方等）を抽出。</a:t>
            </a:r>
            <a:endParaRPr lang="en-US" altLang="ja-JP" sz="1050" dirty="0" smtClean="0">
              <a:solidFill>
                <a:prstClr val="black"/>
              </a:solidFill>
            </a:endParaRPr>
          </a:p>
          <a:p>
            <a:pPr marL="265113" indent="-179388">
              <a:buFont typeface="Wingdings" panose="05000000000000000000" pitchFamily="2" charset="2"/>
              <a:buChar char="Ø"/>
            </a:pPr>
            <a:r>
              <a:rPr lang="ja-JP" altLang="en-US" sz="1050" dirty="0" smtClean="0">
                <a:solidFill>
                  <a:prstClr val="black"/>
                </a:solidFill>
              </a:rPr>
              <a:t>公共交通オープンデータ研究会において、本実証により構築した公共交通オープンデータ提供の枠組みの実用化に向けて継続して活動。</a:t>
            </a:r>
            <a:endParaRPr lang="en-US" altLang="ja-JP" sz="1050" dirty="0" smtClean="0">
              <a:solidFill>
                <a:prstClr val="black"/>
              </a:solidFill>
            </a:endParaRPr>
          </a:p>
        </p:txBody>
      </p:sp>
    </p:spTree>
    <p:extLst>
      <p:ext uri="{BB962C8B-B14F-4D97-AF65-F5344CB8AC3E}">
        <p14:creationId xmlns:p14="http://schemas.microsoft.com/office/powerpoint/2010/main" val="2133956724"/>
      </p:ext>
    </p:extLst>
  </p:cSld>
  <p:clrMapOvr>
    <a:masterClrMapping/>
  </p:clrMapOvr>
</p:sld>
</file>

<file path=ppt/theme/theme1.xml><?xml version="1.0" encoding="utf-8"?>
<a:theme xmlns:a="http://schemas.openxmlformats.org/drawingml/2006/main" name="1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7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271</Words>
  <Application>Microsoft Office PowerPoint</Application>
  <PresentationFormat>A4 210 x 297 mm</PresentationFormat>
  <Paragraphs>76</Paragraphs>
  <Slides>2</Slides>
  <Notes>1</Notes>
  <HiddenSlides>0</HiddenSlides>
  <MMClips>0</MMClips>
  <ScaleCrop>false</ScaleCrop>
  <HeadingPairs>
    <vt:vector size="4" baseType="variant">
      <vt:variant>
        <vt:lpstr>テーマ</vt:lpstr>
      </vt:variant>
      <vt:variant>
        <vt:i4>2</vt:i4>
      </vt:variant>
      <vt:variant>
        <vt:lpstr>スライド タイトル</vt:lpstr>
      </vt:variant>
      <vt:variant>
        <vt:i4>2</vt:i4>
      </vt:variant>
    </vt:vector>
  </HeadingPairs>
  <TitlesOfParts>
    <vt:vector size="4" baseType="lpstr">
      <vt:lpstr>16_Office ​​テーマ</vt:lpstr>
      <vt:lpstr>17_Office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2012-07-26T12:48:06Z</dcterms:created>
  <dcterms:modified xsi:type="dcterms:W3CDTF">2014-10-07T04:14:54Z</dcterms:modified>
</cp:coreProperties>
</file>