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831" r:id="rId1"/>
    <p:sldMasterId id="2147483846" r:id="rId2"/>
  </p:sldMasterIdLst>
  <p:notesMasterIdLst>
    <p:notesMasterId r:id="rId5"/>
  </p:notesMasterIdLst>
  <p:handoutMasterIdLst>
    <p:handoutMasterId r:id="rId6"/>
  </p:handoutMasterIdLst>
  <p:sldIdLst>
    <p:sldId id="2106" r:id="rId3"/>
    <p:sldId id="2107" r:id="rId4"/>
  </p:sldIdLst>
  <p:sldSz cx="9906000" cy="6858000" type="A4"/>
  <p:notesSz cx="6735763" cy="9866313"/>
  <p:defaultTextStyle>
    <a:defPPr>
      <a:defRPr lang="ja-JP"/>
    </a:defPPr>
    <a:lvl1pPr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20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20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20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2000"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8000"/>
    <a:srgbClr val="33CC33"/>
    <a:srgbClr val="800080"/>
    <a:srgbClr val="FF9900"/>
    <a:srgbClr val="99CC00"/>
    <a:srgbClr val="D60093"/>
    <a:srgbClr val="CC99FF"/>
    <a:srgbClr val="CC00FF"/>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921" autoAdjust="0"/>
    <p:restoredTop sz="98777" autoAdjust="0"/>
  </p:normalViewPr>
  <p:slideViewPr>
    <p:cSldViewPr>
      <p:cViewPr>
        <p:scale>
          <a:sx n="80" d="100"/>
          <a:sy n="80" d="100"/>
        </p:scale>
        <p:origin x="-402" y="-324"/>
      </p:cViewPr>
      <p:guideLst>
        <p:guide orient="horz" pos="2160"/>
        <p:guide pos="3120"/>
      </p:guideLst>
    </p:cSldViewPr>
  </p:slideViewPr>
  <p:outlineViewPr>
    <p:cViewPr>
      <p:scale>
        <a:sx n="33" d="100"/>
        <a:sy n="33" d="100"/>
      </p:scale>
      <p:origin x="259"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334" y="-84"/>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2" y="2"/>
            <a:ext cx="2919413" cy="493713"/>
          </a:xfrm>
          <a:prstGeom prst="rect">
            <a:avLst/>
          </a:prstGeom>
          <a:noFill/>
          <a:ln w="9525">
            <a:noFill/>
            <a:miter lim="800000"/>
            <a:headEnd/>
            <a:tailEnd/>
          </a:ln>
          <a:effectLst/>
        </p:spPr>
        <p:txBody>
          <a:bodyPr vert="horz" wrap="square" lIns="91346" tIns="45673" rIns="91346" bIns="45673" numCol="1" anchor="t"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39939" name="Rectangle 3"/>
          <p:cNvSpPr>
            <a:spLocks noGrp="1" noChangeArrowheads="1"/>
          </p:cNvSpPr>
          <p:nvPr>
            <p:ph type="dt" sz="quarter" idx="1"/>
          </p:nvPr>
        </p:nvSpPr>
        <p:spPr bwMode="auto">
          <a:xfrm>
            <a:off x="3814763" y="2"/>
            <a:ext cx="2919412" cy="493713"/>
          </a:xfrm>
          <a:prstGeom prst="rect">
            <a:avLst/>
          </a:prstGeom>
          <a:noFill/>
          <a:ln w="9525">
            <a:noFill/>
            <a:miter lim="800000"/>
            <a:headEnd/>
            <a:tailEnd/>
          </a:ln>
          <a:effectLst/>
        </p:spPr>
        <p:txBody>
          <a:bodyPr vert="horz" wrap="square" lIns="91346" tIns="45673" rIns="91346" bIns="45673"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39940" name="Rectangle 4"/>
          <p:cNvSpPr>
            <a:spLocks noGrp="1" noChangeArrowheads="1"/>
          </p:cNvSpPr>
          <p:nvPr>
            <p:ph type="ftr" sz="quarter" idx="2"/>
          </p:nvPr>
        </p:nvSpPr>
        <p:spPr bwMode="auto">
          <a:xfrm>
            <a:off x="2" y="9371013"/>
            <a:ext cx="2919413" cy="493712"/>
          </a:xfrm>
          <a:prstGeom prst="rect">
            <a:avLst/>
          </a:prstGeom>
          <a:noFill/>
          <a:ln w="9525">
            <a:noFill/>
            <a:miter lim="800000"/>
            <a:headEnd/>
            <a:tailEnd/>
          </a:ln>
          <a:effectLst/>
        </p:spPr>
        <p:txBody>
          <a:bodyPr vert="horz" wrap="square" lIns="91346" tIns="45673" rIns="91346" bIns="45673" numCol="1" anchor="b"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39941"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346" tIns="45673" rIns="91346" bIns="45673"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70E2BD61-DDD7-4277-940A-D53337B860F0}" type="slidenum">
              <a:rPr lang="en-US" altLang="ja-JP"/>
              <a:pPr>
                <a:defRPr/>
              </a:pPr>
              <a:t>‹#›</a:t>
            </a:fld>
            <a:endParaRPr lang="en-US" altLang="ja-JP"/>
          </a:p>
        </p:txBody>
      </p:sp>
    </p:spTree>
    <p:extLst>
      <p:ext uri="{BB962C8B-B14F-4D97-AF65-F5344CB8AC3E}">
        <p14:creationId xmlns:p14="http://schemas.microsoft.com/office/powerpoint/2010/main" val="21648771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2"/>
            <a:ext cx="2919413" cy="493713"/>
          </a:xfrm>
          <a:prstGeom prst="rect">
            <a:avLst/>
          </a:prstGeom>
          <a:noFill/>
          <a:ln w="9525">
            <a:noFill/>
            <a:miter lim="800000"/>
            <a:headEnd/>
            <a:tailEnd/>
          </a:ln>
          <a:effectLst/>
        </p:spPr>
        <p:txBody>
          <a:bodyPr vert="horz" wrap="square" lIns="91346" tIns="45673" rIns="91346" bIns="45673" numCol="1" anchor="t"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4099" name="Rectangle 3"/>
          <p:cNvSpPr>
            <a:spLocks noGrp="1" noChangeArrowheads="1"/>
          </p:cNvSpPr>
          <p:nvPr>
            <p:ph type="dt" idx="1"/>
          </p:nvPr>
        </p:nvSpPr>
        <p:spPr bwMode="auto">
          <a:xfrm>
            <a:off x="3814763" y="2"/>
            <a:ext cx="2919412" cy="493713"/>
          </a:xfrm>
          <a:prstGeom prst="rect">
            <a:avLst/>
          </a:prstGeom>
          <a:noFill/>
          <a:ln w="9525">
            <a:noFill/>
            <a:miter lim="800000"/>
            <a:headEnd/>
            <a:tailEnd/>
          </a:ln>
          <a:effectLst/>
        </p:spPr>
        <p:txBody>
          <a:bodyPr vert="horz" wrap="square" lIns="91346" tIns="45673" rIns="91346" bIns="45673" numCol="1" anchor="t" anchorCtr="0" compatLnSpc="1">
            <a:prstTxWarp prst="textNoShape">
              <a:avLst/>
            </a:prstTxWarp>
          </a:bodyPr>
          <a:lstStyle>
            <a:lvl1pPr algn="r">
              <a:defRPr sz="1200">
                <a:latin typeface="Arial" charset="0"/>
                <a:ea typeface="ＭＳ Ｐゴシック" pitchFamily="50" charset="-128"/>
              </a:defRPr>
            </a:lvl1pPr>
          </a:lstStyle>
          <a:p>
            <a:pPr>
              <a:defRPr/>
            </a:pPr>
            <a:endParaRPr lang="en-US" altLang="ja-JP"/>
          </a:p>
        </p:txBody>
      </p:sp>
      <p:sp>
        <p:nvSpPr>
          <p:cNvPr id="36868" name="Rectangle 4"/>
          <p:cNvSpPr>
            <a:spLocks noGrp="1" noRot="1" noChangeAspect="1" noChangeArrowheads="1" noTextEdit="1"/>
          </p:cNvSpPr>
          <p:nvPr>
            <p:ph type="sldImg" idx="2"/>
          </p:nvPr>
        </p:nvSpPr>
        <p:spPr bwMode="auto">
          <a:xfrm>
            <a:off x="695325" y="739775"/>
            <a:ext cx="5345113" cy="3700463"/>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73102" y="4686300"/>
            <a:ext cx="5389563" cy="4440238"/>
          </a:xfrm>
          <a:prstGeom prst="rect">
            <a:avLst/>
          </a:prstGeom>
          <a:noFill/>
          <a:ln w="9525">
            <a:noFill/>
            <a:miter lim="800000"/>
            <a:headEnd/>
            <a:tailEnd/>
          </a:ln>
          <a:effectLst/>
        </p:spPr>
        <p:txBody>
          <a:bodyPr vert="horz" wrap="square" lIns="91346" tIns="45673" rIns="91346" bIns="45673"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2" y="9371013"/>
            <a:ext cx="2919413" cy="493712"/>
          </a:xfrm>
          <a:prstGeom prst="rect">
            <a:avLst/>
          </a:prstGeom>
          <a:noFill/>
          <a:ln w="9525">
            <a:noFill/>
            <a:miter lim="800000"/>
            <a:headEnd/>
            <a:tailEnd/>
          </a:ln>
          <a:effectLst/>
        </p:spPr>
        <p:txBody>
          <a:bodyPr vert="horz" wrap="square" lIns="91346" tIns="45673" rIns="91346" bIns="45673" numCol="1" anchor="b" anchorCtr="0" compatLnSpc="1">
            <a:prstTxWarp prst="textNoShape">
              <a:avLst/>
            </a:prstTxWarp>
          </a:bodyPr>
          <a:lstStyle>
            <a:lvl1pPr>
              <a:defRPr sz="1200">
                <a:latin typeface="Arial" charset="0"/>
                <a:ea typeface="ＭＳ Ｐゴシック" pitchFamily="50" charset="-128"/>
              </a:defRPr>
            </a:lvl1pPr>
          </a:lstStyle>
          <a:p>
            <a:pPr>
              <a:defRPr/>
            </a:pPr>
            <a:endParaRPr lang="en-US" altLang="ja-JP"/>
          </a:p>
        </p:txBody>
      </p:sp>
      <p:sp>
        <p:nvSpPr>
          <p:cNvPr id="4103"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346" tIns="45673" rIns="91346" bIns="45673" numCol="1" anchor="b" anchorCtr="0" compatLnSpc="1">
            <a:prstTxWarp prst="textNoShape">
              <a:avLst/>
            </a:prstTxWarp>
          </a:bodyPr>
          <a:lstStyle>
            <a:lvl1pPr algn="r">
              <a:defRPr sz="1200">
                <a:latin typeface="Arial" charset="0"/>
                <a:ea typeface="ＭＳ Ｐゴシック" pitchFamily="50" charset="-128"/>
              </a:defRPr>
            </a:lvl1pPr>
          </a:lstStyle>
          <a:p>
            <a:pPr>
              <a:defRPr/>
            </a:pPr>
            <a:fld id="{78330283-1BF3-43FC-816A-7A3E2B057054}" type="slidenum">
              <a:rPr lang="en-US" altLang="ja-JP"/>
              <a:pPr>
                <a:defRPr/>
              </a:pPr>
              <a:t>‹#›</a:t>
            </a:fld>
            <a:endParaRPr lang="en-US" altLang="ja-JP"/>
          </a:p>
        </p:txBody>
      </p:sp>
    </p:spTree>
    <p:extLst>
      <p:ext uri="{BB962C8B-B14F-4D97-AF65-F5344CB8AC3E}">
        <p14:creationId xmlns:p14="http://schemas.microsoft.com/office/powerpoint/2010/main" val="7030962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txBox="1">
            <a:spLocks noGrp="1" noChangeArrowheads="1"/>
          </p:cNvSpPr>
          <p:nvPr/>
        </p:nvSpPr>
        <p:spPr bwMode="auto">
          <a:xfrm>
            <a:off x="3814763" y="9371013"/>
            <a:ext cx="2919412" cy="493712"/>
          </a:xfrm>
          <a:prstGeom prst="rect">
            <a:avLst/>
          </a:prstGeom>
          <a:noFill/>
          <a:ln>
            <a:miter lim="800000"/>
            <a:headEnd/>
            <a:tailEnd/>
          </a:ln>
        </p:spPr>
        <p:txBody>
          <a:bodyPr lIns="91411" tIns="45706" rIns="91411" bIns="45706" anchor="b"/>
          <a:lstStyle/>
          <a:p>
            <a:pPr algn="r">
              <a:defRPr/>
            </a:pPr>
            <a:fld id="{BE2482BB-E61C-4A02-9904-72A813E08459}" type="slidenum">
              <a:rPr lang="ja-JP" altLang="en-US" sz="1200">
                <a:solidFill>
                  <a:srgbClr val="000000"/>
                </a:solidFill>
                <a:latin typeface="Arial" charset="0"/>
                <a:ea typeface="+mn-ea"/>
              </a:rPr>
              <a:pPr algn="r">
                <a:defRPr/>
              </a:pPr>
              <a:t>0</a:t>
            </a:fld>
            <a:endParaRPr lang="en-US" altLang="ja-JP" sz="1200">
              <a:solidFill>
                <a:srgbClr val="000000"/>
              </a:solidFill>
              <a:latin typeface="Arial" charset="0"/>
              <a:ea typeface="+mn-ea"/>
            </a:endParaRPr>
          </a:p>
        </p:txBody>
      </p:sp>
      <p:sp>
        <p:nvSpPr>
          <p:cNvPr id="440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ea typeface="ＭＳ Ｐ明朝" pitchFamily="18"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2300"/>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6044475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7797866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43"/>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32727796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6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79242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5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44624"/>
            <a:ext cx="8915400" cy="404664"/>
          </a:xfrm>
        </p:spPr>
        <p:txBody>
          <a:bodyPr/>
          <a:lstStyle>
            <a:lvl1pPr algn="ctr">
              <a:defRPr sz="2400">
                <a:latin typeface="HGP創英角ｺﾞｼｯｸUB" pitchFamily="50" charset="-128"/>
                <a:ea typeface="HGP創英角ｺﾞｼｯｸUB" pitchFamily="50" charset="-128"/>
              </a:defRPr>
            </a:lvl1pPr>
          </a:lstStyle>
          <a:p>
            <a:r>
              <a:rPr lang="ja-JP" altLang="en-US" dirty="0" smtClean="0"/>
              <a:t>マスタ タイトルの書式設定</a:t>
            </a:r>
            <a:endParaRPr lang="ja-JP" altLang="en-US" dirty="0"/>
          </a:p>
        </p:txBody>
      </p:sp>
      <p:sp>
        <p:nvSpPr>
          <p:cNvPr id="6"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7"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Tree>
    <p:extLst>
      <p:ext uri="{BB962C8B-B14F-4D97-AF65-F5344CB8AC3E}">
        <p14:creationId xmlns:p14="http://schemas.microsoft.com/office/powerpoint/2010/main" val="123504619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682689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61" y="2132322"/>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11"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4019041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7915167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17" y="4408797"/>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17"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3063860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11"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0318223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11"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1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26"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26"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4213127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5375797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2460131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0262787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83"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5170189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8849137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2303020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11" y="274643"/>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1385903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6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487809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5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44624"/>
            <a:ext cx="8915400" cy="404664"/>
          </a:xfrm>
        </p:spPr>
        <p:txBody>
          <a:bodyPr/>
          <a:lstStyle>
            <a:lvl1pPr algn="ctr">
              <a:defRPr sz="2400">
                <a:latin typeface="HGP創英角ｺﾞｼｯｸUB" pitchFamily="50" charset="-128"/>
                <a:ea typeface="HGP創英角ｺﾞｼｯｸUB" pitchFamily="50" charset="-128"/>
              </a:defRPr>
            </a:lvl1pPr>
          </a:lstStyle>
          <a:p>
            <a:r>
              <a:rPr lang="ja-JP" altLang="en-US" dirty="0" smtClean="0"/>
              <a:t>マスタ タイトルの書式設定</a:t>
            </a:r>
            <a:endParaRPr lang="ja-JP" altLang="en-US" dirty="0"/>
          </a:p>
        </p:txBody>
      </p:sp>
      <p:sp>
        <p:nvSpPr>
          <p:cNvPr id="6"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7"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Tree>
    <p:extLst>
      <p:ext uri="{BB962C8B-B14F-4D97-AF65-F5344CB8AC3E}">
        <p14:creationId xmlns:p14="http://schemas.microsoft.com/office/powerpoint/2010/main" val="170951551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7_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284620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userDrawn="1">
  <p:cSld name="インデックス">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967046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8775"/>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9379628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828278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0555958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6316574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0851234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2" y="273056"/>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6301429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C3253CD-D50A-4B88-9A4D-8310CCF87A2E}" type="datetimeFigureOut">
              <a:rPr lang="ja-JP" altLang="en-US" smtClean="0">
                <a:solidFill>
                  <a:prstClr val="black">
                    <a:tint val="75000"/>
                  </a:prstClr>
                </a:solidFill>
              </a:rPr>
              <a:pPr/>
              <a:t>2014/10/7</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11DFB134-F205-4A09-A4CB-E4F86C93D075}"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4118516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6" Type="http://schemas.openxmlformats.org/officeDocument/2006/relationships/theme" Target="../theme/theme2.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822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8C3253CD-D50A-4B88-9A4D-8310CCF87A2E}" type="datetimeFigureOut">
              <a:rPr lang="ja-JP" altLang="en-US" smtClean="0">
                <a:solidFill>
                  <a:prstClr val="black">
                    <a:tint val="75000"/>
                  </a:prstClr>
                </a:solidFill>
                <a:latin typeface="Calibri"/>
                <a:ea typeface="ＭＳ Ｐゴシック"/>
              </a:rPr>
              <a:pPr fontAlgn="auto">
                <a:spcBef>
                  <a:spcPts val="0"/>
                </a:spcBef>
                <a:spcAft>
                  <a:spcPts val="0"/>
                </a:spcAft>
              </a:pPr>
              <a:t>2014/10/7</a:t>
            </a:fld>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384550" y="635822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7099300" y="635822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11DFB134-F205-4A09-A4CB-E4F86C93D075}"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2671498740"/>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 id="2147483843" r:id="rId12"/>
    <p:sldLayoutId id="2147483844" r:id="rId13"/>
    <p:sldLayoutId id="2147483845" r:id="rId14"/>
  </p:sldLayoutIdLst>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1"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1"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299" y="635824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8C3253CD-D50A-4B88-9A4D-8310CCF87A2E}" type="datetimeFigureOut">
              <a:rPr lang="ja-JP" altLang="en-US" smtClean="0">
                <a:solidFill>
                  <a:prstClr val="black">
                    <a:tint val="75000"/>
                  </a:prstClr>
                </a:solidFill>
                <a:latin typeface="Calibri"/>
                <a:ea typeface="ＭＳ Ｐゴシック"/>
              </a:rPr>
              <a:pPr fontAlgn="auto">
                <a:spcBef>
                  <a:spcPts val="0"/>
                </a:spcBef>
                <a:spcAft>
                  <a:spcPts val="0"/>
                </a:spcAft>
              </a:pPr>
              <a:t>2014/10/7</a:t>
            </a:fld>
            <a:endParaRPr lang="ja-JP" altLang="en-US">
              <a:solidFill>
                <a:prstClr val="black">
                  <a:tint val="75000"/>
                </a:prstClr>
              </a:solidFill>
              <a:latin typeface="Calibri"/>
              <a:ea typeface="ＭＳ Ｐゴシック"/>
            </a:endParaRPr>
          </a:p>
        </p:txBody>
      </p:sp>
      <p:sp>
        <p:nvSpPr>
          <p:cNvPr id="5" name="フッター プレースホルダー 4"/>
          <p:cNvSpPr>
            <a:spLocks noGrp="1"/>
          </p:cNvSpPr>
          <p:nvPr>
            <p:ph type="ftr" sz="quarter" idx="3"/>
          </p:nvPr>
        </p:nvSpPr>
        <p:spPr>
          <a:xfrm>
            <a:off x="3384561" y="635824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ー 5"/>
          <p:cNvSpPr>
            <a:spLocks noGrp="1"/>
          </p:cNvSpPr>
          <p:nvPr>
            <p:ph type="sldNum" sz="quarter" idx="4"/>
          </p:nvPr>
        </p:nvSpPr>
        <p:spPr>
          <a:xfrm>
            <a:off x="7099301" y="635824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11DFB134-F205-4A09-A4CB-E4F86C93D075}" type="slidenum">
              <a:rPr lang="ja-JP" altLang="en-US" smtClean="0">
                <a:solidFill>
                  <a:prstClr val="black">
                    <a:tint val="75000"/>
                  </a:prstClr>
                </a:solidFill>
                <a:latin typeface="Calibri"/>
                <a:ea typeface="ＭＳ Ｐゴシック"/>
              </a:rPr>
              <a:pPr fontAlgn="auto">
                <a:spcBef>
                  <a:spcPts val="0"/>
                </a:spcBef>
                <a:spcAft>
                  <a:spcPts val="0"/>
                </a:spcAft>
              </a:pPr>
              <a:t>‹#›</a:t>
            </a:fld>
            <a:endParaRPr lang="ja-JP" altLang="en-US">
              <a:solidFill>
                <a:prstClr val="black">
                  <a:tint val="75000"/>
                </a:prstClr>
              </a:solidFill>
              <a:latin typeface="Calibri"/>
              <a:ea typeface="ＭＳ Ｐゴシック"/>
            </a:endParaRPr>
          </a:p>
        </p:txBody>
      </p:sp>
    </p:spTree>
    <p:extLst>
      <p:ext uri="{BB962C8B-B14F-4D97-AF65-F5344CB8AC3E}">
        <p14:creationId xmlns:p14="http://schemas.microsoft.com/office/powerpoint/2010/main" val="969564285"/>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 id="2147483853" r:id="rId7"/>
    <p:sldLayoutId id="2147483854" r:id="rId8"/>
    <p:sldLayoutId id="2147483855" r:id="rId9"/>
    <p:sldLayoutId id="2147483856" r:id="rId10"/>
    <p:sldLayoutId id="2147483857" r:id="rId11"/>
    <p:sldLayoutId id="2147483858" r:id="rId12"/>
    <p:sldLayoutId id="2147483859" r:id="rId13"/>
    <p:sldLayoutId id="2147483860" r:id="rId14"/>
    <p:sldLayoutId id="2147483861" r:id="rId15"/>
  </p:sldLayoutIdLst>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角丸四角形 113"/>
          <p:cNvSpPr/>
          <p:nvPr/>
        </p:nvSpPr>
        <p:spPr>
          <a:xfrm>
            <a:off x="1177012" y="2924944"/>
            <a:ext cx="5432172" cy="648072"/>
          </a:xfrm>
          <a:prstGeom prst="roundRect">
            <a:avLst/>
          </a:prstGeom>
          <a:solidFill>
            <a:schemeClr val="accent6">
              <a:lumMod val="20000"/>
              <a:lumOff val="80000"/>
            </a:schemeClr>
          </a:solidFill>
          <a:ln>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solidFill>
                <a:schemeClr val="accent1"/>
              </a:solidFill>
            </a:endParaRPr>
          </a:p>
        </p:txBody>
      </p:sp>
      <p:sp>
        <p:nvSpPr>
          <p:cNvPr id="113" name="角丸四角形 112"/>
          <p:cNvSpPr/>
          <p:nvPr/>
        </p:nvSpPr>
        <p:spPr>
          <a:xfrm>
            <a:off x="1032996" y="2852936"/>
            <a:ext cx="5432172" cy="648072"/>
          </a:xfrm>
          <a:prstGeom prst="roundRect">
            <a:avLst/>
          </a:prstGeom>
          <a:solidFill>
            <a:schemeClr val="accent6">
              <a:lumMod val="20000"/>
              <a:lumOff val="80000"/>
            </a:schemeClr>
          </a:solidFill>
          <a:ln>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600" dirty="0">
              <a:solidFill>
                <a:schemeClr val="accent1"/>
              </a:solidFill>
            </a:endParaRPr>
          </a:p>
        </p:txBody>
      </p:sp>
      <p:cxnSp>
        <p:nvCxnSpPr>
          <p:cNvPr id="43016" name="直線コネクタ 112"/>
          <p:cNvCxnSpPr>
            <a:cxnSpLocks noChangeShapeType="1"/>
          </p:cNvCxnSpPr>
          <p:nvPr/>
        </p:nvCxnSpPr>
        <p:spPr bwMode="auto">
          <a:xfrm>
            <a:off x="0" y="404813"/>
            <a:ext cx="9906000" cy="1587"/>
          </a:xfrm>
          <a:prstGeom prst="line">
            <a:avLst/>
          </a:prstGeom>
          <a:noFill/>
          <a:ln w="63500" algn="ctr">
            <a:solidFill>
              <a:srgbClr val="FF9900"/>
            </a:solidFill>
            <a:round/>
            <a:headEnd/>
            <a:tailEnd/>
          </a:ln>
          <a:extLst>
            <a:ext uri="{909E8E84-426E-40DD-AFC4-6F175D3DCCD1}">
              <a14:hiddenFill xmlns:a14="http://schemas.microsoft.com/office/drawing/2010/main">
                <a:noFill/>
              </a14:hiddenFill>
            </a:ext>
          </a:extLst>
        </p:spPr>
      </p:cxnSp>
      <p:sp>
        <p:nvSpPr>
          <p:cNvPr id="43095" name="Rectangle 87"/>
          <p:cNvSpPr>
            <a:spLocks noChangeArrowheads="1"/>
          </p:cNvSpPr>
          <p:nvPr/>
        </p:nvSpPr>
        <p:spPr bwMode="auto">
          <a:xfrm>
            <a:off x="128587" y="476672"/>
            <a:ext cx="9648825" cy="1440160"/>
          </a:xfrm>
          <a:prstGeom prst="rect">
            <a:avLst/>
          </a:prstGeom>
          <a:solidFill>
            <a:schemeClr val="bg1"/>
          </a:solidFill>
          <a:ln w="19050">
            <a:solidFill>
              <a:schemeClr val="tx1"/>
            </a:solidFill>
            <a:miter lim="800000"/>
            <a:headEnd/>
            <a:tailEnd/>
          </a:ln>
          <a:effectLst/>
          <a:extLst/>
        </p:spPr>
        <p:txBody>
          <a:bodyPr anchor="ctr"/>
          <a:lstStyle/>
          <a:p>
            <a:pPr marL="177800" indent="-177800">
              <a:spcBef>
                <a:spcPct val="20000"/>
              </a:spcBef>
            </a:pPr>
            <a:r>
              <a:rPr lang="ja-JP" altLang="en-US" sz="1400" dirty="0" smtClean="0">
                <a:solidFill>
                  <a:srgbClr val="000000"/>
                </a:solidFill>
              </a:rPr>
              <a:t>○　オープンデータの利活用ニーズが高いと想定される、</a:t>
            </a:r>
            <a:r>
              <a:rPr lang="ja-JP" altLang="en-US" sz="1400" u="sng" dirty="0" smtClean="0">
                <a:solidFill>
                  <a:srgbClr val="FF0000"/>
                </a:solidFill>
              </a:rPr>
              <a:t>統計情報（</a:t>
            </a:r>
            <a:r>
              <a:rPr lang="ja-JP" altLang="en-US" sz="1400" u="sng" dirty="0">
                <a:solidFill>
                  <a:srgbClr val="FF0000"/>
                </a:solidFill>
              </a:rPr>
              <a:t>次世代</a:t>
            </a:r>
            <a:r>
              <a:rPr lang="ja-JP" altLang="en-US" sz="1400" u="sng" dirty="0" smtClean="0">
                <a:solidFill>
                  <a:srgbClr val="FF0000"/>
                </a:solidFill>
              </a:rPr>
              <a:t>統計</a:t>
            </a:r>
            <a:r>
              <a:rPr lang="ja-JP" altLang="en-US" sz="1400" u="sng" dirty="0">
                <a:solidFill>
                  <a:srgbClr val="FF0000"/>
                </a:solidFill>
              </a:rPr>
              <a:t>利用</a:t>
            </a:r>
            <a:r>
              <a:rPr lang="ja-JP" altLang="en-US" sz="1400" u="sng" dirty="0" smtClean="0">
                <a:solidFill>
                  <a:srgbClr val="FF0000"/>
                </a:solidFill>
              </a:rPr>
              <a:t>システムで提供されてるもの）や政府データカタログサイト（試行版）と情報流通連携基盤システムを接続し、両者の連携可能性を実証</a:t>
            </a:r>
            <a:r>
              <a:rPr lang="ja-JP" altLang="en-US" sz="1400" dirty="0" smtClean="0">
                <a:solidFill>
                  <a:srgbClr val="000000"/>
                </a:solidFill>
              </a:rPr>
              <a:t>する。</a:t>
            </a:r>
            <a:endParaRPr lang="en-US" altLang="ja-JP" sz="1400" dirty="0" smtClean="0">
              <a:solidFill>
                <a:srgbClr val="000000"/>
              </a:solidFill>
            </a:endParaRPr>
          </a:p>
          <a:p>
            <a:pPr marL="177800" indent="-177800">
              <a:spcBef>
                <a:spcPct val="20000"/>
              </a:spcBef>
            </a:pPr>
            <a:r>
              <a:rPr lang="ja-JP" altLang="en-US" sz="1400" dirty="0">
                <a:solidFill>
                  <a:srgbClr val="000000"/>
                </a:solidFill>
              </a:rPr>
              <a:t>○　これにより</a:t>
            </a:r>
            <a:r>
              <a:rPr lang="ja-JP" altLang="en-US" sz="1400" dirty="0" smtClean="0">
                <a:solidFill>
                  <a:srgbClr val="000000"/>
                </a:solidFill>
              </a:rPr>
              <a:t>、</a:t>
            </a:r>
            <a:r>
              <a:rPr lang="ja-JP" altLang="en-US" sz="1400" u="sng" dirty="0">
                <a:solidFill>
                  <a:srgbClr val="FF0000"/>
                </a:solidFill>
              </a:rPr>
              <a:t>次世代統計利用</a:t>
            </a:r>
            <a:r>
              <a:rPr lang="ja-JP" altLang="en-US" sz="1400" u="sng" dirty="0" smtClean="0">
                <a:solidFill>
                  <a:srgbClr val="FF0000"/>
                </a:solidFill>
              </a:rPr>
              <a:t>システムや政府データカタログサイト（試行版）が</a:t>
            </a:r>
            <a:r>
              <a:rPr lang="ja-JP" altLang="en-US" sz="1400" u="sng" dirty="0">
                <a:solidFill>
                  <a:srgbClr val="FF0000"/>
                </a:solidFill>
              </a:rPr>
              <a:t>提供するデータと他のデータとを</a:t>
            </a:r>
            <a:r>
              <a:rPr lang="ja-JP" altLang="en-US" sz="1400" u="sng" dirty="0" smtClean="0">
                <a:solidFill>
                  <a:srgbClr val="FF0000"/>
                </a:solidFill>
              </a:rPr>
              <a:t>マッシュアップが可能となる環境を実現</a:t>
            </a:r>
            <a:r>
              <a:rPr lang="ja-JP" altLang="en-US" sz="1400" dirty="0" smtClean="0">
                <a:solidFill>
                  <a:srgbClr val="000000"/>
                </a:solidFill>
              </a:rPr>
              <a:t>する。</a:t>
            </a:r>
            <a:endParaRPr lang="en-US" altLang="ja-JP" sz="1400" dirty="0" smtClean="0">
              <a:solidFill>
                <a:srgbClr val="000000"/>
              </a:solidFill>
            </a:endParaRPr>
          </a:p>
          <a:p>
            <a:pPr marL="177800" indent="-177800">
              <a:spcBef>
                <a:spcPct val="20000"/>
              </a:spcBef>
            </a:pPr>
            <a:r>
              <a:rPr lang="ja-JP" altLang="en-US" sz="1400" dirty="0" smtClean="0">
                <a:solidFill>
                  <a:srgbClr val="000000"/>
                </a:solidFill>
              </a:rPr>
              <a:t>○　また、統計情報については</a:t>
            </a:r>
            <a:r>
              <a:rPr lang="ja-JP" altLang="en-US" sz="1400" dirty="0">
                <a:solidFill>
                  <a:srgbClr val="000000"/>
                </a:solidFill>
              </a:rPr>
              <a:t>、従来は統計表ごと</a:t>
            </a:r>
            <a:r>
              <a:rPr lang="ja-JP" altLang="en-US" sz="1400" dirty="0" smtClean="0">
                <a:solidFill>
                  <a:srgbClr val="000000"/>
                </a:solidFill>
              </a:rPr>
              <a:t>に検索していた、複数の統計表に対する統計情報検索を、情報</a:t>
            </a:r>
            <a:r>
              <a:rPr lang="ja-JP" altLang="en-US" sz="1400" dirty="0" smtClean="0"/>
              <a:t>流通</a:t>
            </a:r>
            <a:r>
              <a:rPr lang="ja-JP" altLang="en-US" sz="1400" dirty="0"/>
              <a:t>連携</a:t>
            </a:r>
            <a:r>
              <a:rPr lang="ja-JP" altLang="en-US" sz="1400" dirty="0" smtClean="0"/>
              <a:t>基盤共通</a:t>
            </a:r>
            <a:r>
              <a:rPr lang="en-US" altLang="ja-JP" sz="1400" dirty="0" smtClean="0"/>
              <a:t>API</a:t>
            </a:r>
            <a:r>
              <a:rPr lang="ja-JP" altLang="en-US" sz="1400" dirty="0" smtClean="0"/>
              <a:t>を</a:t>
            </a:r>
            <a:r>
              <a:rPr lang="en-US" altLang="ja-JP" sz="1400" dirty="0" smtClean="0"/>
              <a:t>1</a:t>
            </a:r>
            <a:r>
              <a:rPr lang="ja-JP" altLang="en-US" sz="1400" dirty="0" smtClean="0"/>
              <a:t>回呼び出すことで実現させる</a:t>
            </a:r>
            <a:r>
              <a:rPr lang="ja-JP" altLang="en-US" sz="1400" dirty="0" smtClean="0">
                <a:solidFill>
                  <a:srgbClr val="000000"/>
                </a:solidFill>
              </a:rPr>
              <a:t>ことにより、</a:t>
            </a:r>
            <a:r>
              <a:rPr lang="ja-JP" altLang="en-US" sz="1400" u="sng" dirty="0" smtClean="0">
                <a:solidFill>
                  <a:srgbClr val="FF0000"/>
                </a:solidFill>
              </a:rPr>
              <a:t>統計情報の取得を簡素化する</a:t>
            </a:r>
            <a:r>
              <a:rPr lang="ja-JP" altLang="en-US" sz="1400" dirty="0" smtClean="0">
                <a:solidFill>
                  <a:srgbClr val="000000"/>
                </a:solidFill>
              </a:rPr>
              <a:t>ことを目指す。</a:t>
            </a:r>
          </a:p>
        </p:txBody>
      </p:sp>
      <p:sp>
        <p:nvSpPr>
          <p:cNvPr id="110" name="大かっこ 109"/>
          <p:cNvSpPr/>
          <p:nvPr/>
        </p:nvSpPr>
        <p:spPr>
          <a:xfrm>
            <a:off x="4953000" y="1988840"/>
            <a:ext cx="4824414" cy="504056"/>
          </a:xfrm>
          <a:prstGeom prst="bracketPair">
            <a:avLst>
              <a:gd name="adj" fmla="val 7648"/>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r>
              <a:rPr lang="ja-JP" altLang="en-US" sz="1200" dirty="0">
                <a:latin typeface="ＭＳ Ｐゴシック" pitchFamily="50" charset="-128"/>
              </a:rPr>
              <a:t>実施主体：　</a:t>
            </a:r>
            <a:r>
              <a:rPr lang="ja-JP" altLang="en-US" sz="1200" dirty="0" smtClean="0">
                <a:latin typeface="ＭＳ Ｐゴシック" pitchFamily="50" charset="-128"/>
              </a:rPr>
              <a:t>株式会社横須賀テレコムリサーチパーク</a:t>
            </a:r>
            <a:endParaRPr lang="ja-JP" altLang="en-US" sz="1200" dirty="0">
              <a:latin typeface="ＭＳ Ｐゴシック" pitchFamily="50" charset="-128"/>
            </a:endParaRPr>
          </a:p>
          <a:p>
            <a:r>
              <a:rPr lang="ja-JP" altLang="en-US" sz="1200" dirty="0">
                <a:latin typeface="ＭＳ Ｐゴシック" pitchFamily="50" charset="-128"/>
              </a:rPr>
              <a:t>連携主体：　</a:t>
            </a:r>
            <a:r>
              <a:rPr lang="ja-JP" altLang="en-US" sz="1200" dirty="0" smtClean="0">
                <a:latin typeface="ＭＳ Ｐゴシック" pitchFamily="50" charset="-128"/>
              </a:rPr>
              <a:t>内閣官房、総務省統計局、独立行政法人統計センター</a:t>
            </a:r>
            <a:endParaRPr lang="en-US" altLang="ja-JP" sz="1200" dirty="0">
              <a:latin typeface="ＭＳ Ｐゴシック" pitchFamily="50" charset="-128"/>
            </a:endParaRPr>
          </a:p>
        </p:txBody>
      </p:sp>
      <p:sp>
        <p:nvSpPr>
          <p:cNvPr id="83" name="テキスト ボックス 82"/>
          <p:cNvSpPr txBox="1"/>
          <p:nvPr/>
        </p:nvSpPr>
        <p:spPr>
          <a:xfrm>
            <a:off x="0" y="-2352"/>
            <a:ext cx="9905999" cy="400110"/>
          </a:xfrm>
          <a:prstGeom prst="rect">
            <a:avLst/>
          </a:prstGeom>
          <a:noFill/>
        </p:spPr>
        <p:txBody>
          <a:bodyPr wrap="square" rtlCol="0">
            <a:spAutoFit/>
          </a:bodyPr>
          <a:lstStyle/>
          <a:p>
            <a:pPr algn="ctr"/>
            <a:r>
              <a:rPr lang="ja-JP" altLang="en-US" dirty="0" smtClean="0">
                <a:latin typeface="+mn-ea"/>
              </a:rPr>
              <a:t>平成</a:t>
            </a:r>
            <a:r>
              <a:rPr lang="en-US" altLang="ja-JP" dirty="0">
                <a:latin typeface="+mn-ea"/>
              </a:rPr>
              <a:t>25</a:t>
            </a:r>
            <a:r>
              <a:rPr lang="ja-JP" altLang="en-US" dirty="0">
                <a:latin typeface="+mn-ea"/>
              </a:rPr>
              <a:t>年度オープンデータ実証</a:t>
            </a:r>
            <a:r>
              <a:rPr lang="ja-JP" altLang="en-US" dirty="0" smtClean="0">
                <a:latin typeface="+mn-ea"/>
              </a:rPr>
              <a:t>実験　</a:t>
            </a:r>
            <a:r>
              <a:rPr lang="ja-JP" altLang="ja-JP" dirty="0" smtClean="0"/>
              <a:t>統計</a:t>
            </a:r>
            <a:r>
              <a:rPr lang="ja-JP" altLang="ja-JP" dirty="0"/>
              <a:t>情報・データカタログ</a:t>
            </a:r>
            <a:r>
              <a:rPr lang="ja-JP" altLang="ja-JP" dirty="0" smtClean="0"/>
              <a:t>実証</a:t>
            </a:r>
            <a:r>
              <a:rPr lang="ja-JP" altLang="en-US" dirty="0" smtClean="0"/>
              <a:t>（概要）</a:t>
            </a:r>
            <a:endParaRPr kumimoji="1" lang="en-US" altLang="ja-JP" sz="2000" dirty="0" smtClean="0">
              <a:latin typeface="+mn-ea"/>
            </a:endParaRPr>
          </a:p>
        </p:txBody>
      </p:sp>
      <p:sp>
        <p:nvSpPr>
          <p:cNvPr id="2" name="角丸四角形 1"/>
          <p:cNvSpPr/>
          <p:nvPr/>
        </p:nvSpPr>
        <p:spPr>
          <a:xfrm>
            <a:off x="920552" y="4106914"/>
            <a:ext cx="5688632" cy="378042"/>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情報流通連携基盤共通</a:t>
            </a:r>
            <a:r>
              <a:rPr kumimoji="1" lang="en-US" altLang="ja-JP" dirty="0" smtClean="0"/>
              <a:t>API</a:t>
            </a:r>
            <a:endParaRPr kumimoji="1" lang="ja-JP" altLang="en-US" dirty="0"/>
          </a:p>
        </p:txBody>
      </p:sp>
      <p:sp>
        <p:nvSpPr>
          <p:cNvPr id="112" name="角丸四角形 111"/>
          <p:cNvSpPr/>
          <p:nvPr/>
        </p:nvSpPr>
        <p:spPr>
          <a:xfrm>
            <a:off x="920552" y="2780928"/>
            <a:ext cx="5432172" cy="648072"/>
          </a:xfrm>
          <a:prstGeom prst="roundRect">
            <a:avLst/>
          </a:prstGeom>
          <a:solidFill>
            <a:schemeClr val="accent6">
              <a:lumMod val="20000"/>
              <a:lumOff val="80000"/>
            </a:schemeClr>
          </a:solidFill>
          <a:ln>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rgbClr val="FF0000"/>
                </a:solidFill>
              </a:rPr>
              <a:t>コンテストによるアプリケーション</a:t>
            </a:r>
            <a:endParaRPr kumimoji="1" lang="ja-JP" altLang="en-US" sz="1600" dirty="0">
              <a:solidFill>
                <a:srgbClr val="FF0000"/>
              </a:solidFill>
            </a:endParaRPr>
          </a:p>
        </p:txBody>
      </p:sp>
      <p:sp>
        <p:nvSpPr>
          <p:cNvPr id="120" name="角丸四角形 119"/>
          <p:cNvSpPr/>
          <p:nvPr/>
        </p:nvSpPr>
        <p:spPr>
          <a:xfrm>
            <a:off x="7501576" y="2564904"/>
            <a:ext cx="2203952" cy="1264120"/>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開発者サイト</a:t>
            </a:r>
            <a:endParaRPr kumimoji="1" lang="ja-JP" altLang="en-US" sz="1400" dirty="0" smtClean="0"/>
          </a:p>
          <a:p>
            <a:pPr marL="342900" indent="-342900">
              <a:buFont typeface="Arial" panose="020B0604020202020204" pitchFamily="34" charset="0"/>
              <a:buChar char="•"/>
            </a:pPr>
            <a:r>
              <a:rPr lang="ja-JP" altLang="en-US" sz="1400" dirty="0"/>
              <a:t>提供</a:t>
            </a:r>
            <a:r>
              <a:rPr lang="ja-JP" altLang="en-US" sz="1400" dirty="0" smtClean="0"/>
              <a:t>データ</a:t>
            </a:r>
          </a:p>
          <a:p>
            <a:pPr marL="342900" indent="-342900">
              <a:buFont typeface="Arial" panose="020B0604020202020204" pitchFamily="34" charset="0"/>
              <a:buChar char="•"/>
            </a:pPr>
            <a:r>
              <a:rPr kumimoji="1" lang="en-US" altLang="ja-JP" sz="1400" dirty="0" smtClean="0"/>
              <a:t>API</a:t>
            </a:r>
            <a:r>
              <a:rPr kumimoji="1" lang="ja-JP" altLang="en-US" sz="1400" dirty="0" smtClean="0"/>
              <a:t>ドキュメント</a:t>
            </a:r>
          </a:p>
          <a:p>
            <a:pPr marL="342900" indent="-342900">
              <a:buFont typeface="Arial" panose="020B0604020202020204" pitchFamily="34" charset="0"/>
              <a:buChar char="•"/>
            </a:pPr>
            <a:r>
              <a:rPr lang="ja-JP" altLang="en-US" sz="1400" dirty="0" smtClean="0"/>
              <a:t>サンプルプログラム</a:t>
            </a:r>
          </a:p>
          <a:p>
            <a:pPr marL="342900" indent="-342900">
              <a:buFont typeface="Arial" panose="020B0604020202020204" pitchFamily="34" charset="0"/>
              <a:buChar char="•"/>
            </a:pPr>
            <a:r>
              <a:rPr kumimoji="1" lang="ja-JP" altLang="en-US" sz="1400" dirty="0" smtClean="0"/>
              <a:t>ライブラリ    等</a:t>
            </a:r>
            <a:endParaRPr kumimoji="1" lang="ja-JP" altLang="en-US" sz="1400" dirty="0"/>
          </a:p>
        </p:txBody>
      </p:sp>
      <p:sp>
        <p:nvSpPr>
          <p:cNvPr id="19" name="左矢印 18"/>
          <p:cNvSpPr/>
          <p:nvPr/>
        </p:nvSpPr>
        <p:spPr>
          <a:xfrm>
            <a:off x="6681192" y="3000257"/>
            <a:ext cx="720080" cy="428743"/>
          </a:xfrm>
          <a:prstGeom prst="leftArrow">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提供</a:t>
            </a:r>
            <a:endParaRPr kumimoji="1" lang="ja-JP" altLang="en-US" sz="1600" dirty="0"/>
          </a:p>
        </p:txBody>
      </p:sp>
      <p:cxnSp>
        <p:nvCxnSpPr>
          <p:cNvPr id="20" name="直線矢印コネクタ 19"/>
          <p:cNvCxnSpPr>
            <a:endCxn id="48" idx="0"/>
          </p:cNvCxnSpPr>
          <p:nvPr/>
        </p:nvCxnSpPr>
        <p:spPr>
          <a:xfrm>
            <a:off x="2156199" y="4484956"/>
            <a:ext cx="1" cy="1241137"/>
          </a:xfrm>
          <a:prstGeom prst="straightConnector1">
            <a:avLst/>
          </a:prstGeom>
          <a:ln w="19050">
            <a:solidFill>
              <a:schemeClr val="accent3">
                <a:lumMod val="5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a:endCxn id="59" idx="1"/>
          </p:cNvCxnSpPr>
          <p:nvPr/>
        </p:nvCxnSpPr>
        <p:spPr>
          <a:xfrm>
            <a:off x="5287510" y="4457549"/>
            <a:ext cx="0" cy="1506335"/>
          </a:xfrm>
          <a:prstGeom prst="straightConnector1">
            <a:avLst/>
          </a:prstGeom>
          <a:ln w="19050">
            <a:solidFill>
              <a:schemeClr val="accent6">
                <a:lumMod val="50000"/>
              </a:schemeClr>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71" name="Picture 2" descr="C:\Users\shindo\AppData\Local\Microsoft\Windows\Temporary Internet Files\Content.IE5\JGBEE0TY\MC900434845[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39838" y="4106914"/>
            <a:ext cx="276225" cy="276225"/>
          </a:xfrm>
          <a:prstGeom prst="rect">
            <a:avLst/>
          </a:prstGeom>
          <a:noFill/>
          <a:extLst>
            <a:ext uri="{909E8E84-426E-40DD-AFC4-6F175D3DCCD1}">
              <a14:hiddenFill xmlns:a14="http://schemas.microsoft.com/office/drawing/2010/main">
                <a:solidFill>
                  <a:srgbClr val="FFFFFF"/>
                </a:solidFill>
              </a14:hiddenFill>
            </a:ext>
          </a:extLst>
        </p:spPr>
      </p:pic>
      <p:pic>
        <p:nvPicPr>
          <p:cNvPr id="72" name="Picture 2" descr="C:\Users\shindo\AppData\Local\Microsoft\Windows\Temporary Internet Files\Content.IE5\JGBEE0TY\MC900434845[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80431" y="4190729"/>
            <a:ext cx="276225" cy="276225"/>
          </a:xfrm>
          <a:prstGeom prst="rect">
            <a:avLst/>
          </a:prstGeom>
          <a:noFill/>
          <a:extLst>
            <a:ext uri="{909E8E84-426E-40DD-AFC4-6F175D3DCCD1}">
              <a14:hiddenFill xmlns:a14="http://schemas.microsoft.com/office/drawing/2010/main">
                <a:solidFill>
                  <a:srgbClr val="FFFFFF"/>
                </a:solidFill>
              </a14:hiddenFill>
            </a:ext>
          </a:extLst>
        </p:spPr>
      </p:pic>
      <p:sp>
        <p:nvSpPr>
          <p:cNvPr id="73" name="正方形/長方形 72"/>
          <p:cNvSpPr/>
          <p:nvPr/>
        </p:nvSpPr>
        <p:spPr>
          <a:xfrm>
            <a:off x="920552" y="5907113"/>
            <a:ext cx="5432172" cy="782631"/>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 ボックス 73"/>
          <p:cNvSpPr txBox="1"/>
          <p:nvPr/>
        </p:nvSpPr>
        <p:spPr>
          <a:xfrm>
            <a:off x="3014932" y="6535857"/>
            <a:ext cx="1675459" cy="307777"/>
          </a:xfrm>
          <a:prstGeom prst="rect">
            <a:avLst/>
          </a:prstGeom>
          <a:solidFill>
            <a:schemeClr val="bg1"/>
          </a:solidFill>
        </p:spPr>
        <p:txBody>
          <a:bodyPr wrap="none" rtlCol="0">
            <a:spAutoFit/>
          </a:bodyPr>
          <a:lstStyle/>
          <a:p>
            <a:r>
              <a:rPr kumimoji="1" lang="ja-JP" altLang="en-US" sz="1400" dirty="0" smtClean="0">
                <a:solidFill>
                  <a:srgbClr val="FF0000"/>
                </a:solidFill>
              </a:rPr>
              <a:t>本実証で扱う</a:t>
            </a:r>
            <a:r>
              <a:rPr lang="ja-JP" altLang="en-US" sz="1400" dirty="0" smtClean="0">
                <a:solidFill>
                  <a:srgbClr val="FF0000"/>
                </a:solidFill>
              </a:rPr>
              <a:t>データ</a:t>
            </a:r>
            <a:endParaRPr kumimoji="1" lang="ja-JP" altLang="en-US" sz="1400" dirty="0">
              <a:solidFill>
                <a:srgbClr val="FF0000"/>
              </a:solidFill>
            </a:endParaRPr>
          </a:p>
        </p:txBody>
      </p:sp>
      <p:sp>
        <p:nvSpPr>
          <p:cNvPr id="56" name="フローチャート : 磁気ディスク 55"/>
          <p:cNvSpPr/>
          <p:nvPr/>
        </p:nvSpPr>
        <p:spPr>
          <a:xfrm>
            <a:off x="1156984" y="5963884"/>
            <a:ext cx="2283848" cy="618778"/>
          </a:xfrm>
          <a:prstGeom prst="flowChartMagneticDisk">
            <a:avLst/>
          </a:prstGeom>
          <a:solidFill>
            <a:schemeClr val="accent3"/>
          </a:solidFill>
          <a:ln>
            <a:solidFill>
              <a:schemeClr val="accent3">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メイリオ" pitchFamily="50" charset="-128"/>
                <a:ea typeface="メイリオ" pitchFamily="50" charset="-128"/>
                <a:cs typeface="メイリオ" pitchFamily="50" charset="-128"/>
              </a:rPr>
              <a:t>統計情報</a:t>
            </a:r>
            <a:endParaRPr kumimoji="1" lang="ja-JP" altLang="en-US" sz="1200" dirty="0">
              <a:latin typeface="メイリオ" pitchFamily="50" charset="-128"/>
              <a:ea typeface="メイリオ" pitchFamily="50" charset="-128"/>
              <a:cs typeface="メイリオ" pitchFamily="50" charset="-128"/>
            </a:endParaRPr>
          </a:p>
        </p:txBody>
      </p:sp>
      <p:sp>
        <p:nvSpPr>
          <p:cNvPr id="59" name="フローチャート : 磁気ディスク 58"/>
          <p:cNvSpPr/>
          <p:nvPr/>
        </p:nvSpPr>
        <p:spPr>
          <a:xfrm>
            <a:off x="4495233" y="5963884"/>
            <a:ext cx="1584553" cy="618778"/>
          </a:xfrm>
          <a:prstGeom prst="flowChartMagneticDisk">
            <a:avLst/>
          </a:prstGeom>
          <a:solidFill>
            <a:schemeClr val="accent6"/>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latin typeface="メイリオ" pitchFamily="50" charset="-128"/>
                <a:ea typeface="メイリオ" pitchFamily="50" charset="-128"/>
                <a:cs typeface="メイリオ" pitchFamily="50" charset="-128"/>
              </a:rPr>
              <a:t>データカタログ</a:t>
            </a:r>
            <a:r>
              <a:rPr kumimoji="1" lang="ja-JP" altLang="en-US" sz="1200" dirty="0" smtClean="0">
                <a:latin typeface="メイリオ" pitchFamily="50" charset="-128"/>
                <a:ea typeface="メイリオ" pitchFamily="50" charset="-128"/>
                <a:cs typeface="メイリオ" pitchFamily="50" charset="-128"/>
              </a:rPr>
              <a:t>情報</a:t>
            </a:r>
            <a:endParaRPr kumimoji="1" lang="ja-JP" altLang="en-US" sz="1200" dirty="0">
              <a:latin typeface="メイリオ" pitchFamily="50" charset="-128"/>
              <a:ea typeface="メイリオ" pitchFamily="50" charset="-128"/>
              <a:cs typeface="メイリオ" pitchFamily="50" charset="-128"/>
            </a:endParaRPr>
          </a:p>
        </p:txBody>
      </p:sp>
      <p:cxnSp>
        <p:nvCxnSpPr>
          <p:cNvPr id="39" name="直線矢印コネクタ 38"/>
          <p:cNvCxnSpPr>
            <a:endCxn id="3" idx="0"/>
          </p:cNvCxnSpPr>
          <p:nvPr/>
        </p:nvCxnSpPr>
        <p:spPr>
          <a:xfrm>
            <a:off x="1521673" y="4466954"/>
            <a:ext cx="0" cy="1254622"/>
          </a:xfrm>
          <a:prstGeom prst="straightConnector1">
            <a:avLst/>
          </a:prstGeom>
          <a:ln w="19050">
            <a:solidFill>
              <a:schemeClr val="accent3">
                <a:lumMod val="50000"/>
              </a:schemeClr>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a:endCxn id="53" idx="0"/>
          </p:cNvCxnSpPr>
          <p:nvPr/>
        </p:nvCxnSpPr>
        <p:spPr>
          <a:xfrm>
            <a:off x="3092304" y="4484956"/>
            <a:ext cx="0" cy="1230108"/>
          </a:xfrm>
          <a:prstGeom prst="straightConnector1">
            <a:avLst/>
          </a:prstGeom>
          <a:ln w="19050">
            <a:solidFill>
              <a:schemeClr val="accent3">
                <a:lumMod val="50000"/>
              </a:schemeClr>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 name="フローチャート : 書類 2"/>
          <p:cNvSpPr/>
          <p:nvPr/>
        </p:nvSpPr>
        <p:spPr>
          <a:xfrm>
            <a:off x="1245152" y="5721576"/>
            <a:ext cx="553041" cy="371073"/>
          </a:xfrm>
          <a:prstGeom prst="flowChartDocument">
            <a:avLst/>
          </a:prstGeom>
          <a:solidFill>
            <a:schemeClr val="accent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統計</a:t>
            </a:r>
            <a:endParaRPr kumimoji="1" lang="en-US" altLang="ja-JP" sz="1000" dirty="0" smtClean="0"/>
          </a:p>
          <a:p>
            <a:pPr algn="ctr"/>
            <a:r>
              <a:rPr kumimoji="1" lang="ja-JP" altLang="en-US" sz="1000" dirty="0" smtClean="0"/>
              <a:t>表</a:t>
            </a:r>
            <a:r>
              <a:rPr kumimoji="1" lang="en-US" altLang="ja-JP" sz="1000" dirty="0" smtClean="0"/>
              <a:t>#1</a:t>
            </a:r>
            <a:endParaRPr kumimoji="1" lang="ja-JP" altLang="en-US" sz="1000" dirty="0"/>
          </a:p>
        </p:txBody>
      </p:sp>
      <p:sp>
        <p:nvSpPr>
          <p:cNvPr id="48" name="フローチャート : 書類 47"/>
          <p:cNvSpPr/>
          <p:nvPr/>
        </p:nvSpPr>
        <p:spPr>
          <a:xfrm>
            <a:off x="1879679" y="5726093"/>
            <a:ext cx="553041" cy="371073"/>
          </a:xfrm>
          <a:prstGeom prst="flowChartDocument">
            <a:avLst/>
          </a:prstGeom>
          <a:solidFill>
            <a:schemeClr val="accent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統計</a:t>
            </a:r>
            <a:endParaRPr kumimoji="1" lang="en-US" altLang="ja-JP" sz="1000" dirty="0" smtClean="0"/>
          </a:p>
          <a:p>
            <a:pPr algn="ctr"/>
            <a:r>
              <a:rPr kumimoji="1" lang="ja-JP" altLang="en-US" sz="1000" dirty="0" smtClean="0"/>
              <a:t>表</a:t>
            </a:r>
            <a:r>
              <a:rPr kumimoji="1" lang="en-US" altLang="ja-JP" sz="1000" dirty="0" smtClean="0"/>
              <a:t>#2</a:t>
            </a:r>
            <a:endParaRPr kumimoji="1" lang="ja-JP" altLang="en-US" sz="1000" dirty="0"/>
          </a:p>
        </p:txBody>
      </p:sp>
      <p:sp>
        <p:nvSpPr>
          <p:cNvPr id="53" name="フローチャート : 書類 52"/>
          <p:cNvSpPr/>
          <p:nvPr/>
        </p:nvSpPr>
        <p:spPr>
          <a:xfrm>
            <a:off x="2815783" y="5715064"/>
            <a:ext cx="553041" cy="371073"/>
          </a:xfrm>
          <a:prstGeom prst="flowChartDocument">
            <a:avLst/>
          </a:prstGeom>
          <a:solidFill>
            <a:schemeClr val="accent3"/>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t>統計</a:t>
            </a:r>
            <a:endParaRPr kumimoji="1" lang="en-US" altLang="ja-JP" sz="1000" dirty="0" smtClean="0"/>
          </a:p>
          <a:p>
            <a:pPr algn="ctr"/>
            <a:r>
              <a:rPr kumimoji="1" lang="ja-JP" altLang="en-US" sz="1000" dirty="0" smtClean="0"/>
              <a:t>表</a:t>
            </a:r>
            <a:r>
              <a:rPr kumimoji="1" lang="en-US" altLang="ja-JP" sz="1000" dirty="0" smtClean="0"/>
              <a:t>#n</a:t>
            </a:r>
            <a:endParaRPr kumimoji="1" lang="ja-JP" altLang="en-US" sz="1000" dirty="0"/>
          </a:p>
        </p:txBody>
      </p:sp>
      <p:cxnSp>
        <p:nvCxnSpPr>
          <p:cNvPr id="64" name="直線矢印コネクタ 63"/>
          <p:cNvCxnSpPr/>
          <p:nvPr/>
        </p:nvCxnSpPr>
        <p:spPr>
          <a:xfrm flipV="1">
            <a:off x="2652374" y="3573016"/>
            <a:ext cx="0" cy="533898"/>
          </a:xfrm>
          <a:prstGeom prst="straightConnector1">
            <a:avLst/>
          </a:prstGeom>
          <a:ln w="19050">
            <a:headEnd type="none"/>
            <a:tailEnd type="arrow"/>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H="1">
            <a:off x="2070200" y="3592256"/>
            <a:ext cx="2480" cy="514658"/>
          </a:xfrm>
          <a:prstGeom prst="straightConnector1">
            <a:avLst/>
          </a:prstGeom>
          <a:ln w="19050">
            <a:headEnd type="none"/>
            <a:tailEnd type="arrow"/>
          </a:ln>
        </p:spPr>
        <p:style>
          <a:lnRef idx="1">
            <a:schemeClr val="accent1"/>
          </a:lnRef>
          <a:fillRef idx="0">
            <a:schemeClr val="accent1"/>
          </a:fillRef>
          <a:effectRef idx="0">
            <a:schemeClr val="accent1"/>
          </a:effectRef>
          <a:fontRef idx="minor">
            <a:schemeClr val="tx1"/>
          </a:fontRef>
        </p:style>
      </p:cxnSp>
      <p:sp>
        <p:nvSpPr>
          <p:cNvPr id="43012" name="テキスト ボックス 43011"/>
          <p:cNvSpPr txBox="1"/>
          <p:nvPr/>
        </p:nvSpPr>
        <p:spPr>
          <a:xfrm>
            <a:off x="708076" y="3604954"/>
            <a:ext cx="1436612" cy="400110"/>
          </a:xfrm>
          <a:prstGeom prst="rect">
            <a:avLst/>
          </a:prstGeom>
          <a:noFill/>
        </p:spPr>
        <p:txBody>
          <a:bodyPr wrap="none" rtlCol="0">
            <a:spAutoFit/>
          </a:bodyPr>
          <a:lstStyle/>
          <a:p>
            <a:r>
              <a:rPr lang="ja-JP" altLang="en-US" sz="1000" dirty="0"/>
              <a:t>複数</a:t>
            </a:r>
            <a:r>
              <a:rPr kumimoji="1" lang="ja-JP" altLang="en-US" sz="1000" dirty="0" smtClean="0"/>
              <a:t>の統計表に対する</a:t>
            </a:r>
          </a:p>
          <a:p>
            <a:pPr algn="r"/>
            <a:r>
              <a:rPr kumimoji="1" lang="ja-JP" altLang="en-US" sz="1000" dirty="0" smtClean="0"/>
              <a:t>検索を要求</a:t>
            </a:r>
            <a:endParaRPr kumimoji="1" lang="ja-JP" altLang="en-US" sz="1000" dirty="0"/>
          </a:p>
        </p:txBody>
      </p:sp>
      <p:sp>
        <p:nvSpPr>
          <p:cNvPr id="75" name="テキスト ボックス 74"/>
          <p:cNvSpPr txBox="1"/>
          <p:nvPr/>
        </p:nvSpPr>
        <p:spPr>
          <a:xfrm>
            <a:off x="2613616" y="3686835"/>
            <a:ext cx="806631" cy="246221"/>
          </a:xfrm>
          <a:prstGeom prst="rect">
            <a:avLst/>
          </a:prstGeom>
          <a:noFill/>
        </p:spPr>
        <p:txBody>
          <a:bodyPr wrap="none" rtlCol="0">
            <a:spAutoFit/>
          </a:bodyPr>
          <a:lstStyle/>
          <a:p>
            <a:r>
              <a:rPr kumimoji="1" lang="ja-JP" altLang="en-US" sz="1000" dirty="0" smtClean="0"/>
              <a:t>結果を返却</a:t>
            </a:r>
            <a:endParaRPr kumimoji="1" lang="ja-JP" altLang="en-US" sz="1000" dirty="0"/>
          </a:p>
        </p:txBody>
      </p:sp>
      <p:sp>
        <p:nvSpPr>
          <p:cNvPr id="76" name="テキスト ボックス 75"/>
          <p:cNvSpPr txBox="1"/>
          <p:nvPr/>
        </p:nvSpPr>
        <p:spPr>
          <a:xfrm>
            <a:off x="165032" y="4509120"/>
            <a:ext cx="1415772" cy="400110"/>
          </a:xfrm>
          <a:prstGeom prst="rect">
            <a:avLst/>
          </a:prstGeom>
          <a:noFill/>
        </p:spPr>
        <p:txBody>
          <a:bodyPr wrap="none" rtlCol="0">
            <a:spAutoFit/>
          </a:bodyPr>
          <a:lstStyle/>
          <a:p>
            <a:r>
              <a:rPr kumimoji="1" lang="ja-JP" altLang="en-US" sz="1000" dirty="0" smtClean="0"/>
              <a:t>個々の統計表に対して</a:t>
            </a:r>
          </a:p>
          <a:p>
            <a:pPr algn="r"/>
            <a:r>
              <a:rPr lang="ja-JP" altLang="en-US" sz="1000" dirty="0" smtClean="0"/>
              <a:t>検索を要求</a:t>
            </a:r>
            <a:endParaRPr kumimoji="1" lang="ja-JP" altLang="en-US" sz="1000" dirty="0"/>
          </a:p>
        </p:txBody>
      </p:sp>
      <p:cxnSp>
        <p:nvCxnSpPr>
          <p:cNvPr id="77" name="直線矢印コネクタ 76"/>
          <p:cNvCxnSpPr/>
          <p:nvPr/>
        </p:nvCxnSpPr>
        <p:spPr>
          <a:xfrm flipV="1">
            <a:off x="5287509" y="3573016"/>
            <a:ext cx="0" cy="533898"/>
          </a:xfrm>
          <a:prstGeom prst="straightConnector1">
            <a:avLst/>
          </a:prstGeom>
          <a:ln w="19050">
            <a:headEnd type="arrow"/>
            <a:tailEnd type="arrow"/>
          </a:ln>
        </p:spPr>
        <p:style>
          <a:lnRef idx="1">
            <a:schemeClr val="accent1"/>
          </a:lnRef>
          <a:fillRef idx="0">
            <a:schemeClr val="accent1"/>
          </a:fillRef>
          <a:effectRef idx="0">
            <a:schemeClr val="accent1"/>
          </a:effectRef>
          <a:fontRef idx="minor">
            <a:schemeClr val="tx1"/>
          </a:fontRef>
        </p:style>
      </p:cxnSp>
      <p:sp>
        <p:nvSpPr>
          <p:cNvPr id="47" name="角丸四角形 46"/>
          <p:cNvSpPr/>
          <p:nvPr/>
        </p:nvSpPr>
        <p:spPr>
          <a:xfrm>
            <a:off x="3929466" y="4953008"/>
            <a:ext cx="2716086" cy="378042"/>
          </a:xfrm>
          <a:prstGeom prst="roundRect">
            <a:avLst/>
          </a:prstGeom>
          <a:solidFill>
            <a:schemeClr val="accent6"/>
          </a:solidFill>
          <a:ln>
            <a:solidFill>
              <a:schemeClr val="accent6">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データカタログ</a:t>
            </a:r>
            <a:r>
              <a:rPr kumimoji="1" lang="en-US" altLang="ja-JP" sz="1600" dirty="0" smtClean="0"/>
              <a:t>API</a:t>
            </a:r>
            <a:endParaRPr kumimoji="1" lang="ja-JP" altLang="en-US" sz="1600" dirty="0"/>
          </a:p>
        </p:txBody>
      </p:sp>
      <p:sp>
        <p:nvSpPr>
          <p:cNvPr id="46" name="角丸四角形 45"/>
          <p:cNvSpPr/>
          <p:nvPr/>
        </p:nvSpPr>
        <p:spPr>
          <a:xfrm>
            <a:off x="920552" y="4941168"/>
            <a:ext cx="2716086" cy="378042"/>
          </a:xfrm>
          <a:prstGeom prst="roundRect">
            <a:avLst/>
          </a:prstGeom>
          <a:solidFill>
            <a:schemeClr val="accent3"/>
          </a:solidFill>
          <a:ln>
            <a:solidFill>
              <a:schemeClr val="accent3">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t>次世代統計利用システム</a:t>
            </a:r>
            <a:r>
              <a:rPr lang="en-US" altLang="ja-JP" sz="1600" dirty="0" smtClean="0"/>
              <a:t>API</a:t>
            </a:r>
            <a:endParaRPr kumimoji="1" lang="ja-JP" altLang="en-US" sz="1600" dirty="0"/>
          </a:p>
        </p:txBody>
      </p:sp>
      <p:sp>
        <p:nvSpPr>
          <p:cNvPr id="4" name="テキスト ボックス 3"/>
          <p:cNvSpPr txBox="1"/>
          <p:nvPr/>
        </p:nvSpPr>
        <p:spPr>
          <a:xfrm>
            <a:off x="2435457" y="5623096"/>
            <a:ext cx="364202" cy="307777"/>
          </a:xfrm>
          <a:prstGeom prst="rect">
            <a:avLst/>
          </a:prstGeom>
          <a:noFill/>
        </p:spPr>
        <p:txBody>
          <a:bodyPr wrap="none" rtlCol="0">
            <a:spAutoFit/>
          </a:bodyPr>
          <a:lstStyle/>
          <a:p>
            <a:r>
              <a:rPr kumimoji="1" lang="en-US" altLang="ja-JP" sz="1400" dirty="0" smtClean="0"/>
              <a:t>…</a:t>
            </a:r>
            <a:endParaRPr kumimoji="1" lang="ja-JP" altLang="en-US" sz="1400" dirty="0"/>
          </a:p>
        </p:txBody>
      </p:sp>
    </p:spTree>
    <p:extLst>
      <p:ext uri="{BB962C8B-B14F-4D97-AF65-F5344CB8AC3E}">
        <p14:creationId xmlns:p14="http://schemas.microsoft.com/office/powerpoint/2010/main" val="424692298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a:cxnSpLocks noChangeShapeType="1"/>
          </p:cNvCxnSpPr>
          <p:nvPr/>
        </p:nvCxnSpPr>
        <p:spPr bwMode="auto">
          <a:xfrm>
            <a:off x="0" y="404664"/>
            <a:ext cx="9906000" cy="1587"/>
          </a:xfrm>
          <a:prstGeom prst="line">
            <a:avLst/>
          </a:prstGeom>
          <a:noFill/>
          <a:ln w="63500" cmpd="sng" algn="ctr">
            <a:solidFill>
              <a:srgbClr val="FF9900"/>
            </a:solidFill>
            <a:round/>
            <a:headEnd/>
            <a:tailEnd/>
          </a:ln>
        </p:spPr>
      </p:cxnSp>
      <p:sp>
        <p:nvSpPr>
          <p:cNvPr id="4" name="テキスト ボックス 3"/>
          <p:cNvSpPr txBox="1"/>
          <p:nvPr/>
        </p:nvSpPr>
        <p:spPr>
          <a:xfrm>
            <a:off x="2" y="-2353"/>
            <a:ext cx="9905999" cy="400093"/>
          </a:xfrm>
          <a:prstGeom prst="rect">
            <a:avLst/>
          </a:prstGeom>
          <a:noFill/>
        </p:spPr>
        <p:txBody>
          <a:bodyPr wrap="square" lIns="91424" tIns="45712" rIns="91424" bIns="45712" rtlCol="0">
            <a:spAutoFit/>
          </a:bodyPr>
          <a:lstStyle/>
          <a:p>
            <a:pPr algn="ctr"/>
            <a:r>
              <a:rPr lang="ja-JP" altLang="en-US" dirty="0">
                <a:latin typeface="+mn-ea"/>
              </a:rPr>
              <a:t>平成</a:t>
            </a:r>
            <a:r>
              <a:rPr lang="en-US" altLang="ja-JP" dirty="0">
                <a:latin typeface="+mn-ea"/>
              </a:rPr>
              <a:t>25</a:t>
            </a:r>
            <a:r>
              <a:rPr lang="ja-JP" altLang="en-US" dirty="0">
                <a:latin typeface="+mn-ea"/>
              </a:rPr>
              <a:t>年度オープンデータ実証実験　</a:t>
            </a:r>
            <a:r>
              <a:rPr lang="ja-JP" altLang="ja-JP" dirty="0"/>
              <a:t>統計情報・データカタログ実証</a:t>
            </a:r>
            <a:r>
              <a:rPr lang="ja-JP" altLang="en-US" dirty="0" smtClean="0"/>
              <a:t>（成果）</a:t>
            </a:r>
            <a:endParaRPr lang="en-US" altLang="ja-JP" dirty="0">
              <a:latin typeface="+mn-ea"/>
            </a:endParaRPr>
          </a:p>
        </p:txBody>
      </p:sp>
      <p:sp>
        <p:nvSpPr>
          <p:cNvPr id="6" name="正方形/長方形 5"/>
          <p:cNvSpPr/>
          <p:nvPr/>
        </p:nvSpPr>
        <p:spPr>
          <a:xfrm>
            <a:off x="56456" y="2160726"/>
            <a:ext cx="9649072" cy="2708434"/>
          </a:xfrm>
          <a:prstGeom prst="rect">
            <a:avLst/>
          </a:prstGeom>
        </p:spPr>
        <p:txBody>
          <a:bodyPr wrap="square">
            <a:spAutoFit/>
          </a:bodyPr>
          <a:lstStyle>
            <a:defPPr>
              <a:defRPr lang="ja-JP"/>
            </a:defPPr>
            <a:lvl1pPr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20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20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20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2000" kern="1200">
                <a:solidFill>
                  <a:schemeClr val="tx1"/>
                </a:solidFill>
                <a:latin typeface="Arial" pitchFamily="34" charset="0"/>
                <a:ea typeface="ＭＳ Ｐゴシック" pitchFamily="50" charset="-128"/>
                <a:cs typeface="+mn-cs"/>
              </a:defRPr>
            </a:lvl9pPr>
          </a:lstStyle>
          <a:p>
            <a:r>
              <a:rPr lang="ja-JP" altLang="en-US" sz="1600" dirty="0">
                <a:solidFill>
                  <a:srgbClr val="002060"/>
                </a:solidFill>
                <a:latin typeface="HGP創英角ｺﾞｼｯｸUB" pitchFamily="50" charset="-128"/>
                <a:ea typeface="HGP創英角ｺﾞｼｯｸUB" pitchFamily="50" charset="-128"/>
              </a:rPr>
              <a:t>○</a:t>
            </a:r>
            <a:r>
              <a:rPr lang="ja-JP" altLang="en-US" sz="1600" dirty="0" smtClean="0">
                <a:solidFill>
                  <a:srgbClr val="002060"/>
                </a:solidFill>
                <a:latin typeface="HGP創英角ｺﾞｼｯｸUB" pitchFamily="50" charset="-128"/>
                <a:ea typeface="HGP創英角ｺﾞｼｯｸUB" pitchFamily="50" charset="-128"/>
              </a:rPr>
              <a:t> データ本体とメタデータの両方を横断検索できる</a:t>
            </a:r>
            <a:r>
              <a:rPr lang="en-US" altLang="ja-JP" sz="1600" dirty="0" smtClean="0">
                <a:solidFill>
                  <a:srgbClr val="002060"/>
                </a:solidFill>
                <a:latin typeface="HGP創英角ｺﾞｼｯｸUB" pitchFamily="50" charset="-128"/>
                <a:ea typeface="HGP創英角ｺﾞｼｯｸUB" pitchFamily="50" charset="-128"/>
              </a:rPr>
              <a:t>SPARQL</a:t>
            </a:r>
            <a:r>
              <a:rPr lang="ja-JP" altLang="en-US" sz="1600" dirty="0" smtClean="0">
                <a:solidFill>
                  <a:srgbClr val="002060"/>
                </a:solidFill>
                <a:latin typeface="HGP創英角ｺﾞｼｯｸUB" pitchFamily="50" charset="-128"/>
                <a:ea typeface="HGP創英角ｺﾞｼｯｸUB" pitchFamily="50" charset="-128"/>
              </a:rPr>
              <a:t>ベースの</a:t>
            </a:r>
            <a:r>
              <a:rPr lang="en-US" altLang="ja-JP" sz="1600" dirty="0" smtClean="0">
                <a:solidFill>
                  <a:srgbClr val="002060"/>
                </a:solidFill>
                <a:latin typeface="HGP創英角ｺﾞｼｯｸUB" pitchFamily="50" charset="-128"/>
                <a:ea typeface="HGP創英角ｺﾞｼｯｸUB" pitchFamily="50" charset="-128"/>
              </a:rPr>
              <a:t>API</a:t>
            </a:r>
            <a:r>
              <a:rPr lang="ja-JP" altLang="en-US" sz="1600" dirty="0" smtClean="0">
                <a:solidFill>
                  <a:srgbClr val="002060"/>
                </a:solidFill>
                <a:latin typeface="HGP創英角ｺﾞｼｯｸUB" pitchFamily="50" charset="-128"/>
                <a:ea typeface="HGP創英角ｺﾞｼｯｸUB" pitchFamily="50" charset="-128"/>
              </a:rPr>
              <a:t>を提供</a:t>
            </a:r>
            <a:endParaRPr lang="en-US" altLang="ja-JP" sz="1600" dirty="0">
              <a:solidFill>
                <a:srgbClr val="002060"/>
              </a:solidFill>
              <a:latin typeface="HGP創英角ｺﾞｼｯｸUB" pitchFamily="50" charset="-128"/>
              <a:ea typeface="HGP創英角ｺﾞｼｯｸUB" pitchFamily="50" charset="-128"/>
            </a:endParaRPr>
          </a:p>
          <a:p>
            <a:pPr marL="285750" indent="-200025">
              <a:buFont typeface="Wingdings" panose="05000000000000000000" pitchFamily="2" charset="2"/>
              <a:buChar char="Ø"/>
            </a:pPr>
            <a:r>
              <a:rPr lang="ja-JP" altLang="en-US" sz="1400" dirty="0" smtClean="0">
                <a:solidFill>
                  <a:prstClr val="black"/>
                </a:solidFill>
                <a:latin typeface="ＭＳ Ｐゴシック"/>
                <a:ea typeface="ＭＳ Ｐゴシック"/>
              </a:rPr>
              <a:t>次世代統計システムにより公開されている統計データのうち、利用</a:t>
            </a:r>
            <a:r>
              <a:rPr lang="ja-JP" altLang="en-US" sz="1400" dirty="0">
                <a:solidFill>
                  <a:prstClr val="black"/>
                </a:solidFill>
                <a:latin typeface="ＭＳ Ｐゴシック"/>
                <a:ea typeface="ＭＳ Ｐゴシック"/>
              </a:rPr>
              <a:t>ニーズの</a:t>
            </a:r>
            <a:r>
              <a:rPr lang="ja-JP" altLang="en-US" sz="1400" dirty="0" smtClean="0">
                <a:solidFill>
                  <a:prstClr val="black"/>
                </a:solidFill>
                <a:latin typeface="ＭＳ Ｐゴシック"/>
                <a:ea typeface="ＭＳ Ｐゴシック"/>
              </a:rPr>
              <a:t>高い下記データを提供</a:t>
            </a:r>
            <a:endParaRPr lang="en-US" altLang="ja-JP" sz="1400" dirty="0">
              <a:solidFill>
                <a:prstClr val="black"/>
              </a:solidFill>
              <a:latin typeface="ＭＳ Ｐゴシック"/>
              <a:ea typeface="ＭＳ Ｐゴシック"/>
            </a:endParaRPr>
          </a:p>
          <a:p>
            <a:r>
              <a:rPr lang="ja-JP" altLang="en-US" sz="1400" dirty="0" smtClean="0">
                <a:solidFill>
                  <a:prstClr val="black"/>
                </a:solidFill>
                <a:latin typeface="ＭＳ Ｐゴシック"/>
                <a:ea typeface="ＭＳ Ｐゴシック"/>
              </a:rPr>
              <a:t>　　　</a:t>
            </a:r>
            <a:r>
              <a:rPr lang="ja-JP" altLang="en-US" sz="1400" b="1" dirty="0" smtClean="0">
                <a:solidFill>
                  <a:prstClr val="black"/>
                </a:solidFill>
                <a:latin typeface="ＭＳ Ｐゴシック"/>
                <a:ea typeface="ＭＳ Ｐゴシック"/>
              </a:rPr>
              <a:t>○</a:t>
            </a:r>
            <a:r>
              <a:rPr lang="ja-JP" altLang="en-US" sz="1400" b="1" u="sng" dirty="0" smtClean="0">
                <a:solidFill>
                  <a:prstClr val="black"/>
                </a:solidFill>
                <a:latin typeface="ＭＳ Ｐゴシック"/>
                <a:ea typeface="ＭＳ Ｐゴシック"/>
              </a:rPr>
              <a:t>国勢調査小地域集計のデータ</a:t>
            </a:r>
            <a:endParaRPr lang="en-US" altLang="ja-JP" sz="1400" b="1" u="sng" dirty="0" smtClean="0">
              <a:solidFill>
                <a:prstClr val="black"/>
              </a:solidFill>
              <a:latin typeface="ＭＳ Ｐゴシック"/>
              <a:ea typeface="ＭＳ Ｐゴシック"/>
            </a:endParaRPr>
          </a:p>
          <a:p>
            <a:pPr marL="542925" lvl="2"/>
            <a:r>
              <a:rPr lang="en-US" altLang="ja-JP" sz="1400" dirty="0" smtClean="0">
                <a:solidFill>
                  <a:prstClr val="black"/>
                </a:solidFill>
                <a:latin typeface="ＭＳ Ｐゴシック"/>
                <a:ea typeface="ＭＳ Ｐゴシック"/>
              </a:rPr>
              <a:t>65</a:t>
            </a:r>
            <a:r>
              <a:rPr lang="ja-JP" altLang="en-US" sz="1400" dirty="0">
                <a:solidFill>
                  <a:prstClr val="black"/>
                </a:solidFill>
                <a:latin typeface="ＭＳ Ｐゴシック"/>
                <a:ea typeface="ＭＳ Ｐゴシック"/>
              </a:rPr>
              <a:t>歳以上親族のみの一般</a:t>
            </a:r>
            <a:r>
              <a:rPr lang="ja-JP" altLang="en-US" sz="1400" dirty="0" smtClean="0">
                <a:solidFill>
                  <a:prstClr val="black"/>
                </a:solidFill>
                <a:latin typeface="ＭＳ Ｐゴシック"/>
                <a:ea typeface="ＭＳ Ｐゴシック"/>
              </a:rPr>
              <a:t>世帯数、世帯</a:t>
            </a:r>
            <a:r>
              <a:rPr lang="ja-JP" altLang="en-US" sz="1400" dirty="0">
                <a:solidFill>
                  <a:prstClr val="black"/>
                </a:solidFill>
                <a:latin typeface="ＭＳ Ｐゴシック"/>
                <a:ea typeface="ＭＳ Ｐゴシック"/>
              </a:rPr>
              <a:t>の家族類型別一般</a:t>
            </a:r>
            <a:r>
              <a:rPr lang="ja-JP" altLang="en-US" sz="1400" dirty="0" smtClean="0">
                <a:solidFill>
                  <a:prstClr val="black"/>
                </a:solidFill>
                <a:latin typeface="ＭＳ Ｐゴシック"/>
                <a:ea typeface="ＭＳ Ｐゴシック"/>
              </a:rPr>
              <a:t>世帯数</a:t>
            </a:r>
            <a:r>
              <a:rPr lang="ja-JP" altLang="en-US" sz="1400" dirty="0">
                <a:solidFill>
                  <a:prstClr val="black"/>
                </a:solidFill>
                <a:latin typeface="ＭＳ Ｐゴシック"/>
                <a:ea typeface="ＭＳ Ｐゴシック"/>
              </a:rPr>
              <a:t>、</a:t>
            </a:r>
            <a:r>
              <a:rPr lang="ja-JP" altLang="en-US" sz="1400" dirty="0" smtClean="0">
                <a:solidFill>
                  <a:prstClr val="black"/>
                </a:solidFill>
                <a:latin typeface="ＭＳ Ｐゴシック"/>
                <a:ea typeface="ＭＳ Ｐゴシック"/>
              </a:rPr>
              <a:t>住宅</a:t>
            </a:r>
            <a:r>
              <a:rPr lang="ja-JP" altLang="en-US" sz="1400" dirty="0">
                <a:solidFill>
                  <a:prstClr val="black"/>
                </a:solidFill>
                <a:latin typeface="ＭＳ Ｐゴシック"/>
                <a:ea typeface="ＭＳ Ｐゴシック"/>
              </a:rPr>
              <a:t>の建て方別</a:t>
            </a:r>
            <a:r>
              <a:rPr lang="ja-JP" altLang="en-US" sz="1400" dirty="0" smtClean="0">
                <a:solidFill>
                  <a:prstClr val="black"/>
                </a:solidFill>
                <a:latin typeface="ＭＳ Ｐゴシック"/>
                <a:ea typeface="ＭＳ Ｐゴシック"/>
              </a:rPr>
              <a:t>世帯数</a:t>
            </a:r>
            <a:r>
              <a:rPr lang="ja-JP" altLang="en-US" sz="1400" dirty="0">
                <a:solidFill>
                  <a:prstClr val="black"/>
                </a:solidFill>
                <a:latin typeface="ＭＳ Ｐゴシック"/>
                <a:ea typeface="ＭＳ Ｐゴシック"/>
              </a:rPr>
              <a:t>、</a:t>
            </a:r>
            <a:r>
              <a:rPr lang="ja-JP" altLang="en-US" sz="1400" dirty="0" smtClean="0">
                <a:solidFill>
                  <a:prstClr val="black"/>
                </a:solidFill>
                <a:latin typeface="ＭＳ Ｐゴシック"/>
                <a:ea typeface="ＭＳ Ｐゴシック"/>
              </a:rPr>
              <a:t>住宅</a:t>
            </a:r>
            <a:r>
              <a:rPr lang="ja-JP" altLang="en-US" sz="1400" dirty="0">
                <a:solidFill>
                  <a:prstClr val="black"/>
                </a:solidFill>
                <a:latin typeface="ＭＳ Ｐゴシック"/>
                <a:ea typeface="ＭＳ Ｐゴシック"/>
              </a:rPr>
              <a:t>の種類・所有の関係別一般</a:t>
            </a:r>
            <a:r>
              <a:rPr lang="ja-JP" altLang="en-US" sz="1400" dirty="0" smtClean="0">
                <a:solidFill>
                  <a:prstClr val="black"/>
                </a:solidFill>
                <a:latin typeface="ＭＳ Ｐゴシック"/>
                <a:ea typeface="ＭＳ Ｐゴシック"/>
              </a:rPr>
              <a:t>世帯数、在学</a:t>
            </a:r>
            <a:r>
              <a:rPr lang="ja-JP" altLang="en-US" sz="1400" dirty="0">
                <a:solidFill>
                  <a:prstClr val="black"/>
                </a:solidFill>
                <a:latin typeface="ＭＳ Ｐゴシック"/>
                <a:ea typeface="ＭＳ Ｐゴシック"/>
              </a:rPr>
              <a:t>学校・未就学の種類別</a:t>
            </a:r>
            <a:r>
              <a:rPr lang="ja-JP" altLang="en-US" sz="1400" dirty="0" smtClean="0">
                <a:solidFill>
                  <a:prstClr val="black"/>
                </a:solidFill>
                <a:latin typeface="ＭＳ Ｐゴシック"/>
                <a:ea typeface="ＭＳ Ｐゴシック"/>
              </a:rPr>
              <a:t>在学者数、従業上</a:t>
            </a:r>
            <a:r>
              <a:rPr lang="ja-JP" altLang="en-US" sz="1400" dirty="0">
                <a:solidFill>
                  <a:prstClr val="black"/>
                </a:solidFill>
                <a:latin typeface="ＭＳ Ｐゴシック"/>
                <a:ea typeface="ＭＳ Ｐゴシック"/>
              </a:rPr>
              <a:t>の地位別</a:t>
            </a:r>
            <a:r>
              <a:rPr lang="ja-JP" altLang="en-US" sz="1400" dirty="0" smtClean="0">
                <a:solidFill>
                  <a:prstClr val="black"/>
                </a:solidFill>
                <a:latin typeface="ＭＳ Ｐゴシック"/>
                <a:ea typeface="ＭＳ Ｐゴシック"/>
              </a:rPr>
              <a:t>就業者数</a:t>
            </a:r>
            <a:r>
              <a:rPr lang="ja-JP" altLang="en-US" sz="1400" dirty="0">
                <a:solidFill>
                  <a:prstClr val="black"/>
                </a:solidFill>
                <a:latin typeface="ＭＳ Ｐゴシック"/>
                <a:ea typeface="ＭＳ Ｐゴシック"/>
              </a:rPr>
              <a:t>、</a:t>
            </a:r>
            <a:r>
              <a:rPr lang="ja-JP" altLang="en-US" sz="1400" dirty="0" smtClean="0">
                <a:solidFill>
                  <a:prstClr val="black"/>
                </a:solidFill>
                <a:latin typeface="ＭＳ Ｐゴシック"/>
                <a:ea typeface="ＭＳ Ｐゴシック"/>
              </a:rPr>
              <a:t>男女</a:t>
            </a:r>
            <a:r>
              <a:rPr lang="ja-JP" altLang="en-US" sz="1400" dirty="0">
                <a:solidFill>
                  <a:prstClr val="black"/>
                </a:solidFill>
                <a:latin typeface="ＭＳ Ｐゴシック"/>
                <a:ea typeface="ＭＳ Ｐゴシック"/>
              </a:rPr>
              <a:t>別人口総数及び世帯</a:t>
            </a:r>
            <a:r>
              <a:rPr lang="ja-JP" altLang="en-US" sz="1400" dirty="0" smtClean="0">
                <a:solidFill>
                  <a:prstClr val="black"/>
                </a:solidFill>
                <a:latin typeface="ＭＳ Ｐゴシック"/>
                <a:ea typeface="ＭＳ Ｐゴシック"/>
              </a:rPr>
              <a:t>総数　等</a:t>
            </a:r>
            <a:endParaRPr lang="en-US" altLang="ja-JP" sz="1400" dirty="0" smtClean="0">
              <a:solidFill>
                <a:prstClr val="black"/>
              </a:solidFill>
              <a:latin typeface="ＭＳ Ｐゴシック"/>
              <a:ea typeface="ＭＳ Ｐゴシック"/>
            </a:endParaRPr>
          </a:p>
          <a:p>
            <a:pPr lvl="2" indent="-552450"/>
            <a:r>
              <a:rPr lang="ja-JP" altLang="en-US" sz="1400" b="1" dirty="0">
                <a:solidFill>
                  <a:prstClr val="black"/>
                </a:solidFill>
                <a:latin typeface="ＭＳ Ｐゴシック"/>
                <a:ea typeface="ＭＳ Ｐゴシック"/>
              </a:rPr>
              <a:t>○</a:t>
            </a:r>
            <a:r>
              <a:rPr lang="ja-JP" altLang="en-US" sz="1400" b="1" u="sng" dirty="0" smtClean="0">
                <a:solidFill>
                  <a:prstClr val="black"/>
                </a:solidFill>
                <a:latin typeface="ＭＳ Ｐゴシック"/>
                <a:ea typeface="ＭＳ Ｐゴシック"/>
              </a:rPr>
              <a:t>国勢調査地域メッシュ統計のデータ</a:t>
            </a:r>
            <a:endParaRPr lang="en-US" altLang="ja-JP" sz="1400" b="1" u="sng" dirty="0" smtClean="0">
              <a:solidFill>
                <a:prstClr val="black"/>
              </a:solidFill>
              <a:latin typeface="ＭＳ Ｐゴシック"/>
              <a:ea typeface="ＭＳ Ｐゴシック"/>
            </a:endParaRPr>
          </a:p>
          <a:p>
            <a:pPr lvl="2" indent="-552450"/>
            <a:r>
              <a:rPr lang="ja-JP" altLang="en-US" sz="1400" dirty="0" smtClean="0">
                <a:solidFill>
                  <a:prstClr val="black"/>
                </a:solidFill>
                <a:latin typeface="ＭＳ Ｐゴシック"/>
                <a:ea typeface="ＭＳ Ｐゴシック"/>
              </a:rPr>
              <a:t>　 男女</a:t>
            </a:r>
            <a:r>
              <a:rPr lang="ja-JP" altLang="en-US" sz="1400" dirty="0">
                <a:solidFill>
                  <a:prstClr val="black"/>
                </a:solidFill>
                <a:latin typeface="ＭＳ Ｐゴシック"/>
                <a:ea typeface="ＭＳ Ｐゴシック"/>
              </a:rPr>
              <a:t>別人口総数及び世帯総数の</a:t>
            </a:r>
            <a:r>
              <a:rPr lang="en-US" altLang="ja-JP" sz="1400" dirty="0">
                <a:solidFill>
                  <a:prstClr val="black"/>
                </a:solidFill>
                <a:latin typeface="ＭＳ Ｐゴシック"/>
                <a:ea typeface="ＭＳ Ｐゴシック"/>
              </a:rPr>
              <a:t>500m</a:t>
            </a:r>
            <a:r>
              <a:rPr lang="ja-JP" altLang="en-US" sz="1400" dirty="0">
                <a:solidFill>
                  <a:prstClr val="black"/>
                </a:solidFill>
                <a:latin typeface="ＭＳ Ｐゴシック"/>
                <a:ea typeface="ＭＳ Ｐゴシック"/>
              </a:rPr>
              <a:t>メッシュ、</a:t>
            </a:r>
            <a:r>
              <a:rPr lang="en-US" altLang="ja-JP" sz="1400" dirty="0">
                <a:solidFill>
                  <a:prstClr val="black"/>
                </a:solidFill>
                <a:latin typeface="ＭＳ Ｐゴシック"/>
                <a:ea typeface="ＭＳ Ｐゴシック"/>
              </a:rPr>
              <a:t>1km</a:t>
            </a:r>
            <a:r>
              <a:rPr lang="ja-JP" altLang="en-US" sz="1400" dirty="0">
                <a:solidFill>
                  <a:prstClr val="black"/>
                </a:solidFill>
                <a:latin typeface="ＭＳ Ｐゴシック"/>
                <a:ea typeface="ＭＳ Ｐゴシック"/>
              </a:rPr>
              <a:t>メッシュ</a:t>
            </a:r>
            <a:r>
              <a:rPr lang="ja-JP" altLang="en-US" sz="1400" dirty="0" smtClean="0">
                <a:solidFill>
                  <a:prstClr val="black"/>
                </a:solidFill>
                <a:latin typeface="ＭＳ Ｐゴシック"/>
                <a:ea typeface="ＭＳ Ｐゴシック"/>
              </a:rPr>
              <a:t>情報</a:t>
            </a:r>
            <a:endParaRPr lang="en-US" altLang="ja-JP" sz="1400" dirty="0" smtClean="0">
              <a:solidFill>
                <a:prstClr val="black"/>
              </a:solidFill>
              <a:latin typeface="ＭＳ Ｐゴシック"/>
              <a:ea typeface="ＭＳ Ｐゴシック"/>
            </a:endParaRPr>
          </a:p>
          <a:p>
            <a:pPr lvl="2" indent="-649288"/>
            <a:r>
              <a:rPr lang="ja-JP" altLang="en-US" sz="1400" dirty="0" smtClean="0">
                <a:solidFill>
                  <a:prstClr val="black"/>
                </a:solidFill>
                <a:latin typeface="ＭＳ Ｐゴシック"/>
                <a:ea typeface="ＭＳ Ｐゴシック"/>
              </a:rPr>
              <a:t>⇒　</a:t>
            </a:r>
            <a:r>
              <a:rPr lang="ja-JP" altLang="en-US" sz="1400" dirty="0" smtClean="0">
                <a:solidFill>
                  <a:prstClr val="black"/>
                </a:solidFill>
              </a:rPr>
              <a:t>利用者</a:t>
            </a:r>
            <a:r>
              <a:rPr lang="ja-JP" altLang="en-US" sz="1400" dirty="0">
                <a:solidFill>
                  <a:prstClr val="black"/>
                </a:solidFill>
              </a:rPr>
              <a:t>は、複数の統計表にまたがるデータを一度のクエリで横断的に取得可能</a:t>
            </a:r>
            <a:r>
              <a:rPr lang="ja-JP" altLang="en-US" sz="1400" dirty="0" smtClean="0">
                <a:solidFill>
                  <a:prstClr val="black"/>
                </a:solidFill>
              </a:rPr>
              <a:t>。</a:t>
            </a:r>
          </a:p>
          <a:p>
            <a:pPr lvl="2" indent="-649288"/>
            <a:r>
              <a:rPr lang="ja-JP" altLang="en-US" sz="1400" dirty="0" smtClean="0">
                <a:solidFill>
                  <a:prstClr val="black"/>
                </a:solidFill>
                <a:latin typeface="ＭＳ Ｐゴシック"/>
              </a:rPr>
              <a:t>⇒　他のデータ（都道府県・市区町村</a:t>
            </a:r>
            <a:r>
              <a:rPr lang="en-US" altLang="ja-JP" sz="1400" dirty="0" smtClean="0">
                <a:solidFill>
                  <a:prstClr val="black"/>
                </a:solidFill>
                <a:latin typeface="ＭＳ Ｐゴシック"/>
              </a:rPr>
              <a:t>LOD</a:t>
            </a:r>
            <a:r>
              <a:rPr lang="ja-JP" altLang="en-US" sz="1400" dirty="0" smtClean="0">
                <a:solidFill>
                  <a:prstClr val="black"/>
                </a:solidFill>
                <a:latin typeface="ＭＳ Ｐゴシック"/>
              </a:rPr>
              <a:t>など）との連携も可能。</a:t>
            </a:r>
            <a:endParaRPr lang="en-US" altLang="ja-JP" sz="1400" dirty="0">
              <a:solidFill>
                <a:prstClr val="black"/>
              </a:solidFill>
              <a:latin typeface="ＭＳ Ｐゴシック"/>
              <a:ea typeface="ＭＳ Ｐゴシック"/>
            </a:endParaRPr>
          </a:p>
          <a:p>
            <a:pPr marL="285750" lvl="2" indent="-200025">
              <a:buFont typeface="Wingdings" panose="05000000000000000000" pitchFamily="2" charset="2"/>
              <a:buChar char="Ø"/>
            </a:pPr>
            <a:r>
              <a:rPr lang="ja-JP" altLang="en-US" sz="1400" dirty="0" smtClean="0">
                <a:solidFill>
                  <a:prstClr val="black"/>
                </a:solidFill>
                <a:latin typeface="ＭＳ Ｐゴシック"/>
                <a:ea typeface="ＭＳ Ｐゴシック"/>
              </a:rPr>
              <a:t>政府データカタログサイト試作版「</a:t>
            </a:r>
            <a:r>
              <a:rPr lang="en-US" altLang="ja-JP" sz="1400" dirty="0" smtClean="0">
                <a:solidFill>
                  <a:prstClr val="black"/>
                </a:solidFill>
                <a:latin typeface="ＭＳ Ｐゴシック"/>
                <a:ea typeface="ＭＳ Ｐゴシック"/>
              </a:rPr>
              <a:t>DATA.GO.JP</a:t>
            </a:r>
            <a:r>
              <a:rPr lang="ja-JP" altLang="en-US" sz="1400" dirty="0" smtClean="0">
                <a:solidFill>
                  <a:prstClr val="black"/>
                </a:solidFill>
                <a:latin typeface="ＭＳ Ｐゴシック"/>
                <a:ea typeface="ＭＳ Ｐゴシック"/>
              </a:rPr>
              <a:t>」に登録されているメタデータも検索可能</a:t>
            </a:r>
          </a:p>
          <a:p>
            <a:pPr marL="265113" lvl="1" indent="-179388">
              <a:buFont typeface="Wingdings" panose="05000000000000000000" pitchFamily="2" charset="2"/>
              <a:buChar char="Ø"/>
            </a:pPr>
            <a:r>
              <a:rPr lang="ja-JP" altLang="en-US" sz="1400" dirty="0">
                <a:solidFill>
                  <a:prstClr val="black"/>
                </a:solidFill>
                <a:latin typeface="ＭＳ Ｐゴシック"/>
                <a:ea typeface="ＭＳ Ｐゴシック"/>
              </a:rPr>
              <a:t>膨大なデータを</a:t>
            </a:r>
            <a:r>
              <a:rPr lang="ja-JP" altLang="en-US" sz="1400" dirty="0" smtClean="0">
                <a:solidFill>
                  <a:prstClr val="black"/>
                </a:solidFill>
                <a:latin typeface="ＭＳ Ｐゴシック"/>
                <a:ea typeface="ＭＳ Ｐゴシック"/>
              </a:rPr>
              <a:t>提供（統計情報・データカタログの合計）</a:t>
            </a:r>
            <a:endParaRPr lang="en-US" altLang="ja-JP" sz="1400" dirty="0" smtClean="0">
              <a:solidFill>
                <a:prstClr val="black"/>
              </a:solidFill>
              <a:latin typeface="ＭＳ Ｐゴシック"/>
              <a:ea typeface="ＭＳ Ｐゴシック"/>
            </a:endParaRPr>
          </a:p>
          <a:p>
            <a:pPr marL="0" lvl="1"/>
            <a:r>
              <a:rPr lang="ja-JP" altLang="en-US" sz="1400" dirty="0" smtClean="0">
                <a:solidFill>
                  <a:prstClr val="black"/>
                </a:solidFill>
                <a:latin typeface="ＭＳ Ｐゴシック"/>
                <a:ea typeface="ＭＳ Ｐゴシック"/>
              </a:rPr>
              <a:t>　　・総データサイズ</a:t>
            </a:r>
            <a:r>
              <a:rPr lang="en-US" altLang="ja-JP" sz="1400" dirty="0">
                <a:solidFill>
                  <a:prstClr val="black"/>
                </a:solidFill>
                <a:latin typeface="ＭＳ Ｐゴシック"/>
                <a:ea typeface="ＭＳ Ｐゴシック"/>
              </a:rPr>
              <a:t>: </a:t>
            </a:r>
            <a:r>
              <a:rPr lang="en-US" altLang="ja-JP" sz="1400" dirty="0" smtClean="0">
                <a:solidFill>
                  <a:prstClr val="black"/>
                </a:solidFill>
                <a:latin typeface="ＭＳ Ｐゴシック"/>
                <a:ea typeface="ＭＳ Ｐゴシック"/>
              </a:rPr>
              <a:t>46GB / RDF</a:t>
            </a:r>
            <a:r>
              <a:rPr lang="ja-JP" altLang="en-US" sz="1400" dirty="0">
                <a:solidFill>
                  <a:prstClr val="black"/>
                </a:solidFill>
                <a:latin typeface="ＭＳ Ｐゴシック"/>
                <a:ea typeface="ＭＳ Ｐゴシック"/>
              </a:rPr>
              <a:t>トリプル総数</a:t>
            </a:r>
            <a:r>
              <a:rPr lang="en-US" altLang="ja-JP" sz="1400" dirty="0">
                <a:solidFill>
                  <a:prstClr val="black"/>
                </a:solidFill>
                <a:latin typeface="ＭＳ Ｐゴシック"/>
                <a:ea typeface="ＭＳ Ｐゴシック"/>
              </a:rPr>
              <a:t>: 7.7</a:t>
            </a:r>
            <a:r>
              <a:rPr lang="ja-JP" altLang="en-US" sz="1400" dirty="0">
                <a:solidFill>
                  <a:prstClr val="black"/>
                </a:solidFill>
                <a:latin typeface="ＭＳ Ｐゴシック"/>
                <a:ea typeface="ＭＳ Ｐゴシック"/>
              </a:rPr>
              <a:t>億</a:t>
            </a:r>
            <a:r>
              <a:rPr lang="ja-JP" altLang="en-US" sz="1400" dirty="0" smtClean="0">
                <a:solidFill>
                  <a:prstClr val="black"/>
                </a:solidFill>
                <a:latin typeface="ＭＳ Ｐゴシック"/>
                <a:ea typeface="ＭＳ Ｐゴシック"/>
              </a:rPr>
              <a:t>件</a:t>
            </a:r>
            <a:endParaRPr lang="ja-JP" altLang="en-US" sz="1400" dirty="0">
              <a:solidFill>
                <a:prstClr val="black"/>
              </a:solidFill>
              <a:latin typeface="ＭＳ Ｐゴシック"/>
              <a:ea typeface="ＭＳ Ｐゴシック"/>
            </a:endParaRPr>
          </a:p>
        </p:txBody>
      </p:sp>
      <p:sp>
        <p:nvSpPr>
          <p:cNvPr id="10" name="正方形/長方形 9"/>
          <p:cNvSpPr/>
          <p:nvPr/>
        </p:nvSpPr>
        <p:spPr>
          <a:xfrm>
            <a:off x="56456" y="5943476"/>
            <a:ext cx="9390988" cy="769441"/>
          </a:xfrm>
          <a:prstGeom prst="rect">
            <a:avLst/>
          </a:prstGeom>
        </p:spPr>
        <p:txBody>
          <a:bodyPr wrap="square">
            <a:spAutoFit/>
          </a:bodyPr>
          <a:lstStyle>
            <a:defPPr>
              <a:defRPr lang="ja-JP"/>
            </a:defPPr>
            <a:lvl1pPr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20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20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20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2000" kern="1200">
                <a:solidFill>
                  <a:schemeClr val="tx1"/>
                </a:solidFill>
                <a:latin typeface="Arial" pitchFamily="34" charset="0"/>
                <a:ea typeface="ＭＳ Ｐゴシック" pitchFamily="50" charset="-128"/>
                <a:cs typeface="+mn-cs"/>
              </a:defRPr>
            </a:lvl9pPr>
          </a:lstStyle>
          <a:p>
            <a:r>
              <a:rPr lang="ja-JP" altLang="en-US" sz="1600" dirty="0">
                <a:solidFill>
                  <a:srgbClr val="002060"/>
                </a:solidFill>
                <a:latin typeface="HGP創英角ｺﾞｼｯｸUB" pitchFamily="50" charset="-128"/>
                <a:ea typeface="HGP創英角ｺﾞｼｯｸUB" pitchFamily="50" charset="-128"/>
              </a:rPr>
              <a:t>○</a:t>
            </a:r>
            <a:r>
              <a:rPr lang="ja-JP" altLang="en-US" sz="1600" dirty="0" smtClean="0">
                <a:solidFill>
                  <a:srgbClr val="002060"/>
                </a:solidFill>
                <a:latin typeface="HGP創英角ｺﾞｼｯｸUB" pitchFamily="50" charset="-128"/>
                <a:ea typeface="HGP創英角ｺﾞｼｯｸUB" pitchFamily="50" charset="-128"/>
              </a:rPr>
              <a:t> オープンデータ・アプリコンテスト参加者等からの高評価</a:t>
            </a:r>
          </a:p>
          <a:p>
            <a:pPr marL="265113" lvl="1" indent="-179388">
              <a:buFont typeface="Wingdings" pitchFamily="2" charset="2"/>
              <a:buChar char="Ø"/>
            </a:pPr>
            <a:r>
              <a:rPr lang="ja-JP" altLang="en-US" sz="1400" dirty="0" smtClean="0">
                <a:solidFill>
                  <a:prstClr val="black"/>
                </a:solidFill>
                <a:latin typeface="ＭＳ Ｐゴシック"/>
                <a:ea typeface="ＭＳ Ｐゴシック"/>
              </a:rPr>
              <a:t>国際</a:t>
            </a:r>
            <a:r>
              <a:rPr lang="ja-JP" altLang="en-US" sz="1400" dirty="0">
                <a:solidFill>
                  <a:prstClr val="black"/>
                </a:solidFill>
                <a:latin typeface="ＭＳ Ｐゴシック"/>
                <a:ea typeface="ＭＳ Ｐゴシック"/>
              </a:rPr>
              <a:t>標準</a:t>
            </a:r>
            <a:r>
              <a:rPr lang="en-US" altLang="ja-JP" sz="1400" dirty="0">
                <a:solidFill>
                  <a:prstClr val="black"/>
                </a:solidFill>
                <a:latin typeface="ＭＳ Ｐゴシック"/>
                <a:ea typeface="ＭＳ Ｐゴシック"/>
              </a:rPr>
              <a:t>RDF Data Cube Vocabulary</a:t>
            </a:r>
            <a:r>
              <a:rPr lang="ja-JP" altLang="en-US" sz="1400" dirty="0">
                <a:solidFill>
                  <a:prstClr val="black"/>
                </a:solidFill>
                <a:latin typeface="ＭＳ Ｐゴシック"/>
                <a:ea typeface="ＭＳ Ｐゴシック"/>
              </a:rPr>
              <a:t>に準拠して</a:t>
            </a:r>
            <a:r>
              <a:rPr lang="ja-JP" altLang="en-US" sz="1400" dirty="0" smtClean="0">
                <a:solidFill>
                  <a:prstClr val="black"/>
                </a:solidFill>
                <a:latin typeface="ＭＳ Ｐゴシック"/>
                <a:ea typeface="ＭＳ Ｐゴシック"/>
              </a:rPr>
              <a:t>いることがよい。</a:t>
            </a:r>
            <a:endParaRPr lang="en-US" altLang="ja-JP" sz="1400" dirty="0">
              <a:solidFill>
                <a:prstClr val="black"/>
              </a:solidFill>
              <a:latin typeface="ＭＳ Ｐゴシック"/>
              <a:ea typeface="ＭＳ Ｐゴシック"/>
            </a:endParaRPr>
          </a:p>
          <a:p>
            <a:pPr marL="265113" lvl="1" indent="-179388">
              <a:buFont typeface="Wingdings" pitchFamily="2" charset="2"/>
              <a:buChar char="Ø"/>
            </a:pPr>
            <a:r>
              <a:rPr lang="ja-JP" altLang="en-US" sz="1400" dirty="0" smtClean="0">
                <a:solidFill>
                  <a:prstClr val="black"/>
                </a:solidFill>
                <a:latin typeface="ＭＳ Ｐゴシック"/>
                <a:ea typeface="ＭＳ Ｐゴシック"/>
              </a:rPr>
              <a:t>数ある統計データの中から、有用性</a:t>
            </a:r>
            <a:r>
              <a:rPr lang="ja-JP" altLang="en-US" sz="1400" dirty="0">
                <a:solidFill>
                  <a:prstClr val="black"/>
                </a:solidFill>
                <a:latin typeface="ＭＳ Ｐゴシック"/>
                <a:ea typeface="ＭＳ Ｐゴシック"/>
              </a:rPr>
              <a:t>の高い小地域集計データ</a:t>
            </a:r>
            <a:r>
              <a:rPr lang="ja-JP" altLang="en-US" sz="1400" dirty="0" smtClean="0">
                <a:solidFill>
                  <a:prstClr val="black"/>
                </a:solidFill>
                <a:latin typeface="ＭＳ Ｐゴシック"/>
                <a:ea typeface="ＭＳ Ｐゴシック"/>
              </a:rPr>
              <a:t>を選択したことに評価。</a:t>
            </a:r>
          </a:p>
        </p:txBody>
      </p:sp>
      <p:sp>
        <p:nvSpPr>
          <p:cNvPr id="12" name="正方形/長方形 11"/>
          <p:cNvSpPr/>
          <p:nvPr/>
        </p:nvSpPr>
        <p:spPr>
          <a:xfrm>
            <a:off x="56456" y="4792508"/>
            <a:ext cx="9390988" cy="1200329"/>
          </a:xfrm>
          <a:prstGeom prst="rect">
            <a:avLst/>
          </a:prstGeom>
        </p:spPr>
        <p:txBody>
          <a:bodyPr wrap="square">
            <a:spAutoFit/>
          </a:bodyPr>
          <a:lstStyle>
            <a:defPPr>
              <a:defRPr lang="ja-JP"/>
            </a:defPPr>
            <a:lvl1pPr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20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20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20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20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2000" kern="1200">
                <a:solidFill>
                  <a:schemeClr val="tx1"/>
                </a:solidFill>
                <a:latin typeface="Arial" pitchFamily="34" charset="0"/>
                <a:ea typeface="ＭＳ Ｐゴシック" pitchFamily="50" charset="-128"/>
                <a:cs typeface="+mn-cs"/>
              </a:defRPr>
            </a:lvl9pPr>
          </a:lstStyle>
          <a:p>
            <a:r>
              <a:rPr lang="ja-JP" altLang="en-US" sz="1600" dirty="0">
                <a:solidFill>
                  <a:srgbClr val="002060"/>
                </a:solidFill>
                <a:latin typeface="HGP創英角ｺﾞｼｯｸUB" pitchFamily="50" charset="-128"/>
                <a:ea typeface="HGP創英角ｺﾞｼｯｸUB" pitchFamily="50" charset="-128"/>
              </a:rPr>
              <a:t>○</a:t>
            </a:r>
            <a:r>
              <a:rPr lang="ja-JP" altLang="en-US" sz="1600" dirty="0" smtClean="0">
                <a:solidFill>
                  <a:srgbClr val="002060"/>
                </a:solidFill>
                <a:latin typeface="HGP創英角ｺﾞｼｯｸUB" pitchFamily="50" charset="-128"/>
                <a:ea typeface="HGP創英角ｺﾞｼｯｸUB" pitchFamily="50" charset="-128"/>
              </a:rPr>
              <a:t> 国際標準に基づくボキャブラリを整備</a:t>
            </a:r>
          </a:p>
          <a:p>
            <a:pPr marL="265113" lvl="1" indent="-179388">
              <a:buFont typeface="Wingdings" pitchFamily="2" charset="2"/>
              <a:buChar char="Ø"/>
            </a:pPr>
            <a:r>
              <a:rPr lang="ja-JP" altLang="en-US" sz="1400" dirty="0" smtClean="0">
                <a:solidFill>
                  <a:prstClr val="black"/>
                </a:solidFill>
                <a:latin typeface="ＭＳ Ｐゴシック"/>
                <a:ea typeface="ＭＳ Ｐゴシック"/>
              </a:rPr>
              <a:t>統計データ用ボキャブラリのベースとして、</a:t>
            </a:r>
            <a:br>
              <a:rPr lang="ja-JP" altLang="en-US" sz="1400" dirty="0" smtClean="0">
                <a:solidFill>
                  <a:prstClr val="black"/>
                </a:solidFill>
                <a:latin typeface="ＭＳ Ｐゴシック"/>
                <a:ea typeface="ＭＳ Ｐゴシック"/>
              </a:rPr>
            </a:br>
            <a:r>
              <a:rPr lang="en-US" altLang="ja-JP" sz="1400" dirty="0" smtClean="0">
                <a:solidFill>
                  <a:prstClr val="black"/>
                </a:solidFill>
                <a:latin typeface="ＭＳ Ｐゴシック"/>
                <a:ea typeface="ＭＳ Ｐゴシック"/>
              </a:rPr>
              <a:t>RDF Data Cube Vocabulary</a:t>
            </a:r>
            <a:r>
              <a:rPr lang="ja-JP" altLang="en-US" sz="1400" dirty="0" smtClean="0">
                <a:solidFill>
                  <a:prstClr val="black"/>
                </a:solidFill>
                <a:latin typeface="ＭＳ Ｐゴシック"/>
                <a:ea typeface="ＭＳ Ｐゴシック"/>
              </a:rPr>
              <a:t>（</a:t>
            </a:r>
            <a:r>
              <a:rPr lang="en-US" altLang="ja-JP" sz="1400" dirty="0" smtClean="0">
                <a:solidFill>
                  <a:prstClr val="black"/>
                </a:solidFill>
                <a:latin typeface="ＭＳ Ｐゴシック"/>
                <a:ea typeface="ＭＳ Ｐゴシック"/>
              </a:rPr>
              <a:t>QB</a:t>
            </a:r>
            <a:r>
              <a:rPr lang="ja-JP" altLang="en-US" sz="1400" dirty="0" smtClean="0">
                <a:solidFill>
                  <a:prstClr val="black"/>
                </a:solidFill>
                <a:latin typeface="ＭＳ Ｐゴシック"/>
                <a:ea typeface="ＭＳ Ｐゴシック"/>
              </a:rPr>
              <a:t>）を採用</a:t>
            </a:r>
            <a:endParaRPr lang="en-US" altLang="ja-JP" sz="1400" dirty="0" smtClean="0">
              <a:solidFill>
                <a:prstClr val="black"/>
              </a:solidFill>
              <a:latin typeface="ＭＳ Ｐゴシック"/>
              <a:ea typeface="ＭＳ Ｐゴシック"/>
            </a:endParaRPr>
          </a:p>
          <a:p>
            <a:pPr marL="265113" lvl="1" indent="-179388">
              <a:buFont typeface="Wingdings" pitchFamily="2" charset="2"/>
              <a:buChar char="Ø"/>
            </a:pPr>
            <a:r>
              <a:rPr lang="ja-JP" altLang="en-US" sz="1400" dirty="0" smtClean="0">
                <a:solidFill>
                  <a:prstClr val="black"/>
                </a:solidFill>
                <a:latin typeface="ＭＳ Ｐゴシック"/>
                <a:ea typeface="ＭＳ Ｐゴシック"/>
              </a:rPr>
              <a:t>データカタログ用ボキャブラリのベースと</a:t>
            </a:r>
            <a:r>
              <a:rPr lang="ja-JP" altLang="en-US" sz="1400" dirty="0">
                <a:solidFill>
                  <a:prstClr val="black"/>
                </a:solidFill>
                <a:latin typeface="ＭＳ Ｐゴシック"/>
                <a:ea typeface="ＭＳ Ｐゴシック"/>
              </a:rPr>
              <a:t>して</a:t>
            </a:r>
            <a:r>
              <a:rPr lang="ja-JP" altLang="en-US" sz="1400" dirty="0" smtClean="0">
                <a:solidFill>
                  <a:prstClr val="black"/>
                </a:solidFill>
                <a:latin typeface="ＭＳ Ｐゴシック"/>
                <a:ea typeface="ＭＳ Ｐゴシック"/>
              </a:rPr>
              <a:t>、</a:t>
            </a:r>
            <a:r>
              <a:rPr lang="en-US" altLang="ja-JP" sz="1400" dirty="0" smtClean="0">
                <a:solidFill>
                  <a:prstClr val="black"/>
                </a:solidFill>
                <a:latin typeface="ＭＳ Ｐゴシック"/>
                <a:ea typeface="ＭＳ Ｐゴシック"/>
              </a:rPr>
              <a:t/>
            </a:r>
            <a:br>
              <a:rPr lang="en-US" altLang="ja-JP" sz="1400" dirty="0" smtClean="0">
                <a:solidFill>
                  <a:prstClr val="black"/>
                </a:solidFill>
                <a:latin typeface="ＭＳ Ｐゴシック"/>
                <a:ea typeface="ＭＳ Ｐゴシック"/>
              </a:rPr>
            </a:br>
            <a:r>
              <a:rPr lang="en-US" altLang="ja-JP" sz="1400" dirty="0" smtClean="0">
                <a:solidFill>
                  <a:prstClr val="black"/>
                </a:solidFill>
                <a:latin typeface="ＭＳ Ｐゴシック"/>
                <a:ea typeface="ＭＳ Ｐゴシック"/>
              </a:rPr>
              <a:t>Data Catalog Vocabulary</a:t>
            </a:r>
            <a:r>
              <a:rPr lang="ja-JP" altLang="en-US" sz="1400" dirty="0" smtClean="0">
                <a:solidFill>
                  <a:prstClr val="black"/>
                </a:solidFill>
                <a:latin typeface="ＭＳ Ｐゴシック"/>
                <a:ea typeface="ＭＳ Ｐゴシック"/>
              </a:rPr>
              <a:t>（</a:t>
            </a:r>
            <a:r>
              <a:rPr lang="en-US" altLang="ja-JP" sz="1400" dirty="0" smtClean="0">
                <a:solidFill>
                  <a:prstClr val="black"/>
                </a:solidFill>
                <a:latin typeface="ＭＳ Ｐゴシック"/>
                <a:ea typeface="ＭＳ Ｐゴシック"/>
              </a:rPr>
              <a:t>DCAT</a:t>
            </a:r>
            <a:r>
              <a:rPr lang="ja-JP" altLang="en-US" sz="1400" dirty="0" smtClean="0">
                <a:solidFill>
                  <a:prstClr val="black"/>
                </a:solidFill>
                <a:latin typeface="ＭＳ Ｐゴシック"/>
                <a:ea typeface="ＭＳ Ｐゴシック"/>
              </a:rPr>
              <a:t>）を採用</a:t>
            </a:r>
            <a:endParaRPr lang="ja-JP" altLang="en-US" sz="1400" dirty="0">
              <a:solidFill>
                <a:prstClr val="black"/>
              </a:solidFill>
              <a:latin typeface="ＭＳ Ｐゴシック"/>
              <a:ea typeface="ＭＳ Ｐゴシック"/>
            </a:endParaRPr>
          </a:p>
        </p:txBody>
      </p:sp>
      <p:sp>
        <p:nvSpPr>
          <p:cNvPr id="11" name="正方形/長方形 10"/>
          <p:cNvSpPr/>
          <p:nvPr/>
        </p:nvSpPr>
        <p:spPr>
          <a:xfrm>
            <a:off x="128464" y="489098"/>
            <a:ext cx="9608300" cy="1733107"/>
          </a:xfrm>
          <a:prstGeom prst="rect">
            <a:avLst/>
          </a:prstGeom>
          <a:ln w="19050">
            <a:solidFill>
              <a:schemeClr val="tx1"/>
            </a:solidFill>
          </a:ln>
        </p:spPr>
        <p:style>
          <a:lnRef idx="2">
            <a:schemeClr val="accent4"/>
          </a:lnRef>
          <a:fillRef idx="1">
            <a:schemeClr val="lt1"/>
          </a:fillRef>
          <a:effectRef idx="0">
            <a:schemeClr val="accent4"/>
          </a:effectRef>
          <a:fontRef idx="minor">
            <a:schemeClr val="dk1"/>
          </a:fontRef>
        </p:style>
        <p:txBody>
          <a:bodyPr rtlCol="0" anchor="ctr"/>
          <a:lstStyle/>
          <a:p>
            <a:pPr marL="180975" indent="-180975"/>
            <a:r>
              <a:rPr lang="ja-JP" altLang="en-US" sz="1400" dirty="0" smtClean="0">
                <a:solidFill>
                  <a:prstClr val="black"/>
                </a:solidFill>
              </a:rPr>
              <a:t>○　（独）統計センターが運用する</a:t>
            </a:r>
            <a:r>
              <a:rPr lang="ja-JP" altLang="en-US" sz="1400" dirty="0">
                <a:solidFill>
                  <a:prstClr val="black"/>
                </a:solidFill>
                <a:latin typeface="ＭＳ Ｐゴシック"/>
              </a:rPr>
              <a:t>次世代統計システムにより公開されている統計</a:t>
            </a:r>
            <a:r>
              <a:rPr lang="ja-JP" altLang="en-US" sz="1400" dirty="0" smtClean="0">
                <a:solidFill>
                  <a:prstClr val="black"/>
                </a:solidFill>
                <a:latin typeface="ＭＳ Ｐゴシック"/>
              </a:rPr>
              <a:t>データや、</a:t>
            </a:r>
            <a:r>
              <a:rPr lang="ja-JP" altLang="en-US" sz="1400" dirty="0">
                <a:solidFill>
                  <a:prstClr val="black"/>
                </a:solidFill>
                <a:latin typeface="ＭＳ Ｐゴシック"/>
              </a:rPr>
              <a:t>政府データカタログサイト試作版「</a:t>
            </a:r>
            <a:r>
              <a:rPr lang="en-US" altLang="ja-JP" sz="1400" dirty="0">
                <a:solidFill>
                  <a:prstClr val="black"/>
                </a:solidFill>
                <a:latin typeface="ＭＳ Ｐゴシック"/>
              </a:rPr>
              <a:t>DATA.GO.JP</a:t>
            </a:r>
            <a:r>
              <a:rPr lang="ja-JP" altLang="en-US" sz="1400" dirty="0" smtClean="0">
                <a:solidFill>
                  <a:prstClr val="black"/>
                </a:solidFill>
                <a:latin typeface="ＭＳ Ｐゴシック"/>
              </a:rPr>
              <a:t>」を活用して、</a:t>
            </a:r>
            <a:r>
              <a:rPr lang="en-US" altLang="ja-JP" sz="1400" dirty="0" smtClean="0">
                <a:solidFill>
                  <a:prstClr val="black"/>
                </a:solidFill>
                <a:latin typeface="ＭＳ Ｐゴシック"/>
              </a:rPr>
              <a:t>API</a:t>
            </a:r>
            <a:r>
              <a:rPr lang="ja-JP" altLang="en-US" sz="1400" dirty="0" smtClean="0">
                <a:solidFill>
                  <a:prstClr val="black"/>
                </a:solidFill>
                <a:latin typeface="ＭＳ Ｐゴシック"/>
              </a:rPr>
              <a:t>連携の有効性を実証。</a:t>
            </a:r>
            <a:endParaRPr lang="en-US" altLang="ja-JP" sz="1400" dirty="0" smtClean="0">
              <a:solidFill>
                <a:prstClr val="black"/>
              </a:solidFill>
              <a:latin typeface="ＭＳ Ｐゴシック"/>
            </a:endParaRPr>
          </a:p>
          <a:p>
            <a:pPr marL="180975" indent="-180975"/>
            <a:r>
              <a:rPr lang="ja-JP" altLang="en-US" sz="1400" dirty="0" smtClean="0">
                <a:solidFill>
                  <a:prstClr val="black"/>
                </a:solidFill>
                <a:latin typeface="ＭＳ Ｐゴシック"/>
              </a:rPr>
              <a:t>○　具体的には、</a:t>
            </a:r>
            <a:r>
              <a:rPr lang="ja-JP" altLang="en-US" sz="1400" dirty="0">
                <a:solidFill>
                  <a:prstClr val="black"/>
                </a:solidFill>
                <a:latin typeface="ＭＳ Ｐゴシック"/>
              </a:rPr>
              <a:t>国勢調査小地域集計の</a:t>
            </a:r>
            <a:r>
              <a:rPr lang="ja-JP" altLang="en-US" sz="1400" dirty="0" smtClean="0">
                <a:solidFill>
                  <a:prstClr val="black"/>
                </a:solidFill>
                <a:latin typeface="ＭＳ Ｐゴシック"/>
              </a:rPr>
              <a:t>データ等を</a:t>
            </a:r>
            <a:r>
              <a:rPr lang="en-US" altLang="ja-JP" sz="1400" dirty="0" smtClean="0">
                <a:solidFill>
                  <a:prstClr val="black"/>
                </a:solidFill>
                <a:latin typeface="ＭＳ Ｐゴシック"/>
              </a:rPr>
              <a:t>RDF</a:t>
            </a:r>
            <a:r>
              <a:rPr lang="ja-JP" altLang="en-US" sz="1400" dirty="0" smtClean="0">
                <a:solidFill>
                  <a:prstClr val="black"/>
                </a:solidFill>
                <a:latin typeface="ＭＳ Ｐゴシック"/>
              </a:rPr>
              <a:t>化し、複数の統計表にまたがる検索を一度のクエリで実行可能とするとともに、政府</a:t>
            </a:r>
            <a:r>
              <a:rPr lang="ja-JP" altLang="en-US" sz="1400" dirty="0">
                <a:solidFill>
                  <a:prstClr val="black"/>
                </a:solidFill>
                <a:latin typeface="ＭＳ Ｐゴシック"/>
              </a:rPr>
              <a:t>データカタログサイト試行版「</a:t>
            </a:r>
            <a:r>
              <a:rPr lang="en-US" altLang="ja-JP" sz="1400" dirty="0">
                <a:solidFill>
                  <a:prstClr val="black"/>
                </a:solidFill>
                <a:latin typeface="ＭＳ Ｐゴシック"/>
              </a:rPr>
              <a:t>DATA.GO.JP</a:t>
            </a:r>
            <a:r>
              <a:rPr lang="ja-JP" altLang="en-US" sz="1400" dirty="0">
                <a:solidFill>
                  <a:prstClr val="black"/>
                </a:solidFill>
                <a:latin typeface="ＭＳ Ｐゴシック"/>
              </a:rPr>
              <a:t>」に格納されているメタデータに対して、</a:t>
            </a:r>
            <a:r>
              <a:rPr lang="en-US" altLang="ja-JP" sz="1400" dirty="0">
                <a:solidFill>
                  <a:prstClr val="black"/>
                </a:solidFill>
                <a:latin typeface="ＭＳ Ｐゴシック"/>
              </a:rPr>
              <a:t>(1) </a:t>
            </a:r>
            <a:r>
              <a:rPr lang="ja-JP" altLang="en-US" sz="1400" dirty="0">
                <a:solidFill>
                  <a:prstClr val="black"/>
                </a:solidFill>
                <a:latin typeface="ＭＳ Ｐゴシック"/>
              </a:rPr>
              <a:t>複数の条件で検索を行い、</a:t>
            </a:r>
            <a:r>
              <a:rPr lang="en-US" altLang="ja-JP" sz="1400" dirty="0">
                <a:solidFill>
                  <a:prstClr val="black"/>
                </a:solidFill>
                <a:latin typeface="ＭＳ Ｐゴシック"/>
              </a:rPr>
              <a:t>(2) </a:t>
            </a:r>
            <a:r>
              <a:rPr lang="ja-JP" altLang="en-US" sz="1400" dirty="0">
                <a:solidFill>
                  <a:prstClr val="black"/>
                </a:solidFill>
                <a:latin typeface="ＭＳ Ｐゴシック"/>
              </a:rPr>
              <a:t>検索結果から特定の項目のみを取得する、というような高度なクエリを</a:t>
            </a:r>
            <a:r>
              <a:rPr lang="ja-JP" altLang="en-US" sz="1400" dirty="0" smtClean="0">
                <a:solidFill>
                  <a:prstClr val="black"/>
                </a:solidFill>
                <a:latin typeface="ＭＳ Ｐゴシック"/>
              </a:rPr>
              <a:t>発行。</a:t>
            </a:r>
            <a:endParaRPr lang="en-US" altLang="ja-JP" sz="1400" dirty="0" smtClean="0">
              <a:solidFill>
                <a:prstClr val="black"/>
              </a:solidFill>
              <a:latin typeface="ＭＳ Ｐゴシック"/>
            </a:endParaRPr>
          </a:p>
          <a:p>
            <a:pPr marL="180975" indent="-180975"/>
            <a:r>
              <a:rPr lang="ja-JP" altLang="en-US" sz="1400" dirty="0" smtClean="0">
                <a:solidFill>
                  <a:prstClr val="black"/>
                </a:solidFill>
                <a:latin typeface="ＭＳ Ｐゴシック"/>
              </a:rPr>
              <a:t>○　実証の結果、国際標準に基づいたボキャブラリを利用して統計情報やデータカタログサイトのメタデータを</a:t>
            </a:r>
            <a:r>
              <a:rPr lang="en-US" altLang="ja-JP" sz="1400" dirty="0" smtClean="0">
                <a:solidFill>
                  <a:prstClr val="black"/>
                </a:solidFill>
                <a:latin typeface="ＭＳ Ｐゴシック"/>
              </a:rPr>
              <a:t>RDF</a:t>
            </a:r>
            <a:r>
              <a:rPr lang="ja-JP" altLang="en-US" sz="1400" dirty="0" smtClean="0">
                <a:solidFill>
                  <a:prstClr val="black"/>
                </a:solidFill>
                <a:latin typeface="ＭＳ Ｐゴシック"/>
              </a:rPr>
              <a:t>化し、情報流通連携基盤の</a:t>
            </a:r>
            <a:r>
              <a:rPr lang="en-US" altLang="ja-JP" sz="1400" dirty="0" smtClean="0">
                <a:solidFill>
                  <a:prstClr val="black"/>
                </a:solidFill>
                <a:latin typeface="ＭＳ Ｐゴシック"/>
              </a:rPr>
              <a:t>SPARQL</a:t>
            </a:r>
            <a:r>
              <a:rPr lang="ja-JP" altLang="en-US" sz="1400" dirty="0" smtClean="0">
                <a:solidFill>
                  <a:prstClr val="black"/>
                </a:solidFill>
                <a:latin typeface="ＭＳ Ｐゴシック"/>
              </a:rPr>
              <a:t>ベース</a:t>
            </a:r>
            <a:r>
              <a:rPr lang="en-US" altLang="ja-JP" sz="1400" dirty="0" smtClean="0">
                <a:solidFill>
                  <a:prstClr val="black"/>
                </a:solidFill>
                <a:latin typeface="ＭＳ Ｐゴシック"/>
              </a:rPr>
              <a:t>API</a:t>
            </a:r>
            <a:r>
              <a:rPr lang="ja-JP" altLang="en-US" sz="1400" dirty="0" smtClean="0">
                <a:solidFill>
                  <a:prstClr val="black"/>
                </a:solidFill>
                <a:latin typeface="ＭＳ Ｐゴシック"/>
              </a:rPr>
              <a:t>により提供することの有用性が示された。</a:t>
            </a:r>
            <a:r>
              <a:rPr lang="ja-JP" altLang="en-US" sz="1400" dirty="0">
                <a:solidFill>
                  <a:prstClr val="black"/>
                </a:solidFill>
                <a:latin typeface="ＭＳ Ｐゴシック"/>
              </a:rPr>
              <a:t>一方</a:t>
            </a:r>
            <a:r>
              <a:rPr lang="ja-JP" altLang="en-US" sz="1400" dirty="0" smtClean="0">
                <a:solidFill>
                  <a:prstClr val="black"/>
                </a:solidFill>
                <a:latin typeface="ＭＳ Ｐゴシック"/>
              </a:rPr>
              <a:t>、より高度な検索のため、データカタログサイトに掲載されているデータ自体の</a:t>
            </a:r>
            <a:r>
              <a:rPr lang="en-US" altLang="ja-JP" sz="1400" dirty="0" smtClean="0">
                <a:solidFill>
                  <a:prstClr val="black"/>
                </a:solidFill>
                <a:latin typeface="ＭＳ Ｐゴシック"/>
              </a:rPr>
              <a:t>RDF</a:t>
            </a:r>
            <a:r>
              <a:rPr lang="ja-JP" altLang="en-US" sz="1400" dirty="0" smtClean="0">
                <a:solidFill>
                  <a:prstClr val="black"/>
                </a:solidFill>
                <a:latin typeface="ＭＳ Ｐゴシック"/>
              </a:rPr>
              <a:t>化は今後の課題。</a:t>
            </a:r>
            <a:endParaRPr lang="en-US" altLang="ja-JP" sz="1400" dirty="0">
              <a:solidFill>
                <a:prstClr val="black"/>
              </a:solidFill>
              <a:latin typeface="ＭＳ Ｐゴシック"/>
            </a:endParaRPr>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598" b="34774"/>
          <a:stretch/>
        </p:blipFill>
        <p:spPr bwMode="auto">
          <a:xfrm>
            <a:off x="5097016" y="4365104"/>
            <a:ext cx="4773258" cy="19221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テキスト ボックス 2"/>
          <p:cNvSpPr txBox="1"/>
          <p:nvPr/>
        </p:nvSpPr>
        <p:spPr>
          <a:xfrm>
            <a:off x="6947023" y="3952464"/>
            <a:ext cx="2962417" cy="415498"/>
          </a:xfrm>
          <a:prstGeom prst="rect">
            <a:avLst/>
          </a:prstGeom>
          <a:noFill/>
        </p:spPr>
        <p:txBody>
          <a:bodyPr wrap="square" rtlCol="0">
            <a:spAutoFit/>
          </a:bodyPr>
          <a:lstStyle/>
          <a:p>
            <a:pPr algn="ctr"/>
            <a:r>
              <a:rPr lang="ja-JP" altLang="en-US" sz="1050" dirty="0">
                <a:solidFill>
                  <a:prstClr val="black"/>
                </a:solidFill>
              </a:rPr>
              <a:t>都道府県・市区</a:t>
            </a:r>
            <a:r>
              <a:rPr lang="ja-JP" altLang="en-US" sz="1050" dirty="0" smtClean="0">
                <a:solidFill>
                  <a:prstClr val="black"/>
                </a:solidFill>
              </a:rPr>
              <a:t>町村</a:t>
            </a:r>
            <a:r>
              <a:rPr lang="en-US" altLang="ja-JP" sz="1050" dirty="0" smtClean="0">
                <a:solidFill>
                  <a:prstClr val="black"/>
                </a:solidFill>
              </a:rPr>
              <a:t>LOD</a:t>
            </a:r>
            <a:r>
              <a:rPr lang="ja-JP" altLang="en-US" sz="1050" dirty="0" smtClean="0">
                <a:solidFill>
                  <a:prstClr val="black"/>
                </a:solidFill>
              </a:rPr>
              <a:t>（統計センター提供）と</a:t>
            </a:r>
          </a:p>
          <a:p>
            <a:pPr algn="ctr"/>
            <a:r>
              <a:rPr lang="ja-JP" altLang="en-US" sz="1050" dirty="0" smtClean="0">
                <a:solidFill>
                  <a:prstClr val="black"/>
                </a:solidFill>
              </a:rPr>
              <a:t>小地域集計データ（本実証提供）との連携例</a:t>
            </a:r>
          </a:p>
        </p:txBody>
      </p:sp>
      <p:sp>
        <p:nvSpPr>
          <p:cNvPr id="7" name="正方形/長方形 6"/>
          <p:cNvSpPr/>
          <p:nvPr/>
        </p:nvSpPr>
        <p:spPr>
          <a:xfrm>
            <a:off x="6477280" y="6238473"/>
            <a:ext cx="3372264" cy="430887"/>
          </a:xfrm>
          <a:prstGeom prst="rect">
            <a:avLst/>
          </a:prstGeom>
        </p:spPr>
        <p:txBody>
          <a:bodyPr wrap="square">
            <a:spAutoFit/>
          </a:bodyPr>
          <a:lstStyle/>
          <a:p>
            <a:pPr algn="r"/>
            <a:r>
              <a:rPr lang="ja-JP" altLang="en-US" sz="1100" dirty="0" smtClean="0">
                <a:solidFill>
                  <a:prstClr val="black"/>
                </a:solidFill>
                <a:latin typeface="ＭＳ Ｐゴシック"/>
                <a:ea typeface="ＭＳ Ｐゴシック"/>
              </a:rPr>
              <a:t>出典：オープンデータ・アプリコンテスト佳作受賞作品</a:t>
            </a:r>
            <a:endParaRPr lang="en-US" altLang="ja-JP" sz="1100" dirty="0" smtClean="0">
              <a:solidFill>
                <a:prstClr val="black"/>
              </a:solidFill>
              <a:latin typeface="ＭＳ Ｐゴシック"/>
              <a:ea typeface="ＭＳ Ｐゴシック"/>
            </a:endParaRPr>
          </a:p>
          <a:p>
            <a:pPr algn="r"/>
            <a:r>
              <a:rPr lang="en-US" altLang="ja-JP" sz="1100" dirty="0" err="1" smtClean="0">
                <a:solidFill>
                  <a:prstClr val="black"/>
                </a:solidFill>
                <a:latin typeface="ＭＳ Ｐゴシック"/>
                <a:ea typeface="ＭＳ Ｐゴシック"/>
              </a:rPr>
              <a:t>odStatViewer</a:t>
            </a:r>
            <a:r>
              <a:rPr lang="ja-JP" altLang="en-US" sz="1100" dirty="0" smtClean="0">
                <a:solidFill>
                  <a:prstClr val="black"/>
                </a:solidFill>
                <a:latin typeface="ＭＳ Ｐゴシック"/>
                <a:ea typeface="ＭＳ Ｐゴシック"/>
              </a:rPr>
              <a:t>（東京</a:t>
            </a:r>
            <a:r>
              <a:rPr lang="ja-JP" altLang="en-US" sz="1100" dirty="0">
                <a:solidFill>
                  <a:prstClr val="black"/>
                </a:solidFill>
                <a:latin typeface="ＭＳ Ｐゴシック"/>
                <a:ea typeface="ＭＳ Ｐゴシック"/>
              </a:rPr>
              <a:t>国際大学佐藤</a:t>
            </a:r>
            <a:r>
              <a:rPr lang="ja-JP" altLang="en-US" sz="1100" dirty="0" smtClean="0">
                <a:solidFill>
                  <a:prstClr val="black"/>
                </a:solidFill>
                <a:latin typeface="ＭＳ Ｐゴシック"/>
                <a:ea typeface="ＭＳ Ｐゴシック"/>
              </a:rPr>
              <a:t>研究室）</a:t>
            </a:r>
            <a:endParaRPr lang="ja-JP" altLang="en-US" sz="1100" dirty="0">
              <a:solidFill>
                <a:prstClr val="black"/>
              </a:solidFill>
              <a:latin typeface="ＭＳ Ｐゴシック"/>
              <a:ea typeface="ＭＳ Ｐゴシック"/>
            </a:endParaRPr>
          </a:p>
        </p:txBody>
      </p:sp>
      <p:sp>
        <p:nvSpPr>
          <p:cNvPr id="9" name="正方形/長方形 8"/>
          <p:cNvSpPr/>
          <p:nvPr/>
        </p:nvSpPr>
        <p:spPr>
          <a:xfrm>
            <a:off x="5673080" y="5013176"/>
            <a:ext cx="232901" cy="127410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 name="正方形/長方形 15"/>
          <p:cNvSpPr/>
          <p:nvPr/>
        </p:nvSpPr>
        <p:spPr>
          <a:xfrm>
            <a:off x="6609184" y="4984564"/>
            <a:ext cx="232901" cy="1274108"/>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7" name="正方形/長方形 16"/>
          <p:cNvSpPr/>
          <p:nvPr/>
        </p:nvSpPr>
        <p:spPr>
          <a:xfrm>
            <a:off x="7888451" y="4986002"/>
            <a:ext cx="448925" cy="1274108"/>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正方形/長方形 18"/>
          <p:cNvSpPr/>
          <p:nvPr/>
        </p:nvSpPr>
        <p:spPr>
          <a:xfrm>
            <a:off x="9177892" y="5020008"/>
            <a:ext cx="448925" cy="1240102"/>
          </a:xfrm>
          <a:prstGeom prst="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 name="四角形吹き出し 7"/>
          <p:cNvSpPr/>
          <p:nvPr/>
        </p:nvSpPr>
        <p:spPr>
          <a:xfrm>
            <a:off x="3777734" y="4841290"/>
            <a:ext cx="2049978" cy="576064"/>
          </a:xfrm>
          <a:prstGeom prst="wedgeRectCallout">
            <a:avLst>
              <a:gd name="adj1" fmla="val 42358"/>
              <a:gd name="adj2" fmla="val 76427"/>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rgbClr val="C00000"/>
                </a:solidFill>
              </a:rPr>
              <a:t>統計センターが提供する都道府県</a:t>
            </a:r>
            <a:r>
              <a:rPr lang="ja-JP" altLang="en-US" sz="1200" dirty="0">
                <a:solidFill>
                  <a:srgbClr val="C00000"/>
                </a:solidFill>
              </a:rPr>
              <a:t>・市区町村</a:t>
            </a:r>
            <a:r>
              <a:rPr lang="en-US" altLang="ja-JP" sz="1200" dirty="0" smtClean="0">
                <a:solidFill>
                  <a:srgbClr val="C00000"/>
                </a:solidFill>
              </a:rPr>
              <a:t>LOD</a:t>
            </a:r>
            <a:r>
              <a:rPr lang="ja-JP" altLang="en-US" sz="1200" dirty="0" smtClean="0">
                <a:solidFill>
                  <a:srgbClr val="C00000"/>
                </a:solidFill>
              </a:rPr>
              <a:t>コード</a:t>
            </a:r>
            <a:endParaRPr lang="ja-JP" altLang="en-US" sz="1200" dirty="0">
              <a:solidFill>
                <a:srgbClr val="C00000"/>
              </a:solidFill>
            </a:endParaRPr>
          </a:p>
        </p:txBody>
      </p:sp>
      <p:sp>
        <p:nvSpPr>
          <p:cNvPr id="18" name="四角形吹き出し 17"/>
          <p:cNvSpPr/>
          <p:nvPr/>
        </p:nvSpPr>
        <p:spPr>
          <a:xfrm>
            <a:off x="7257256" y="5661248"/>
            <a:ext cx="2234727" cy="576064"/>
          </a:xfrm>
          <a:prstGeom prst="wedgeRectCallout">
            <a:avLst>
              <a:gd name="adj1" fmla="val -20787"/>
              <a:gd name="adj2" fmla="val -98917"/>
            </a:avLst>
          </a:prstGeom>
          <a:solidFill>
            <a:schemeClr val="bg1"/>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rgbClr val="9BBB59">
                    <a:lumMod val="50000"/>
                  </a:srgbClr>
                </a:solidFill>
              </a:rPr>
              <a:t>本実証が提供する小地域</a:t>
            </a:r>
            <a:r>
              <a:rPr lang="ja-JP" altLang="en-US" sz="1200" dirty="0">
                <a:solidFill>
                  <a:srgbClr val="9BBB59">
                    <a:lumMod val="50000"/>
                  </a:srgbClr>
                </a:solidFill>
              </a:rPr>
              <a:t>コード。都道府県・市区町村</a:t>
            </a:r>
            <a:r>
              <a:rPr lang="en-US" altLang="ja-JP" sz="1200" dirty="0">
                <a:solidFill>
                  <a:srgbClr val="9BBB59">
                    <a:lumMod val="50000"/>
                  </a:srgbClr>
                </a:solidFill>
              </a:rPr>
              <a:t>LOD</a:t>
            </a:r>
            <a:r>
              <a:rPr lang="ja-JP" altLang="en-US" sz="1200" dirty="0" smtClean="0">
                <a:solidFill>
                  <a:srgbClr val="9BBB59">
                    <a:lumMod val="50000"/>
                  </a:srgbClr>
                </a:solidFill>
              </a:rPr>
              <a:t>コードとリンクさせて利用できる</a:t>
            </a:r>
            <a:endParaRPr lang="ja-JP" altLang="en-US" sz="1200" dirty="0">
              <a:solidFill>
                <a:srgbClr val="9BBB59">
                  <a:lumMod val="50000"/>
                </a:srgbClr>
              </a:solidFill>
            </a:endParaRPr>
          </a:p>
        </p:txBody>
      </p:sp>
    </p:spTree>
    <p:extLst>
      <p:ext uri="{BB962C8B-B14F-4D97-AF65-F5344CB8AC3E}">
        <p14:creationId xmlns:p14="http://schemas.microsoft.com/office/powerpoint/2010/main" val="1164618773"/>
      </p:ext>
    </p:extLst>
  </p:cSld>
  <p:clrMapOvr>
    <a:masterClrMapping/>
  </p:clrMapOvr>
</p:sld>
</file>

<file path=ppt/theme/theme1.xml><?xml version="1.0" encoding="utf-8"?>
<a:theme xmlns:a="http://schemas.openxmlformats.org/drawingml/2006/main" name="16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7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250</Words>
  <Application>Microsoft Office PowerPoint</Application>
  <PresentationFormat>A4 210 x 297 mm</PresentationFormat>
  <Paragraphs>59</Paragraphs>
  <Slides>2</Slides>
  <Notes>1</Notes>
  <HiddenSlides>0</HiddenSlides>
  <MMClips>0</MMClips>
  <ScaleCrop>false</ScaleCrop>
  <HeadingPairs>
    <vt:vector size="4" baseType="variant">
      <vt:variant>
        <vt:lpstr>テーマ</vt:lpstr>
      </vt:variant>
      <vt:variant>
        <vt:i4>2</vt:i4>
      </vt:variant>
      <vt:variant>
        <vt:lpstr>スライド タイトル</vt:lpstr>
      </vt:variant>
      <vt:variant>
        <vt:i4>2</vt:i4>
      </vt:variant>
    </vt:vector>
  </HeadingPairs>
  <TitlesOfParts>
    <vt:vector size="4" baseType="lpstr">
      <vt:lpstr>16_Office ​​テーマ</vt:lpstr>
      <vt:lpstr>17_Office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2012-07-26T12:48:06Z</dcterms:created>
  <dcterms:modified xsi:type="dcterms:W3CDTF">2014-10-07T04:15:27Z</dcterms:modified>
</cp:coreProperties>
</file>