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31" r:id="rId1"/>
    <p:sldMasterId id="2147483846" r:id="rId2"/>
  </p:sldMasterIdLst>
  <p:notesMasterIdLst>
    <p:notesMasterId r:id="rId5"/>
  </p:notesMasterIdLst>
  <p:handoutMasterIdLst>
    <p:handoutMasterId r:id="rId6"/>
  </p:handoutMasterIdLst>
  <p:sldIdLst>
    <p:sldId id="2109" r:id="rId3"/>
    <p:sldId id="2110" r:id="rId4"/>
  </p:sldIdLst>
  <p:sldSz cx="9906000" cy="6858000" type="A4"/>
  <p:notesSz cx="6735763" cy="9866313"/>
  <p:defaultTex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8000"/>
    <a:srgbClr val="33CC33"/>
    <a:srgbClr val="800080"/>
    <a:srgbClr val="FF9900"/>
    <a:srgbClr val="99CC00"/>
    <a:srgbClr val="D60093"/>
    <a:srgbClr val="CC99FF"/>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21" autoAdjust="0"/>
    <p:restoredTop sz="98777" autoAdjust="0"/>
  </p:normalViewPr>
  <p:slideViewPr>
    <p:cSldViewPr>
      <p:cViewPr>
        <p:scale>
          <a:sx n="80" d="100"/>
          <a:sy n="80" d="100"/>
        </p:scale>
        <p:origin x="-402" y="-324"/>
      </p:cViewPr>
      <p:guideLst>
        <p:guide orient="horz" pos="2160"/>
        <p:guide pos="3120"/>
      </p:guideLst>
    </p:cSldViewPr>
  </p:slideViewPr>
  <p:outlineViewPr>
    <p:cViewPr>
      <p:scale>
        <a:sx n="33" d="100"/>
        <a:sy n="33" d="100"/>
      </p:scale>
      <p:origin x="259"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334" y="-84"/>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39" name="Rectangle 3"/>
          <p:cNvSpPr>
            <a:spLocks noGrp="1" noChangeArrowheads="1"/>
          </p:cNvSpPr>
          <p:nvPr>
            <p:ph type="dt" sz="quarter" idx="1"/>
          </p:nvPr>
        </p:nvSpPr>
        <p:spPr bwMode="auto">
          <a:xfrm>
            <a:off x="3814763" y="2"/>
            <a:ext cx="2919412"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9940" name="Rectangle 4"/>
          <p:cNvSpPr>
            <a:spLocks noGrp="1" noChangeArrowheads="1"/>
          </p:cNvSpPr>
          <p:nvPr>
            <p:ph type="ftr" sz="quarter" idx="2"/>
          </p:nvPr>
        </p:nvSpPr>
        <p:spPr bwMode="auto">
          <a:xfrm>
            <a:off x="2" y="9371013"/>
            <a:ext cx="2919413"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0E2BD61-DDD7-4277-940A-D53337B860F0}" type="slidenum">
              <a:rPr lang="en-US" altLang="ja-JP"/>
              <a:pPr>
                <a:defRPr/>
              </a:pPr>
              <a:t>‹#›</a:t>
            </a:fld>
            <a:endParaRPr lang="en-US" altLang="ja-JP"/>
          </a:p>
        </p:txBody>
      </p:sp>
    </p:spTree>
    <p:extLst>
      <p:ext uri="{BB962C8B-B14F-4D97-AF65-F5344CB8AC3E}">
        <p14:creationId xmlns:p14="http://schemas.microsoft.com/office/powerpoint/2010/main" val="216487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14763" y="2"/>
            <a:ext cx="2919412"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6868"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2" y="9371013"/>
            <a:ext cx="2919413"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8330283-1BF3-43FC-816A-7A3E2B057054}" type="slidenum">
              <a:rPr lang="en-US" altLang="ja-JP"/>
              <a:pPr>
                <a:defRPr/>
              </a:pPr>
              <a:t>‹#›</a:t>
            </a:fld>
            <a:endParaRPr lang="en-US" altLang="ja-JP"/>
          </a:p>
        </p:txBody>
      </p:sp>
    </p:spTree>
    <p:extLst>
      <p:ext uri="{BB962C8B-B14F-4D97-AF65-F5344CB8AC3E}">
        <p14:creationId xmlns:p14="http://schemas.microsoft.com/office/powerpoint/2010/main" val="7030962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82DD4CD-F341-42C8-8828-7507D6325190}" type="slidenum">
              <a:rPr kumimoji="1" lang="ja-JP" altLang="en-US" smtClean="0"/>
              <a:t>0</a:t>
            </a:fld>
            <a:endParaRPr kumimoji="1" lang="ja-JP" altLang="en-US"/>
          </a:p>
        </p:txBody>
      </p:sp>
    </p:spTree>
    <p:extLst>
      <p:ext uri="{BB962C8B-B14F-4D97-AF65-F5344CB8AC3E}">
        <p14:creationId xmlns:p14="http://schemas.microsoft.com/office/powerpoint/2010/main" val="360152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2DD4CD-F341-42C8-8828-7507D6325190}"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360152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230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6044475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779786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727796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79242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44624"/>
            <a:ext cx="8915400" cy="404664"/>
          </a:xfrm>
        </p:spPr>
        <p:txBody>
          <a:bodyPr/>
          <a:lstStyle>
            <a:lvl1pPr algn="ctr">
              <a:defRPr sz="2400">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Tree>
    <p:extLst>
      <p:ext uri="{BB962C8B-B14F-4D97-AF65-F5344CB8AC3E}">
        <p14:creationId xmlns:p14="http://schemas.microsoft.com/office/powerpoint/2010/main" val="12350461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682689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1" y="213232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1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205703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656657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17" y="440879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17"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48356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11"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9305119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1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1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26"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2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471624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537579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1844632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832241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83"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073575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24923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52563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1" y="274643"/>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1580726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6434880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44624"/>
            <a:ext cx="8915400" cy="404664"/>
          </a:xfrm>
        </p:spPr>
        <p:txBody>
          <a:bodyPr/>
          <a:lstStyle>
            <a:lvl1pPr algn="ctr">
              <a:defRPr sz="2400">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Tree>
    <p:extLst>
      <p:ext uri="{BB962C8B-B14F-4D97-AF65-F5344CB8AC3E}">
        <p14:creationId xmlns:p14="http://schemas.microsoft.com/office/powerpoint/2010/main" val="50316717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816661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インデックス">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22773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877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9379628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2827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0555958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316574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851234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301429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11851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822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C3253CD-D50A-4B88-9A4D-8310CCF87A2E}" type="datetimeFigureOut">
              <a:rPr lang="ja-JP" altLang="en-US" smtClean="0">
                <a:solidFill>
                  <a:prstClr val="black">
                    <a:tint val="75000"/>
                  </a:prstClr>
                </a:solidFill>
                <a:latin typeface="Calibri"/>
                <a:ea typeface="ＭＳ Ｐゴシック"/>
              </a:rPr>
              <a:pPr fontAlgn="auto">
                <a:spcBef>
                  <a:spcPts val="0"/>
                </a:spcBef>
                <a:spcAft>
                  <a:spcPts val="0"/>
                </a:spcAft>
              </a:pPr>
              <a:t>2014/10/7</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50" y="635822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0" y="635822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11DFB134-F205-4A09-A4CB-E4F86C93D075}"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671498740"/>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1"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299" y="635824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C3253CD-D50A-4B88-9A4D-8310CCF87A2E}" type="datetimeFigureOut">
              <a:rPr lang="ja-JP" altLang="en-US" smtClean="0">
                <a:solidFill>
                  <a:prstClr val="black">
                    <a:tint val="75000"/>
                  </a:prstClr>
                </a:solidFill>
                <a:latin typeface="Calibri"/>
                <a:ea typeface="ＭＳ Ｐゴシック"/>
              </a:rPr>
              <a:pPr fontAlgn="auto">
                <a:spcBef>
                  <a:spcPts val="0"/>
                </a:spcBef>
                <a:spcAft>
                  <a:spcPts val="0"/>
                </a:spcAft>
              </a:pPr>
              <a:t>2014/10/7</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61" y="635824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1" y="635824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11DFB134-F205-4A09-A4CB-E4F86C93D075}"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537892964"/>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p:cNvSpPr/>
          <p:nvPr/>
        </p:nvSpPr>
        <p:spPr>
          <a:xfrm>
            <a:off x="87846" y="501979"/>
            <a:ext cx="9667192" cy="910798"/>
          </a:xfrm>
          <a:prstGeom prst="rect">
            <a:avLst/>
          </a:prstGeom>
          <a:solidFill>
            <a:schemeClr val="bg1"/>
          </a:solidFill>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pPr marL="177800" indent="-177800"/>
            <a:r>
              <a:rPr lang="ja-JP" altLang="en-US" sz="1300" dirty="0" smtClean="0">
                <a:latin typeface="+mn-ea"/>
              </a:rPr>
              <a:t>○　国民病とも言われている</a:t>
            </a:r>
            <a:r>
              <a:rPr lang="ja-JP" altLang="en-US" sz="1300" u="sng" dirty="0" smtClean="0">
                <a:solidFill>
                  <a:srgbClr val="FF0000"/>
                </a:solidFill>
                <a:latin typeface="+mn-ea"/>
              </a:rPr>
              <a:t>花粉症の発症や症状の重症度には、花粉飛散量だけではなく、気象状況、大気汚染物質の状況、患者の体調など複合的な要因が影響を与えており、複数の花粉症関連情報の公開や積極的な利活用が花粉症対策に寄与</a:t>
            </a:r>
            <a:r>
              <a:rPr lang="ja-JP" altLang="en-US" sz="1300" dirty="0" smtClean="0">
                <a:latin typeface="+mn-ea"/>
              </a:rPr>
              <a:t>すると期待される。</a:t>
            </a:r>
            <a:endParaRPr lang="en-US" altLang="ja-JP" sz="1300" dirty="0">
              <a:latin typeface="+mn-ea"/>
            </a:endParaRPr>
          </a:p>
          <a:p>
            <a:pPr marL="177800" indent="-177800"/>
            <a:r>
              <a:rPr lang="ja-JP" altLang="en-US" sz="1300" dirty="0" smtClean="0">
                <a:latin typeface="+mn-ea"/>
              </a:rPr>
              <a:t>○　この</a:t>
            </a:r>
            <a:r>
              <a:rPr lang="ja-JP" altLang="en-US" sz="1300" dirty="0">
                <a:latin typeface="+mn-ea"/>
              </a:rPr>
              <a:t>ため</a:t>
            </a:r>
            <a:r>
              <a:rPr lang="ja-JP" altLang="en-US" sz="1300" dirty="0" smtClean="0">
                <a:latin typeface="+mn-ea"/>
              </a:rPr>
              <a:t>、</a:t>
            </a:r>
            <a:r>
              <a:rPr lang="ja-JP" altLang="en-US" sz="1300" u="sng" dirty="0" smtClean="0">
                <a:solidFill>
                  <a:srgbClr val="FF0000"/>
                </a:solidFill>
                <a:latin typeface="+mn-ea"/>
              </a:rPr>
              <a:t>様々な機関が独立して収集・公開している花粉飛散情報、気象情報、大気汚染情報、患者の統計データなどを組み合わせ、個人・地域に合わせたより精密な情報を発信</a:t>
            </a:r>
            <a:r>
              <a:rPr lang="ja-JP" altLang="en-US" sz="1300" dirty="0" smtClean="0">
                <a:latin typeface="+mn-ea"/>
              </a:rPr>
              <a:t>する事によって、情報流通連携基盤の花粉症関連情報における適用性を実証する。</a:t>
            </a:r>
            <a:endParaRPr lang="en-US" altLang="ja-JP" sz="1300" dirty="0" smtClean="0">
              <a:latin typeface="+mn-ea"/>
              <a:cs typeface="メイリオ" pitchFamily="50" charset="-128"/>
            </a:endParaRPr>
          </a:p>
        </p:txBody>
      </p:sp>
      <p:cxnSp>
        <p:nvCxnSpPr>
          <p:cNvPr id="85" name="直線コネクタ 84"/>
          <p:cNvCxnSpPr>
            <a:cxnSpLocks noChangeShapeType="1"/>
          </p:cNvCxnSpPr>
          <p:nvPr/>
        </p:nvCxnSpPr>
        <p:spPr bwMode="auto">
          <a:xfrm>
            <a:off x="0" y="404664"/>
            <a:ext cx="9906000" cy="1587"/>
          </a:xfrm>
          <a:prstGeom prst="line">
            <a:avLst/>
          </a:prstGeom>
          <a:noFill/>
          <a:ln w="63500" cmpd="sng" algn="ctr">
            <a:solidFill>
              <a:srgbClr val="FF9900"/>
            </a:solidFill>
            <a:round/>
            <a:headEnd/>
            <a:tailEnd/>
          </a:ln>
        </p:spPr>
      </p:cxnSp>
      <p:sp>
        <p:nvSpPr>
          <p:cNvPr id="87" name="大かっこ 86"/>
          <p:cNvSpPr/>
          <p:nvPr/>
        </p:nvSpPr>
        <p:spPr>
          <a:xfrm>
            <a:off x="7218497" y="1484784"/>
            <a:ext cx="2639905" cy="890194"/>
          </a:xfrm>
          <a:prstGeom prst="bracketPair">
            <a:avLst>
              <a:gd name="adj" fmla="val 764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nSpc>
                <a:spcPct val="150000"/>
              </a:lnSpc>
            </a:pPr>
            <a:r>
              <a:rPr lang="ja-JP" altLang="en-US" sz="1000" dirty="0" smtClean="0">
                <a:latin typeface="+mn-ea"/>
              </a:rPr>
              <a:t>実施</a:t>
            </a:r>
            <a:r>
              <a:rPr lang="ja-JP" altLang="en-US" sz="1000" dirty="0">
                <a:latin typeface="+mn-ea"/>
              </a:rPr>
              <a:t>主体</a:t>
            </a:r>
            <a:r>
              <a:rPr lang="ja-JP" altLang="en-US" sz="1000" dirty="0" smtClean="0">
                <a:latin typeface="+mn-ea"/>
              </a:rPr>
              <a:t>：</a:t>
            </a:r>
            <a:r>
              <a:rPr lang="ja-JP" altLang="en-US" sz="1000" dirty="0">
                <a:latin typeface="+mn-ea"/>
              </a:rPr>
              <a:t>ウェザー・</a:t>
            </a:r>
            <a:r>
              <a:rPr lang="ja-JP" altLang="en-US" sz="1000" dirty="0" smtClean="0">
                <a:latin typeface="+mn-ea"/>
              </a:rPr>
              <a:t>サービス株式会社</a:t>
            </a:r>
            <a:endParaRPr lang="en-US" altLang="ja-JP" sz="1000" dirty="0" smtClean="0">
              <a:latin typeface="+mn-ea"/>
            </a:endParaRPr>
          </a:p>
          <a:p>
            <a:pPr marL="631825" indent="-631825"/>
            <a:r>
              <a:rPr lang="ja-JP" altLang="en-US" sz="1000" dirty="0" smtClean="0">
                <a:latin typeface="+mn-ea"/>
              </a:rPr>
              <a:t>連携</a:t>
            </a:r>
            <a:r>
              <a:rPr lang="ja-JP" altLang="en-US" sz="1000" dirty="0">
                <a:latin typeface="+mn-ea"/>
              </a:rPr>
              <a:t>主体</a:t>
            </a:r>
            <a:r>
              <a:rPr lang="ja-JP" altLang="en-US" sz="1000" dirty="0" smtClean="0">
                <a:latin typeface="+mn-ea"/>
              </a:rPr>
              <a:t>：</a:t>
            </a:r>
            <a:r>
              <a:rPr lang="ja-JP" altLang="en-US" sz="1000" dirty="0">
                <a:latin typeface="+mn-ea"/>
              </a:rPr>
              <a:t>千葉</a:t>
            </a:r>
            <a:r>
              <a:rPr lang="ja-JP" altLang="en-US" sz="1000" dirty="0" smtClean="0">
                <a:latin typeface="+mn-ea"/>
              </a:rPr>
              <a:t>大学</a:t>
            </a:r>
            <a:r>
              <a:rPr lang="ja-JP" altLang="en-US" sz="1000" dirty="0">
                <a:latin typeface="+mn-ea"/>
              </a:rPr>
              <a:t>医</a:t>
            </a:r>
            <a:r>
              <a:rPr lang="ja-JP" altLang="en-US" sz="1000" dirty="0" smtClean="0">
                <a:latin typeface="+mn-ea"/>
              </a:rPr>
              <a:t>学部附属</a:t>
            </a:r>
            <a:r>
              <a:rPr lang="ja-JP" altLang="en-US" sz="1000" dirty="0">
                <a:latin typeface="+mn-ea"/>
              </a:rPr>
              <a:t>病院、株式会社エヌ・ティ・ティ・ドコモ、財団法人気象業務支援</a:t>
            </a:r>
            <a:r>
              <a:rPr lang="ja-JP" altLang="en-US" sz="1000" dirty="0" smtClean="0">
                <a:latin typeface="+mn-ea"/>
              </a:rPr>
              <a:t>センター、環境省、千葉県内自治体</a:t>
            </a:r>
            <a:endParaRPr lang="en-US" altLang="ja-JP" sz="1000" dirty="0" smtClean="0">
              <a:solidFill>
                <a:srgbClr val="FF0000"/>
              </a:solidFill>
              <a:latin typeface="+mn-ea"/>
            </a:endParaRPr>
          </a:p>
        </p:txBody>
      </p:sp>
      <p:sp>
        <p:nvSpPr>
          <p:cNvPr id="88" name="Rectangle 176"/>
          <p:cNvSpPr>
            <a:spLocks noChangeArrowheads="1"/>
          </p:cNvSpPr>
          <p:nvPr/>
        </p:nvSpPr>
        <p:spPr bwMode="auto">
          <a:xfrm>
            <a:off x="7448889" y="2419797"/>
            <a:ext cx="2376264" cy="865187"/>
          </a:xfrm>
          <a:prstGeom prst="rect">
            <a:avLst/>
          </a:prstGeom>
          <a:solidFill>
            <a:schemeClr val="tx2"/>
          </a:solidFill>
          <a:ln w="19050">
            <a:solidFill>
              <a:schemeClr val="tx1"/>
            </a:solidFill>
            <a:miter lim="800000"/>
            <a:headEnd/>
            <a:tailEnd/>
          </a:ln>
          <a:effectLst/>
          <a:extLst/>
        </p:spPr>
        <p:txBody>
          <a:bodyPr anchor="ctr"/>
          <a:lstStyle/>
          <a:p>
            <a:pPr marL="177800" indent="-177800" algn="ctr">
              <a:spcBef>
                <a:spcPct val="20000"/>
              </a:spcBef>
            </a:pPr>
            <a:r>
              <a:rPr lang="ja-JP" altLang="en-US" sz="1100" dirty="0">
                <a:solidFill>
                  <a:schemeClr val="bg1"/>
                </a:solidFill>
                <a:latin typeface="ＭＳ Ｐゴシック" pitchFamily="50" charset="-128"/>
                <a:ea typeface="ヒラギノ角ゴ Pro W3"/>
                <a:cs typeface="ヒラギノ角ゴ Pro W3"/>
              </a:rPr>
              <a:t>開発者サイト</a:t>
            </a:r>
          </a:p>
          <a:p>
            <a:pPr>
              <a:spcBef>
                <a:spcPct val="20000"/>
              </a:spcBef>
            </a:pPr>
            <a:r>
              <a:rPr lang="ja-JP" altLang="en-US" sz="1100" dirty="0" smtClean="0">
                <a:solidFill>
                  <a:schemeClr val="bg1"/>
                </a:solidFill>
                <a:latin typeface="ＭＳ Ｐゴシック" pitchFamily="50" charset="-128"/>
              </a:rPr>
              <a:t>　　　　　★　</a:t>
            </a:r>
            <a:r>
              <a:rPr lang="en-US" altLang="ja-JP" sz="1100" dirty="0" smtClean="0">
                <a:solidFill>
                  <a:schemeClr val="bg1"/>
                </a:solidFill>
                <a:latin typeface="ＭＳ Ｐゴシック" pitchFamily="50" charset="-128"/>
              </a:rPr>
              <a:t>API</a:t>
            </a:r>
            <a:r>
              <a:rPr lang="ja-JP" altLang="en-US" sz="1100" dirty="0" smtClean="0">
                <a:solidFill>
                  <a:schemeClr val="bg1"/>
                </a:solidFill>
                <a:latin typeface="ＭＳ Ｐゴシック" pitchFamily="50" charset="-128"/>
              </a:rPr>
              <a:t>の</a:t>
            </a:r>
            <a:r>
              <a:rPr lang="ja-JP" altLang="en-US" sz="1100" dirty="0">
                <a:solidFill>
                  <a:schemeClr val="bg1"/>
                </a:solidFill>
                <a:latin typeface="ＭＳ Ｐゴシック" pitchFamily="50" charset="-128"/>
              </a:rPr>
              <a:t>仕様</a:t>
            </a:r>
          </a:p>
          <a:p>
            <a:pPr>
              <a:spcBef>
                <a:spcPct val="20000"/>
              </a:spcBef>
            </a:pPr>
            <a:r>
              <a:rPr lang="ja-JP" altLang="en-US" sz="1100" dirty="0" smtClean="0">
                <a:solidFill>
                  <a:schemeClr val="bg1"/>
                </a:solidFill>
                <a:latin typeface="ＭＳ Ｐゴシック" pitchFamily="50" charset="-128"/>
              </a:rPr>
              <a:t>           ★　サンプルコード</a:t>
            </a:r>
            <a:endParaRPr lang="ja-JP" altLang="en-US" sz="1100" dirty="0">
              <a:solidFill>
                <a:schemeClr val="bg1"/>
              </a:solidFill>
              <a:latin typeface="ＭＳ Ｐゴシック" pitchFamily="50" charset="-128"/>
            </a:endParaRPr>
          </a:p>
          <a:p>
            <a:pPr>
              <a:spcBef>
                <a:spcPct val="20000"/>
              </a:spcBef>
            </a:pPr>
            <a:r>
              <a:rPr lang="ja-JP" altLang="en-US" sz="1100" dirty="0" smtClean="0">
                <a:solidFill>
                  <a:schemeClr val="bg1"/>
                </a:solidFill>
                <a:latin typeface="ＭＳ Ｐゴシック" pitchFamily="50" charset="-128"/>
              </a:rPr>
              <a:t>         　★　データ</a:t>
            </a:r>
            <a:r>
              <a:rPr lang="ja-JP" altLang="en-US" sz="1100" dirty="0">
                <a:solidFill>
                  <a:schemeClr val="bg1"/>
                </a:solidFill>
                <a:latin typeface="ＭＳ Ｐゴシック" pitchFamily="50" charset="-128"/>
              </a:rPr>
              <a:t>の利用</a:t>
            </a:r>
            <a:r>
              <a:rPr lang="ja-JP" altLang="en-US" sz="1100" dirty="0" smtClean="0">
                <a:solidFill>
                  <a:schemeClr val="bg1"/>
                </a:solidFill>
                <a:latin typeface="ＭＳ Ｐゴシック" pitchFamily="50" charset="-128"/>
              </a:rPr>
              <a:t>規約　等</a:t>
            </a:r>
            <a:endParaRPr lang="ja-JP" altLang="en-US" sz="1100" dirty="0">
              <a:solidFill>
                <a:schemeClr val="bg1"/>
              </a:solidFill>
              <a:latin typeface="ＭＳ Ｐゴシック" pitchFamily="50" charset="-128"/>
            </a:endParaRPr>
          </a:p>
        </p:txBody>
      </p:sp>
      <p:sp>
        <p:nvSpPr>
          <p:cNvPr id="91" name="AutoShape 205"/>
          <p:cNvSpPr>
            <a:spLocks noChangeArrowheads="1"/>
          </p:cNvSpPr>
          <p:nvPr/>
        </p:nvSpPr>
        <p:spPr bwMode="auto">
          <a:xfrm>
            <a:off x="6425578" y="2635821"/>
            <a:ext cx="979419" cy="367188"/>
          </a:xfrm>
          <a:prstGeom prst="leftArrow">
            <a:avLst>
              <a:gd name="adj1" fmla="val 66389"/>
              <a:gd name="adj2" fmla="val 39671"/>
            </a:avLst>
          </a:prstGeom>
          <a:solidFill>
            <a:srgbClr val="FF0909"/>
          </a:solidFill>
          <a:ln w="9525">
            <a:solidFill>
              <a:schemeClr val="tx1"/>
            </a:solidFill>
            <a:miter lim="800000"/>
            <a:headEnd/>
            <a:tailEnd/>
          </a:ln>
          <a:effectLst/>
          <a:extLst/>
        </p:spPr>
        <p:txBody>
          <a:bodyPr wrap="none" anchor="ctr"/>
          <a:lstStyle/>
          <a:p>
            <a:pPr algn="ctr"/>
            <a:r>
              <a:rPr lang="ja-JP" altLang="en-US" sz="1200" dirty="0">
                <a:solidFill>
                  <a:schemeClr val="bg1"/>
                </a:solidFill>
              </a:rPr>
              <a:t>公開</a:t>
            </a:r>
          </a:p>
        </p:txBody>
      </p:sp>
      <p:sp>
        <p:nvSpPr>
          <p:cNvPr id="65" name="テキスト ボックス 64"/>
          <p:cNvSpPr txBox="1"/>
          <p:nvPr/>
        </p:nvSpPr>
        <p:spPr>
          <a:xfrm>
            <a:off x="0" y="-2352"/>
            <a:ext cx="9905999" cy="400110"/>
          </a:xfrm>
          <a:prstGeom prst="rect">
            <a:avLst/>
          </a:prstGeom>
          <a:noFill/>
        </p:spPr>
        <p:txBody>
          <a:bodyPr wrap="square" rtlCol="0">
            <a:spAutoFit/>
          </a:bodyPr>
          <a:lstStyle/>
          <a:p>
            <a:pPr algn="ctr"/>
            <a:r>
              <a:rPr lang="ja-JP" altLang="en-US" dirty="0" smtClean="0">
                <a:latin typeface="+mn-ea"/>
              </a:rPr>
              <a:t>平成</a:t>
            </a:r>
            <a:r>
              <a:rPr lang="en-US" altLang="ja-JP" dirty="0">
                <a:latin typeface="+mn-ea"/>
              </a:rPr>
              <a:t>25</a:t>
            </a:r>
            <a:r>
              <a:rPr lang="ja-JP" altLang="en-US" dirty="0">
                <a:latin typeface="+mn-ea"/>
              </a:rPr>
              <a:t>年度オープンデータ実証</a:t>
            </a:r>
            <a:r>
              <a:rPr lang="ja-JP" altLang="en-US" dirty="0" smtClean="0">
                <a:latin typeface="+mn-ea"/>
              </a:rPr>
              <a:t>実験　花粉症関連</a:t>
            </a:r>
            <a:r>
              <a:rPr lang="ja-JP" altLang="en-US" smtClean="0">
                <a:latin typeface="+mn-ea"/>
              </a:rPr>
              <a:t>情報</a:t>
            </a:r>
            <a:r>
              <a:rPr lang="ja-JP" altLang="en-US" smtClean="0">
                <a:latin typeface="+mn-ea"/>
              </a:rPr>
              <a:t>実証（概要）</a:t>
            </a:r>
            <a:endParaRPr kumimoji="1" lang="en-US" altLang="ja-JP" sz="2000" dirty="0" smtClean="0">
              <a:latin typeface="+mn-ea"/>
            </a:endParaRPr>
          </a:p>
        </p:txBody>
      </p:sp>
      <p:grpSp>
        <p:nvGrpSpPr>
          <p:cNvPr id="255" name="グループ化 254"/>
          <p:cNvGrpSpPr/>
          <p:nvPr/>
        </p:nvGrpSpPr>
        <p:grpSpPr>
          <a:xfrm>
            <a:off x="6609184" y="3323385"/>
            <a:ext cx="2664296" cy="3486989"/>
            <a:chOff x="6609184" y="3044053"/>
            <a:chExt cx="2664296" cy="3766322"/>
          </a:xfrm>
        </p:grpSpPr>
        <p:grpSp>
          <p:nvGrpSpPr>
            <p:cNvPr id="253" name="グループ化 252"/>
            <p:cNvGrpSpPr/>
            <p:nvPr/>
          </p:nvGrpSpPr>
          <p:grpSpPr>
            <a:xfrm>
              <a:off x="6609184" y="3044053"/>
              <a:ext cx="2664296" cy="3766322"/>
              <a:chOff x="6609184" y="3044053"/>
              <a:chExt cx="2664296" cy="3766322"/>
            </a:xfrm>
          </p:grpSpPr>
          <p:sp>
            <p:nvSpPr>
              <p:cNvPr id="252" name="角丸四角形 251"/>
              <p:cNvSpPr/>
              <p:nvPr/>
            </p:nvSpPr>
            <p:spPr>
              <a:xfrm>
                <a:off x="6609184" y="3044053"/>
                <a:ext cx="2664296" cy="3766322"/>
              </a:xfrm>
              <a:prstGeom prst="roundRect">
                <a:avLst/>
              </a:prstGeom>
              <a:solidFill>
                <a:srgbClr val="FEEFE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51" name="グループ化 250"/>
              <p:cNvGrpSpPr/>
              <p:nvPr/>
            </p:nvGrpSpPr>
            <p:grpSpPr>
              <a:xfrm>
                <a:off x="6778685" y="3158540"/>
                <a:ext cx="2163330" cy="3620483"/>
                <a:chOff x="6778685" y="3158540"/>
                <a:chExt cx="2163330" cy="3620483"/>
              </a:xfrm>
            </p:grpSpPr>
            <p:sp>
              <p:nvSpPr>
                <p:cNvPr id="250" name="下矢印 249"/>
                <p:cNvSpPr/>
                <p:nvPr/>
              </p:nvSpPr>
              <p:spPr>
                <a:xfrm>
                  <a:off x="7720398" y="3372923"/>
                  <a:ext cx="279901" cy="2146355"/>
                </a:xfrm>
                <a:prstGeom prst="downArrow">
                  <a:avLst/>
                </a:prstGeom>
                <a:solidFill>
                  <a:srgbClr val="92D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3" name="グループ化 242"/>
                <p:cNvGrpSpPr/>
                <p:nvPr/>
              </p:nvGrpSpPr>
              <p:grpSpPr>
                <a:xfrm>
                  <a:off x="7187415" y="3158540"/>
                  <a:ext cx="1288720" cy="2150548"/>
                  <a:chOff x="7357549" y="3527431"/>
                  <a:chExt cx="1288720" cy="2150548"/>
                </a:xfrm>
              </p:grpSpPr>
              <p:grpSp>
                <p:nvGrpSpPr>
                  <p:cNvPr id="242" name="グループ化 241"/>
                  <p:cNvGrpSpPr/>
                  <p:nvPr/>
                </p:nvGrpSpPr>
                <p:grpSpPr>
                  <a:xfrm>
                    <a:off x="7357549" y="3527431"/>
                    <a:ext cx="1271502" cy="271134"/>
                    <a:chOff x="7370203" y="3527431"/>
                    <a:chExt cx="1271502" cy="271134"/>
                  </a:xfrm>
                </p:grpSpPr>
                <p:sp>
                  <p:nvSpPr>
                    <p:cNvPr id="108" name="正方形/長方形 107"/>
                    <p:cNvSpPr/>
                    <p:nvPr/>
                  </p:nvSpPr>
                  <p:spPr>
                    <a:xfrm>
                      <a:off x="7370203" y="3527431"/>
                      <a:ext cx="1271502" cy="261610"/>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テキスト ボックス 230"/>
                    <p:cNvSpPr txBox="1"/>
                    <p:nvPr/>
                  </p:nvSpPr>
                  <p:spPr>
                    <a:xfrm>
                      <a:off x="7490646" y="3536955"/>
                      <a:ext cx="928459" cy="261610"/>
                    </a:xfrm>
                    <a:prstGeom prst="rect">
                      <a:avLst/>
                    </a:prstGeom>
                    <a:noFill/>
                  </p:spPr>
                  <p:txBody>
                    <a:bodyPr wrap="none" rtlCol="0">
                      <a:spAutoFit/>
                    </a:bodyPr>
                    <a:lstStyle/>
                    <a:p>
                      <a:r>
                        <a:rPr kumimoji="1" lang="ja-JP" altLang="en-US" sz="1100" b="1" dirty="0" smtClean="0"/>
                        <a:t> 花粉症患者</a:t>
                      </a:r>
                      <a:endParaRPr kumimoji="1" lang="ja-JP" altLang="en-US" sz="1100" b="1" dirty="0"/>
                    </a:p>
                  </p:txBody>
                </p:sp>
              </p:grpSp>
              <p:grpSp>
                <p:nvGrpSpPr>
                  <p:cNvPr id="240" name="グループ化 239"/>
                  <p:cNvGrpSpPr/>
                  <p:nvPr/>
                </p:nvGrpSpPr>
                <p:grpSpPr>
                  <a:xfrm>
                    <a:off x="7357549" y="3928376"/>
                    <a:ext cx="1271502" cy="677713"/>
                    <a:chOff x="7332890" y="4293096"/>
                    <a:chExt cx="1271502" cy="677713"/>
                  </a:xfrm>
                </p:grpSpPr>
                <p:sp>
                  <p:nvSpPr>
                    <p:cNvPr id="107" name="正方形/長方形 106"/>
                    <p:cNvSpPr/>
                    <p:nvPr/>
                  </p:nvSpPr>
                  <p:spPr>
                    <a:xfrm>
                      <a:off x="7332890" y="4293096"/>
                      <a:ext cx="1271502" cy="677713"/>
                    </a:xfrm>
                    <a:prstGeom prst="rect">
                      <a:avLst/>
                    </a:prstGeom>
                    <a:solidFill>
                      <a:srgbClr val="C9E7A7"/>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テキスト ボックス 236"/>
                    <p:cNvSpPr txBox="1"/>
                    <p:nvPr/>
                  </p:nvSpPr>
                  <p:spPr>
                    <a:xfrm>
                      <a:off x="7545288" y="4353054"/>
                      <a:ext cx="846707" cy="600164"/>
                    </a:xfrm>
                    <a:prstGeom prst="rect">
                      <a:avLst/>
                    </a:prstGeom>
                    <a:noFill/>
                  </p:spPr>
                  <p:txBody>
                    <a:bodyPr wrap="none" rtlCol="0">
                      <a:spAutoFit/>
                    </a:bodyPr>
                    <a:lstStyle/>
                    <a:p>
                      <a:pPr algn="ctr"/>
                      <a:r>
                        <a:rPr kumimoji="1" lang="ja-JP" altLang="en-US" sz="1100" b="1" dirty="0" smtClean="0">
                          <a:latin typeface="+mj-ea"/>
                          <a:ea typeface="+mj-ea"/>
                        </a:rPr>
                        <a:t>患者データ</a:t>
                      </a:r>
                      <a:endParaRPr kumimoji="1" lang="en-US" altLang="ja-JP" sz="1100" b="1" dirty="0" smtClean="0">
                        <a:latin typeface="+mj-ea"/>
                        <a:ea typeface="+mj-ea"/>
                      </a:endParaRPr>
                    </a:p>
                    <a:p>
                      <a:pPr algn="ctr"/>
                      <a:r>
                        <a:rPr kumimoji="1" lang="ja-JP" altLang="en-US" sz="1100" dirty="0" smtClean="0"/>
                        <a:t>個人情報</a:t>
                      </a:r>
                      <a:endParaRPr kumimoji="1" lang="en-US" altLang="ja-JP" sz="1100" dirty="0" smtClean="0"/>
                    </a:p>
                    <a:p>
                      <a:pPr algn="ctr"/>
                      <a:r>
                        <a:rPr lang="ja-JP" altLang="en-US" sz="1100" dirty="0" smtClean="0"/>
                        <a:t>居住地</a:t>
                      </a:r>
                      <a:r>
                        <a:rPr lang="ja-JP" altLang="en-US" sz="1100" dirty="0"/>
                        <a:t>等</a:t>
                      </a:r>
                      <a:endParaRPr kumimoji="1" lang="ja-JP" altLang="en-US" sz="1100" dirty="0"/>
                    </a:p>
                  </p:txBody>
                </p:sp>
              </p:grpSp>
              <p:grpSp>
                <p:nvGrpSpPr>
                  <p:cNvPr id="241" name="グループ化 240"/>
                  <p:cNvGrpSpPr/>
                  <p:nvPr/>
                </p:nvGrpSpPr>
                <p:grpSpPr>
                  <a:xfrm>
                    <a:off x="7357549" y="4735900"/>
                    <a:ext cx="1288720" cy="942079"/>
                    <a:chOff x="7235046" y="5333692"/>
                    <a:chExt cx="1288720" cy="942079"/>
                  </a:xfrm>
                </p:grpSpPr>
                <p:sp>
                  <p:nvSpPr>
                    <p:cNvPr id="238" name="正方形/長方形 237"/>
                    <p:cNvSpPr/>
                    <p:nvPr/>
                  </p:nvSpPr>
                  <p:spPr>
                    <a:xfrm>
                      <a:off x="7252264" y="5333692"/>
                      <a:ext cx="1271502" cy="938719"/>
                    </a:xfrm>
                    <a:prstGeom prst="rect">
                      <a:avLst/>
                    </a:prstGeom>
                    <a:solidFill>
                      <a:srgbClr val="C9E7A7"/>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p:cNvSpPr txBox="1"/>
                    <p:nvPr/>
                  </p:nvSpPr>
                  <p:spPr>
                    <a:xfrm>
                      <a:off x="7235046" y="5337052"/>
                      <a:ext cx="1271502" cy="938719"/>
                    </a:xfrm>
                    <a:prstGeom prst="rect">
                      <a:avLst/>
                    </a:prstGeom>
                    <a:noFill/>
                  </p:spPr>
                  <p:txBody>
                    <a:bodyPr wrap="none" rtlCol="0">
                      <a:spAutoFit/>
                    </a:bodyPr>
                    <a:lstStyle/>
                    <a:p>
                      <a:pPr algn="ctr"/>
                      <a:r>
                        <a:rPr lang="ja-JP" altLang="en-US" sz="1100" b="1" dirty="0" smtClean="0">
                          <a:latin typeface="+mj-ea"/>
                          <a:ea typeface="+mj-ea"/>
                        </a:rPr>
                        <a:t>花粉症症状データ</a:t>
                      </a:r>
                      <a:endParaRPr kumimoji="1" lang="en-US" altLang="ja-JP" sz="1100" b="1" dirty="0" smtClean="0">
                        <a:latin typeface="+mj-ea"/>
                        <a:ea typeface="+mj-ea"/>
                      </a:endParaRPr>
                    </a:p>
                    <a:p>
                      <a:pPr algn="ctr"/>
                      <a:r>
                        <a:rPr lang="ja-JP" altLang="en-US" sz="1100" dirty="0" smtClean="0"/>
                        <a:t>原因花粉種別</a:t>
                      </a:r>
                      <a:endParaRPr lang="en-US" altLang="ja-JP" sz="1100" dirty="0" smtClean="0"/>
                    </a:p>
                    <a:p>
                      <a:pPr algn="ctr"/>
                      <a:r>
                        <a:rPr kumimoji="1" lang="ja-JP" altLang="en-US" sz="1100" dirty="0" smtClean="0"/>
                        <a:t>発症時期</a:t>
                      </a:r>
                      <a:endParaRPr kumimoji="1" lang="en-US" altLang="ja-JP" sz="1100" dirty="0" smtClean="0"/>
                    </a:p>
                    <a:p>
                      <a:pPr algn="ctr"/>
                      <a:r>
                        <a:rPr lang="ja-JP" altLang="en-US" sz="1100" dirty="0" smtClean="0"/>
                        <a:t>重症度</a:t>
                      </a:r>
                      <a:endParaRPr lang="en-US" altLang="ja-JP" sz="1100" dirty="0" smtClean="0"/>
                    </a:p>
                    <a:p>
                      <a:pPr algn="ctr"/>
                      <a:r>
                        <a:rPr kumimoji="1" lang="ja-JP" altLang="en-US" sz="1100" dirty="0" smtClean="0"/>
                        <a:t>日付</a:t>
                      </a:r>
                      <a:r>
                        <a:rPr kumimoji="1" lang="ja-JP" altLang="en-US" sz="1100" dirty="0"/>
                        <a:t>等</a:t>
                      </a:r>
                    </a:p>
                  </p:txBody>
                </p:sp>
              </p:grpSp>
            </p:grpSp>
            <p:grpSp>
              <p:nvGrpSpPr>
                <p:cNvPr id="249" name="グループ化 248"/>
                <p:cNvGrpSpPr/>
                <p:nvPr/>
              </p:nvGrpSpPr>
              <p:grpSpPr>
                <a:xfrm>
                  <a:off x="6778685" y="5519278"/>
                  <a:ext cx="2163330" cy="1259745"/>
                  <a:chOff x="6750110" y="5479683"/>
                  <a:chExt cx="2163330" cy="1259745"/>
                </a:xfrm>
              </p:grpSpPr>
              <p:sp>
                <p:nvSpPr>
                  <p:cNvPr id="247" name="角丸四角形 246"/>
                  <p:cNvSpPr/>
                  <p:nvPr/>
                </p:nvSpPr>
                <p:spPr>
                  <a:xfrm>
                    <a:off x="6750110" y="5479683"/>
                    <a:ext cx="2163330" cy="1223140"/>
                  </a:xfrm>
                  <a:prstGeom prst="roundRect">
                    <a:avLst/>
                  </a:prstGeom>
                  <a:solidFill>
                    <a:srgbClr val="6FE78E"/>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6" name="グループ化 245"/>
                  <p:cNvGrpSpPr/>
                  <p:nvPr/>
                </p:nvGrpSpPr>
                <p:grpSpPr>
                  <a:xfrm>
                    <a:off x="6885527" y="5581337"/>
                    <a:ext cx="1824627" cy="778470"/>
                    <a:chOff x="6856952" y="5638487"/>
                    <a:chExt cx="1824627" cy="778470"/>
                  </a:xfrm>
                </p:grpSpPr>
                <p:sp>
                  <p:nvSpPr>
                    <p:cNvPr id="244" name="フローチャート : 磁気ディスク 243"/>
                    <p:cNvSpPr/>
                    <p:nvPr/>
                  </p:nvSpPr>
                  <p:spPr>
                    <a:xfrm>
                      <a:off x="6856952" y="5638487"/>
                      <a:ext cx="1824627" cy="778470"/>
                    </a:xfrm>
                    <a:prstGeom prst="flowChartMagneticDisk">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5" name="テキスト ボックス 244"/>
                    <p:cNvSpPr txBox="1"/>
                    <p:nvPr/>
                  </p:nvSpPr>
                  <p:spPr>
                    <a:xfrm>
                      <a:off x="7263897" y="5914968"/>
                      <a:ext cx="1082348" cy="469359"/>
                    </a:xfrm>
                    <a:prstGeom prst="rect">
                      <a:avLst/>
                    </a:prstGeom>
                    <a:noFill/>
                  </p:spPr>
                  <p:txBody>
                    <a:bodyPr wrap="none" rtlCol="0">
                      <a:spAutoFit/>
                    </a:bodyPr>
                    <a:lstStyle/>
                    <a:p>
                      <a:r>
                        <a:rPr lang="ja-JP" altLang="en-US" sz="1400" b="1" dirty="0" smtClean="0">
                          <a:latin typeface="+mj-ea"/>
                          <a:ea typeface="+mj-ea"/>
                        </a:rPr>
                        <a:t>花粉症患者</a:t>
                      </a:r>
                      <a:endParaRPr lang="en-US" altLang="ja-JP" sz="1400" b="1" dirty="0" smtClean="0">
                        <a:latin typeface="+mj-ea"/>
                        <a:ea typeface="+mj-ea"/>
                      </a:endParaRPr>
                    </a:p>
                    <a:p>
                      <a:pPr algn="ctr"/>
                      <a:r>
                        <a:rPr kumimoji="1" lang="ja-JP" altLang="en-US" sz="1050" b="1" dirty="0" smtClean="0">
                          <a:latin typeface="+mj-ea"/>
                          <a:ea typeface="+mj-ea"/>
                        </a:rPr>
                        <a:t>症状等</a:t>
                      </a:r>
                      <a:r>
                        <a:rPr kumimoji="1" lang="en-US" altLang="ja-JP" sz="1050" b="1" dirty="0">
                          <a:latin typeface="+mj-ea"/>
                          <a:ea typeface="+mj-ea"/>
                        </a:rPr>
                        <a:t>DB</a:t>
                      </a:r>
                      <a:endParaRPr kumimoji="1" lang="ja-JP" altLang="en-US" sz="1050" b="1" dirty="0">
                        <a:latin typeface="+mj-ea"/>
                        <a:ea typeface="+mj-ea"/>
                      </a:endParaRPr>
                    </a:p>
                  </p:txBody>
                </p:sp>
              </p:grpSp>
              <p:sp>
                <p:nvSpPr>
                  <p:cNvPr id="248" name="テキスト ボックス 247"/>
                  <p:cNvSpPr txBox="1"/>
                  <p:nvPr/>
                </p:nvSpPr>
                <p:spPr>
                  <a:xfrm>
                    <a:off x="6842561" y="6339318"/>
                    <a:ext cx="1978427" cy="400110"/>
                  </a:xfrm>
                  <a:prstGeom prst="rect">
                    <a:avLst/>
                  </a:prstGeom>
                  <a:noFill/>
                </p:spPr>
                <p:txBody>
                  <a:bodyPr wrap="none" rtlCol="0">
                    <a:spAutoFit/>
                  </a:bodyPr>
                  <a:lstStyle/>
                  <a:p>
                    <a:r>
                      <a:rPr kumimoji="1" lang="ja-JP" altLang="en-US" dirty="0" smtClean="0"/>
                      <a:t>クローズドデータ</a:t>
                    </a:r>
                    <a:endParaRPr kumimoji="1" lang="ja-JP" altLang="en-US" dirty="0"/>
                  </a:p>
                </p:txBody>
              </p:sp>
            </p:grpSp>
          </p:grpSp>
        </p:grpSp>
        <p:sp>
          <p:nvSpPr>
            <p:cNvPr id="254" name="テキスト ボックス 253"/>
            <p:cNvSpPr txBox="1"/>
            <p:nvPr/>
          </p:nvSpPr>
          <p:spPr>
            <a:xfrm>
              <a:off x="8637021" y="3886972"/>
              <a:ext cx="492443" cy="1118255"/>
            </a:xfrm>
            <a:prstGeom prst="rect">
              <a:avLst/>
            </a:prstGeom>
            <a:noFill/>
          </p:spPr>
          <p:txBody>
            <a:bodyPr vert="eaVert" wrap="none" rtlCol="0">
              <a:spAutoFit/>
            </a:bodyPr>
            <a:lstStyle/>
            <a:p>
              <a:r>
                <a:rPr lang="ja-JP" altLang="en-US" dirty="0" smtClean="0"/>
                <a:t>臨床研究</a:t>
              </a:r>
              <a:endParaRPr kumimoji="1" lang="ja-JP" altLang="en-US" dirty="0"/>
            </a:p>
          </p:txBody>
        </p:sp>
      </p:grpSp>
      <p:grpSp>
        <p:nvGrpSpPr>
          <p:cNvPr id="35" name="グループ化 34"/>
          <p:cNvGrpSpPr/>
          <p:nvPr/>
        </p:nvGrpSpPr>
        <p:grpSpPr>
          <a:xfrm>
            <a:off x="326468" y="4437060"/>
            <a:ext cx="5982622" cy="2341963"/>
            <a:chOff x="326468" y="4437060"/>
            <a:chExt cx="5982622" cy="2341963"/>
          </a:xfrm>
        </p:grpSpPr>
        <p:sp>
          <p:nvSpPr>
            <p:cNvPr id="226" name="角丸四角形 225"/>
            <p:cNvSpPr/>
            <p:nvPr/>
          </p:nvSpPr>
          <p:spPr>
            <a:xfrm>
              <a:off x="326468" y="4729336"/>
              <a:ext cx="5982622" cy="2049687"/>
            </a:xfrm>
            <a:prstGeom prst="round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 name="グループ化 33"/>
            <p:cNvGrpSpPr/>
            <p:nvPr/>
          </p:nvGrpSpPr>
          <p:grpSpPr>
            <a:xfrm>
              <a:off x="508856" y="4873351"/>
              <a:ext cx="1261884" cy="1439821"/>
              <a:chOff x="508856" y="4873351"/>
              <a:chExt cx="1261884" cy="1439821"/>
            </a:xfrm>
          </p:grpSpPr>
          <p:sp>
            <p:nvSpPr>
              <p:cNvPr id="2" name="正方形/長方形 1"/>
              <p:cNvSpPr/>
              <p:nvPr/>
            </p:nvSpPr>
            <p:spPr>
              <a:xfrm>
                <a:off x="550987" y="4873351"/>
                <a:ext cx="1219753" cy="1439821"/>
              </a:xfrm>
              <a:prstGeom prst="rect">
                <a:avLst/>
              </a:prstGeom>
              <a:solidFill>
                <a:srgbClr val="FFD9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508856" y="4893121"/>
                <a:ext cx="1261884" cy="1210801"/>
                <a:chOff x="1794731" y="4702621"/>
                <a:chExt cx="1261884" cy="1210801"/>
              </a:xfrm>
            </p:grpSpPr>
            <p:sp>
              <p:nvSpPr>
                <p:cNvPr id="12" name="テキスト ボックス 11"/>
                <p:cNvSpPr txBox="1"/>
                <p:nvPr/>
              </p:nvSpPr>
              <p:spPr>
                <a:xfrm>
                  <a:off x="1974267" y="4702621"/>
                  <a:ext cx="902811" cy="307777"/>
                </a:xfrm>
                <a:prstGeom prst="rect">
                  <a:avLst/>
                </a:prstGeom>
                <a:noFill/>
              </p:spPr>
              <p:txBody>
                <a:bodyPr wrap="none" rtlCol="0">
                  <a:spAutoFit/>
                </a:bodyPr>
                <a:lstStyle/>
                <a:p>
                  <a:pPr algn="ctr"/>
                  <a:r>
                    <a:rPr kumimoji="1" lang="ja-JP" altLang="en-US" sz="1400" b="1" dirty="0" smtClean="0">
                      <a:latin typeface="+mj-ea"/>
                      <a:ea typeface="+mj-ea"/>
                    </a:rPr>
                    <a:t>花粉情報</a:t>
                  </a:r>
                  <a:endParaRPr kumimoji="1" lang="ja-JP" altLang="en-US" sz="1050" b="1" dirty="0">
                    <a:latin typeface="+mj-ea"/>
                    <a:ea typeface="+mj-ea"/>
                  </a:endParaRPr>
                </a:p>
              </p:txBody>
            </p:sp>
            <p:sp>
              <p:nvSpPr>
                <p:cNvPr id="18" name="テキスト ボックス 17"/>
                <p:cNvSpPr txBox="1"/>
                <p:nvPr/>
              </p:nvSpPr>
              <p:spPr>
                <a:xfrm>
                  <a:off x="1794731" y="5013176"/>
                  <a:ext cx="1261884" cy="900246"/>
                </a:xfrm>
                <a:prstGeom prst="rect">
                  <a:avLst/>
                </a:prstGeom>
                <a:noFill/>
              </p:spPr>
              <p:txBody>
                <a:bodyPr wrap="none" rtlCol="0">
                  <a:spAutoFit/>
                </a:bodyPr>
                <a:lstStyle/>
                <a:p>
                  <a:pPr algn="ctr"/>
                  <a:r>
                    <a:rPr lang="ja-JP" altLang="en-US" sz="1050" b="1" dirty="0">
                      <a:latin typeface="+mj-ea"/>
                      <a:ea typeface="+mj-ea"/>
                    </a:rPr>
                    <a:t>時別実況値</a:t>
                  </a:r>
                  <a:endParaRPr lang="en-US" altLang="ja-JP" sz="1050" b="1" dirty="0">
                    <a:latin typeface="+mj-ea"/>
                    <a:ea typeface="+mj-ea"/>
                  </a:endParaRPr>
                </a:p>
                <a:p>
                  <a:pPr algn="ctr"/>
                  <a:r>
                    <a:rPr lang="ja-JP" altLang="en-US" sz="1050" b="1" dirty="0">
                      <a:latin typeface="+mj-ea"/>
                      <a:ea typeface="+mj-ea"/>
                    </a:rPr>
                    <a:t>時別実況値評価</a:t>
                  </a:r>
                  <a:endParaRPr lang="en-US" altLang="ja-JP" sz="1050" b="1" dirty="0">
                    <a:latin typeface="+mj-ea"/>
                    <a:ea typeface="+mj-ea"/>
                  </a:endParaRPr>
                </a:p>
                <a:p>
                  <a:pPr algn="ctr"/>
                  <a:r>
                    <a:rPr lang="ja-JP" altLang="en-US" sz="1050" b="1" dirty="0">
                      <a:latin typeface="+mj-ea"/>
                      <a:ea typeface="+mj-ea"/>
                    </a:rPr>
                    <a:t>時別</a:t>
                  </a:r>
                  <a:r>
                    <a:rPr lang="ja-JP" altLang="en-US" sz="1050" b="1" dirty="0" smtClean="0">
                      <a:latin typeface="+mj-ea"/>
                      <a:ea typeface="+mj-ea"/>
                    </a:rPr>
                    <a:t>累積値</a:t>
                  </a:r>
                  <a:endParaRPr lang="en-US" altLang="ja-JP" sz="1050" b="1" dirty="0" smtClean="0">
                    <a:latin typeface="+mj-ea"/>
                    <a:ea typeface="+mj-ea"/>
                  </a:endParaRPr>
                </a:p>
                <a:p>
                  <a:pPr algn="ctr"/>
                  <a:r>
                    <a:rPr lang="ja-JP" altLang="en-US" sz="1050" b="1" dirty="0">
                      <a:latin typeface="+mj-ea"/>
                      <a:ea typeface="+mj-ea"/>
                    </a:rPr>
                    <a:t>日</a:t>
                  </a:r>
                  <a:r>
                    <a:rPr lang="ja-JP" altLang="en-US" sz="1050" b="1" dirty="0" smtClean="0">
                      <a:latin typeface="+mj-ea"/>
                      <a:ea typeface="+mj-ea"/>
                    </a:rPr>
                    <a:t>別実測値</a:t>
                  </a:r>
                  <a:endParaRPr lang="en-US" altLang="ja-JP" sz="1050" b="1" dirty="0">
                    <a:latin typeface="+mj-ea"/>
                    <a:ea typeface="+mj-ea"/>
                  </a:endParaRPr>
                </a:p>
                <a:p>
                  <a:pPr algn="ctr"/>
                  <a:r>
                    <a:rPr lang="ja-JP" altLang="en-US" sz="1050" b="1" dirty="0">
                      <a:latin typeface="+mj-ea"/>
                      <a:ea typeface="+mj-ea"/>
                    </a:rPr>
                    <a:t>日別実測値評価</a:t>
                  </a:r>
                  <a:r>
                    <a:rPr lang="ja-JP" altLang="en-US" sz="1050" b="1" dirty="0" smtClean="0">
                      <a:latin typeface="+mj-ea"/>
                      <a:ea typeface="+mj-ea"/>
                    </a:rPr>
                    <a:t>等</a:t>
                  </a:r>
                  <a:endParaRPr kumimoji="1" lang="ja-JP" altLang="en-US" sz="1050" dirty="0">
                    <a:latin typeface="+mj-ea"/>
                    <a:ea typeface="+mj-ea"/>
                  </a:endParaRPr>
                </a:p>
              </p:txBody>
            </p:sp>
          </p:grpSp>
        </p:grpSp>
        <p:sp>
          <p:nvSpPr>
            <p:cNvPr id="71" name="正方形/長方形 70"/>
            <p:cNvSpPr/>
            <p:nvPr/>
          </p:nvSpPr>
          <p:spPr>
            <a:xfrm>
              <a:off x="1958755" y="4873351"/>
              <a:ext cx="1219753" cy="1416233"/>
            </a:xfrm>
            <a:prstGeom prst="rect">
              <a:avLst/>
            </a:prstGeom>
            <a:solidFill>
              <a:schemeClr val="accent4">
                <a:lumMod val="60000"/>
                <a:lumOff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2" name="グループ化 71"/>
            <p:cNvGrpSpPr/>
            <p:nvPr/>
          </p:nvGrpSpPr>
          <p:grpSpPr>
            <a:xfrm>
              <a:off x="1939065" y="4893121"/>
              <a:ext cx="1217000" cy="1210801"/>
              <a:chOff x="1817172" y="4702621"/>
              <a:chExt cx="1217000" cy="1210801"/>
            </a:xfrm>
          </p:grpSpPr>
          <p:sp>
            <p:nvSpPr>
              <p:cNvPr id="73" name="テキスト ボックス 72"/>
              <p:cNvSpPr txBox="1"/>
              <p:nvPr/>
            </p:nvSpPr>
            <p:spPr>
              <a:xfrm>
                <a:off x="1974269" y="4702621"/>
                <a:ext cx="902811" cy="307777"/>
              </a:xfrm>
              <a:prstGeom prst="rect">
                <a:avLst/>
              </a:prstGeom>
              <a:noFill/>
            </p:spPr>
            <p:txBody>
              <a:bodyPr wrap="none" rtlCol="0">
                <a:spAutoFit/>
              </a:bodyPr>
              <a:lstStyle/>
              <a:p>
                <a:pPr algn="ctr"/>
                <a:r>
                  <a:rPr lang="ja-JP" altLang="en-US" sz="1400" b="1" dirty="0" smtClean="0">
                    <a:latin typeface="+mj-ea"/>
                    <a:ea typeface="+mj-ea"/>
                  </a:rPr>
                  <a:t>気象</a:t>
                </a:r>
                <a:r>
                  <a:rPr lang="ja-JP" altLang="en-US" sz="1400" b="1" dirty="0">
                    <a:latin typeface="+mj-ea"/>
                    <a:ea typeface="+mj-ea"/>
                  </a:rPr>
                  <a:t>情報</a:t>
                </a:r>
                <a:endParaRPr kumimoji="1" lang="ja-JP" altLang="en-US" sz="1050" b="1" dirty="0">
                  <a:latin typeface="+mj-ea"/>
                  <a:ea typeface="+mj-ea"/>
                </a:endParaRPr>
              </a:p>
            </p:txBody>
          </p:sp>
          <p:sp>
            <p:nvSpPr>
              <p:cNvPr id="74" name="テキスト ボックス 73"/>
              <p:cNvSpPr txBox="1"/>
              <p:nvPr/>
            </p:nvSpPr>
            <p:spPr>
              <a:xfrm>
                <a:off x="1817172" y="5013176"/>
                <a:ext cx="1217000" cy="900246"/>
              </a:xfrm>
              <a:prstGeom prst="rect">
                <a:avLst/>
              </a:prstGeom>
              <a:noFill/>
            </p:spPr>
            <p:txBody>
              <a:bodyPr wrap="none" rtlCol="0">
                <a:spAutoFit/>
              </a:bodyPr>
              <a:lstStyle/>
              <a:p>
                <a:pPr algn="ctr"/>
                <a:r>
                  <a:rPr lang="ja-JP" altLang="en-US" sz="1050" b="1" dirty="0" smtClean="0">
                    <a:latin typeface="+mj-ea"/>
                    <a:ea typeface="+mj-ea"/>
                  </a:rPr>
                  <a:t>気温、湿度、</a:t>
                </a:r>
                <a:endParaRPr lang="en-US" altLang="ja-JP" sz="1050" b="1" dirty="0" smtClean="0">
                  <a:latin typeface="+mj-ea"/>
                  <a:ea typeface="+mj-ea"/>
                </a:endParaRPr>
              </a:p>
              <a:p>
                <a:pPr algn="ctr"/>
                <a:r>
                  <a:rPr kumimoji="1" lang="ja-JP" altLang="en-US" sz="1050" b="1" dirty="0" smtClean="0">
                    <a:latin typeface="+mj-ea"/>
                    <a:ea typeface="+mj-ea"/>
                  </a:rPr>
                  <a:t>風向・風速、</a:t>
                </a:r>
                <a:endParaRPr kumimoji="1" lang="en-US" altLang="ja-JP" sz="1050" b="1" dirty="0" smtClean="0">
                  <a:latin typeface="+mj-ea"/>
                  <a:ea typeface="+mj-ea"/>
                </a:endParaRPr>
              </a:p>
              <a:p>
                <a:pPr algn="ctr"/>
                <a:r>
                  <a:rPr lang="ja-JP" altLang="en-US" sz="1050" b="1" dirty="0" smtClean="0">
                    <a:latin typeface="+mj-ea"/>
                    <a:ea typeface="+mj-ea"/>
                  </a:rPr>
                  <a:t>降水量、</a:t>
                </a:r>
                <a:r>
                  <a:rPr kumimoji="1" lang="ja-JP" altLang="en-US" sz="1050" b="1" dirty="0" smtClean="0">
                    <a:latin typeface="+mj-ea"/>
                    <a:ea typeface="+mj-ea"/>
                  </a:rPr>
                  <a:t>日照時間</a:t>
                </a:r>
                <a:endParaRPr kumimoji="1" lang="en-US" altLang="ja-JP" sz="1050" b="1" dirty="0" smtClean="0">
                  <a:latin typeface="+mj-ea"/>
                  <a:ea typeface="+mj-ea"/>
                </a:endParaRPr>
              </a:p>
              <a:p>
                <a:pPr algn="ctr"/>
                <a:r>
                  <a:rPr lang="ja-JP" altLang="en-US" sz="1050" b="1" dirty="0" smtClean="0">
                    <a:latin typeface="+mj-ea"/>
                    <a:ea typeface="+mj-ea"/>
                  </a:rPr>
                  <a:t>測定日、</a:t>
                </a:r>
                <a:endParaRPr lang="en-US" altLang="ja-JP" sz="1050" b="1" dirty="0" smtClean="0">
                  <a:latin typeface="+mj-ea"/>
                  <a:ea typeface="+mj-ea"/>
                </a:endParaRPr>
              </a:p>
              <a:p>
                <a:pPr algn="ctr"/>
                <a:r>
                  <a:rPr lang="ja-JP" altLang="en-US" sz="1050" b="1" dirty="0" smtClean="0">
                    <a:latin typeface="+mj-ea"/>
                    <a:ea typeface="+mj-ea"/>
                  </a:rPr>
                  <a:t>緯度経度</a:t>
                </a:r>
                <a:r>
                  <a:rPr lang="ja-JP" altLang="en-US" sz="1050" b="1" dirty="0">
                    <a:latin typeface="+mj-ea"/>
                    <a:ea typeface="+mj-ea"/>
                  </a:rPr>
                  <a:t>等</a:t>
                </a:r>
                <a:endParaRPr kumimoji="1" lang="ja-JP" altLang="en-US" sz="1050" dirty="0">
                  <a:latin typeface="+mj-ea"/>
                  <a:ea typeface="+mj-ea"/>
                </a:endParaRPr>
              </a:p>
            </p:txBody>
          </p:sp>
        </p:grpSp>
        <p:sp>
          <p:nvSpPr>
            <p:cNvPr id="82" name="正方形/長方形 81"/>
            <p:cNvSpPr/>
            <p:nvPr/>
          </p:nvSpPr>
          <p:spPr>
            <a:xfrm>
              <a:off x="3388962" y="4873351"/>
              <a:ext cx="1219753" cy="1397724"/>
            </a:xfrm>
            <a:prstGeom prst="rect">
              <a:avLst/>
            </a:prstGeom>
            <a:solidFill>
              <a:srgbClr val="B2CCE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3" name="グループ化 82"/>
            <p:cNvGrpSpPr/>
            <p:nvPr/>
          </p:nvGrpSpPr>
          <p:grpSpPr>
            <a:xfrm>
              <a:off x="3346833" y="4893120"/>
              <a:ext cx="1261885" cy="1210801"/>
              <a:chOff x="1794733" y="4702621"/>
              <a:chExt cx="1261885" cy="1210801"/>
            </a:xfrm>
          </p:grpSpPr>
          <p:sp>
            <p:nvSpPr>
              <p:cNvPr id="84" name="テキスト ボックス 83"/>
              <p:cNvSpPr txBox="1"/>
              <p:nvPr/>
            </p:nvSpPr>
            <p:spPr>
              <a:xfrm>
                <a:off x="1794733" y="4702621"/>
                <a:ext cx="1261885" cy="307777"/>
              </a:xfrm>
              <a:prstGeom prst="rect">
                <a:avLst/>
              </a:prstGeom>
              <a:noFill/>
            </p:spPr>
            <p:txBody>
              <a:bodyPr wrap="none" rtlCol="0">
                <a:spAutoFit/>
              </a:bodyPr>
              <a:lstStyle/>
              <a:p>
                <a:pPr algn="ctr"/>
                <a:r>
                  <a:rPr lang="ja-JP" altLang="en-US" sz="1400" b="1" dirty="0" smtClean="0">
                    <a:latin typeface="+mj-ea"/>
                    <a:ea typeface="+mj-ea"/>
                  </a:rPr>
                  <a:t>大気汚染情報</a:t>
                </a:r>
                <a:endParaRPr kumimoji="1" lang="ja-JP" altLang="en-US" sz="1050" b="1" dirty="0">
                  <a:latin typeface="+mj-ea"/>
                  <a:ea typeface="+mj-ea"/>
                </a:endParaRPr>
              </a:p>
            </p:txBody>
          </p:sp>
          <p:sp>
            <p:nvSpPr>
              <p:cNvPr id="86" name="テキスト ボックス 85"/>
              <p:cNvSpPr txBox="1"/>
              <p:nvPr/>
            </p:nvSpPr>
            <p:spPr>
              <a:xfrm>
                <a:off x="1935794" y="5013176"/>
                <a:ext cx="979756" cy="900246"/>
              </a:xfrm>
              <a:prstGeom prst="rect">
                <a:avLst/>
              </a:prstGeom>
              <a:noFill/>
            </p:spPr>
            <p:txBody>
              <a:bodyPr wrap="none" rtlCol="0">
                <a:spAutoFit/>
              </a:bodyPr>
              <a:lstStyle/>
              <a:p>
                <a:pPr algn="ctr"/>
                <a:r>
                  <a:rPr lang="ja-JP" altLang="en-US" sz="1050" b="1" dirty="0" smtClean="0">
                    <a:latin typeface="+mj-ea"/>
                    <a:ea typeface="+mj-ea"/>
                  </a:rPr>
                  <a:t>窒素酸化物</a:t>
                </a:r>
                <a:r>
                  <a:rPr lang="ja-JP" altLang="en-US" sz="1050" b="1" dirty="0">
                    <a:latin typeface="+mj-ea"/>
                    <a:ea typeface="+mj-ea"/>
                  </a:rPr>
                  <a:t>、</a:t>
                </a:r>
                <a:endParaRPr lang="en-US" altLang="ja-JP" sz="1050" b="1" dirty="0" smtClean="0">
                  <a:latin typeface="+mj-ea"/>
                  <a:ea typeface="+mj-ea"/>
                </a:endParaRPr>
              </a:p>
              <a:p>
                <a:pPr algn="ctr"/>
                <a:r>
                  <a:rPr lang="ja-JP" altLang="en-US" sz="1050" b="1" dirty="0">
                    <a:latin typeface="+mj-ea"/>
                    <a:ea typeface="+mj-ea"/>
                  </a:rPr>
                  <a:t>二</a:t>
                </a:r>
                <a:r>
                  <a:rPr lang="ja-JP" altLang="en-US" sz="1050" b="1" dirty="0" smtClean="0">
                    <a:latin typeface="+mj-ea"/>
                    <a:ea typeface="+mj-ea"/>
                  </a:rPr>
                  <a:t>酸化硫黄</a:t>
                </a:r>
                <a:r>
                  <a:rPr lang="ja-JP" altLang="en-US" sz="1050" b="1" dirty="0">
                    <a:latin typeface="+mj-ea"/>
                    <a:ea typeface="+mj-ea"/>
                  </a:rPr>
                  <a:t>、</a:t>
                </a:r>
                <a:endParaRPr kumimoji="1" lang="en-US" altLang="ja-JP" sz="1050" b="1" dirty="0" smtClean="0">
                  <a:latin typeface="+mj-ea"/>
                  <a:ea typeface="+mj-ea"/>
                </a:endParaRPr>
              </a:p>
              <a:p>
                <a:pPr algn="ctr"/>
                <a:r>
                  <a:rPr lang="ja-JP" altLang="en-US" sz="1050" b="1" dirty="0" smtClean="0">
                    <a:latin typeface="+mj-ea"/>
                    <a:ea typeface="+mj-ea"/>
                  </a:rPr>
                  <a:t>風向、風速、</a:t>
                </a:r>
                <a:endParaRPr kumimoji="1" lang="en-US" altLang="ja-JP" sz="1050" b="1" dirty="0" smtClean="0">
                  <a:latin typeface="+mj-ea"/>
                  <a:ea typeface="+mj-ea"/>
                </a:endParaRPr>
              </a:p>
              <a:p>
                <a:pPr algn="ctr"/>
                <a:r>
                  <a:rPr lang="ja-JP" altLang="en-US" sz="1050" b="1" dirty="0" smtClean="0">
                    <a:latin typeface="+mj-ea"/>
                    <a:ea typeface="+mj-ea"/>
                  </a:rPr>
                  <a:t>測定日、</a:t>
                </a:r>
                <a:endParaRPr lang="en-US" altLang="ja-JP" sz="1050" b="1" dirty="0" smtClean="0">
                  <a:latin typeface="+mj-ea"/>
                  <a:ea typeface="+mj-ea"/>
                </a:endParaRPr>
              </a:p>
              <a:p>
                <a:pPr algn="ctr"/>
                <a:r>
                  <a:rPr lang="ja-JP" altLang="en-US" sz="1050" b="1" dirty="0" smtClean="0">
                    <a:latin typeface="+mj-ea"/>
                    <a:ea typeface="+mj-ea"/>
                  </a:rPr>
                  <a:t>緯度経度</a:t>
                </a:r>
                <a:r>
                  <a:rPr lang="ja-JP" altLang="en-US" sz="1050" b="1" dirty="0">
                    <a:latin typeface="+mj-ea"/>
                    <a:ea typeface="+mj-ea"/>
                  </a:rPr>
                  <a:t>等</a:t>
                </a:r>
                <a:endParaRPr kumimoji="1" lang="ja-JP" altLang="en-US" sz="1050" dirty="0">
                  <a:latin typeface="+mj-ea"/>
                  <a:ea typeface="+mj-ea"/>
                </a:endParaRPr>
              </a:p>
            </p:txBody>
          </p:sp>
        </p:grpSp>
        <p:sp>
          <p:nvSpPr>
            <p:cNvPr id="92" name="正方形/長方形 91"/>
            <p:cNvSpPr/>
            <p:nvPr/>
          </p:nvSpPr>
          <p:spPr>
            <a:xfrm>
              <a:off x="4777043" y="4873351"/>
              <a:ext cx="1219753" cy="1421195"/>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p:cNvSpPr txBox="1"/>
            <p:nvPr/>
          </p:nvSpPr>
          <p:spPr>
            <a:xfrm>
              <a:off x="4824683" y="4893121"/>
              <a:ext cx="1082348" cy="738664"/>
            </a:xfrm>
            <a:prstGeom prst="rect">
              <a:avLst/>
            </a:prstGeom>
            <a:noFill/>
          </p:spPr>
          <p:txBody>
            <a:bodyPr wrap="none" rtlCol="0">
              <a:spAutoFit/>
            </a:bodyPr>
            <a:lstStyle/>
            <a:p>
              <a:pPr algn="ctr"/>
              <a:r>
                <a:rPr lang="ja-JP" altLang="en-US" sz="1400" b="1" dirty="0" smtClean="0">
                  <a:latin typeface="+mj-ea"/>
                  <a:ea typeface="+mj-ea"/>
                </a:rPr>
                <a:t>オープン化</a:t>
              </a:r>
              <a:endParaRPr lang="en-US" altLang="ja-JP" sz="1400" b="1" dirty="0" smtClean="0">
                <a:latin typeface="+mj-ea"/>
                <a:ea typeface="+mj-ea"/>
              </a:endParaRPr>
            </a:p>
            <a:p>
              <a:pPr algn="ctr"/>
              <a:r>
                <a:rPr kumimoji="1" lang="ja-JP" altLang="en-US" sz="1400" b="1" dirty="0" smtClean="0">
                  <a:latin typeface="+mj-ea"/>
                  <a:ea typeface="+mj-ea"/>
                </a:rPr>
                <a:t>花粉症統計</a:t>
              </a:r>
              <a:endParaRPr kumimoji="1" lang="en-US" altLang="ja-JP" sz="1400" b="1" dirty="0" smtClean="0">
                <a:latin typeface="+mj-ea"/>
                <a:ea typeface="+mj-ea"/>
              </a:endParaRPr>
            </a:p>
            <a:p>
              <a:pPr algn="ctr"/>
              <a:r>
                <a:rPr lang="ja-JP" altLang="en-US" sz="1400" b="1" dirty="0">
                  <a:latin typeface="+mj-ea"/>
                  <a:ea typeface="+mj-ea"/>
                </a:rPr>
                <a:t>情報</a:t>
              </a:r>
              <a:endParaRPr kumimoji="1" lang="ja-JP" altLang="en-US" sz="1050" b="1" dirty="0">
                <a:latin typeface="+mj-ea"/>
                <a:ea typeface="+mj-ea"/>
              </a:endParaRPr>
            </a:p>
          </p:txBody>
        </p:sp>
        <p:sp>
          <p:nvSpPr>
            <p:cNvPr id="97" name="テキスト ボックス 96"/>
            <p:cNvSpPr txBox="1"/>
            <p:nvPr/>
          </p:nvSpPr>
          <p:spPr>
            <a:xfrm>
              <a:off x="4804098" y="5555883"/>
              <a:ext cx="1229022" cy="738664"/>
            </a:xfrm>
            <a:prstGeom prst="rect">
              <a:avLst/>
            </a:prstGeom>
            <a:noFill/>
          </p:spPr>
          <p:txBody>
            <a:bodyPr wrap="square" rtlCol="0">
              <a:spAutoFit/>
            </a:bodyPr>
            <a:lstStyle/>
            <a:p>
              <a:r>
                <a:rPr lang="ja-JP" altLang="en-US" sz="1050" b="1" dirty="0" smtClean="0">
                  <a:latin typeface="+mj-ea"/>
                  <a:ea typeface="+mj-ea"/>
                </a:rPr>
                <a:t>統計種別 </a:t>
              </a:r>
              <a:r>
                <a:rPr lang="en-US" altLang="ja-JP" sz="1050" b="1" dirty="0" smtClean="0">
                  <a:latin typeface="+mj-ea"/>
                  <a:ea typeface="+mj-ea"/>
                </a:rPr>
                <a:t>ID</a:t>
              </a:r>
              <a:r>
                <a:rPr lang="ja-JP" altLang="en-US" sz="1050" b="1" dirty="0" err="1" smtClean="0">
                  <a:latin typeface="+mj-ea"/>
                  <a:ea typeface="+mj-ea"/>
                </a:rPr>
                <a:t>、</a:t>
              </a:r>
              <a:endParaRPr lang="en-US" altLang="ja-JP" sz="1050" b="1" dirty="0" smtClean="0">
                <a:latin typeface="+mj-ea"/>
                <a:ea typeface="+mj-ea"/>
              </a:endParaRPr>
            </a:p>
            <a:p>
              <a:r>
                <a:rPr lang="ja-JP" altLang="en-US" sz="1050" b="1" dirty="0" smtClean="0">
                  <a:latin typeface="+mj-ea"/>
                  <a:ea typeface="+mj-ea"/>
                </a:rPr>
                <a:t>統計詳細 </a:t>
              </a:r>
              <a:r>
                <a:rPr lang="en-US" altLang="ja-JP" sz="1050" b="1" dirty="0" smtClean="0">
                  <a:latin typeface="+mj-ea"/>
                  <a:ea typeface="+mj-ea"/>
                </a:rPr>
                <a:t>ID</a:t>
              </a:r>
            </a:p>
            <a:p>
              <a:r>
                <a:rPr lang="ja-JP" altLang="en-US" sz="1050" b="1" dirty="0" smtClean="0">
                  <a:latin typeface="+mj-ea"/>
                  <a:ea typeface="+mj-ea"/>
                </a:rPr>
                <a:t>数量、日付、場所等</a:t>
              </a:r>
              <a:endParaRPr lang="en-US" altLang="ja-JP" sz="1050" b="1" dirty="0" smtClean="0">
                <a:latin typeface="+mj-ea"/>
                <a:ea typeface="+mj-ea"/>
              </a:endParaRPr>
            </a:p>
          </p:txBody>
        </p:sp>
        <p:sp>
          <p:nvSpPr>
            <p:cNvPr id="227" name="テキスト ボックス 226"/>
            <p:cNvSpPr txBox="1"/>
            <p:nvPr/>
          </p:nvSpPr>
          <p:spPr>
            <a:xfrm>
              <a:off x="2504728" y="6332594"/>
              <a:ext cx="1641796" cy="369332"/>
            </a:xfrm>
            <a:prstGeom prst="rect">
              <a:avLst/>
            </a:prstGeom>
            <a:noFill/>
          </p:spPr>
          <p:txBody>
            <a:bodyPr wrap="none" rtlCol="0">
              <a:spAutoFit/>
            </a:bodyPr>
            <a:lstStyle/>
            <a:p>
              <a:r>
                <a:rPr kumimoji="1" lang="ja-JP" altLang="en-US" sz="1800" b="1" dirty="0" smtClean="0"/>
                <a:t>オープンデータ</a:t>
              </a:r>
              <a:endParaRPr kumimoji="1" lang="ja-JP" altLang="en-US" sz="1800" b="1" dirty="0"/>
            </a:p>
          </p:txBody>
        </p:sp>
        <p:sp>
          <p:nvSpPr>
            <p:cNvPr id="33" name="下矢印 32"/>
            <p:cNvSpPr/>
            <p:nvPr/>
          </p:nvSpPr>
          <p:spPr>
            <a:xfrm rot="10800000">
              <a:off x="1034350" y="4437062"/>
              <a:ext cx="288302" cy="436288"/>
            </a:xfrm>
            <a:prstGeom prst="downArrow">
              <a:avLst/>
            </a:prstGeom>
            <a:solidFill>
              <a:srgbClr val="FFD9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下矢印 131"/>
            <p:cNvSpPr/>
            <p:nvPr/>
          </p:nvSpPr>
          <p:spPr>
            <a:xfrm rot="10800000">
              <a:off x="2465900" y="4437062"/>
              <a:ext cx="288302" cy="443476"/>
            </a:xfrm>
            <a:prstGeom prst="downArrow">
              <a:avLst/>
            </a:prstGeom>
            <a:solidFill>
              <a:schemeClr val="accent4">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下矢印 132"/>
            <p:cNvSpPr/>
            <p:nvPr/>
          </p:nvSpPr>
          <p:spPr>
            <a:xfrm rot="10800000">
              <a:off x="3854687" y="4437061"/>
              <a:ext cx="288302" cy="428269"/>
            </a:xfrm>
            <a:prstGeom prst="downArrow">
              <a:avLst/>
            </a:prstGeom>
            <a:solidFill>
              <a:srgbClr val="B2CCE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下矢印 133"/>
            <p:cNvSpPr/>
            <p:nvPr/>
          </p:nvSpPr>
          <p:spPr>
            <a:xfrm rot="10800000">
              <a:off x="5242768" y="4437060"/>
              <a:ext cx="288302" cy="428270"/>
            </a:xfrm>
            <a:prstGeom prst="downArrow">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 name="グループ化 38"/>
          <p:cNvGrpSpPr/>
          <p:nvPr/>
        </p:nvGrpSpPr>
        <p:grpSpPr>
          <a:xfrm>
            <a:off x="694378" y="3856100"/>
            <a:ext cx="5029199" cy="580903"/>
            <a:chOff x="694378" y="3619384"/>
            <a:chExt cx="5029199" cy="817619"/>
          </a:xfrm>
        </p:grpSpPr>
        <p:sp>
          <p:nvSpPr>
            <p:cNvPr id="38" name="角丸四角形 37"/>
            <p:cNvSpPr/>
            <p:nvPr/>
          </p:nvSpPr>
          <p:spPr>
            <a:xfrm>
              <a:off x="694378" y="3619384"/>
              <a:ext cx="5029199" cy="817619"/>
            </a:xfrm>
            <a:prstGeom prst="round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1595350" y="3782763"/>
              <a:ext cx="3185487" cy="400110"/>
            </a:xfrm>
            <a:prstGeom prst="rect">
              <a:avLst/>
            </a:prstGeom>
            <a:noFill/>
          </p:spPr>
          <p:txBody>
            <a:bodyPr wrap="none" rtlCol="0">
              <a:spAutoFit/>
            </a:bodyPr>
            <a:lstStyle/>
            <a:p>
              <a:pPr algn="ctr"/>
              <a:r>
                <a:rPr kumimoji="1" lang="ja-JP" altLang="en-US" dirty="0" smtClean="0"/>
                <a:t>情報流通</a:t>
              </a:r>
              <a:r>
                <a:rPr lang="ja-JP" altLang="en-US" dirty="0"/>
                <a:t>連携</a:t>
              </a:r>
              <a:r>
                <a:rPr kumimoji="1" lang="ja-JP" altLang="en-US" dirty="0" smtClean="0"/>
                <a:t>基盤共通ＡＰＩ</a:t>
              </a:r>
              <a:endParaRPr kumimoji="1" lang="ja-JP" altLang="en-US" dirty="0"/>
            </a:p>
          </p:txBody>
        </p:sp>
      </p:grpSp>
      <p:grpSp>
        <p:nvGrpSpPr>
          <p:cNvPr id="47" name="グループ化 46"/>
          <p:cNvGrpSpPr/>
          <p:nvPr/>
        </p:nvGrpSpPr>
        <p:grpSpPr>
          <a:xfrm>
            <a:off x="68046" y="2306216"/>
            <a:ext cx="6331238" cy="1229399"/>
            <a:chOff x="122345" y="2200275"/>
            <a:chExt cx="6331238" cy="1229399"/>
          </a:xfrm>
        </p:grpSpPr>
        <p:sp>
          <p:nvSpPr>
            <p:cNvPr id="46" name="角丸四角形 45"/>
            <p:cNvSpPr/>
            <p:nvPr/>
          </p:nvSpPr>
          <p:spPr>
            <a:xfrm>
              <a:off x="122345" y="2200275"/>
              <a:ext cx="6331238" cy="1229399"/>
            </a:xfrm>
            <a:prstGeom prst="roundRect">
              <a:avLst/>
            </a:prstGeom>
            <a:solidFill>
              <a:srgbClr val="B0BDF6"/>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45" name="グループ化 44"/>
            <p:cNvGrpSpPr/>
            <p:nvPr/>
          </p:nvGrpSpPr>
          <p:grpSpPr>
            <a:xfrm>
              <a:off x="256107" y="2348279"/>
              <a:ext cx="6027349" cy="989829"/>
              <a:chOff x="220282" y="2612362"/>
              <a:chExt cx="6027349" cy="989829"/>
            </a:xfrm>
          </p:grpSpPr>
          <p:sp>
            <p:nvSpPr>
              <p:cNvPr id="148" name="正方形/長方形 147"/>
              <p:cNvSpPr/>
              <p:nvPr/>
            </p:nvSpPr>
            <p:spPr>
              <a:xfrm>
                <a:off x="4701458" y="2612362"/>
                <a:ext cx="1546173" cy="461665"/>
              </a:xfrm>
              <a:prstGeom prst="rect">
                <a:avLst/>
              </a:prstGeom>
              <a:solidFill>
                <a:srgbClr val="1B39C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2" name="グループ化 41"/>
              <p:cNvGrpSpPr/>
              <p:nvPr/>
            </p:nvGrpSpPr>
            <p:grpSpPr>
              <a:xfrm>
                <a:off x="220282" y="2612362"/>
                <a:ext cx="1370921" cy="461665"/>
                <a:chOff x="335994" y="2620923"/>
                <a:chExt cx="1370921" cy="461665"/>
              </a:xfrm>
            </p:grpSpPr>
            <p:sp>
              <p:nvSpPr>
                <p:cNvPr id="41" name="正方形/長方形 40"/>
                <p:cNvSpPr/>
                <p:nvPr/>
              </p:nvSpPr>
              <p:spPr>
                <a:xfrm>
                  <a:off x="335994" y="2620923"/>
                  <a:ext cx="1370921" cy="461665"/>
                </a:xfrm>
                <a:prstGeom prst="rect">
                  <a:avLst/>
                </a:prstGeom>
                <a:solidFill>
                  <a:srgbClr val="1B39C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450531" y="2620923"/>
                  <a:ext cx="1107996" cy="461665"/>
                </a:xfrm>
                <a:prstGeom prst="rect">
                  <a:avLst/>
                </a:prstGeom>
                <a:noFill/>
              </p:spPr>
              <p:txBody>
                <a:bodyPr wrap="none" rtlCol="0">
                  <a:spAutoFit/>
                </a:bodyPr>
                <a:lstStyle/>
                <a:p>
                  <a:pPr algn="ctr"/>
                  <a:r>
                    <a:rPr kumimoji="1" lang="ja-JP" altLang="en-US" sz="1200" b="1" dirty="0" smtClean="0">
                      <a:solidFill>
                        <a:schemeClr val="bg1"/>
                      </a:solidFill>
                      <a:latin typeface="+mj-ea"/>
                      <a:ea typeface="+mj-ea"/>
                    </a:rPr>
                    <a:t>花粉情報提供</a:t>
                  </a:r>
                  <a:endParaRPr kumimoji="1" lang="en-US" altLang="ja-JP" sz="1200" b="1" dirty="0" smtClean="0">
                    <a:solidFill>
                      <a:schemeClr val="bg1"/>
                    </a:solidFill>
                    <a:latin typeface="+mj-ea"/>
                    <a:ea typeface="+mj-ea"/>
                  </a:endParaRPr>
                </a:p>
                <a:p>
                  <a:pPr algn="ctr"/>
                  <a:r>
                    <a:rPr lang="ja-JP" altLang="en-US" sz="1200" b="1" dirty="0">
                      <a:solidFill>
                        <a:schemeClr val="bg1"/>
                      </a:solidFill>
                      <a:latin typeface="+mj-ea"/>
                      <a:ea typeface="+mj-ea"/>
                    </a:rPr>
                    <a:t>サービス</a:t>
                  </a:r>
                  <a:endParaRPr kumimoji="1" lang="ja-JP" altLang="en-US" sz="1200" b="1" dirty="0">
                    <a:solidFill>
                      <a:schemeClr val="bg1"/>
                    </a:solidFill>
                    <a:latin typeface="+mj-ea"/>
                    <a:ea typeface="+mj-ea"/>
                  </a:endParaRPr>
                </a:p>
              </p:txBody>
            </p:sp>
          </p:grpSp>
          <p:grpSp>
            <p:nvGrpSpPr>
              <p:cNvPr id="43" name="グループ化 42"/>
              <p:cNvGrpSpPr/>
              <p:nvPr/>
            </p:nvGrpSpPr>
            <p:grpSpPr>
              <a:xfrm>
                <a:off x="1728064" y="2612362"/>
                <a:ext cx="1370921" cy="461666"/>
                <a:chOff x="1621675" y="2620922"/>
                <a:chExt cx="1370921" cy="461666"/>
              </a:xfrm>
            </p:grpSpPr>
            <p:sp>
              <p:nvSpPr>
                <p:cNvPr id="146" name="正方形/長方形 145"/>
                <p:cNvSpPr/>
                <p:nvPr/>
              </p:nvSpPr>
              <p:spPr>
                <a:xfrm>
                  <a:off x="1621675" y="2620922"/>
                  <a:ext cx="1370921" cy="461665"/>
                </a:xfrm>
                <a:prstGeom prst="rect">
                  <a:avLst/>
                </a:prstGeom>
                <a:solidFill>
                  <a:srgbClr val="1B39C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テキスト ボックス 141"/>
                <p:cNvSpPr txBox="1"/>
                <p:nvPr/>
              </p:nvSpPr>
              <p:spPr>
                <a:xfrm>
                  <a:off x="1753138" y="2620923"/>
                  <a:ext cx="1107996" cy="461665"/>
                </a:xfrm>
                <a:prstGeom prst="rect">
                  <a:avLst/>
                </a:prstGeom>
                <a:noFill/>
              </p:spPr>
              <p:txBody>
                <a:bodyPr wrap="none" rtlCol="0">
                  <a:spAutoFit/>
                </a:bodyPr>
                <a:lstStyle/>
                <a:p>
                  <a:pPr algn="ctr"/>
                  <a:r>
                    <a:rPr lang="ja-JP" altLang="en-US" sz="1200" b="1" dirty="0">
                      <a:solidFill>
                        <a:schemeClr val="bg1"/>
                      </a:solidFill>
                      <a:latin typeface="+mj-ea"/>
                      <a:ea typeface="+mj-ea"/>
                    </a:rPr>
                    <a:t>気象</a:t>
                  </a:r>
                  <a:r>
                    <a:rPr kumimoji="1" lang="ja-JP" altLang="en-US" sz="1200" b="1" dirty="0" smtClean="0">
                      <a:solidFill>
                        <a:schemeClr val="bg1"/>
                      </a:solidFill>
                      <a:latin typeface="+mj-ea"/>
                      <a:ea typeface="+mj-ea"/>
                    </a:rPr>
                    <a:t>情報提供</a:t>
                  </a:r>
                  <a:endParaRPr kumimoji="1" lang="en-US" altLang="ja-JP" sz="1200" b="1" dirty="0" smtClean="0">
                    <a:solidFill>
                      <a:schemeClr val="bg1"/>
                    </a:solidFill>
                    <a:latin typeface="+mj-ea"/>
                    <a:ea typeface="+mj-ea"/>
                  </a:endParaRPr>
                </a:p>
                <a:p>
                  <a:pPr algn="ctr"/>
                  <a:r>
                    <a:rPr lang="ja-JP" altLang="en-US" sz="1200" b="1" dirty="0">
                      <a:solidFill>
                        <a:schemeClr val="bg1"/>
                      </a:solidFill>
                      <a:latin typeface="+mj-ea"/>
                      <a:ea typeface="+mj-ea"/>
                    </a:rPr>
                    <a:t>サービス</a:t>
                  </a:r>
                  <a:endParaRPr kumimoji="1" lang="ja-JP" altLang="en-US" sz="1200" b="1" dirty="0">
                    <a:solidFill>
                      <a:schemeClr val="bg1"/>
                    </a:solidFill>
                    <a:latin typeface="+mj-ea"/>
                    <a:ea typeface="+mj-ea"/>
                  </a:endParaRPr>
                </a:p>
              </p:txBody>
            </p:sp>
          </p:grpSp>
          <p:grpSp>
            <p:nvGrpSpPr>
              <p:cNvPr id="44" name="グループ化 43"/>
              <p:cNvGrpSpPr/>
              <p:nvPr/>
            </p:nvGrpSpPr>
            <p:grpSpPr>
              <a:xfrm>
                <a:off x="3216839" y="2612362"/>
                <a:ext cx="1415773" cy="461665"/>
                <a:chOff x="3216839" y="2612363"/>
                <a:chExt cx="1415773" cy="461665"/>
              </a:xfrm>
            </p:grpSpPr>
            <p:sp>
              <p:nvSpPr>
                <p:cNvPr id="147" name="正方形/長方形 146"/>
                <p:cNvSpPr/>
                <p:nvPr/>
              </p:nvSpPr>
              <p:spPr>
                <a:xfrm>
                  <a:off x="3233665" y="2612363"/>
                  <a:ext cx="1370921" cy="461665"/>
                </a:xfrm>
                <a:prstGeom prst="rect">
                  <a:avLst/>
                </a:prstGeom>
                <a:solidFill>
                  <a:srgbClr val="1B39C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テキスト ボックス 143"/>
                <p:cNvSpPr txBox="1"/>
                <p:nvPr/>
              </p:nvSpPr>
              <p:spPr>
                <a:xfrm>
                  <a:off x="3216839" y="2612363"/>
                  <a:ext cx="1415773" cy="461665"/>
                </a:xfrm>
                <a:prstGeom prst="rect">
                  <a:avLst/>
                </a:prstGeom>
                <a:noFill/>
              </p:spPr>
              <p:txBody>
                <a:bodyPr wrap="none" rtlCol="0">
                  <a:spAutoFit/>
                </a:bodyPr>
                <a:lstStyle/>
                <a:p>
                  <a:pPr algn="ctr"/>
                  <a:r>
                    <a:rPr lang="ja-JP" altLang="en-US" sz="1200" b="1" dirty="0" smtClean="0">
                      <a:solidFill>
                        <a:schemeClr val="bg1"/>
                      </a:solidFill>
                      <a:latin typeface="+mj-ea"/>
                      <a:ea typeface="+mj-ea"/>
                    </a:rPr>
                    <a:t>大気</a:t>
                  </a:r>
                  <a:r>
                    <a:rPr lang="ja-JP" altLang="en-US" sz="1200" b="1" dirty="0">
                      <a:solidFill>
                        <a:schemeClr val="bg1"/>
                      </a:solidFill>
                      <a:latin typeface="+mj-ea"/>
                      <a:ea typeface="+mj-ea"/>
                    </a:rPr>
                    <a:t>汚染</a:t>
                  </a:r>
                  <a:r>
                    <a:rPr kumimoji="1" lang="ja-JP" altLang="en-US" sz="1200" b="1" dirty="0" smtClean="0">
                      <a:solidFill>
                        <a:schemeClr val="bg1"/>
                      </a:solidFill>
                      <a:latin typeface="+mj-ea"/>
                      <a:ea typeface="+mj-ea"/>
                    </a:rPr>
                    <a:t>情報提供</a:t>
                  </a:r>
                  <a:endParaRPr kumimoji="1" lang="en-US" altLang="ja-JP" sz="1200" b="1" dirty="0" smtClean="0">
                    <a:solidFill>
                      <a:schemeClr val="bg1"/>
                    </a:solidFill>
                    <a:latin typeface="+mj-ea"/>
                    <a:ea typeface="+mj-ea"/>
                  </a:endParaRPr>
                </a:p>
                <a:p>
                  <a:pPr algn="ctr"/>
                  <a:r>
                    <a:rPr lang="ja-JP" altLang="en-US" sz="1200" b="1" dirty="0">
                      <a:solidFill>
                        <a:schemeClr val="bg1"/>
                      </a:solidFill>
                      <a:latin typeface="+mj-ea"/>
                      <a:ea typeface="+mj-ea"/>
                    </a:rPr>
                    <a:t>サービス</a:t>
                  </a:r>
                  <a:endParaRPr kumimoji="1" lang="ja-JP" altLang="en-US" sz="1200" b="1" dirty="0">
                    <a:solidFill>
                      <a:schemeClr val="bg1"/>
                    </a:solidFill>
                    <a:latin typeface="+mj-ea"/>
                    <a:ea typeface="+mj-ea"/>
                  </a:endParaRPr>
                </a:p>
              </p:txBody>
            </p:sp>
          </p:grpSp>
          <p:sp>
            <p:nvSpPr>
              <p:cNvPr id="145" name="テキスト ボックス 144"/>
              <p:cNvSpPr txBox="1"/>
              <p:nvPr/>
            </p:nvSpPr>
            <p:spPr>
              <a:xfrm>
                <a:off x="4677971" y="2612362"/>
                <a:ext cx="1569660" cy="461665"/>
              </a:xfrm>
              <a:prstGeom prst="rect">
                <a:avLst/>
              </a:prstGeom>
              <a:noFill/>
            </p:spPr>
            <p:txBody>
              <a:bodyPr wrap="none" rtlCol="0">
                <a:spAutoFit/>
              </a:bodyPr>
              <a:lstStyle/>
              <a:p>
                <a:pPr algn="ctr"/>
                <a:r>
                  <a:rPr lang="ja-JP" altLang="en-US" sz="1200" b="1" dirty="0" smtClean="0">
                    <a:solidFill>
                      <a:schemeClr val="bg1"/>
                    </a:solidFill>
                    <a:latin typeface="+mj-ea"/>
                    <a:ea typeface="+mj-ea"/>
                  </a:rPr>
                  <a:t>花粉症</a:t>
                </a:r>
                <a:r>
                  <a:rPr lang="ja-JP" altLang="en-US" sz="1200" b="1" dirty="0">
                    <a:solidFill>
                      <a:schemeClr val="bg1"/>
                    </a:solidFill>
                    <a:latin typeface="+mj-ea"/>
                    <a:ea typeface="+mj-ea"/>
                  </a:rPr>
                  <a:t>統計</a:t>
                </a:r>
                <a:r>
                  <a:rPr kumimoji="1" lang="ja-JP" altLang="en-US" sz="1200" b="1" dirty="0" smtClean="0">
                    <a:solidFill>
                      <a:schemeClr val="bg1"/>
                    </a:solidFill>
                    <a:latin typeface="+mj-ea"/>
                    <a:ea typeface="+mj-ea"/>
                  </a:rPr>
                  <a:t>情報提供</a:t>
                </a:r>
                <a:endParaRPr kumimoji="1" lang="en-US" altLang="ja-JP" sz="1200" b="1" dirty="0" smtClean="0">
                  <a:solidFill>
                    <a:schemeClr val="bg1"/>
                  </a:solidFill>
                  <a:latin typeface="+mj-ea"/>
                  <a:ea typeface="+mj-ea"/>
                </a:endParaRPr>
              </a:p>
              <a:p>
                <a:pPr algn="ctr"/>
                <a:r>
                  <a:rPr lang="ja-JP" altLang="en-US" sz="1200" b="1" dirty="0">
                    <a:solidFill>
                      <a:schemeClr val="bg1"/>
                    </a:solidFill>
                    <a:latin typeface="+mj-ea"/>
                    <a:ea typeface="+mj-ea"/>
                  </a:rPr>
                  <a:t>サービス</a:t>
                </a:r>
                <a:endParaRPr kumimoji="1" lang="ja-JP" altLang="en-US" sz="1200" b="1" dirty="0">
                  <a:solidFill>
                    <a:schemeClr val="bg1"/>
                  </a:solidFill>
                  <a:latin typeface="+mj-ea"/>
                  <a:ea typeface="+mj-ea"/>
                </a:endParaRPr>
              </a:p>
            </p:txBody>
          </p:sp>
          <p:grpSp>
            <p:nvGrpSpPr>
              <p:cNvPr id="151" name="グループ化 150"/>
              <p:cNvGrpSpPr/>
              <p:nvPr/>
            </p:nvGrpSpPr>
            <p:grpSpPr>
              <a:xfrm>
                <a:off x="2465899" y="3140526"/>
                <a:ext cx="1370921" cy="461665"/>
                <a:chOff x="335994" y="2620923"/>
                <a:chExt cx="1370921" cy="461665"/>
              </a:xfrm>
            </p:grpSpPr>
            <p:sp>
              <p:nvSpPr>
                <p:cNvPr id="152" name="正方形/長方形 151"/>
                <p:cNvSpPr/>
                <p:nvPr/>
              </p:nvSpPr>
              <p:spPr>
                <a:xfrm>
                  <a:off x="335994" y="2620923"/>
                  <a:ext cx="1370921" cy="461665"/>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テキスト ボックス 152"/>
                <p:cNvSpPr txBox="1"/>
                <p:nvPr/>
              </p:nvSpPr>
              <p:spPr>
                <a:xfrm>
                  <a:off x="384809" y="2620923"/>
                  <a:ext cx="1239442" cy="461665"/>
                </a:xfrm>
                <a:prstGeom prst="rect">
                  <a:avLst/>
                </a:prstGeom>
                <a:noFill/>
              </p:spPr>
              <p:txBody>
                <a:bodyPr wrap="none" rtlCol="0">
                  <a:spAutoFit/>
                </a:bodyPr>
                <a:lstStyle/>
                <a:p>
                  <a:pPr algn="ctr"/>
                  <a:r>
                    <a:rPr lang="ja-JP" altLang="en-US" sz="1200" b="1" dirty="0">
                      <a:solidFill>
                        <a:srgbClr val="FF0000"/>
                      </a:solidFill>
                      <a:latin typeface="+mj-ea"/>
                      <a:ea typeface="+mj-ea"/>
                    </a:rPr>
                    <a:t>コンテストに</a:t>
                  </a:r>
                  <a:r>
                    <a:rPr lang="ja-JP" altLang="en-US" sz="1200" b="1" dirty="0" smtClean="0">
                      <a:solidFill>
                        <a:srgbClr val="FF0000"/>
                      </a:solidFill>
                      <a:latin typeface="+mj-ea"/>
                      <a:ea typeface="+mj-ea"/>
                    </a:rPr>
                    <a:t>よる</a:t>
                  </a:r>
                  <a:endParaRPr lang="en-US" altLang="ja-JP" sz="1200" b="1" dirty="0" smtClean="0">
                    <a:solidFill>
                      <a:srgbClr val="FF0000"/>
                    </a:solidFill>
                    <a:latin typeface="+mj-ea"/>
                    <a:ea typeface="+mj-ea"/>
                  </a:endParaRPr>
                </a:p>
                <a:p>
                  <a:pPr algn="ctr"/>
                  <a:r>
                    <a:rPr kumimoji="1" lang="ja-JP" altLang="en-US" sz="1200" b="1" dirty="0" smtClean="0">
                      <a:solidFill>
                        <a:srgbClr val="FF0000"/>
                      </a:solidFill>
                      <a:latin typeface="+mj-ea"/>
                      <a:ea typeface="+mj-ea"/>
                    </a:rPr>
                    <a:t>アプリケーション</a:t>
                  </a:r>
                  <a:endParaRPr kumimoji="1" lang="ja-JP" altLang="en-US" sz="1200" b="1" dirty="0">
                    <a:solidFill>
                      <a:srgbClr val="FF0000"/>
                    </a:solidFill>
                    <a:latin typeface="+mj-ea"/>
                    <a:ea typeface="+mj-ea"/>
                  </a:endParaRPr>
                </a:p>
              </p:txBody>
            </p:sp>
          </p:grpSp>
        </p:grpSp>
      </p:grpSp>
      <p:sp>
        <p:nvSpPr>
          <p:cNvPr id="49" name="テキスト ボックス 48"/>
          <p:cNvSpPr txBox="1"/>
          <p:nvPr/>
        </p:nvSpPr>
        <p:spPr>
          <a:xfrm>
            <a:off x="454557" y="3048689"/>
            <a:ext cx="1653017" cy="400110"/>
          </a:xfrm>
          <a:prstGeom prst="rect">
            <a:avLst/>
          </a:prstGeom>
          <a:noFill/>
        </p:spPr>
        <p:txBody>
          <a:bodyPr wrap="none" rtlCol="0">
            <a:spAutoFit/>
          </a:bodyPr>
          <a:lstStyle/>
          <a:p>
            <a:r>
              <a:rPr kumimoji="1" lang="ja-JP" altLang="en-US" dirty="0" smtClean="0"/>
              <a:t>提供サービス</a:t>
            </a:r>
            <a:endParaRPr kumimoji="1" lang="ja-JP" altLang="en-US" dirty="0"/>
          </a:p>
        </p:txBody>
      </p:sp>
      <p:sp>
        <p:nvSpPr>
          <p:cNvPr id="60" name="二等辺三角形 59"/>
          <p:cNvSpPr/>
          <p:nvPr/>
        </p:nvSpPr>
        <p:spPr>
          <a:xfrm>
            <a:off x="1591203" y="3584892"/>
            <a:ext cx="1660349" cy="129811"/>
          </a:xfrm>
          <a:prstGeom prst="triangle">
            <a:avLst/>
          </a:prstGeom>
          <a:solidFill>
            <a:schemeClr val="accent6">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二等辺三角形 162"/>
          <p:cNvSpPr/>
          <p:nvPr/>
        </p:nvSpPr>
        <p:spPr>
          <a:xfrm rot="10800000">
            <a:off x="3755937" y="3587220"/>
            <a:ext cx="1660349" cy="129811"/>
          </a:xfrm>
          <a:prstGeom prst="triangle">
            <a:avLst/>
          </a:prstGeom>
          <a:solidFill>
            <a:schemeClr val="accent6">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0" name="グループ化 109"/>
          <p:cNvGrpSpPr/>
          <p:nvPr/>
        </p:nvGrpSpPr>
        <p:grpSpPr>
          <a:xfrm>
            <a:off x="87846" y="1678650"/>
            <a:ext cx="7057025" cy="510816"/>
            <a:chOff x="59271" y="1563185"/>
            <a:chExt cx="7057025" cy="510816"/>
          </a:xfrm>
        </p:grpSpPr>
        <p:sp>
          <p:nvSpPr>
            <p:cNvPr id="99" name="角丸四角形 98"/>
            <p:cNvSpPr/>
            <p:nvPr/>
          </p:nvSpPr>
          <p:spPr>
            <a:xfrm>
              <a:off x="59271" y="1563185"/>
              <a:ext cx="7057025" cy="510816"/>
            </a:xfrm>
            <a:prstGeom prst="roundRect">
              <a:avLst/>
            </a:prstGeom>
            <a:solidFill>
              <a:schemeClr val="tx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8" name="グループ化 97"/>
            <p:cNvGrpSpPr/>
            <p:nvPr/>
          </p:nvGrpSpPr>
          <p:grpSpPr>
            <a:xfrm>
              <a:off x="172321" y="1683033"/>
              <a:ext cx="5343542" cy="285841"/>
              <a:chOff x="550987" y="1781767"/>
              <a:chExt cx="5343542" cy="285841"/>
            </a:xfrm>
          </p:grpSpPr>
          <p:grpSp>
            <p:nvGrpSpPr>
              <p:cNvPr id="63" name="グループ化 62"/>
              <p:cNvGrpSpPr/>
              <p:nvPr/>
            </p:nvGrpSpPr>
            <p:grpSpPr>
              <a:xfrm>
                <a:off x="550987" y="1781767"/>
                <a:ext cx="954107" cy="276999"/>
                <a:chOff x="550987" y="1814173"/>
                <a:chExt cx="954107" cy="276999"/>
              </a:xfrm>
            </p:grpSpPr>
            <p:sp>
              <p:nvSpPr>
                <p:cNvPr id="62" name="正方形/長方形 61"/>
                <p:cNvSpPr/>
                <p:nvPr/>
              </p:nvSpPr>
              <p:spPr>
                <a:xfrm>
                  <a:off x="550987" y="1814173"/>
                  <a:ext cx="954107" cy="253435"/>
                </a:xfrm>
                <a:prstGeom prst="rect">
                  <a:avLst/>
                </a:prstGeom>
                <a:solidFill>
                  <a:schemeClr val="tx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550987" y="1814173"/>
                  <a:ext cx="954107" cy="276999"/>
                </a:xfrm>
                <a:prstGeom prst="rect">
                  <a:avLst/>
                </a:prstGeom>
                <a:noFill/>
              </p:spPr>
              <p:txBody>
                <a:bodyPr wrap="none" rtlCol="0">
                  <a:spAutoFit/>
                </a:bodyPr>
                <a:lstStyle/>
                <a:p>
                  <a:r>
                    <a:rPr kumimoji="1" lang="ja-JP" altLang="en-US" sz="1200" b="1" dirty="0" smtClean="0">
                      <a:solidFill>
                        <a:schemeClr val="bg1"/>
                      </a:solidFill>
                    </a:rPr>
                    <a:t>花粉症患者</a:t>
                  </a:r>
                  <a:endParaRPr kumimoji="1" lang="ja-JP" altLang="en-US" sz="1200" b="1" dirty="0">
                    <a:solidFill>
                      <a:schemeClr val="bg1"/>
                    </a:solidFill>
                  </a:endParaRPr>
                </a:p>
              </p:txBody>
            </p:sp>
          </p:grpSp>
          <p:grpSp>
            <p:nvGrpSpPr>
              <p:cNvPr id="64" name="グループ化 63"/>
              <p:cNvGrpSpPr/>
              <p:nvPr/>
            </p:nvGrpSpPr>
            <p:grpSpPr>
              <a:xfrm>
                <a:off x="1586465" y="1781767"/>
                <a:ext cx="913872" cy="276999"/>
                <a:chOff x="1591203" y="1814173"/>
                <a:chExt cx="913872" cy="276999"/>
              </a:xfrm>
            </p:grpSpPr>
            <p:sp>
              <p:nvSpPr>
                <p:cNvPr id="173" name="正方形/長方形 172"/>
                <p:cNvSpPr/>
                <p:nvPr/>
              </p:nvSpPr>
              <p:spPr>
                <a:xfrm>
                  <a:off x="1591203" y="1818120"/>
                  <a:ext cx="803847" cy="253435"/>
                </a:xfrm>
                <a:prstGeom prst="rect">
                  <a:avLst/>
                </a:prstGeom>
                <a:solidFill>
                  <a:schemeClr val="tx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テキスト ボックス 166"/>
                <p:cNvSpPr txBox="1"/>
                <p:nvPr/>
              </p:nvSpPr>
              <p:spPr>
                <a:xfrm>
                  <a:off x="1603216" y="1814173"/>
                  <a:ext cx="901859" cy="276999"/>
                </a:xfrm>
                <a:prstGeom prst="rect">
                  <a:avLst/>
                </a:prstGeom>
                <a:noFill/>
              </p:spPr>
              <p:txBody>
                <a:bodyPr wrap="square" rtlCol="0">
                  <a:spAutoFit/>
                </a:bodyPr>
                <a:lstStyle/>
                <a:p>
                  <a:r>
                    <a:rPr lang="ja-JP" altLang="en-US" sz="1200" b="1" dirty="0" smtClean="0">
                      <a:solidFill>
                        <a:schemeClr val="bg1"/>
                      </a:solidFill>
                    </a:rPr>
                    <a:t>一般の方</a:t>
                  </a:r>
                  <a:endParaRPr kumimoji="1" lang="ja-JP" altLang="en-US" sz="1200" b="1" dirty="0">
                    <a:solidFill>
                      <a:schemeClr val="bg1"/>
                    </a:solidFill>
                  </a:endParaRPr>
                </a:p>
              </p:txBody>
            </p:sp>
          </p:grpSp>
          <p:grpSp>
            <p:nvGrpSpPr>
              <p:cNvPr id="66" name="グループ化 65"/>
              <p:cNvGrpSpPr/>
              <p:nvPr/>
            </p:nvGrpSpPr>
            <p:grpSpPr>
              <a:xfrm>
                <a:off x="2581708" y="1781767"/>
                <a:ext cx="815083" cy="280945"/>
                <a:chOff x="2486693" y="1810227"/>
                <a:chExt cx="815083" cy="280945"/>
              </a:xfrm>
            </p:grpSpPr>
            <p:sp>
              <p:nvSpPr>
                <p:cNvPr id="174" name="正方形/長方形 173"/>
                <p:cNvSpPr/>
                <p:nvPr/>
              </p:nvSpPr>
              <p:spPr>
                <a:xfrm>
                  <a:off x="2486693" y="1810227"/>
                  <a:ext cx="815083" cy="253435"/>
                </a:xfrm>
                <a:prstGeom prst="rect">
                  <a:avLst/>
                </a:prstGeom>
                <a:solidFill>
                  <a:schemeClr val="tx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テキスト ボックス 167"/>
                <p:cNvSpPr txBox="1"/>
                <p:nvPr/>
              </p:nvSpPr>
              <p:spPr>
                <a:xfrm>
                  <a:off x="2501557" y="1814173"/>
                  <a:ext cx="800219" cy="276999"/>
                </a:xfrm>
                <a:prstGeom prst="rect">
                  <a:avLst/>
                </a:prstGeom>
                <a:noFill/>
              </p:spPr>
              <p:txBody>
                <a:bodyPr wrap="none" rtlCol="0">
                  <a:spAutoFit/>
                </a:bodyPr>
                <a:lstStyle/>
                <a:p>
                  <a:r>
                    <a:rPr lang="ja-JP" altLang="en-US" sz="1200" b="1" dirty="0" smtClean="0">
                      <a:solidFill>
                        <a:schemeClr val="bg1"/>
                      </a:solidFill>
                    </a:rPr>
                    <a:t>研究</a:t>
                  </a:r>
                  <a:r>
                    <a:rPr lang="ja-JP" altLang="en-US" sz="1200" b="1" dirty="0">
                      <a:solidFill>
                        <a:schemeClr val="bg1"/>
                      </a:solidFill>
                    </a:rPr>
                    <a:t>機関</a:t>
                  </a:r>
                  <a:endParaRPr kumimoji="1" lang="ja-JP" altLang="en-US" sz="1200" b="1" dirty="0">
                    <a:solidFill>
                      <a:schemeClr val="bg1"/>
                    </a:solidFill>
                  </a:endParaRPr>
                </a:p>
              </p:txBody>
            </p:sp>
          </p:grpSp>
          <p:grpSp>
            <p:nvGrpSpPr>
              <p:cNvPr id="67" name="グループ化 66"/>
              <p:cNvGrpSpPr/>
              <p:nvPr/>
            </p:nvGrpSpPr>
            <p:grpSpPr>
              <a:xfrm>
                <a:off x="3478162" y="1781767"/>
                <a:ext cx="800219" cy="280946"/>
                <a:chOff x="3399898" y="1810226"/>
                <a:chExt cx="800219" cy="280946"/>
              </a:xfrm>
            </p:grpSpPr>
            <p:sp>
              <p:nvSpPr>
                <p:cNvPr id="175" name="正方形/長方形 174"/>
                <p:cNvSpPr/>
                <p:nvPr/>
              </p:nvSpPr>
              <p:spPr>
                <a:xfrm>
                  <a:off x="3399898" y="1810226"/>
                  <a:ext cx="800219" cy="253435"/>
                </a:xfrm>
                <a:prstGeom prst="rect">
                  <a:avLst/>
                </a:prstGeom>
                <a:solidFill>
                  <a:schemeClr val="tx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テキスト ボックス 168"/>
                <p:cNvSpPr txBox="1"/>
                <p:nvPr/>
              </p:nvSpPr>
              <p:spPr>
                <a:xfrm>
                  <a:off x="3399898" y="1814173"/>
                  <a:ext cx="800219" cy="276999"/>
                </a:xfrm>
                <a:prstGeom prst="rect">
                  <a:avLst/>
                </a:prstGeom>
                <a:noFill/>
              </p:spPr>
              <p:txBody>
                <a:bodyPr wrap="none" rtlCol="0">
                  <a:spAutoFit/>
                </a:bodyPr>
                <a:lstStyle/>
                <a:p>
                  <a:r>
                    <a:rPr lang="ja-JP" altLang="en-US" sz="1200" b="1" dirty="0">
                      <a:solidFill>
                        <a:schemeClr val="bg1"/>
                      </a:solidFill>
                    </a:rPr>
                    <a:t>医療</a:t>
                  </a:r>
                  <a:r>
                    <a:rPr lang="ja-JP" altLang="en-US" sz="1200" b="1" dirty="0" smtClean="0">
                      <a:solidFill>
                        <a:schemeClr val="bg1"/>
                      </a:solidFill>
                    </a:rPr>
                    <a:t>機関</a:t>
                  </a:r>
                  <a:endParaRPr kumimoji="1" lang="ja-JP" altLang="en-US" sz="1200" b="1" dirty="0">
                    <a:solidFill>
                      <a:schemeClr val="bg1"/>
                    </a:solidFill>
                  </a:endParaRPr>
                </a:p>
              </p:txBody>
            </p:sp>
          </p:grpSp>
          <p:grpSp>
            <p:nvGrpSpPr>
              <p:cNvPr id="68" name="グループ化 67"/>
              <p:cNvGrpSpPr/>
              <p:nvPr/>
            </p:nvGrpSpPr>
            <p:grpSpPr>
              <a:xfrm>
                <a:off x="4359752" y="1781767"/>
                <a:ext cx="653185" cy="285841"/>
                <a:chOff x="4291385" y="1805331"/>
                <a:chExt cx="653185" cy="285841"/>
              </a:xfrm>
            </p:grpSpPr>
            <p:sp>
              <p:nvSpPr>
                <p:cNvPr id="176" name="正方形/長方形 175"/>
                <p:cNvSpPr/>
                <p:nvPr/>
              </p:nvSpPr>
              <p:spPr>
                <a:xfrm>
                  <a:off x="4291385" y="1805331"/>
                  <a:ext cx="653185" cy="253435"/>
                </a:xfrm>
                <a:prstGeom prst="rect">
                  <a:avLst/>
                </a:prstGeom>
                <a:solidFill>
                  <a:schemeClr val="tx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4298239" y="1814173"/>
                  <a:ext cx="646331" cy="276999"/>
                </a:xfrm>
                <a:prstGeom prst="rect">
                  <a:avLst/>
                </a:prstGeom>
                <a:noFill/>
              </p:spPr>
              <p:txBody>
                <a:bodyPr wrap="none" rtlCol="0">
                  <a:spAutoFit/>
                </a:bodyPr>
                <a:lstStyle/>
                <a:p>
                  <a:r>
                    <a:rPr lang="ja-JP" altLang="en-US" sz="1200" b="1" dirty="0">
                      <a:solidFill>
                        <a:schemeClr val="bg1"/>
                      </a:solidFill>
                    </a:rPr>
                    <a:t>自治体</a:t>
                  </a:r>
                  <a:endParaRPr kumimoji="1" lang="ja-JP" altLang="en-US" sz="1200" b="1" dirty="0">
                    <a:solidFill>
                      <a:schemeClr val="bg1"/>
                    </a:solidFill>
                  </a:endParaRPr>
                </a:p>
              </p:txBody>
            </p:sp>
          </p:grpSp>
          <p:grpSp>
            <p:nvGrpSpPr>
              <p:cNvPr id="69" name="グループ化 68"/>
              <p:cNvGrpSpPr/>
              <p:nvPr/>
            </p:nvGrpSpPr>
            <p:grpSpPr>
              <a:xfrm>
                <a:off x="5094310" y="1781767"/>
                <a:ext cx="800219" cy="276999"/>
                <a:chOff x="5094310" y="1781767"/>
                <a:chExt cx="800219" cy="276999"/>
              </a:xfrm>
            </p:grpSpPr>
            <p:sp>
              <p:nvSpPr>
                <p:cNvPr id="172" name="正方形/長方形 171"/>
                <p:cNvSpPr/>
                <p:nvPr/>
              </p:nvSpPr>
              <p:spPr>
                <a:xfrm>
                  <a:off x="5112194" y="1793548"/>
                  <a:ext cx="782335" cy="253435"/>
                </a:xfrm>
                <a:prstGeom prst="rect">
                  <a:avLst/>
                </a:prstGeom>
                <a:solidFill>
                  <a:schemeClr val="tx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テキスト ボックス 170"/>
                <p:cNvSpPr txBox="1"/>
                <p:nvPr/>
              </p:nvSpPr>
              <p:spPr>
                <a:xfrm>
                  <a:off x="5094310" y="1781767"/>
                  <a:ext cx="800219" cy="276999"/>
                </a:xfrm>
                <a:prstGeom prst="rect">
                  <a:avLst/>
                </a:prstGeom>
                <a:noFill/>
              </p:spPr>
              <p:txBody>
                <a:bodyPr wrap="none" rtlCol="0">
                  <a:spAutoFit/>
                </a:bodyPr>
                <a:lstStyle/>
                <a:p>
                  <a:r>
                    <a:rPr lang="ja-JP" altLang="en-US" sz="1200" b="1" dirty="0">
                      <a:solidFill>
                        <a:schemeClr val="bg1"/>
                      </a:solidFill>
                    </a:rPr>
                    <a:t>国</a:t>
                  </a:r>
                  <a:r>
                    <a:rPr lang="ja-JP" altLang="en-US" sz="1200" b="1" dirty="0" smtClean="0">
                      <a:solidFill>
                        <a:schemeClr val="bg1"/>
                      </a:solidFill>
                    </a:rPr>
                    <a:t>の</a:t>
                  </a:r>
                  <a:r>
                    <a:rPr lang="ja-JP" altLang="en-US" sz="1200" b="1" dirty="0">
                      <a:solidFill>
                        <a:schemeClr val="bg1"/>
                      </a:solidFill>
                    </a:rPr>
                    <a:t>機関</a:t>
                  </a:r>
                  <a:endParaRPr kumimoji="1" lang="ja-JP" altLang="en-US" sz="1200" b="1" dirty="0">
                    <a:solidFill>
                      <a:schemeClr val="bg1"/>
                    </a:solidFill>
                  </a:endParaRPr>
                </a:p>
              </p:txBody>
            </p:sp>
          </p:grpSp>
        </p:grpSp>
        <p:sp>
          <p:nvSpPr>
            <p:cNvPr id="101" name="テキスト ボックス 100"/>
            <p:cNvSpPr txBox="1"/>
            <p:nvPr/>
          </p:nvSpPr>
          <p:spPr>
            <a:xfrm>
              <a:off x="6132130" y="1609695"/>
              <a:ext cx="954107" cy="400110"/>
            </a:xfrm>
            <a:prstGeom prst="rect">
              <a:avLst/>
            </a:prstGeom>
            <a:noFill/>
          </p:spPr>
          <p:txBody>
            <a:bodyPr wrap="none" rtlCol="0">
              <a:spAutoFit/>
            </a:bodyPr>
            <a:lstStyle/>
            <a:p>
              <a:r>
                <a:rPr kumimoji="1" lang="ja-JP" altLang="en-US" dirty="0" smtClean="0"/>
                <a:t>利用者</a:t>
              </a:r>
              <a:endParaRPr kumimoji="1" lang="ja-JP" altLang="en-US" dirty="0"/>
            </a:p>
          </p:txBody>
        </p:sp>
        <p:sp>
          <p:nvSpPr>
            <p:cNvPr id="109" name="テキスト ボックス 108"/>
            <p:cNvSpPr txBox="1"/>
            <p:nvPr/>
          </p:nvSpPr>
          <p:spPr>
            <a:xfrm>
              <a:off x="5564063" y="1617603"/>
              <a:ext cx="441146" cy="400110"/>
            </a:xfrm>
            <a:prstGeom prst="rect">
              <a:avLst/>
            </a:prstGeom>
            <a:noFill/>
          </p:spPr>
          <p:txBody>
            <a:bodyPr wrap="none" rtlCol="0">
              <a:spAutoFit/>
            </a:bodyPr>
            <a:lstStyle/>
            <a:p>
              <a:r>
                <a:rPr lang="ja-JP" altLang="en-US" dirty="0"/>
                <a:t>等</a:t>
              </a:r>
              <a:endParaRPr kumimoji="1" lang="ja-JP" altLang="en-US" dirty="0"/>
            </a:p>
          </p:txBody>
        </p:sp>
      </p:grpSp>
      <p:sp>
        <p:nvSpPr>
          <p:cNvPr id="186" name="二等辺三角形 185"/>
          <p:cNvSpPr/>
          <p:nvPr/>
        </p:nvSpPr>
        <p:spPr>
          <a:xfrm>
            <a:off x="2476194" y="2208857"/>
            <a:ext cx="1660349" cy="64906"/>
          </a:xfrm>
          <a:prstGeom prst="triangle">
            <a:avLst/>
          </a:prstGeom>
          <a:solidFill>
            <a:schemeClr val="accent6">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右矢印 31"/>
          <p:cNvSpPr/>
          <p:nvPr/>
        </p:nvSpPr>
        <p:spPr>
          <a:xfrm rot="10800000">
            <a:off x="6001709" y="5925498"/>
            <a:ext cx="913578" cy="288032"/>
          </a:xfrm>
          <a:prstGeom prst="rightArrow">
            <a:avLst/>
          </a:prstGeom>
          <a:solidFill>
            <a:srgbClr val="66FF3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1985" y="6142241"/>
            <a:ext cx="599127" cy="599127"/>
          </a:xfrm>
          <a:prstGeom prst="rect">
            <a:avLst/>
          </a:prstGeom>
        </p:spPr>
      </p:pic>
      <p:pic>
        <p:nvPicPr>
          <p:cNvPr id="5" name="図 4"/>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866772" y="6133577"/>
            <a:ext cx="599127" cy="599127"/>
          </a:xfrm>
          <a:prstGeom prst="rect">
            <a:avLst/>
          </a:prstGeom>
        </p:spPr>
      </p:pic>
      <p:pic>
        <p:nvPicPr>
          <p:cNvPr id="6" name="図 5"/>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088904" y="6121477"/>
            <a:ext cx="599127" cy="599127"/>
          </a:xfrm>
          <a:prstGeom prst="rect">
            <a:avLst/>
          </a:prstGeom>
        </p:spPr>
      </p:pic>
      <p:pic>
        <p:nvPicPr>
          <p:cNvPr id="1030" name="Picture 6"/>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5480" y="6101653"/>
            <a:ext cx="592907" cy="5929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805672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43336" y="5618646"/>
            <a:ext cx="4981672" cy="1194730"/>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7" name="正方形/長方形 106"/>
          <p:cNvSpPr/>
          <p:nvPr/>
        </p:nvSpPr>
        <p:spPr>
          <a:xfrm>
            <a:off x="5097345" y="5618646"/>
            <a:ext cx="2143427" cy="1190902"/>
          </a:xfrm>
          <a:prstGeom prst="rect">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85" name="直線コネクタ 84"/>
          <p:cNvCxnSpPr>
            <a:cxnSpLocks noChangeShapeType="1"/>
          </p:cNvCxnSpPr>
          <p:nvPr/>
        </p:nvCxnSpPr>
        <p:spPr bwMode="auto">
          <a:xfrm>
            <a:off x="0" y="404668"/>
            <a:ext cx="9906000" cy="1587"/>
          </a:xfrm>
          <a:prstGeom prst="line">
            <a:avLst/>
          </a:prstGeom>
          <a:noFill/>
          <a:ln w="63500" cmpd="sng" algn="ctr">
            <a:solidFill>
              <a:srgbClr val="FF9900"/>
            </a:solidFill>
            <a:round/>
            <a:headEnd/>
            <a:tailEnd/>
          </a:ln>
        </p:spPr>
      </p:cxnSp>
      <p:sp>
        <p:nvSpPr>
          <p:cNvPr id="111" name="テキスト ボックス 110"/>
          <p:cNvSpPr txBox="1"/>
          <p:nvPr/>
        </p:nvSpPr>
        <p:spPr>
          <a:xfrm>
            <a:off x="4" y="-2353"/>
            <a:ext cx="9905999" cy="400093"/>
          </a:xfrm>
          <a:prstGeom prst="rect">
            <a:avLst/>
          </a:prstGeom>
          <a:noFill/>
        </p:spPr>
        <p:txBody>
          <a:bodyPr wrap="square" lIns="91424" tIns="45712" rIns="91424" bIns="45712" rtlCol="0">
            <a:spAutoFit/>
          </a:bodyPr>
          <a:lstStyle/>
          <a:p>
            <a:pPr algn="ctr"/>
            <a:r>
              <a:rPr lang="ja-JP" altLang="en-US" dirty="0">
                <a:latin typeface="+mn-ea"/>
              </a:rPr>
              <a:t>平成</a:t>
            </a:r>
            <a:r>
              <a:rPr lang="en-US" altLang="ja-JP" dirty="0">
                <a:latin typeface="+mn-ea"/>
              </a:rPr>
              <a:t>25</a:t>
            </a:r>
            <a:r>
              <a:rPr lang="ja-JP" altLang="en-US" dirty="0">
                <a:latin typeface="+mn-ea"/>
              </a:rPr>
              <a:t>年度オープンデータ実証実験　花粉症関連情報</a:t>
            </a:r>
            <a:r>
              <a:rPr lang="ja-JP" altLang="en-US" dirty="0" smtClean="0">
                <a:latin typeface="+mn-ea"/>
              </a:rPr>
              <a:t>実証（成果）</a:t>
            </a:r>
            <a:endParaRPr lang="en-US" altLang="ja-JP" dirty="0">
              <a:latin typeface="+mn-ea"/>
            </a:endParaRPr>
          </a:p>
        </p:txBody>
      </p:sp>
      <p:sp>
        <p:nvSpPr>
          <p:cNvPr id="9" name="テキスト ボックス 8"/>
          <p:cNvSpPr txBox="1"/>
          <p:nvPr/>
        </p:nvSpPr>
        <p:spPr>
          <a:xfrm>
            <a:off x="1991758" y="1572236"/>
            <a:ext cx="3520985" cy="307777"/>
          </a:xfrm>
          <a:prstGeom prst="rect">
            <a:avLst/>
          </a:prstGeom>
          <a:noFill/>
        </p:spPr>
        <p:txBody>
          <a:bodyPr wrap="square" rtlCol="0">
            <a:spAutoFit/>
          </a:bodyPr>
          <a:lstStyle/>
          <a:p>
            <a:pPr algn="ct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花粉症関連情報実証データ公開サイト</a:t>
            </a:r>
            <a:endParaRPr lang="ja-JP" altLang="en-US" sz="1400"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92" name="正方形/長方形 91"/>
          <p:cNvSpPr/>
          <p:nvPr/>
        </p:nvSpPr>
        <p:spPr>
          <a:xfrm>
            <a:off x="2562448" y="1897375"/>
            <a:ext cx="2307264" cy="3302706"/>
          </a:xfrm>
          <a:prstGeom prst="rect">
            <a:avLst/>
          </a:prstGeom>
          <a:solidFill>
            <a:schemeClr val="accent5">
              <a:lumMod val="20000"/>
              <a:lumOff val="80000"/>
            </a:schemeClr>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5" name="テキスト ボックス 94"/>
          <p:cNvSpPr txBox="1"/>
          <p:nvPr/>
        </p:nvSpPr>
        <p:spPr>
          <a:xfrm>
            <a:off x="2589787" y="1921547"/>
            <a:ext cx="2277943" cy="307777"/>
          </a:xfrm>
          <a:prstGeom prst="rect">
            <a:avLst/>
          </a:prstGeom>
          <a:noFill/>
        </p:spPr>
        <p:txBody>
          <a:bodyPr wrap="square" rtlCol="0">
            <a:spAutoFit/>
          </a:bodyPr>
          <a:lstStyle/>
          <a:p>
            <a:pPr algn="ctr"/>
            <a:r>
              <a:rPr lang="ja-JP" altLang="en-US" sz="1400" b="1" dirty="0" smtClean="0">
                <a:solidFill>
                  <a:prstClr val="black"/>
                </a:solidFill>
                <a:latin typeface="ＭＳ Ｐゴシック"/>
              </a:rPr>
              <a:t>オープン化花粉症統計情報</a:t>
            </a:r>
            <a:endParaRPr lang="ja-JP" altLang="en-US" sz="1050" b="1" dirty="0">
              <a:solidFill>
                <a:prstClr val="black"/>
              </a:solidFill>
              <a:latin typeface="ＭＳ Ｐゴシック"/>
            </a:endParaRPr>
          </a:p>
        </p:txBody>
      </p:sp>
      <p:sp>
        <p:nvSpPr>
          <p:cNvPr id="97" name="テキスト ボックス 96"/>
          <p:cNvSpPr txBox="1"/>
          <p:nvPr/>
        </p:nvSpPr>
        <p:spPr>
          <a:xfrm>
            <a:off x="2675737" y="2384069"/>
            <a:ext cx="1897622" cy="900246"/>
          </a:xfrm>
          <a:prstGeom prst="rect">
            <a:avLst/>
          </a:prstGeom>
          <a:solidFill>
            <a:schemeClr val="accent5">
              <a:lumMod val="20000"/>
              <a:lumOff val="80000"/>
            </a:schemeClr>
          </a:solidFill>
        </p:spPr>
        <p:txBody>
          <a:bodyPr wrap="square" rtlCol="0">
            <a:spAutoFit/>
          </a:bodyPr>
          <a:lstStyle/>
          <a:p>
            <a:r>
              <a:rPr lang="ja-JP" altLang="en-US" sz="1050" dirty="0" smtClean="0">
                <a:solidFill>
                  <a:prstClr val="black"/>
                </a:solidFill>
                <a:latin typeface="ＭＳ Ｐゴシック"/>
              </a:rPr>
              <a:t>（提供情報）</a:t>
            </a:r>
            <a:endParaRPr lang="en-US" altLang="ja-JP" sz="1050" dirty="0" smtClean="0">
              <a:solidFill>
                <a:prstClr val="black"/>
              </a:solidFill>
              <a:latin typeface="ＭＳ Ｐゴシック"/>
            </a:endParaRPr>
          </a:p>
          <a:p>
            <a:r>
              <a:rPr lang="ja-JP" altLang="en-US" sz="1050" dirty="0" smtClean="0">
                <a:solidFill>
                  <a:prstClr val="black"/>
                </a:solidFill>
                <a:latin typeface="ＭＳ Ｐゴシック"/>
              </a:rPr>
              <a:t>・症状日記情報一覧</a:t>
            </a:r>
            <a:endParaRPr lang="en-US" altLang="ja-JP" sz="1050" dirty="0">
              <a:solidFill>
                <a:prstClr val="black"/>
              </a:solidFill>
              <a:latin typeface="ＭＳ Ｐゴシック"/>
            </a:endParaRPr>
          </a:p>
          <a:p>
            <a:r>
              <a:rPr lang="ja-JP" altLang="en-US" sz="1050" dirty="0" smtClean="0">
                <a:solidFill>
                  <a:prstClr val="black"/>
                </a:solidFill>
                <a:latin typeface="ＭＳ Ｐゴシック"/>
              </a:rPr>
              <a:t>・入力日時別統計チャート</a:t>
            </a:r>
            <a:endParaRPr lang="en-US" altLang="ja-JP" sz="1050" dirty="0">
              <a:solidFill>
                <a:prstClr val="black"/>
              </a:solidFill>
              <a:latin typeface="ＭＳ Ｐゴシック"/>
            </a:endParaRPr>
          </a:p>
          <a:p>
            <a:r>
              <a:rPr lang="ja-JP" altLang="en-US" sz="1050" dirty="0" smtClean="0">
                <a:solidFill>
                  <a:prstClr val="black"/>
                </a:solidFill>
                <a:latin typeface="ＭＳ Ｐゴシック"/>
              </a:rPr>
              <a:t>・患者別時系列チャート</a:t>
            </a:r>
            <a:endParaRPr lang="en-US" altLang="ja-JP" sz="1050" dirty="0" smtClean="0">
              <a:solidFill>
                <a:prstClr val="black"/>
              </a:solidFill>
              <a:latin typeface="ＭＳ Ｐゴシック"/>
            </a:endParaRPr>
          </a:p>
          <a:p>
            <a:r>
              <a:rPr lang="ja-JP" altLang="en-US" sz="1050" dirty="0" smtClean="0">
                <a:solidFill>
                  <a:prstClr val="black"/>
                </a:solidFill>
                <a:latin typeface="ＭＳ Ｐゴシック"/>
              </a:rPr>
              <a:t>・時系列統計チャート</a:t>
            </a:r>
            <a:endParaRPr lang="en-US" altLang="ja-JP" sz="1050" dirty="0">
              <a:solidFill>
                <a:prstClr val="black"/>
              </a:solidFill>
              <a:latin typeface="ＭＳ Ｐゴシック"/>
            </a:endParaRPr>
          </a:p>
        </p:txBody>
      </p:sp>
      <p:sp>
        <p:nvSpPr>
          <p:cNvPr id="124" name="テキスト ボックス 123"/>
          <p:cNvSpPr txBox="1"/>
          <p:nvPr/>
        </p:nvSpPr>
        <p:spPr>
          <a:xfrm>
            <a:off x="2720752" y="2168045"/>
            <a:ext cx="2148195" cy="261610"/>
          </a:xfrm>
          <a:prstGeom prst="rect">
            <a:avLst/>
          </a:prstGeom>
          <a:noFill/>
        </p:spPr>
        <p:txBody>
          <a:bodyPr wrap="square" rtlCol="0">
            <a:spAutoFit/>
          </a:bodyPr>
          <a:lstStyle/>
          <a:p>
            <a:pPr algn="r"/>
            <a:r>
              <a:rPr lang="ja-JP" altLang="en-US" sz="1100" dirty="0" smtClean="0">
                <a:solidFill>
                  <a:prstClr val="black"/>
                </a:solidFill>
                <a:latin typeface="ＭＳ Ｐゴシック"/>
                <a:ea typeface="ＭＳ Ｐゴシック"/>
              </a:rPr>
              <a:t>（</a:t>
            </a:r>
            <a:r>
              <a:rPr lang="ja-JP" altLang="en-US" sz="1100" dirty="0">
                <a:solidFill>
                  <a:prstClr val="black"/>
                </a:solidFill>
                <a:latin typeface="ＭＳ Ｐゴシック"/>
                <a:ea typeface="ＭＳ Ｐゴシック"/>
              </a:rPr>
              <a:t>被験者</a:t>
            </a:r>
            <a:r>
              <a:rPr lang="en-US" altLang="ja-JP" sz="1100" dirty="0" smtClean="0">
                <a:solidFill>
                  <a:prstClr val="black"/>
                </a:solidFill>
                <a:latin typeface="ＭＳ Ｐゴシック"/>
                <a:ea typeface="ＭＳ Ｐゴシック"/>
              </a:rPr>
              <a:t>45</a:t>
            </a:r>
            <a:r>
              <a:rPr lang="ja-JP" altLang="en-US" sz="1100" dirty="0" smtClean="0">
                <a:solidFill>
                  <a:prstClr val="black"/>
                </a:solidFill>
                <a:latin typeface="ＭＳ Ｐゴシック"/>
                <a:ea typeface="ＭＳ Ｐゴシック"/>
              </a:rPr>
              <a:t>名：</a:t>
            </a:r>
            <a:r>
              <a:rPr lang="en-US" altLang="ja-JP" sz="1100" dirty="0" smtClean="0">
                <a:solidFill>
                  <a:prstClr val="black"/>
                </a:solidFill>
                <a:latin typeface="ＭＳ Ｐゴシック"/>
                <a:ea typeface="ＭＳ Ｐゴシック"/>
              </a:rPr>
              <a:t>1/18</a:t>
            </a:r>
            <a:r>
              <a:rPr lang="ja-JP" altLang="en-US" sz="1100" dirty="0" smtClean="0">
                <a:solidFill>
                  <a:prstClr val="black"/>
                </a:solidFill>
                <a:latin typeface="ＭＳ Ｐゴシック"/>
                <a:ea typeface="ＭＳ Ｐゴシック"/>
              </a:rPr>
              <a:t>～</a:t>
            </a:r>
            <a:r>
              <a:rPr lang="en-US" altLang="ja-JP" sz="1100" dirty="0" smtClean="0">
                <a:solidFill>
                  <a:prstClr val="black"/>
                </a:solidFill>
                <a:latin typeface="ＭＳ Ｐゴシック"/>
                <a:ea typeface="ＭＳ Ｐゴシック"/>
              </a:rPr>
              <a:t>3/16</a:t>
            </a:r>
            <a:r>
              <a:rPr lang="ja-JP" altLang="en-US" sz="1100" dirty="0" smtClean="0">
                <a:solidFill>
                  <a:prstClr val="black"/>
                </a:solidFill>
                <a:latin typeface="ＭＳ Ｐゴシック"/>
                <a:ea typeface="ＭＳ Ｐゴシック"/>
              </a:rPr>
              <a:t>実施）</a:t>
            </a:r>
            <a:endParaRPr lang="ja-JP" altLang="en-US" sz="1100" dirty="0">
              <a:solidFill>
                <a:prstClr val="black"/>
              </a:solidFill>
              <a:latin typeface="ＭＳ Ｐゴシック"/>
              <a:ea typeface="ＭＳ Ｐゴシック"/>
            </a:endParaRPr>
          </a:p>
        </p:txBody>
      </p:sp>
      <p:pic>
        <p:nvPicPr>
          <p:cNvPr id="8"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35166" y="3294449"/>
            <a:ext cx="1123700" cy="11018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 name="正方形/長方形 45"/>
          <p:cNvSpPr/>
          <p:nvPr/>
        </p:nvSpPr>
        <p:spPr>
          <a:xfrm>
            <a:off x="154557" y="1886610"/>
            <a:ext cx="2345144" cy="3313264"/>
          </a:xfrm>
          <a:prstGeom prst="rect">
            <a:avLst/>
          </a:prstGeom>
          <a:solidFill>
            <a:schemeClr val="accent6">
              <a:lumMod val="20000"/>
              <a:lumOff val="80000"/>
            </a:schemeClr>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7" name="正方形/長方形 46"/>
          <p:cNvSpPr/>
          <p:nvPr/>
        </p:nvSpPr>
        <p:spPr>
          <a:xfrm>
            <a:off x="4921443" y="1886058"/>
            <a:ext cx="2087710" cy="3313264"/>
          </a:xfrm>
          <a:prstGeom prst="rect">
            <a:avLst/>
          </a:prstGeom>
          <a:solidFill>
            <a:schemeClr val="accent3">
              <a:lumMod val="20000"/>
              <a:lumOff val="80000"/>
              <a:alpha val="85490"/>
            </a:schemeClr>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8" name="テキスト ボックス 47"/>
          <p:cNvSpPr txBox="1"/>
          <p:nvPr/>
        </p:nvSpPr>
        <p:spPr>
          <a:xfrm>
            <a:off x="177241" y="1860849"/>
            <a:ext cx="2277943" cy="523220"/>
          </a:xfrm>
          <a:prstGeom prst="rect">
            <a:avLst/>
          </a:prstGeom>
          <a:noFill/>
        </p:spPr>
        <p:txBody>
          <a:bodyPr wrap="square" rtlCol="0">
            <a:spAutoFit/>
          </a:bodyPr>
          <a:lstStyle/>
          <a:p>
            <a:pPr algn="ctr"/>
            <a:r>
              <a:rPr lang="ja-JP" altLang="en-US" sz="1400" b="1" dirty="0" smtClean="0">
                <a:solidFill>
                  <a:prstClr val="black"/>
                </a:solidFill>
                <a:latin typeface="ＭＳ Ｐゴシック"/>
              </a:rPr>
              <a:t>観測情報</a:t>
            </a:r>
            <a:endParaRPr lang="en-US" altLang="ja-JP" sz="1400" b="1" dirty="0" smtClean="0">
              <a:solidFill>
                <a:prstClr val="black"/>
              </a:solidFill>
              <a:latin typeface="ＭＳ Ｐゴシック"/>
            </a:endParaRPr>
          </a:p>
          <a:p>
            <a:pPr algn="ctr"/>
            <a:r>
              <a:rPr lang="en-US" altLang="ja-JP" sz="1400" b="1" dirty="0" smtClean="0">
                <a:solidFill>
                  <a:prstClr val="black"/>
                </a:solidFill>
                <a:latin typeface="ＭＳ Ｐゴシック"/>
              </a:rPr>
              <a:t>(</a:t>
            </a:r>
            <a:r>
              <a:rPr lang="ja-JP" altLang="en-US" sz="1400" b="1" dirty="0" smtClean="0">
                <a:solidFill>
                  <a:prstClr val="black"/>
                </a:solidFill>
                <a:latin typeface="ＭＳ Ｐゴシック"/>
              </a:rPr>
              <a:t>花粉、気象、大気汚染）</a:t>
            </a:r>
            <a:endParaRPr lang="ja-JP" altLang="en-US" sz="1050" b="1" dirty="0">
              <a:solidFill>
                <a:prstClr val="black"/>
              </a:solidFill>
              <a:latin typeface="ＭＳ Ｐゴシック"/>
            </a:endParaRPr>
          </a:p>
        </p:txBody>
      </p:sp>
      <p:sp>
        <p:nvSpPr>
          <p:cNvPr id="49" name="テキスト ボックス 48"/>
          <p:cNvSpPr txBox="1"/>
          <p:nvPr/>
        </p:nvSpPr>
        <p:spPr>
          <a:xfrm>
            <a:off x="4810863" y="1880013"/>
            <a:ext cx="2277943" cy="523220"/>
          </a:xfrm>
          <a:prstGeom prst="rect">
            <a:avLst/>
          </a:prstGeom>
          <a:noFill/>
        </p:spPr>
        <p:txBody>
          <a:bodyPr wrap="square" rtlCol="0">
            <a:spAutoFit/>
          </a:bodyPr>
          <a:lstStyle/>
          <a:p>
            <a:pPr algn="ctr"/>
            <a:r>
              <a:rPr lang="ja-JP" altLang="en-US" sz="1400" b="1" dirty="0" smtClean="0">
                <a:solidFill>
                  <a:prstClr val="black"/>
                </a:solidFill>
                <a:latin typeface="ＭＳ Ｐゴシック"/>
              </a:rPr>
              <a:t>花粉症対策</a:t>
            </a:r>
            <a:endParaRPr lang="en-US" altLang="ja-JP" sz="1400" b="1" dirty="0" smtClean="0">
              <a:solidFill>
                <a:prstClr val="black"/>
              </a:solidFill>
              <a:latin typeface="ＭＳ Ｐゴシック"/>
            </a:endParaRPr>
          </a:p>
          <a:p>
            <a:pPr algn="ctr"/>
            <a:r>
              <a:rPr lang="ja-JP" altLang="en-US" sz="1400" b="1" dirty="0" smtClean="0">
                <a:solidFill>
                  <a:prstClr val="black"/>
                </a:solidFill>
                <a:latin typeface="ＭＳ Ｐゴシック"/>
              </a:rPr>
              <a:t>お役立ち情報</a:t>
            </a:r>
            <a:endParaRPr lang="ja-JP" altLang="en-US" sz="1050" b="1" dirty="0">
              <a:solidFill>
                <a:prstClr val="black"/>
              </a:solidFill>
              <a:latin typeface="ＭＳ Ｐゴシック"/>
            </a:endParaRPr>
          </a:p>
        </p:txBody>
      </p:sp>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07485" y="3554887"/>
            <a:ext cx="1395897" cy="10535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 name="テキスト ボックス 50"/>
          <p:cNvSpPr txBox="1"/>
          <p:nvPr/>
        </p:nvSpPr>
        <p:spPr>
          <a:xfrm>
            <a:off x="7304458" y="1591981"/>
            <a:ext cx="2499115" cy="307777"/>
          </a:xfrm>
          <a:prstGeom prst="rect">
            <a:avLst/>
          </a:prstGeom>
          <a:noFill/>
        </p:spPr>
        <p:txBody>
          <a:bodyPr wrap="square" rtlCol="0">
            <a:spAutoFit/>
          </a:bodyPr>
          <a:lstStyle/>
          <a:p>
            <a:pPr algn="ct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rPr>
              <a:t>オープンデータ・アプリコンテスト</a:t>
            </a:r>
            <a:endParaRPr lang="en-US" altLang="ja-JP" sz="1400" dirty="0" smtClean="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55" name="テキスト ボックス 54"/>
          <p:cNvSpPr txBox="1"/>
          <p:nvPr/>
        </p:nvSpPr>
        <p:spPr>
          <a:xfrm>
            <a:off x="4953000" y="2384069"/>
            <a:ext cx="1969395" cy="900246"/>
          </a:xfrm>
          <a:prstGeom prst="rect">
            <a:avLst/>
          </a:prstGeom>
          <a:noFill/>
        </p:spPr>
        <p:txBody>
          <a:bodyPr wrap="square" rtlCol="0">
            <a:spAutoFit/>
          </a:bodyPr>
          <a:lstStyle/>
          <a:p>
            <a:r>
              <a:rPr lang="ja-JP" altLang="en-US" sz="1050" dirty="0" smtClean="0">
                <a:solidFill>
                  <a:prstClr val="black"/>
                </a:solidFill>
                <a:latin typeface="ＭＳ Ｐゴシック"/>
              </a:rPr>
              <a:t>（提供情報）</a:t>
            </a:r>
            <a:endParaRPr lang="en-US" altLang="ja-JP" sz="1050" dirty="0" smtClean="0">
              <a:solidFill>
                <a:prstClr val="black"/>
              </a:solidFill>
              <a:latin typeface="ＭＳ Ｐゴシック"/>
            </a:endParaRPr>
          </a:p>
          <a:p>
            <a:r>
              <a:rPr lang="ja-JP" altLang="en-US" sz="1050" dirty="0" smtClean="0">
                <a:solidFill>
                  <a:prstClr val="black"/>
                </a:solidFill>
                <a:latin typeface="ＭＳ Ｐゴシック"/>
              </a:rPr>
              <a:t>・花粉症体質</a:t>
            </a:r>
            <a:endParaRPr lang="en-US" altLang="ja-JP" sz="1050" dirty="0" smtClean="0">
              <a:solidFill>
                <a:prstClr val="black"/>
              </a:solidFill>
              <a:latin typeface="ＭＳ Ｐゴシック"/>
            </a:endParaRPr>
          </a:p>
          <a:p>
            <a:r>
              <a:rPr lang="ja-JP" altLang="en-US" sz="1050" dirty="0" smtClean="0">
                <a:solidFill>
                  <a:prstClr val="black"/>
                </a:solidFill>
                <a:latin typeface="ＭＳ Ｐゴシック"/>
              </a:rPr>
              <a:t>・花粉症対策と飲食</a:t>
            </a:r>
            <a:endParaRPr lang="en-US" altLang="ja-JP" sz="1050" dirty="0" smtClean="0">
              <a:solidFill>
                <a:prstClr val="black"/>
              </a:solidFill>
              <a:latin typeface="ＭＳ Ｐゴシック"/>
            </a:endParaRPr>
          </a:p>
          <a:p>
            <a:r>
              <a:rPr lang="ja-JP" altLang="en-US" sz="1050" dirty="0" smtClean="0">
                <a:solidFill>
                  <a:prstClr val="black"/>
                </a:solidFill>
                <a:latin typeface="ＭＳ Ｐゴシック"/>
              </a:rPr>
              <a:t>（お茶、ヨーグルト、アルコール）</a:t>
            </a:r>
            <a:endParaRPr lang="en-US" altLang="ja-JP" sz="1050" dirty="0">
              <a:solidFill>
                <a:prstClr val="black"/>
              </a:solidFill>
              <a:latin typeface="ＭＳ Ｐゴシック"/>
            </a:endParaRPr>
          </a:p>
          <a:p>
            <a:r>
              <a:rPr lang="ja-JP" altLang="en-US" sz="1050" dirty="0" smtClean="0">
                <a:solidFill>
                  <a:prstClr val="black"/>
                </a:solidFill>
                <a:latin typeface="ＭＳ Ｐゴシック"/>
              </a:rPr>
              <a:t>・花粉症メイク講座　等</a:t>
            </a:r>
            <a:endParaRPr lang="en-US" altLang="ja-JP" sz="1050" dirty="0" smtClean="0">
              <a:solidFill>
                <a:prstClr val="black"/>
              </a:solidFill>
              <a:latin typeface="ＭＳ Ｐゴシック"/>
            </a:endParaRPr>
          </a:p>
        </p:txBody>
      </p:sp>
      <p:sp>
        <p:nvSpPr>
          <p:cNvPr id="56" name="テキスト ボックス 55"/>
          <p:cNvSpPr txBox="1"/>
          <p:nvPr/>
        </p:nvSpPr>
        <p:spPr>
          <a:xfrm>
            <a:off x="200472" y="2384069"/>
            <a:ext cx="1897622" cy="738664"/>
          </a:xfrm>
          <a:prstGeom prst="rect">
            <a:avLst/>
          </a:prstGeom>
          <a:noFill/>
        </p:spPr>
        <p:txBody>
          <a:bodyPr wrap="square" rtlCol="0">
            <a:spAutoFit/>
          </a:bodyPr>
          <a:lstStyle/>
          <a:p>
            <a:r>
              <a:rPr lang="ja-JP" altLang="en-US" sz="1050" dirty="0" smtClean="0">
                <a:solidFill>
                  <a:prstClr val="black"/>
                </a:solidFill>
                <a:latin typeface="ＭＳ Ｐゴシック"/>
              </a:rPr>
              <a:t>（提供情報）</a:t>
            </a:r>
            <a:endParaRPr lang="en-US" altLang="ja-JP" sz="1050" dirty="0" smtClean="0">
              <a:solidFill>
                <a:prstClr val="black"/>
              </a:solidFill>
              <a:latin typeface="ＭＳ Ｐゴシック"/>
            </a:endParaRPr>
          </a:p>
          <a:p>
            <a:r>
              <a:rPr lang="ja-JP" altLang="en-US" sz="1050" dirty="0" smtClean="0">
                <a:solidFill>
                  <a:prstClr val="black"/>
                </a:solidFill>
                <a:latin typeface="ＭＳ Ｐゴシック"/>
              </a:rPr>
              <a:t>・観測情報一覧</a:t>
            </a:r>
            <a:endParaRPr lang="en-US" altLang="ja-JP" sz="1050" dirty="0">
              <a:solidFill>
                <a:prstClr val="black"/>
              </a:solidFill>
              <a:latin typeface="ＭＳ Ｐゴシック"/>
            </a:endParaRPr>
          </a:p>
          <a:p>
            <a:r>
              <a:rPr lang="ja-JP" altLang="en-US" sz="1050" dirty="0" smtClean="0">
                <a:solidFill>
                  <a:prstClr val="black"/>
                </a:solidFill>
                <a:latin typeface="ＭＳ Ｐゴシック"/>
              </a:rPr>
              <a:t>・観測情報マップ</a:t>
            </a:r>
            <a:endParaRPr lang="en-US" altLang="ja-JP" sz="1050" dirty="0">
              <a:solidFill>
                <a:prstClr val="black"/>
              </a:solidFill>
              <a:latin typeface="ＭＳ Ｐゴシック"/>
            </a:endParaRPr>
          </a:p>
          <a:p>
            <a:r>
              <a:rPr lang="ja-JP" altLang="en-US" sz="1050" dirty="0">
                <a:solidFill>
                  <a:prstClr val="black"/>
                </a:solidFill>
                <a:latin typeface="ＭＳ Ｐゴシック"/>
              </a:rPr>
              <a:t>・</a:t>
            </a:r>
            <a:r>
              <a:rPr lang="ja-JP" altLang="en-US" sz="1050" dirty="0" smtClean="0">
                <a:solidFill>
                  <a:prstClr val="black"/>
                </a:solidFill>
                <a:latin typeface="ＭＳ Ｐゴシック"/>
              </a:rPr>
              <a:t>観測情報時系列チャート</a:t>
            </a:r>
            <a:endParaRPr lang="en-US" altLang="ja-JP" sz="1050" dirty="0" smtClean="0">
              <a:solidFill>
                <a:prstClr val="black"/>
              </a:solidFill>
              <a:latin typeface="ＭＳ Ｐゴシック"/>
            </a:endParaRPr>
          </a:p>
        </p:txBody>
      </p:sp>
      <p:pic>
        <p:nvPicPr>
          <p:cNvPr id="1034" name="Picture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5796" y="3104149"/>
            <a:ext cx="1583438" cy="87195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5305" y="3587177"/>
            <a:ext cx="1597192" cy="10298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 name="テキスト ボックス 57"/>
          <p:cNvSpPr txBox="1"/>
          <p:nvPr/>
        </p:nvSpPr>
        <p:spPr>
          <a:xfrm>
            <a:off x="7185248" y="4473462"/>
            <a:ext cx="1390823" cy="430887"/>
          </a:xfrm>
          <a:prstGeom prst="rect">
            <a:avLst/>
          </a:prstGeom>
          <a:noFill/>
        </p:spPr>
        <p:txBody>
          <a:bodyPr wrap="square" rtlCol="0">
            <a:spAutoFit/>
          </a:bodyPr>
          <a:lstStyle/>
          <a:p>
            <a:pPr algn="ctr"/>
            <a:r>
              <a:rPr lang="ja-JP" altLang="en-US" sz="1100" dirty="0" smtClean="0">
                <a:solidFill>
                  <a:prstClr val="black"/>
                </a:solidFill>
              </a:rPr>
              <a:t>花粉くん</a:t>
            </a:r>
            <a:endParaRPr lang="en-US" altLang="ja-JP" sz="1100" dirty="0" smtClean="0">
              <a:solidFill>
                <a:prstClr val="black"/>
              </a:solidFill>
            </a:endParaRPr>
          </a:p>
          <a:p>
            <a:pPr algn="ctr"/>
            <a:r>
              <a:rPr lang="ja-JP" altLang="en-US" sz="1100" dirty="0" smtClean="0">
                <a:solidFill>
                  <a:prstClr val="black"/>
                </a:solidFill>
              </a:rPr>
              <a:t>（博報堂ｱｲ・ｽﾀｼﾞｵ）</a:t>
            </a:r>
            <a:endParaRPr lang="en-US" altLang="ja-JP" sz="1100" dirty="0" smtClean="0">
              <a:solidFill>
                <a:prstClr val="black"/>
              </a:solidFill>
            </a:endParaRPr>
          </a:p>
        </p:txBody>
      </p:sp>
      <p:pic>
        <p:nvPicPr>
          <p:cNvPr id="1032"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53400" y="2567998"/>
            <a:ext cx="1158455" cy="1858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29264" y="2551844"/>
            <a:ext cx="1151203" cy="1876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5" name="グループ化 64"/>
          <p:cNvGrpSpPr/>
          <p:nvPr/>
        </p:nvGrpSpPr>
        <p:grpSpPr>
          <a:xfrm>
            <a:off x="5205181" y="5710112"/>
            <a:ext cx="2124083" cy="777928"/>
            <a:chOff x="6856952" y="5638487"/>
            <a:chExt cx="2124083" cy="778470"/>
          </a:xfrm>
        </p:grpSpPr>
        <p:sp>
          <p:nvSpPr>
            <p:cNvPr id="67" name="フローチャート : 磁気ディスク 66"/>
            <p:cNvSpPr/>
            <p:nvPr/>
          </p:nvSpPr>
          <p:spPr>
            <a:xfrm>
              <a:off x="6856952" y="5638487"/>
              <a:ext cx="1824627" cy="778470"/>
            </a:xfrm>
            <a:prstGeom prst="flowChartMagneticDisk">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8" name="テキスト ボックス 67"/>
            <p:cNvSpPr txBox="1"/>
            <p:nvPr/>
          </p:nvSpPr>
          <p:spPr>
            <a:xfrm>
              <a:off x="6856952" y="5893372"/>
              <a:ext cx="2124083" cy="523585"/>
            </a:xfrm>
            <a:prstGeom prst="rect">
              <a:avLst/>
            </a:prstGeom>
            <a:noFill/>
          </p:spPr>
          <p:txBody>
            <a:bodyPr wrap="square" rtlCol="0">
              <a:spAutoFit/>
            </a:bodyPr>
            <a:lstStyle/>
            <a:p>
              <a:r>
                <a:rPr lang="ja-JP" altLang="en-US" sz="1400" dirty="0" smtClean="0">
                  <a:solidFill>
                    <a:prstClr val="black"/>
                  </a:solidFill>
                  <a:latin typeface="ＭＳ Ｐゴシック"/>
                </a:rPr>
                <a:t>　　　花粉症患者</a:t>
              </a:r>
              <a:endParaRPr lang="en-US" altLang="ja-JP" sz="1400" dirty="0">
                <a:solidFill>
                  <a:prstClr val="black"/>
                </a:solidFill>
                <a:latin typeface="ＭＳ Ｐゴシック"/>
              </a:endParaRPr>
            </a:p>
            <a:p>
              <a:r>
                <a:rPr lang="ja-JP" altLang="en-US" sz="1400" dirty="0">
                  <a:solidFill>
                    <a:prstClr val="black"/>
                  </a:solidFill>
                  <a:latin typeface="ＭＳ Ｐゴシック"/>
                </a:rPr>
                <a:t>　</a:t>
              </a:r>
              <a:r>
                <a:rPr lang="ja-JP" altLang="en-US" sz="1050" dirty="0" smtClean="0">
                  <a:solidFill>
                    <a:prstClr val="black"/>
                  </a:solidFill>
                  <a:latin typeface="ＭＳ Ｐゴシック"/>
                </a:rPr>
                <a:t>症状</a:t>
              </a:r>
              <a:r>
                <a:rPr lang="ja-JP" altLang="en-US" sz="1050" dirty="0">
                  <a:solidFill>
                    <a:prstClr val="black"/>
                  </a:solidFill>
                  <a:latin typeface="ＭＳ Ｐゴシック"/>
                </a:rPr>
                <a:t>等</a:t>
              </a:r>
              <a:r>
                <a:rPr lang="en-US" altLang="ja-JP" sz="1050" dirty="0" smtClean="0">
                  <a:solidFill>
                    <a:prstClr val="black"/>
                  </a:solidFill>
                  <a:latin typeface="ＭＳ Ｐゴシック"/>
                </a:rPr>
                <a:t>DB</a:t>
              </a:r>
              <a:r>
                <a:rPr lang="ja-JP" altLang="en-US" sz="1050" dirty="0" smtClean="0">
                  <a:solidFill>
                    <a:prstClr val="black"/>
                  </a:solidFill>
                  <a:latin typeface="ＭＳ Ｐゴシック"/>
                </a:rPr>
                <a:t>（</a:t>
              </a:r>
              <a:r>
                <a:rPr lang="ja-JP" altLang="en-US" sz="1050" dirty="0">
                  <a:solidFill>
                    <a:prstClr val="black"/>
                  </a:solidFill>
                  <a:latin typeface="ＭＳ Ｐゴシック"/>
                </a:rPr>
                <a:t>クローズデータ</a:t>
              </a:r>
              <a:r>
                <a:rPr lang="en-US" altLang="ja-JP" sz="1050" dirty="0" smtClean="0">
                  <a:solidFill>
                    <a:prstClr val="black"/>
                  </a:solidFill>
                  <a:latin typeface="ＭＳ Ｐゴシック"/>
                </a:rPr>
                <a:t>)</a:t>
              </a:r>
              <a:endParaRPr lang="ja-JP" altLang="en-US" sz="1050" dirty="0">
                <a:solidFill>
                  <a:prstClr val="black"/>
                </a:solidFill>
                <a:latin typeface="ＭＳ Ｐゴシック"/>
              </a:endParaRPr>
            </a:p>
          </p:txBody>
        </p:sp>
      </p:grpSp>
      <p:sp>
        <p:nvSpPr>
          <p:cNvPr id="66" name="テキスト ボックス 65"/>
          <p:cNvSpPr txBox="1"/>
          <p:nvPr/>
        </p:nvSpPr>
        <p:spPr>
          <a:xfrm>
            <a:off x="5081206" y="6501770"/>
            <a:ext cx="2159566" cy="307777"/>
          </a:xfrm>
          <a:prstGeom prst="rect">
            <a:avLst/>
          </a:prstGeom>
          <a:noFill/>
        </p:spPr>
        <p:txBody>
          <a:bodyPr wrap="none" rtlCol="0">
            <a:spAutoFit/>
          </a:bodyPr>
          <a:lstStyle/>
          <a:p>
            <a:r>
              <a:rPr lang="ja-JP" altLang="en-US" sz="1400" b="1" dirty="0" smtClean="0">
                <a:solidFill>
                  <a:prstClr val="black"/>
                </a:solidFill>
              </a:rPr>
              <a:t>千葉大学医学部附属病院</a:t>
            </a:r>
            <a:endParaRPr lang="ja-JP" altLang="en-US" sz="1400" b="1" dirty="0">
              <a:solidFill>
                <a:prstClr val="black"/>
              </a:solidFill>
            </a:endParaRPr>
          </a:p>
        </p:txBody>
      </p:sp>
      <p:sp>
        <p:nvSpPr>
          <p:cNvPr id="11" name="テキスト ボックス 10"/>
          <p:cNvSpPr txBox="1"/>
          <p:nvPr/>
        </p:nvSpPr>
        <p:spPr>
          <a:xfrm>
            <a:off x="5601598" y="5706117"/>
            <a:ext cx="1133475" cy="307777"/>
          </a:xfrm>
          <a:prstGeom prst="rect">
            <a:avLst/>
          </a:prstGeom>
          <a:noFill/>
        </p:spPr>
        <p:txBody>
          <a:bodyPr wrap="square" rtlCol="0">
            <a:spAutoFit/>
          </a:bodyPr>
          <a:lstStyle/>
          <a:p>
            <a:r>
              <a:rPr lang="ja-JP" altLang="en-US" sz="1400" b="1" dirty="0" smtClean="0">
                <a:solidFill>
                  <a:prstClr val="black"/>
                </a:solidFill>
              </a:rPr>
              <a:t>　臨床研究</a:t>
            </a:r>
            <a:endParaRPr lang="ja-JP" altLang="en-US" sz="1400" b="1" dirty="0">
              <a:solidFill>
                <a:prstClr val="black"/>
              </a:solidFill>
            </a:endParaRPr>
          </a:p>
        </p:txBody>
      </p:sp>
      <p:sp>
        <p:nvSpPr>
          <p:cNvPr id="73" name="テキスト ボックス 72"/>
          <p:cNvSpPr txBox="1"/>
          <p:nvPr/>
        </p:nvSpPr>
        <p:spPr>
          <a:xfrm>
            <a:off x="5173067" y="5229200"/>
            <a:ext cx="2707592" cy="400110"/>
          </a:xfrm>
          <a:prstGeom prst="rect">
            <a:avLst/>
          </a:prstGeom>
          <a:noFill/>
        </p:spPr>
        <p:txBody>
          <a:bodyPr wrap="square" rtlCol="0">
            <a:spAutoFit/>
          </a:bodyPr>
          <a:lstStyle/>
          <a:p>
            <a:r>
              <a:rPr lang="ja-JP" altLang="en-US" sz="1000" dirty="0" smtClean="0">
                <a:solidFill>
                  <a:prstClr val="black"/>
                </a:solidFill>
                <a:latin typeface="ＭＳ Ｐゴシック"/>
                <a:ea typeface="ＭＳ Ｐゴシック"/>
              </a:rPr>
              <a:t>被験者の同意</a:t>
            </a:r>
            <a:r>
              <a:rPr lang="ja-JP" altLang="en-US" sz="1000" dirty="0">
                <a:solidFill>
                  <a:prstClr val="black"/>
                </a:solidFill>
                <a:latin typeface="ＭＳ Ｐゴシック"/>
                <a:ea typeface="ＭＳ Ｐゴシック"/>
              </a:rPr>
              <a:t>、</a:t>
            </a:r>
            <a:r>
              <a:rPr lang="ja-JP" altLang="en-US" sz="1000" dirty="0" smtClean="0">
                <a:solidFill>
                  <a:prstClr val="black"/>
                </a:solidFill>
                <a:latin typeface="ＭＳ Ｐゴシック"/>
                <a:ea typeface="ＭＳ Ｐゴシック"/>
              </a:rPr>
              <a:t>関係法令の順守、</a:t>
            </a:r>
            <a:endParaRPr lang="en-US" altLang="ja-JP" sz="1000" dirty="0" smtClean="0">
              <a:solidFill>
                <a:prstClr val="black"/>
              </a:solidFill>
              <a:latin typeface="ＭＳ Ｐゴシック"/>
              <a:ea typeface="ＭＳ Ｐゴシック"/>
            </a:endParaRPr>
          </a:p>
          <a:p>
            <a:r>
              <a:rPr lang="ja-JP" altLang="en-US" sz="1000" dirty="0" smtClean="0">
                <a:solidFill>
                  <a:prstClr val="black"/>
                </a:solidFill>
                <a:latin typeface="ＭＳ Ｐゴシック"/>
                <a:ea typeface="ＭＳ Ｐゴシック"/>
              </a:rPr>
              <a:t>千葉大学倫理審査委員会、匿名化</a:t>
            </a:r>
            <a:r>
              <a:rPr lang="ja-JP" altLang="en-US" sz="1000" dirty="0">
                <a:solidFill>
                  <a:prstClr val="black"/>
                </a:solidFill>
                <a:latin typeface="ＭＳ Ｐゴシック"/>
                <a:ea typeface="ＭＳ Ｐゴシック"/>
              </a:rPr>
              <a:t>・</a:t>
            </a:r>
            <a:r>
              <a:rPr lang="ja-JP" altLang="en-US" sz="1000" dirty="0" smtClean="0">
                <a:solidFill>
                  <a:prstClr val="black"/>
                </a:solidFill>
                <a:latin typeface="ＭＳ Ｐゴシック"/>
                <a:ea typeface="ＭＳ Ｐゴシック"/>
              </a:rPr>
              <a:t>統計処理</a:t>
            </a:r>
            <a:endParaRPr lang="en-US" altLang="ja-JP" sz="1000" dirty="0" smtClean="0">
              <a:solidFill>
                <a:prstClr val="black"/>
              </a:solidFill>
              <a:latin typeface="ＭＳ Ｐゴシック"/>
              <a:ea typeface="ＭＳ Ｐゴシック"/>
            </a:endParaRPr>
          </a:p>
        </p:txBody>
      </p:sp>
      <p:sp>
        <p:nvSpPr>
          <p:cNvPr id="75" name="角丸四角形 74"/>
          <p:cNvSpPr/>
          <p:nvPr/>
        </p:nvSpPr>
        <p:spPr>
          <a:xfrm>
            <a:off x="144409" y="5670526"/>
            <a:ext cx="1681786" cy="1080545"/>
          </a:xfrm>
          <a:prstGeom prst="roundRect">
            <a:avLst>
              <a:gd name="adj" fmla="val 0"/>
            </a:avLst>
          </a:prstGeom>
          <a:solidFill>
            <a:schemeClr val="accent6">
              <a:lumMod val="20000"/>
              <a:lumOff val="80000"/>
            </a:schemeClr>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7" name="角丸四角形 76"/>
          <p:cNvSpPr/>
          <p:nvPr/>
        </p:nvSpPr>
        <p:spPr>
          <a:xfrm>
            <a:off x="1860196" y="5666635"/>
            <a:ext cx="1511032" cy="1096320"/>
          </a:xfrm>
          <a:prstGeom prst="roundRect">
            <a:avLst>
              <a:gd name="adj" fmla="val 0"/>
            </a:avLst>
          </a:prstGeom>
          <a:solidFill>
            <a:schemeClr val="accent6">
              <a:lumMod val="20000"/>
              <a:lumOff val="80000"/>
            </a:schemeClr>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8" name="角丸四角形 77"/>
          <p:cNvSpPr/>
          <p:nvPr/>
        </p:nvSpPr>
        <p:spPr>
          <a:xfrm>
            <a:off x="3408563" y="5661248"/>
            <a:ext cx="1557246" cy="1107118"/>
          </a:xfrm>
          <a:prstGeom prst="roundRect">
            <a:avLst>
              <a:gd name="adj" fmla="val 0"/>
            </a:avLst>
          </a:prstGeom>
          <a:solidFill>
            <a:schemeClr val="accent6">
              <a:lumMod val="20000"/>
              <a:lumOff val="80000"/>
            </a:schemeClr>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テキスト ボックス 17"/>
          <p:cNvSpPr txBox="1"/>
          <p:nvPr/>
        </p:nvSpPr>
        <p:spPr>
          <a:xfrm>
            <a:off x="336340" y="6455179"/>
            <a:ext cx="1354179" cy="307777"/>
          </a:xfrm>
          <a:prstGeom prst="rect">
            <a:avLst/>
          </a:prstGeom>
          <a:noFill/>
        </p:spPr>
        <p:txBody>
          <a:bodyPr wrap="square" rtlCol="0">
            <a:spAutoFit/>
          </a:bodyPr>
          <a:lstStyle/>
          <a:p>
            <a:pPr algn="ctr"/>
            <a:r>
              <a:rPr lang="en-US" altLang="ja-JP" sz="1400" b="1" dirty="0" smtClean="0">
                <a:solidFill>
                  <a:prstClr val="black"/>
                </a:solidFill>
                <a:latin typeface="ＭＳ Ｐゴシック"/>
                <a:ea typeface="ＭＳ Ｐゴシック"/>
              </a:rPr>
              <a:t>NTT</a:t>
            </a:r>
            <a:r>
              <a:rPr lang="ja-JP" altLang="en-US" sz="1400" b="1" dirty="0" smtClean="0">
                <a:solidFill>
                  <a:prstClr val="black"/>
                </a:solidFill>
                <a:latin typeface="ＭＳ Ｐゴシック"/>
                <a:ea typeface="ＭＳ Ｐゴシック"/>
              </a:rPr>
              <a:t>ドコモ</a:t>
            </a:r>
            <a:endParaRPr lang="ja-JP" altLang="en-US" sz="1400" b="1" dirty="0">
              <a:solidFill>
                <a:prstClr val="black"/>
              </a:solidFill>
              <a:latin typeface="ＭＳ Ｐゴシック"/>
              <a:ea typeface="ＭＳ Ｐゴシック"/>
            </a:endParaRPr>
          </a:p>
        </p:txBody>
      </p:sp>
      <p:sp>
        <p:nvSpPr>
          <p:cNvPr id="83" name="テキスト ボックス 82"/>
          <p:cNvSpPr txBox="1"/>
          <p:nvPr/>
        </p:nvSpPr>
        <p:spPr>
          <a:xfrm>
            <a:off x="2237074" y="6464273"/>
            <a:ext cx="723275" cy="307777"/>
          </a:xfrm>
          <a:prstGeom prst="rect">
            <a:avLst/>
          </a:prstGeom>
          <a:noFill/>
        </p:spPr>
        <p:txBody>
          <a:bodyPr wrap="none" rtlCol="0">
            <a:spAutoFit/>
          </a:bodyPr>
          <a:lstStyle/>
          <a:p>
            <a:r>
              <a:rPr lang="ja-JP" altLang="en-US" sz="1400" b="1" dirty="0" smtClean="0">
                <a:solidFill>
                  <a:prstClr val="black"/>
                </a:solidFill>
              </a:rPr>
              <a:t>気象庁</a:t>
            </a:r>
            <a:endParaRPr lang="ja-JP" altLang="en-US" sz="1400" b="1" dirty="0">
              <a:solidFill>
                <a:prstClr val="black"/>
              </a:solidFill>
            </a:endParaRPr>
          </a:p>
        </p:txBody>
      </p:sp>
      <p:sp>
        <p:nvSpPr>
          <p:cNvPr id="84" name="テキスト ボックス 83"/>
          <p:cNvSpPr txBox="1"/>
          <p:nvPr/>
        </p:nvSpPr>
        <p:spPr>
          <a:xfrm>
            <a:off x="3418515" y="6462900"/>
            <a:ext cx="1552028" cy="307777"/>
          </a:xfrm>
          <a:prstGeom prst="rect">
            <a:avLst/>
          </a:prstGeom>
          <a:noFill/>
        </p:spPr>
        <p:txBody>
          <a:bodyPr wrap="none" rtlCol="0">
            <a:spAutoFit/>
          </a:bodyPr>
          <a:lstStyle/>
          <a:p>
            <a:r>
              <a:rPr lang="ja-JP" altLang="en-US" sz="1400" b="1" dirty="0" smtClean="0">
                <a:solidFill>
                  <a:prstClr val="black"/>
                </a:solidFill>
              </a:rPr>
              <a:t>環境省そらまめ君</a:t>
            </a:r>
            <a:endParaRPr lang="ja-JP" altLang="en-US" sz="1400" b="1" dirty="0">
              <a:solidFill>
                <a:prstClr val="black"/>
              </a:solidFill>
            </a:endParaRPr>
          </a:p>
        </p:txBody>
      </p:sp>
      <p:sp>
        <p:nvSpPr>
          <p:cNvPr id="19" name="テキスト ボックス 18"/>
          <p:cNvSpPr txBox="1"/>
          <p:nvPr/>
        </p:nvSpPr>
        <p:spPr>
          <a:xfrm>
            <a:off x="188795" y="5999889"/>
            <a:ext cx="1726408" cy="461665"/>
          </a:xfrm>
          <a:prstGeom prst="rect">
            <a:avLst/>
          </a:prstGeom>
          <a:noFill/>
        </p:spPr>
        <p:txBody>
          <a:bodyPr wrap="square" rtlCol="0">
            <a:spAutoFit/>
          </a:bodyPr>
          <a:lstStyle/>
          <a:p>
            <a:r>
              <a:rPr lang="ja-JP" altLang="en-US" sz="1200" dirty="0" smtClean="0">
                <a:solidFill>
                  <a:prstClr val="black"/>
                </a:solidFill>
                <a:latin typeface="ＭＳ Ｐゴシック"/>
                <a:ea typeface="ＭＳ Ｐゴシック"/>
              </a:rPr>
              <a:t>ドコモ</a:t>
            </a:r>
            <a:r>
              <a:rPr lang="en-US" altLang="ja-JP" sz="1200" dirty="0" smtClean="0">
                <a:solidFill>
                  <a:prstClr val="black"/>
                </a:solidFill>
                <a:latin typeface="ＭＳ Ｐゴシック"/>
                <a:ea typeface="ＭＳ Ｐゴシック"/>
              </a:rPr>
              <a:t>ESN</a:t>
            </a:r>
          </a:p>
          <a:p>
            <a:r>
              <a:rPr lang="ja-JP" altLang="en-US" sz="1200" dirty="0" smtClean="0">
                <a:solidFill>
                  <a:prstClr val="black"/>
                </a:solidFill>
                <a:latin typeface="ＭＳ Ｐゴシック"/>
                <a:ea typeface="ＭＳ Ｐゴシック"/>
              </a:rPr>
              <a:t>花粉</a:t>
            </a:r>
            <a:r>
              <a:rPr lang="en-US" altLang="ja-JP" sz="1200" dirty="0" smtClean="0">
                <a:solidFill>
                  <a:prstClr val="black"/>
                </a:solidFill>
                <a:latin typeface="ＭＳ Ｐゴシック"/>
                <a:ea typeface="ＭＳ Ｐゴシック"/>
              </a:rPr>
              <a:t>60</a:t>
            </a:r>
            <a:r>
              <a:rPr lang="ja-JP" altLang="en-US" sz="1200" dirty="0" smtClean="0">
                <a:solidFill>
                  <a:prstClr val="black"/>
                </a:solidFill>
                <a:latin typeface="ＭＳ Ｐゴシック"/>
                <a:ea typeface="ＭＳ Ｐゴシック"/>
              </a:rPr>
              <a:t>局、気象</a:t>
            </a:r>
            <a:r>
              <a:rPr lang="en-US" altLang="ja-JP" sz="1200" dirty="0" smtClean="0">
                <a:solidFill>
                  <a:prstClr val="black"/>
                </a:solidFill>
                <a:latin typeface="ＭＳ Ｐゴシック"/>
                <a:ea typeface="ＭＳ Ｐゴシック"/>
              </a:rPr>
              <a:t>10</a:t>
            </a:r>
            <a:r>
              <a:rPr lang="ja-JP" altLang="en-US" sz="1200" dirty="0" smtClean="0">
                <a:solidFill>
                  <a:prstClr val="black"/>
                </a:solidFill>
                <a:latin typeface="ＭＳ Ｐゴシック"/>
                <a:ea typeface="ＭＳ Ｐゴシック"/>
              </a:rPr>
              <a:t>局</a:t>
            </a:r>
            <a:endParaRPr lang="en-US" altLang="ja-JP" sz="1200" dirty="0" smtClean="0">
              <a:solidFill>
                <a:prstClr val="black"/>
              </a:solidFill>
              <a:latin typeface="ＭＳ Ｐゴシック"/>
              <a:ea typeface="ＭＳ Ｐゴシック"/>
            </a:endParaRPr>
          </a:p>
        </p:txBody>
      </p:sp>
      <p:sp>
        <p:nvSpPr>
          <p:cNvPr id="21" name="テキスト ボックス 20"/>
          <p:cNvSpPr txBox="1"/>
          <p:nvPr/>
        </p:nvSpPr>
        <p:spPr>
          <a:xfrm>
            <a:off x="1887818" y="6029506"/>
            <a:ext cx="1476362" cy="461665"/>
          </a:xfrm>
          <a:prstGeom prst="rect">
            <a:avLst/>
          </a:prstGeom>
          <a:noFill/>
        </p:spPr>
        <p:txBody>
          <a:bodyPr wrap="square" rtlCol="0">
            <a:spAutoFit/>
          </a:bodyPr>
          <a:lstStyle/>
          <a:p>
            <a:r>
              <a:rPr lang="ja-JP" altLang="en-US" sz="1200" dirty="0" smtClean="0">
                <a:solidFill>
                  <a:prstClr val="black"/>
                </a:solidFill>
                <a:latin typeface="ＭＳ Ｐゴシック"/>
                <a:ea typeface="ＭＳ Ｐゴシック"/>
              </a:rPr>
              <a:t>（財）気象業務支援センターより入手</a:t>
            </a:r>
            <a:endParaRPr lang="ja-JP" altLang="en-US" sz="1200" dirty="0">
              <a:solidFill>
                <a:prstClr val="black"/>
              </a:solidFill>
              <a:latin typeface="ＭＳ Ｐゴシック"/>
              <a:ea typeface="ＭＳ Ｐゴシック"/>
            </a:endParaRPr>
          </a:p>
        </p:txBody>
      </p:sp>
      <p:sp>
        <p:nvSpPr>
          <p:cNvPr id="22" name="正方形/長方形 21"/>
          <p:cNvSpPr/>
          <p:nvPr/>
        </p:nvSpPr>
        <p:spPr>
          <a:xfrm>
            <a:off x="137808" y="5687670"/>
            <a:ext cx="1705387" cy="261610"/>
          </a:xfrm>
          <a:prstGeom prst="rect">
            <a:avLst/>
          </a:prstGeom>
        </p:spPr>
        <p:txBody>
          <a:bodyPr wrap="square">
            <a:spAutoFit/>
          </a:bodyPr>
          <a:lstStyle/>
          <a:p>
            <a:pPr algn="ctr"/>
            <a:r>
              <a:rPr lang="ja-JP" altLang="en-US" sz="1050" b="1" dirty="0" smtClean="0">
                <a:solidFill>
                  <a:prstClr val="black"/>
                </a:solidFill>
                <a:latin typeface="ＭＳ Ｐゴシック"/>
                <a:ea typeface="ＭＳ Ｐゴシック"/>
              </a:rPr>
              <a:t>花粉飛散個数</a:t>
            </a:r>
            <a:endParaRPr lang="ja-JP" altLang="en-US" sz="1100" b="1" dirty="0">
              <a:solidFill>
                <a:prstClr val="black"/>
              </a:solidFill>
              <a:latin typeface="ＭＳ Ｐゴシック"/>
              <a:ea typeface="ＭＳ Ｐゴシック"/>
            </a:endParaRPr>
          </a:p>
        </p:txBody>
      </p:sp>
      <p:sp>
        <p:nvSpPr>
          <p:cNvPr id="89" name="正方形/長方形 88"/>
          <p:cNvSpPr/>
          <p:nvPr/>
        </p:nvSpPr>
        <p:spPr>
          <a:xfrm>
            <a:off x="1852051" y="5662932"/>
            <a:ext cx="1575320" cy="438582"/>
          </a:xfrm>
          <a:prstGeom prst="rect">
            <a:avLst/>
          </a:prstGeom>
        </p:spPr>
        <p:txBody>
          <a:bodyPr wrap="square">
            <a:spAutoFit/>
          </a:bodyPr>
          <a:lstStyle/>
          <a:p>
            <a:r>
              <a:rPr lang="ja-JP" altLang="en-US" sz="1050" b="1" dirty="0" smtClean="0">
                <a:solidFill>
                  <a:prstClr val="black"/>
                </a:solidFill>
                <a:latin typeface="ＭＳ Ｐゴシック"/>
                <a:ea typeface="ＭＳ Ｐゴシック"/>
              </a:rPr>
              <a:t>気温、降水量、風向風速</a:t>
            </a:r>
            <a:endParaRPr lang="en-US" altLang="ja-JP" sz="1050" b="1" dirty="0" smtClean="0">
              <a:solidFill>
                <a:prstClr val="black"/>
              </a:solidFill>
              <a:latin typeface="ＭＳ Ｐゴシック"/>
              <a:ea typeface="ＭＳ Ｐゴシック"/>
            </a:endParaRPr>
          </a:p>
          <a:p>
            <a:r>
              <a:rPr lang="ja-JP" altLang="en-US" sz="1200" b="1" dirty="0" smtClean="0">
                <a:solidFill>
                  <a:prstClr val="black"/>
                </a:solidFill>
                <a:latin typeface="ＭＳ Ｐゴシック"/>
                <a:ea typeface="ＭＳ Ｐゴシック"/>
              </a:rPr>
              <a:t>日照を観測点</a:t>
            </a:r>
            <a:r>
              <a:rPr lang="en-US" altLang="ja-JP" sz="1200" b="1" dirty="0" smtClean="0">
                <a:solidFill>
                  <a:prstClr val="black"/>
                </a:solidFill>
                <a:latin typeface="ＭＳ Ｐゴシック"/>
                <a:ea typeface="ＭＳ Ｐゴシック"/>
              </a:rPr>
              <a:t>18</a:t>
            </a:r>
            <a:r>
              <a:rPr lang="ja-JP" altLang="en-US" sz="1200" b="1" dirty="0">
                <a:solidFill>
                  <a:prstClr val="black"/>
                </a:solidFill>
                <a:latin typeface="ＭＳ Ｐゴシック"/>
                <a:ea typeface="ＭＳ Ｐゴシック"/>
              </a:rPr>
              <a:t>ヶ所</a:t>
            </a:r>
          </a:p>
        </p:txBody>
      </p:sp>
      <p:sp>
        <p:nvSpPr>
          <p:cNvPr id="90" name="正方形/長方形 89"/>
          <p:cNvSpPr/>
          <p:nvPr/>
        </p:nvSpPr>
        <p:spPr>
          <a:xfrm>
            <a:off x="3408562" y="5687670"/>
            <a:ext cx="1561981" cy="261610"/>
          </a:xfrm>
          <a:prstGeom prst="rect">
            <a:avLst/>
          </a:prstGeom>
        </p:spPr>
        <p:txBody>
          <a:bodyPr wrap="square">
            <a:spAutoFit/>
          </a:bodyPr>
          <a:lstStyle/>
          <a:p>
            <a:r>
              <a:rPr lang="ja-JP" altLang="en-US" sz="1100" b="1" dirty="0" smtClean="0">
                <a:solidFill>
                  <a:prstClr val="black"/>
                </a:solidFill>
                <a:latin typeface="ＭＳ Ｐゴシック"/>
                <a:ea typeface="ＭＳ Ｐゴシック"/>
              </a:rPr>
              <a:t>大気汚染物質</a:t>
            </a:r>
            <a:r>
              <a:rPr lang="en-US" altLang="ja-JP" sz="1100" b="1" dirty="0" smtClean="0">
                <a:solidFill>
                  <a:prstClr val="black"/>
                </a:solidFill>
                <a:latin typeface="ＭＳ Ｐゴシック"/>
                <a:ea typeface="ＭＳ Ｐゴシック"/>
              </a:rPr>
              <a:t>12</a:t>
            </a:r>
            <a:r>
              <a:rPr lang="ja-JP" altLang="en-US" sz="1100" b="1" dirty="0" smtClean="0">
                <a:solidFill>
                  <a:prstClr val="black"/>
                </a:solidFill>
                <a:latin typeface="ＭＳ Ｐゴシック"/>
                <a:ea typeface="ＭＳ Ｐゴシック"/>
              </a:rPr>
              <a:t>種類</a:t>
            </a:r>
            <a:endParaRPr lang="ja-JP" altLang="en-US" sz="1200" b="1" dirty="0">
              <a:solidFill>
                <a:prstClr val="black"/>
              </a:solidFill>
              <a:latin typeface="ＭＳ Ｐゴシック"/>
              <a:ea typeface="ＭＳ Ｐゴシック"/>
            </a:endParaRPr>
          </a:p>
        </p:txBody>
      </p:sp>
      <p:sp>
        <p:nvSpPr>
          <p:cNvPr id="94" name="テキスト ボックス 93"/>
          <p:cNvSpPr txBox="1"/>
          <p:nvPr/>
        </p:nvSpPr>
        <p:spPr>
          <a:xfrm>
            <a:off x="3408562" y="6030667"/>
            <a:ext cx="1561981" cy="430887"/>
          </a:xfrm>
          <a:prstGeom prst="rect">
            <a:avLst/>
          </a:prstGeom>
          <a:noFill/>
        </p:spPr>
        <p:txBody>
          <a:bodyPr wrap="square" rtlCol="0">
            <a:spAutoFit/>
          </a:bodyPr>
          <a:lstStyle/>
          <a:p>
            <a:r>
              <a:rPr lang="ja-JP" altLang="en-US" sz="1100" dirty="0" smtClean="0">
                <a:solidFill>
                  <a:prstClr val="black"/>
                </a:solidFill>
                <a:latin typeface="ＭＳ Ｐゴシック"/>
                <a:ea typeface="ＭＳ Ｐゴシック"/>
              </a:rPr>
              <a:t>環境省、千葉県、千葉市ほか</a:t>
            </a:r>
            <a:r>
              <a:rPr lang="en-US" altLang="ja-JP" sz="1100" dirty="0" smtClean="0">
                <a:solidFill>
                  <a:prstClr val="black"/>
                </a:solidFill>
                <a:latin typeface="ＭＳ Ｐゴシック"/>
                <a:ea typeface="ＭＳ Ｐゴシック"/>
              </a:rPr>
              <a:t>11</a:t>
            </a:r>
            <a:r>
              <a:rPr lang="ja-JP" altLang="en-US" sz="1100" dirty="0" smtClean="0">
                <a:solidFill>
                  <a:prstClr val="black"/>
                </a:solidFill>
                <a:latin typeface="ＭＳ Ｐゴシック"/>
                <a:ea typeface="ＭＳ Ｐゴシック"/>
              </a:rPr>
              <a:t>市計</a:t>
            </a:r>
            <a:r>
              <a:rPr lang="en-US" altLang="ja-JP" sz="1100" dirty="0" smtClean="0">
                <a:solidFill>
                  <a:prstClr val="black"/>
                </a:solidFill>
                <a:latin typeface="ＭＳ Ｐゴシック"/>
                <a:ea typeface="ＭＳ Ｐゴシック"/>
              </a:rPr>
              <a:t>14</a:t>
            </a:r>
            <a:r>
              <a:rPr lang="ja-JP" altLang="en-US" sz="1100" dirty="0" smtClean="0">
                <a:solidFill>
                  <a:prstClr val="black"/>
                </a:solidFill>
                <a:latin typeface="ＭＳ Ｐゴシック"/>
                <a:ea typeface="ＭＳ Ｐゴシック"/>
              </a:rPr>
              <a:t>か所</a:t>
            </a:r>
            <a:endParaRPr lang="ja-JP" altLang="en-US" sz="1100" dirty="0">
              <a:solidFill>
                <a:prstClr val="black"/>
              </a:solidFill>
              <a:latin typeface="ＭＳ Ｐゴシック"/>
              <a:ea typeface="ＭＳ Ｐゴシック"/>
            </a:endParaRPr>
          </a:p>
        </p:txBody>
      </p:sp>
      <p:sp>
        <p:nvSpPr>
          <p:cNvPr id="86" name="正方形/長方形 85"/>
          <p:cNvSpPr/>
          <p:nvPr/>
        </p:nvSpPr>
        <p:spPr>
          <a:xfrm>
            <a:off x="56456" y="476672"/>
            <a:ext cx="9762844" cy="1016134"/>
          </a:xfrm>
          <a:prstGeom prst="rect">
            <a:avLst/>
          </a:prstGeom>
          <a:ln w="19050">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marL="180975" indent="-180975">
              <a:lnSpc>
                <a:spcPts val="1500"/>
              </a:lnSpc>
            </a:pPr>
            <a:r>
              <a:rPr lang="ja-JP" altLang="en-US" sz="1400" dirty="0">
                <a:solidFill>
                  <a:prstClr val="black"/>
                </a:solidFill>
                <a:latin typeface="ＭＳ Ｐゴシック"/>
              </a:rPr>
              <a:t>○　本実証では、千葉県全域を対象に３種</a:t>
            </a:r>
            <a:r>
              <a:rPr lang="en-US" altLang="ja-JP" sz="1400" dirty="0">
                <a:solidFill>
                  <a:prstClr val="black"/>
                </a:solidFill>
                <a:latin typeface="ＭＳ Ｐゴシック"/>
              </a:rPr>
              <a:t>(</a:t>
            </a:r>
            <a:r>
              <a:rPr lang="ja-JP" altLang="en-US" sz="1400" dirty="0">
                <a:solidFill>
                  <a:prstClr val="black"/>
                </a:solidFill>
                <a:latin typeface="ＭＳ Ｐゴシック"/>
              </a:rPr>
              <a:t>花粉、気象、大気汚染物質）の観測データ</a:t>
            </a:r>
            <a:r>
              <a:rPr lang="ja-JP" altLang="en-US" sz="1400" dirty="0" smtClean="0">
                <a:solidFill>
                  <a:prstClr val="black"/>
                </a:solidFill>
                <a:latin typeface="ＭＳ Ｐゴシック"/>
              </a:rPr>
              <a:t>と、臨床</a:t>
            </a:r>
            <a:r>
              <a:rPr lang="ja-JP" altLang="en-US" sz="1400" dirty="0">
                <a:solidFill>
                  <a:prstClr val="black"/>
                </a:solidFill>
                <a:latin typeface="ＭＳ Ｐゴシック"/>
              </a:rPr>
              <a:t>試験被験者の花粉症患者</a:t>
            </a:r>
            <a:r>
              <a:rPr lang="ja-JP" altLang="en-US" sz="1400" dirty="0" smtClean="0">
                <a:solidFill>
                  <a:prstClr val="black"/>
                </a:solidFill>
                <a:latin typeface="ＭＳ Ｐゴシック"/>
              </a:rPr>
              <a:t>情報（同意取得済、匿名化・統計処理済）とを、共通</a:t>
            </a:r>
            <a:r>
              <a:rPr lang="en-US" altLang="ja-JP" sz="1400" dirty="0" smtClean="0">
                <a:solidFill>
                  <a:prstClr val="black"/>
                </a:solidFill>
                <a:latin typeface="ＭＳ Ｐゴシック"/>
              </a:rPr>
              <a:t>API</a:t>
            </a:r>
            <a:r>
              <a:rPr lang="ja-JP" altLang="en-US" sz="1400" dirty="0" smtClean="0">
                <a:solidFill>
                  <a:prstClr val="black"/>
                </a:solidFill>
                <a:latin typeface="ＭＳ Ｐゴシック"/>
              </a:rPr>
              <a:t>により</a:t>
            </a:r>
            <a:r>
              <a:rPr lang="en-US" altLang="ja-JP" sz="1400" dirty="0" smtClean="0">
                <a:solidFill>
                  <a:prstClr val="black"/>
                </a:solidFill>
                <a:latin typeface="ＭＳ Ｐゴシック"/>
              </a:rPr>
              <a:t>1</a:t>
            </a:r>
            <a:r>
              <a:rPr lang="ja-JP" altLang="en-US" sz="1400" dirty="0" err="1">
                <a:solidFill>
                  <a:prstClr val="black"/>
                </a:solidFill>
                <a:latin typeface="ＭＳ Ｐゴシック"/>
              </a:rPr>
              <a:t>つの</a:t>
            </a:r>
            <a:r>
              <a:rPr lang="ja-JP" altLang="en-US" sz="1400" dirty="0" smtClean="0">
                <a:solidFill>
                  <a:prstClr val="black"/>
                </a:solidFill>
                <a:latin typeface="ＭＳ Ｐゴシック"/>
              </a:rPr>
              <a:t>ウェブサイト上に表示・公開。</a:t>
            </a:r>
            <a:endParaRPr lang="en-US" altLang="ja-JP" sz="1400" dirty="0" smtClean="0">
              <a:solidFill>
                <a:prstClr val="black"/>
              </a:solidFill>
              <a:latin typeface="ＭＳ Ｐゴシック"/>
            </a:endParaRPr>
          </a:p>
          <a:p>
            <a:pPr marL="180975" indent="-180975">
              <a:lnSpc>
                <a:spcPts val="1500"/>
              </a:lnSpc>
            </a:pPr>
            <a:r>
              <a:rPr lang="ja-JP" altLang="en-US" sz="1400" dirty="0" smtClean="0">
                <a:solidFill>
                  <a:prstClr val="black"/>
                </a:solidFill>
                <a:latin typeface="ＭＳ Ｐゴシック"/>
              </a:rPr>
              <a:t>○　実証の結果</a:t>
            </a:r>
            <a:r>
              <a:rPr lang="ja-JP" altLang="en-US" sz="1400" dirty="0">
                <a:solidFill>
                  <a:prstClr val="black"/>
                </a:solidFill>
                <a:latin typeface="ＭＳ Ｐゴシック"/>
              </a:rPr>
              <a:t>、</a:t>
            </a:r>
            <a:r>
              <a:rPr lang="ja-JP" altLang="en-US" sz="1400" dirty="0" smtClean="0">
                <a:solidFill>
                  <a:prstClr val="black"/>
                </a:solidFill>
                <a:latin typeface="ＭＳ Ｐゴシック"/>
              </a:rPr>
              <a:t>花粉</a:t>
            </a:r>
            <a:r>
              <a:rPr lang="ja-JP" altLang="en-US" sz="1400" dirty="0">
                <a:solidFill>
                  <a:prstClr val="black"/>
                </a:solidFill>
                <a:latin typeface="ＭＳ Ｐゴシック"/>
              </a:rPr>
              <a:t>情報と患者症状・薬剤データとの相関性も見え</a:t>
            </a:r>
            <a:r>
              <a:rPr lang="ja-JP" altLang="en-US" sz="1400" dirty="0" smtClean="0">
                <a:solidFill>
                  <a:prstClr val="black"/>
                </a:solidFill>
                <a:latin typeface="ＭＳ Ｐゴシック"/>
              </a:rPr>
              <a:t>、花粉症</a:t>
            </a:r>
            <a:r>
              <a:rPr lang="ja-JP" altLang="en-US" sz="1400" dirty="0">
                <a:solidFill>
                  <a:prstClr val="black"/>
                </a:solidFill>
                <a:latin typeface="ＭＳ Ｐゴシック"/>
              </a:rPr>
              <a:t>患者の</a:t>
            </a:r>
            <a:r>
              <a:rPr lang="en-US" altLang="ja-JP" sz="1400" dirty="0">
                <a:solidFill>
                  <a:prstClr val="black"/>
                </a:solidFill>
                <a:latin typeface="ＭＳ Ｐゴシック"/>
              </a:rPr>
              <a:t>80</a:t>
            </a:r>
            <a:r>
              <a:rPr lang="ja-JP" altLang="en-US" sz="1400" dirty="0">
                <a:solidFill>
                  <a:prstClr val="black"/>
                </a:solidFill>
                <a:latin typeface="ＭＳ Ｐゴシック"/>
              </a:rPr>
              <a:t>％が役に</a:t>
            </a:r>
            <a:r>
              <a:rPr lang="ja-JP" altLang="en-US" sz="1400" dirty="0" smtClean="0">
                <a:solidFill>
                  <a:prstClr val="black"/>
                </a:solidFill>
                <a:latin typeface="ＭＳ Ｐゴシック"/>
              </a:rPr>
              <a:t>立つと回答。地域に</a:t>
            </a:r>
            <a:r>
              <a:rPr lang="ja-JP" altLang="en-US" sz="1400" dirty="0">
                <a:solidFill>
                  <a:prstClr val="black"/>
                </a:solidFill>
                <a:latin typeface="ＭＳ Ｐゴシック"/>
              </a:rPr>
              <a:t>応じた</a:t>
            </a:r>
            <a:r>
              <a:rPr lang="ja-JP" altLang="en-US" sz="1400" dirty="0" smtClean="0">
                <a:solidFill>
                  <a:prstClr val="black"/>
                </a:solidFill>
                <a:latin typeface="ＭＳ Ｐゴシック"/>
              </a:rPr>
              <a:t>より</a:t>
            </a:r>
            <a:r>
              <a:rPr lang="ja-JP" altLang="en-US" sz="1400" dirty="0">
                <a:solidFill>
                  <a:prstClr val="black"/>
                </a:solidFill>
                <a:latin typeface="ＭＳ Ｐゴシック"/>
              </a:rPr>
              <a:t>きめ細か</a:t>
            </a:r>
            <a:r>
              <a:rPr lang="ja-JP" altLang="en-US" sz="1400" dirty="0" smtClean="0">
                <a:solidFill>
                  <a:prstClr val="black"/>
                </a:solidFill>
                <a:latin typeface="ＭＳ Ｐゴシック"/>
              </a:rPr>
              <a:t>な情報</a:t>
            </a:r>
            <a:r>
              <a:rPr lang="ja-JP" altLang="en-US" sz="1400" dirty="0">
                <a:solidFill>
                  <a:prstClr val="black"/>
                </a:solidFill>
                <a:latin typeface="ＭＳ Ｐゴシック"/>
              </a:rPr>
              <a:t>を発信</a:t>
            </a:r>
            <a:r>
              <a:rPr lang="ja-JP" altLang="en-US" sz="1400" dirty="0" smtClean="0">
                <a:solidFill>
                  <a:prstClr val="black"/>
                </a:solidFill>
                <a:latin typeface="ＭＳ Ｐゴシック"/>
              </a:rPr>
              <a:t>することに</a:t>
            </a:r>
            <a:r>
              <a:rPr lang="ja-JP" altLang="en-US" sz="1400" dirty="0">
                <a:solidFill>
                  <a:prstClr val="black"/>
                </a:solidFill>
                <a:latin typeface="ＭＳ Ｐゴシック"/>
              </a:rPr>
              <a:t>よって</a:t>
            </a:r>
            <a:r>
              <a:rPr lang="ja-JP" altLang="en-US" sz="1400" dirty="0" smtClean="0">
                <a:solidFill>
                  <a:prstClr val="black"/>
                </a:solidFill>
                <a:latin typeface="ＭＳ Ｐゴシック"/>
              </a:rPr>
              <a:t>、個人の花粉</a:t>
            </a:r>
            <a:r>
              <a:rPr lang="ja-JP" altLang="en-US" sz="1400" dirty="0">
                <a:solidFill>
                  <a:prstClr val="black"/>
                </a:solidFill>
                <a:latin typeface="ＭＳ Ｐゴシック"/>
              </a:rPr>
              <a:t>回避行動を</a:t>
            </a:r>
            <a:r>
              <a:rPr lang="ja-JP" altLang="en-US" sz="1400" dirty="0" smtClean="0">
                <a:solidFill>
                  <a:prstClr val="black"/>
                </a:solidFill>
                <a:latin typeface="ＭＳ Ｐゴシック"/>
              </a:rPr>
              <a:t>導けること等ができれば、花粉症の症状</a:t>
            </a:r>
            <a:r>
              <a:rPr lang="ja-JP" altLang="en-US" sz="1400" dirty="0">
                <a:solidFill>
                  <a:prstClr val="black"/>
                </a:solidFill>
                <a:latin typeface="ＭＳ Ｐゴシック"/>
              </a:rPr>
              <a:t>軽減への期待が持てる</a:t>
            </a:r>
            <a:r>
              <a:rPr lang="ja-JP" altLang="en-US" sz="1400" dirty="0" smtClean="0">
                <a:solidFill>
                  <a:prstClr val="black"/>
                </a:solidFill>
                <a:latin typeface="ＭＳ Ｐゴシック"/>
              </a:rPr>
              <a:t>。</a:t>
            </a:r>
            <a:endParaRPr lang="ja-JP" altLang="en-US" sz="1400" dirty="0">
              <a:solidFill>
                <a:prstClr val="black"/>
              </a:solidFill>
              <a:latin typeface="ＭＳ Ｐゴシック"/>
            </a:endParaRPr>
          </a:p>
        </p:txBody>
      </p:sp>
      <p:sp>
        <p:nvSpPr>
          <p:cNvPr id="2" name="正方形/長方形 1"/>
          <p:cNvSpPr/>
          <p:nvPr/>
        </p:nvSpPr>
        <p:spPr>
          <a:xfrm>
            <a:off x="56456" y="1556793"/>
            <a:ext cx="7032350" cy="370632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15" name="図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38128" y="3348604"/>
            <a:ext cx="1859088" cy="1267713"/>
          </a:xfrm>
          <a:prstGeom prst="rect">
            <a:avLst/>
          </a:prstGeom>
          <a:ln>
            <a:solidFill>
              <a:schemeClr val="tx1"/>
            </a:solidFill>
          </a:ln>
        </p:spPr>
      </p:pic>
      <p:sp>
        <p:nvSpPr>
          <p:cNvPr id="87" name="正方形/長方形 86"/>
          <p:cNvSpPr/>
          <p:nvPr/>
        </p:nvSpPr>
        <p:spPr>
          <a:xfrm>
            <a:off x="7198068" y="1556794"/>
            <a:ext cx="2652546" cy="370632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8" name="テキスト ボックス 87"/>
          <p:cNvSpPr txBox="1"/>
          <p:nvPr/>
        </p:nvSpPr>
        <p:spPr>
          <a:xfrm>
            <a:off x="8409384" y="4473462"/>
            <a:ext cx="1477526" cy="430887"/>
          </a:xfrm>
          <a:prstGeom prst="rect">
            <a:avLst/>
          </a:prstGeom>
          <a:noFill/>
        </p:spPr>
        <p:txBody>
          <a:bodyPr wrap="square" rtlCol="0">
            <a:spAutoFit/>
          </a:bodyPr>
          <a:lstStyle/>
          <a:p>
            <a:pPr algn="ctr"/>
            <a:r>
              <a:rPr lang="ja-JP" altLang="en-US" sz="1100" dirty="0" smtClean="0">
                <a:solidFill>
                  <a:prstClr val="black"/>
                </a:solidFill>
              </a:rPr>
              <a:t>花粉ｴｽｹｰﾌﾟ</a:t>
            </a:r>
            <a:endParaRPr lang="en-US" altLang="ja-JP" sz="1100" dirty="0" smtClean="0">
              <a:solidFill>
                <a:prstClr val="black"/>
              </a:solidFill>
            </a:endParaRPr>
          </a:p>
          <a:p>
            <a:pPr algn="ctr"/>
            <a:r>
              <a:rPr lang="ja-JP" altLang="en-US" sz="1100" dirty="0" smtClean="0">
                <a:solidFill>
                  <a:prstClr val="black"/>
                </a:solidFill>
              </a:rPr>
              <a:t>（ﾁｰﾑ</a:t>
            </a:r>
            <a:r>
              <a:rPr lang="en-US" altLang="ja-JP" sz="1100" dirty="0" smtClean="0">
                <a:solidFill>
                  <a:prstClr val="black"/>
                </a:solidFill>
              </a:rPr>
              <a:t>EGG</a:t>
            </a:r>
            <a:r>
              <a:rPr lang="ja-JP" altLang="en-US" sz="1100" dirty="0" smtClean="0">
                <a:solidFill>
                  <a:prstClr val="black"/>
                </a:solidFill>
              </a:rPr>
              <a:t>株式会社）</a:t>
            </a:r>
            <a:endParaRPr lang="en-US" altLang="ja-JP" sz="1100" dirty="0" smtClean="0">
              <a:solidFill>
                <a:prstClr val="black"/>
              </a:solidFill>
            </a:endParaRPr>
          </a:p>
        </p:txBody>
      </p:sp>
      <p:sp>
        <p:nvSpPr>
          <p:cNvPr id="91" name="テキスト ボックス 90"/>
          <p:cNvSpPr txBox="1"/>
          <p:nvPr/>
        </p:nvSpPr>
        <p:spPr>
          <a:xfrm>
            <a:off x="7113240" y="1921547"/>
            <a:ext cx="2821508" cy="261610"/>
          </a:xfrm>
          <a:prstGeom prst="rect">
            <a:avLst/>
          </a:prstGeom>
          <a:noFill/>
        </p:spPr>
        <p:txBody>
          <a:bodyPr wrap="square" rtlCol="0">
            <a:spAutoFit/>
          </a:bodyPr>
          <a:lstStyle/>
          <a:p>
            <a:pPr marL="171450" indent="-171450" algn="ctr">
              <a:buFont typeface="Wingdings" panose="05000000000000000000" pitchFamily="2" charset="2"/>
              <a:buChar char="Ø"/>
            </a:pPr>
            <a:r>
              <a:rPr lang="ja-JP" altLang="en-US" sz="1100" dirty="0" smtClean="0">
                <a:solidFill>
                  <a:prstClr val="black"/>
                </a:solidFill>
                <a:latin typeface="ＭＳ Ｐゴシック"/>
                <a:ea typeface="ＭＳ Ｐゴシック"/>
              </a:rPr>
              <a:t>花粉症関連情報を活用した作品は計</a:t>
            </a:r>
            <a:r>
              <a:rPr lang="en-US" altLang="ja-JP" sz="1100" dirty="0" smtClean="0">
                <a:solidFill>
                  <a:prstClr val="black"/>
                </a:solidFill>
                <a:latin typeface="ＭＳ Ｐゴシック"/>
                <a:ea typeface="ＭＳ Ｐゴシック"/>
              </a:rPr>
              <a:t>9</a:t>
            </a:r>
            <a:r>
              <a:rPr lang="ja-JP" altLang="en-US" sz="1100" dirty="0" smtClean="0">
                <a:solidFill>
                  <a:prstClr val="black"/>
                </a:solidFill>
                <a:latin typeface="ＭＳ Ｐゴシック"/>
                <a:ea typeface="ＭＳ Ｐゴシック"/>
              </a:rPr>
              <a:t>件</a:t>
            </a:r>
            <a:endParaRPr lang="en-US" altLang="ja-JP" sz="1100" dirty="0" smtClean="0">
              <a:solidFill>
                <a:prstClr val="black"/>
              </a:solidFill>
              <a:latin typeface="ＭＳ Ｐゴシック"/>
              <a:ea typeface="ＭＳ Ｐゴシック"/>
            </a:endParaRPr>
          </a:p>
        </p:txBody>
      </p:sp>
      <p:sp>
        <p:nvSpPr>
          <p:cNvPr id="98" name="テキスト ボックス 97"/>
          <p:cNvSpPr txBox="1"/>
          <p:nvPr/>
        </p:nvSpPr>
        <p:spPr>
          <a:xfrm>
            <a:off x="7249170" y="2312061"/>
            <a:ext cx="872182" cy="261610"/>
          </a:xfrm>
          <a:prstGeom prst="rect">
            <a:avLst/>
          </a:prstGeom>
          <a:noFill/>
        </p:spPr>
        <p:txBody>
          <a:bodyPr wrap="square" rtlCol="0">
            <a:spAutoFit/>
          </a:bodyPr>
          <a:lstStyle/>
          <a:p>
            <a:r>
              <a:rPr lang="ja-JP" altLang="en-US" sz="1100" dirty="0" smtClean="0">
                <a:solidFill>
                  <a:prstClr val="black"/>
                </a:solidFill>
                <a:latin typeface="ＭＳ Ｐゴシック"/>
                <a:ea typeface="ＭＳ Ｐゴシック"/>
              </a:rPr>
              <a:t>（作品例）</a:t>
            </a:r>
            <a:endParaRPr lang="en-US" altLang="ja-JP" sz="1100" dirty="0" smtClean="0">
              <a:solidFill>
                <a:prstClr val="black"/>
              </a:solidFill>
              <a:latin typeface="ＭＳ Ｐゴシック"/>
              <a:ea typeface="ＭＳ Ｐゴシック"/>
            </a:endParaRPr>
          </a:p>
        </p:txBody>
      </p:sp>
      <p:sp>
        <p:nvSpPr>
          <p:cNvPr id="99" name="テキスト ボックス 98"/>
          <p:cNvSpPr txBox="1"/>
          <p:nvPr/>
        </p:nvSpPr>
        <p:spPr>
          <a:xfrm>
            <a:off x="7185248" y="4858763"/>
            <a:ext cx="1431323" cy="261610"/>
          </a:xfrm>
          <a:prstGeom prst="rect">
            <a:avLst/>
          </a:prstGeom>
          <a:noFill/>
        </p:spPr>
        <p:txBody>
          <a:bodyPr wrap="square" rtlCol="0">
            <a:spAutoFit/>
          </a:bodyPr>
          <a:lstStyle/>
          <a:p>
            <a:pPr algn="ctr"/>
            <a:r>
              <a:rPr lang="ja-JP" altLang="en-US" sz="1100" dirty="0">
                <a:solidFill>
                  <a:prstClr val="black"/>
                </a:solidFill>
                <a:latin typeface="ＭＳ Ｐゴシック"/>
                <a:ea typeface="ＭＳ Ｐゴシック"/>
              </a:rPr>
              <a:t>⇒</a:t>
            </a:r>
            <a:r>
              <a:rPr lang="ja-JP" altLang="en-US" sz="1100" dirty="0" smtClean="0">
                <a:solidFill>
                  <a:prstClr val="black"/>
                </a:solidFill>
                <a:latin typeface="ＭＳ Ｐゴシック"/>
                <a:ea typeface="ＭＳ Ｐゴシック"/>
              </a:rPr>
              <a:t>最優秀賞・実証賞</a:t>
            </a:r>
            <a:endParaRPr lang="en-US" altLang="ja-JP" sz="1100" dirty="0" smtClean="0">
              <a:solidFill>
                <a:prstClr val="black"/>
              </a:solidFill>
              <a:latin typeface="ＭＳ Ｐゴシック"/>
              <a:ea typeface="ＭＳ Ｐゴシック"/>
            </a:endParaRPr>
          </a:p>
        </p:txBody>
      </p:sp>
      <p:sp>
        <p:nvSpPr>
          <p:cNvPr id="24" name="テキスト ボックス 23"/>
          <p:cNvSpPr txBox="1"/>
          <p:nvPr/>
        </p:nvSpPr>
        <p:spPr>
          <a:xfrm>
            <a:off x="270022" y="4642739"/>
            <a:ext cx="2162698" cy="261610"/>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100" dirty="0" smtClean="0">
                <a:solidFill>
                  <a:prstClr val="black"/>
                </a:solidFill>
              </a:rPr>
              <a:t>一覧性をもった可視化を実現</a:t>
            </a:r>
            <a:endParaRPr lang="ja-JP" altLang="en-US" sz="1100" dirty="0">
              <a:solidFill>
                <a:prstClr val="black"/>
              </a:solidFill>
            </a:endParaRPr>
          </a:p>
        </p:txBody>
      </p:sp>
      <p:sp>
        <p:nvSpPr>
          <p:cNvPr id="103" name="テキスト ボックス 102"/>
          <p:cNvSpPr txBox="1"/>
          <p:nvPr/>
        </p:nvSpPr>
        <p:spPr>
          <a:xfrm>
            <a:off x="2545032" y="4616317"/>
            <a:ext cx="2407968" cy="600164"/>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100" dirty="0" smtClean="0">
                <a:solidFill>
                  <a:prstClr val="black"/>
                </a:solidFill>
              </a:rPr>
              <a:t>花粉飛散量と症状の相関性を確認</a:t>
            </a:r>
            <a:endParaRPr lang="en-US" altLang="ja-JP" sz="1100" dirty="0">
              <a:solidFill>
                <a:prstClr val="black"/>
              </a:solidFill>
            </a:endParaRPr>
          </a:p>
          <a:p>
            <a:pPr marL="171450" indent="-171450">
              <a:buFont typeface="Wingdings" panose="05000000000000000000" pitchFamily="2" charset="2"/>
              <a:buChar char="Ø"/>
            </a:pPr>
            <a:r>
              <a:rPr lang="ja-JP" altLang="en-US" sz="1100" dirty="0" smtClean="0">
                <a:solidFill>
                  <a:prstClr val="black"/>
                </a:solidFill>
              </a:rPr>
              <a:t>その他の汚染物質との相関性評価が今後の課題</a:t>
            </a:r>
            <a:endParaRPr lang="ja-JP" altLang="en-US" sz="1100" dirty="0">
              <a:solidFill>
                <a:prstClr val="black"/>
              </a:solidFill>
            </a:endParaRPr>
          </a:p>
        </p:txBody>
      </p:sp>
      <p:sp>
        <p:nvSpPr>
          <p:cNvPr id="104" name="テキスト ボックス 103"/>
          <p:cNvSpPr txBox="1"/>
          <p:nvPr/>
        </p:nvSpPr>
        <p:spPr>
          <a:xfrm>
            <a:off x="4921296" y="4616317"/>
            <a:ext cx="2167510" cy="600164"/>
          </a:xfrm>
          <a:prstGeom prst="rect">
            <a:avLst/>
          </a:prstGeom>
          <a:noFill/>
        </p:spPr>
        <p:txBody>
          <a:bodyPr wrap="square" rtlCol="0">
            <a:spAutoFit/>
          </a:bodyPr>
          <a:lstStyle/>
          <a:p>
            <a:pPr marL="171450" indent="-171450">
              <a:buFont typeface="Wingdings" panose="05000000000000000000" pitchFamily="2" charset="2"/>
              <a:buChar char="Ø"/>
            </a:pPr>
            <a:r>
              <a:rPr lang="ja-JP" altLang="en-US" sz="1100" dirty="0" smtClean="0">
                <a:solidFill>
                  <a:prstClr val="black"/>
                </a:solidFill>
              </a:rPr>
              <a:t>定性的なお役立ち情報の他に、タイムリーな情報提供が今後の課題</a:t>
            </a:r>
            <a:endParaRPr lang="ja-JP" altLang="en-US" sz="1100" dirty="0">
              <a:solidFill>
                <a:prstClr val="black"/>
              </a:solidFill>
            </a:endParaRPr>
          </a:p>
        </p:txBody>
      </p:sp>
      <p:sp>
        <p:nvSpPr>
          <p:cNvPr id="26" name="下矢印 25"/>
          <p:cNvSpPr/>
          <p:nvPr/>
        </p:nvSpPr>
        <p:spPr>
          <a:xfrm flipV="1">
            <a:off x="990501" y="5199320"/>
            <a:ext cx="366069" cy="419325"/>
          </a:xfrm>
          <a:prstGeom prst="downArrow">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8" name="下矢印 107"/>
          <p:cNvSpPr/>
          <p:nvPr/>
        </p:nvSpPr>
        <p:spPr>
          <a:xfrm rot="19028833" flipV="1">
            <a:off x="4811827" y="5168582"/>
            <a:ext cx="366069" cy="418421"/>
          </a:xfrm>
          <a:prstGeom prst="downArrow">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9" name="下矢印 108"/>
          <p:cNvSpPr/>
          <p:nvPr/>
        </p:nvSpPr>
        <p:spPr>
          <a:xfrm flipV="1">
            <a:off x="8393036" y="5271523"/>
            <a:ext cx="366069" cy="418421"/>
          </a:xfrm>
          <a:prstGeom prst="downArrow">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2" name="Rectangle 176"/>
          <p:cNvSpPr>
            <a:spLocks noChangeArrowheads="1"/>
          </p:cNvSpPr>
          <p:nvPr/>
        </p:nvSpPr>
        <p:spPr bwMode="auto">
          <a:xfrm>
            <a:off x="7432423" y="5589241"/>
            <a:ext cx="2345113" cy="853261"/>
          </a:xfrm>
          <a:prstGeom prst="rect">
            <a:avLst/>
          </a:prstGeom>
          <a:solidFill>
            <a:schemeClr val="tx2">
              <a:lumMod val="60000"/>
              <a:lumOff val="40000"/>
            </a:schemeClr>
          </a:solidFill>
          <a:ln w="9525" cap="rnd">
            <a:solidFill>
              <a:schemeClr val="tx1"/>
            </a:solidFill>
            <a:round/>
            <a:headEnd/>
            <a:tailEnd/>
          </a:ln>
          <a:effectLst/>
          <a:extLst/>
        </p:spPr>
        <p:txBody>
          <a:bodyPr anchor="ctr"/>
          <a:lstStyle/>
          <a:p>
            <a:pPr marL="177800" indent="-177800" algn="ctr">
              <a:lnSpc>
                <a:spcPts val="1100"/>
              </a:lnSpc>
              <a:spcBef>
                <a:spcPct val="20000"/>
              </a:spcBef>
            </a:pPr>
            <a:r>
              <a:rPr lang="ja-JP" altLang="en-US" sz="1100" b="1" dirty="0">
                <a:solidFill>
                  <a:prstClr val="white"/>
                </a:solidFill>
                <a:latin typeface="ＭＳ Ｐゴシック" pitchFamily="50" charset="-128"/>
                <a:ea typeface="ヒラギノ角ゴ Pro W3"/>
                <a:cs typeface="ヒラギノ角ゴ Pro W3"/>
              </a:rPr>
              <a:t>開発者</a:t>
            </a:r>
            <a:r>
              <a:rPr lang="ja-JP" altLang="en-US" sz="1100" b="1" dirty="0" smtClean="0">
                <a:solidFill>
                  <a:prstClr val="white"/>
                </a:solidFill>
                <a:latin typeface="ＭＳ Ｐゴシック" pitchFamily="50" charset="-128"/>
                <a:ea typeface="ヒラギノ角ゴ Pro W3"/>
                <a:cs typeface="ヒラギノ角ゴ Pro W3"/>
              </a:rPr>
              <a:t>サイト　</a:t>
            </a:r>
            <a:endParaRPr lang="en-US" altLang="ja-JP" sz="1100" b="1" dirty="0">
              <a:solidFill>
                <a:prstClr val="white"/>
              </a:solidFill>
              <a:latin typeface="ＭＳ Ｐゴシック" pitchFamily="50" charset="-128"/>
              <a:ea typeface="ヒラギノ角ゴ Pro W3"/>
              <a:cs typeface="ヒラギノ角ゴ Pro W3"/>
            </a:endParaRPr>
          </a:p>
          <a:p>
            <a:pPr marL="361950" indent="-361950">
              <a:lnSpc>
                <a:spcPts val="1100"/>
              </a:lnSpc>
              <a:spcBef>
                <a:spcPct val="20000"/>
              </a:spcBef>
            </a:pPr>
            <a:r>
              <a:rPr lang="ja-JP" altLang="en-US" sz="1100" b="1" dirty="0" smtClean="0">
                <a:solidFill>
                  <a:prstClr val="white"/>
                </a:solidFill>
                <a:latin typeface="ＭＳ Ｐゴシック" pitchFamily="50" charset="-128"/>
              </a:rPr>
              <a:t>　　　　　★</a:t>
            </a:r>
            <a:r>
              <a:rPr lang="ja-JP" altLang="en-US" sz="1100" b="1" dirty="0">
                <a:solidFill>
                  <a:prstClr val="white"/>
                </a:solidFill>
                <a:latin typeface="ＭＳ Ｐゴシック" pitchFamily="50" charset="-128"/>
              </a:rPr>
              <a:t>　</a:t>
            </a:r>
            <a:r>
              <a:rPr lang="en-US" altLang="ja-JP" sz="1100" b="1" dirty="0">
                <a:solidFill>
                  <a:prstClr val="white"/>
                </a:solidFill>
                <a:latin typeface="ＭＳ Ｐゴシック" pitchFamily="50" charset="-128"/>
              </a:rPr>
              <a:t>API</a:t>
            </a:r>
            <a:r>
              <a:rPr lang="ja-JP" altLang="en-US" sz="1100" b="1" dirty="0">
                <a:solidFill>
                  <a:prstClr val="white"/>
                </a:solidFill>
                <a:latin typeface="ＭＳ Ｐゴシック" pitchFamily="50" charset="-128"/>
              </a:rPr>
              <a:t>の仕様</a:t>
            </a:r>
          </a:p>
          <a:p>
            <a:pPr marL="361950" indent="-361950">
              <a:lnSpc>
                <a:spcPts val="1100"/>
              </a:lnSpc>
              <a:spcBef>
                <a:spcPct val="20000"/>
              </a:spcBef>
            </a:pPr>
            <a:r>
              <a:rPr lang="ja-JP" altLang="en-US" sz="1100" b="1" dirty="0">
                <a:solidFill>
                  <a:prstClr val="white"/>
                </a:solidFill>
                <a:latin typeface="ＭＳ Ｐゴシック" pitchFamily="50" charset="-128"/>
              </a:rPr>
              <a:t>           ★　サンプルコード</a:t>
            </a:r>
          </a:p>
          <a:p>
            <a:pPr marL="361950" indent="-361950">
              <a:lnSpc>
                <a:spcPts val="1100"/>
              </a:lnSpc>
              <a:spcBef>
                <a:spcPct val="20000"/>
              </a:spcBef>
            </a:pPr>
            <a:r>
              <a:rPr lang="ja-JP" altLang="en-US" sz="1100" b="1" dirty="0">
                <a:solidFill>
                  <a:prstClr val="white"/>
                </a:solidFill>
                <a:latin typeface="ＭＳ Ｐゴシック" pitchFamily="50" charset="-128"/>
              </a:rPr>
              <a:t>         </a:t>
            </a:r>
            <a:r>
              <a:rPr lang="ja-JP" altLang="en-US" sz="1100" b="1" dirty="0" smtClean="0">
                <a:solidFill>
                  <a:prstClr val="white"/>
                </a:solidFill>
                <a:latin typeface="ＭＳ Ｐゴシック" pitchFamily="50" charset="-128"/>
              </a:rPr>
              <a:t>  ★</a:t>
            </a:r>
            <a:r>
              <a:rPr lang="ja-JP" altLang="en-US" sz="1100" b="1" dirty="0">
                <a:solidFill>
                  <a:prstClr val="white"/>
                </a:solidFill>
                <a:latin typeface="ＭＳ Ｐゴシック" pitchFamily="50" charset="-128"/>
              </a:rPr>
              <a:t>　データの利用</a:t>
            </a:r>
            <a:r>
              <a:rPr lang="ja-JP" altLang="en-US" sz="1100" b="1" dirty="0" smtClean="0">
                <a:solidFill>
                  <a:prstClr val="white"/>
                </a:solidFill>
                <a:latin typeface="ＭＳ Ｐゴシック" pitchFamily="50" charset="-128"/>
              </a:rPr>
              <a:t>規約等</a:t>
            </a:r>
            <a:endParaRPr lang="ja-JP" altLang="en-US" sz="1100" b="1" dirty="0">
              <a:solidFill>
                <a:prstClr val="white"/>
              </a:solidFill>
              <a:latin typeface="ＭＳ Ｐゴシック" pitchFamily="50" charset="-128"/>
            </a:endParaRPr>
          </a:p>
        </p:txBody>
      </p:sp>
    </p:spTree>
    <p:extLst>
      <p:ext uri="{BB962C8B-B14F-4D97-AF65-F5344CB8AC3E}">
        <p14:creationId xmlns:p14="http://schemas.microsoft.com/office/powerpoint/2010/main" val="212789993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1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7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470</Words>
  <Application>Microsoft Office PowerPoint</Application>
  <PresentationFormat>A4 210 x 297 mm</PresentationFormat>
  <Paragraphs>127</Paragraphs>
  <Slides>2</Slides>
  <Notes>2</Notes>
  <HiddenSlides>0</HiddenSlides>
  <MMClips>0</MMClips>
  <ScaleCrop>false</ScaleCrop>
  <HeadingPairs>
    <vt:vector size="4" baseType="variant">
      <vt:variant>
        <vt:lpstr>テーマ</vt:lpstr>
      </vt:variant>
      <vt:variant>
        <vt:i4>2</vt:i4>
      </vt:variant>
      <vt:variant>
        <vt:lpstr>スライド タイトル</vt:lpstr>
      </vt:variant>
      <vt:variant>
        <vt:i4>2</vt:i4>
      </vt:variant>
    </vt:vector>
  </HeadingPairs>
  <TitlesOfParts>
    <vt:vector size="4" baseType="lpstr">
      <vt:lpstr>16_Office ​​テーマ</vt:lpstr>
      <vt:lpstr>17_Office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2012-07-26T12:48:06Z</dcterms:created>
  <dcterms:modified xsi:type="dcterms:W3CDTF">2014-10-07T04:16:08Z</dcterms:modified>
</cp:coreProperties>
</file>