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46" r:id="rId1"/>
    <p:sldMasterId id="2147483862" r:id="rId2"/>
  </p:sldMasterIdLst>
  <p:notesMasterIdLst>
    <p:notesMasterId r:id="rId5"/>
  </p:notesMasterIdLst>
  <p:handoutMasterIdLst>
    <p:handoutMasterId r:id="rId6"/>
  </p:handoutMasterIdLst>
  <p:sldIdLst>
    <p:sldId id="256" r:id="rId3"/>
    <p:sldId id="258" r:id="rId4"/>
  </p:sldIdLst>
  <p:sldSz cx="9906000" cy="6858000" type="A4"/>
  <p:notesSz cx="6805613" cy="9939338"/>
  <p:defaultTextStyle>
    <a:defPPr>
      <a:defRPr lang="ja-JP"/>
    </a:defPPr>
    <a:lvl1pPr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0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0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0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000"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FFCC"/>
    <a:srgbClr val="008000"/>
    <a:srgbClr val="33CC33"/>
    <a:srgbClr val="800080"/>
    <a:srgbClr val="FF9900"/>
    <a:srgbClr val="99CC00"/>
    <a:srgbClr val="CC99FF"/>
    <a:srgbClr val="CC00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21" autoAdjust="0"/>
    <p:restoredTop sz="98777" autoAdjust="0"/>
  </p:normalViewPr>
  <p:slideViewPr>
    <p:cSldViewPr>
      <p:cViewPr varScale="1">
        <p:scale>
          <a:sx n="91" d="100"/>
          <a:sy n="91" d="100"/>
        </p:scale>
        <p:origin x="-300" y="-96"/>
      </p:cViewPr>
      <p:guideLst>
        <p:guide orient="horz" pos="2160"/>
        <p:guide pos="3120"/>
      </p:guideLst>
    </p:cSldViewPr>
  </p:slideViewPr>
  <p:outlineViewPr>
    <p:cViewPr>
      <p:scale>
        <a:sx n="33" d="100"/>
        <a:sy n="33" d="100"/>
      </p:scale>
      <p:origin x="259"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334" y="-84"/>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3" y="4"/>
            <a:ext cx="2949687" cy="497367"/>
          </a:xfrm>
          <a:prstGeom prst="rect">
            <a:avLst/>
          </a:prstGeom>
          <a:noFill/>
          <a:ln w="9525">
            <a:noFill/>
            <a:miter lim="800000"/>
            <a:headEnd/>
            <a:tailEnd/>
          </a:ln>
          <a:effectLst/>
        </p:spPr>
        <p:txBody>
          <a:bodyPr vert="horz" wrap="square" lIns="92123" tIns="46062" rIns="92123" bIns="46062" numCol="1" anchor="t" anchorCtr="0" compatLnSpc="1">
            <a:prstTxWarp prst="textNoShape">
              <a:avLst/>
            </a:prstTxWarp>
          </a:bodyPr>
          <a:lstStyle>
            <a:lvl1pPr>
              <a:defRPr sz="1300">
                <a:latin typeface="Arial" charset="0"/>
                <a:ea typeface="ＭＳ Ｐゴシック" pitchFamily="50" charset="-128"/>
              </a:defRPr>
            </a:lvl1pPr>
          </a:lstStyle>
          <a:p>
            <a:pPr>
              <a:defRPr/>
            </a:pPr>
            <a:endParaRPr lang="en-US" altLang="ja-JP"/>
          </a:p>
        </p:txBody>
      </p:sp>
      <p:sp>
        <p:nvSpPr>
          <p:cNvPr id="39939" name="Rectangle 3"/>
          <p:cNvSpPr>
            <a:spLocks noGrp="1" noChangeArrowheads="1"/>
          </p:cNvSpPr>
          <p:nvPr>
            <p:ph type="dt" sz="quarter" idx="1"/>
          </p:nvPr>
        </p:nvSpPr>
        <p:spPr bwMode="auto">
          <a:xfrm>
            <a:off x="3854322" y="4"/>
            <a:ext cx="2949686" cy="497367"/>
          </a:xfrm>
          <a:prstGeom prst="rect">
            <a:avLst/>
          </a:prstGeom>
          <a:noFill/>
          <a:ln w="9525">
            <a:noFill/>
            <a:miter lim="800000"/>
            <a:headEnd/>
            <a:tailEnd/>
          </a:ln>
          <a:effectLst/>
        </p:spPr>
        <p:txBody>
          <a:bodyPr vert="horz" wrap="square" lIns="92123" tIns="46062" rIns="92123" bIns="46062" numCol="1" anchor="t" anchorCtr="0" compatLnSpc="1">
            <a:prstTxWarp prst="textNoShape">
              <a:avLst/>
            </a:prstTxWarp>
          </a:bodyPr>
          <a:lstStyle>
            <a:lvl1pPr algn="r">
              <a:defRPr sz="1300">
                <a:latin typeface="Arial" charset="0"/>
                <a:ea typeface="ＭＳ Ｐゴシック" pitchFamily="50" charset="-128"/>
              </a:defRPr>
            </a:lvl1pPr>
          </a:lstStyle>
          <a:p>
            <a:pPr>
              <a:defRPr/>
            </a:pPr>
            <a:endParaRPr lang="en-US" altLang="ja-JP"/>
          </a:p>
        </p:txBody>
      </p:sp>
      <p:sp>
        <p:nvSpPr>
          <p:cNvPr id="39940" name="Rectangle 4"/>
          <p:cNvSpPr>
            <a:spLocks noGrp="1" noChangeArrowheads="1"/>
          </p:cNvSpPr>
          <p:nvPr>
            <p:ph type="ftr" sz="quarter" idx="2"/>
          </p:nvPr>
        </p:nvSpPr>
        <p:spPr bwMode="auto">
          <a:xfrm>
            <a:off x="3" y="9440372"/>
            <a:ext cx="2949687" cy="497366"/>
          </a:xfrm>
          <a:prstGeom prst="rect">
            <a:avLst/>
          </a:prstGeom>
          <a:noFill/>
          <a:ln w="9525">
            <a:noFill/>
            <a:miter lim="800000"/>
            <a:headEnd/>
            <a:tailEnd/>
          </a:ln>
          <a:effectLst/>
        </p:spPr>
        <p:txBody>
          <a:bodyPr vert="horz" wrap="square" lIns="92123" tIns="46062" rIns="92123" bIns="46062" numCol="1" anchor="b" anchorCtr="0" compatLnSpc="1">
            <a:prstTxWarp prst="textNoShape">
              <a:avLst/>
            </a:prstTxWarp>
          </a:bodyPr>
          <a:lstStyle>
            <a:lvl1pPr>
              <a:defRPr sz="1300">
                <a:latin typeface="Arial" charset="0"/>
                <a:ea typeface="ＭＳ Ｐゴシック" pitchFamily="50" charset="-128"/>
              </a:defRPr>
            </a:lvl1pPr>
          </a:lstStyle>
          <a:p>
            <a:pPr>
              <a:defRPr/>
            </a:pPr>
            <a:endParaRPr lang="en-US" altLang="ja-JP"/>
          </a:p>
        </p:txBody>
      </p:sp>
      <p:sp>
        <p:nvSpPr>
          <p:cNvPr id="39941" name="Rectangle 5"/>
          <p:cNvSpPr>
            <a:spLocks noGrp="1" noChangeArrowheads="1"/>
          </p:cNvSpPr>
          <p:nvPr>
            <p:ph type="sldNum" sz="quarter" idx="3"/>
          </p:nvPr>
        </p:nvSpPr>
        <p:spPr bwMode="auto">
          <a:xfrm>
            <a:off x="3854322" y="9440372"/>
            <a:ext cx="2949686" cy="497366"/>
          </a:xfrm>
          <a:prstGeom prst="rect">
            <a:avLst/>
          </a:prstGeom>
          <a:noFill/>
          <a:ln w="9525">
            <a:noFill/>
            <a:miter lim="800000"/>
            <a:headEnd/>
            <a:tailEnd/>
          </a:ln>
          <a:effectLst/>
        </p:spPr>
        <p:txBody>
          <a:bodyPr vert="horz" wrap="square" lIns="92123" tIns="46062" rIns="92123" bIns="46062" numCol="1" anchor="b" anchorCtr="0" compatLnSpc="1">
            <a:prstTxWarp prst="textNoShape">
              <a:avLst/>
            </a:prstTxWarp>
          </a:bodyPr>
          <a:lstStyle>
            <a:lvl1pPr algn="r">
              <a:defRPr sz="1300">
                <a:latin typeface="Arial" charset="0"/>
                <a:ea typeface="ＭＳ Ｐゴシック" pitchFamily="50" charset="-128"/>
              </a:defRPr>
            </a:lvl1pPr>
          </a:lstStyle>
          <a:p>
            <a:pPr>
              <a:defRPr/>
            </a:pPr>
            <a:fld id="{70E2BD61-DDD7-4277-940A-D53337B860F0}" type="slidenum">
              <a:rPr lang="en-US" altLang="ja-JP"/>
              <a:pPr>
                <a:defRPr/>
              </a:pPr>
              <a:t>‹#›</a:t>
            </a:fld>
            <a:endParaRPr lang="en-US" altLang="ja-JP"/>
          </a:p>
        </p:txBody>
      </p:sp>
    </p:spTree>
    <p:extLst>
      <p:ext uri="{BB962C8B-B14F-4D97-AF65-F5344CB8AC3E}">
        <p14:creationId xmlns:p14="http://schemas.microsoft.com/office/powerpoint/2010/main" val="216487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4"/>
            <a:ext cx="2949687" cy="497367"/>
          </a:xfrm>
          <a:prstGeom prst="rect">
            <a:avLst/>
          </a:prstGeom>
          <a:noFill/>
          <a:ln w="9525">
            <a:noFill/>
            <a:miter lim="800000"/>
            <a:headEnd/>
            <a:tailEnd/>
          </a:ln>
          <a:effectLst/>
        </p:spPr>
        <p:txBody>
          <a:bodyPr vert="horz" wrap="square" lIns="92123" tIns="46062" rIns="92123" bIns="46062" numCol="1" anchor="t" anchorCtr="0" compatLnSpc="1">
            <a:prstTxWarp prst="textNoShape">
              <a:avLst/>
            </a:prstTxWarp>
          </a:bodyPr>
          <a:lstStyle>
            <a:lvl1pPr>
              <a:defRPr sz="1300">
                <a:latin typeface="Arial" charset="0"/>
                <a:ea typeface="ＭＳ Ｐゴシック"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3854322" y="4"/>
            <a:ext cx="2949686" cy="497367"/>
          </a:xfrm>
          <a:prstGeom prst="rect">
            <a:avLst/>
          </a:prstGeom>
          <a:noFill/>
          <a:ln w="9525">
            <a:noFill/>
            <a:miter lim="800000"/>
            <a:headEnd/>
            <a:tailEnd/>
          </a:ln>
          <a:effectLst/>
        </p:spPr>
        <p:txBody>
          <a:bodyPr vert="horz" wrap="square" lIns="92123" tIns="46062" rIns="92123" bIns="46062" numCol="1" anchor="t" anchorCtr="0" compatLnSpc="1">
            <a:prstTxWarp prst="textNoShape">
              <a:avLst/>
            </a:prstTxWarp>
          </a:bodyPr>
          <a:lstStyle>
            <a:lvl1pPr algn="r">
              <a:defRPr sz="1300">
                <a:latin typeface="Arial" charset="0"/>
                <a:ea typeface="ＭＳ Ｐゴシック" pitchFamily="50" charset="-128"/>
              </a:defRPr>
            </a:lvl1pPr>
          </a:lstStyle>
          <a:p>
            <a:pPr>
              <a:defRPr/>
            </a:pPr>
            <a:endParaRPr lang="en-US" altLang="ja-JP"/>
          </a:p>
        </p:txBody>
      </p:sp>
      <p:sp>
        <p:nvSpPr>
          <p:cNvPr id="36868" name="Rectangle 4"/>
          <p:cNvSpPr>
            <a:spLocks noGrp="1" noRot="1" noChangeAspect="1" noChangeArrowheads="1" noTextEdit="1"/>
          </p:cNvSpPr>
          <p:nvPr>
            <p:ph type="sldImg" idx="2"/>
          </p:nvPr>
        </p:nvSpPr>
        <p:spPr bwMode="auto">
          <a:xfrm>
            <a:off x="711200" y="744538"/>
            <a:ext cx="5383213" cy="3727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0083" y="4720986"/>
            <a:ext cx="5445453" cy="4473102"/>
          </a:xfrm>
          <a:prstGeom prst="rect">
            <a:avLst/>
          </a:prstGeom>
          <a:noFill/>
          <a:ln w="9525">
            <a:noFill/>
            <a:miter lim="800000"/>
            <a:headEnd/>
            <a:tailEnd/>
          </a:ln>
          <a:effectLst/>
        </p:spPr>
        <p:txBody>
          <a:bodyPr vert="horz" wrap="square" lIns="92123" tIns="46062" rIns="92123" bIns="46062"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3" y="9440372"/>
            <a:ext cx="2949687" cy="497366"/>
          </a:xfrm>
          <a:prstGeom prst="rect">
            <a:avLst/>
          </a:prstGeom>
          <a:noFill/>
          <a:ln w="9525">
            <a:noFill/>
            <a:miter lim="800000"/>
            <a:headEnd/>
            <a:tailEnd/>
          </a:ln>
          <a:effectLst/>
        </p:spPr>
        <p:txBody>
          <a:bodyPr vert="horz" wrap="square" lIns="92123" tIns="46062" rIns="92123" bIns="46062" numCol="1" anchor="b" anchorCtr="0" compatLnSpc="1">
            <a:prstTxWarp prst="textNoShape">
              <a:avLst/>
            </a:prstTxWarp>
          </a:bodyPr>
          <a:lstStyle>
            <a:lvl1pPr>
              <a:defRPr sz="1300">
                <a:latin typeface="Arial" charset="0"/>
                <a:ea typeface="ＭＳ Ｐゴシック"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3854322" y="9440372"/>
            <a:ext cx="2949686" cy="497366"/>
          </a:xfrm>
          <a:prstGeom prst="rect">
            <a:avLst/>
          </a:prstGeom>
          <a:noFill/>
          <a:ln w="9525">
            <a:noFill/>
            <a:miter lim="800000"/>
            <a:headEnd/>
            <a:tailEnd/>
          </a:ln>
          <a:effectLst/>
        </p:spPr>
        <p:txBody>
          <a:bodyPr vert="horz" wrap="square" lIns="92123" tIns="46062" rIns="92123" bIns="46062" numCol="1" anchor="b" anchorCtr="0" compatLnSpc="1">
            <a:prstTxWarp prst="textNoShape">
              <a:avLst/>
            </a:prstTxWarp>
          </a:bodyPr>
          <a:lstStyle>
            <a:lvl1pPr algn="r">
              <a:defRPr sz="1300">
                <a:latin typeface="Arial" charset="0"/>
                <a:ea typeface="ＭＳ Ｐゴシック" pitchFamily="50" charset="-128"/>
              </a:defRPr>
            </a:lvl1pPr>
          </a:lstStyle>
          <a:p>
            <a:pPr>
              <a:defRPr/>
            </a:pPr>
            <a:fld id="{78330283-1BF3-43FC-816A-7A3E2B057054}" type="slidenum">
              <a:rPr lang="en-US" altLang="ja-JP"/>
              <a:pPr>
                <a:defRPr/>
              </a:pPr>
              <a:t>‹#›</a:t>
            </a:fld>
            <a:endParaRPr lang="en-US" altLang="ja-JP"/>
          </a:p>
        </p:txBody>
      </p:sp>
    </p:spTree>
    <p:extLst>
      <p:ext uri="{BB962C8B-B14F-4D97-AF65-F5344CB8AC3E}">
        <p14:creationId xmlns:p14="http://schemas.microsoft.com/office/powerpoint/2010/main" val="703096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1" y="2132322"/>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1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2015/4/8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320570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2015/4/8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525637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11" y="274643"/>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2015/4/8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58072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4880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44624"/>
            <a:ext cx="8915400" cy="404664"/>
          </a:xfrm>
        </p:spPr>
        <p:txBody>
          <a:bodyPr/>
          <a:lstStyle>
            <a:lvl1pPr algn="ctr">
              <a:defRPr sz="2400">
                <a:latin typeface="HGP創英角ｺﾞｼｯｸUB" pitchFamily="50" charset="-128"/>
                <a:ea typeface="HGP創英角ｺﾞｼｯｸUB" pitchFamily="50" charset="-128"/>
              </a:defRPr>
            </a:lvl1pPr>
          </a:lstStyle>
          <a:p>
            <a:r>
              <a:rPr lang="ja-JP" altLang="en-US" dirty="0" smtClean="0"/>
              <a:t>マスタ タイトルの書式設定</a:t>
            </a:r>
            <a:endParaRPr lang="ja-JP" altLang="en-US" dirty="0"/>
          </a:p>
        </p:txBody>
      </p:sp>
      <p:sp>
        <p:nvSpPr>
          <p:cNvPr id="6"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7"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5031671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81666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インデック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27736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230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2015/4/8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16440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2015/4/8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637127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877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2015/4/8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38592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2015/4/8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63770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2015/4/8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65665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2015/4/8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9753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2015/4/8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113605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2015/4/8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842957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6"/>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2015/4/8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769892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2015/4/8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14657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2015/4/8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71008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43"/>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2015/4/8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13033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94905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4624"/>
            <a:ext cx="8915400" cy="404664"/>
          </a:xfrm>
        </p:spPr>
        <p:txBody>
          <a:bodyPr/>
          <a:lstStyle>
            <a:lvl1pPr algn="ctr">
              <a:defRPr sz="2400">
                <a:latin typeface="HGP創英角ｺﾞｼｯｸUB" pitchFamily="50" charset="-128"/>
                <a:ea typeface="HGP創英角ｺﾞｼｯｸUB" pitchFamily="50" charset="-128"/>
              </a:defRPr>
            </a:lvl1pPr>
          </a:lstStyle>
          <a:p>
            <a:r>
              <a:rPr lang="ja-JP" altLang="en-US" dirty="0" smtClean="0"/>
              <a:t>マスタ タイトルの書式設定</a:t>
            </a:r>
            <a:endParaRPr lang="ja-JP" altLang="en-US" dirty="0"/>
          </a:p>
        </p:txBody>
      </p:sp>
      <p:sp>
        <p:nvSpPr>
          <p:cNvPr id="6"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7"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27969222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5543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7" y="4408797"/>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17"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2015/4/8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148356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インデック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20204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11"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2015/4/8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930511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1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1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26"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2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2015/4/8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047162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2015/4/8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184463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2015/4/8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32241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83"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2015/4/8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073575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2015/4/8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624923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1"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299" y="635824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C3253CD-D50A-4B88-9A4D-8310CCF87A2E}" type="datetimeFigureOut">
              <a:rPr lang="ja-JP" altLang="en-US" smtClean="0">
                <a:solidFill>
                  <a:prstClr val="black">
                    <a:tint val="75000"/>
                  </a:prstClr>
                </a:solidFill>
                <a:latin typeface="Calibri"/>
                <a:ea typeface="ＭＳ Ｐゴシック"/>
              </a:rPr>
              <a:pPr fontAlgn="auto">
                <a:spcBef>
                  <a:spcPts val="0"/>
                </a:spcBef>
                <a:spcAft>
                  <a:spcPts val="0"/>
                </a:spcAft>
              </a:pPr>
              <a:t>2015/4/8</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61" y="635824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1" y="635824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1DFB134-F205-4A09-A4CB-E4F86C93D075}"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537892964"/>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822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C3253CD-D50A-4B88-9A4D-8310CCF87A2E}" type="datetimeFigureOut">
              <a:rPr lang="ja-JP" altLang="en-US" smtClean="0">
                <a:solidFill>
                  <a:prstClr val="black">
                    <a:tint val="75000"/>
                  </a:prstClr>
                </a:solidFill>
                <a:latin typeface="Calibri"/>
                <a:ea typeface="ＭＳ Ｐゴシック"/>
              </a:rPr>
              <a:pPr fontAlgn="auto">
                <a:spcBef>
                  <a:spcPts val="0"/>
                </a:spcBef>
                <a:spcAft>
                  <a:spcPts val="0"/>
                </a:spcAft>
              </a:pPr>
              <a:t>2015/4/8</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0" y="635822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0" y="635822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1DFB134-F205-4A09-A4CB-E4F86C93D075}"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769916509"/>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18" Type="http://schemas.openxmlformats.org/officeDocument/2006/relationships/image" Target="../media/image12.wmf"/><Relationship Id="rId26" Type="http://schemas.openxmlformats.org/officeDocument/2006/relationships/image" Target="../media/image19.wmf"/><Relationship Id="rId3" Type="http://schemas.openxmlformats.org/officeDocument/2006/relationships/image" Target="../media/image2.png"/><Relationship Id="rId21" Type="http://schemas.microsoft.com/office/2007/relationships/hdphoto" Target="../media/hdphoto6.wdp"/><Relationship Id="rId7" Type="http://schemas.openxmlformats.org/officeDocument/2006/relationships/image" Target="../media/image4.png"/><Relationship Id="rId12" Type="http://schemas.openxmlformats.org/officeDocument/2006/relationships/image" Target="../media/image7.png"/><Relationship Id="rId17" Type="http://schemas.openxmlformats.org/officeDocument/2006/relationships/image" Target="../media/image11.png"/><Relationship Id="rId25" Type="http://schemas.openxmlformats.org/officeDocument/2006/relationships/image" Target="../media/image18.wmf"/><Relationship Id="rId2" Type="http://schemas.openxmlformats.org/officeDocument/2006/relationships/image" Target="../media/image1.wmf"/><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21.xml"/><Relationship Id="rId6" Type="http://schemas.microsoft.com/office/2007/relationships/hdphoto" Target="../media/hdphoto2.wdp"/><Relationship Id="rId11" Type="http://schemas.openxmlformats.org/officeDocument/2006/relationships/image" Target="../media/image6.png"/><Relationship Id="rId24" Type="http://schemas.openxmlformats.org/officeDocument/2006/relationships/image" Target="../media/image17.png"/><Relationship Id="rId5" Type="http://schemas.openxmlformats.org/officeDocument/2006/relationships/image" Target="../media/image3.png"/><Relationship Id="rId15" Type="http://schemas.openxmlformats.org/officeDocument/2006/relationships/image" Target="../media/image9.png"/><Relationship Id="rId23" Type="http://schemas.openxmlformats.org/officeDocument/2006/relationships/image" Target="../media/image16.wmf"/><Relationship Id="rId10" Type="http://schemas.microsoft.com/office/2007/relationships/hdphoto" Target="../media/hdphoto4.wdp"/><Relationship Id="rId19" Type="http://schemas.openxmlformats.org/officeDocument/2006/relationships/image" Target="../media/image13.emf"/><Relationship Id="rId4" Type="http://schemas.microsoft.com/office/2007/relationships/hdphoto" Target="../media/hdphoto1.wdp"/><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2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 name="Picture 21" descr="C:\Users\nakayama\AppData\Local\Microsoft\Windows\Temporary Internet Files\Content.IE5\OYZBD981\MC900398019[1].wmf"/>
          <p:cNvPicPr>
            <a:picLocks noChangeAspect="1" noChangeArrowheads="1"/>
          </p:cNvPicPr>
          <p:nvPr/>
        </p:nvPicPr>
        <p:blipFill>
          <a:blip r:embed="rId2" cstate="screen"/>
          <a:srcRect/>
          <a:stretch>
            <a:fillRect/>
          </a:stretch>
        </p:blipFill>
        <p:spPr bwMode="auto">
          <a:xfrm>
            <a:off x="8720637" y="2875878"/>
            <a:ext cx="500507" cy="466937"/>
          </a:xfrm>
          <a:prstGeom prst="rect">
            <a:avLst/>
          </a:prstGeom>
          <a:noFill/>
        </p:spPr>
      </p:pic>
      <p:sp>
        <p:nvSpPr>
          <p:cNvPr id="235" name="正方形/長方形 234"/>
          <p:cNvSpPr/>
          <p:nvPr/>
        </p:nvSpPr>
        <p:spPr>
          <a:xfrm>
            <a:off x="4796633" y="5708819"/>
            <a:ext cx="1599000" cy="1122335"/>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ja-JP" altLang="en-US" sz="1800" dirty="0">
              <a:solidFill>
                <a:prstClr val="white"/>
              </a:solidFill>
            </a:endParaRPr>
          </a:p>
        </p:txBody>
      </p:sp>
      <p:sp>
        <p:nvSpPr>
          <p:cNvPr id="233" name="正方形/長方形 232"/>
          <p:cNvSpPr/>
          <p:nvPr/>
        </p:nvSpPr>
        <p:spPr>
          <a:xfrm>
            <a:off x="4778749" y="1671684"/>
            <a:ext cx="1599000" cy="177484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2" name="タイトル 1"/>
          <p:cNvSpPr>
            <a:spLocks noGrp="1"/>
          </p:cNvSpPr>
          <p:nvPr>
            <p:ph type="title"/>
          </p:nvPr>
        </p:nvSpPr>
        <p:spPr>
          <a:xfrm>
            <a:off x="18506" y="-27384"/>
            <a:ext cx="9887493" cy="392112"/>
          </a:xfrm>
        </p:spPr>
        <p:txBody>
          <a:bodyPr>
            <a:noAutofit/>
          </a:bodyPr>
          <a:lstStyle/>
          <a:p>
            <a:r>
              <a:rPr lang="ja-JP" altLang="en-US" sz="2000" dirty="0">
                <a:latin typeface="+mn-ea"/>
                <a:ea typeface="+mn-ea"/>
              </a:rPr>
              <a:t>平成</a:t>
            </a:r>
            <a:r>
              <a:rPr lang="en-US" altLang="ja-JP" sz="2000" dirty="0" smtClean="0">
                <a:latin typeface="+mn-ea"/>
                <a:ea typeface="+mn-ea"/>
              </a:rPr>
              <a:t>26</a:t>
            </a:r>
            <a:r>
              <a:rPr lang="ja-JP" altLang="en-US" sz="2000" dirty="0" smtClean="0">
                <a:latin typeface="+mn-ea"/>
                <a:ea typeface="+mn-ea"/>
              </a:rPr>
              <a:t>年度</a:t>
            </a:r>
            <a:r>
              <a:rPr lang="ja-JP" altLang="en-US" sz="2000" dirty="0">
                <a:latin typeface="+mn-ea"/>
                <a:ea typeface="+mn-ea"/>
              </a:rPr>
              <a:t>オープンデータ実証</a:t>
            </a:r>
            <a:r>
              <a:rPr lang="ja-JP" altLang="en-US" sz="2000" dirty="0" smtClean="0">
                <a:latin typeface="+mn-ea"/>
                <a:ea typeface="+mn-ea"/>
              </a:rPr>
              <a:t>実験</a:t>
            </a:r>
            <a:r>
              <a:rPr lang="ja-JP" altLang="en-US" sz="2000" dirty="0">
                <a:latin typeface="+mn-ea"/>
                <a:ea typeface="+mn-ea"/>
              </a:rPr>
              <a:t>　公共</a:t>
            </a:r>
            <a:r>
              <a:rPr lang="ja-JP" altLang="en-US" sz="2000" dirty="0" smtClean="0">
                <a:latin typeface="+mn-ea"/>
                <a:ea typeface="+mn-ea"/>
              </a:rPr>
              <a:t>施設等情報（概要）</a:t>
            </a:r>
            <a:endParaRPr kumimoji="1" lang="ja-JP" altLang="en-US" sz="2000" dirty="0">
              <a:latin typeface="+mn-ea"/>
              <a:ea typeface="+mn-ea"/>
            </a:endParaRPr>
          </a:p>
        </p:txBody>
      </p:sp>
      <p:sp>
        <p:nvSpPr>
          <p:cNvPr id="9" name="正方形/長方形 8"/>
          <p:cNvSpPr/>
          <p:nvPr/>
        </p:nvSpPr>
        <p:spPr>
          <a:xfrm>
            <a:off x="1396832" y="1686133"/>
            <a:ext cx="3159000" cy="507395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pic>
        <p:nvPicPr>
          <p:cNvPr id="10" name="図 9"/>
          <p:cNvPicPr>
            <a:picLocks noChangeAspect="1"/>
          </p:cNvPicPr>
          <p:nvPr/>
        </p:nvPicPr>
        <p:blipFill>
          <a:blip r:embed="rId3" cstate="screen">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19552" y="2855311"/>
            <a:ext cx="913940" cy="591805"/>
          </a:xfrm>
          <a:prstGeom prst="rect">
            <a:avLst/>
          </a:prstGeom>
          <a:ln>
            <a:noFill/>
          </a:ln>
          <a:effectLst>
            <a:outerShdw blurRad="292100" dist="139700" dir="2700000" algn="tl" rotWithShape="0">
              <a:srgbClr val="333333">
                <a:alpha val="65000"/>
              </a:srgbClr>
            </a:outerShdw>
          </a:effectLst>
        </p:spPr>
      </p:pic>
      <p:pic>
        <p:nvPicPr>
          <p:cNvPr id="11" name="図 10"/>
          <p:cNvPicPr>
            <a:picLocks noChangeAspect="1"/>
          </p:cNvPicPr>
          <p:nvPr/>
        </p:nvPicPr>
        <p:blipFill>
          <a:blip r:embed="rId5" cstate="screen">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93887" y="3446522"/>
            <a:ext cx="765270" cy="500038"/>
          </a:xfrm>
          <a:prstGeom prst="rect">
            <a:avLst/>
          </a:prstGeom>
          <a:ln>
            <a:noFill/>
          </a:ln>
          <a:effectLst>
            <a:outerShdw blurRad="292100" dist="139700" dir="2700000" algn="tl" rotWithShape="0">
              <a:srgbClr val="333333">
                <a:alpha val="65000"/>
              </a:srgbClr>
            </a:outerShdw>
          </a:effectLst>
        </p:spPr>
      </p:pic>
      <p:pic>
        <p:nvPicPr>
          <p:cNvPr id="12" name="図 11"/>
          <p:cNvPicPr>
            <a:picLocks noChangeAspect="1"/>
          </p:cNvPicPr>
          <p:nvPr/>
        </p:nvPicPr>
        <p:blipFill>
          <a:blip r:embed="rId7" cstate="screen">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210755" y="1603012"/>
            <a:ext cx="731533" cy="675261"/>
          </a:xfrm>
          <a:prstGeom prst="rect">
            <a:avLst/>
          </a:prstGeom>
          <a:ln>
            <a:noFill/>
          </a:ln>
          <a:effectLst>
            <a:outerShdw blurRad="292100" dist="139700" dir="2700000" algn="tl" rotWithShape="0">
              <a:srgbClr val="333333">
                <a:alpha val="65000"/>
              </a:srgbClr>
            </a:outerShdw>
          </a:effectLst>
        </p:spPr>
      </p:pic>
      <p:pic>
        <p:nvPicPr>
          <p:cNvPr id="13" name="図 12"/>
          <p:cNvPicPr>
            <a:picLocks noChangeAspect="1"/>
          </p:cNvPicPr>
          <p:nvPr/>
        </p:nvPicPr>
        <p:blipFill>
          <a:blip r:embed="rId9" cstate="screen">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28738" y="2294136"/>
            <a:ext cx="895561" cy="579905"/>
          </a:xfrm>
          <a:prstGeom prst="rect">
            <a:avLst/>
          </a:prstGeom>
          <a:ln>
            <a:noFill/>
          </a:ln>
          <a:effectLst>
            <a:outerShdw blurRad="292100" dist="139700" dir="2700000" algn="tl" rotWithShape="0">
              <a:srgbClr val="333333">
                <a:alpha val="65000"/>
              </a:srgbClr>
            </a:outerShdw>
          </a:effectLst>
        </p:spPr>
      </p:pic>
      <p:pic>
        <p:nvPicPr>
          <p:cNvPr id="14" name="図 13"/>
          <p:cNvPicPr>
            <a:picLocks noChangeAspect="1"/>
          </p:cNvPicPr>
          <p:nvPr/>
        </p:nvPicPr>
        <p:blipFill>
          <a:blip r:embed="rId11" cstate="screen"/>
          <a:stretch>
            <a:fillRect/>
          </a:stretch>
        </p:blipFill>
        <p:spPr>
          <a:xfrm>
            <a:off x="4989675" y="2370808"/>
            <a:ext cx="631627" cy="468000"/>
          </a:xfrm>
          <a:prstGeom prst="rect">
            <a:avLst/>
          </a:prstGeom>
          <a:ln>
            <a:noFill/>
          </a:ln>
          <a:effectLst>
            <a:outerShdw blurRad="292100" dist="139700" dir="2700000" algn="tl" rotWithShape="0">
              <a:srgbClr val="333333">
                <a:alpha val="65000"/>
              </a:srgbClr>
            </a:outerShdw>
          </a:effectLst>
        </p:spPr>
      </p:pic>
      <p:sp>
        <p:nvSpPr>
          <p:cNvPr id="15" name="テキスト ボックス 14"/>
          <p:cNvSpPr txBox="1"/>
          <p:nvPr/>
        </p:nvSpPr>
        <p:spPr>
          <a:xfrm>
            <a:off x="163909" y="1891333"/>
            <a:ext cx="761747" cy="246221"/>
          </a:xfrm>
          <a:prstGeom prst="rect">
            <a:avLst/>
          </a:prstGeom>
          <a:solidFill>
            <a:schemeClr val="bg1"/>
          </a:solidFill>
          <a:effectLst>
            <a:softEdge rad="63500"/>
          </a:effectLst>
        </p:spPr>
        <p:txBody>
          <a:bodyPr wrap="none" rtlCol="0">
            <a:spAutoFit/>
          </a:bodyPr>
          <a:lstStyle/>
          <a:p>
            <a:pPr fontAlgn="auto">
              <a:spcBef>
                <a:spcPts val="0"/>
              </a:spcBef>
              <a:spcAft>
                <a:spcPts val="0"/>
              </a:spcAft>
            </a:pPr>
            <a:r>
              <a:rPr lang="ja-JP" altLang="en-US" sz="1000" dirty="0" smtClean="0">
                <a:solidFill>
                  <a:prstClr val="black"/>
                </a:solidFill>
                <a:latin typeface="Calibri"/>
                <a:ea typeface="ＭＳ Ｐゴシック"/>
              </a:rPr>
              <a:t>庁舎・役場</a:t>
            </a:r>
            <a:endParaRPr lang="ja-JP" altLang="en-US" sz="1000" dirty="0">
              <a:solidFill>
                <a:prstClr val="black"/>
              </a:solidFill>
              <a:latin typeface="Calibri"/>
              <a:ea typeface="ＭＳ Ｐゴシック"/>
            </a:endParaRPr>
          </a:p>
        </p:txBody>
      </p:sp>
      <p:sp>
        <p:nvSpPr>
          <p:cNvPr id="16" name="テキスト ボックス 15"/>
          <p:cNvSpPr txBox="1"/>
          <p:nvPr/>
        </p:nvSpPr>
        <p:spPr>
          <a:xfrm>
            <a:off x="337565" y="2539874"/>
            <a:ext cx="441146" cy="246221"/>
          </a:xfrm>
          <a:prstGeom prst="rect">
            <a:avLst/>
          </a:prstGeom>
          <a:solidFill>
            <a:schemeClr val="bg1"/>
          </a:solidFill>
          <a:effectLst>
            <a:softEdge rad="63500"/>
          </a:effectLst>
        </p:spPr>
        <p:txBody>
          <a:bodyPr wrap="none" rtlCol="0">
            <a:spAutoFit/>
          </a:bodyPr>
          <a:lstStyle/>
          <a:p>
            <a:pPr fontAlgn="auto">
              <a:spcBef>
                <a:spcPts val="0"/>
              </a:spcBef>
              <a:spcAft>
                <a:spcPts val="0"/>
              </a:spcAft>
            </a:pPr>
            <a:r>
              <a:rPr lang="ja-JP" altLang="en-US" sz="1000" dirty="0" smtClean="0">
                <a:solidFill>
                  <a:prstClr val="black"/>
                </a:solidFill>
                <a:latin typeface="Calibri"/>
                <a:ea typeface="ＭＳ Ｐゴシック"/>
              </a:rPr>
              <a:t>学校</a:t>
            </a:r>
            <a:endParaRPr lang="ja-JP" altLang="en-US" sz="1000" dirty="0">
              <a:solidFill>
                <a:prstClr val="black"/>
              </a:solidFill>
              <a:latin typeface="Calibri"/>
              <a:ea typeface="ＭＳ Ｐゴシック"/>
            </a:endParaRPr>
          </a:p>
        </p:txBody>
      </p:sp>
      <p:sp>
        <p:nvSpPr>
          <p:cNvPr id="17" name="テキスト ボックス 16"/>
          <p:cNvSpPr txBox="1"/>
          <p:nvPr/>
        </p:nvSpPr>
        <p:spPr>
          <a:xfrm>
            <a:off x="337565" y="3063105"/>
            <a:ext cx="441146" cy="246221"/>
          </a:xfrm>
          <a:prstGeom prst="rect">
            <a:avLst/>
          </a:prstGeom>
          <a:solidFill>
            <a:schemeClr val="bg1"/>
          </a:solidFill>
          <a:effectLst>
            <a:softEdge rad="63500"/>
          </a:effectLst>
        </p:spPr>
        <p:txBody>
          <a:bodyPr wrap="none" rtlCol="0">
            <a:spAutoFit/>
          </a:bodyPr>
          <a:lstStyle/>
          <a:p>
            <a:pPr fontAlgn="auto">
              <a:spcBef>
                <a:spcPts val="0"/>
              </a:spcBef>
              <a:spcAft>
                <a:spcPts val="0"/>
              </a:spcAft>
            </a:pPr>
            <a:r>
              <a:rPr lang="ja-JP" altLang="en-US" sz="1000" dirty="0" smtClean="0">
                <a:solidFill>
                  <a:prstClr val="black"/>
                </a:solidFill>
                <a:latin typeface="Calibri"/>
                <a:ea typeface="ＭＳ Ｐゴシック"/>
              </a:rPr>
              <a:t>病院</a:t>
            </a:r>
            <a:endParaRPr lang="ja-JP" altLang="en-US" sz="1000" dirty="0">
              <a:solidFill>
                <a:prstClr val="black"/>
              </a:solidFill>
              <a:latin typeface="Calibri"/>
              <a:ea typeface="ＭＳ Ｐゴシック"/>
            </a:endParaRPr>
          </a:p>
        </p:txBody>
      </p:sp>
      <p:sp>
        <p:nvSpPr>
          <p:cNvPr id="18" name="テキスト ボックス 17"/>
          <p:cNvSpPr txBox="1"/>
          <p:nvPr/>
        </p:nvSpPr>
        <p:spPr>
          <a:xfrm>
            <a:off x="268104" y="3739660"/>
            <a:ext cx="569387" cy="246221"/>
          </a:xfrm>
          <a:prstGeom prst="rect">
            <a:avLst/>
          </a:prstGeom>
          <a:solidFill>
            <a:schemeClr val="bg1"/>
          </a:solidFill>
          <a:effectLst>
            <a:softEdge rad="63500"/>
          </a:effectLst>
        </p:spPr>
        <p:txBody>
          <a:bodyPr wrap="none" rtlCol="0">
            <a:spAutoFit/>
          </a:bodyPr>
          <a:lstStyle/>
          <a:p>
            <a:pPr fontAlgn="auto">
              <a:spcBef>
                <a:spcPts val="0"/>
              </a:spcBef>
              <a:spcAft>
                <a:spcPts val="0"/>
              </a:spcAft>
            </a:pPr>
            <a:r>
              <a:rPr lang="ja-JP" altLang="en-US" sz="1000" dirty="0" smtClean="0">
                <a:solidFill>
                  <a:prstClr val="black"/>
                </a:solidFill>
                <a:latin typeface="Calibri"/>
                <a:ea typeface="ＭＳ Ｐゴシック"/>
              </a:rPr>
              <a:t>公民館</a:t>
            </a:r>
            <a:endParaRPr lang="ja-JP" altLang="en-US" sz="1000" dirty="0">
              <a:solidFill>
                <a:prstClr val="black"/>
              </a:solidFill>
              <a:latin typeface="Calibri"/>
              <a:ea typeface="ＭＳ Ｐゴシック"/>
            </a:endParaRPr>
          </a:p>
        </p:txBody>
      </p:sp>
      <p:pic>
        <p:nvPicPr>
          <p:cNvPr id="19" name="図 18"/>
          <p:cNvPicPr>
            <a:picLocks noChangeAspect="1"/>
          </p:cNvPicPr>
          <p:nvPr/>
        </p:nvPicPr>
        <p:blipFill>
          <a:blip r:embed="rId12" cstate="screen">
            <a:extLst>
              <a:ext uri="{BEBA8EAE-BF5A-486C-A8C5-ECC9F3942E4B}">
                <a14:imgProps xmlns:a14="http://schemas.microsoft.com/office/drawing/2010/main">
                  <a14:imgLayer r:embed="rId13">
                    <a14:imgEffect>
                      <a14:backgroundRemoval t="9524" b="100000" l="9524" r="89881"/>
                    </a14:imgEffect>
                  </a14:imgLayer>
                </a14:imgProps>
              </a:ext>
            </a:extLst>
          </a:blip>
          <a:stretch>
            <a:fillRect/>
          </a:stretch>
        </p:blipFill>
        <p:spPr>
          <a:xfrm>
            <a:off x="1980438" y="2591694"/>
            <a:ext cx="1254128" cy="1119789"/>
          </a:xfrm>
          <a:prstGeom prst="rect">
            <a:avLst/>
          </a:prstGeom>
          <a:ln>
            <a:noFill/>
          </a:ln>
          <a:effectLst>
            <a:outerShdw blurRad="292100" dist="139700" dir="2700000" algn="tl" rotWithShape="0">
              <a:srgbClr val="333333">
                <a:alpha val="65000"/>
              </a:srgbClr>
            </a:outerShdw>
          </a:effectLst>
        </p:spPr>
      </p:pic>
      <p:pic>
        <p:nvPicPr>
          <p:cNvPr id="20" name="図 19"/>
          <p:cNvPicPr>
            <a:picLocks noChangeAspect="1"/>
          </p:cNvPicPr>
          <p:nvPr/>
        </p:nvPicPr>
        <p:blipFill>
          <a:blip r:embed="rId14" cstate="screen"/>
          <a:stretch>
            <a:fillRect/>
          </a:stretch>
        </p:blipFill>
        <p:spPr>
          <a:xfrm>
            <a:off x="2363410" y="3208532"/>
            <a:ext cx="609729" cy="596069"/>
          </a:xfrm>
          <a:prstGeom prst="rect">
            <a:avLst/>
          </a:prstGeom>
          <a:ln>
            <a:noFill/>
          </a:ln>
          <a:effectLst>
            <a:outerShdw blurRad="292100" dist="139700" dir="2700000" algn="tl" rotWithShape="0">
              <a:srgbClr val="333333">
                <a:alpha val="65000"/>
              </a:srgbClr>
            </a:outerShdw>
          </a:effectLst>
        </p:spPr>
      </p:pic>
      <p:sp>
        <p:nvSpPr>
          <p:cNvPr id="25" name="テキスト ボックス 24"/>
          <p:cNvSpPr txBox="1"/>
          <p:nvPr/>
        </p:nvSpPr>
        <p:spPr>
          <a:xfrm>
            <a:off x="220054" y="4085355"/>
            <a:ext cx="697627" cy="400110"/>
          </a:xfrm>
          <a:prstGeom prst="rect">
            <a:avLst/>
          </a:prstGeom>
          <a:noFill/>
        </p:spPr>
        <p:txBody>
          <a:bodyPr wrap="none" rtlCol="0">
            <a:spAutoFit/>
          </a:bodyPr>
          <a:lstStyle/>
          <a:p>
            <a:pPr fontAlgn="auto">
              <a:spcBef>
                <a:spcPts val="0"/>
              </a:spcBef>
              <a:spcAft>
                <a:spcPts val="0"/>
              </a:spcAft>
            </a:pPr>
            <a:r>
              <a:rPr lang="ja-JP" altLang="en-US" sz="1000" dirty="0" smtClean="0">
                <a:solidFill>
                  <a:prstClr val="black"/>
                </a:solidFill>
                <a:latin typeface="Calibri"/>
                <a:ea typeface="ＭＳ Ｐゴシック"/>
              </a:rPr>
              <a:t>その他の</a:t>
            </a:r>
            <a:endParaRPr lang="en-US" altLang="ja-JP" sz="1000" dirty="0" smtClean="0">
              <a:solidFill>
                <a:prstClr val="black"/>
              </a:solidFill>
              <a:latin typeface="Calibri"/>
              <a:ea typeface="ＭＳ Ｐゴシック"/>
            </a:endParaRPr>
          </a:p>
          <a:p>
            <a:pPr fontAlgn="auto">
              <a:spcBef>
                <a:spcPts val="0"/>
              </a:spcBef>
              <a:spcAft>
                <a:spcPts val="0"/>
              </a:spcAft>
            </a:pPr>
            <a:r>
              <a:rPr lang="ja-JP" altLang="en-US" sz="1000" dirty="0" smtClean="0">
                <a:solidFill>
                  <a:prstClr val="black"/>
                </a:solidFill>
                <a:latin typeface="Calibri"/>
                <a:ea typeface="ＭＳ Ｐゴシック"/>
              </a:rPr>
              <a:t>公共施設</a:t>
            </a:r>
            <a:endParaRPr lang="ja-JP" altLang="en-US" sz="1000" dirty="0">
              <a:solidFill>
                <a:prstClr val="black"/>
              </a:solidFill>
              <a:latin typeface="Calibri"/>
              <a:ea typeface="ＭＳ Ｐゴシック"/>
            </a:endParaRPr>
          </a:p>
        </p:txBody>
      </p:sp>
      <p:graphicFrame>
        <p:nvGraphicFramePr>
          <p:cNvPr id="27" name="表 26"/>
          <p:cNvGraphicFramePr>
            <a:graphicFrameLocks noGrp="1"/>
          </p:cNvGraphicFramePr>
          <p:nvPr>
            <p:extLst>
              <p:ext uri="{D42A27DB-BD31-4B8C-83A1-F6EECF244321}">
                <p14:modId xmlns:p14="http://schemas.microsoft.com/office/powerpoint/2010/main" val="2773655692"/>
              </p:ext>
            </p:extLst>
          </p:nvPr>
        </p:nvGraphicFramePr>
        <p:xfrm>
          <a:off x="1503282" y="4205734"/>
          <a:ext cx="2920423" cy="1248120"/>
        </p:xfrm>
        <a:graphic>
          <a:graphicData uri="http://schemas.openxmlformats.org/drawingml/2006/table">
            <a:tbl>
              <a:tblPr firstRow="1" bandRow="1">
                <a:tableStyleId>{5940675A-B579-460E-94D1-54222C63F5DA}</a:tableStyleId>
              </a:tblPr>
              <a:tblGrid>
                <a:gridCol w="1023624"/>
                <a:gridCol w="1896799"/>
              </a:tblGrid>
              <a:tr h="2112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900" dirty="0" smtClean="0"/>
                        <a:t>施設基本情報</a:t>
                      </a:r>
                    </a:p>
                  </a:txBody>
                  <a:tcPr marL="39000" marR="39000" marT="36000" marB="36000" anchor="ctr">
                    <a:solidFill>
                      <a:schemeClr val="bg1"/>
                    </a:solidFill>
                  </a:tcPr>
                </a:tc>
                <a:tc>
                  <a:txBody>
                    <a:bodyPr/>
                    <a:lstStyle/>
                    <a:p>
                      <a:r>
                        <a:rPr kumimoji="1" lang="ja-JP" altLang="en-US" sz="900" dirty="0" smtClean="0"/>
                        <a:t>名称・用途概要・管理者・所在地・面積など</a:t>
                      </a:r>
                      <a:endParaRPr kumimoji="1" lang="ja-JP" altLang="en-US" sz="900" dirty="0"/>
                    </a:p>
                  </a:txBody>
                  <a:tcPr marL="39000" marR="39000" marT="36000" marB="36000" anchor="ctr">
                    <a:solidFill>
                      <a:schemeClr val="bg1"/>
                    </a:solidFill>
                  </a:tcPr>
                </a:tc>
              </a:tr>
              <a:tr h="200792">
                <a:tc>
                  <a:txBody>
                    <a:bodyPr/>
                    <a:lstStyle/>
                    <a:p>
                      <a:r>
                        <a:rPr kumimoji="1" lang="ja-JP" altLang="en-US" sz="900" dirty="0" smtClean="0"/>
                        <a:t>建物性能情報</a:t>
                      </a:r>
                      <a:endParaRPr kumimoji="1" lang="ja-JP" altLang="en-US" sz="900" dirty="0"/>
                    </a:p>
                  </a:txBody>
                  <a:tcPr marL="39000" marR="39000" marT="36000" marB="36000" anchor="ctr">
                    <a:solidFill>
                      <a:schemeClr val="bg1"/>
                    </a:solidFill>
                  </a:tcPr>
                </a:tc>
                <a:tc>
                  <a:txBody>
                    <a:bodyPr/>
                    <a:lstStyle/>
                    <a:p>
                      <a:r>
                        <a:rPr kumimoji="1" lang="ja-JP" altLang="en-US" sz="900" dirty="0" smtClean="0"/>
                        <a:t>基本利用状況・性能・耐震性能・劣化情報など</a:t>
                      </a:r>
                      <a:endParaRPr kumimoji="1" lang="ja-JP" altLang="en-US" sz="900" dirty="0"/>
                    </a:p>
                  </a:txBody>
                  <a:tcPr marL="39000" marR="39000" marT="36000" marB="36000" anchor="ctr">
                    <a:solidFill>
                      <a:schemeClr val="bg1"/>
                    </a:solidFill>
                  </a:tcPr>
                </a:tc>
              </a:tr>
              <a:tr h="200792">
                <a:tc>
                  <a:txBody>
                    <a:bodyPr/>
                    <a:lstStyle/>
                    <a:p>
                      <a:r>
                        <a:rPr kumimoji="1" lang="ja-JP" altLang="en-US" sz="900" dirty="0" smtClean="0"/>
                        <a:t>施設機能情報</a:t>
                      </a:r>
                      <a:endParaRPr kumimoji="1" lang="ja-JP" altLang="en-US" sz="900" dirty="0"/>
                    </a:p>
                  </a:txBody>
                  <a:tcPr marL="39000" marR="39000" marT="36000" marB="36000" anchor="ctr">
                    <a:solidFill>
                      <a:schemeClr val="bg1"/>
                    </a:solidFill>
                  </a:tcPr>
                </a:tc>
                <a:tc>
                  <a:txBody>
                    <a:bodyPr/>
                    <a:lstStyle/>
                    <a:p>
                      <a:r>
                        <a:rPr kumimoji="1" lang="ja-JP" altLang="en-US" sz="900" dirty="0" smtClean="0"/>
                        <a:t>建物の機能情報・経費・維持管理状況など</a:t>
                      </a:r>
                      <a:endParaRPr kumimoji="1" lang="ja-JP" altLang="en-US" sz="900" dirty="0"/>
                    </a:p>
                  </a:txBody>
                  <a:tcPr marL="39000" marR="39000" marT="36000" marB="36000" anchor="ctr">
                    <a:solidFill>
                      <a:schemeClr val="bg1"/>
                    </a:solidFill>
                  </a:tcPr>
                </a:tc>
              </a:tr>
              <a:tr h="200792">
                <a:tc>
                  <a:txBody>
                    <a:bodyPr/>
                    <a:lstStyle/>
                    <a:p>
                      <a:r>
                        <a:rPr kumimoji="1" lang="ja-JP" altLang="en-US" sz="900" dirty="0" smtClean="0"/>
                        <a:t>固定資産情報</a:t>
                      </a:r>
                      <a:endParaRPr kumimoji="1" lang="ja-JP" altLang="en-US" sz="900" dirty="0"/>
                    </a:p>
                  </a:txBody>
                  <a:tcPr marL="39000" marR="39000" marT="36000" marB="36000" anchor="ctr">
                    <a:solidFill>
                      <a:schemeClr val="bg1"/>
                    </a:solidFill>
                  </a:tcPr>
                </a:tc>
                <a:tc>
                  <a:txBody>
                    <a:bodyPr/>
                    <a:lstStyle/>
                    <a:p>
                      <a:r>
                        <a:rPr kumimoji="1" lang="ja-JP" altLang="en-US" sz="900" dirty="0" smtClean="0"/>
                        <a:t>耐用年数、リース区分、評価額など</a:t>
                      </a:r>
                      <a:endParaRPr kumimoji="1" lang="ja-JP" altLang="en-US" sz="900" dirty="0"/>
                    </a:p>
                  </a:txBody>
                  <a:tcPr marL="39000" marR="39000" marT="36000" marB="36000" anchor="ctr">
                    <a:solidFill>
                      <a:schemeClr val="bg1"/>
                    </a:solidFill>
                  </a:tcPr>
                </a:tc>
              </a:tr>
            </a:tbl>
          </a:graphicData>
        </a:graphic>
      </p:graphicFrame>
      <p:sp>
        <p:nvSpPr>
          <p:cNvPr id="34" name="角丸四角形 33"/>
          <p:cNvSpPr/>
          <p:nvPr/>
        </p:nvSpPr>
        <p:spPr>
          <a:xfrm>
            <a:off x="3549526" y="2501511"/>
            <a:ext cx="467972" cy="1308636"/>
          </a:xfrm>
          <a:prstGeom prst="roundRect">
            <a:avLst>
              <a:gd name="adj" fmla="val 39923"/>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vert="eaVert" rtlCol="0" anchor="ctr"/>
          <a:lstStyle/>
          <a:p>
            <a:pPr algn="ctr" fontAlgn="auto">
              <a:spcBef>
                <a:spcPts val="0"/>
              </a:spcBef>
              <a:spcAft>
                <a:spcPts val="0"/>
              </a:spcAft>
            </a:pPr>
            <a:r>
              <a:rPr lang="ja-JP" altLang="en-US" sz="1100" dirty="0">
                <a:solidFill>
                  <a:srgbClr val="000000"/>
                </a:solidFill>
              </a:rPr>
              <a:t>公共施設等</a:t>
            </a:r>
            <a:r>
              <a:rPr lang="ja-JP" altLang="en-US" sz="1100" dirty="0" smtClean="0">
                <a:solidFill>
                  <a:srgbClr val="000000"/>
                </a:solidFill>
              </a:rPr>
              <a:t>情報</a:t>
            </a:r>
            <a:r>
              <a:rPr lang="en-US" altLang="ja-JP" sz="1100" dirty="0" smtClean="0">
                <a:solidFill>
                  <a:srgbClr val="000000"/>
                </a:solidFill>
              </a:rPr>
              <a:t>API</a:t>
            </a:r>
            <a:endParaRPr lang="ja-JP" altLang="en-US" sz="1100" dirty="0">
              <a:solidFill>
                <a:srgbClr val="000000"/>
              </a:solidFill>
            </a:endParaRPr>
          </a:p>
        </p:txBody>
      </p:sp>
      <p:sp>
        <p:nvSpPr>
          <p:cNvPr id="36" name="正方形/長方形 35"/>
          <p:cNvSpPr/>
          <p:nvPr/>
        </p:nvSpPr>
        <p:spPr>
          <a:xfrm>
            <a:off x="1915127" y="3975353"/>
            <a:ext cx="2193826" cy="261610"/>
          </a:xfrm>
          <a:prstGeom prst="rect">
            <a:avLst/>
          </a:prstGeom>
        </p:spPr>
        <p:txBody>
          <a:bodyPr wrap="square">
            <a:spAutoFit/>
          </a:bodyPr>
          <a:lstStyle/>
          <a:p>
            <a:pPr algn="ctr" fontAlgn="auto">
              <a:spcBef>
                <a:spcPts val="0"/>
              </a:spcBef>
              <a:spcAft>
                <a:spcPts val="0"/>
              </a:spcAft>
            </a:pPr>
            <a:r>
              <a:rPr lang="ja-JP" altLang="en-US" sz="1100" dirty="0">
                <a:solidFill>
                  <a:prstClr val="black"/>
                </a:solidFill>
                <a:latin typeface="Calibri"/>
                <a:ea typeface="ＭＳ Ｐゴシック"/>
              </a:rPr>
              <a:t>公共施設等</a:t>
            </a:r>
            <a:r>
              <a:rPr lang="ja-JP" altLang="en-US" sz="1100" dirty="0" smtClean="0">
                <a:solidFill>
                  <a:prstClr val="black"/>
                </a:solidFill>
                <a:latin typeface="Calibri"/>
                <a:ea typeface="ＭＳ Ｐゴシック"/>
              </a:rPr>
              <a:t>情報</a:t>
            </a:r>
            <a:endParaRPr lang="ja-JP" altLang="en-US" sz="1100" dirty="0">
              <a:solidFill>
                <a:prstClr val="black"/>
              </a:solidFill>
              <a:latin typeface="Calibri"/>
              <a:ea typeface="ＭＳ Ｐゴシック"/>
            </a:endParaRPr>
          </a:p>
        </p:txBody>
      </p:sp>
      <p:cxnSp>
        <p:nvCxnSpPr>
          <p:cNvPr id="42" name="カギ線コネクタ 41"/>
          <p:cNvCxnSpPr>
            <a:stCxn id="34" idx="3"/>
            <a:endCxn id="14" idx="1"/>
          </p:cNvCxnSpPr>
          <p:nvPr/>
        </p:nvCxnSpPr>
        <p:spPr>
          <a:xfrm flipV="1">
            <a:off x="4017498" y="2604813"/>
            <a:ext cx="972177" cy="551021"/>
          </a:xfrm>
          <a:prstGeom prst="bentConnector3">
            <a:avLst>
              <a:gd name="adj1" fmla="val 65921"/>
            </a:avLst>
          </a:prstGeom>
          <a:ln>
            <a:tailEnd type="arrow"/>
          </a:ln>
        </p:spPr>
        <p:style>
          <a:lnRef idx="2">
            <a:schemeClr val="accent1"/>
          </a:lnRef>
          <a:fillRef idx="0">
            <a:schemeClr val="accent1"/>
          </a:fillRef>
          <a:effectRef idx="1">
            <a:schemeClr val="accent1"/>
          </a:effectRef>
          <a:fontRef idx="minor">
            <a:schemeClr val="tx1"/>
          </a:fontRef>
        </p:style>
      </p:cxnSp>
      <p:sp>
        <p:nvSpPr>
          <p:cNvPr id="57" name="正方形/長方形 56"/>
          <p:cNvSpPr/>
          <p:nvPr/>
        </p:nvSpPr>
        <p:spPr bwMode="auto">
          <a:xfrm>
            <a:off x="125397" y="508202"/>
            <a:ext cx="9655211" cy="873044"/>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lIns="46800" rIns="46800" anchor="t"/>
          <a:lstStyle/>
          <a:p>
            <a:pPr marL="177800" indent="-177800" fontAlgn="auto">
              <a:spcBef>
                <a:spcPts val="0"/>
              </a:spcBef>
              <a:spcAft>
                <a:spcPts val="0"/>
              </a:spcAft>
              <a:defRPr/>
            </a:pPr>
            <a:r>
              <a:rPr kumimoji="0" lang="ja-JP" altLang="en-US" sz="1300" kern="0" dirty="0" smtClean="0">
                <a:solidFill>
                  <a:sysClr val="windowText" lastClr="000000"/>
                </a:solidFill>
                <a:latin typeface="ＭＳ Ｐゴシック" panose="020B0600070205080204" pitchFamily="50" charset="-128"/>
                <a:cs typeface="メイリオ" pitchFamily="50" charset="-128"/>
              </a:rPr>
              <a:t>○</a:t>
            </a:r>
            <a:r>
              <a:rPr kumimoji="0" lang="en-US" altLang="ja-JP" sz="1300" kern="0" dirty="0" smtClean="0">
                <a:solidFill>
                  <a:sysClr val="windowText" lastClr="000000"/>
                </a:solidFill>
                <a:latin typeface="ＭＳ Ｐゴシック" panose="020B0600070205080204" pitchFamily="50" charset="-128"/>
                <a:cs typeface="メイリオ" pitchFamily="50" charset="-128"/>
              </a:rPr>
              <a:t>	</a:t>
            </a:r>
            <a:r>
              <a:rPr kumimoji="0" lang="ja-JP" altLang="en-US" sz="1300" kern="0" dirty="0" smtClean="0">
                <a:solidFill>
                  <a:sysClr val="windowText" lastClr="000000"/>
                </a:solidFill>
                <a:latin typeface="ＭＳ Ｐゴシック" panose="020B0600070205080204" pitchFamily="50" charset="-128"/>
                <a:cs typeface="メイリオ" pitchFamily="50" charset="-128"/>
              </a:rPr>
              <a:t>総務省は、</a:t>
            </a:r>
            <a:r>
              <a:rPr lang="ja-JP" altLang="en-US" sz="1300" dirty="0" smtClean="0">
                <a:solidFill>
                  <a:prstClr val="black"/>
                </a:solidFill>
                <a:latin typeface="ＭＳ Ｐゴシック" panose="020B0600070205080204" pitchFamily="50" charset="-128"/>
              </a:rPr>
              <a:t>地方</a:t>
            </a:r>
            <a:r>
              <a:rPr lang="ja-JP" altLang="en-US" sz="1300" dirty="0">
                <a:solidFill>
                  <a:prstClr val="black"/>
                </a:solidFill>
                <a:latin typeface="ＭＳ Ｐゴシック" panose="020B0600070205080204" pitchFamily="50" charset="-128"/>
              </a:rPr>
              <a:t>自治体が所有する道路や公園、学校、公民館などについて</a:t>
            </a:r>
            <a:r>
              <a:rPr lang="ja-JP" altLang="en-US" sz="1300" dirty="0" smtClean="0">
                <a:solidFill>
                  <a:prstClr val="black"/>
                </a:solidFill>
                <a:latin typeface="ＭＳ Ｐゴシック" panose="020B0600070205080204" pitchFamily="50" charset="-128"/>
              </a:rPr>
              <a:t>、</a:t>
            </a:r>
            <a:r>
              <a:rPr lang="ja-JP" altLang="en-US" sz="1400" dirty="0" smtClean="0"/>
              <a:t>更新時期や金額情報</a:t>
            </a:r>
            <a:r>
              <a:rPr lang="ja-JP" altLang="en-US" sz="1300" dirty="0" smtClean="0">
                <a:solidFill>
                  <a:prstClr val="black"/>
                </a:solidFill>
                <a:latin typeface="ＭＳ Ｐゴシック" panose="020B0600070205080204" pitchFamily="50" charset="-128"/>
              </a:rPr>
              <a:t>を</a:t>
            </a:r>
            <a:r>
              <a:rPr lang="ja-JP" altLang="en-US" sz="1300" dirty="0">
                <a:solidFill>
                  <a:prstClr val="black"/>
                </a:solidFill>
                <a:latin typeface="ＭＳ Ｐゴシック" panose="020B0600070205080204" pitchFamily="50" charset="-128"/>
              </a:rPr>
              <a:t>把握するための固定</a:t>
            </a:r>
            <a:r>
              <a:rPr lang="ja-JP" altLang="en-US" sz="1300" dirty="0" smtClean="0">
                <a:solidFill>
                  <a:prstClr val="black"/>
                </a:solidFill>
                <a:latin typeface="ＭＳ Ｐゴシック" panose="020B0600070205080204" pitchFamily="50" charset="-128"/>
              </a:rPr>
              <a:t>資産</a:t>
            </a:r>
            <a:r>
              <a:rPr lang="ja-JP" altLang="en-US" sz="1400" dirty="0" smtClean="0"/>
              <a:t>台帳の整備を要請した</a:t>
            </a:r>
            <a:r>
              <a:rPr lang="ja-JP" altLang="en-US" sz="1300" dirty="0" smtClean="0">
                <a:solidFill>
                  <a:prstClr val="black"/>
                </a:solidFill>
                <a:latin typeface="ＭＳ Ｐゴシック" panose="020B0600070205080204" pitchFamily="50" charset="-128"/>
              </a:rPr>
              <a:t>。</a:t>
            </a:r>
            <a:endParaRPr lang="en-US" altLang="ja-JP" sz="1300" dirty="0" smtClean="0">
              <a:solidFill>
                <a:prstClr val="black"/>
              </a:solidFill>
              <a:latin typeface="ＭＳ Ｐゴシック" panose="020B0600070205080204" pitchFamily="50" charset="-128"/>
            </a:endParaRPr>
          </a:p>
          <a:p>
            <a:pPr marL="177800" indent="-177800" fontAlgn="auto">
              <a:spcBef>
                <a:spcPts val="0"/>
              </a:spcBef>
              <a:spcAft>
                <a:spcPts val="0"/>
              </a:spcAft>
              <a:defRPr/>
            </a:pPr>
            <a:r>
              <a:rPr kumimoji="0" lang="ja-JP" altLang="en-US" sz="1300" kern="0" dirty="0" smtClean="0">
                <a:solidFill>
                  <a:sysClr val="windowText" lastClr="000000"/>
                </a:solidFill>
                <a:latin typeface="ＭＳ Ｐゴシック" panose="020B0600070205080204" pitchFamily="50" charset="-128"/>
                <a:cs typeface="メイリオ" pitchFamily="50" charset="-128"/>
              </a:rPr>
              <a:t>○これに合わせ、公共施設等に係る情報を二次利用が可能な形式で広く国民にオープンにし、住民の利便性の向上や社会的な課題の解決などに貢献できる可能性について実証する。</a:t>
            </a:r>
          </a:p>
        </p:txBody>
      </p:sp>
      <p:cxnSp>
        <p:nvCxnSpPr>
          <p:cNvPr id="58" name="直線コネクタ 57"/>
          <p:cNvCxnSpPr>
            <a:cxnSpLocks noChangeShapeType="1"/>
          </p:cNvCxnSpPr>
          <p:nvPr/>
        </p:nvCxnSpPr>
        <p:spPr bwMode="auto">
          <a:xfrm>
            <a:off x="0" y="404664"/>
            <a:ext cx="9906000" cy="0"/>
          </a:xfrm>
          <a:prstGeom prst="line">
            <a:avLst/>
          </a:prstGeom>
          <a:noFill/>
          <a:ln w="63500" cmpd="sng" algn="ctr">
            <a:solidFill>
              <a:srgbClr val="FF9900"/>
            </a:solidFill>
            <a:round/>
            <a:headEnd/>
            <a:tailEnd/>
          </a:ln>
        </p:spPr>
      </p:cxnSp>
      <p:pic>
        <p:nvPicPr>
          <p:cNvPr id="77" name="図 76"/>
          <p:cNvPicPr>
            <a:picLocks noChangeAspect="1"/>
          </p:cNvPicPr>
          <p:nvPr/>
        </p:nvPicPr>
        <p:blipFill>
          <a:blip r:embed="rId15" cstate="screen"/>
          <a:stretch>
            <a:fillRect/>
          </a:stretch>
        </p:blipFill>
        <p:spPr>
          <a:xfrm>
            <a:off x="4917215" y="6138996"/>
            <a:ext cx="631627" cy="468000"/>
          </a:xfrm>
          <a:prstGeom prst="rect">
            <a:avLst/>
          </a:prstGeom>
          <a:ln>
            <a:noFill/>
          </a:ln>
          <a:effectLst>
            <a:outerShdw blurRad="292100" dist="139700" dir="2700000" algn="tl" rotWithShape="0">
              <a:srgbClr val="333333">
                <a:alpha val="65000"/>
              </a:srgbClr>
            </a:outerShdw>
          </a:effectLst>
        </p:spPr>
      </p:pic>
      <p:sp>
        <p:nvSpPr>
          <p:cNvPr id="78" name="正方形/長方形 77"/>
          <p:cNvSpPr/>
          <p:nvPr/>
        </p:nvSpPr>
        <p:spPr>
          <a:xfrm>
            <a:off x="4758006" y="5679493"/>
            <a:ext cx="1625400" cy="415498"/>
          </a:xfrm>
          <a:prstGeom prst="rect">
            <a:avLst/>
          </a:prstGeom>
          <a:noFill/>
        </p:spPr>
        <p:txBody>
          <a:bodyPr wrap="square">
            <a:spAutoFit/>
          </a:bodyPr>
          <a:lstStyle/>
          <a:p>
            <a:pPr algn="ctr" fontAlgn="auto">
              <a:spcBef>
                <a:spcPts val="0"/>
              </a:spcBef>
              <a:spcAft>
                <a:spcPts val="0"/>
              </a:spcAft>
            </a:pPr>
            <a:r>
              <a:rPr lang="ja-JP" altLang="en-US" sz="1050" dirty="0" smtClean="0">
                <a:solidFill>
                  <a:prstClr val="black"/>
                </a:solidFill>
                <a:latin typeface="Calibri"/>
                <a:ea typeface="ＭＳ Ｐゴシック"/>
              </a:rPr>
              <a:t>一般公募による情報サービスの開発</a:t>
            </a:r>
            <a:endParaRPr lang="en-US" altLang="ja-JP" sz="1050" dirty="0" smtClean="0">
              <a:solidFill>
                <a:prstClr val="black"/>
              </a:solidFill>
              <a:latin typeface="Calibri"/>
              <a:ea typeface="ＭＳ Ｐゴシック"/>
            </a:endParaRPr>
          </a:p>
        </p:txBody>
      </p:sp>
      <p:cxnSp>
        <p:nvCxnSpPr>
          <p:cNvPr id="55" name="直線矢印コネクタ 54"/>
          <p:cNvCxnSpPr>
            <a:endCxn id="34" idx="1"/>
          </p:cNvCxnSpPr>
          <p:nvPr/>
        </p:nvCxnSpPr>
        <p:spPr>
          <a:xfrm>
            <a:off x="3119896" y="3155829"/>
            <a:ext cx="42963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68" name="表 67"/>
          <p:cNvGraphicFramePr>
            <a:graphicFrameLocks noGrp="1"/>
          </p:cNvGraphicFramePr>
          <p:nvPr>
            <p:extLst>
              <p:ext uri="{D42A27DB-BD31-4B8C-83A1-F6EECF244321}">
                <p14:modId xmlns:p14="http://schemas.microsoft.com/office/powerpoint/2010/main" val="2748183010"/>
              </p:ext>
            </p:extLst>
          </p:nvPr>
        </p:nvGraphicFramePr>
        <p:xfrm>
          <a:off x="1503282" y="5886075"/>
          <a:ext cx="2920423" cy="764640"/>
        </p:xfrm>
        <a:graphic>
          <a:graphicData uri="http://schemas.openxmlformats.org/drawingml/2006/table">
            <a:tbl>
              <a:tblPr firstRow="1" bandRow="1">
                <a:tableStyleId>{5940675A-B579-460E-94D1-54222C63F5DA}</a:tableStyleId>
              </a:tblPr>
              <a:tblGrid>
                <a:gridCol w="1023624"/>
                <a:gridCol w="1896799"/>
              </a:tblGrid>
              <a:tr h="123564">
                <a:tc>
                  <a:txBody>
                    <a:bodyPr/>
                    <a:lstStyle/>
                    <a:p>
                      <a:r>
                        <a:rPr kumimoji="1" lang="ja-JP" altLang="en-US" sz="900" dirty="0" smtClean="0"/>
                        <a:t>行政情報</a:t>
                      </a:r>
                      <a:endParaRPr kumimoji="1" lang="ja-JP" altLang="en-US" sz="900" dirty="0"/>
                    </a:p>
                  </a:txBody>
                  <a:tcPr marL="39000" marR="39000" marT="36000" marB="36000" anchor="ctr">
                    <a:solidFill>
                      <a:schemeClr val="bg1"/>
                    </a:solidFill>
                  </a:tcPr>
                </a:tc>
                <a:tc>
                  <a:txBody>
                    <a:bodyPr/>
                    <a:lstStyle/>
                    <a:p>
                      <a:r>
                        <a:rPr kumimoji="1" lang="ja-JP" altLang="en-US" sz="900" dirty="0" smtClean="0"/>
                        <a:t>人口統計、財政状況、都市計画等</a:t>
                      </a:r>
                      <a:endParaRPr kumimoji="1" lang="ja-JP" altLang="en-US" sz="900" dirty="0"/>
                    </a:p>
                  </a:txBody>
                  <a:tcPr marL="39000" marR="39000" marT="36000" marB="36000" anchor="ctr">
                    <a:solidFill>
                      <a:schemeClr val="bg1"/>
                    </a:solidFill>
                  </a:tcPr>
                </a:tc>
              </a:tr>
              <a:tr h="123564">
                <a:tc>
                  <a:txBody>
                    <a:bodyPr/>
                    <a:lstStyle/>
                    <a:p>
                      <a:r>
                        <a:rPr kumimoji="1" lang="ja-JP" altLang="en-US" sz="900" dirty="0" smtClean="0"/>
                        <a:t>公共料金情報</a:t>
                      </a:r>
                      <a:endParaRPr kumimoji="1" lang="ja-JP" altLang="en-US" sz="900" dirty="0"/>
                    </a:p>
                  </a:txBody>
                  <a:tcPr marL="39000" marR="39000" marT="36000" marB="36000" anchor="ctr">
                    <a:solidFill>
                      <a:schemeClr val="bg1"/>
                    </a:solidFill>
                  </a:tcPr>
                </a:tc>
                <a:tc>
                  <a:txBody>
                    <a:bodyPr/>
                    <a:lstStyle/>
                    <a:p>
                      <a:r>
                        <a:rPr kumimoji="1" lang="ja-JP" altLang="en-US" sz="900" dirty="0" smtClean="0"/>
                        <a:t>上下水道・公立学校授業料など</a:t>
                      </a:r>
                      <a:endParaRPr kumimoji="1" lang="ja-JP" altLang="en-US" sz="900" dirty="0"/>
                    </a:p>
                  </a:txBody>
                  <a:tcPr marL="39000" marR="39000" marT="36000" marB="36000" anchor="ctr">
                    <a:solidFill>
                      <a:schemeClr val="bg1"/>
                    </a:solidFill>
                  </a:tcPr>
                </a:tc>
              </a:tr>
              <a:tr h="213519">
                <a:tc>
                  <a:txBody>
                    <a:bodyPr/>
                    <a:lstStyle/>
                    <a:p>
                      <a:r>
                        <a:rPr kumimoji="1" lang="ja-JP" altLang="en-US" sz="900" dirty="0" smtClean="0"/>
                        <a:t>子育て・教育情報</a:t>
                      </a:r>
                      <a:endParaRPr kumimoji="1" lang="ja-JP" altLang="en-US" sz="900" dirty="0"/>
                    </a:p>
                  </a:txBody>
                  <a:tcPr marL="39000" marR="39000" marT="36000" marB="36000" anchor="ctr">
                    <a:solidFill>
                      <a:schemeClr val="bg1"/>
                    </a:solidFill>
                  </a:tcPr>
                </a:tc>
                <a:tc>
                  <a:txBody>
                    <a:bodyPr/>
                    <a:lstStyle/>
                    <a:p>
                      <a:r>
                        <a:rPr kumimoji="1" lang="ja-JP" altLang="en-US" sz="900" dirty="0" smtClean="0"/>
                        <a:t>子育てに関する保育料・延長保育・待ち状況・学童クラブなどの情報</a:t>
                      </a:r>
                      <a:endParaRPr kumimoji="1" lang="ja-JP" altLang="en-US" sz="900" dirty="0"/>
                    </a:p>
                  </a:txBody>
                  <a:tcPr marL="39000" marR="39000" marT="36000" marB="36000" anchor="ctr">
                    <a:solidFill>
                      <a:schemeClr val="bg1"/>
                    </a:solidFill>
                  </a:tcPr>
                </a:tc>
              </a:tr>
            </a:tbl>
          </a:graphicData>
        </a:graphic>
      </p:graphicFrame>
      <p:sp>
        <p:nvSpPr>
          <p:cNvPr id="69" name="正方形/長方形 68"/>
          <p:cNvSpPr/>
          <p:nvPr/>
        </p:nvSpPr>
        <p:spPr>
          <a:xfrm>
            <a:off x="1915127" y="5654030"/>
            <a:ext cx="2193826" cy="261610"/>
          </a:xfrm>
          <a:prstGeom prst="rect">
            <a:avLst/>
          </a:prstGeom>
        </p:spPr>
        <p:txBody>
          <a:bodyPr wrap="square">
            <a:spAutoFit/>
          </a:bodyPr>
          <a:lstStyle/>
          <a:p>
            <a:pPr algn="ctr" fontAlgn="auto">
              <a:spcBef>
                <a:spcPts val="0"/>
              </a:spcBef>
              <a:spcAft>
                <a:spcPts val="0"/>
              </a:spcAft>
            </a:pPr>
            <a:r>
              <a:rPr lang="ja-JP" altLang="en-US" sz="1100" dirty="0" smtClean="0">
                <a:solidFill>
                  <a:prstClr val="black"/>
                </a:solidFill>
                <a:latin typeface="Calibri"/>
                <a:ea typeface="ＭＳ Ｐゴシック"/>
              </a:rPr>
              <a:t>公共</a:t>
            </a:r>
            <a:r>
              <a:rPr lang="ja-JP" altLang="en-US" sz="1100" dirty="0">
                <a:solidFill>
                  <a:prstClr val="black"/>
                </a:solidFill>
                <a:latin typeface="Calibri"/>
                <a:ea typeface="ＭＳ Ｐゴシック"/>
              </a:rPr>
              <a:t>施設等</a:t>
            </a:r>
            <a:r>
              <a:rPr lang="ja-JP" altLang="en-US" sz="1100" dirty="0" smtClean="0">
                <a:solidFill>
                  <a:prstClr val="black"/>
                </a:solidFill>
                <a:latin typeface="Calibri"/>
                <a:ea typeface="ＭＳ Ｐゴシック"/>
              </a:rPr>
              <a:t>情報以外の情報</a:t>
            </a:r>
            <a:endParaRPr lang="ja-JP" altLang="en-US" sz="1100" dirty="0">
              <a:solidFill>
                <a:prstClr val="black"/>
              </a:solidFill>
              <a:latin typeface="Calibri"/>
              <a:ea typeface="ＭＳ Ｐゴシック"/>
            </a:endParaRPr>
          </a:p>
        </p:txBody>
      </p:sp>
      <p:sp>
        <p:nvSpPr>
          <p:cNvPr id="72" name="正方形/長方形 71"/>
          <p:cNvSpPr/>
          <p:nvPr/>
        </p:nvSpPr>
        <p:spPr>
          <a:xfrm>
            <a:off x="1503280" y="1760079"/>
            <a:ext cx="3017523" cy="261610"/>
          </a:xfrm>
          <a:prstGeom prst="rect">
            <a:avLst/>
          </a:prstGeom>
        </p:spPr>
        <p:txBody>
          <a:bodyPr wrap="square">
            <a:spAutoFit/>
          </a:bodyPr>
          <a:lstStyle/>
          <a:p>
            <a:pPr algn="ctr" fontAlgn="auto">
              <a:spcBef>
                <a:spcPts val="0"/>
              </a:spcBef>
              <a:spcAft>
                <a:spcPts val="0"/>
              </a:spcAft>
            </a:pPr>
            <a:r>
              <a:rPr lang="ja-JP" altLang="en-US" sz="1100" b="1" dirty="0">
                <a:solidFill>
                  <a:prstClr val="black"/>
                </a:solidFill>
                <a:latin typeface="Calibri"/>
                <a:ea typeface="ＭＳ Ｐゴシック"/>
              </a:rPr>
              <a:t>公共施設等</a:t>
            </a:r>
            <a:r>
              <a:rPr lang="ja-JP" altLang="en-US" sz="1100" b="1" dirty="0" smtClean="0">
                <a:solidFill>
                  <a:prstClr val="black"/>
                </a:solidFill>
                <a:latin typeface="Calibri"/>
                <a:ea typeface="ＭＳ Ｐゴシック"/>
              </a:rPr>
              <a:t>情報流通連携基盤システム</a:t>
            </a:r>
            <a:endParaRPr lang="ja-JP" altLang="en-US" sz="1100" b="1" dirty="0">
              <a:solidFill>
                <a:prstClr val="black"/>
              </a:solidFill>
              <a:latin typeface="Calibri"/>
              <a:ea typeface="ＭＳ Ｐゴシック"/>
            </a:endParaRPr>
          </a:p>
        </p:txBody>
      </p:sp>
      <p:pic>
        <p:nvPicPr>
          <p:cNvPr id="1026" name="Picture 2" descr="C:\Users\nakayama\AppData\Local\Microsoft\Windows\Temporary Internet Files\Content.IE5\OYZBD981\MC900432645[1].png"/>
          <p:cNvPicPr>
            <a:picLocks noChangeAspect="1" noChangeArrowheads="1"/>
          </p:cNvPicPr>
          <p:nvPr/>
        </p:nvPicPr>
        <p:blipFill>
          <a:blip r:embed="rId16" cstate="screen"/>
          <a:srcRect/>
          <a:stretch>
            <a:fillRect/>
          </a:stretch>
        </p:blipFill>
        <p:spPr bwMode="auto">
          <a:xfrm>
            <a:off x="306696" y="4890245"/>
            <a:ext cx="611418" cy="564386"/>
          </a:xfrm>
          <a:prstGeom prst="rect">
            <a:avLst/>
          </a:prstGeom>
          <a:ln>
            <a:noFill/>
          </a:ln>
          <a:effectLst>
            <a:outerShdw blurRad="292100" dist="139700" dir="2700000" algn="tl" rotWithShape="0">
              <a:srgbClr val="333333">
                <a:alpha val="65000"/>
              </a:srgbClr>
            </a:outerShdw>
          </a:effectLst>
        </p:spPr>
      </p:pic>
      <p:sp>
        <p:nvSpPr>
          <p:cNvPr id="90" name="テキスト ボックス 89"/>
          <p:cNvSpPr txBox="1"/>
          <p:nvPr/>
        </p:nvSpPr>
        <p:spPr>
          <a:xfrm>
            <a:off x="345289" y="5020556"/>
            <a:ext cx="441146" cy="246221"/>
          </a:xfrm>
          <a:prstGeom prst="rect">
            <a:avLst/>
          </a:prstGeom>
          <a:solidFill>
            <a:schemeClr val="bg1"/>
          </a:solidFill>
          <a:effectLst>
            <a:softEdge rad="63500"/>
          </a:effectLst>
        </p:spPr>
        <p:txBody>
          <a:bodyPr wrap="none" rtlCol="0">
            <a:spAutoFit/>
          </a:bodyPr>
          <a:lstStyle/>
          <a:p>
            <a:pPr fontAlgn="auto">
              <a:spcBef>
                <a:spcPts val="0"/>
              </a:spcBef>
              <a:spcAft>
                <a:spcPts val="0"/>
              </a:spcAft>
            </a:pPr>
            <a:r>
              <a:rPr lang="ja-JP" altLang="en-US" sz="1000" dirty="0" smtClean="0">
                <a:solidFill>
                  <a:prstClr val="black"/>
                </a:solidFill>
                <a:latin typeface="Calibri"/>
                <a:ea typeface="ＭＳ Ｐゴシック"/>
              </a:rPr>
              <a:t>白書</a:t>
            </a:r>
            <a:endParaRPr lang="ja-JP" altLang="en-US" sz="1000" dirty="0">
              <a:solidFill>
                <a:prstClr val="black"/>
              </a:solidFill>
              <a:latin typeface="Calibri"/>
              <a:ea typeface="ＭＳ Ｐゴシック"/>
            </a:endParaRPr>
          </a:p>
        </p:txBody>
      </p:sp>
      <p:pic>
        <p:nvPicPr>
          <p:cNvPr id="1036" name="Picture 12" descr="C:\Users\nakayama\AppData\Local\Microsoft\Windows\Temporary Internet Files\Content.IE5\GYVC481N\MC900441753[1].png"/>
          <p:cNvPicPr>
            <a:picLocks noChangeAspect="1" noChangeArrowheads="1"/>
          </p:cNvPicPr>
          <p:nvPr/>
        </p:nvPicPr>
        <p:blipFill>
          <a:blip r:embed="rId17" cstate="screen"/>
          <a:srcRect/>
          <a:stretch>
            <a:fillRect/>
          </a:stretch>
        </p:blipFill>
        <p:spPr bwMode="auto">
          <a:xfrm>
            <a:off x="246197" y="5507298"/>
            <a:ext cx="607869" cy="561110"/>
          </a:xfrm>
          <a:prstGeom prst="rect">
            <a:avLst/>
          </a:prstGeom>
          <a:ln>
            <a:noFill/>
          </a:ln>
          <a:effectLst>
            <a:outerShdw blurRad="292100" dist="139700" dir="2700000" algn="tl" rotWithShape="0">
              <a:srgbClr val="333333">
                <a:alpha val="65000"/>
              </a:srgbClr>
            </a:outerShdw>
          </a:effectLst>
        </p:spPr>
      </p:pic>
      <p:sp>
        <p:nvSpPr>
          <p:cNvPr id="95" name="テキスト ボックス 94"/>
          <p:cNvSpPr txBox="1"/>
          <p:nvPr/>
        </p:nvSpPr>
        <p:spPr>
          <a:xfrm>
            <a:off x="223620" y="5585709"/>
            <a:ext cx="697627" cy="246221"/>
          </a:xfrm>
          <a:prstGeom prst="rect">
            <a:avLst/>
          </a:prstGeom>
          <a:solidFill>
            <a:schemeClr val="bg1"/>
          </a:solidFill>
          <a:effectLst>
            <a:softEdge rad="63500"/>
          </a:effectLst>
        </p:spPr>
        <p:txBody>
          <a:bodyPr wrap="none" rtlCol="0">
            <a:spAutoFit/>
          </a:bodyPr>
          <a:lstStyle/>
          <a:p>
            <a:pPr fontAlgn="auto">
              <a:spcBef>
                <a:spcPts val="0"/>
              </a:spcBef>
              <a:spcAft>
                <a:spcPts val="0"/>
              </a:spcAft>
            </a:pPr>
            <a:r>
              <a:rPr lang="ja-JP" altLang="en-US" sz="1000" dirty="0" smtClean="0">
                <a:solidFill>
                  <a:prstClr val="black"/>
                </a:solidFill>
                <a:latin typeface="Calibri"/>
                <a:ea typeface="ＭＳ Ｐゴシック"/>
              </a:rPr>
              <a:t>公共料金</a:t>
            </a:r>
            <a:endParaRPr lang="ja-JP" altLang="en-US" sz="1000" dirty="0">
              <a:solidFill>
                <a:prstClr val="black"/>
              </a:solidFill>
              <a:latin typeface="Calibri"/>
              <a:ea typeface="ＭＳ Ｐゴシック"/>
            </a:endParaRPr>
          </a:p>
        </p:txBody>
      </p:sp>
      <p:pic>
        <p:nvPicPr>
          <p:cNvPr id="1039" name="Picture 15" descr="C:\Users\nakayama\AppData\Local\Microsoft\Windows\Temporary Internet Files\Content.IE5\OYZBD981\MC900309874[1].wmf"/>
          <p:cNvPicPr>
            <a:picLocks noChangeAspect="1" noChangeArrowheads="1"/>
          </p:cNvPicPr>
          <p:nvPr/>
        </p:nvPicPr>
        <p:blipFill>
          <a:blip r:embed="rId18" cstate="screen"/>
          <a:srcRect/>
          <a:stretch>
            <a:fillRect/>
          </a:stretch>
        </p:blipFill>
        <p:spPr bwMode="auto">
          <a:xfrm>
            <a:off x="389025" y="6127430"/>
            <a:ext cx="452179" cy="567385"/>
          </a:xfrm>
          <a:prstGeom prst="rect">
            <a:avLst/>
          </a:prstGeom>
          <a:ln>
            <a:noFill/>
          </a:ln>
          <a:effectLst>
            <a:outerShdw blurRad="292100" dist="139700" dir="2700000" algn="tl" rotWithShape="0">
              <a:srgbClr val="333333">
                <a:alpha val="65000"/>
              </a:srgbClr>
            </a:outerShdw>
          </a:effectLst>
        </p:spPr>
      </p:pic>
      <p:sp>
        <p:nvSpPr>
          <p:cNvPr id="99" name="テキスト ボックス 98"/>
          <p:cNvSpPr txBox="1"/>
          <p:nvPr/>
        </p:nvSpPr>
        <p:spPr>
          <a:xfrm>
            <a:off x="58403" y="6309509"/>
            <a:ext cx="877163" cy="246221"/>
          </a:xfrm>
          <a:prstGeom prst="rect">
            <a:avLst/>
          </a:prstGeom>
          <a:solidFill>
            <a:schemeClr val="bg1"/>
          </a:solidFill>
          <a:effectLst>
            <a:softEdge rad="63500"/>
          </a:effectLst>
        </p:spPr>
        <p:txBody>
          <a:bodyPr wrap="none" rtlCol="0">
            <a:spAutoFit/>
          </a:bodyPr>
          <a:lstStyle/>
          <a:p>
            <a:pPr fontAlgn="auto">
              <a:spcBef>
                <a:spcPts val="0"/>
              </a:spcBef>
              <a:spcAft>
                <a:spcPts val="0"/>
              </a:spcAft>
            </a:pPr>
            <a:r>
              <a:rPr lang="ja-JP" altLang="en-US" sz="1000" dirty="0" smtClean="0">
                <a:solidFill>
                  <a:prstClr val="black"/>
                </a:solidFill>
                <a:latin typeface="Calibri"/>
                <a:ea typeface="ＭＳ Ｐゴシック"/>
              </a:rPr>
              <a:t>子育て・教育</a:t>
            </a:r>
            <a:endParaRPr lang="ja-JP" altLang="en-US" sz="1000" dirty="0">
              <a:solidFill>
                <a:prstClr val="black"/>
              </a:solidFill>
              <a:latin typeface="Calibri"/>
              <a:ea typeface="ＭＳ Ｐゴシック"/>
            </a:endParaRPr>
          </a:p>
        </p:txBody>
      </p:sp>
      <p:cxnSp>
        <p:nvCxnSpPr>
          <p:cNvPr id="106" name="直線矢印コネクタ 105"/>
          <p:cNvCxnSpPr>
            <a:stCxn id="10" idx="3"/>
            <a:endCxn id="19" idx="1"/>
          </p:cNvCxnSpPr>
          <p:nvPr/>
        </p:nvCxnSpPr>
        <p:spPr>
          <a:xfrm>
            <a:off x="1033489" y="3151214"/>
            <a:ext cx="946948" cy="3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1" name="カギ線コネクタ 110"/>
          <p:cNvCxnSpPr>
            <a:stCxn id="13" idx="3"/>
            <a:endCxn id="11" idx="3"/>
          </p:cNvCxnSpPr>
          <p:nvPr/>
        </p:nvCxnSpPr>
        <p:spPr>
          <a:xfrm flipH="1">
            <a:off x="959154" y="2584089"/>
            <a:ext cx="65145" cy="1112457"/>
          </a:xfrm>
          <a:prstGeom prst="bentConnector3">
            <a:avLst>
              <a:gd name="adj1" fmla="val -227410"/>
            </a:avLst>
          </a:prstGeom>
        </p:spPr>
        <p:style>
          <a:lnRef idx="2">
            <a:schemeClr val="accent1"/>
          </a:lnRef>
          <a:fillRef idx="0">
            <a:schemeClr val="accent1"/>
          </a:fillRef>
          <a:effectRef idx="1">
            <a:schemeClr val="accent1"/>
          </a:effectRef>
          <a:fontRef idx="minor">
            <a:schemeClr val="tx1"/>
          </a:fontRef>
        </p:style>
      </p:cxnSp>
      <p:cxnSp>
        <p:nvCxnSpPr>
          <p:cNvPr id="119" name="カギ線コネクタ 118"/>
          <p:cNvCxnSpPr>
            <a:stCxn id="25" idx="3"/>
            <a:endCxn id="1026" idx="3"/>
          </p:cNvCxnSpPr>
          <p:nvPr/>
        </p:nvCxnSpPr>
        <p:spPr>
          <a:xfrm>
            <a:off x="917681" y="4285410"/>
            <a:ext cx="433" cy="887028"/>
          </a:xfrm>
          <a:prstGeom prst="bentConnector3">
            <a:avLst>
              <a:gd name="adj1" fmla="val 59293764"/>
            </a:avLst>
          </a:prstGeom>
        </p:spPr>
        <p:style>
          <a:lnRef idx="2">
            <a:schemeClr val="accent1"/>
          </a:lnRef>
          <a:fillRef idx="0">
            <a:schemeClr val="accent1"/>
          </a:fillRef>
          <a:effectRef idx="1">
            <a:schemeClr val="accent1"/>
          </a:effectRef>
          <a:fontRef idx="minor">
            <a:schemeClr val="tx1"/>
          </a:fontRef>
        </p:style>
      </p:cxnSp>
      <p:cxnSp>
        <p:nvCxnSpPr>
          <p:cNvPr id="149" name="カギ線コネクタ 148"/>
          <p:cNvCxnSpPr>
            <a:stCxn id="99" idx="3"/>
            <a:endCxn id="95" idx="3"/>
          </p:cNvCxnSpPr>
          <p:nvPr/>
        </p:nvCxnSpPr>
        <p:spPr>
          <a:xfrm flipH="1" flipV="1">
            <a:off x="921247" y="5708820"/>
            <a:ext cx="14319" cy="723800"/>
          </a:xfrm>
          <a:prstGeom prst="bentConnector3">
            <a:avLst>
              <a:gd name="adj1" fmla="val -1596480"/>
            </a:avLst>
          </a:prstGeom>
        </p:spPr>
        <p:style>
          <a:lnRef idx="2">
            <a:schemeClr val="accent1"/>
          </a:lnRef>
          <a:fillRef idx="0">
            <a:schemeClr val="accent1"/>
          </a:fillRef>
          <a:effectRef idx="1">
            <a:schemeClr val="accent1"/>
          </a:effectRef>
          <a:fontRef idx="minor">
            <a:schemeClr val="tx1"/>
          </a:fontRef>
        </p:style>
      </p:cxnSp>
      <p:pic>
        <p:nvPicPr>
          <p:cNvPr id="1040" name="Picture 16"/>
          <p:cNvPicPr>
            <a:picLocks noChangeAspect="1" noChangeArrowheads="1"/>
          </p:cNvPicPr>
          <p:nvPr/>
        </p:nvPicPr>
        <p:blipFill>
          <a:blip r:embed="rId19" cstate="screen"/>
          <a:srcRect b="12758"/>
          <a:stretch>
            <a:fillRect/>
          </a:stretch>
        </p:blipFill>
        <p:spPr bwMode="auto">
          <a:xfrm>
            <a:off x="7825462" y="3597992"/>
            <a:ext cx="2043848" cy="1127152"/>
          </a:xfrm>
          <a:prstGeom prst="rect">
            <a:avLst/>
          </a:prstGeom>
          <a:noFill/>
          <a:ln w="9525">
            <a:noFill/>
            <a:miter lim="800000"/>
            <a:headEnd/>
            <a:tailEnd/>
          </a:ln>
          <a:effectLst/>
        </p:spPr>
      </p:pic>
      <p:sp>
        <p:nvSpPr>
          <p:cNvPr id="225" name="テキスト ボックス 224"/>
          <p:cNvSpPr txBox="1"/>
          <p:nvPr/>
        </p:nvSpPr>
        <p:spPr>
          <a:xfrm>
            <a:off x="4034839" y="2850233"/>
            <a:ext cx="466794" cy="261610"/>
          </a:xfrm>
          <a:prstGeom prst="rect">
            <a:avLst/>
          </a:prstGeom>
          <a:noFill/>
          <a:effectLst>
            <a:softEdge rad="63500"/>
          </a:effectLst>
        </p:spPr>
        <p:txBody>
          <a:bodyPr wrap="none" rtlCol="0">
            <a:spAutoFit/>
          </a:bodyPr>
          <a:lstStyle/>
          <a:p>
            <a:pPr fontAlgn="auto">
              <a:spcBef>
                <a:spcPts val="0"/>
              </a:spcBef>
              <a:spcAft>
                <a:spcPts val="0"/>
              </a:spcAft>
            </a:pPr>
            <a:r>
              <a:rPr lang="ja-JP" altLang="en-US" sz="1100" dirty="0" smtClean="0">
                <a:solidFill>
                  <a:srgbClr val="1F497D"/>
                </a:solidFill>
                <a:latin typeface="Calibri"/>
                <a:ea typeface="ＭＳ Ｐゴシック"/>
              </a:rPr>
              <a:t>公開</a:t>
            </a:r>
            <a:endParaRPr lang="en-US" altLang="ja-JP" sz="1100" dirty="0" smtClean="0">
              <a:solidFill>
                <a:srgbClr val="1F497D"/>
              </a:solidFill>
              <a:latin typeface="Calibri"/>
              <a:ea typeface="ＭＳ Ｐゴシック"/>
            </a:endParaRPr>
          </a:p>
        </p:txBody>
      </p:sp>
      <p:sp>
        <p:nvSpPr>
          <p:cNvPr id="226" name="正方形/長方形 225"/>
          <p:cNvSpPr/>
          <p:nvPr/>
        </p:nvSpPr>
        <p:spPr>
          <a:xfrm>
            <a:off x="6570625" y="1699799"/>
            <a:ext cx="1965714" cy="577081"/>
          </a:xfrm>
          <a:prstGeom prst="rect">
            <a:avLst/>
          </a:prstGeom>
          <a:noFill/>
        </p:spPr>
        <p:txBody>
          <a:bodyPr wrap="square">
            <a:spAutoFit/>
          </a:bodyPr>
          <a:lstStyle/>
          <a:p>
            <a:pPr marL="88900" indent="-88900" fontAlgn="auto">
              <a:spcBef>
                <a:spcPts val="0"/>
              </a:spcBef>
              <a:spcAft>
                <a:spcPts val="0"/>
              </a:spcAft>
              <a:buFont typeface="Arial" pitchFamily="34" charset="0"/>
              <a:buChar char="•"/>
            </a:pPr>
            <a:r>
              <a:rPr lang="ja-JP" altLang="en-US" sz="1050" dirty="0" smtClean="0">
                <a:solidFill>
                  <a:prstClr val="black"/>
                </a:solidFill>
                <a:latin typeface="Calibri"/>
                <a:ea typeface="ＭＳ Ｐゴシック"/>
              </a:rPr>
              <a:t>地域住民が、場所に応じた生活情報を入手し、公共施設をより活用できる</a:t>
            </a:r>
            <a:endParaRPr lang="ja-JP" altLang="en-US" sz="1050" dirty="0">
              <a:solidFill>
                <a:prstClr val="black"/>
              </a:solidFill>
              <a:latin typeface="Calibri"/>
              <a:ea typeface="ＭＳ Ｐゴシック"/>
            </a:endParaRPr>
          </a:p>
        </p:txBody>
      </p:sp>
      <p:sp>
        <p:nvSpPr>
          <p:cNvPr id="231" name="正方形/長方形 230"/>
          <p:cNvSpPr/>
          <p:nvPr/>
        </p:nvSpPr>
        <p:spPr>
          <a:xfrm>
            <a:off x="6579460" y="3953274"/>
            <a:ext cx="2213645" cy="738664"/>
          </a:xfrm>
          <a:prstGeom prst="rect">
            <a:avLst/>
          </a:prstGeom>
          <a:noFill/>
        </p:spPr>
        <p:txBody>
          <a:bodyPr wrap="square">
            <a:spAutoFit/>
          </a:bodyPr>
          <a:lstStyle/>
          <a:p>
            <a:pPr marL="88900" indent="-88900" fontAlgn="auto">
              <a:spcBef>
                <a:spcPts val="0"/>
              </a:spcBef>
              <a:spcAft>
                <a:spcPts val="0"/>
              </a:spcAft>
              <a:buFont typeface="Arial" pitchFamily="34" charset="0"/>
              <a:buChar char="•"/>
            </a:pPr>
            <a:r>
              <a:rPr lang="ja-JP" altLang="en-US" sz="1050" dirty="0" smtClean="0">
                <a:solidFill>
                  <a:prstClr val="black"/>
                </a:solidFill>
                <a:latin typeface="Calibri"/>
                <a:ea typeface="ＭＳ Ｐゴシック"/>
              </a:rPr>
              <a:t>不動産情報サイトで、</a:t>
            </a:r>
            <a:r>
              <a:rPr lang="en-US" altLang="ja-JP" sz="1050" dirty="0" smtClean="0">
                <a:solidFill>
                  <a:prstClr val="black"/>
                </a:solidFill>
                <a:latin typeface="Calibri"/>
                <a:ea typeface="ＭＳ Ｐゴシック"/>
              </a:rPr>
              <a:t/>
            </a:r>
            <a:br>
              <a:rPr lang="en-US" altLang="ja-JP" sz="1050" dirty="0" smtClean="0">
                <a:solidFill>
                  <a:prstClr val="black"/>
                </a:solidFill>
                <a:latin typeface="Calibri"/>
                <a:ea typeface="ＭＳ Ｐゴシック"/>
              </a:rPr>
            </a:br>
            <a:r>
              <a:rPr lang="ja-JP" altLang="en-US" sz="1050" dirty="0" smtClean="0">
                <a:solidFill>
                  <a:prstClr val="black"/>
                </a:solidFill>
                <a:latin typeface="Calibri"/>
                <a:ea typeface="ＭＳ Ｐゴシック"/>
              </a:rPr>
              <a:t>住みやすい条件（近隣に学校がある、徒歩○分内に病院がある等）から物件を絞り込める</a:t>
            </a:r>
            <a:endParaRPr lang="en-US" altLang="ja-JP" sz="1050" dirty="0" smtClean="0">
              <a:solidFill>
                <a:prstClr val="black"/>
              </a:solidFill>
              <a:latin typeface="Calibri"/>
              <a:ea typeface="ＭＳ Ｐゴシック"/>
            </a:endParaRPr>
          </a:p>
        </p:txBody>
      </p:sp>
      <p:sp>
        <p:nvSpPr>
          <p:cNvPr id="232" name="正方形/長方形 231"/>
          <p:cNvSpPr/>
          <p:nvPr/>
        </p:nvSpPr>
        <p:spPr>
          <a:xfrm>
            <a:off x="6565719" y="2719789"/>
            <a:ext cx="2092916" cy="738664"/>
          </a:xfrm>
          <a:prstGeom prst="rect">
            <a:avLst/>
          </a:prstGeom>
          <a:noFill/>
        </p:spPr>
        <p:txBody>
          <a:bodyPr wrap="square">
            <a:spAutoFit/>
          </a:bodyPr>
          <a:lstStyle/>
          <a:p>
            <a:pPr marL="88900" indent="-88900" fontAlgn="auto">
              <a:spcBef>
                <a:spcPts val="0"/>
              </a:spcBef>
              <a:spcAft>
                <a:spcPts val="0"/>
              </a:spcAft>
              <a:buFont typeface="Arial" pitchFamily="34" charset="0"/>
              <a:buChar char="•"/>
            </a:pPr>
            <a:r>
              <a:rPr lang="ja-JP" altLang="en-US" sz="1050" dirty="0" smtClean="0">
                <a:solidFill>
                  <a:prstClr val="black"/>
                </a:solidFill>
                <a:latin typeface="Calibri"/>
                <a:ea typeface="ＭＳ Ｐゴシック"/>
              </a:rPr>
              <a:t>施設の維持費の可視化して、</a:t>
            </a:r>
            <a:r>
              <a:rPr lang="en-US" altLang="ja-JP" sz="1050" dirty="0" smtClean="0">
                <a:solidFill>
                  <a:prstClr val="black"/>
                </a:solidFill>
                <a:latin typeface="Calibri"/>
                <a:ea typeface="ＭＳ Ｐゴシック"/>
              </a:rPr>
              <a:t/>
            </a:r>
            <a:br>
              <a:rPr lang="en-US" altLang="ja-JP" sz="1050" dirty="0" smtClean="0">
                <a:solidFill>
                  <a:prstClr val="black"/>
                </a:solidFill>
                <a:latin typeface="Calibri"/>
                <a:ea typeface="ＭＳ Ｐゴシック"/>
              </a:rPr>
            </a:br>
            <a:r>
              <a:rPr lang="ja-JP" altLang="en-US" sz="1050" dirty="0" smtClean="0">
                <a:solidFill>
                  <a:prstClr val="black"/>
                </a:solidFill>
                <a:latin typeface="Calibri"/>
                <a:ea typeface="ＭＳ Ｐゴシック"/>
              </a:rPr>
              <a:t>課題の抽出を容易にする。</a:t>
            </a:r>
            <a:r>
              <a:rPr lang="en-US" altLang="ja-JP" sz="1050" dirty="0" smtClean="0">
                <a:solidFill>
                  <a:prstClr val="black"/>
                </a:solidFill>
                <a:latin typeface="Calibri"/>
                <a:ea typeface="ＭＳ Ｐゴシック"/>
              </a:rPr>
              <a:t/>
            </a:r>
            <a:br>
              <a:rPr lang="en-US" altLang="ja-JP" sz="1050" dirty="0" smtClean="0">
                <a:solidFill>
                  <a:prstClr val="black"/>
                </a:solidFill>
                <a:latin typeface="Calibri"/>
                <a:ea typeface="ＭＳ Ｐゴシック"/>
              </a:rPr>
            </a:br>
            <a:r>
              <a:rPr lang="ja-JP" altLang="en-US" sz="1050" dirty="0" smtClean="0">
                <a:solidFill>
                  <a:prstClr val="black"/>
                </a:solidFill>
                <a:latin typeface="Calibri"/>
                <a:ea typeface="ＭＳ Ｐゴシック"/>
              </a:rPr>
              <a:t>公共施設の効率的な配置や、無駄な経費の削減に繋げる</a:t>
            </a:r>
            <a:endParaRPr lang="en-US" altLang="ja-JP" sz="1050" dirty="0" smtClean="0">
              <a:solidFill>
                <a:prstClr val="black"/>
              </a:solidFill>
              <a:latin typeface="Calibri"/>
              <a:ea typeface="ＭＳ Ｐゴシック"/>
            </a:endParaRPr>
          </a:p>
        </p:txBody>
      </p:sp>
      <p:sp>
        <p:nvSpPr>
          <p:cNvPr id="234" name="正方形/長方形 233"/>
          <p:cNvSpPr/>
          <p:nvPr/>
        </p:nvSpPr>
        <p:spPr>
          <a:xfrm>
            <a:off x="4778751" y="3505582"/>
            <a:ext cx="1599000" cy="135588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54" name="正方形/長方形 53"/>
          <p:cNvSpPr/>
          <p:nvPr/>
        </p:nvSpPr>
        <p:spPr>
          <a:xfrm>
            <a:off x="4766589" y="3520116"/>
            <a:ext cx="1587793" cy="415498"/>
          </a:xfrm>
          <a:prstGeom prst="rect">
            <a:avLst/>
          </a:prstGeom>
          <a:noFill/>
        </p:spPr>
        <p:txBody>
          <a:bodyPr wrap="square">
            <a:spAutoFit/>
          </a:bodyPr>
          <a:lstStyle/>
          <a:p>
            <a:pPr algn="ctr" fontAlgn="auto">
              <a:spcBef>
                <a:spcPts val="0"/>
              </a:spcBef>
              <a:spcAft>
                <a:spcPts val="0"/>
              </a:spcAft>
            </a:pPr>
            <a:r>
              <a:rPr lang="ja-JP" altLang="en-US" sz="1050" dirty="0" smtClean="0">
                <a:solidFill>
                  <a:prstClr val="black"/>
                </a:solidFill>
                <a:latin typeface="Calibri"/>
                <a:ea typeface="ＭＳ Ｐゴシック"/>
              </a:rPr>
              <a:t>民間企業のシステム</a:t>
            </a:r>
            <a:endParaRPr lang="en-US" altLang="ja-JP" sz="1050" dirty="0" smtClean="0">
              <a:solidFill>
                <a:prstClr val="black"/>
              </a:solidFill>
              <a:latin typeface="Calibri"/>
              <a:ea typeface="ＭＳ Ｐゴシック"/>
            </a:endParaRPr>
          </a:p>
          <a:p>
            <a:pPr algn="ctr" fontAlgn="auto">
              <a:spcBef>
                <a:spcPts val="0"/>
              </a:spcBef>
              <a:spcAft>
                <a:spcPts val="0"/>
              </a:spcAft>
            </a:pPr>
            <a:r>
              <a:rPr lang="ja-JP" altLang="en-US" sz="1050" dirty="0" err="1" smtClean="0">
                <a:solidFill>
                  <a:prstClr val="black"/>
                </a:solidFill>
                <a:latin typeface="Calibri"/>
                <a:ea typeface="ＭＳ Ｐゴシック"/>
              </a:rPr>
              <a:t>での</a:t>
            </a:r>
            <a:r>
              <a:rPr lang="ja-JP" altLang="en-US" sz="1050" dirty="0" smtClean="0">
                <a:solidFill>
                  <a:prstClr val="black"/>
                </a:solidFill>
                <a:latin typeface="Calibri"/>
                <a:ea typeface="ＭＳ Ｐゴシック"/>
              </a:rPr>
              <a:t>二次利用</a:t>
            </a:r>
            <a:endParaRPr lang="en-US" altLang="ja-JP" sz="1050" dirty="0" smtClean="0">
              <a:solidFill>
                <a:prstClr val="black"/>
              </a:solidFill>
              <a:latin typeface="Calibri"/>
              <a:ea typeface="ＭＳ Ｐゴシック"/>
            </a:endParaRPr>
          </a:p>
        </p:txBody>
      </p:sp>
      <p:pic>
        <p:nvPicPr>
          <p:cNvPr id="47" name="図 46"/>
          <p:cNvPicPr>
            <a:picLocks noChangeAspect="1"/>
          </p:cNvPicPr>
          <p:nvPr/>
        </p:nvPicPr>
        <p:blipFill>
          <a:blip r:embed="rId20" cstate="screen">
            <a:extLst>
              <a:ext uri="{BEBA8EAE-BF5A-486C-A8C5-ECC9F3942E4B}">
                <a14:imgProps xmlns:a14="http://schemas.microsoft.com/office/drawing/2010/main">
                  <a14:imgLayer r:embed="rId21">
                    <a14:imgEffect>
                      <a14:backgroundRemoval t="0" b="100000" l="0" r="99078"/>
                    </a14:imgEffect>
                  </a14:imgLayer>
                </a14:imgProps>
              </a:ext>
            </a:extLst>
          </a:blip>
          <a:stretch>
            <a:fillRect/>
          </a:stretch>
        </p:blipFill>
        <p:spPr>
          <a:xfrm flipH="1">
            <a:off x="5203281" y="3990187"/>
            <a:ext cx="409782" cy="510328"/>
          </a:xfrm>
          <a:prstGeom prst="rect">
            <a:avLst/>
          </a:prstGeom>
          <a:ln>
            <a:noFill/>
          </a:ln>
          <a:effectLst>
            <a:outerShdw blurRad="292100" dist="139700" dir="2700000" algn="tl" rotWithShape="0">
              <a:srgbClr val="333333">
                <a:alpha val="65000"/>
              </a:srgbClr>
            </a:outerShdw>
          </a:effectLst>
        </p:spPr>
      </p:pic>
      <p:cxnSp>
        <p:nvCxnSpPr>
          <p:cNvPr id="52" name="カギ線コネクタ 51"/>
          <p:cNvCxnSpPr>
            <a:stCxn id="34" idx="3"/>
            <a:endCxn id="47" idx="3"/>
          </p:cNvCxnSpPr>
          <p:nvPr/>
        </p:nvCxnSpPr>
        <p:spPr>
          <a:xfrm>
            <a:off x="4017501" y="3155829"/>
            <a:ext cx="1185783" cy="1089522"/>
          </a:xfrm>
          <a:prstGeom prst="bentConnector3">
            <a:avLst>
              <a:gd name="adj1" fmla="val 5412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0" name="直線矢印コネクタ 249"/>
          <p:cNvCxnSpPr>
            <a:stCxn id="47" idx="1"/>
          </p:cNvCxnSpPr>
          <p:nvPr/>
        </p:nvCxnSpPr>
        <p:spPr>
          <a:xfrm flipV="1">
            <a:off x="5613063" y="4244853"/>
            <a:ext cx="977355" cy="4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5" name="正方形/長方形 254"/>
          <p:cNvSpPr/>
          <p:nvPr/>
        </p:nvSpPr>
        <p:spPr>
          <a:xfrm>
            <a:off x="4774904" y="1671984"/>
            <a:ext cx="1579476" cy="415498"/>
          </a:xfrm>
          <a:prstGeom prst="rect">
            <a:avLst/>
          </a:prstGeom>
          <a:noFill/>
        </p:spPr>
        <p:txBody>
          <a:bodyPr wrap="square">
            <a:spAutoFit/>
          </a:bodyPr>
          <a:lstStyle/>
          <a:p>
            <a:pPr algn="ctr" fontAlgn="auto">
              <a:spcBef>
                <a:spcPts val="0"/>
              </a:spcBef>
              <a:spcAft>
                <a:spcPts val="0"/>
              </a:spcAft>
            </a:pPr>
            <a:r>
              <a:rPr lang="ja-JP" altLang="en-US" sz="1050" dirty="0" smtClean="0">
                <a:solidFill>
                  <a:prstClr val="black"/>
                </a:solidFill>
                <a:latin typeface="Calibri"/>
                <a:ea typeface="ＭＳ Ｐゴシック"/>
              </a:rPr>
              <a:t>地図システム上での</a:t>
            </a:r>
            <a:endParaRPr lang="en-US" altLang="ja-JP" sz="1050" dirty="0" smtClean="0">
              <a:solidFill>
                <a:prstClr val="black"/>
              </a:solidFill>
              <a:latin typeface="Calibri"/>
              <a:ea typeface="ＭＳ Ｐゴシック"/>
            </a:endParaRPr>
          </a:p>
          <a:p>
            <a:pPr algn="ctr" fontAlgn="auto">
              <a:spcBef>
                <a:spcPts val="0"/>
              </a:spcBef>
              <a:spcAft>
                <a:spcPts val="0"/>
              </a:spcAft>
            </a:pPr>
            <a:r>
              <a:rPr lang="ja-JP" altLang="en-US" sz="1050" dirty="0" smtClean="0">
                <a:solidFill>
                  <a:prstClr val="black"/>
                </a:solidFill>
                <a:latin typeface="Calibri"/>
                <a:ea typeface="ＭＳ Ｐゴシック"/>
              </a:rPr>
              <a:t>閲覧・検索</a:t>
            </a:r>
            <a:endParaRPr lang="en-US" altLang="ja-JP" sz="1050" dirty="0" smtClean="0">
              <a:solidFill>
                <a:prstClr val="black"/>
              </a:solidFill>
              <a:latin typeface="Calibri"/>
              <a:ea typeface="ＭＳ Ｐゴシック"/>
            </a:endParaRPr>
          </a:p>
        </p:txBody>
      </p:sp>
      <p:cxnSp>
        <p:nvCxnSpPr>
          <p:cNvPr id="256" name="直線矢印コネクタ 255"/>
          <p:cNvCxnSpPr>
            <a:stCxn id="14" idx="3"/>
          </p:cNvCxnSpPr>
          <p:nvPr/>
        </p:nvCxnSpPr>
        <p:spPr>
          <a:xfrm>
            <a:off x="5621302" y="2604808"/>
            <a:ext cx="100620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6" name="雲 265"/>
          <p:cNvSpPr/>
          <p:nvPr/>
        </p:nvSpPr>
        <p:spPr>
          <a:xfrm rot="5400000">
            <a:off x="5675239" y="2334303"/>
            <a:ext cx="630440" cy="556526"/>
          </a:xfrm>
          <a:prstGeom prst="cloud">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vert="vert270" wrap="none" rtlCol="0" anchor="ctr"/>
          <a:lstStyle/>
          <a:p>
            <a:pPr algn="ctr" fontAlgn="auto">
              <a:spcBef>
                <a:spcPts val="0"/>
              </a:spcBef>
              <a:spcAft>
                <a:spcPts val="0"/>
              </a:spcAft>
            </a:pPr>
            <a:r>
              <a:rPr lang="ja-JP" altLang="en-US" sz="900" dirty="0" smtClean="0">
                <a:solidFill>
                  <a:sysClr val="windowText" lastClr="000000"/>
                </a:solidFill>
              </a:rPr>
              <a:t>インター</a:t>
            </a:r>
            <a:r>
              <a:rPr lang="en-US" altLang="ja-JP" sz="900" dirty="0" smtClean="0">
                <a:solidFill>
                  <a:sysClr val="windowText" lastClr="000000"/>
                </a:solidFill>
              </a:rPr>
              <a:t/>
            </a:r>
            <a:br>
              <a:rPr lang="en-US" altLang="ja-JP" sz="900" dirty="0" smtClean="0">
                <a:solidFill>
                  <a:sysClr val="windowText" lastClr="000000"/>
                </a:solidFill>
              </a:rPr>
            </a:br>
            <a:r>
              <a:rPr lang="ja-JP" altLang="en-US" sz="900" dirty="0" smtClean="0">
                <a:solidFill>
                  <a:sysClr val="windowText" lastClr="000000"/>
                </a:solidFill>
              </a:rPr>
              <a:t>ネット</a:t>
            </a:r>
            <a:endParaRPr lang="ja-JP" altLang="en-US" sz="900" dirty="0">
              <a:solidFill>
                <a:sysClr val="windowText" lastClr="000000"/>
              </a:solidFill>
            </a:endParaRPr>
          </a:p>
        </p:txBody>
      </p:sp>
      <p:sp>
        <p:nvSpPr>
          <p:cNvPr id="269" name="雲 268"/>
          <p:cNvSpPr/>
          <p:nvPr/>
        </p:nvSpPr>
        <p:spPr>
          <a:xfrm rot="5400000">
            <a:off x="5700968" y="3952585"/>
            <a:ext cx="630440" cy="556526"/>
          </a:xfrm>
          <a:prstGeom prst="cloud">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vert="vert270" wrap="none" rtlCol="0" anchor="ctr"/>
          <a:lstStyle/>
          <a:p>
            <a:pPr algn="ctr" fontAlgn="auto">
              <a:spcBef>
                <a:spcPts val="0"/>
              </a:spcBef>
              <a:spcAft>
                <a:spcPts val="0"/>
              </a:spcAft>
            </a:pPr>
            <a:r>
              <a:rPr lang="ja-JP" altLang="en-US" sz="900" dirty="0" smtClean="0">
                <a:solidFill>
                  <a:sysClr val="windowText" lastClr="000000"/>
                </a:solidFill>
              </a:rPr>
              <a:t>インター</a:t>
            </a:r>
            <a:r>
              <a:rPr lang="en-US" altLang="ja-JP" sz="900" dirty="0" smtClean="0">
                <a:solidFill>
                  <a:sysClr val="windowText" lastClr="000000"/>
                </a:solidFill>
              </a:rPr>
              <a:t/>
            </a:r>
            <a:br>
              <a:rPr lang="en-US" altLang="ja-JP" sz="900" dirty="0" smtClean="0">
                <a:solidFill>
                  <a:sysClr val="windowText" lastClr="000000"/>
                </a:solidFill>
              </a:rPr>
            </a:br>
            <a:r>
              <a:rPr lang="ja-JP" altLang="en-US" sz="900" dirty="0" smtClean="0">
                <a:solidFill>
                  <a:sysClr val="windowText" lastClr="000000"/>
                </a:solidFill>
              </a:rPr>
              <a:t>ネット</a:t>
            </a:r>
            <a:endParaRPr lang="ja-JP" altLang="en-US" sz="900" dirty="0">
              <a:solidFill>
                <a:sysClr val="windowText" lastClr="000000"/>
              </a:solidFill>
            </a:endParaRPr>
          </a:p>
        </p:txBody>
      </p:sp>
      <p:cxnSp>
        <p:nvCxnSpPr>
          <p:cNvPr id="287" name="直線矢印コネクタ 286"/>
          <p:cNvCxnSpPr>
            <a:stCxn id="77" idx="3"/>
          </p:cNvCxnSpPr>
          <p:nvPr/>
        </p:nvCxnSpPr>
        <p:spPr>
          <a:xfrm>
            <a:off x="5548845" y="6372996"/>
            <a:ext cx="1144079" cy="122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6" name="雲 285"/>
          <p:cNvSpPr/>
          <p:nvPr/>
        </p:nvSpPr>
        <p:spPr>
          <a:xfrm rot="5400000">
            <a:off x="5709438" y="6118017"/>
            <a:ext cx="630440" cy="556526"/>
          </a:xfrm>
          <a:prstGeom prst="cloud">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vert="vert270" wrap="none" rtlCol="0" anchor="ctr"/>
          <a:lstStyle/>
          <a:p>
            <a:pPr algn="ctr" fontAlgn="auto">
              <a:spcBef>
                <a:spcPts val="0"/>
              </a:spcBef>
              <a:spcAft>
                <a:spcPts val="0"/>
              </a:spcAft>
            </a:pPr>
            <a:r>
              <a:rPr lang="ja-JP" altLang="en-US" sz="900" dirty="0" smtClean="0">
                <a:solidFill>
                  <a:sysClr val="windowText" lastClr="000000"/>
                </a:solidFill>
              </a:rPr>
              <a:t>インター</a:t>
            </a:r>
            <a:r>
              <a:rPr lang="en-US" altLang="ja-JP" sz="900" dirty="0" smtClean="0">
                <a:solidFill>
                  <a:sysClr val="windowText" lastClr="000000"/>
                </a:solidFill>
              </a:rPr>
              <a:t/>
            </a:r>
            <a:br>
              <a:rPr lang="en-US" altLang="ja-JP" sz="900" dirty="0" smtClean="0">
                <a:solidFill>
                  <a:sysClr val="windowText" lastClr="000000"/>
                </a:solidFill>
              </a:rPr>
            </a:br>
            <a:r>
              <a:rPr lang="ja-JP" altLang="en-US" sz="900" dirty="0" smtClean="0">
                <a:solidFill>
                  <a:sysClr val="windowText" lastClr="000000"/>
                </a:solidFill>
              </a:rPr>
              <a:t>ネット</a:t>
            </a:r>
            <a:endParaRPr lang="ja-JP" altLang="en-US" sz="900" dirty="0">
              <a:solidFill>
                <a:sysClr val="windowText" lastClr="000000"/>
              </a:solidFill>
            </a:endParaRPr>
          </a:p>
        </p:txBody>
      </p:sp>
      <p:pic>
        <p:nvPicPr>
          <p:cNvPr id="290" name="図 289"/>
          <p:cNvPicPr>
            <a:picLocks noChangeAspect="1"/>
          </p:cNvPicPr>
          <p:nvPr/>
        </p:nvPicPr>
        <p:blipFill>
          <a:blip r:embed="rId22" cstate="screen"/>
          <a:stretch>
            <a:fillRect/>
          </a:stretch>
        </p:blipFill>
        <p:spPr>
          <a:xfrm>
            <a:off x="5023177" y="4408716"/>
            <a:ext cx="426775" cy="417213"/>
          </a:xfrm>
          <a:prstGeom prst="rect">
            <a:avLst/>
          </a:prstGeom>
          <a:ln>
            <a:noFill/>
          </a:ln>
          <a:effectLst>
            <a:outerShdw blurRad="292100" dist="139700" dir="2700000" algn="tl" rotWithShape="0">
              <a:srgbClr val="333333">
                <a:alpha val="65000"/>
              </a:srgbClr>
            </a:outerShdw>
          </a:effectLst>
        </p:spPr>
      </p:pic>
      <p:sp>
        <p:nvSpPr>
          <p:cNvPr id="291" name="テキスト ボックス 290"/>
          <p:cNvSpPr txBox="1"/>
          <p:nvPr/>
        </p:nvSpPr>
        <p:spPr>
          <a:xfrm>
            <a:off x="4835193" y="4546073"/>
            <a:ext cx="785793" cy="246221"/>
          </a:xfrm>
          <a:prstGeom prst="rect">
            <a:avLst/>
          </a:prstGeom>
          <a:solidFill>
            <a:schemeClr val="bg1"/>
          </a:solidFill>
          <a:effectLst>
            <a:softEdge rad="63500"/>
          </a:effectLst>
        </p:spPr>
        <p:txBody>
          <a:bodyPr wrap="none" rtlCol="0">
            <a:spAutoFit/>
          </a:bodyPr>
          <a:lstStyle/>
          <a:p>
            <a:pPr fontAlgn="auto">
              <a:spcBef>
                <a:spcPts val="0"/>
              </a:spcBef>
              <a:spcAft>
                <a:spcPts val="0"/>
              </a:spcAft>
            </a:pPr>
            <a:r>
              <a:rPr lang="ja-JP" altLang="en-US" sz="1000" dirty="0" smtClean="0">
                <a:solidFill>
                  <a:prstClr val="black"/>
                </a:solidFill>
                <a:latin typeface="Calibri"/>
                <a:ea typeface="ＭＳ Ｐゴシック"/>
              </a:rPr>
              <a:t>自社データ</a:t>
            </a:r>
            <a:endParaRPr lang="ja-JP" altLang="en-US" sz="1000" dirty="0">
              <a:solidFill>
                <a:prstClr val="black"/>
              </a:solidFill>
              <a:latin typeface="Calibri"/>
              <a:ea typeface="ＭＳ Ｐゴシック"/>
            </a:endParaRPr>
          </a:p>
        </p:txBody>
      </p:sp>
      <p:pic>
        <p:nvPicPr>
          <p:cNvPr id="1047" name="Picture 23"/>
          <p:cNvPicPr>
            <a:picLocks noChangeAspect="1" noChangeArrowheads="1"/>
          </p:cNvPicPr>
          <p:nvPr/>
        </p:nvPicPr>
        <p:blipFill>
          <a:blip r:embed="rId23" cstate="screen"/>
          <a:srcRect/>
          <a:stretch>
            <a:fillRect/>
          </a:stretch>
        </p:blipFill>
        <p:spPr bwMode="auto">
          <a:xfrm>
            <a:off x="7562238" y="1719001"/>
            <a:ext cx="2094960" cy="1050775"/>
          </a:xfrm>
          <a:prstGeom prst="rect">
            <a:avLst/>
          </a:prstGeom>
          <a:noFill/>
          <a:ln w="9525">
            <a:noFill/>
            <a:miter lim="800000"/>
            <a:headEnd/>
            <a:tailEnd/>
          </a:ln>
          <a:effectLst/>
        </p:spPr>
      </p:pic>
      <p:sp>
        <p:nvSpPr>
          <p:cNvPr id="71" name="正方形/長方形 70"/>
          <p:cNvSpPr/>
          <p:nvPr/>
        </p:nvSpPr>
        <p:spPr>
          <a:xfrm>
            <a:off x="6585192" y="4825100"/>
            <a:ext cx="3284119" cy="900246"/>
          </a:xfrm>
          <a:prstGeom prst="rect">
            <a:avLst/>
          </a:prstGeom>
          <a:noFill/>
        </p:spPr>
        <p:txBody>
          <a:bodyPr wrap="square">
            <a:spAutoFit/>
          </a:bodyPr>
          <a:lstStyle/>
          <a:p>
            <a:pPr marL="88900" indent="-88900" fontAlgn="auto">
              <a:spcBef>
                <a:spcPts val="0"/>
              </a:spcBef>
              <a:spcAft>
                <a:spcPts val="0"/>
              </a:spcAft>
              <a:buFont typeface="Arial" pitchFamily="34" charset="0"/>
              <a:buChar char="•"/>
            </a:pPr>
            <a:r>
              <a:rPr lang="ja-JP" altLang="en-US" sz="1050" dirty="0" smtClean="0">
                <a:solidFill>
                  <a:sysClr val="windowText" lastClr="000000"/>
                </a:solidFill>
                <a:latin typeface="ＭＳ Ｐゴシック" panose="020B0600070205080204" pitchFamily="50" charset="-128"/>
              </a:rPr>
              <a:t>建設業者や不動産業者等が、公共施設の情報を参照し、運用状況等を把握することで、民間・住民のニーズに応じた適切な時期・立地で計画。これにより、住民にとって利便性の高い公共サービスが提供される</a:t>
            </a:r>
            <a:r>
              <a:rPr lang="en-US" altLang="ja-JP" sz="1050" dirty="0" smtClean="0">
                <a:solidFill>
                  <a:sysClr val="windowText" lastClr="000000"/>
                </a:solidFill>
                <a:latin typeface="ＭＳ Ｐゴシック" panose="020B0600070205080204" pitchFamily="50" charset="-128"/>
              </a:rPr>
              <a:t/>
            </a:r>
            <a:br>
              <a:rPr lang="en-US" altLang="ja-JP" sz="1050" dirty="0" smtClean="0">
                <a:solidFill>
                  <a:sysClr val="windowText" lastClr="000000"/>
                </a:solidFill>
                <a:latin typeface="ＭＳ Ｐゴシック" panose="020B0600070205080204" pitchFamily="50" charset="-128"/>
              </a:rPr>
            </a:br>
            <a:r>
              <a:rPr lang="ja-JP" altLang="en-US" sz="1050" dirty="0" smtClean="0">
                <a:solidFill>
                  <a:sysClr val="windowText" lastClr="000000"/>
                </a:solidFill>
                <a:latin typeface="ＭＳ Ｐゴシック" panose="020B0600070205080204" pitchFamily="50" charset="-128"/>
              </a:rPr>
              <a:t>例）図書館と民間施設の複合ビルの計画</a:t>
            </a:r>
            <a:endParaRPr lang="en-US" altLang="ja-JP" sz="1050" dirty="0" smtClean="0">
              <a:solidFill>
                <a:sysClr val="windowText" lastClr="000000"/>
              </a:solidFill>
              <a:latin typeface="ＭＳ Ｐゴシック" panose="020B0600070205080204" pitchFamily="50" charset="-128"/>
            </a:endParaRPr>
          </a:p>
        </p:txBody>
      </p:sp>
      <p:sp>
        <p:nvSpPr>
          <p:cNvPr id="96" name="正方形/長方形 95"/>
          <p:cNvSpPr/>
          <p:nvPr/>
        </p:nvSpPr>
        <p:spPr>
          <a:xfrm>
            <a:off x="4784403" y="4924256"/>
            <a:ext cx="1599000" cy="720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ja-JP" altLang="en-US" sz="1800" dirty="0">
              <a:solidFill>
                <a:prstClr val="white"/>
              </a:solidFill>
            </a:endParaRPr>
          </a:p>
        </p:txBody>
      </p:sp>
      <p:sp>
        <p:nvSpPr>
          <p:cNvPr id="97" name="正方形/長方形 96"/>
          <p:cNvSpPr/>
          <p:nvPr/>
        </p:nvSpPr>
        <p:spPr>
          <a:xfrm>
            <a:off x="4782463" y="4925335"/>
            <a:ext cx="1600940" cy="253916"/>
          </a:xfrm>
          <a:prstGeom prst="rect">
            <a:avLst/>
          </a:prstGeom>
          <a:noFill/>
        </p:spPr>
        <p:txBody>
          <a:bodyPr wrap="square">
            <a:spAutoFit/>
          </a:bodyPr>
          <a:lstStyle/>
          <a:p>
            <a:pPr algn="ctr" fontAlgn="auto">
              <a:spcBef>
                <a:spcPts val="0"/>
              </a:spcBef>
              <a:spcAft>
                <a:spcPts val="0"/>
              </a:spcAft>
            </a:pPr>
            <a:r>
              <a:rPr lang="ja-JP" altLang="en-US" sz="1050" dirty="0" smtClean="0">
                <a:solidFill>
                  <a:prstClr val="black"/>
                </a:solidFill>
                <a:latin typeface="Calibri"/>
                <a:ea typeface="ＭＳ Ｐゴシック"/>
              </a:rPr>
              <a:t>固定資産の検索</a:t>
            </a:r>
            <a:endParaRPr lang="en-US" altLang="ja-JP" sz="1050" dirty="0" smtClean="0">
              <a:solidFill>
                <a:prstClr val="black"/>
              </a:solidFill>
              <a:latin typeface="Calibri"/>
              <a:ea typeface="ＭＳ Ｐゴシック"/>
            </a:endParaRPr>
          </a:p>
        </p:txBody>
      </p:sp>
      <p:cxnSp>
        <p:nvCxnSpPr>
          <p:cNvPr id="100" name="カギ線コネクタ 99"/>
          <p:cNvCxnSpPr>
            <a:stCxn id="34" idx="3"/>
          </p:cNvCxnSpPr>
          <p:nvPr/>
        </p:nvCxnSpPr>
        <p:spPr>
          <a:xfrm>
            <a:off x="4017498" y="3155831"/>
            <a:ext cx="2610008" cy="2110943"/>
          </a:xfrm>
          <a:prstGeom prst="bentConnector3">
            <a:avLst>
              <a:gd name="adj1" fmla="val 24302"/>
            </a:avLst>
          </a:prstGeom>
          <a:ln>
            <a:tailEnd type="arrow"/>
          </a:ln>
        </p:spPr>
        <p:style>
          <a:lnRef idx="2">
            <a:schemeClr val="accent1"/>
          </a:lnRef>
          <a:fillRef idx="0">
            <a:schemeClr val="accent1"/>
          </a:fillRef>
          <a:effectRef idx="1">
            <a:schemeClr val="accent1"/>
          </a:effectRef>
          <a:fontRef idx="minor">
            <a:schemeClr val="tx1"/>
          </a:fontRef>
        </p:style>
      </p:cxnSp>
      <p:sp>
        <p:nvSpPr>
          <p:cNvPr id="104" name="雲 103"/>
          <p:cNvSpPr/>
          <p:nvPr/>
        </p:nvSpPr>
        <p:spPr>
          <a:xfrm rot="5400000">
            <a:off x="5766615" y="5079797"/>
            <a:ext cx="482629" cy="556526"/>
          </a:xfrm>
          <a:prstGeom prst="cloud">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vert="vert270" wrap="none" rtlCol="0" anchor="ctr"/>
          <a:lstStyle/>
          <a:p>
            <a:pPr algn="ctr" fontAlgn="auto">
              <a:spcBef>
                <a:spcPts val="0"/>
              </a:spcBef>
              <a:spcAft>
                <a:spcPts val="0"/>
              </a:spcAft>
            </a:pPr>
            <a:r>
              <a:rPr lang="ja-JP" altLang="en-US" sz="900" dirty="0" smtClean="0">
                <a:solidFill>
                  <a:sysClr val="windowText" lastClr="000000"/>
                </a:solidFill>
              </a:rPr>
              <a:t>インター</a:t>
            </a:r>
            <a:r>
              <a:rPr lang="en-US" altLang="ja-JP" sz="900" dirty="0" smtClean="0">
                <a:solidFill>
                  <a:sysClr val="windowText" lastClr="000000"/>
                </a:solidFill>
              </a:rPr>
              <a:t/>
            </a:r>
            <a:br>
              <a:rPr lang="en-US" altLang="ja-JP" sz="900" dirty="0" smtClean="0">
                <a:solidFill>
                  <a:sysClr val="windowText" lastClr="000000"/>
                </a:solidFill>
              </a:rPr>
            </a:br>
            <a:r>
              <a:rPr lang="ja-JP" altLang="en-US" sz="900" dirty="0" smtClean="0">
                <a:solidFill>
                  <a:sysClr val="windowText" lastClr="000000"/>
                </a:solidFill>
              </a:rPr>
              <a:t>ネット</a:t>
            </a:r>
            <a:endParaRPr lang="ja-JP" altLang="en-US" sz="900" dirty="0">
              <a:solidFill>
                <a:sysClr val="windowText" lastClr="000000"/>
              </a:solidFill>
            </a:endParaRPr>
          </a:p>
        </p:txBody>
      </p:sp>
      <p:pic>
        <p:nvPicPr>
          <p:cNvPr id="108" name="図 107"/>
          <p:cNvPicPr>
            <a:picLocks noChangeAspect="1"/>
          </p:cNvPicPr>
          <p:nvPr/>
        </p:nvPicPr>
        <p:blipFill>
          <a:blip r:embed="rId24" cstate="screen"/>
          <a:stretch>
            <a:fillRect/>
          </a:stretch>
        </p:blipFill>
        <p:spPr>
          <a:xfrm>
            <a:off x="5058270" y="5167167"/>
            <a:ext cx="506115" cy="375003"/>
          </a:xfrm>
          <a:prstGeom prst="rect">
            <a:avLst/>
          </a:prstGeom>
          <a:ln>
            <a:noFill/>
          </a:ln>
          <a:effectLst>
            <a:outerShdw blurRad="292100" dist="139700" dir="2700000" algn="tl" rotWithShape="0">
              <a:srgbClr val="333333">
                <a:alpha val="65000"/>
              </a:srgbClr>
            </a:outerShdw>
          </a:effectLst>
        </p:spPr>
      </p:pic>
      <p:pic>
        <p:nvPicPr>
          <p:cNvPr id="1028" name="Picture 4" descr="C:\Users\nakayama\AppData\Local\Microsoft\Windows\Temporary Internet Files\Content.IE5\HXCBDPBT\MC900445508[1].wmf"/>
          <p:cNvPicPr>
            <a:picLocks noChangeAspect="1" noChangeArrowheads="1"/>
          </p:cNvPicPr>
          <p:nvPr/>
        </p:nvPicPr>
        <p:blipFill>
          <a:blip r:embed="rId25" cstate="screen"/>
          <a:srcRect t="27850"/>
          <a:stretch>
            <a:fillRect/>
          </a:stretch>
        </p:blipFill>
        <p:spPr bwMode="auto">
          <a:xfrm>
            <a:off x="6726943" y="5754577"/>
            <a:ext cx="827654" cy="477394"/>
          </a:xfrm>
          <a:prstGeom prst="rect">
            <a:avLst/>
          </a:prstGeom>
          <a:noFill/>
        </p:spPr>
      </p:pic>
      <p:cxnSp>
        <p:nvCxnSpPr>
          <p:cNvPr id="112" name="直線矢印コネクタ 111"/>
          <p:cNvCxnSpPr>
            <a:stCxn id="1028" idx="1"/>
          </p:cNvCxnSpPr>
          <p:nvPr/>
        </p:nvCxnSpPr>
        <p:spPr>
          <a:xfrm flipH="1">
            <a:off x="6294450" y="5993274"/>
            <a:ext cx="43249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6" name="正方形/長方形 115"/>
          <p:cNvSpPr/>
          <p:nvPr/>
        </p:nvSpPr>
        <p:spPr>
          <a:xfrm>
            <a:off x="7562238" y="5767705"/>
            <a:ext cx="1978381" cy="415498"/>
          </a:xfrm>
          <a:prstGeom prst="rect">
            <a:avLst/>
          </a:prstGeom>
          <a:noFill/>
        </p:spPr>
        <p:txBody>
          <a:bodyPr wrap="square">
            <a:spAutoFit/>
          </a:bodyPr>
          <a:lstStyle/>
          <a:p>
            <a:pPr marL="88900" indent="-88900" fontAlgn="auto">
              <a:spcBef>
                <a:spcPts val="0"/>
              </a:spcBef>
              <a:spcAft>
                <a:spcPts val="0"/>
              </a:spcAft>
              <a:buFont typeface="Arial" pitchFamily="34" charset="0"/>
              <a:buChar char="•"/>
            </a:pPr>
            <a:r>
              <a:rPr lang="ja-JP" altLang="en-US" sz="1050" dirty="0" smtClean="0">
                <a:solidFill>
                  <a:prstClr val="black"/>
                </a:solidFill>
                <a:latin typeface="Calibri"/>
                <a:ea typeface="ＭＳ Ｐゴシック"/>
              </a:rPr>
              <a:t>オープンデータを活用した新サービスを開発できる</a:t>
            </a:r>
            <a:endParaRPr lang="en-US" altLang="ja-JP" sz="1050" dirty="0" smtClean="0">
              <a:solidFill>
                <a:prstClr val="black"/>
              </a:solidFill>
              <a:latin typeface="Calibri"/>
              <a:ea typeface="ＭＳ Ｐゴシック"/>
            </a:endParaRPr>
          </a:p>
        </p:txBody>
      </p:sp>
      <p:sp>
        <p:nvSpPr>
          <p:cNvPr id="122" name="テキスト ボックス 121"/>
          <p:cNvSpPr txBox="1"/>
          <p:nvPr/>
        </p:nvSpPr>
        <p:spPr>
          <a:xfrm>
            <a:off x="4995035" y="6158047"/>
            <a:ext cx="510076" cy="400110"/>
          </a:xfrm>
          <a:prstGeom prst="rect">
            <a:avLst/>
          </a:prstGeom>
          <a:solidFill>
            <a:schemeClr val="bg1"/>
          </a:solidFill>
          <a:effectLst>
            <a:softEdge rad="63500"/>
          </a:effectLst>
        </p:spPr>
        <p:txBody>
          <a:bodyPr wrap="none" rtlCol="0">
            <a:spAutoFit/>
          </a:bodyPr>
          <a:lstStyle/>
          <a:p>
            <a:pPr algn="ctr" fontAlgn="auto">
              <a:spcBef>
                <a:spcPts val="0"/>
              </a:spcBef>
              <a:spcAft>
                <a:spcPts val="0"/>
              </a:spcAft>
            </a:pPr>
            <a:r>
              <a:rPr lang="ja-JP" altLang="en-US" sz="1000" dirty="0" smtClean="0">
                <a:solidFill>
                  <a:prstClr val="black"/>
                </a:solidFill>
                <a:latin typeface="Calibri"/>
                <a:ea typeface="ＭＳ Ｐゴシック"/>
              </a:rPr>
              <a:t>募集</a:t>
            </a:r>
            <a:endParaRPr lang="en-US" altLang="ja-JP" sz="1000" dirty="0" smtClean="0">
              <a:solidFill>
                <a:prstClr val="black"/>
              </a:solidFill>
              <a:latin typeface="Calibri"/>
              <a:ea typeface="ＭＳ Ｐゴシック"/>
            </a:endParaRPr>
          </a:p>
          <a:p>
            <a:pPr algn="ctr" fontAlgn="auto">
              <a:spcBef>
                <a:spcPts val="0"/>
              </a:spcBef>
              <a:spcAft>
                <a:spcPts val="0"/>
              </a:spcAft>
            </a:pPr>
            <a:r>
              <a:rPr lang="ja-JP" altLang="en-US" sz="1000" dirty="0" smtClean="0">
                <a:solidFill>
                  <a:prstClr val="black"/>
                </a:solidFill>
                <a:latin typeface="Calibri"/>
                <a:ea typeface="ＭＳ Ｐゴシック"/>
              </a:rPr>
              <a:t>アプリ</a:t>
            </a:r>
            <a:endParaRPr lang="ja-JP" altLang="en-US" sz="1000" dirty="0">
              <a:solidFill>
                <a:prstClr val="black"/>
              </a:solidFill>
              <a:latin typeface="Calibri"/>
              <a:ea typeface="ＭＳ Ｐゴシック"/>
            </a:endParaRPr>
          </a:p>
        </p:txBody>
      </p:sp>
      <p:sp>
        <p:nvSpPr>
          <p:cNvPr id="124" name="正方形/長方形 123"/>
          <p:cNvSpPr/>
          <p:nvPr/>
        </p:nvSpPr>
        <p:spPr>
          <a:xfrm>
            <a:off x="6627506" y="6251803"/>
            <a:ext cx="2278549" cy="577081"/>
          </a:xfrm>
          <a:prstGeom prst="rect">
            <a:avLst/>
          </a:prstGeom>
          <a:noFill/>
        </p:spPr>
        <p:txBody>
          <a:bodyPr wrap="square">
            <a:spAutoFit/>
          </a:bodyPr>
          <a:lstStyle/>
          <a:p>
            <a:pPr marL="88900" indent="-88900" fontAlgn="auto">
              <a:spcBef>
                <a:spcPts val="0"/>
              </a:spcBef>
              <a:spcAft>
                <a:spcPts val="0"/>
              </a:spcAft>
              <a:buFont typeface="Arial" pitchFamily="34" charset="0"/>
              <a:buChar char="•"/>
            </a:pPr>
            <a:r>
              <a:rPr lang="ja-JP" altLang="en-US" sz="1050" dirty="0" smtClean="0">
                <a:solidFill>
                  <a:prstClr val="black"/>
                </a:solidFill>
                <a:latin typeface="Calibri"/>
                <a:ea typeface="ＭＳ Ｐゴシック"/>
              </a:rPr>
              <a:t>例</a:t>
            </a:r>
            <a:r>
              <a:rPr lang="ja-JP" altLang="en-US" sz="1050" dirty="0">
                <a:solidFill>
                  <a:prstClr val="black"/>
                </a:solidFill>
                <a:latin typeface="Calibri"/>
                <a:ea typeface="ＭＳ Ｐゴシック"/>
              </a:rPr>
              <a:t>）</a:t>
            </a:r>
            <a:r>
              <a:rPr lang="ja-JP" altLang="en-US" sz="1050" dirty="0" smtClean="0">
                <a:solidFill>
                  <a:prstClr val="black"/>
                </a:solidFill>
                <a:latin typeface="Calibri"/>
                <a:ea typeface="ＭＳ Ｐゴシック"/>
              </a:rPr>
              <a:t>公共施設周辺の駐車場情報が分かるアプリにより、住民の生活が便利になる</a:t>
            </a:r>
            <a:endParaRPr lang="en-US" altLang="ja-JP" sz="1050" dirty="0" smtClean="0">
              <a:solidFill>
                <a:prstClr val="black"/>
              </a:solidFill>
              <a:latin typeface="Calibri"/>
              <a:ea typeface="ＭＳ Ｐゴシック"/>
            </a:endParaRPr>
          </a:p>
        </p:txBody>
      </p:sp>
      <p:sp>
        <p:nvSpPr>
          <p:cNvPr id="125" name="正方形/長方形 124"/>
          <p:cNvSpPr/>
          <p:nvPr/>
        </p:nvSpPr>
        <p:spPr>
          <a:xfrm>
            <a:off x="-22772" y="1381246"/>
            <a:ext cx="1503279" cy="253916"/>
          </a:xfrm>
          <a:prstGeom prst="rect">
            <a:avLst/>
          </a:prstGeom>
          <a:noFill/>
        </p:spPr>
        <p:txBody>
          <a:bodyPr wrap="square">
            <a:spAutoFit/>
          </a:bodyPr>
          <a:lstStyle/>
          <a:p>
            <a:pPr algn="ctr" fontAlgn="auto">
              <a:spcBef>
                <a:spcPts val="0"/>
              </a:spcBef>
              <a:spcAft>
                <a:spcPts val="0"/>
              </a:spcAft>
            </a:pPr>
            <a:r>
              <a:rPr lang="ja-JP" altLang="en-US" sz="1050" dirty="0" smtClean="0">
                <a:solidFill>
                  <a:prstClr val="black"/>
                </a:solidFill>
                <a:latin typeface="Calibri"/>
                <a:ea typeface="ＭＳ Ｐゴシック"/>
              </a:rPr>
              <a:t>＜自治体所有</a:t>
            </a:r>
            <a:r>
              <a:rPr lang="ja-JP" altLang="en-US" sz="1050" dirty="0">
                <a:solidFill>
                  <a:prstClr val="black"/>
                </a:solidFill>
                <a:latin typeface="Calibri"/>
                <a:ea typeface="ＭＳ Ｐゴシック"/>
              </a:rPr>
              <a:t>情報</a:t>
            </a:r>
            <a:r>
              <a:rPr lang="ja-JP" altLang="en-US" sz="1050" dirty="0" smtClean="0">
                <a:solidFill>
                  <a:prstClr val="black"/>
                </a:solidFill>
                <a:latin typeface="Calibri"/>
                <a:ea typeface="ＭＳ Ｐゴシック"/>
              </a:rPr>
              <a:t>＞</a:t>
            </a:r>
            <a:endParaRPr lang="en-US" altLang="ja-JP" sz="1050" dirty="0" smtClean="0">
              <a:solidFill>
                <a:prstClr val="black"/>
              </a:solidFill>
              <a:latin typeface="Calibri"/>
              <a:ea typeface="ＭＳ Ｐゴシック"/>
            </a:endParaRPr>
          </a:p>
        </p:txBody>
      </p:sp>
      <p:pic>
        <p:nvPicPr>
          <p:cNvPr id="1034" name="Picture 10" descr="C:\Users\nakayama\AppData\Local\Microsoft\Windows\Temporary Internet Files\Content.IE5\GJ4LYPLS\MC900445990[1].wmf"/>
          <p:cNvPicPr>
            <a:picLocks noChangeAspect="1" noChangeArrowheads="1"/>
          </p:cNvPicPr>
          <p:nvPr/>
        </p:nvPicPr>
        <p:blipFill>
          <a:blip r:embed="rId26" cstate="screen"/>
          <a:srcRect/>
          <a:stretch>
            <a:fillRect/>
          </a:stretch>
        </p:blipFill>
        <p:spPr bwMode="auto">
          <a:xfrm>
            <a:off x="8871642" y="6318692"/>
            <a:ext cx="559312" cy="441394"/>
          </a:xfrm>
          <a:prstGeom prst="rect">
            <a:avLst/>
          </a:prstGeom>
          <a:noFill/>
        </p:spPr>
      </p:pic>
      <p:sp>
        <p:nvSpPr>
          <p:cNvPr id="80" name="正方形/長方形 79"/>
          <p:cNvSpPr/>
          <p:nvPr/>
        </p:nvSpPr>
        <p:spPr>
          <a:xfrm>
            <a:off x="18506" y="4607554"/>
            <a:ext cx="1366771" cy="253916"/>
          </a:xfrm>
          <a:prstGeom prst="rect">
            <a:avLst/>
          </a:prstGeom>
          <a:noFill/>
        </p:spPr>
        <p:txBody>
          <a:bodyPr wrap="square">
            <a:spAutoFit/>
          </a:bodyPr>
          <a:lstStyle/>
          <a:p>
            <a:pPr algn="ctr" fontAlgn="auto">
              <a:spcBef>
                <a:spcPts val="0"/>
              </a:spcBef>
              <a:spcAft>
                <a:spcPts val="0"/>
              </a:spcAft>
            </a:pPr>
            <a:r>
              <a:rPr lang="ja-JP" altLang="en-US" sz="1050" dirty="0" smtClean="0">
                <a:solidFill>
                  <a:srgbClr val="FF0000"/>
                </a:solidFill>
                <a:latin typeface="Calibri"/>
                <a:ea typeface="ＭＳ Ｐゴシック"/>
              </a:rPr>
              <a:t>公共施設等情報</a:t>
            </a:r>
            <a:endParaRPr lang="en-US" altLang="ja-JP" sz="1050" dirty="0" smtClean="0">
              <a:solidFill>
                <a:srgbClr val="FF0000"/>
              </a:solidFill>
              <a:latin typeface="Calibri"/>
              <a:ea typeface="ＭＳ Ｐゴシック"/>
            </a:endParaRPr>
          </a:p>
        </p:txBody>
      </p:sp>
      <p:cxnSp>
        <p:nvCxnSpPr>
          <p:cNvPr id="110" name="カギ線コネクタ 109"/>
          <p:cNvCxnSpPr>
            <a:stCxn id="12" idx="3"/>
            <a:endCxn id="99" idx="3"/>
          </p:cNvCxnSpPr>
          <p:nvPr/>
        </p:nvCxnSpPr>
        <p:spPr>
          <a:xfrm flipH="1">
            <a:off x="935566" y="1940643"/>
            <a:ext cx="6722" cy="4491977"/>
          </a:xfrm>
          <a:prstGeom prst="bentConnector3">
            <a:avLst>
              <a:gd name="adj1" fmla="val -3400774"/>
            </a:avLst>
          </a:prstGeom>
        </p:spPr>
        <p:style>
          <a:lnRef idx="2">
            <a:schemeClr val="accent1"/>
          </a:lnRef>
          <a:fillRef idx="0">
            <a:schemeClr val="accent1"/>
          </a:fillRef>
          <a:effectRef idx="1">
            <a:schemeClr val="accent1"/>
          </a:effectRef>
          <a:fontRef idx="minor">
            <a:schemeClr val="tx1"/>
          </a:fontRef>
        </p:style>
      </p:cxnSp>
      <p:cxnSp>
        <p:nvCxnSpPr>
          <p:cNvPr id="79" name="カギ線コネクタ 78"/>
          <p:cNvCxnSpPr>
            <a:stCxn id="34" idx="3"/>
            <a:endCxn id="77" idx="1"/>
          </p:cNvCxnSpPr>
          <p:nvPr/>
        </p:nvCxnSpPr>
        <p:spPr>
          <a:xfrm>
            <a:off x="4017498" y="3155834"/>
            <a:ext cx="899717" cy="3217167"/>
          </a:xfrm>
          <a:prstGeom prst="bentConnector3">
            <a:avLst>
              <a:gd name="adj1" fmla="val 70644"/>
            </a:avLst>
          </a:prstGeom>
          <a:ln>
            <a:tailEnd type="arrow"/>
          </a:ln>
        </p:spPr>
        <p:style>
          <a:lnRef idx="2">
            <a:schemeClr val="accent1"/>
          </a:lnRef>
          <a:fillRef idx="0">
            <a:schemeClr val="accent1"/>
          </a:fillRef>
          <a:effectRef idx="1">
            <a:schemeClr val="accent1"/>
          </a:effectRef>
          <a:fontRef idx="minor">
            <a:schemeClr val="tx1"/>
          </a:fontRef>
        </p:style>
      </p:cxnSp>
      <p:sp>
        <p:nvSpPr>
          <p:cNvPr id="3" name="正方形/長方形 2"/>
          <p:cNvSpPr/>
          <p:nvPr/>
        </p:nvSpPr>
        <p:spPr>
          <a:xfrm>
            <a:off x="66719" y="1635167"/>
            <a:ext cx="1277283" cy="2982155"/>
          </a:xfrm>
          <a:prstGeom prst="rect">
            <a:avLst/>
          </a:prstGeom>
          <a:noFill/>
          <a:ln>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ja-JP" altLang="en-US" sz="1800">
              <a:solidFill>
                <a:prstClr val="black"/>
              </a:solidFill>
            </a:endParaRPr>
          </a:p>
        </p:txBody>
      </p:sp>
    </p:spTree>
    <p:extLst>
      <p:ext uri="{BB962C8B-B14F-4D97-AF65-F5344CB8AC3E}">
        <p14:creationId xmlns:p14="http://schemas.microsoft.com/office/powerpoint/2010/main" val="12803754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7401271" y="4110980"/>
            <a:ext cx="2376000" cy="2700000"/>
          </a:xfrm>
          <a:prstGeom prst="rect">
            <a:avLst/>
          </a:prstGeom>
          <a:solidFill>
            <a:schemeClr val="bg1"/>
          </a:solidFill>
          <a:ln w="76200">
            <a:solidFill>
              <a:schemeClr val="accent1">
                <a:lumMod val="40000"/>
                <a:lumOff val="60000"/>
              </a:schemeClr>
            </a:solidFill>
          </a:ln>
        </p:spPr>
        <p:txBody>
          <a:bodyPr wrap="square" lIns="0" rIns="0">
            <a:noAutofit/>
          </a:bodyPr>
          <a:lstStyle/>
          <a:p>
            <a:pPr algn="ctr" fontAlgn="auto">
              <a:spcBef>
                <a:spcPts val="0"/>
              </a:spcBef>
              <a:spcAft>
                <a:spcPts val="0"/>
              </a:spcAft>
            </a:pPr>
            <a:endParaRPr lang="en-US" altLang="ja-JP" sz="1050" b="1" dirty="0" smtClean="0">
              <a:solidFill>
                <a:prstClr val="black"/>
              </a:solidFill>
              <a:latin typeface="Calibri"/>
              <a:ea typeface="ＭＳ Ｐゴシック"/>
            </a:endParaRPr>
          </a:p>
        </p:txBody>
      </p:sp>
      <p:sp>
        <p:nvSpPr>
          <p:cNvPr id="2" name="タイトル 1"/>
          <p:cNvSpPr>
            <a:spLocks noGrp="1"/>
          </p:cNvSpPr>
          <p:nvPr>
            <p:ph type="title"/>
          </p:nvPr>
        </p:nvSpPr>
        <p:spPr>
          <a:xfrm>
            <a:off x="18506" y="-27384"/>
            <a:ext cx="9887493" cy="392112"/>
          </a:xfrm>
        </p:spPr>
        <p:txBody>
          <a:bodyPr>
            <a:noAutofit/>
          </a:bodyPr>
          <a:lstStyle/>
          <a:p>
            <a:r>
              <a:rPr lang="ja-JP" altLang="en-US" sz="2000" dirty="0">
                <a:latin typeface="+mn-ea"/>
                <a:ea typeface="+mn-ea"/>
              </a:rPr>
              <a:t>平成</a:t>
            </a:r>
            <a:r>
              <a:rPr lang="en-US" altLang="ja-JP" sz="2000" dirty="0" smtClean="0">
                <a:latin typeface="+mn-ea"/>
                <a:ea typeface="+mn-ea"/>
              </a:rPr>
              <a:t>26</a:t>
            </a:r>
            <a:r>
              <a:rPr lang="ja-JP" altLang="en-US" sz="2000" dirty="0" smtClean="0">
                <a:latin typeface="+mn-ea"/>
                <a:ea typeface="+mn-ea"/>
              </a:rPr>
              <a:t>年度</a:t>
            </a:r>
            <a:r>
              <a:rPr lang="ja-JP" altLang="en-US" sz="2000" dirty="0">
                <a:latin typeface="+mn-ea"/>
                <a:ea typeface="+mn-ea"/>
              </a:rPr>
              <a:t>オープンデータ実証</a:t>
            </a:r>
            <a:r>
              <a:rPr lang="ja-JP" altLang="en-US" sz="2000" dirty="0" smtClean="0">
                <a:latin typeface="+mn-ea"/>
                <a:ea typeface="+mn-ea"/>
              </a:rPr>
              <a:t>実験</a:t>
            </a:r>
            <a:r>
              <a:rPr lang="ja-JP" altLang="en-US" sz="2000" dirty="0">
                <a:latin typeface="+mn-ea"/>
                <a:ea typeface="+mn-ea"/>
              </a:rPr>
              <a:t>　公共</a:t>
            </a:r>
            <a:r>
              <a:rPr lang="ja-JP" altLang="en-US" sz="2000" dirty="0" smtClean="0">
                <a:latin typeface="+mn-ea"/>
                <a:ea typeface="+mn-ea"/>
              </a:rPr>
              <a:t>施設等情報（成果）</a:t>
            </a:r>
            <a:endParaRPr kumimoji="1" lang="ja-JP" altLang="en-US" sz="2000" dirty="0">
              <a:latin typeface="+mn-ea"/>
              <a:ea typeface="+mn-ea"/>
            </a:endParaRPr>
          </a:p>
        </p:txBody>
      </p:sp>
      <p:sp>
        <p:nvSpPr>
          <p:cNvPr id="57" name="正方形/長方形 56"/>
          <p:cNvSpPr/>
          <p:nvPr/>
        </p:nvSpPr>
        <p:spPr bwMode="auto">
          <a:xfrm>
            <a:off x="125397" y="508202"/>
            <a:ext cx="9655211" cy="1768670"/>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lIns="46800" rIns="46800" anchor="t"/>
          <a:lstStyle/>
          <a:p>
            <a:pPr marL="177800" indent="-177800" fontAlgn="auto">
              <a:spcBef>
                <a:spcPts val="0"/>
              </a:spcBef>
              <a:spcAft>
                <a:spcPts val="0"/>
              </a:spcAft>
              <a:defRPr/>
            </a:pPr>
            <a:r>
              <a:rPr kumimoji="0" lang="ja-JP" altLang="en-US" sz="1200" kern="0" dirty="0" smtClean="0">
                <a:solidFill>
                  <a:sysClr val="windowText" lastClr="000000"/>
                </a:solidFill>
                <a:latin typeface="ＭＳ Ｐゴシック" panose="020B0600070205080204" pitchFamily="50" charset="-128"/>
                <a:cs typeface="メイリオ" pitchFamily="50" charset="-128"/>
              </a:rPr>
              <a:t>○</a:t>
            </a:r>
            <a:r>
              <a:rPr kumimoji="0" lang="en-US" altLang="ja-JP" sz="1200" kern="0" dirty="0" smtClean="0">
                <a:solidFill>
                  <a:sysClr val="windowText" lastClr="000000"/>
                </a:solidFill>
                <a:latin typeface="ＭＳ Ｐゴシック" panose="020B0600070205080204" pitchFamily="50" charset="-128"/>
                <a:cs typeface="メイリオ" pitchFamily="50" charset="-128"/>
              </a:rPr>
              <a:t>	</a:t>
            </a:r>
            <a:r>
              <a:rPr kumimoji="0" lang="ja-JP" altLang="en-US" sz="1200" kern="0" dirty="0" smtClean="0">
                <a:solidFill>
                  <a:sysClr val="windowText" lastClr="000000"/>
                </a:solidFill>
                <a:latin typeface="ＭＳ Ｐゴシック" panose="020B0600070205080204" pitchFamily="50" charset="-128"/>
                <a:cs typeface="メイリオ" pitchFamily="50" charset="-128"/>
              </a:rPr>
              <a:t>福岡県、福岡市、糸島市が保有する公共施設等情報を用いて、公共施設情報による住民の利便性の向上や社会的な課題の解決におけるオープンデータ活用の有効性を実証</a:t>
            </a:r>
            <a:r>
              <a:rPr lang="ja-JP" altLang="en-US" sz="1200" dirty="0" smtClean="0">
                <a:solidFill>
                  <a:prstClr val="black"/>
                </a:solidFill>
                <a:latin typeface="ＭＳ Ｐゴシック" panose="020B0600070205080204" pitchFamily="50" charset="-128"/>
              </a:rPr>
              <a:t>。</a:t>
            </a:r>
            <a:r>
              <a:rPr kumimoji="0" lang="ja-JP" altLang="en-US" sz="1200" kern="0" dirty="0" smtClean="0">
                <a:solidFill>
                  <a:sysClr val="windowText" lastClr="000000"/>
                </a:solidFill>
                <a:latin typeface="ＭＳ Ｐゴシック" panose="020B0600070205080204" pitchFamily="50" charset="-128"/>
                <a:cs typeface="メイリオ" pitchFamily="50" charset="-128"/>
              </a:rPr>
              <a:t>具体的には、①公共施設情報提供サービス、②公共施設白書情報提供公開サービス、③公共施設運営市民参加支援サービスの３つのユースケースで実証するとともに、民間企業による既存システムでの二次利用、一般公募による情報サービスの開発を実施した。また、固定資産台帳情報の活用のユースケースを調査した。</a:t>
            </a:r>
            <a:endParaRPr kumimoji="0" lang="en-US" altLang="ja-JP" sz="1200" kern="0" dirty="0" smtClean="0">
              <a:solidFill>
                <a:sysClr val="windowText" lastClr="000000"/>
              </a:solidFill>
              <a:latin typeface="ＭＳ Ｐゴシック" panose="020B0600070205080204" pitchFamily="50" charset="-128"/>
              <a:cs typeface="メイリオ" pitchFamily="50" charset="-128"/>
            </a:endParaRPr>
          </a:p>
          <a:p>
            <a:pPr marL="177800" indent="-177800" fontAlgn="auto">
              <a:spcBef>
                <a:spcPts val="0"/>
              </a:spcBef>
              <a:spcAft>
                <a:spcPts val="0"/>
              </a:spcAft>
              <a:defRPr/>
            </a:pPr>
            <a:r>
              <a:rPr kumimoji="0" lang="ja-JP" altLang="en-US" sz="1200" kern="0" dirty="0" smtClean="0">
                <a:solidFill>
                  <a:sysClr val="windowText" lastClr="000000"/>
                </a:solidFill>
                <a:latin typeface="ＭＳ Ｐゴシック" panose="020B0600070205080204" pitchFamily="50" charset="-128"/>
                <a:cs typeface="メイリオ" pitchFamily="50" charset="-128"/>
              </a:rPr>
              <a:t>○実証の結果、自治体が活用することで、民間企業や住民と連携した最適な公共施設マネジメントの検討を支援することが確認できた。また不動産事業者が活用することで業務効率化や住まいを探す住民の利便性向上に</a:t>
            </a:r>
            <a:r>
              <a:rPr kumimoji="0" lang="ja-JP" altLang="en-US" sz="1200" kern="0" dirty="0" smtClean="0">
                <a:solidFill>
                  <a:sysClr val="windowText" lastClr="000000"/>
                </a:solidFill>
                <a:latin typeface="ＭＳ Ｐゴシック" panose="020B0600070205080204" pitchFamily="50" charset="-128"/>
                <a:cs typeface="メイリオ" pitchFamily="50" charset="-128"/>
              </a:rPr>
              <a:t>繋がった。</a:t>
            </a:r>
            <a:r>
              <a:rPr kumimoji="0" lang="en-US" altLang="ja-JP" sz="1200" kern="0" dirty="0" smtClean="0">
                <a:solidFill>
                  <a:sysClr val="windowText" lastClr="000000"/>
                </a:solidFill>
                <a:latin typeface="ＭＳ Ｐゴシック" panose="020B0600070205080204" pitchFamily="50" charset="-128"/>
                <a:cs typeface="メイリオ" pitchFamily="50" charset="-128"/>
              </a:rPr>
              <a:t>PPP/PFI</a:t>
            </a:r>
            <a:r>
              <a:rPr kumimoji="0" lang="ja-JP" altLang="en-US" sz="1200" kern="0" dirty="0" smtClean="0">
                <a:solidFill>
                  <a:sysClr val="windowText" lastClr="000000"/>
                </a:solidFill>
                <a:latin typeface="ＭＳ Ｐゴシック" panose="020B0600070205080204" pitchFamily="50" charset="-128"/>
                <a:cs typeface="メイリオ" pitchFamily="50" charset="-128"/>
              </a:rPr>
              <a:t>事業者等の民間企業が活用することで公共施設整備・運営への民間提案増加に寄与する可能性が確認できた。一方、公共施設等情報流通連携基盤の活用を促進するには、より多くの自治体の公共施設情報等のオープンデータ化、公共施設の位置情報の整備、施設の経費・利用状況・営繕履歴等に関する統一されたデータ形式、広義の公共施設（民間移転した施設、交通系施設等）の情報収集が課題となる。</a:t>
            </a:r>
            <a:endParaRPr kumimoji="0" lang="en-US" altLang="ja-JP" sz="1200" kern="0" dirty="0" smtClean="0">
              <a:solidFill>
                <a:sysClr val="windowText" lastClr="000000"/>
              </a:solidFill>
              <a:latin typeface="ＭＳ Ｐゴシック" panose="020B0600070205080204" pitchFamily="50" charset="-128"/>
              <a:cs typeface="メイリオ" pitchFamily="50" charset="-128"/>
            </a:endParaRPr>
          </a:p>
          <a:p>
            <a:pPr marL="177800" indent="-177800" fontAlgn="auto">
              <a:spcBef>
                <a:spcPts val="0"/>
              </a:spcBef>
              <a:spcAft>
                <a:spcPts val="0"/>
              </a:spcAft>
              <a:defRPr/>
            </a:pPr>
            <a:endParaRPr kumimoji="0" lang="en-US" altLang="ja-JP" sz="1200" kern="0" dirty="0" smtClean="0">
              <a:solidFill>
                <a:sysClr val="windowText" lastClr="000000"/>
              </a:solidFill>
              <a:latin typeface="ＭＳ Ｐゴシック" panose="020B0600070205080204" pitchFamily="50" charset="-128"/>
              <a:cs typeface="メイリオ" pitchFamily="50" charset="-128"/>
            </a:endParaRPr>
          </a:p>
        </p:txBody>
      </p:sp>
      <p:cxnSp>
        <p:nvCxnSpPr>
          <p:cNvPr id="58" name="直線コネクタ 57"/>
          <p:cNvCxnSpPr>
            <a:cxnSpLocks noChangeShapeType="1"/>
          </p:cNvCxnSpPr>
          <p:nvPr/>
        </p:nvCxnSpPr>
        <p:spPr bwMode="auto">
          <a:xfrm>
            <a:off x="0" y="404664"/>
            <a:ext cx="9906000" cy="0"/>
          </a:xfrm>
          <a:prstGeom prst="line">
            <a:avLst/>
          </a:prstGeom>
          <a:noFill/>
          <a:ln w="63500" cmpd="sng" algn="ctr">
            <a:solidFill>
              <a:srgbClr val="FF9900"/>
            </a:solidFill>
            <a:round/>
            <a:headEnd/>
            <a:tailEnd/>
          </a:ln>
        </p:spPr>
      </p:cxnSp>
      <p:sp>
        <p:nvSpPr>
          <p:cNvPr id="82" name="正方形/長方形 81"/>
          <p:cNvSpPr/>
          <p:nvPr/>
        </p:nvSpPr>
        <p:spPr>
          <a:xfrm>
            <a:off x="196626" y="2348880"/>
            <a:ext cx="2308101" cy="253916"/>
          </a:xfrm>
          <a:prstGeom prst="rect">
            <a:avLst/>
          </a:prstGeom>
          <a:solidFill>
            <a:schemeClr val="accent1">
              <a:lumMod val="40000"/>
              <a:lumOff val="60000"/>
            </a:schemeClr>
          </a:solidFill>
        </p:spPr>
        <p:txBody>
          <a:bodyPr wrap="square" lIns="0" rIns="0">
            <a:spAutoFit/>
          </a:bodyPr>
          <a:lstStyle/>
          <a:p>
            <a:pPr algn="ctr" fontAlgn="auto">
              <a:spcBef>
                <a:spcPts val="0"/>
              </a:spcBef>
              <a:spcAft>
                <a:spcPts val="0"/>
              </a:spcAft>
            </a:pPr>
            <a:r>
              <a:rPr kumimoji="0" lang="ja-JP" altLang="en-US" sz="1050" b="1" kern="0" dirty="0" smtClean="0">
                <a:solidFill>
                  <a:sysClr val="windowText" lastClr="000000"/>
                </a:solidFill>
                <a:latin typeface="ＭＳ Ｐゴシック" panose="020B0600070205080204" pitchFamily="50" charset="-128"/>
                <a:cs typeface="メイリオ" pitchFamily="50" charset="-128"/>
              </a:rPr>
              <a:t>①公共施設情報提供サービス</a:t>
            </a:r>
            <a:endParaRPr lang="en-US" altLang="ja-JP" sz="1050" b="1" dirty="0" smtClean="0">
              <a:solidFill>
                <a:prstClr val="black"/>
              </a:solidFill>
              <a:latin typeface="Calibri"/>
              <a:ea typeface="ＭＳ Ｐゴシック"/>
            </a:endParaRPr>
          </a:p>
        </p:txBody>
      </p:sp>
      <p:sp>
        <p:nvSpPr>
          <p:cNvPr id="84" name="正方形/長方形 83"/>
          <p:cNvSpPr/>
          <p:nvPr/>
        </p:nvSpPr>
        <p:spPr>
          <a:xfrm>
            <a:off x="2572891" y="2348880"/>
            <a:ext cx="2308101" cy="253916"/>
          </a:xfrm>
          <a:prstGeom prst="rect">
            <a:avLst/>
          </a:prstGeom>
          <a:solidFill>
            <a:schemeClr val="accent1">
              <a:lumMod val="40000"/>
              <a:lumOff val="60000"/>
            </a:schemeClr>
          </a:solidFill>
        </p:spPr>
        <p:txBody>
          <a:bodyPr wrap="square" lIns="0" rIns="0">
            <a:spAutoFit/>
          </a:bodyPr>
          <a:lstStyle/>
          <a:p>
            <a:pPr algn="ctr" fontAlgn="auto">
              <a:spcBef>
                <a:spcPts val="0"/>
              </a:spcBef>
              <a:spcAft>
                <a:spcPts val="0"/>
              </a:spcAft>
            </a:pPr>
            <a:r>
              <a:rPr kumimoji="0" lang="ja-JP" altLang="en-US" sz="1050" b="1" kern="0" dirty="0" smtClean="0">
                <a:solidFill>
                  <a:sysClr val="windowText" lastClr="000000"/>
                </a:solidFill>
                <a:latin typeface="ＭＳ Ｐゴシック" panose="020B0600070205080204" pitchFamily="50" charset="-128"/>
                <a:cs typeface="メイリオ" pitchFamily="50" charset="-128"/>
              </a:rPr>
              <a:t>②公共施設白書情報公開サービス</a:t>
            </a:r>
            <a:endParaRPr lang="en-US" altLang="ja-JP" sz="1050" b="1" dirty="0" smtClean="0">
              <a:solidFill>
                <a:prstClr val="black"/>
              </a:solidFill>
              <a:latin typeface="Calibri"/>
              <a:ea typeface="ＭＳ Ｐゴシック"/>
            </a:endParaRPr>
          </a:p>
        </p:txBody>
      </p:sp>
      <p:sp>
        <p:nvSpPr>
          <p:cNvPr id="86" name="正方形/長方形 85"/>
          <p:cNvSpPr/>
          <p:nvPr/>
        </p:nvSpPr>
        <p:spPr>
          <a:xfrm>
            <a:off x="4949155" y="2348880"/>
            <a:ext cx="2308101" cy="253916"/>
          </a:xfrm>
          <a:prstGeom prst="rect">
            <a:avLst/>
          </a:prstGeom>
          <a:solidFill>
            <a:schemeClr val="accent1">
              <a:lumMod val="40000"/>
              <a:lumOff val="60000"/>
            </a:schemeClr>
          </a:solidFill>
        </p:spPr>
        <p:txBody>
          <a:bodyPr wrap="square" lIns="0" rIns="0">
            <a:spAutoFit/>
          </a:bodyPr>
          <a:lstStyle/>
          <a:p>
            <a:pPr algn="ctr" fontAlgn="auto">
              <a:spcBef>
                <a:spcPts val="0"/>
              </a:spcBef>
              <a:spcAft>
                <a:spcPts val="0"/>
              </a:spcAft>
            </a:pPr>
            <a:r>
              <a:rPr kumimoji="0" lang="ja-JP" altLang="en-US" sz="1050" b="1" kern="0" dirty="0" smtClean="0">
                <a:solidFill>
                  <a:sysClr val="windowText" lastClr="000000"/>
                </a:solidFill>
                <a:latin typeface="ＭＳ Ｐゴシック" panose="020B0600070205080204" pitchFamily="50" charset="-128"/>
                <a:cs typeface="メイリオ" pitchFamily="50" charset="-128"/>
              </a:rPr>
              <a:t>③公共施設運営市民参加支援サービス</a:t>
            </a:r>
            <a:endParaRPr lang="en-US" altLang="ja-JP" sz="1050" b="1" dirty="0" smtClean="0">
              <a:solidFill>
                <a:prstClr val="black"/>
              </a:solidFill>
              <a:latin typeface="Calibri"/>
              <a:ea typeface="ＭＳ Ｐゴシック"/>
            </a:endParaRPr>
          </a:p>
        </p:txBody>
      </p:sp>
      <p:pic>
        <p:nvPicPr>
          <p:cNvPr id="89" name="図 88"/>
          <p:cNvPicPr/>
          <p:nvPr/>
        </p:nvPicPr>
        <p:blipFill>
          <a:blip r:embed="rId2" cstate="print"/>
          <a:srcRect/>
          <a:stretch>
            <a:fillRect/>
          </a:stretch>
        </p:blipFill>
        <p:spPr>
          <a:xfrm>
            <a:off x="7480206" y="4202038"/>
            <a:ext cx="2206698" cy="648073"/>
          </a:xfrm>
          <a:prstGeom prst="rect">
            <a:avLst/>
          </a:prstGeom>
          <a:ln>
            <a:solidFill>
              <a:schemeClr val="bg1">
                <a:lumMod val="85000"/>
              </a:schemeClr>
            </a:solidFill>
          </a:ln>
        </p:spPr>
      </p:pic>
      <p:sp>
        <p:nvSpPr>
          <p:cNvPr id="102" name="正方形/長方形 101"/>
          <p:cNvSpPr/>
          <p:nvPr/>
        </p:nvSpPr>
        <p:spPr>
          <a:xfrm>
            <a:off x="196626" y="5635435"/>
            <a:ext cx="2308101" cy="253916"/>
          </a:xfrm>
          <a:prstGeom prst="rect">
            <a:avLst/>
          </a:prstGeom>
          <a:solidFill>
            <a:schemeClr val="accent1"/>
          </a:solidFill>
        </p:spPr>
        <p:txBody>
          <a:bodyPr wrap="square" lIns="0" rIns="0">
            <a:spAutoFit/>
          </a:bodyPr>
          <a:lstStyle/>
          <a:p>
            <a:pPr algn="ctr" fontAlgn="auto">
              <a:spcBef>
                <a:spcPts val="0"/>
              </a:spcBef>
              <a:spcAft>
                <a:spcPts val="0"/>
              </a:spcAft>
            </a:pPr>
            <a:r>
              <a:rPr lang="ja-JP" altLang="en-US" sz="1050" b="1" dirty="0" smtClean="0">
                <a:solidFill>
                  <a:schemeClr val="bg1"/>
                </a:solidFill>
                <a:latin typeface="Calibri"/>
                <a:ea typeface="ＭＳ Ｐゴシック"/>
              </a:rPr>
              <a:t>効果</a:t>
            </a:r>
            <a:endParaRPr lang="en-US" altLang="ja-JP" sz="1050" b="1" dirty="0" smtClean="0">
              <a:solidFill>
                <a:schemeClr val="bg1"/>
              </a:solidFill>
              <a:latin typeface="Calibri"/>
              <a:ea typeface="ＭＳ Ｐゴシック"/>
            </a:endParaRPr>
          </a:p>
        </p:txBody>
      </p:sp>
      <p:sp>
        <p:nvSpPr>
          <p:cNvPr id="103" name="正方形/長方形 102"/>
          <p:cNvSpPr/>
          <p:nvPr/>
        </p:nvSpPr>
        <p:spPr>
          <a:xfrm>
            <a:off x="2572891" y="5635435"/>
            <a:ext cx="2308101" cy="253916"/>
          </a:xfrm>
          <a:prstGeom prst="rect">
            <a:avLst/>
          </a:prstGeom>
          <a:solidFill>
            <a:schemeClr val="accent1"/>
          </a:solidFill>
        </p:spPr>
        <p:txBody>
          <a:bodyPr wrap="square" lIns="0" rIns="0">
            <a:spAutoFit/>
          </a:bodyPr>
          <a:lstStyle/>
          <a:p>
            <a:pPr algn="ctr" fontAlgn="auto">
              <a:spcBef>
                <a:spcPts val="0"/>
              </a:spcBef>
              <a:spcAft>
                <a:spcPts val="0"/>
              </a:spcAft>
            </a:pPr>
            <a:r>
              <a:rPr lang="ja-JP" altLang="en-US" sz="1050" b="1" dirty="0" smtClean="0">
                <a:solidFill>
                  <a:schemeClr val="bg1"/>
                </a:solidFill>
                <a:latin typeface="Calibri"/>
                <a:ea typeface="ＭＳ Ｐゴシック"/>
              </a:rPr>
              <a:t>効果</a:t>
            </a:r>
            <a:endParaRPr lang="en-US" altLang="ja-JP" sz="1050" b="1" dirty="0" smtClean="0">
              <a:solidFill>
                <a:schemeClr val="bg1"/>
              </a:solidFill>
              <a:latin typeface="Calibri"/>
              <a:ea typeface="ＭＳ Ｐゴシック"/>
            </a:endParaRPr>
          </a:p>
        </p:txBody>
      </p:sp>
      <p:sp>
        <p:nvSpPr>
          <p:cNvPr id="105" name="正方形/長方形 104"/>
          <p:cNvSpPr/>
          <p:nvPr/>
        </p:nvSpPr>
        <p:spPr>
          <a:xfrm>
            <a:off x="4949155" y="5635435"/>
            <a:ext cx="2308101" cy="253916"/>
          </a:xfrm>
          <a:prstGeom prst="rect">
            <a:avLst/>
          </a:prstGeom>
          <a:solidFill>
            <a:schemeClr val="accent1"/>
          </a:solidFill>
        </p:spPr>
        <p:txBody>
          <a:bodyPr wrap="square" lIns="0" rIns="0">
            <a:spAutoFit/>
          </a:bodyPr>
          <a:lstStyle/>
          <a:p>
            <a:pPr algn="ctr" fontAlgn="auto">
              <a:spcBef>
                <a:spcPts val="0"/>
              </a:spcBef>
              <a:spcAft>
                <a:spcPts val="0"/>
              </a:spcAft>
            </a:pPr>
            <a:r>
              <a:rPr lang="ja-JP" altLang="en-US" sz="1050" b="1" dirty="0" smtClean="0">
                <a:solidFill>
                  <a:schemeClr val="bg1"/>
                </a:solidFill>
                <a:latin typeface="Calibri"/>
                <a:ea typeface="ＭＳ Ｐゴシック"/>
              </a:rPr>
              <a:t>効果</a:t>
            </a:r>
            <a:endParaRPr lang="en-US" altLang="ja-JP" sz="1050" b="1" dirty="0" smtClean="0">
              <a:solidFill>
                <a:schemeClr val="bg1"/>
              </a:solidFill>
              <a:latin typeface="Calibri"/>
              <a:ea typeface="ＭＳ Ｐゴシック"/>
            </a:endParaRPr>
          </a:p>
        </p:txBody>
      </p:sp>
      <p:sp>
        <p:nvSpPr>
          <p:cNvPr id="16" name="正方形/長方形 15"/>
          <p:cNvSpPr/>
          <p:nvPr/>
        </p:nvSpPr>
        <p:spPr>
          <a:xfrm>
            <a:off x="4953000" y="2564604"/>
            <a:ext cx="2304256" cy="707886"/>
          </a:xfrm>
          <a:prstGeom prst="rect">
            <a:avLst/>
          </a:prstGeom>
        </p:spPr>
        <p:txBody>
          <a:bodyPr wrap="square">
            <a:spAutoFit/>
          </a:bodyPr>
          <a:lstStyle/>
          <a:p>
            <a:r>
              <a:rPr lang="ja-JP" altLang="ja-JP" sz="1000" dirty="0" smtClean="0"/>
              <a:t>公共施設</a:t>
            </a:r>
            <a:r>
              <a:rPr lang="ja-JP" altLang="en-US" sz="1000" dirty="0" smtClean="0"/>
              <a:t>に登録された</a:t>
            </a:r>
            <a:r>
              <a:rPr lang="ja-JP" altLang="ja-JP" sz="1000" dirty="0" smtClean="0"/>
              <a:t>イベント</a:t>
            </a:r>
            <a:r>
              <a:rPr lang="ja-JP" altLang="en-US" sz="1000" dirty="0" smtClean="0"/>
              <a:t>・</a:t>
            </a:r>
            <a:r>
              <a:rPr lang="ja-JP" altLang="ja-JP" sz="1000" dirty="0" smtClean="0"/>
              <a:t>コメント</a:t>
            </a:r>
            <a:r>
              <a:rPr lang="ja-JP" altLang="en-US" sz="1000" dirty="0" smtClean="0"/>
              <a:t>を</a:t>
            </a:r>
            <a:r>
              <a:rPr lang="ja-JP" altLang="ja-JP" sz="1000" dirty="0" smtClean="0"/>
              <a:t>地図上</a:t>
            </a:r>
            <a:r>
              <a:rPr lang="ja-JP" altLang="en-US" sz="1000" dirty="0" smtClean="0"/>
              <a:t>で表示する。イベントには公園の清掃等の市民活動や、自治体が行う催しもの等を登録する。</a:t>
            </a:r>
          </a:p>
        </p:txBody>
      </p:sp>
      <p:sp>
        <p:nvSpPr>
          <p:cNvPr id="19" name="テキスト ボックス 18"/>
          <p:cNvSpPr txBox="1"/>
          <p:nvPr/>
        </p:nvSpPr>
        <p:spPr>
          <a:xfrm>
            <a:off x="200472" y="5889351"/>
            <a:ext cx="2304256" cy="842145"/>
          </a:xfrm>
          <a:prstGeom prst="rect">
            <a:avLst/>
          </a:prstGeom>
          <a:noFill/>
        </p:spPr>
        <p:txBody>
          <a:bodyPr wrap="square" lIns="36000" tIns="36000" rIns="36000" bIns="36000" rtlCol="0">
            <a:spAutoFit/>
          </a:bodyPr>
          <a:lstStyle/>
          <a:p>
            <a:r>
              <a:rPr lang="ja-JP" altLang="en-US" sz="1000" dirty="0" smtClean="0">
                <a:latin typeface="+mn-ea"/>
                <a:ea typeface="+mn-ea"/>
              </a:rPr>
              <a:t>複数の自治体の公共施設について、その配置や施設の詳細情報を確認することで、最適な公共施設の検討が可能になった。不動産会社や</a:t>
            </a:r>
            <a:r>
              <a:rPr lang="en-US" altLang="ja-JP" sz="1000" dirty="0" smtClean="0">
                <a:latin typeface="+mn-ea"/>
                <a:ea typeface="+mn-ea"/>
              </a:rPr>
              <a:t>PPP/PFI</a:t>
            </a:r>
            <a:r>
              <a:rPr lang="ja-JP" altLang="en-US" sz="1000" dirty="0" smtClean="0">
                <a:latin typeface="+mn-ea"/>
                <a:ea typeface="+mn-ea"/>
              </a:rPr>
              <a:t>事業者も有効活用ができ、地域経済の活性化に繋がる。</a:t>
            </a:r>
            <a:endParaRPr kumimoji="1" lang="ja-JP" altLang="en-US" sz="1000" dirty="0">
              <a:latin typeface="+mn-ea"/>
              <a:ea typeface="+mn-ea"/>
            </a:endParaRPr>
          </a:p>
        </p:txBody>
      </p:sp>
      <p:sp>
        <p:nvSpPr>
          <p:cNvPr id="20" name="テキスト ボックス 19"/>
          <p:cNvSpPr txBox="1"/>
          <p:nvPr/>
        </p:nvSpPr>
        <p:spPr>
          <a:xfrm>
            <a:off x="2576736" y="5889351"/>
            <a:ext cx="2304256" cy="842145"/>
          </a:xfrm>
          <a:prstGeom prst="rect">
            <a:avLst/>
          </a:prstGeom>
          <a:noFill/>
        </p:spPr>
        <p:txBody>
          <a:bodyPr wrap="square" lIns="36000" tIns="36000" rIns="0" bIns="36000" rtlCol="0">
            <a:spAutoFit/>
          </a:bodyPr>
          <a:lstStyle/>
          <a:p>
            <a:r>
              <a:rPr lang="ja-JP" altLang="en-US" sz="1000" dirty="0" smtClean="0"/>
              <a:t>グラフが簡単に作成でき、地域住民に分かり易く公共施設の状況が伝わる。固定資産台帳が整備されオープンデータ化されると、全国の自治体の公共施設の状況が比較で、より効果的な維持管理が可能に。</a:t>
            </a:r>
            <a:endParaRPr kumimoji="1" lang="ja-JP" altLang="en-US" sz="1000" dirty="0"/>
          </a:p>
        </p:txBody>
      </p:sp>
      <p:sp>
        <p:nvSpPr>
          <p:cNvPr id="21" name="テキスト ボックス 20"/>
          <p:cNvSpPr txBox="1"/>
          <p:nvPr/>
        </p:nvSpPr>
        <p:spPr>
          <a:xfrm>
            <a:off x="4953000" y="5889351"/>
            <a:ext cx="2360706" cy="842145"/>
          </a:xfrm>
          <a:prstGeom prst="rect">
            <a:avLst/>
          </a:prstGeom>
          <a:noFill/>
        </p:spPr>
        <p:txBody>
          <a:bodyPr wrap="none" lIns="36000" tIns="36000" rIns="0" bIns="36000" rtlCol="0">
            <a:spAutoFit/>
          </a:bodyPr>
          <a:lstStyle/>
          <a:p>
            <a:r>
              <a:rPr lang="ja-JP" altLang="en-US" sz="1000" dirty="0" smtClean="0"/>
              <a:t>公共施設で開催されるイベント等を登録</a:t>
            </a:r>
            <a:r>
              <a:rPr lang="en-US" altLang="ja-JP" sz="1000" dirty="0" smtClean="0"/>
              <a:t/>
            </a:r>
            <a:br>
              <a:rPr lang="en-US" altLang="ja-JP" sz="1000" dirty="0" smtClean="0"/>
            </a:br>
            <a:r>
              <a:rPr lang="ja-JP" altLang="en-US" sz="1000" dirty="0" smtClean="0"/>
              <a:t>することで、</a:t>
            </a:r>
            <a:r>
              <a:rPr kumimoji="1" lang="ja-JP" altLang="en-US" sz="1000" dirty="0" smtClean="0"/>
              <a:t>地域</a:t>
            </a:r>
            <a:r>
              <a:rPr lang="ja-JP" altLang="en-US" sz="1000" dirty="0" smtClean="0"/>
              <a:t>住民の利便性向上や</a:t>
            </a:r>
            <a:r>
              <a:rPr lang="en-US" altLang="ja-JP" sz="1000" dirty="0" smtClean="0"/>
              <a:t/>
            </a:r>
            <a:br>
              <a:rPr lang="en-US" altLang="ja-JP" sz="1000" dirty="0" smtClean="0"/>
            </a:br>
            <a:r>
              <a:rPr lang="ja-JP" altLang="en-US" sz="1000" dirty="0" smtClean="0"/>
              <a:t>地域</a:t>
            </a:r>
            <a:r>
              <a:rPr kumimoji="1" lang="ja-JP" altLang="en-US" sz="1000" dirty="0" smtClean="0"/>
              <a:t>のコミュニティ形成に寄与する。また</a:t>
            </a:r>
            <a:endParaRPr kumimoji="1" lang="en-US" altLang="ja-JP" sz="1000" dirty="0" smtClean="0"/>
          </a:p>
          <a:p>
            <a:r>
              <a:rPr lang="ja-JP" altLang="en-US" sz="1000" dirty="0" smtClean="0"/>
              <a:t>市民と自治体が双方向でコミュニケーション</a:t>
            </a:r>
            <a:endParaRPr lang="en-US" altLang="ja-JP" sz="1000" dirty="0" smtClean="0"/>
          </a:p>
          <a:p>
            <a:r>
              <a:rPr kumimoji="1" lang="ja-JP" altLang="en-US" sz="1000" dirty="0" smtClean="0"/>
              <a:t>が取れるツールとして期待ができる。</a:t>
            </a:r>
            <a:endParaRPr kumimoji="1" lang="ja-JP" altLang="en-US" sz="1000" dirty="0"/>
          </a:p>
        </p:txBody>
      </p:sp>
      <p:sp>
        <p:nvSpPr>
          <p:cNvPr id="22" name="テキスト ボックス 21"/>
          <p:cNvSpPr txBox="1"/>
          <p:nvPr/>
        </p:nvSpPr>
        <p:spPr>
          <a:xfrm>
            <a:off x="7503555" y="4844777"/>
            <a:ext cx="2160000" cy="749812"/>
          </a:xfrm>
          <a:prstGeom prst="rect">
            <a:avLst/>
          </a:prstGeom>
          <a:noFill/>
        </p:spPr>
        <p:txBody>
          <a:bodyPr wrap="square" lIns="36000" tIns="36000" rIns="36000" bIns="36000" rtlCol="0">
            <a:spAutoFit/>
          </a:bodyPr>
          <a:lstStyle/>
          <a:p>
            <a:r>
              <a:rPr kumimoji="1" lang="ja-JP" altLang="en-US" sz="1000" dirty="0" smtClean="0"/>
              <a:t>＜公共施設情報の活用例＞</a:t>
            </a:r>
            <a:endParaRPr kumimoji="1" lang="en-US" altLang="ja-JP" sz="1000" dirty="0" smtClean="0"/>
          </a:p>
          <a:p>
            <a:r>
              <a:rPr kumimoji="1" lang="ja-JP" altLang="en-US" sz="1000" dirty="0" smtClean="0"/>
              <a:t>最優秀賞「</a:t>
            </a:r>
            <a:r>
              <a:rPr kumimoji="1" lang="en-US" altLang="ja-JP" sz="1000" dirty="0" err="1" smtClean="0"/>
              <a:t>Open</a:t>
            </a:r>
            <a:r>
              <a:rPr lang="en-US" altLang="ja-JP" sz="1000" dirty="0" err="1" smtClean="0"/>
              <a:t>Port</a:t>
            </a:r>
            <a:r>
              <a:rPr lang="ja-JP" altLang="en-US" sz="1000" dirty="0" smtClean="0"/>
              <a:t>」</a:t>
            </a:r>
            <a:r>
              <a:rPr lang="en-US" altLang="ja-JP" sz="1000" dirty="0" smtClean="0"/>
              <a:t/>
            </a:r>
            <a:br>
              <a:rPr lang="en-US" altLang="ja-JP" sz="1000" dirty="0" smtClean="0"/>
            </a:br>
            <a:r>
              <a:rPr lang="ja-JP" altLang="en-US" sz="800" dirty="0" smtClean="0"/>
              <a:t>公共施設、犯罪情報、大気汚染測量データ等を数値化し、自分が住みたいと思う条件に合ったエリアを検索できるサービス。</a:t>
            </a:r>
            <a:endParaRPr lang="ja-JP" altLang="ja-JP" sz="800" dirty="0" smtClean="0"/>
          </a:p>
        </p:txBody>
      </p:sp>
      <p:sp>
        <p:nvSpPr>
          <p:cNvPr id="24" name="正方形/長方形 23"/>
          <p:cNvSpPr/>
          <p:nvPr/>
        </p:nvSpPr>
        <p:spPr>
          <a:xfrm>
            <a:off x="7401271" y="2420888"/>
            <a:ext cx="2376000" cy="1584176"/>
          </a:xfrm>
          <a:prstGeom prst="rect">
            <a:avLst/>
          </a:prstGeom>
          <a:solidFill>
            <a:schemeClr val="bg1"/>
          </a:solidFill>
          <a:ln w="76200">
            <a:solidFill>
              <a:schemeClr val="accent1">
                <a:lumMod val="40000"/>
                <a:lumOff val="60000"/>
              </a:schemeClr>
            </a:solidFill>
          </a:ln>
        </p:spPr>
        <p:txBody>
          <a:bodyPr wrap="square" lIns="0" rIns="0">
            <a:noAutofit/>
          </a:bodyPr>
          <a:lstStyle/>
          <a:p>
            <a:pPr algn="ctr" fontAlgn="auto">
              <a:spcBef>
                <a:spcPts val="0"/>
              </a:spcBef>
              <a:spcAft>
                <a:spcPts val="0"/>
              </a:spcAft>
            </a:pPr>
            <a:endParaRPr lang="en-US" altLang="ja-JP" sz="1050" b="1" dirty="0" smtClean="0">
              <a:solidFill>
                <a:prstClr val="black"/>
              </a:solidFill>
              <a:latin typeface="Calibri"/>
              <a:ea typeface="ＭＳ Ｐゴシック"/>
            </a:endParaRPr>
          </a:p>
        </p:txBody>
      </p:sp>
      <p:sp>
        <p:nvSpPr>
          <p:cNvPr id="25" name="正方形/長方形 24"/>
          <p:cNvSpPr/>
          <p:nvPr/>
        </p:nvSpPr>
        <p:spPr>
          <a:xfrm>
            <a:off x="7425654" y="2403465"/>
            <a:ext cx="2351881" cy="430887"/>
          </a:xfrm>
          <a:prstGeom prst="rect">
            <a:avLst/>
          </a:prstGeom>
        </p:spPr>
        <p:txBody>
          <a:bodyPr wrap="square">
            <a:spAutoFit/>
          </a:bodyPr>
          <a:lstStyle/>
          <a:p>
            <a:r>
              <a:rPr lang="ja-JP" altLang="ja-JP" sz="1050" b="1" dirty="0" smtClean="0"/>
              <a:t>未利用地の活用促進のための地図上での情報公開とアイデア募集</a:t>
            </a:r>
            <a:endParaRPr lang="ja-JP" altLang="en-US" sz="1050" b="1" dirty="0"/>
          </a:p>
        </p:txBody>
      </p:sp>
      <p:sp>
        <p:nvSpPr>
          <p:cNvPr id="26" name="正方形/長方形 25"/>
          <p:cNvSpPr/>
          <p:nvPr/>
        </p:nvSpPr>
        <p:spPr>
          <a:xfrm>
            <a:off x="7401272" y="2835513"/>
            <a:ext cx="2376263" cy="1169551"/>
          </a:xfrm>
          <a:prstGeom prst="rect">
            <a:avLst/>
          </a:prstGeom>
        </p:spPr>
        <p:txBody>
          <a:bodyPr wrap="square">
            <a:spAutoFit/>
          </a:bodyPr>
          <a:lstStyle/>
          <a:p>
            <a:pPr marL="180975" indent="-180975">
              <a:tabLst>
                <a:tab pos="180975" algn="l"/>
              </a:tabLst>
            </a:pPr>
            <a:r>
              <a:rPr lang="ja-JP" altLang="en-US" sz="1000" dirty="0" smtClean="0"/>
              <a:t>＜固定資産台帳の情報の活用例＞</a:t>
            </a:r>
            <a:endParaRPr lang="en-US" altLang="ja-JP" sz="1000" dirty="0" smtClean="0"/>
          </a:p>
          <a:p>
            <a:pPr marL="180975" indent="-180975">
              <a:tabLst>
                <a:tab pos="180975" algn="l"/>
              </a:tabLst>
            </a:pPr>
            <a:r>
              <a:rPr lang="ja-JP" altLang="en-US" sz="1000" dirty="0" smtClean="0"/>
              <a:t>固定資産台帳の情報をもとに、</a:t>
            </a:r>
            <a:endParaRPr lang="en-US" altLang="ja-JP" sz="1000" dirty="0" smtClean="0"/>
          </a:p>
          <a:p>
            <a:pPr marL="180975" indent="-180975">
              <a:tabLst>
                <a:tab pos="180975" algn="l"/>
              </a:tabLst>
            </a:pPr>
            <a:r>
              <a:rPr lang="ja-JP" altLang="en-US" sz="1000" dirty="0" smtClean="0"/>
              <a:t>１）公共施設と未利用地のデータを地図上に表示</a:t>
            </a:r>
            <a:endParaRPr lang="en-US" altLang="ja-JP" sz="1000" dirty="0" smtClean="0"/>
          </a:p>
          <a:p>
            <a:pPr marL="180975" indent="-180975">
              <a:tabLst>
                <a:tab pos="180975" algn="l"/>
              </a:tabLst>
            </a:pPr>
            <a:r>
              <a:rPr lang="ja-JP" altLang="en-US" sz="1000" dirty="0" smtClean="0"/>
              <a:t>２）未利用地の活用アイデアを募集</a:t>
            </a:r>
            <a:endParaRPr lang="en-US" altLang="ja-JP" sz="1000" dirty="0" smtClean="0"/>
          </a:p>
          <a:p>
            <a:pPr>
              <a:tabLst>
                <a:tab pos="0" algn="l"/>
              </a:tabLst>
            </a:pPr>
            <a:r>
              <a:rPr lang="ja-JP" altLang="en-US" sz="1000" dirty="0" smtClean="0"/>
              <a:t>民間企業の創意工夫やノウハウを活用した、未利用地の有効活用が可能に</a:t>
            </a:r>
          </a:p>
        </p:txBody>
      </p:sp>
      <p:pic>
        <p:nvPicPr>
          <p:cNvPr id="27" name="図 26" descr="図2.png"/>
          <p:cNvPicPr>
            <a:picLocks noChangeAspect="1"/>
          </p:cNvPicPr>
          <p:nvPr/>
        </p:nvPicPr>
        <p:blipFill>
          <a:blip r:embed="rId3" cstate="print"/>
          <a:srcRect/>
          <a:stretch>
            <a:fillRect/>
          </a:stretch>
        </p:blipFill>
        <p:spPr>
          <a:xfrm>
            <a:off x="261186" y="3284684"/>
            <a:ext cx="2171534" cy="1224136"/>
          </a:xfrm>
          <a:prstGeom prst="rect">
            <a:avLst/>
          </a:prstGeom>
          <a:ln>
            <a:solidFill>
              <a:schemeClr val="tx1"/>
            </a:solidFill>
          </a:ln>
        </p:spPr>
      </p:pic>
      <p:sp>
        <p:nvSpPr>
          <p:cNvPr id="28" name="正方形/長方形 27"/>
          <p:cNvSpPr/>
          <p:nvPr/>
        </p:nvSpPr>
        <p:spPr>
          <a:xfrm>
            <a:off x="2574813" y="2564604"/>
            <a:ext cx="2304256" cy="553998"/>
          </a:xfrm>
          <a:prstGeom prst="rect">
            <a:avLst/>
          </a:prstGeom>
        </p:spPr>
        <p:txBody>
          <a:bodyPr wrap="square">
            <a:spAutoFit/>
          </a:bodyPr>
          <a:lstStyle/>
          <a:p>
            <a:r>
              <a:rPr lang="ja-JP" altLang="en-US" sz="1000" dirty="0" smtClean="0"/>
              <a:t>年度別・地域別・種類別で、公共施設の状況をグラフに表示し、施設の老朽化状況などが確認できる。</a:t>
            </a:r>
            <a:endParaRPr lang="en-US" altLang="ja-JP" sz="1000" dirty="0" smtClean="0"/>
          </a:p>
        </p:txBody>
      </p:sp>
      <p:sp>
        <p:nvSpPr>
          <p:cNvPr id="29" name="正方形/長方形 28"/>
          <p:cNvSpPr/>
          <p:nvPr/>
        </p:nvSpPr>
        <p:spPr>
          <a:xfrm>
            <a:off x="200472" y="2564604"/>
            <a:ext cx="2304256" cy="553998"/>
          </a:xfrm>
          <a:prstGeom prst="rect">
            <a:avLst/>
          </a:prstGeom>
        </p:spPr>
        <p:txBody>
          <a:bodyPr wrap="square">
            <a:spAutoFit/>
          </a:bodyPr>
          <a:lstStyle/>
          <a:p>
            <a:pPr marL="0" lvl="1"/>
            <a:r>
              <a:rPr lang="ja-JP" altLang="en-US" sz="1000" dirty="0" smtClean="0"/>
              <a:t>公共施設を検索し地図上に表示するほか、対象の公共施設の一覧表、施設詳細を表示する。</a:t>
            </a:r>
            <a:endParaRPr lang="ja-JP" altLang="en-US" sz="1000" dirty="0">
              <a:solidFill>
                <a:srgbClr val="FF0000"/>
              </a:solidFill>
            </a:endParaRPr>
          </a:p>
        </p:txBody>
      </p:sp>
      <p:grpSp>
        <p:nvGrpSpPr>
          <p:cNvPr id="30" name="グループ化 29"/>
          <p:cNvGrpSpPr/>
          <p:nvPr/>
        </p:nvGrpSpPr>
        <p:grpSpPr>
          <a:xfrm>
            <a:off x="299066" y="4653135"/>
            <a:ext cx="981526" cy="576065"/>
            <a:chOff x="2936776" y="3861048"/>
            <a:chExt cx="1728192" cy="1014289"/>
          </a:xfrm>
        </p:grpSpPr>
        <p:pic>
          <p:nvPicPr>
            <p:cNvPr id="31" name="図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6776" y="3861048"/>
              <a:ext cx="1728192" cy="1014289"/>
            </a:xfrm>
            <a:prstGeom prst="rect">
              <a:avLst/>
            </a:prstGeom>
            <a:ln>
              <a:solidFill>
                <a:schemeClr val="tx1">
                  <a:lumMod val="95000"/>
                  <a:lumOff val="5000"/>
                </a:schemeClr>
              </a:solidFill>
            </a:ln>
          </p:spPr>
        </p:pic>
        <p:pic>
          <p:nvPicPr>
            <p:cNvPr id="32" name="図 3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008784" y="3933056"/>
              <a:ext cx="1611506" cy="876849"/>
            </a:xfrm>
            <a:prstGeom prst="rect">
              <a:avLst/>
            </a:prstGeom>
          </p:spPr>
        </p:pic>
      </p:grpSp>
      <p:sp>
        <p:nvSpPr>
          <p:cNvPr id="33" name="正方形/長方形 32"/>
          <p:cNvSpPr/>
          <p:nvPr/>
        </p:nvSpPr>
        <p:spPr>
          <a:xfrm>
            <a:off x="416496" y="4755340"/>
            <a:ext cx="746666" cy="400110"/>
          </a:xfrm>
          <a:prstGeom prst="rect">
            <a:avLst/>
          </a:prstGeom>
          <a:solidFill>
            <a:schemeClr val="bg1"/>
          </a:solidFill>
          <a:effectLst>
            <a:softEdge rad="63500"/>
          </a:effectLst>
        </p:spPr>
        <p:txBody>
          <a:bodyPr wrap="square">
            <a:spAutoFit/>
          </a:bodyPr>
          <a:lstStyle/>
          <a:p>
            <a:pPr algn="ctr"/>
            <a:r>
              <a:rPr lang="ja-JP" altLang="en-US" sz="1000" dirty="0" smtClean="0"/>
              <a:t>施設の</a:t>
            </a:r>
            <a:endParaRPr lang="en-US" altLang="ja-JP" sz="1000" dirty="0" smtClean="0"/>
          </a:p>
          <a:p>
            <a:pPr algn="ctr"/>
            <a:r>
              <a:rPr lang="ja-JP" altLang="en-US" sz="1000" dirty="0" smtClean="0"/>
              <a:t>一覧表示</a:t>
            </a:r>
            <a:endParaRPr lang="en-US" altLang="ja-JP" sz="1000" dirty="0" smtClean="0"/>
          </a:p>
        </p:txBody>
      </p:sp>
      <p:grpSp>
        <p:nvGrpSpPr>
          <p:cNvPr id="34" name="グループ化 33"/>
          <p:cNvGrpSpPr/>
          <p:nvPr/>
        </p:nvGrpSpPr>
        <p:grpSpPr>
          <a:xfrm>
            <a:off x="1450008" y="4653136"/>
            <a:ext cx="810825" cy="936104"/>
            <a:chOff x="3779912" y="1100420"/>
            <a:chExt cx="4511792" cy="5208900"/>
          </a:xfrm>
        </p:grpSpPr>
        <p:sp>
          <p:nvSpPr>
            <p:cNvPr id="35" name="正方形/長方形 34"/>
            <p:cNvSpPr/>
            <p:nvPr/>
          </p:nvSpPr>
          <p:spPr>
            <a:xfrm>
              <a:off x="3779912" y="1100420"/>
              <a:ext cx="4511792" cy="52089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851920" y="1155699"/>
              <a:ext cx="4368594" cy="4937597"/>
            </a:xfrm>
            <a:prstGeom prst="rect">
              <a:avLst/>
            </a:prstGeom>
          </p:spPr>
        </p:pic>
      </p:grpSp>
      <p:pic>
        <p:nvPicPr>
          <p:cNvPr id="38" name="Picture 6"/>
          <p:cNvPicPr>
            <a:picLocks noChangeAspect="1" noChangeArrowheads="1"/>
          </p:cNvPicPr>
          <p:nvPr/>
        </p:nvPicPr>
        <p:blipFill>
          <a:blip r:embed="rId7" cstate="print"/>
          <a:srcRect/>
          <a:stretch>
            <a:fillRect/>
          </a:stretch>
        </p:blipFill>
        <p:spPr bwMode="auto">
          <a:xfrm>
            <a:off x="2625626" y="3284684"/>
            <a:ext cx="2202631" cy="1224136"/>
          </a:xfrm>
          <a:prstGeom prst="rect">
            <a:avLst/>
          </a:prstGeom>
          <a:noFill/>
          <a:ln w="9525">
            <a:solidFill>
              <a:schemeClr val="tx1"/>
            </a:solidFill>
            <a:miter lim="800000"/>
            <a:headEnd/>
            <a:tailEnd/>
          </a:ln>
          <a:effectLst/>
        </p:spPr>
      </p:pic>
      <p:sp>
        <p:nvSpPr>
          <p:cNvPr id="39" name="正方形/長方形 38"/>
          <p:cNvSpPr/>
          <p:nvPr/>
        </p:nvSpPr>
        <p:spPr>
          <a:xfrm>
            <a:off x="1352600" y="4901098"/>
            <a:ext cx="1080120" cy="400110"/>
          </a:xfrm>
          <a:prstGeom prst="rect">
            <a:avLst/>
          </a:prstGeom>
          <a:solidFill>
            <a:schemeClr val="bg1"/>
          </a:solidFill>
          <a:effectLst>
            <a:softEdge rad="127000"/>
          </a:effectLst>
        </p:spPr>
        <p:txBody>
          <a:bodyPr wrap="square">
            <a:spAutoFit/>
          </a:bodyPr>
          <a:lstStyle/>
          <a:p>
            <a:pPr algn="ctr"/>
            <a:r>
              <a:rPr lang="ja-JP" altLang="en-US" sz="1000" dirty="0" smtClean="0"/>
              <a:t>施設詳細表示（比較ができる）</a:t>
            </a:r>
            <a:endParaRPr lang="en-US" altLang="ja-JP" sz="1000" dirty="0" smtClean="0"/>
          </a:p>
        </p:txBody>
      </p:sp>
      <p:pic>
        <p:nvPicPr>
          <p:cNvPr id="40" name="図 39" descr="図1.png"/>
          <p:cNvPicPr>
            <a:picLocks noChangeAspect="1"/>
          </p:cNvPicPr>
          <p:nvPr/>
        </p:nvPicPr>
        <p:blipFill>
          <a:blip r:embed="rId8" cstate="print"/>
          <a:stretch>
            <a:fillRect/>
          </a:stretch>
        </p:blipFill>
        <p:spPr>
          <a:xfrm>
            <a:off x="5041611" y="3284684"/>
            <a:ext cx="2123188" cy="1224136"/>
          </a:xfrm>
          <a:prstGeom prst="rect">
            <a:avLst/>
          </a:prstGeom>
          <a:ln>
            <a:solidFill>
              <a:schemeClr val="tx1"/>
            </a:solidFill>
          </a:ln>
        </p:spPr>
      </p:pic>
      <p:pic>
        <p:nvPicPr>
          <p:cNvPr id="41" name="図 40"/>
          <p:cNvPicPr>
            <a:picLocks noChangeAspect="1"/>
          </p:cNvPicPr>
          <p:nvPr/>
        </p:nvPicPr>
        <p:blipFill>
          <a:blip r:embed="rId9" cstate="screen">
            <a:extLst>
              <a:ext uri="{28A0092B-C50C-407E-A947-70E740481C1C}">
                <a14:useLocalDpi xmlns:a14="http://schemas.microsoft.com/office/drawing/2010/main" val="0"/>
              </a:ext>
            </a:extLst>
          </a:blip>
          <a:srcRect/>
          <a:stretch>
            <a:fillRect/>
          </a:stretch>
        </p:blipFill>
        <p:spPr>
          <a:xfrm>
            <a:off x="6249144" y="4653136"/>
            <a:ext cx="792088" cy="889854"/>
          </a:xfrm>
          <a:prstGeom prst="rect">
            <a:avLst/>
          </a:prstGeom>
          <a:ln>
            <a:solidFill>
              <a:schemeClr val="tx1"/>
            </a:solidFill>
          </a:ln>
        </p:spPr>
      </p:pic>
      <p:sp>
        <p:nvSpPr>
          <p:cNvPr id="42" name="正方形/長方形 41"/>
          <p:cNvSpPr/>
          <p:nvPr/>
        </p:nvSpPr>
        <p:spPr>
          <a:xfrm>
            <a:off x="5097016" y="4580828"/>
            <a:ext cx="1152128" cy="400110"/>
          </a:xfrm>
          <a:prstGeom prst="rect">
            <a:avLst/>
          </a:prstGeom>
          <a:solidFill>
            <a:schemeClr val="bg1"/>
          </a:solidFill>
          <a:effectLst>
            <a:softEdge rad="63500"/>
          </a:effectLst>
        </p:spPr>
        <p:txBody>
          <a:bodyPr wrap="square">
            <a:spAutoFit/>
          </a:bodyPr>
          <a:lstStyle/>
          <a:p>
            <a:pPr algn="r"/>
            <a:r>
              <a:rPr lang="ja-JP" altLang="en-US" sz="1000" dirty="0" smtClean="0"/>
              <a:t>施設にイベントを</a:t>
            </a:r>
            <a:r>
              <a:rPr lang="en-US" altLang="ja-JP" sz="1000" dirty="0" smtClean="0"/>
              <a:t/>
            </a:r>
            <a:br>
              <a:rPr lang="en-US" altLang="ja-JP" sz="1000" dirty="0" smtClean="0"/>
            </a:br>
            <a:r>
              <a:rPr lang="ja-JP" altLang="en-US" sz="1000" dirty="0" smtClean="0"/>
              <a:t>登録＆閲覧</a:t>
            </a:r>
            <a:endParaRPr lang="en-US" altLang="ja-JP" sz="1000" dirty="0" smtClean="0"/>
          </a:p>
        </p:txBody>
      </p:sp>
      <p:pic>
        <p:nvPicPr>
          <p:cNvPr id="43" name="Picture 3"/>
          <p:cNvPicPr>
            <a:picLocks noChangeAspect="1" noChangeArrowheads="1"/>
          </p:cNvPicPr>
          <p:nvPr/>
        </p:nvPicPr>
        <p:blipFill>
          <a:blip r:embed="rId10" cstate="screen"/>
          <a:srcRect/>
          <a:stretch>
            <a:fillRect/>
          </a:stretch>
        </p:blipFill>
        <p:spPr bwMode="auto">
          <a:xfrm>
            <a:off x="2756880" y="4581128"/>
            <a:ext cx="1933184" cy="576064"/>
          </a:xfrm>
          <a:prstGeom prst="rect">
            <a:avLst/>
          </a:prstGeom>
          <a:noFill/>
          <a:ln w="9525">
            <a:solidFill>
              <a:schemeClr val="tx1"/>
            </a:solidFill>
            <a:miter lim="800000"/>
            <a:headEnd/>
            <a:tailEnd/>
          </a:ln>
        </p:spPr>
      </p:pic>
      <p:sp>
        <p:nvSpPr>
          <p:cNvPr id="44" name="正方形/長方形 43"/>
          <p:cNvSpPr/>
          <p:nvPr/>
        </p:nvSpPr>
        <p:spPr>
          <a:xfrm>
            <a:off x="2792760" y="5157192"/>
            <a:ext cx="1872208" cy="400110"/>
          </a:xfrm>
          <a:prstGeom prst="rect">
            <a:avLst/>
          </a:prstGeom>
          <a:solidFill>
            <a:schemeClr val="bg1"/>
          </a:solidFill>
          <a:effectLst>
            <a:softEdge rad="63500"/>
          </a:effectLst>
        </p:spPr>
        <p:txBody>
          <a:bodyPr wrap="square">
            <a:spAutoFit/>
          </a:bodyPr>
          <a:lstStyle/>
          <a:p>
            <a:pPr algn="ctr"/>
            <a:r>
              <a:rPr lang="ja-JP" altLang="en-US" sz="1000" dirty="0" smtClean="0"/>
              <a:t>データの明細</a:t>
            </a:r>
            <a:endParaRPr lang="en-US" altLang="ja-JP" sz="1000" dirty="0" smtClean="0"/>
          </a:p>
          <a:p>
            <a:pPr algn="ctr"/>
            <a:r>
              <a:rPr lang="ja-JP" altLang="en-US" sz="1000" dirty="0" smtClean="0"/>
              <a:t>（</a:t>
            </a:r>
            <a:r>
              <a:rPr lang="en-US" altLang="ja-JP" sz="1000" dirty="0" smtClean="0"/>
              <a:t>1</a:t>
            </a:r>
            <a:r>
              <a:rPr lang="ja-JP" altLang="en-US" sz="1000" dirty="0" smtClean="0"/>
              <a:t>件ずつの施設が確認できる）</a:t>
            </a:r>
            <a:endParaRPr lang="en-US" altLang="ja-JP" sz="1000" dirty="0" smtClean="0"/>
          </a:p>
        </p:txBody>
      </p:sp>
      <p:pic>
        <p:nvPicPr>
          <p:cNvPr id="45" name="図 44"/>
          <p:cNvPicPr>
            <a:picLocks noChangeAspect="1"/>
          </p:cNvPicPr>
          <p:nvPr/>
        </p:nvPicPr>
        <p:blipFill>
          <a:blip r:embed="rId11" cstate="screen">
            <a:extLst>
              <a:ext uri="{28A0092B-C50C-407E-A947-70E740481C1C}">
                <a14:useLocalDpi xmlns:a14="http://schemas.microsoft.com/office/drawing/2010/main" val="0"/>
              </a:ext>
            </a:extLst>
          </a:blip>
          <a:srcRect/>
          <a:stretch>
            <a:fillRect/>
          </a:stretch>
        </p:blipFill>
        <p:spPr>
          <a:xfrm>
            <a:off x="992560" y="3284684"/>
            <a:ext cx="1440160" cy="1224136"/>
          </a:xfrm>
          <a:prstGeom prst="rect">
            <a:avLst/>
          </a:prstGeom>
        </p:spPr>
      </p:pic>
      <p:sp>
        <p:nvSpPr>
          <p:cNvPr id="46" name="円/楕円 45"/>
          <p:cNvSpPr/>
          <p:nvPr/>
        </p:nvSpPr>
        <p:spPr>
          <a:xfrm>
            <a:off x="1640632" y="4076772"/>
            <a:ext cx="216024" cy="216024"/>
          </a:xfrm>
          <a:prstGeom prst="ellipse">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矢印コネクタ 46"/>
          <p:cNvCxnSpPr>
            <a:stCxn id="46" idx="4"/>
          </p:cNvCxnSpPr>
          <p:nvPr/>
        </p:nvCxnSpPr>
        <p:spPr>
          <a:xfrm>
            <a:off x="1748644" y="4292796"/>
            <a:ext cx="36004" cy="648072"/>
          </a:xfrm>
          <a:prstGeom prst="straightConnector1">
            <a:avLst/>
          </a:prstGeom>
          <a:ln w="28575">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a:stCxn id="51" idx="4"/>
          </p:cNvCxnSpPr>
          <p:nvPr/>
        </p:nvCxnSpPr>
        <p:spPr>
          <a:xfrm flipH="1">
            <a:off x="2000672" y="4148780"/>
            <a:ext cx="36004" cy="792088"/>
          </a:xfrm>
          <a:prstGeom prst="straightConnector1">
            <a:avLst/>
          </a:prstGeom>
          <a:ln w="28575">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stCxn id="50" idx="3"/>
          </p:cNvCxnSpPr>
          <p:nvPr/>
        </p:nvCxnSpPr>
        <p:spPr>
          <a:xfrm>
            <a:off x="1600260" y="4045136"/>
            <a:ext cx="40372" cy="895732"/>
          </a:xfrm>
          <a:prstGeom prst="straightConnector1">
            <a:avLst/>
          </a:prstGeom>
          <a:ln w="28575">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0" name="円/楕円 49"/>
          <p:cNvSpPr/>
          <p:nvPr/>
        </p:nvSpPr>
        <p:spPr>
          <a:xfrm>
            <a:off x="1568624" y="3860748"/>
            <a:ext cx="216024" cy="216024"/>
          </a:xfrm>
          <a:prstGeom prst="ellipse">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1928664" y="3932756"/>
            <a:ext cx="216024" cy="216024"/>
          </a:xfrm>
          <a:prstGeom prst="ellipse">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3512840" y="3788740"/>
            <a:ext cx="144016" cy="360040"/>
          </a:xfrm>
          <a:prstGeom prst="rect">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 name="直線矢印コネクタ 52"/>
          <p:cNvCxnSpPr>
            <a:stCxn id="52" idx="2"/>
          </p:cNvCxnSpPr>
          <p:nvPr/>
        </p:nvCxnSpPr>
        <p:spPr>
          <a:xfrm>
            <a:off x="3584848" y="4148780"/>
            <a:ext cx="0" cy="792088"/>
          </a:xfrm>
          <a:prstGeom prst="straightConnector1">
            <a:avLst/>
          </a:prstGeom>
          <a:ln w="28575">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4" name="円/楕円 53"/>
          <p:cNvSpPr/>
          <p:nvPr/>
        </p:nvSpPr>
        <p:spPr>
          <a:xfrm>
            <a:off x="6249144" y="3682824"/>
            <a:ext cx="216024" cy="216024"/>
          </a:xfrm>
          <a:prstGeom prst="ellipse">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矢印コネクタ 54"/>
          <p:cNvCxnSpPr>
            <a:stCxn id="56" idx="2"/>
          </p:cNvCxnSpPr>
          <p:nvPr/>
        </p:nvCxnSpPr>
        <p:spPr>
          <a:xfrm>
            <a:off x="6363057" y="3898268"/>
            <a:ext cx="102111" cy="898584"/>
          </a:xfrm>
          <a:prstGeom prst="straightConnector1">
            <a:avLst/>
          </a:prstGeom>
          <a:ln w="28575">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6219428" y="3682824"/>
            <a:ext cx="287258" cy="215444"/>
          </a:xfrm>
          <a:prstGeom prst="rect">
            <a:avLst/>
          </a:prstGeom>
          <a:noFill/>
        </p:spPr>
        <p:txBody>
          <a:bodyPr wrap="none" rtlCol="0">
            <a:spAutoFit/>
          </a:bodyPr>
          <a:lstStyle/>
          <a:p>
            <a:r>
              <a:rPr kumimoji="1" lang="ja-JP" altLang="en-US" sz="800" dirty="0" smtClean="0">
                <a:solidFill>
                  <a:schemeClr val="accent4">
                    <a:lumMod val="75000"/>
                  </a:schemeClr>
                </a:solidFill>
              </a:rPr>
              <a:t>★</a:t>
            </a:r>
            <a:endParaRPr kumimoji="1" lang="ja-JP" altLang="en-US" sz="800" dirty="0">
              <a:solidFill>
                <a:schemeClr val="accent4">
                  <a:lumMod val="75000"/>
                </a:schemeClr>
              </a:solidFill>
            </a:endParaRPr>
          </a:p>
        </p:txBody>
      </p:sp>
      <p:pic>
        <p:nvPicPr>
          <p:cNvPr id="1026" name="Picture 2"/>
          <p:cNvPicPr>
            <a:picLocks noChangeAspect="1" noChangeArrowheads="1"/>
          </p:cNvPicPr>
          <p:nvPr/>
        </p:nvPicPr>
        <p:blipFill>
          <a:blip r:embed="rId12" cstate="print"/>
          <a:srcRect/>
          <a:stretch>
            <a:fillRect/>
          </a:stretch>
        </p:blipFill>
        <p:spPr bwMode="auto">
          <a:xfrm>
            <a:off x="7497768" y="5568769"/>
            <a:ext cx="2196000" cy="1144077"/>
          </a:xfrm>
          <a:prstGeom prst="rect">
            <a:avLst/>
          </a:prstGeom>
          <a:noFill/>
          <a:ln w="9525">
            <a:noFill/>
            <a:miter lim="800000"/>
            <a:headEnd/>
            <a:tailEnd/>
          </a:ln>
        </p:spPr>
      </p:pic>
      <p:sp>
        <p:nvSpPr>
          <p:cNvPr id="60" name="下矢印 59"/>
          <p:cNvSpPr/>
          <p:nvPr/>
        </p:nvSpPr>
        <p:spPr>
          <a:xfrm>
            <a:off x="632520" y="4437112"/>
            <a:ext cx="288032" cy="21602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803754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651</Words>
  <Application>Microsoft Office PowerPoint</Application>
  <PresentationFormat>A4 210 x 297 mm</PresentationFormat>
  <Paragraphs>84</Paragraphs>
  <Slides>2</Slides>
  <Notes>0</Notes>
  <HiddenSlides>0</HiddenSlides>
  <MMClips>0</MMClips>
  <ScaleCrop>false</ScaleCrop>
  <HeadingPairs>
    <vt:vector size="4" baseType="variant">
      <vt:variant>
        <vt:lpstr>テーマ</vt:lpstr>
      </vt:variant>
      <vt:variant>
        <vt:i4>2</vt:i4>
      </vt:variant>
      <vt:variant>
        <vt:lpstr>スライド タイトル</vt:lpstr>
      </vt:variant>
      <vt:variant>
        <vt:i4>2</vt:i4>
      </vt:variant>
    </vt:vector>
  </HeadingPairs>
  <TitlesOfParts>
    <vt:vector size="4" baseType="lpstr">
      <vt:lpstr>17_Office ​​テーマ</vt:lpstr>
      <vt:lpstr>16_Office ​​テーマ</vt:lpstr>
      <vt:lpstr>平成26年度オープンデータ実証実験　公共施設等情報（概要）</vt:lpstr>
      <vt:lpstr>平成26年度オープンデータ実証実験　公共施設等情報（成果）</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平成26年度オープンデータ実証実験　公共施設等情報</dc:title>
  <dc:creator/>
  <dc:description>総務省が実施する平成26年度オープンデータ実証実験における公共施設等情報をテーマとした事業の概要と成果です。</dc:description>
  <cp:lastModifiedBy/>
  <cp:revision>1</cp:revision>
  <dcterms:created xsi:type="dcterms:W3CDTF">2012-07-26T12:48:06Z</dcterms:created>
  <dcterms:modified xsi:type="dcterms:W3CDTF">2015-04-08T04:46:35Z</dcterms:modified>
  <cp:category>概要図</cp:category>
</cp:coreProperties>
</file>