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2" r:id="rId3"/>
    <p:sldId id="273" r:id="rId4"/>
    <p:sldId id="268" r:id="rId5"/>
    <p:sldId id="269" r:id="rId6"/>
    <p:sldId id="274" r:id="rId7"/>
    <p:sldId id="275" r:id="rId8"/>
    <p:sldId id="276" r:id="rId9"/>
    <p:sldId id="277" r:id="rId10"/>
    <p:sldId id="278" r:id="rId11"/>
    <p:sldId id="279" r:id="rId12"/>
    <p:sldId id="280" r:id="rId13"/>
    <p:sldId id="281" r:id="rId14"/>
    <p:sldId id="284" r:id="rId15"/>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710" autoAdjust="0"/>
    <p:restoredTop sz="94580" autoAdjust="0"/>
  </p:normalViewPr>
  <p:slideViewPr>
    <p:cSldViewPr showGuides="1">
      <p:cViewPr>
        <p:scale>
          <a:sx n="75" d="100"/>
          <a:sy n="75" d="100"/>
        </p:scale>
        <p:origin x="-72" y="-6"/>
      </p:cViewPr>
      <p:guideLst>
        <p:guide orient="horz" pos="2160"/>
        <p:guide orient="horz" pos="4065"/>
        <p:guide pos="3120"/>
        <p:guide pos="172"/>
        <p:guide pos="60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F9DC6666-E124-4A0E-BAAE-8BBEA5A39540}" type="datetimeFigureOut">
              <a:rPr kumimoji="1" lang="ja-JP" altLang="en-US" smtClean="0"/>
              <a:t>2014/3/20</a:t>
            </a:fld>
            <a:endParaRPr kumimoji="1" lang="ja-JP" altLang="en-US"/>
          </a:p>
        </p:txBody>
      </p:sp>
      <p:sp>
        <p:nvSpPr>
          <p:cNvPr id="4" name="スライド イメージ プレースホルダー 3"/>
          <p:cNvSpPr>
            <a:spLocks noGrp="1" noRot="1" noChangeAspect="1"/>
          </p:cNvSpPr>
          <p:nvPr>
            <p:ph type="sldImg" idx="2"/>
          </p:nvPr>
        </p:nvSpPr>
        <p:spPr>
          <a:xfrm>
            <a:off x="695325" y="739775"/>
            <a:ext cx="53451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8E17CF6-FF38-4B7F-BAAC-BF552C5E1D0B}" type="slidenum">
              <a:rPr kumimoji="1" lang="ja-JP" altLang="en-US" smtClean="0"/>
              <a:t>‹#›</a:t>
            </a:fld>
            <a:endParaRPr kumimoji="1" lang="ja-JP" altLang="en-US"/>
          </a:p>
        </p:txBody>
      </p:sp>
    </p:spTree>
    <p:extLst>
      <p:ext uri="{BB962C8B-B14F-4D97-AF65-F5344CB8AC3E}">
        <p14:creationId xmlns:p14="http://schemas.microsoft.com/office/powerpoint/2010/main" val="147836545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2</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11</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12</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13</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14</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3</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4</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5</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6</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7</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8</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9</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8E17CF6-FF38-4B7F-BAAC-BF552C5E1D0B}" type="slidenum">
              <a:rPr kumimoji="1" lang="ja-JP" altLang="en-US" smtClean="0"/>
              <a:t>10</a:t>
            </a:fld>
            <a:endParaRPr kumimoji="1" lang="ja-JP" altLang="en-US"/>
          </a:p>
        </p:txBody>
      </p:sp>
    </p:spTree>
    <p:extLst>
      <p:ext uri="{BB962C8B-B14F-4D97-AF65-F5344CB8AC3E}">
        <p14:creationId xmlns:p14="http://schemas.microsoft.com/office/powerpoint/2010/main" val="2439482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Tree>
    <p:extLst>
      <p:ext uri="{BB962C8B-B14F-4D97-AF65-F5344CB8AC3E}">
        <p14:creationId xmlns:p14="http://schemas.microsoft.com/office/powerpoint/2010/main" val="4320226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304082322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80337" y="274639"/>
            <a:ext cx="2414588"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536575" y="274639"/>
            <a:ext cx="7078663"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837528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8588459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Tree>
    <p:extLst>
      <p:ext uri="{BB962C8B-B14F-4D97-AF65-F5344CB8AC3E}">
        <p14:creationId xmlns:p14="http://schemas.microsoft.com/office/powerpoint/2010/main" val="1135390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22489558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29082641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366892975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5983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Tree>
    <p:extLst>
      <p:ext uri="{BB962C8B-B14F-4D97-AF65-F5344CB8AC3E}">
        <p14:creationId xmlns:p14="http://schemas.microsoft.com/office/powerpoint/2010/main" val="428047869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Tree>
    <p:extLst>
      <p:ext uri="{BB962C8B-B14F-4D97-AF65-F5344CB8AC3E}">
        <p14:creationId xmlns:p14="http://schemas.microsoft.com/office/powerpoint/2010/main" val="28026105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dirty="0"/>
          </a:p>
        </p:txBody>
      </p:sp>
      <p:sp>
        <p:nvSpPr>
          <p:cNvPr id="5" name="フッター プレースホルダー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kumimoji="1" lang="ja-JP" altLang="en-US" dirty="0"/>
          </a:p>
        </p:txBody>
      </p:sp>
    </p:spTree>
    <p:extLst>
      <p:ext uri="{BB962C8B-B14F-4D97-AF65-F5344CB8AC3E}">
        <p14:creationId xmlns:p14="http://schemas.microsoft.com/office/powerpoint/2010/main" val="933905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958975"/>
            <a:ext cx="9906000" cy="1470025"/>
          </a:xfrm>
        </p:spPr>
        <p:txBody>
          <a:bodyPr>
            <a:noAutofit/>
          </a:bodyPr>
          <a:lstStyle/>
          <a:p>
            <a:r>
              <a:rPr kumimoji="1" lang="ja-JP" altLang="en-US" sz="2000" dirty="0" smtClean="0"/>
              <a:t>平成</a:t>
            </a:r>
            <a:r>
              <a:rPr kumimoji="1" lang="en-US" altLang="ja-JP" sz="2000" dirty="0" smtClean="0"/>
              <a:t>25</a:t>
            </a:r>
            <a:r>
              <a:rPr kumimoji="1" lang="ja-JP" altLang="en-US" sz="2000" dirty="0" smtClean="0"/>
              <a:t>年度</a:t>
            </a:r>
            <a:r>
              <a:rPr kumimoji="1" lang="en-US" altLang="ja-JP" sz="2000" dirty="0" smtClean="0"/>
              <a:t/>
            </a:r>
            <a:br>
              <a:rPr kumimoji="1" lang="en-US" altLang="ja-JP" sz="2000" dirty="0" smtClean="0"/>
            </a:br>
            <a:r>
              <a:rPr kumimoji="1" lang="ja-JP" altLang="en-US" sz="2000" dirty="0" smtClean="0"/>
              <a:t>情報流通連携基盤の社会資本情報における実証に係る請負</a:t>
            </a:r>
            <a:r>
              <a:rPr kumimoji="1" lang="en-US" altLang="ja-JP" sz="2000" dirty="0" smtClean="0"/>
              <a:t/>
            </a:r>
            <a:br>
              <a:rPr kumimoji="1" lang="en-US" altLang="ja-JP" sz="2000" dirty="0" smtClean="0"/>
            </a:br>
            <a:r>
              <a:rPr kumimoji="1" lang="en-US" altLang="ja-JP" sz="2000" dirty="0" smtClean="0"/>
              <a:t/>
            </a:r>
            <a:br>
              <a:rPr kumimoji="1" lang="en-US" altLang="ja-JP" sz="2000" dirty="0" smtClean="0"/>
            </a:br>
            <a:r>
              <a:rPr kumimoji="1" lang="ja-JP" altLang="en-US" sz="2000" dirty="0" smtClean="0"/>
              <a:t>報告書</a:t>
            </a:r>
            <a:r>
              <a:rPr lang="ja-JP" altLang="en-US" sz="2000" dirty="0"/>
              <a:t>（</a:t>
            </a:r>
            <a:r>
              <a:rPr kumimoji="1" lang="ja-JP" altLang="en-US" sz="2000" dirty="0" smtClean="0"/>
              <a:t>概要版）</a:t>
            </a:r>
            <a:r>
              <a:rPr lang="en-US" altLang="ja-JP" sz="2000" dirty="0" smtClean="0"/>
              <a:t/>
            </a:r>
            <a:br>
              <a:rPr lang="en-US" altLang="ja-JP" sz="2000" dirty="0" smtClean="0"/>
            </a:br>
            <a:endParaRPr kumimoji="1" lang="ja-JP" altLang="en-US" sz="2000" dirty="0"/>
          </a:p>
        </p:txBody>
      </p:sp>
      <p:sp>
        <p:nvSpPr>
          <p:cNvPr id="5" name="テキスト ボックス 4"/>
          <p:cNvSpPr txBox="1"/>
          <p:nvPr/>
        </p:nvSpPr>
        <p:spPr>
          <a:xfrm>
            <a:off x="0" y="5373216"/>
            <a:ext cx="9905999" cy="646331"/>
          </a:xfrm>
          <a:prstGeom prst="rect">
            <a:avLst/>
          </a:prstGeom>
          <a:noFill/>
        </p:spPr>
        <p:txBody>
          <a:bodyPr wrap="square" rtlCol="0">
            <a:spAutoFit/>
          </a:bodyPr>
          <a:lstStyle/>
          <a:p>
            <a:pPr algn="ctr"/>
            <a:r>
              <a:rPr kumimoji="1" lang="ja-JP" altLang="en-US" dirty="0" smtClean="0"/>
              <a:t>平 成 </a:t>
            </a:r>
            <a:r>
              <a:rPr kumimoji="1" lang="en-US" altLang="ja-JP" dirty="0" smtClean="0"/>
              <a:t>2 6 </a:t>
            </a:r>
            <a:r>
              <a:rPr kumimoji="1" lang="ja-JP" altLang="en-US" dirty="0" smtClean="0"/>
              <a:t>年 </a:t>
            </a:r>
            <a:r>
              <a:rPr kumimoji="1" lang="en-US" altLang="ja-JP" dirty="0" smtClean="0"/>
              <a:t>3 </a:t>
            </a:r>
            <a:r>
              <a:rPr kumimoji="1" lang="ja-JP" altLang="en-US" dirty="0" smtClean="0"/>
              <a:t>月</a:t>
            </a:r>
            <a:r>
              <a:rPr kumimoji="1" lang="en-US" altLang="ja-JP" dirty="0" smtClean="0"/>
              <a:t>20</a:t>
            </a:r>
            <a:r>
              <a:rPr kumimoji="1" lang="ja-JP" altLang="en-US" dirty="0" smtClean="0"/>
              <a:t>日</a:t>
            </a:r>
            <a:endParaRPr lang="en-US" altLang="ja-JP" dirty="0"/>
          </a:p>
          <a:p>
            <a:pPr algn="ctr"/>
            <a:r>
              <a:rPr kumimoji="1" lang="ja-JP" altLang="en-US" dirty="0" smtClean="0"/>
              <a:t>富士通株式会社</a:t>
            </a:r>
            <a:endParaRPr kumimoji="1" lang="ja-JP" altLang="en-US" dirty="0"/>
          </a:p>
        </p:txBody>
      </p:sp>
    </p:spTree>
    <p:extLst>
      <p:ext uri="{BB962C8B-B14F-4D97-AF65-F5344CB8AC3E}">
        <p14:creationId xmlns:p14="http://schemas.microsoft.com/office/powerpoint/2010/main" val="36692757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6-1</a:t>
            </a:r>
            <a:r>
              <a:rPr lang="ja-JP" altLang="en-US" sz="2000" dirty="0" smtClean="0"/>
              <a:t>　社会資本情報等のオープンデータ実証結果</a:t>
            </a:r>
            <a:r>
              <a:rPr lang="ja-JP" altLang="en-US" sz="2000" dirty="0"/>
              <a:t>調査</a:t>
            </a:r>
            <a:r>
              <a:rPr lang="ja-JP" altLang="en-US" sz="2000" dirty="0" smtClean="0"/>
              <a:t>（</a:t>
            </a:r>
            <a:r>
              <a:rPr lang="en-US" altLang="ja-JP" sz="2000" dirty="0" smtClean="0"/>
              <a:t>1/2</a:t>
            </a:r>
            <a:r>
              <a:rPr lang="ja-JP" altLang="en-US" sz="2000" dirty="0"/>
              <a:t>）</a:t>
            </a:r>
            <a:r>
              <a:rPr lang="en-US" altLang="ja-JP" sz="2000" dirty="0" smtClean="0"/>
              <a:t/>
            </a:r>
            <a:br>
              <a:rPr lang="en-US" altLang="ja-JP" sz="2000" dirty="0" smtClean="0"/>
            </a:br>
            <a:r>
              <a:rPr lang="ja-JP" altLang="en-US" sz="2000" dirty="0" smtClean="0"/>
              <a:t>　　　</a:t>
            </a:r>
            <a:r>
              <a:rPr lang="ja-JP" altLang="en-US" sz="1400" dirty="0" smtClean="0"/>
              <a:t>（公共事業に関するマーケティング情報提供サービス</a:t>
            </a:r>
            <a:r>
              <a:rPr lang="ja-JP" altLang="en-US" sz="1400" dirty="0"/>
              <a:t>・社会資本の図面（諸元）情報提供サービス）</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9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20" name="角丸四角形 19"/>
          <p:cNvSpPr/>
          <p:nvPr/>
        </p:nvSpPr>
        <p:spPr>
          <a:xfrm>
            <a:off x="185236" y="910550"/>
            <a:ext cx="4703570" cy="2014394"/>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　</a:t>
            </a:r>
            <a:r>
              <a:rPr lang="ja-JP" altLang="en-US" sz="1200" dirty="0" smtClean="0">
                <a:solidFill>
                  <a:schemeClr val="tx1"/>
                </a:solidFill>
              </a:rPr>
              <a:t>公共事業に関するマーケティング情報提供サービスで提供される橋梁データは、民間事業者に営業活動で利用できるとの評価を得ており、佐賀県においても、民間事業者からの営業提案は業務の助けになるとの評価を得ている。</a:t>
            </a:r>
            <a:endParaRPr lang="en-US" altLang="ja-JP" sz="1200" dirty="0" smtClean="0">
              <a:solidFill>
                <a:schemeClr val="tx1"/>
              </a:solidFill>
            </a:endParaRPr>
          </a:p>
          <a:p>
            <a:r>
              <a:rPr lang="ja-JP" altLang="en-US" sz="1200" dirty="0" smtClean="0">
                <a:solidFill>
                  <a:schemeClr val="tx1"/>
                </a:solidFill>
              </a:rPr>
              <a:t>　社会資本の図面（諸元）情報提供サービスで提供される諸元情報は、運送業者のトラックの通行可否判断に、図面データは、地図業者の業務効率化に寄与するとの評価を得ている。</a:t>
            </a:r>
            <a:endParaRPr lang="en-US" altLang="ja-JP" sz="1200" dirty="0" smtClean="0">
              <a:solidFill>
                <a:schemeClr val="tx1"/>
              </a:solidFill>
            </a:endParaRPr>
          </a:p>
          <a:p>
            <a:r>
              <a:rPr lang="ja-JP" altLang="en-US" sz="1200" dirty="0">
                <a:solidFill>
                  <a:schemeClr val="tx1"/>
                </a:solidFill>
              </a:rPr>
              <a:t>　</a:t>
            </a:r>
            <a:r>
              <a:rPr lang="ja-JP" altLang="en-US" sz="1200" dirty="0" smtClean="0">
                <a:solidFill>
                  <a:schemeClr val="tx1"/>
                </a:solidFill>
              </a:rPr>
              <a:t>両サービス共に、利用者負担を期待するためには、情報の網羅性を高めることや検索機能を充実することが求められており、今後、検討が必要</a:t>
            </a:r>
            <a:r>
              <a:rPr lang="ja-JP" altLang="en-US" sz="1200" dirty="0">
                <a:solidFill>
                  <a:schemeClr val="tx1"/>
                </a:solidFill>
              </a:rPr>
              <a:t>な</a:t>
            </a:r>
            <a:r>
              <a:rPr lang="ja-JP" altLang="en-US" sz="1200" dirty="0" smtClean="0">
                <a:solidFill>
                  <a:schemeClr val="tx1"/>
                </a:solidFill>
              </a:rPr>
              <a:t>課題となっている。</a:t>
            </a:r>
            <a:endParaRPr lang="en-US" altLang="ja-JP" sz="1200" dirty="0">
              <a:solidFill>
                <a:schemeClr val="tx1"/>
              </a:solidFill>
            </a:endParaRPr>
          </a:p>
          <a:p>
            <a:r>
              <a:rPr lang="ja-JP" altLang="en-US" sz="1200" dirty="0">
                <a:solidFill>
                  <a:schemeClr val="tx1"/>
                </a:solidFill>
              </a:rPr>
              <a:t>　</a:t>
            </a:r>
            <a:r>
              <a:rPr lang="ja-JP" altLang="en-US" sz="1200" dirty="0" smtClean="0">
                <a:solidFill>
                  <a:schemeClr val="tx1"/>
                </a:solidFill>
              </a:rPr>
              <a:t>両サービス</a:t>
            </a:r>
            <a:r>
              <a:rPr lang="ja-JP" altLang="en-US" sz="1200" dirty="0">
                <a:solidFill>
                  <a:schemeClr val="tx1"/>
                </a:solidFill>
              </a:rPr>
              <a:t>の今後の展開については</a:t>
            </a:r>
            <a:r>
              <a:rPr lang="ja-JP" altLang="en-US" sz="1200" dirty="0" smtClean="0">
                <a:solidFill>
                  <a:schemeClr val="tx1"/>
                </a:solidFill>
              </a:rPr>
              <a:t>、佐賀県と</a:t>
            </a:r>
            <a:r>
              <a:rPr lang="ja-JP" altLang="en-US" sz="1200" dirty="0">
                <a:solidFill>
                  <a:schemeClr val="tx1"/>
                </a:solidFill>
              </a:rPr>
              <a:t>協議中である</a:t>
            </a:r>
            <a:r>
              <a:rPr lang="ja-JP" altLang="en-US" sz="1200" dirty="0" smtClean="0">
                <a:solidFill>
                  <a:schemeClr val="tx1"/>
                </a:solidFill>
              </a:rPr>
              <a:t>。　</a:t>
            </a:r>
            <a:endParaRPr lang="ja-JP" altLang="en-US" sz="1200" dirty="0">
              <a:solidFill>
                <a:schemeClr val="tx1"/>
              </a:solidFill>
            </a:endParaRPr>
          </a:p>
        </p:txBody>
      </p:sp>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3037" y="951634"/>
            <a:ext cx="4732491" cy="5501702"/>
          </a:xfrm>
          <a:prstGeom prst="rect">
            <a:avLst/>
          </a:prstGeom>
          <a:noFill/>
          <a:ln>
            <a:noFill/>
          </a:ln>
        </p:spPr>
      </p:pic>
      <p:pic>
        <p:nvPicPr>
          <p:cNvPr id="12" name="図 1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8514" y="2990961"/>
            <a:ext cx="4710291" cy="1878199"/>
          </a:xfrm>
          <a:prstGeom prst="rect">
            <a:avLst/>
          </a:prstGeom>
          <a:noFill/>
          <a:ln>
            <a:noFill/>
          </a:ln>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8514" y="4838797"/>
            <a:ext cx="4640234" cy="183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8572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6-1</a:t>
            </a:r>
            <a:r>
              <a:rPr lang="ja-JP" altLang="en-US" sz="2000" dirty="0" smtClean="0"/>
              <a:t>　社会資本情報等のオープンデータ実証結果調査（</a:t>
            </a:r>
            <a:r>
              <a:rPr lang="en-US" altLang="ja-JP" sz="2000" dirty="0" smtClean="0"/>
              <a:t>2/2</a:t>
            </a:r>
            <a:r>
              <a:rPr lang="ja-JP" altLang="en-US" sz="2000" dirty="0" smtClean="0"/>
              <a:t>）</a:t>
            </a:r>
            <a:r>
              <a:rPr lang="en-US" altLang="ja-JP" sz="2000" dirty="0" smtClean="0"/>
              <a:t/>
            </a:r>
            <a:br>
              <a:rPr lang="en-US" altLang="ja-JP" sz="2000" dirty="0" smtClean="0"/>
            </a:br>
            <a:r>
              <a:rPr lang="ja-JP" altLang="en-US" sz="2000" dirty="0" smtClean="0"/>
              <a:t>　　　</a:t>
            </a:r>
            <a:r>
              <a:rPr lang="ja-JP" altLang="en-US" sz="1400" dirty="0" smtClean="0"/>
              <a:t>（公共事業に関するマーケティング情報提供サービス</a:t>
            </a:r>
            <a:r>
              <a:rPr lang="ja-JP" altLang="en-US" sz="1400" dirty="0"/>
              <a:t>・社会資本の図面（諸元）情報提供サービス）</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10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pic>
        <p:nvPicPr>
          <p:cNvPr id="8" name="図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7016" y="1005946"/>
            <a:ext cx="4659510" cy="5547375"/>
          </a:xfrm>
          <a:prstGeom prst="rect">
            <a:avLst/>
          </a:prstGeom>
          <a:noFill/>
          <a:ln>
            <a:noFill/>
          </a:ln>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472" y="1005946"/>
            <a:ext cx="4686256" cy="542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202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6-2</a:t>
            </a:r>
            <a:r>
              <a:rPr lang="ja-JP" altLang="en-US" sz="2000" dirty="0" smtClean="0"/>
              <a:t>　社会資本情報等のオープンデータ実証結果調査</a:t>
            </a:r>
            <a:br>
              <a:rPr lang="ja-JP" altLang="en-US" sz="2000" dirty="0" smtClean="0"/>
            </a:br>
            <a:r>
              <a:rPr lang="ja-JP" altLang="en-US" sz="2000" dirty="0" smtClean="0"/>
              <a:t>　　　</a:t>
            </a:r>
            <a:r>
              <a:rPr lang="ja-JP" altLang="en-US" sz="1400" dirty="0"/>
              <a:t>（通学路点検結果公開</a:t>
            </a:r>
            <a:r>
              <a:rPr lang="ja-JP" altLang="en-US" sz="1400" dirty="0" smtClean="0"/>
              <a:t>サービス）</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11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8357" y="908720"/>
            <a:ext cx="4649179" cy="172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角丸四角形 17"/>
          <p:cNvSpPr/>
          <p:nvPr/>
        </p:nvSpPr>
        <p:spPr>
          <a:xfrm>
            <a:off x="270353" y="923622"/>
            <a:ext cx="4698197" cy="1914412"/>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smtClean="0">
                <a:solidFill>
                  <a:schemeClr val="tx1"/>
                </a:solidFill>
              </a:rPr>
              <a:t>　通学路点検結果公開サービスは、小学校に通う児童の保護者と福岡市の双方に、継続利用意向が</a:t>
            </a:r>
            <a:r>
              <a:rPr lang="ja-JP" altLang="en-US" sz="1200" dirty="0">
                <a:solidFill>
                  <a:schemeClr val="tx1"/>
                </a:solidFill>
              </a:rPr>
              <a:t>あった。</a:t>
            </a:r>
            <a:endParaRPr lang="en-US" altLang="ja-JP" sz="1200" dirty="0" smtClean="0">
              <a:solidFill>
                <a:schemeClr val="tx1"/>
              </a:solidFill>
            </a:endParaRPr>
          </a:p>
          <a:p>
            <a:r>
              <a:rPr lang="ja-JP" altLang="en-US" sz="1200" dirty="0">
                <a:solidFill>
                  <a:schemeClr val="tx1"/>
                </a:solidFill>
              </a:rPr>
              <a:t>　</a:t>
            </a:r>
            <a:r>
              <a:rPr lang="ja-JP" altLang="en-US" sz="1200" dirty="0" smtClean="0">
                <a:solidFill>
                  <a:schemeClr val="tx1"/>
                </a:solidFill>
              </a:rPr>
              <a:t>利用者の視点からは操作性や情報閲覧性等について、運用者の視点からは作業負担等について、サービスやシステムの改善点が指摘されて</a:t>
            </a:r>
            <a:r>
              <a:rPr lang="ja-JP" altLang="en-US" sz="1200" dirty="0">
                <a:solidFill>
                  <a:schemeClr val="tx1"/>
                </a:solidFill>
              </a:rPr>
              <a:t>いる</a:t>
            </a:r>
            <a:r>
              <a:rPr lang="ja-JP" altLang="en-US" sz="1200" dirty="0" smtClean="0">
                <a:solidFill>
                  <a:schemeClr val="tx1"/>
                </a:solidFill>
              </a:rPr>
              <a:t>。改善</a:t>
            </a:r>
            <a:r>
              <a:rPr lang="ja-JP" altLang="en-US" sz="1200" dirty="0">
                <a:solidFill>
                  <a:schemeClr val="tx1"/>
                </a:solidFill>
              </a:rPr>
              <a:t>されたサービスについては、少額ではあるが利用者負担も期待</a:t>
            </a:r>
            <a:r>
              <a:rPr lang="ja-JP" altLang="en-US" sz="1200" dirty="0" smtClean="0">
                <a:solidFill>
                  <a:schemeClr val="tx1"/>
                </a:solidFill>
              </a:rPr>
              <a:t>できるもので</a:t>
            </a:r>
            <a:r>
              <a:rPr lang="ja-JP" altLang="en-US" sz="1200" dirty="0">
                <a:solidFill>
                  <a:schemeClr val="tx1"/>
                </a:solidFill>
              </a:rPr>
              <a:t>あることが</a:t>
            </a:r>
            <a:r>
              <a:rPr lang="ja-JP" altLang="en-US" sz="1200" dirty="0" smtClean="0">
                <a:solidFill>
                  <a:schemeClr val="tx1"/>
                </a:solidFill>
              </a:rPr>
              <a:t>明らかになった。他方、サービスの不特定多数への公開については、賛否が分かれており、今後、検討が必要な課題の１つである。</a:t>
            </a:r>
            <a:endParaRPr lang="en-US" altLang="ja-JP" sz="1200" dirty="0" smtClean="0">
              <a:solidFill>
                <a:schemeClr val="tx1"/>
              </a:solidFill>
            </a:endParaRPr>
          </a:p>
          <a:p>
            <a:r>
              <a:rPr lang="ja-JP" altLang="en-US" sz="1200" dirty="0" smtClean="0">
                <a:solidFill>
                  <a:schemeClr val="tx1"/>
                </a:solidFill>
              </a:rPr>
              <a:t>　本サービスの今後の展開については、継続利用の方向で、福岡市と協議中である。</a:t>
            </a:r>
            <a:endParaRPr lang="ja-JP" altLang="en-US" sz="1200" dirty="0">
              <a:solidFill>
                <a:schemeClr val="tx1"/>
              </a:solidFill>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8670" y="2924944"/>
            <a:ext cx="4564105" cy="375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0354" y="2924945"/>
            <a:ext cx="4698198" cy="239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2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0354" y="5301208"/>
            <a:ext cx="4698196" cy="1394070"/>
          </a:xfrm>
          <a:prstGeom prst="rect">
            <a:avLst/>
          </a:prstGeom>
          <a:noFill/>
          <a:ln>
            <a:noFill/>
          </a:ln>
        </p:spPr>
      </p:pic>
    </p:spTree>
    <p:extLst>
      <p:ext uri="{BB962C8B-B14F-4D97-AF65-F5344CB8AC3E}">
        <p14:creationId xmlns:p14="http://schemas.microsoft.com/office/powerpoint/2010/main" val="1959122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7</a:t>
            </a:r>
            <a:r>
              <a:rPr lang="ja-JP" altLang="en-US" sz="2000" dirty="0" smtClean="0"/>
              <a:t>　</a:t>
            </a:r>
            <a:r>
              <a:rPr lang="ja-JP" altLang="en-US" sz="2000" dirty="0"/>
              <a:t>継続運用・普及に係る計画の策定</a:t>
            </a:r>
            <a:r>
              <a:rPr lang="ja-JP" altLang="en-US" sz="2000" dirty="0" smtClean="0"/>
              <a:t>等</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12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5" name="角丸四角形 4"/>
          <p:cNvSpPr/>
          <p:nvPr/>
        </p:nvSpPr>
        <p:spPr>
          <a:xfrm>
            <a:off x="283270" y="908720"/>
            <a:ext cx="1316930"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継続・普及</a:t>
            </a:r>
            <a:endParaRPr lang="en-US" altLang="ja-JP" dirty="0" smtClean="0">
              <a:solidFill>
                <a:schemeClr val="bg1"/>
              </a:solidFill>
            </a:endParaRPr>
          </a:p>
        </p:txBody>
      </p:sp>
      <p:sp>
        <p:nvSpPr>
          <p:cNvPr id="7" name="テキスト ボックス 6"/>
          <p:cNvSpPr txBox="1"/>
          <p:nvPr/>
        </p:nvSpPr>
        <p:spPr>
          <a:xfrm>
            <a:off x="1640632" y="991761"/>
            <a:ext cx="1877437" cy="276999"/>
          </a:xfrm>
          <a:prstGeom prst="rect">
            <a:avLst/>
          </a:prstGeom>
          <a:noFill/>
        </p:spPr>
        <p:txBody>
          <a:bodyPr wrap="none" rtlCol="0">
            <a:spAutoFit/>
          </a:bodyPr>
          <a:lstStyle/>
          <a:p>
            <a:r>
              <a:rPr kumimoji="1" lang="ja-JP" altLang="en-US" sz="1200" dirty="0" smtClean="0"/>
              <a:t>福岡市の継続利用は確定</a:t>
            </a:r>
            <a:endParaRPr kumimoji="1" lang="ja-JP" altLang="en-US" sz="1200" dirty="0"/>
          </a:p>
        </p:txBody>
      </p:sp>
      <p:sp>
        <p:nvSpPr>
          <p:cNvPr id="3" name="正方形/長方形 2"/>
          <p:cNvSpPr/>
          <p:nvPr/>
        </p:nvSpPr>
        <p:spPr bwMode="gray">
          <a:xfrm>
            <a:off x="2055974" y="2582434"/>
            <a:ext cx="1168834" cy="792088"/>
          </a:xfrm>
          <a:prstGeom prst="rect">
            <a:avLst/>
          </a:prstGeom>
          <a:solidFill>
            <a:srgbClr val="0B406B"/>
          </a:solidFill>
          <a:ln>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rgbClr val="FFFFFF"/>
                </a:solidFill>
              </a:rPr>
              <a:t>社会資本情報</a:t>
            </a:r>
            <a:endParaRPr kumimoji="1" lang="en-US" altLang="ja-JP" sz="1100" dirty="0" smtClean="0">
              <a:solidFill>
                <a:srgbClr val="FFFFFF"/>
              </a:solidFill>
            </a:endParaRPr>
          </a:p>
          <a:p>
            <a:pPr algn="ctr"/>
            <a:r>
              <a:rPr kumimoji="1" lang="ja-JP" altLang="en-US" sz="1100" dirty="0" smtClean="0">
                <a:solidFill>
                  <a:srgbClr val="FFFFFF"/>
                </a:solidFill>
              </a:rPr>
              <a:t>流通連携基盤</a:t>
            </a:r>
            <a:endParaRPr kumimoji="1" lang="ja-JP" altLang="en-US" sz="1100" dirty="0">
              <a:solidFill>
                <a:srgbClr val="FFFFFF"/>
              </a:solidFill>
            </a:endParaRPr>
          </a:p>
        </p:txBody>
      </p:sp>
      <p:sp>
        <p:nvSpPr>
          <p:cNvPr id="8" name="角丸四角形 7"/>
          <p:cNvSpPr/>
          <p:nvPr/>
        </p:nvSpPr>
        <p:spPr>
          <a:xfrm>
            <a:off x="595452" y="2366410"/>
            <a:ext cx="1189196" cy="342509"/>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dirty="0" smtClean="0">
                <a:solidFill>
                  <a:schemeClr val="tx1"/>
                </a:solidFill>
              </a:rPr>
              <a:t>通学路点検結果公開サービス</a:t>
            </a:r>
            <a:endParaRPr kumimoji="1" lang="ja-JP" altLang="en-US" sz="700" dirty="0">
              <a:solidFill>
                <a:schemeClr val="tx1"/>
              </a:solidFill>
            </a:endParaRPr>
          </a:p>
        </p:txBody>
      </p:sp>
      <p:sp>
        <p:nvSpPr>
          <p:cNvPr id="10" name="角丸四角形 9"/>
          <p:cNvSpPr/>
          <p:nvPr/>
        </p:nvSpPr>
        <p:spPr>
          <a:xfrm>
            <a:off x="595452" y="2815989"/>
            <a:ext cx="1189196" cy="342509"/>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dirty="0" smtClean="0">
                <a:solidFill>
                  <a:schemeClr val="tx1"/>
                </a:solidFill>
              </a:rPr>
              <a:t>通学路点検アプリ</a:t>
            </a:r>
            <a:endParaRPr kumimoji="1" lang="en-US" altLang="ja-JP" sz="700" dirty="0" smtClean="0">
              <a:solidFill>
                <a:schemeClr val="tx1"/>
              </a:solidFill>
            </a:endParaRPr>
          </a:p>
          <a:p>
            <a:pPr algn="ctr"/>
            <a:r>
              <a:rPr lang="en-US" altLang="ja-JP" sz="700" dirty="0" smtClean="0">
                <a:solidFill>
                  <a:schemeClr val="tx1"/>
                </a:solidFill>
              </a:rPr>
              <a:t>※Android/</a:t>
            </a:r>
            <a:r>
              <a:rPr lang="en-US" altLang="ja-JP" sz="700" dirty="0" err="1" smtClean="0">
                <a:solidFill>
                  <a:schemeClr val="tx1"/>
                </a:solidFill>
              </a:rPr>
              <a:t>iOS</a:t>
            </a:r>
            <a:endParaRPr kumimoji="1" lang="en-US" altLang="ja-JP" sz="700" dirty="0" smtClean="0">
              <a:solidFill>
                <a:schemeClr val="tx1"/>
              </a:solidFill>
            </a:endParaRPr>
          </a:p>
        </p:txBody>
      </p:sp>
      <p:sp>
        <p:nvSpPr>
          <p:cNvPr id="11" name="角丸四角形 10"/>
          <p:cNvSpPr/>
          <p:nvPr/>
        </p:nvSpPr>
        <p:spPr bwMode="gray">
          <a:xfrm>
            <a:off x="595452" y="3302515"/>
            <a:ext cx="1189196" cy="342509"/>
          </a:xfrm>
          <a:prstGeom prst="roundRect">
            <a:avLst/>
          </a:prstGeom>
          <a:gradFill flip="none" rotWithShape="1">
            <a:gsLst>
              <a:gs pos="0">
                <a:srgbClr val="FFFFFF"/>
              </a:gs>
              <a:gs pos="100000">
                <a:srgbClr val="9CCCF4"/>
              </a:gs>
            </a:gsLst>
            <a:lin ang="5400000" scaled="1"/>
            <a:tileRect/>
          </a:gradFill>
          <a:ln w="15875">
            <a:solidFill>
              <a:srgbClr val="105D9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dirty="0" smtClean="0">
                <a:solidFill>
                  <a:srgbClr val="000000"/>
                </a:solidFill>
              </a:rPr>
              <a:t>危険回避アプリ（仮称）</a:t>
            </a:r>
            <a:endParaRPr kumimoji="1" lang="en-US" altLang="ja-JP" sz="700" dirty="0" smtClean="0">
              <a:solidFill>
                <a:srgbClr val="000000"/>
              </a:solidFill>
            </a:endParaRPr>
          </a:p>
          <a:p>
            <a:pPr algn="ctr"/>
            <a:r>
              <a:rPr lang="en-US" altLang="ja-JP" sz="700" dirty="0" smtClean="0">
                <a:solidFill>
                  <a:srgbClr val="000000"/>
                </a:solidFill>
              </a:rPr>
              <a:t>※Android</a:t>
            </a:r>
          </a:p>
        </p:txBody>
      </p:sp>
      <p:cxnSp>
        <p:nvCxnSpPr>
          <p:cNvPr id="13" name="直線矢印コネクタ 12"/>
          <p:cNvCxnSpPr>
            <a:stCxn id="8" idx="3"/>
            <a:endCxn id="3" idx="1"/>
          </p:cNvCxnSpPr>
          <p:nvPr/>
        </p:nvCxnSpPr>
        <p:spPr>
          <a:xfrm>
            <a:off x="1784648" y="2537665"/>
            <a:ext cx="271326" cy="440813"/>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a:stCxn id="10" idx="3"/>
            <a:endCxn id="3" idx="1"/>
          </p:cNvCxnSpPr>
          <p:nvPr/>
        </p:nvCxnSpPr>
        <p:spPr>
          <a:xfrm flipV="1">
            <a:off x="1784648" y="2978478"/>
            <a:ext cx="271326" cy="8766"/>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stCxn id="11" idx="3"/>
            <a:endCxn id="3" idx="1"/>
          </p:cNvCxnSpPr>
          <p:nvPr/>
        </p:nvCxnSpPr>
        <p:spPr>
          <a:xfrm flipV="1">
            <a:off x="1784648" y="2978478"/>
            <a:ext cx="271326" cy="495292"/>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a:xfrm>
            <a:off x="273049" y="1462833"/>
            <a:ext cx="4607943" cy="742031"/>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smtClean="0">
                <a:solidFill>
                  <a:schemeClr val="tx1"/>
                </a:solidFill>
              </a:rPr>
              <a:t>福岡市との協議で実証終了後も情報流通連携基盤を継続すること、及び</a:t>
            </a:r>
            <a:endParaRPr lang="en-US" altLang="ja-JP" sz="1100" dirty="0" smtClean="0">
              <a:solidFill>
                <a:schemeClr val="tx1"/>
              </a:solidFill>
            </a:endParaRPr>
          </a:p>
          <a:p>
            <a:r>
              <a:rPr lang="ja-JP" altLang="en-US" sz="1100" dirty="0" smtClean="0">
                <a:solidFill>
                  <a:schemeClr val="tx1"/>
                </a:solidFill>
              </a:rPr>
              <a:t>平成</a:t>
            </a:r>
            <a:r>
              <a:rPr lang="en-US" altLang="ja-JP" sz="1100" dirty="0" smtClean="0">
                <a:solidFill>
                  <a:schemeClr val="tx1"/>
                </a:solidFill>
              </a:rPr>
              <a:t>26</a:t>
            </a:r>
            <a:r>
              <a:rPr lang="ja-JP" altLang="en-US" sz="1100" dirty="0" smtClean="0">
                <a:solidFill>
                  <a:schemeClr val="tx1"/>
                </a:solidFill>
              </a:rPr>
              <a:t>年度</a:t>
            </a:r>
            <a:r>
              <a:rPr lang="en-US" altLang="ja-JP" sz="1100" dirty="0" smtClean="0">
                <a:solidFill>
                  <a:schemeClr val="tx1"/>
                </a:solidFill>
              </a:rPr>
              <a:t>7</a:t>
            </a:r>
            <a:r>
              <a:rPr lang="ja-JP" altLang="en-US" sz="1100" dirty="0" smtClean="0">
                <a:solidFill>
                  <a:schemeClr val="tx1"/>
                </a:solidFill>
              </a:rPr>
              <a:t>月に危険回避アプリ（仮称）</a:t>
            </a:r>
            <a:r>
              <a:rPr lang="en-US" altLang="ja-JP" sz="1100" dirty="0" smtClean="0">
                <a:solidFill>
                  <a:schemeClr val="tx1"/>
                </a:solidFill>
              </a:rPr>
              <a:t>※</a:t>
            </a:r>
            <a:r>
              <a:rPr lang="ja-JP" altLang="en-US" sz="1100" dirty="0" smtClean="0">
                <a:solidFill>
                  <a:schemeClr val="tx1"/>
                </a:solidFill>
              </a:rPr>
              <a:t>の市民への配布を目指し、継続協働することで合意。</a:t>
            </a:r>
            <a:endParaRPr lang="en-US" altLang="ja-JP" sz="1100" dirty="0" smtClean="0">
              <a:solidFill>
                <a:schemeClr val="tx1"/>
              </a:solidFill>
            </a:endParaRPr>
          </a:p>
        </p:txBody>
      </p:sp>
      <p:sp>
        <p:nvSpPr>
          <p:cNvPr id="23" name="正方形/長方形 22"/>
          <p:cNvSpPr/>
          <p:nvPr/>
        </p:nvSpPr>
        <p:spPr bwMode="gray">
          <a:xfrm>
            <a:off x="3584848" y="2424327"/>
            <a:ext cx="898258" cy="391662"/>
          </a:xfrm>
          <a:prstGeom prst="rect">
            <a:avLst/>
          </a:prstGeom>
          <a:gradFill flip="none" rotWithShape="1">
            <a:gsLst>
              <a:gs pos="0">
                <a:srgbClr val="FFFFFF"/>
              </a:gs>
              <a:gs pos="100000">
                <a:srgbClr val="9CCCF4"/>
              </a:gs>
            </a:gsLst>
            <a:lin ang="5400000" scaled="1"/>
            <a:tileRect/>
          </a:gradFill>
          <a:ln w="3175">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rgbClr val="000000"/>
                </a:solidFill>
              </a:rPr>
              <a:t>福岡県警</a:t>
            </a:r>
            <a:endParaRPr kumimoji="1" lang="ja-JP" altLang="en-US" sz="1100" dirty="0">
              <a:solidFill>
                <a:srgbClr val="000000"/>
              </a:solidFill>
            </a:endParaRPr>
          </a:p>
        </p:txBody>
      </p:sp>
      <p:cxnSp>
        <p:nvCxnSpPr>
          <p:cNvPr id="25" name="カギ線コネクタ 24"/>
          <p:cNvCxnSpPr>
            <a:stCxn id="23" idx="2"/>
            <a:endCxn id="3" idx="3"/>
          </p:cNvCxnSpPr>
          <p:nvPr/>
        </p:nvCxnSpPr>
        <p:spPr>
          <a:xfrm rot="5400000">
            <a:off x="3548149" y="2492649"/>
            <a:ext cx="162489" cy="809169"/>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bwMode="gray">
          <a:xfrm>
            <a:off x="3666238" y="3039058"/>
            <a:ext cx="384820" cy="238880"/>
          </a:xfrm>
          <a:prstGeom prst="rect">
            <a:avLst/>
          </a:prstGeom>
          <a:gradFill flip="none" rotWithShape="1">
            <a:gsLst>
              <a:gs pos="0">
                <a:srgbClr val="FFFFFF"/>
              </a:gs>
              <a:gs pos="100000">
                <a:srgbClr val="FBCD79"/>
              </a:gs>
            </a:gsLst>
            <a:lin ang="5400000" scaled="1"/>
            <a:tileRect/>
          </a:gradFill>
          <a:ln w="9525">
            <a:solidFill>
              <a:srgbClr val="9144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00"/>
              </a:solidFill>
            </a:endParaRPr>
          </a:p>
        </p:txBody>
      </p:sp>
      <p:sp>
        <p:nvSpPr>
          <p:cNvPr id="30" name="二等辺三角形 29"/>
          <p:cNvSpPr/>
          <p:nvPr/>
        </p:nvSpPr>
        <p:spPr bwMode="gray">
          <a:xfrm flipV="1">
            <a:off x="3675945" y="3039058"/>
            <a:ext cx="375113" cy="152775"/>
          </a:xfrm>
          <a:prstGeom prst="triangle">
            <a:avLst/>
          </a:prstGeom>
          <a:gradFill flip="none" rotWithShape="1">
            <a:gsLst>
              <a:gs pos="0">
                <a:srgbClr val="FFFFFF"/>
              </a:gs>
              <a:gs pos="100000">
                <a:srgbClr val="FBCD79"/>
              </a:gs>
            </a:gsLst>
            <a:lin ang="5400000" scaled="1"/>
            <a:tileRect/>
          </a:gradFill>
          <a:ln w="3175">
            <a:solidFill>
              <a:srgbClr val="9144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00"/>
              </a:solidFill>
            </a:endParaRPr>
          </a:p>
        </p:txBody>
      </p:sp>
      <p:sp>
        <p:nvSpPr>
          <p:cNvPr id="31" name="テキスト ボックス 30"/>
          <p:cNvSpPr txBox="1"/>
          <p:nvPr/>
        </p:nvSpPr>
        <p:spPr>
          <a:xfrm>
            <a:off x="3512840" y="3319100"/>
            <a:ext cx="826250" cy="253916"/>
          </a:xfrm>
          <a:prstGeom prst="rect">
            <a:avLst/>
          </a:prstGeom>
          <a:noFill/>
        </p:spPr>
        <p:txBody>
          <a:bodyPr wrap="square" rtlCol="0">
            <a:spAutoFit/>
          </a:bodyPr>
          <a:lstStyle/>
          <a:p>
            <a:r>
              <a:rPr kumimoji="1" lang="ja-JP" altLang="en-US" sz="1000" dirty="0" smtClean="0"/>
              <a:t>防犯メール</a:t>
            </a:r>
            <a:endParaRPr kumimoji="1" lang="ja-JP" altLang="en-US" sz="1000" dirty="0"/>
          </a:p>
        </p:txBody>
      </p:sp>
      <p:sp>
        <p:nvSpPr>
          <p:cNvPr id="32" name="下矢印 31"/>
          <p:cNvSpPr/>
          <p:nvPr/>
        </p:nvSpPr>
        <p:spPr>
          <a:xfrm>
            <a:off x="1952593" y="3573016"/>
            <a:ext cx="1488239"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33" name="角丸四角形 32"/>
          <p:cNvSpPr/>
          <p:nvPr/>
        </p:nvSpPr>
        <p:spPr bwMode="gray">
          <a:xfrm>
            <a:off x="345057" y="3987533"/>
            <a:ext cx="4535935" cy="449579"/>
          </a:xfrm>
          <a:prstGeom prst="roundRect">
            <a:avLst>
              <a:gd name="adj" fmla="val 6504"/>
            </a:avLst>
          </a:prstGeom>
          <a:solidFill>
            <a:srgbClr val="0B406B"/>
          </a:solidFill>
          <a:ln w="12700">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FFFF"/>
                </a:solidFill>
              </a:rPr>
              <a:t> ビッグデータ・オープンデータ活用推進協</a:t>
            </a:r>
            <a:r>
              <a:rPr lang="ja-JP" altLang="en-US" sz="1200" dirty="0" smtClean="0">
                <a:solidFill>
                  <a:srgbClr val="FFFFFF"/>
                </a:solidFill>
              </a:rPr>
              <a:t>議会（福岡市、千葉市、奈良市、武雄市）への提供による普及の可能性を検討</a:t>
            </a:r>
            <a:endParaRPr lang="en-US" altLang="ja-JP" sz="1200" dirty="0" smtClean="0">
              <a:solidFill>
                <a:srgbClr val="FFFFFF"/>
              </a:solidFill>
            </a:endParaRPr>
          </a:p>
        </p:txBody>
      </p:sp>
      <p:sp>
        <p:nvSpPr>
          <p:cNvPr id="35" name="角丸四角形 34"/>
          <p:cNvSpPr/>
          <p:nvPr/>
        </p:nvSpPr>
        <p:spPr>
          <a:xfrm>
            <a:off x="5179814" y="908720"/>
            <a:ext cx="1213346"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rPr>
              <a:t>継続</a:t>
            </a:r>
            <a:endParaRPr lang="en-US" altLang="ja-JP" dirty="0" smtClean="0">
              <a:solidFill>
                <a:schemeClr val="bg1"/>
              </a:solidFill>
            </a:endParaRPr>
          </a:p>
        </p:txBody>
      </p:sp>
      <p:sp>
        <p:nvSpPr>
          <p:cNvPr id="36" name="テキスト ボックス 35"/>
          <p:cNvSpPr txBox="1"/>
          <p:nvPr/>
        </p:nvSpPr>
        <p:spPr>
          <a:xfrm>
            <a:off x="6416874" y="971445"/>
            <a:ext cx="1821332" cy="276999"/>
          </a:xfrm>
          <a:prstGeom prst="rect">
            <a:avLst/>
          </a:prstGeom>
          <a:noFill/>
        </p:spPr>
        <p:txBody>
          <a:bodyPr wrap="none" rtlCol="0">
            <a:spAutoFit/>
          </a:bodyPr>
          <a:lstStyle/>
          <a:p>
            <a:r>
              <a:rPr kumimoji="1" lang="ja-JP" altLang="en-US" sz="1200" dirty="0" smtClean="0"/>
              <a:t>マーケティング・図面情報</a:t>
            </a:r>
            <a:endParaRPr kumimoji="1" lang="ja-JP" altLang="en-US" sz="1200" dirty="0"/>
          </a:p>
        </p:txBody>
      </p:sp>
      <p:sp>
        <p:nvSpPr>
          <p:cNvPr id="37" name="角丸四角形 36"/>
          <p:cNvSpPr/>
          <p:nvPr/>
        </p:nvSpPr>
        <p:spPr>
          <a:xfrm>
            <a:off x="5165453" y="1464468"/>
            <a:ext cx="4535935" cy="1080120"/>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rPr>
              <a:t>佐賀県、</a:t>
            </a:r>
            <a:r>
              <a:rPr lang="en-US" altLang="ja-JP" sz="1100" dirty="0" smtClean="0">
                <a:solidFill>
                  <a:schemeClr val="tx1"/>
                </a:solidFill>
              </a:rPr>
              <a:t>JACIC</a:t>
            </a:r>
            <a:r>
              <a:rPr lang="ja-JP" altLang="en-US" sz="1100" dirty="0" smtClean="0">
                <a:solidFill>
                  <a:schemeClr val="tx1"/>
                </a:solidFill>
              </a:rPr>
              <a:t>については実証終了後に、それぞれでデータ提供の継続について検討。</a:t>
            </a:r>
            <a:endParaRPr lang="en-US" altLang="ja-JP" sz="1100" dirty="0" smtClean="0">
              <a:solidFill>
                <a:schemeClr val="tx1"/>
              </a:solidFill>
            </a:endParaRPr>
          </a:p>
          <a:p>
            <a:r>
              <a:rPr lang="ja-JP" altLang="en-US" sz="1100" dirty="0" smtClean="0">
                <a:solidFill>
                  <a:schemeClr val="tx1"/>
                </a:solidFill>
              </a:rPr>
              <a:t>佐賀県、</a:t>
            </a:r>
            <a:r>
              <a:rPr lang="en-US" altLang="ja-JP" sz="1100" dirty="0" smtClean="0">
                <a:solidFill>
                  <a:schemeClr val="tx1"/>
                </a:solidFill>
              </a:rPr>
              <a:t>JACIC</a:t>
            </a:r>
            <a:r>
              <a:rPr lang="ja-JP" altLang="en-US" sz="1100" dirty="0" smtClean="0">
                <a:solidFill>
                  <a:schemeClr val="tx1"/>
                </a:solidFill>
              </a:rPr>
              <a:t>いずれについても提供データを管理するシステムからデータを抽出するインタフェースが無いため手動でのデータ作成が必要である。（費用が必要）</a:t>
            </a:r>
            <a:endParaRPr lang="en-US" altLang="ja-JP" sz="1100" dirty="0" smtClean="0">
              <a:solidFill>
                <a:schemeClr val="tx1"/>
              </a:solidFill>
            </a:endParaRPr>
          </a:p>
        </p:txBody>
      </p:sp>
      <p:sp>
        <p:nvSpPr>
          <p:cNvPr id="38" name="下矢印 37"/>
          <p:cNvSpPr/>
          <p:nvPr/>
        </p:nvSpPr>
        <p:spPr>
          <a:xfrm>
            <a:off x="6705121" y="2636912"/>
            <a:ext cx="1488239"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角丸四角形 38"/>
          <p:cNvSpPr/>
          <p:nvPr/>
        </p:nvSpPr>
        <p:spPr bwMode="gray">
          <a:xfrm>
            <a:off x="5169593" y="3068960"/>
            <a:ext cx="4535935" cy="504056"/>
          </a:xfrm>
          <a:prstGeom prst="roundRect">
            <a:avLst>
              <a:gd name="adj" fmla="val 6504"/>
            </a:avLst>
          </a:prstGeom>
          <a:solidFill>
            <a:srgbClr val="0B406B"/>
          </a:solidFill>
          <a:ln w="12700">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smtClean="0">
                <a:solidFill>
                  <a:srgbClr val="FFFFFF"/>
                </a:solidFill>
              </a:rPr>
              <a:t>業界紙と協業してビジネス展開できないか企画中</a:t>
            </a:r>
            <a:endParaRPr lang="en-US" altLang="ja-JP" sz="1200" dirty="0" smtClean="0">
              <a:solidFill>
                <a:srgbClr val="FFFFFF"/>
              </a:solidFill>
            </a:endParaRPr>
          </a:p>
        </p:txBody>
      </p:sp>
      <p:sp>
        <p:nvSpPr>
          <p:cNvPr id="44" name="角丸四角形 43"/>
          <p:cNvSpPr/>
          <p:nvPr/>
        </p:nvSpPr>
        <p:spPr>
          <a:xfrm>
            <a:off x="5152583" y="3933056"/>
            <a:ext cx="1316930"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普及</a:t>
            </a:r>
            <a:endParaRPr lang="en-US" altLang="ja-JP" dirty="0" smtClean="0">
              <a:solidFill>
                <a:schemeClr val="bg1"/>
              </a:solidFill>
            </a:endParaRPr>
          </a:p>
        </p:txBody>
      </p:sp>
      <p:sp>
        <p:nvSpPr>
          <p:cNvPr id="45" name="テキスト ボックス 44"/>
          <p:cNvSpPr txBox="1"/>
          <p:nvPr/>
        </p:nvSpPr>
        <p:spPr>
          <a:xfrm>
            <a:off x="6516709" y="4016097"/>
            <a:ext cx="2451312" cy="276999"/>
          </a:xfrm>
          <a:prstGeom prst="rect">
            <a:avLst/>
          </a:prstGeom>
          <a:noFill/>
        </p:spPr>
        <p:txBody>
          <a:bodyPr wrap="none" rtlCol="0">
            <a:spAutoFit/>
          </a:bodyPr>
          <a:lstStyle/>
          <a:p>
            <a:r>
              <a:rPr kumimoji="1" lang="ja-JP" altLang="en-US" sz="1200" dirty="0" smtClean="0"/>
              <a:t>メディア・他地方公共団体への発信</a:t>
            </a:r>
            <a:endParaRPr kumimoji="1" lang="ja-JP" altLang="en-US" sz="1200" dirty="0"/>
          </a:p>
        </p:txBody>
      </p:sp>
      <p:sp>
        <p:nvSpPr>
          <p:cNvPr id="46" name="角丸四角形 45"/>
          <p:cNvSpPr/>
          <p:nvPr/>
        </p:nvSpPr>
        <p:spPr>
          <a:xfrm>
            <a:off x="5165452" y="4437112"/>
            <a:ext cx="4535935" cy="2168475"/>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rPr>
              <a:t>実証事業について現段階で以下の問い合わせや取材が有った。（プレスリリース直後の照会は除く）</a:t>
            </a:r>
            <a:endParaRPr lang="en-US" altLang="ja-JP" sz="1100" dirty="0" smtClean="0">
              <a:solidFill>
                <a:schemeClr val="tx1"/>
              </a:solidFill>
            </a:endParaRPr>
          </a:p>
          <a:p>
            <a:endParaRPr lang="en-US" altLang="ja-JP" sz="1100" dirty="0" smtClean="0">
              <a:solidFill>
                <a:schemeClr val="tx1"/>
              </a:solidFill>
            </a:endParaRPr>
          </a:p>
          <a:p>
            <a:r>
              <a:rPr lang="ja-JP" altLang="en-US" sz="1050" dirty="0">
                <a:solidFill>
                  <a:schemeClr val="tx1"/>
                </a:solidFill>
              </a:rPr>
              <a:t>■</a:t>
            </a:r>
            <a:r>
              <a:rPr lang="ja-JP" altLang="en-US" sz="1050" dirty="0" smtClean="0">
                <a:solidFill>
                  <a:schemeClr val="tx1"/>
                </a:solidFill>
              </a:rPr>
              <a:t>富士通</a:t>
            </a:r>
            <a:endParaRPr lang="en-US" altLang="ja-JP" sz="1050" dirty="0" smtClean="0">
              <a:solidFill>
                <a:schemeClr val="tx1"/>
              </a:solidFill>
            </a:endParaRPr>
          </a:p>
          <a:p>
            <a:r>
              <a:rPr lang="ja-JP" altLang="en-US" sz="1050" dirty="0" smtClean="0">
                <a:solidFill>
                  <a:schemeClr val="tx1"/>
                </a:solidFill>
              </a:rPr>
              <a:t>・日経コンストラクション（取材　</a:t>
            </a:r>
            <a:r>
              <a:rPr lang="en-US" altLang="ja-JP" sz="1050" dirty="0" smtClean="0">
                <a:solidFill>
                  <a:schemeClr val="tx1"/>
                </a:solidFill>
              </a:rPr>
              <a:t>IT</a:t>
            </a:r>
            <a:r>
              <a:rPr lang="ja-JP" altLang="en-US" sz="1050" dirty="0" smtClean="0">
                <a:solidFill>
                  <a:schemeClr val="tx1"/>
                </a:solidFill>
              </a:rPr>
              <a:t>を使った社会資本の維持管理について）</a:t>
            </a:r>
            <a:endParaRPr lang="en-US" altLang="ja-JP" sz="1050" dirty="0" smtClean="0">
              <a:solidFill>
                <a:schemeClr val="tx1"/>
              </a:solidFill>
            </a:endParaRPr>
          </a:p>
          <a:p>
            <a:r>
              <a:rPr lang="ja-JP" altLang="en-US" sz="1050" dirty="0" smtClean="0">
                <a:solidFill>
                  <a:schemeClr val="tx1"/>
                </a:solidFill>
              </a:rPr>
              <a:t>■福岡市</a:t>
            </a:r>
            <a:endParaRPr lang="en-US" altLang="ja-JP" sz="1050" dirty="0" smtClean="0">
              <a:solidFill>
                <a:schemeClr val="tx1"/>
              </a:solidFill>
            </a:endParaRPr>
          </a:p>
          <a:p>
            <a:r>
              <a:rPr lang="ja-JP" altLang="en-US" sz="1050" dirty="0" smtClean="0">
                <a:solidFill>
                  <a:schemeClr val="tx1"/>
                </a:solidFill>
              </a:rPr>
              <a:t>・市ホームページや</a:t>
            </a:r>
            <a:r>
              <a:rPr lang="en-US" altLang="ja-JP" sz="1050" dirty="0" err="1" smtClean="0">
                <a:solidFill>
                  <a:schemeClr val="tx1"/>
                </a:solidFill>
              </a:rPr>
              <a:t>FaceBook</a:t>
            </a:r>
            <a:r>
              <a:rPr lang="ja-JP" altLang="en-US" sz="1050" dirty="0" err="1" smtClean="0">
                <a:solidFill>
                  <a:schemeClr val="tx1"/>
                </a:solidFill>
              </a:rPr>
              <a:t>への</a:t>
            </a:r>
            <a:r>
              <a:rPr lang="ja-JP" altLang="en-US" sz="1050" dirty="0" smtClean="0">
                <a:solidFill>
                  <a:schemeClr val="tx1"/>
                </a:solidFill>
              </a:rPr>
              <a:t>掲載</a:t>
            </a:r>
            <a:endParaRPr lang="en-US" altLang="ja-JP" sz="1050" dirty="0" smtClean="0">
              <a:solidFill>
                <a:schemeClr val="tx1"/>
              </a:solidFill>
            </a:endParaRPr>
          </a:p>
          <a:p>
            <a:r>
              <a:rPr lang="ja-JP" altLang="en-US" sz="1050" dirty="0" smtClean="0">
                <a:solidFill>
                  <a:schemeClr val="tx1"/>
                </a:solidFill>
              </a:rPr>
              <a:t>・堺市役所（利用状況等の照会）</a:t>
            </a:r>
            <a:endParaRPr lang="en-US" altLang="ja-JP" sz="1050" dirty="0" smtClean="0">
              <a:solidFill>
                <a:schemeClr val="tx1"/>
              </a:solidFill>
            </a:endParaRPr>
          </a:p>
          <a:p>
            <a:r>
              <a:rPr lang="ja-JP" altLang="en-US" sz="1050" dirty="0">
                <a:solidFill>
                  <a:schemeClr val="tx1"/>
                </a:solidFill>
              </a:rPr>
              <a:t>・読売新聞</a:t>
            </a:r>
            <a:r>
              <a:rPr lang="ja-JP" altLang="en-US" sz="1050" dirty="0" smtClean="0">
                <a:solidFill>
                  <a:schemeClr val="tx1"/>
                </a:solidFill>
              </a:rPr>
              <a:t>（取材　中国</a:t>
            </a:r>
            <a:r>
              <a:rPr lang="ja-JP" altLang="en-US" sz="1050" dirty="0">
                <a:solidFill>
                  <a:schemeClr val="tx1"/>
                </a:solidFill>
              </a:rPr>
              <a:t>地方、九州地方での注目すべき特集記事で</a:t>
            </a:r>
            <a:r>
              <a:rPr lang="ja-JP" altLang="en-US" sz="1050" dirty="0" smtClean="0">
                <a:solidFill>
                  <a:schemeClr val="tx1"/>
                </a:solidFill>
              </a:rPr>
              <a:t>オープンデータについて記載）</a:t>
            </a:r>
            <a:r>
              <a:rPr lang="en-US" altLang="ja-JP" sz="1050" dirty="0" smtClean="0">
                <a:solidFill>
                  <a:schemeClr val="tx1"/>
                </a:solidFill>
              </a:rPr>
              <a:t>※</a:t>
            </a:r>
            <a:r>
              <a:rPr lang="ja-JP" altLang="en-US" sz="1050" dirty="0" smtClean="0">
                <a:solidFill>
                  <a:schemeClr val="tx1"/>
                </a:solidFill>
              </a:rPr>
              <a:t>佐賀県にも取材予定</a:t>
            </a:r>
            <a:endParaRPr lang="en-US" altLang="ja-JP" sz="1050" dirty="0" smtClean="0">
              <a:solidFill>
                <a:schemeClr val="tx1"/>
              </a:solidFill>
            </a:endParaRPr>
          </a:p>
          <a:p>
            <a:r>
              <a:rPr lang="ja-JP" altLang="en-US" sz="1050" dirty="0" smtClean="0">
                <a:solidFill>
                  <a:schemeClr val="tx1"/>
                </a:solidFill>
              </a:rPr>
              <a:t>■佐賀県</a:t>
            </a:r>
            <a:endParaRPr lang="en-US" altLang="ja-JP" sz="1050" dirty="0" smtClean="0">
              <a:solidFill>
                <a:schemeClr val="tx1"/>
              </a:solidFill>
            </a:endParaRPr>
          </a:p>
          <a:p>
            <a:r>
              <a:rPr lang="ja-JP" altLang="en-US" sz="1050" dirty="0" smtClean="0">
                <a:solidFill>
                  <a:schemeClr val="tx1"/>
                </a:solidFill>
              </a:rPr>
              <a:t>・東京都建設局（システムのアクセス先を質問）</a:t>
            </a:r>
            <a:endParaRPr lang="en-US" altLang="ja-JP" sz="1050" dirty="0" smtClean="0">
              <a:solidFill>
                <a:schemeClr val="tx1"/>
              </a:solidFill>
            </a:endParaRPr>
          </a:p>
        </p:txBody>
      </p:sp>
      <p:sp>
        <p:nvSpPr>
          <p:cNvPr id="50" name="テキスト ボックス 49"/>
          <p:cNvSpPr txBox="1"/>
          <p:nvPr/>
        </p:nvSpPr>
        <p:spPr>
          <a:xfrm>
            <a:off x="200472" y="4703193"/>
            <a:ext cx="1343638" cy="276999"/>
          </a:xfrm>
          <a:prstGeom prst="rect">
            <a:avLst/>
          </a:prstGeom>
          <a:noFill/>
        </p:spPr>
        <p:txBody>
          <a:bodyPr wrap="none" rtlCol="0">
            <a:spAutoFit/>
          </a:bodyPr>
          <a:lstStyle/>
          <a:p>
            <a:r>
              <a:rPr kumimoji="1" lang="en-US" altLang="ja-JP" sz="1200" dirty="0" smtClean="0"/>
              <a:t>※</a:t>
            </a:r>
            <a:r>
              <a:rPr kumimoji="1" lang="ja-JP" altLang="en-US" sz="1200" dirty="0" smtClean="0"/>
              <a:t>危険回避アプリ</a:t>
            </a:r>
            <a:endParaRPr kumimoji="1" lang="ja-JP" altLang="en-US" sz="1200" dirty="0"/>
          </a:p>
        </p:txBody>
      </p:sp>
      <p:pic>
        <p:nvPicPr>
          <p:cNvPr id="51" name="Picture 4" descr="http://ddl.design.css.fujitsu.com/ddl/ja/contents/02_%E3%82%A4%E3%83%A9%E3%82%B9%E3%83%88/20_%E3%83%94%E3%82%AF%E3%83%88%E3%82%B0%E3%83%A9%E3%83%A0/8699_002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9069" y="5476242"/>
            <a:ext cx="977094" cy="97709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http://ddl.design.css.fujitsu.com/ddl/ja/contents/02_%E3%82%A4%E3%83%A9%E3%82%B9%E3%83%88/20_%E3%83%94%E3%82%AF%E3%83%88%E3%82%B0%E3%83%A9%E3%83%A0/8699_009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5974" y="5291236"/>
            <a:ext cx="491442" cy="491442"/>
          </a:xfrm>
          <a:prstGeom prst="rect">
            <a:avLst/>
          </a:prstGeom>
          <a:noFill/>
          <a:extLst>
            <a:ext uri="{909E8E84-426E-40DD-AFC4-6F175D3DCCD1}">
              <a14:hiddenFill xmlns:a14="http://schemas.microsoft.com/office/drawing/2010/main">
                <a:solidFill>
                  <a:srgbClr val="FFFFFF"/>
                </a:solidFill>
              </a14:hiddenFill>
            </a:ext>
          </a:extLst>
        </p:spPr>
      </p:pic>
      <p:sp>
        <p:nvSpPr>
          <p:cNvPr id="54" name="正方形/長方形 53"/>
          <p:cNvSpPr/>
          <p:nvPr/>
        </p:nvSpPr>
        <p:spPr bwMode="gray">
          <a:xfrm>
            <a:off x="4104819" y="5350360"/>
            <a:ext cx="384820" cy="238880"/>
          </a:xfrm>
          <a:prstGeom prst="rect">
            <a:avLst/>
          </a:prstGeom>
          <a:gradFill flip="none" rotWithShape="1">
            <a:gsLst>
              <a:gs pos="0">
                <a:srgbClr val="FFFFFF"/>
              </a:gs>
              <a:gs pos="100000">
                <a:srgbClr val="FBCD79"/>
              </a:gs>
            </a:gsLst>
            <a:lin ang="5400000" scaled="1"/>
            <a:tileRect/>
          </a:gradFill>
          <a:ln w="9525">
            <a:solidFill>
              <a:srgbClr val="9144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00"/>
              </a:solidFill>
            </a:endParaRPr>
          </a:p>
        </p:txBody>
      </p:sp>
      <p:sp>
        <p:nvSpPr>
          <p:cNvPr id="55" name="二等辺三角形 54"/>
          <p:cNvSpPr/>
          <p:nvPr/>
        </p:nvSpPr>
        <p:spPr bwMode="gray">
          <a:xfrm flipV="1">
            <a:off x="4114526" y="5350360"/>
            <a:ext cx="375113" cy="152775"/>
          </a:xfrm>
          <a:prstGeom prst="triangle">
            <a:avLst/>
          </a:prstGeom>
          <a:gradFill flip="none" rotWithShape="1">
            <a:gsLst>
              <a:gs pos="0">
                <a:srgbClr val="FFFFFF"/>
              </a:gs>
              <a:gs pos="100000">
                <a:srgbClr val="FBCD79"/>
              </a:gs>
            </a:gsLst>
            <a:lin ang="5400000" scaled="1"/>
            <a:tileRect/>
          </a:gradFill>
          <a:ln w="3175">
            <a:solidFill>
              <a:srgbClr val="9144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00"/>
              </a:solidFill>
            </a:endParaRPr>
          </a:p>
        </p:txBody>
      </p:sp>
      <p:sp>
        <p:nvSpPr>
          <p:cNvPr id="56" name="正方形/長方形 55"/>
          <p:cNvSpPr/>
          <p:nvPr/>
        </p:nvSpPr>
        <p:spPr bwMode="gray">
          <a:xfrm>
            <a:off x="3848100" y="5130980"/>
            <a:ext cx="898258" cy="195831"/>
          </a:xfrm>
          <a:prstGeom prst="rect">
            <a:avLst/>
          </a:prstGeom>
          <a:gradFill flip="none" rotWithShape="1">
            <a:gsLst>
              <a:gs pos="0">
                <a:srgbClr val="FFFFFF"/>
              </a:gs>
              <a:gs pos="100000">
                <a:srgbClr val="9CCCF4"/>
              </a:gs>
            </a:gsLst>
            <a:lin ang="5400000" scaled="1"/>
            <a:tileRect/>
          </a:gradFill>
          <a:ln w="3175">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rgbClr val="000000"/>
                </a:solidFill>
              </a:rPr>
              <a:t>福岡県警</a:t>
            </a:r>
            <a:endParaRPr kumimoji="1" lang="ja-JP" altLang="en-US" sz="1100" dirty="0">
              <a:solidFill>
                <a:srgbClr val="000000"/>
              </a:solidFill>
            </a:endParaRPr>
          </a:p>
        </p:txBody>
      </p:sp>
      <p:cxnSp>
        <p:nvCxnSpPr>
          <p:cNvPr id="62" name="カギ線コネクタ 61"/>
          <p:cNvCxnSpPr>
            <a:stCxn id="54" idx="2"/>
            <a:endCxn id="51" idx="3"/>
          </p:cNvCxnSpPr>
          <p:nvPr/>
        </p:nvCxnSpPr>
        <p:spPr>
          <a:xfrm rot="5400000">
            <a:off x="3188922" y="4856481"/>
            <a:ext cx="375549" cy="1841066"/>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bwMode="gray">
          <a:xfrm>
            <a:off x="3087511" y="5629460"/>
            <a:ext cx="1050166" cy="823876"/>
          </a:xfrm>
          <a:prstGeom prst="rect">
            <a:avLst/>
          </a:prstGeom>
          <a:solidFill>
            <a:srgbClr val="0B406B"/>
          </a:solidFill>
          <a:ln>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smtClean="0">
                <a:solidFill>
                  <a:srgbClr val="FFFFFF"/>
                </a:solidFill>
              </a:rPr>
              <a:t>社会資本情報</a:t>
            </a:r>
            <a:endParaRPr kumimoji="1" lang="en-US" altLang="ja-JP" sz="1050" dirty="0" smtClean="0">
              <a:solidFill>
                <a:srgbClr val="FFFFFF"/>
              </a:solidFill>
            </a:endParaRPr>
          </a:p>
          <a:p>
            <a:pPr algn="ctr"/>
            <a:r>
              <a:rPr kumimoji="1" lang="ja-JP" altLang="en-US" sz="1050" dirty="0" smtClean="0">
                <a:solidFill>
                  <a:srgbClr val="FFFFFF"/>
                </a:solidFill>
              </a:rPr>
              <a:t>流通連携基盤</a:t>
            </a:r>
            <a:endParaRPr kumimoji="1" lang="ja-JP" altLang="en-US" sz="1050" dirty="0">
              <a:solidFill>
                <a:srgbClr val="FFFFFF"/>
              </a:solidFill>
            </a:endParaRPr>
          </a:p>
        </p:txBody>
      </p:sp>
      <p:cxnSp>
        <p:nvCxnSpPr>
          <p:cNvPr id="65" name="直線矢印コネクタ 64"/>
          <p:cNvCxnSpPr/>
          <p:nvPr/>
        </p:nvCxnSpPr>
        <p:spPr>
          <a:xfrm>
            <a:off x="2456163" y="6212700"/>
            <a:ext cx="631348" cy="0"/>
          </a:xfrm>
          <a:prstGeom prst="straightConnector1">
            <a:avLst/>
          </a:prstGeom>
          <a:ln w="25400">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四角形吹き出し 65"/>
          <p:cNvSpPr/>
          <p:nvPr/>
        </p:nvSpPr>
        <p:spPr bwMode="gray">
          <a:xfrm>
            <a:off x="345057" y="5187056"/>
            <a:ext cx="1134012" cy="400206"/>
          </a:xfrm>
          <a:prstGeom prst="wedgeRectCallout">
            <a:avLst>
              <a:gd name="adj1" fmla="val 77720"/>
              <a:gd name="adj2" fmla="val 80260"/>
            </a:avLst>
          </a:prstGeom>
          <a:gradFill flip="none" rotWithShape="1">
            <a:gsLst>
              <a:gs pos="0">
                <a:srgbClr val="FFFFFF"/>
              </a:gs>
              <a:gs pos="100000">
                <a:srgbClr val="9CCCF4"/>
              </a:gs>
            </a:gsLst>
            <a:lin ang="5400000" scaled="1"/>
            <a:tileRect/>
          </a:gradFill>
          <a:ln w="3175">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rgbClr val="000000"/>
                </a:solidFill>
              </a:rPr>
              <a:t>防犯メール発生地点を通知</a:t>
            </a:r>
            <a:endParaRPr kumimoji="1" lang="ja-JP" altLang="en-US" sz="1100" dirty="0">
              <a:solidFill>
                <a:srgbClr val="000000"/>
              </a:solidFill>
            </a:endParaRPr>
          </a:p>
        </p:txBody>
      </p:sp>
      <p:sp>
        <p:nvSpPr>
          <p:cNvPr id="67" name="四角形吹き出し 66"/>
          <p:cNvSpPr/>
          <p:nvPr/>
        </p:nvSpPr>
        <p:spPr bwMode="gray">
          <a:xfrm>
            <a:off x="338454" y="5708644"/>
            <a:ext cx="1134012" cy="572073"/>
          </a:xfrm>
          <a:prstGeom prst="wedgeRectCallout">
            <a:avLst>
              <a:gd name="adj1" fmla="val 73239"/>
              <a:gd name="adj2" fmla="val -17420"/>
            </a:avLst>
          </a:prstGeom>
          <a:gradFill flip="none" rotWithShape="1">
            <a:gsLst>
              <a:gs pos="0">
                <a:srgbClr val="FFFFFF"/>
              </a:gs>
              <a:gs pos="100000">
                <a:srgbClr val="9CCCF4"/>
              </a:gs>
            </a:gsLst>
            <a:lin ang="5400000" scaled="1"/>
            <a:tileRect/>
          </a:gradFill>
          <a:ln w="3175">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smtClean="0">
                <a:solidFill>
                  <a:srgbClr val="000000"/>
                </a:solidFill>
              </a:rPr>
              <a:t>GPS</a:t>
            </a:r>
            <a:r>
              <a:rPr kumimoji="1" lang="ja-JP" altLang="en-US" sz="1100" dirty="0" smtClean="0">
                <a:solidFill>
                  <a:srgbClr val="000000"/>
                </a:solidFill>
              </a:rPr>
              <a:t>機能と連動し周辺危険情報を通知</a:t>
            </a:r>
            <a:endParaRPr kumimoji="1" lang="ja-JP" altLang="en-US" sz="1100" dirty="0">
              <a:solidFill>
                <a:srgbClr val="000000"/>
              </a:solidFill>
            </a:endParaRPr>
          </a:p>
        </p:txBody>
      </p:sp>
    </p:spTree>
    <p:extLst>
      <p:ext uri="{BB962C8B-B14F-4D97-AF65-F5344CB8AC3E}">
        <p14:creationId xmlns:p14="http://schemas.microsoft.com/office/powerpoint/2010/main" val="93078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256" t="10934" r="5053" b="17379"/>
          <a:stretch/>
        </p:blipFill>
        <p:spPr bwMode="auto">
          <a:xfrm>
            <a:off x="2576736" y="3711877"/>
            <a:ext cx="1944000" cy="22299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63" t="10934" r="5150" b="7251"/>
          <a:stretch/>
        </p:blipFill>
        <p:spPr bwMode="auto">
          <a:xfrm>
            <a:off x="416496" y="3691661"/>
            <a:ext cx="1944000" cy="22364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8</a:t>
            </a:r>
            <a:r>
              <a:rPr lang="ja-JP" altLang="en-US" sz="2000" dirty="0" smtClean="0"/>
              <a:t>　総括</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13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5" name="テキスト ボックス 4"/>
          <p:cNvSpPr txBox="1"/>
          <p:nvPr/>
        </p:nvSpPr>
        <p:spPr>
          <a:xfrm>
            <a:off x="128464" y="6021288"/>
            <a:ext cx="9505056" cy="646331"/>
          </a:xfrm>
          <a:prstGeom prst="rect">
            <a:avLst/>
          </a:prstGeom>
          <a:noFill/>
        </p:spPr>
        <p:txBody>
          <a:bodyPr wrap="square" rtlCol="0">
            <a:spAutoFit/>
          </a:bodyPr>
          <a:lstStyle/>
          <a:p>
            <a:r>
              <a:rPr kumimoji="1" lang="en-US" altLang="ja-JP" sz="1200" dirty="0" smtClean="0"/>
              <a:t>【</a:t>
            </a:r>
            <a:r>
              <a:rPr kumimoji="1" lang="ja-JP" altLang="en-US" sz="1200" dirty="0" smtClean="0"/>
              <a:t>成果と課題</a:t>
            </a:r>
            <a:r>
              <a:rPr lang="en-US" altLang="ja-JP" sz="1200" dirty="0" smtClean="0"/>
              <a:t>】</a:t>
            </a:r>
          </a:p>
          <a:p>
            <a:r>
              <a:rPr lang="ja-JP" altLang="en-US" sz="1200" dirty="0" smtClean="0"/>
              <a:t>○ 外部</a:t>
            </a:r>
            <a:r>
              <a:rPr lang="ja-JP" altLang="en-US" sz="1200" dirty="0"/>
              <a:t>仕様書をもとに、社会資本分野における</a:t>
            </a:r>
            <a:r>
              <a:rPr lang="en-US" altLang="ja-JP" sz="1200" dirty="0"/>
              <a:t>API</a:t>
            </a:r>
            <a:r>
              <a:rPr lang="ja-JP" altLang="en-US" sz="1200" dirty="0"/>
              <a:t>やデータ規格（ボキャブラリ等）を構築・実装し、その有効性を検証することができた。 </a:t>
            </a:r>
          </a:p>
          <a:p>
            <a:r>
              <a:rPr kumimoji="1" lang="ja-JP" altLang="en-US" sz="1200" dirty="0" smtClean="0"/>
              <a:t>○</a:t>
            </a:r>
            <a:r>
              <a:rPr lang="ja-JP" altLang="en-US" sz="1200" dirty="0" smtClean="0"/>
              <a:t> 今後、福岡市と協働して本実証の成果を継続運用ならびにアプリケーションの拡充を実施していく方針。</a:t>
            </a:r>
            <a:endParaRPr kumimoji="1" lang="en-US" altLang="ja-JP" sz="1200" dirty="0" smtClean="0"/>
          </a:p>
        </p:txBody>
      </p:sp>
      <p:sp>
        <p:nvSpPr>
          <p:cNvPr id="8" name="角丸四角形 7"/>
          <p:cNvSpPr/>
          <p:nvPr/>
        </p:nvSpPr>
        <p:spPr>
          <a:xfrm>
            <a:off x="128464" y="836712"/>
            <a:ext cx="4607943" cy="308411"/>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smtClean="0">
                <a:solidFill>
                  <a:schemeClr val="tx1"/>
                </a:solidFill>
              </a:rPr>
              <a:t>社会資本情報の利活用サービス</a:t>
            </a:r>
            <a:endParaRPr lang="en-US" altLang="ja-JP" sz="1200" b="1" dirty="0" smtClean="0">
              <a:solidFill>
                <a:schemeClr val="tx1"/>
              </a:solidFill>
            </a:endParaRPr>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254" r="22208" b="3876"/>
          <a:stretch/>
        </p:blipFill>
        <p:spPr bwMode="auto">
          <a:xfrm>
            <a:off x="2834418" y="1145123"/>
            <a:ext cx="4268265" cy="239722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3" name="Picture 52" descr="1-04-[更新済み]"/>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12" b="6469"/>
          <a:stretch/>
        </p:blipFill>
        <p:spPr bwMode="gray">
          <a:xfrm flipH="1">
            <a:off x="200472" y="2674867"/>
            <a:ext cx="1399604" cy="88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85340" t="68052" b="7469"/>
          <a:stretch/>
        </p:blipFill>
        <p:spPr bwMode="auto">
          <a:xfrm>
            <a:off x="5750980" y="2357019"/>
            <a:ext cx="1252920" cy="113030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5" name="角丸四角形 14"/>
          <p:cNvSpPr/>
          <p:nvPr/>
        </p:nvSpPr>
        <p:spPr>
          <a:xfrm>
            <a:off x="128464" y="1052736"/>
            <a:ext cx="2572377" cy="1558777"/>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b="1" dirty="0" smtClean="0">
                <a:solidFill>
                  <a:schemeClr val="tx1"/>
                </a:solidFill>
              </a:rPr>
              <a:t>・マーケティング情報提供サービス</a:t>
            </a:r>
            <a:r>
              <a:rPr lang="ja-JP" altLang="en-US" sz="1100" b="1" dirty="0">
                <a:solidFill>
                  <a:schemeClr val="tx1"/>
                </a:solidFill>
              </a:rPr>
              <a:t>　</a:t>
            </a:r>
            <a:r>
              <a:rPr lang="ja-JP" altLang="en-US" sz="1100" dirty="0" smtClean="0">
                <a:solidFill>
                  <a:schemeClr val="tx1"/>
                </a:solidFill>
              </a:rPr>
              <a:t>　　　</a:t>
            </a:r>
            <a:endParaRPr lang="en-US" altLang="ja-JP" sz="1100" dirty="0" smtClean="0">
              <a:solidFill>
                <a:schemeClr val="tx1"/>
              </a:solidFill>
            </a:endParaRPr>
          </a:p>
          <a:p>
            <a:r>
              <a:rPr lang="ja-JP" altLang="en-US" sz="1100" dirty="0" smtClean="0">
                <a:solidFill>
                  <a:schemeClr val="tx1"/>
                </a:solidFill>
              </a:rPr>
              <a:t>　社会資本の諸元や入札情報などの　</a:t>
            </a:r>
            <a:endParaRPr lang="en-US" altLang="ja-JP" sz="1100" dirty="0" smtClean="0">
              <a:solidFill>
                <a:schemeClr val="tx1"/>
              </a:solidFill>
            </a:endParaRPr>
          </a:p>
          <a:p>
            <a:r>
              <a:rPr lang="ja-JP" altLang="en-US" sz="1100" dirty="0" smtClean="0">
                <a:solidFill>
                  <a:schemeClr val="tx1"/>
                </a:solidFill>
              </a:rPr>
              <a:t>　マーケティング</a:t>
            </a:r>
            <a:r>
              <a:rPr lang="ja-JP" altLang="en-US" sz="1100" dirty="0">
                <a:solidFill>
                  <a:schemeClr val="tx1"/>
                </a:solidFill>
              </a:rPr>
              <a:t>情報</a:t>
            </a:r>
            <a:r>
              <a:rPr lang="ja-JP" altLang="en-US" sz="1100" dirty="0" smtClean="0">
                <a:solidFill>
                  <a:schemeClr val="tx1"/>
                </a:solidFill>
              </a:rPr>
              <a:t>を提供</a:t>
            </a:r>
            <a:endParaRPr lang="en-US" altLang="ja-JP" sz="1100" dirty="0" smtClean="0">
              <a:solidFill>
                <a:schemeClr val="tx1"/>
              </a:solidFill>
            </a:endParaRPr>
          </a:p>
          <a:p>
            <a:r>
              <a:rPr lang="ja-JP" altLang="en-US" sz="1100" b="1" dirty="0" smtClean="0">
                <a:solidFill>
                  <a:schemeClr val="tx1"/>
                </a:solidFill>
              </a:rPr>
              <a:t>・図面情報提供サービス</a:t>
            </a:r>
            <a:endParaRPr lang="en-US" altLang="ja-JP" sz="1100" b="1" dirty="0" smtClean="0">
              <a:solidFill>
                <a:schemeClr val="tx1"/>
              </a:solidFill>
            </a:endParaRPr>
          </a:p>
          <a:p>
            <a:r>
              <a:rPr lang="ja-JP" altLang="en-US" sz="1100" dirty="0">
                <a:solidFill>
                  <a:schemeClr val="tx1"/>
                </a:solidFill>
              </a:rPr>
              <a:t>　</a:t>
            </a:r>
            <a:r>
              <a:rPr lang="ja-JP" altLang="en-US" sz="1100" dirty="0" smtClean="0">
                <a:solidFill>
                  <a:schemeClr val="tx1"/>
                </a:solidFill>
              </a:rPr>
              <a:t>道路台帳附図を提供</a:t>
            </a:r>
            <a:endParaRPr lang="en-US" altLang="ja-JP" sz="1100" dirty="0" smtClean="0">
              <a:solidFill>
                <a:schemeClr val="tx1"/>
              </a:solidFill>
            </a:endParaRPr>
          </a:p>
          <a:p>
            <a:r>
              <a:rPr lang="ja-JP" altLang="en-US" sz="1100" b="1" dirty="0" smtClean="0">
                <a:solidFill>
                  <a:schemeClr val="tx1"/>
                </a:solidFill>
              </a:rPr>
              <a:t>・通学路点検結果公開サービス</a:t>
            </a:r>
            <a:endParaRPr lang="en-US" altLang="ja-JP" sz="1100" b="1" dirty="0" smtClean="0">
              <a:solidFill>
                <a:schemeClr val="tx1"/>
              </a:solidFill>
            </a:endParaRPr>
          </a:p>
          <a:p>
            <a:r>
              <a:rPr lang="ja-JP" altLang="en-US" sz="1100" dirty="0" smtClean="0">
                <a:solidFill>
                  <a:schemeClr val="tx1"/>
                </a:solidFill>
              </a:rPr>
              <a:t>　通学路の点検結果や防犯情報等の安心安全に関する</a:t>
            </a:r>
            <a:r>
              <a:rPr lang="ja-JP" altLang="en-US" sz="1100" dirty="0">
                <a:solidFill>
                  <a:schemeClr val="tx1"/>
                </a:solidFill>
              </a:rPr>
              <a:t>情報を提供</a:t>
            </a:r>
            <a:endParaRPr lang="en-US" altLang="ja-JP" sz="1100" dirty="0" smtClean="0">
              <a:solidFill>
                <a:schemeClr val="tx1"/>
              </a:solidFill>
            </a:endParaRPr>
          </a:p>
        </p:txBody>
      </p:sp>
      <p:cxnSp>
        <p:nvCxnSpPr>
          <p:cNvPr id="17" name="直線矢印コネクタ 16"/>
          <p:cNvCxnSpPr>
            <a:endCxn id="1027" idx="0"/>
          </p:cNvCxnSpPr>
          <p:nvPr/>
        </p:nvCxnSpPr>
        <p:spPr>
          <a:xfrm flipH="1">
            <a:off x="3548736" y="2722459"/>
            <a:ext cx="1274540" cy="98941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030"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622" t="10552" r="2458" b="5307"/>
          <a:stretch/>
        </p:blipFill>
        <p:spPr bwMode="auto">
          <a:xfrm>
            <a:off x="4778980" y="3700861"/>
            <a:ext cx="1944000" cy="223212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21" name="直線矢印コネクタ 20"/>
          <p:cNvCxnSpPr>
            <a:endCxn id="1030" idx="0"/>
          </p:cNvCxnSpPr>
          <p:nvPr/>
        </p:nvCxnSpPr>
        <p:spPr>
          <a:xfrm>
            <a:off x="4968551" y="2722459"/>
            <a:ext cx="782429" cy="97840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031" name="Picture 7"/>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3709" t="32620" b="3072"/>
          <a:stretch/>
        </p:blipFill>
        <p:spPr bwMode="auto">
          <a:xfrm>
            <a:off x="7221271" y="1386469"/>
            <a:ext cx="2499709" cy="18761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4" name="直線矢印コネクタ 3"/>
          <p:cNvCxnSpPr>
            <a:endCxn id="1029" idx="0"/>
          </p:cNvCxnSpPr>
          <p:nvPr/>
        </p:nvCxnSpPr>
        <p:spPr>
          <a:xfrm flipH="1">
            <a:off x="1388496" y="2674867"/>
            <a:ext cx="3347911" cy="101679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6" name="Picture 7"/>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876" t="16727" r="52833" b="74416"/>
          <a:stretch/>
        </p:blipFill>
        <p:spPr bwMode="auto">
          <a:xfrm>
            <a:off x="7223231" y="1128086"/>
            <a:ext cx="2499709" cy="25838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3" name="図 1" descr="Screenshot_2013-12-16-17-42-38"/>
          <p:cNvPicPr>
            <a:picLocks noChangeAspect="1" noChangeArrowheads="1"/>
          </p:cNvPicPr>
          <p:nvPr/>
        </p:nvPicPr>
        <p:blipFill rotWithShape="1">
          <a:blip r:embed="rId10">
            <a:extLst>
              <a:ext uri="{28A0092B-C50C-407E-A947-70E740481C1C}">
                <a14:useLocalDpi xmlns:a14="http://schemas.microsoft.com/office/drawing/2010/main" val="0"/>
              </a:ext>
            </a:extLst>
          </a:blip>
          <a:srcRect b="9960"/>
          <a:stretch/>
        </p:blipFill>
        <p:spPr bwMode="auto">
          <a:xfrm>
            <a:off x="7257256" y="3913631"/>
            <a:ext cx="1136179" cy="1819625"/>
          </a:xfrm>
          <a:prstGeom prst="rect">
            <a:avLst/>
          </a:prstGeom>
          <a:solidFill>
            <a:srgbClr val="FFFFFF"/>
          </a:solidFill>
          <a:ln w="9525">
            <a:solidFill>
              <a:srgbClr val="002060"/>
            </a:solidFill>
            <a:miter lim="800000"/>
            <a:headEnd/>
            <a:tailEnd/>
          </a:ln>
        </p:spPr>
      </p:pic>
      <p:sp>
        <p:nvSpPr>
          <p:cNvPr id="25" name="右矢印 24"/>
          <p:cNvSpPr/>
          <p:nvPr/>
        </p:nvSpPr>
        <p:spPr bwMode="gray">
          <a:xfrm>
            <a:off x="1568624" y="2674867"/>
            <a:ext cx="1132217" cy="197235"/>
          </a:xfrm>
          <a:prstGeom prst="rightArrow">
            <a:avLst/>
          </a:prstGeom>
          <a:gradFill flip="none" rotWithShape="1">
            <a:gsLst>
              <a:gs pos="0">
                <a:srgbClr val="1782DB"/>
              </a:gs>
              <a:gs pos="100000">
                <a:srgbClr val="0B406B"/>
              </a:gs>
            </a:gsLst>
            <a:lin ang="5400000" scaled="1"/>
            <a:tileRect/>
          </a:gradFill>
          <a:ln>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FFFF"/>
              </a:solidFill>
            </a:endParaRPr>
          </a:p>
        </p:txBody>
      </p:sp>
      <p:sp>
        <p:nvSpPr>
          <p:cNvPr id="35" name="右矢印 34"/>
          <p:cNvSpPr/>
          <p:nvPr/>
        </p:nvSpPr>
        <p:spPr bwMode="gray">
          <a:xfrm rot="16200000">
            <a:off x="7272328" y="3483521"/>
            <a:ext cx="458097" cy="197235"/>
          </a:xfrm>
          <a:prstGeom prst="rightArrow">
            <a:avLst/>
          </a:prstGeom>
          <a:gradFill flip="none" rotWithShape="1">
            <a:gsLst>
              <a:gs pos="0">
                <a:srgbClr val="1782DB"/>
              </a:gs>
              <a:gs pos="100000">
                <a:srgbClr val="0B406B"/>
              </a:gs>
            </a:gsLst>
            <a:lin ang="5400000" scaled="1"/>
            <a:tileRect/>
          </a:gradFill>
          <a:ln>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FFFF"/>
              </a:solidFill>
            </a:endParaRPr>
          </a:p>
        </p:txBody>
      </p:sp>
      <p:sp>
        <p:nvSpPr>
          <p:cNvPr id="36" name="角丸四角形 35"/>
          <p:cNvSpPr/>
          <p:nvPr/>
        </p:nvSpPr>
        <p:spPr>
          <a:xfrm>
            <a:off x="1446728" y="2852936"/>
            <a:ext cx="1430205" cy="439383"/>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000" dirty="0">
                <a:solidFill>
                  <a:schemeClr val="tx1"/>
                </a:solidFill>
              </a:rPr>
              <a:t>社会</a:t>
            </a:r>
            <a:r>
              <a:rPr lang="ja-JP" altLang="en-US" sz="1000" dirty="0" smtClean="0">
                <a:solidFill>
                  <a:schemeClr val="tx1"/>
                </a:solidFill>
              </a:rPr>
              <a:t>資本情報を検索し地図上に表示　</a:t>
            </a:r>
            <a:endParaRPr lang="en-US" altLang="ja-JP" sz="1000" dirty="0" smtClean="0">
              <a:solidFill>
                <a:schemeClr val="tx1"/>
              </a:solidFill>
            </a:endParaRPr>
          </a:p>
        </p:txBody>
      </p:sp>
      <p:sp>
        <p:nvSpPr>
          <p:cNvPr id="37" name="角丸四角形 36"/>
          <p:cNvSpPr/>
          <p:nvPr/>
        </p:nvSpPr>
        <p:spPr>
          <a:xfrm>
            <a:off x="7545288" y="3322655"/>
            <a:ext cx="909369" cy="518968"/>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900" dirty="0" smtClean="0">
                <a:solidFill>
                  <a:schemeClr val="tx1"/>
                </a:solidFill>
              </a:rPr>
              <a:t>通学路に関する危険情報の投稿　</a:t>
            </a:r>
            <a:endParaRPr lang="en-US" altLang="ja-JP" sz="900" dirty="0" smtClean="0">
              <a:solidFill>
                <a:schemeClr val="tx1"/>
              </a:solidFill>
            </a:endParaRPr>
          </a:p>
        </p:txBody>
      </p:sp>
      <p:pic>
        <p:nvPicPr>
          <p:cNvPr id="3"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13847"/>
          <a:stretch/>
        </p:blipFill>
        <p:spPr bwMode="auto">
          <a:xfrm>
            <a:off x="8558224" y="3910012"/>
            <a:ext cx="1222233" cy="187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5" descr="PDA"/>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8153729" y="5078402"/>
            <a:ext cx="638711" cy="1014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右矢印 27"/>
          <p:cNvSpPr/>
          <p:nvPr/>
        </p:nvSpPr>
        <p:spPr bwMode="gray">
          <a:xfrm rot="5400000" flipV="1">
            <a:off x="8563391" y="3513957"/>
            <a:ext cx="458097" cy="197235"/>
          </a:xfrm>
          <a:prstGeom prst="rightArrow">
            <a:avLst/>
          </a:prstGeom>
          <a:gradFill flip="none" rotWithShape="1">
            <a:gsLst>
              <a:gs pos="0">
                <a:srgbClr val="1782DB"/>
              </a:gs>
              <a:gs pos="100000">
                <a:srgbClr val="0B406B"/>
              </a:gs>
            </a:gsLst>
            <a:lin ang="5400000" scaled="1"/>
            <a:tileRect/>
          </a:gradFill>
          <a:ln>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FFFF"/>
              </a:solidFill>
            </a:endParaRPr>
          </a:p>
        </p:txBody>
      </p:sp>
      <p:sp>
        <p:nvSpPr>
          <p:cNvPr id="29" name="角丸四角形 28"/>
          <p:cNvSpPr/>
          <p:nvPr/>
        </p:nvSpPr>
        <p:spPr>
          <a:xfrm>
            <a:off x="8871088" y="3356992"/>
            <a:ext cx="978456" cy="358787"/>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900" dirty="0">
                <a:solidFill>
                  <a:schemeClr val="tx1"/>
                </a:solidFill>
              </a:rPr>
              <a:t>防犯</a:t>
            </a:r>
            <a:r>
              <a:rPr lang="ja-JP" altLang="en-US" sz="900" dirty="0" smtClean="0">
                <a:solidFill>
                  <a:schemeClr val="tx1"/>
                </a:solidFill>
              </a:rPr>
              <a:t>情報の</a:t>
            </a:r>
            <a:endParaRPr lang="en-US" altLang="ja-JP" sz="900" dirty="0" smtClean="0">
              <a:solidFill>
                <a:schemeClr val="tx1"/>
              </a:solidFill>
            </a:endParaRPr>
          </a:p>
          <a:p>
            <a:r>
              <a:rPr lang="ja-JP" altLang="en-US" sz="900" dirty="0" smtClean="0">
                <a:solidFill>
                  <a:schemeClr val="tx1"/>
                </a:solidFill>
              </a:rPr>
              <a:t>通知　</a:t>
            </a:r>
            <a:endParaRPr lang="en-US" altLang="ja-JP" sz="900" dirty="0" smtClean="0">
              <a:solidFill>
                <a:schemeClr val="tx1"/>
              </a:solidFill>
            </a:endParaRPr>
          </a:p>
        </p:txBody>
      </p:sp>
    </p:spTree>
    <p:extLst>
      <p:ext uri="{BB962C8B-B14F-4D97-AF65-F5344CB8AC3E}">
        <p14:creationId xmlns:p14="http://schemas.microsoft.com/office/powerpoint/2010/main" val="3832397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1</a:t>
            </a:r>
            <a:r>
              <a:rPr lang="ja-JP" altLang="en-US" sz="2000" dirty="0" smtClean="0"/>
              <a:t>　実証背景・目的</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1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2" name="角丸四角形 11"/>
          <p:cNvSpPr/>
          <p:nvPr/>
        </p:nvSpPr>
        <p:spPr>
          <a:xfrm>
            <a:off x="283270" y="908720"/>
            <a:ext cx="100811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bg1"/>
                </a:solidFill>
              </a:rPr>
              <a:t>背景</a:t>
            </a:r>
            <a:endParaRPr kumimoji="1" lang="ja-JP" altLang="en-US" dirty="0">
              <a:solidFill>
                <a:schemeClr val="bg1"/>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0853" y="3603508"/>
            <a:ext cx="3762097" cy="277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テキスト ボックス 12"/>
          <p:cNvSpPr txBox="1"/>
          <p:nvPr/>
        </p:nvSpPr>
        <p:spPr>
          <a:xfrm>
            <a:off x="5870853" y="6351131"/>
            <a:ext cx="3751627" cy="246221"/>
          </a:xfrm>
          <a:prstGeom prst="rect">
            <a:avLst/>
          </a:prstGeom>
          <a:noFill/>
        </p:spPr>
        <p:txBody>
          <a:bodyPr wrap="square" rtlCol="0">
            <a:spAutoFit/>
          </a:bodyPr>
          <a:lstStyle/>
          <a:p>
            <a:pPr algn="ctr"/>
            <a:r>
              <a:rPr lang="ja-JP" altLang="en-US" sz="1000" dirty="0" smtClean="0"/>
              <a:t>図</a:t>
            </a:r>
            <a:r>
              <a:rPr lang="en-US" altLang="ja-JP" sz="1000" dirty="0" smtClean="0"/>
              <a:t>1</a:t>
            </a:r>
            <a:r>
              <a:rPr lang="ja-JP" altLang="en-US" sz="1000" dirty="0" smtClean="0"/>
              <a:t>　情報流通連携基盤システム（イメージ）</a:t>
            </a:r>
            <a:endParaRPr kumimoji="1" lang="ja-JP" altLang="en-US" sz="1000" dirty="0"/>
          </a:p>
        </p:txBody>
      </p:sp>
      <p:sp>
        <p:nvSpPr>
          <p:cNvPr id="15" name="角丸四角形 14"/>
          <p:cNvSpPr/>
          <p:nvPr/>
        </p:nvSpPr>
        <p:spPr>
          <a:xfrm>
            <a:off x="283270" y="3124399"/>
            <a:ext cx="100811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rPr>
              <a:t>目的</a:t>
            </a:r>
          </a:p>
        </p:txBody>
      </p:sp>
      <p:sp>
        <p:nvSpPr>
          <p:cNvPr id="17" name="下矢印 16"/>
          <p:cNvSpPr/>
          <p:nvPr/>
        </p:nvSpPr>
        <p:spPr>
          <a:xfrm rot="16200000">
            <a:off x="2327481" y="2115488"/>
            <a:ext cx="448749" cy="211238"/>
          </a:xfrm>
          <a:prstGeom prst="downArrow">
            <a:avLst>
              <a:gd name="adj1" fmla="val 48236"/>
              <a:gd name="adj2" fmla="val 60582"/>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 name="角丸四角形 19"/>
          <p:cNvSpPr/>
          <p:nvPr/>
        </p:nvSpPr>
        <p:spPr>
          <a:xfrm>
            <a:off x="346737" y="1466350"/>
            <a:ext cx="2044708" cy="1509518"/>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ja-JP" sz="1050" dirty="0" smtClean="0">
              <a:solidFill>
                <a:schemeClr val="tx1"/>
              </a:solidFill>
            </a:endParaRPr>
          </a:p>
          <a:p>
            <a:r>
              <a:rPr lang="ja-JP" altLang="en-US" sz="1050" b="1" dirty="0" smtClean="0">
                <a:solidFill>
                  <a:schemeClr val="tx1"/>
                </a:solidFill>
              </a:rPr>
              <a:t>■</a:t>
            </a:r>
            <a:r>
              <a:rPr lang="en-US" altLang="ja-JP" sz="1050" b="1" dirty="0" smtClean="0">
                <a:solidFill>
                  <a:schemeClr val="tx1"/>
                </a:solidFill>
              </a:rPr>
              <a:t>ICT</a:t>
            </a:r>
            <a:r>
              <a:rPr lang="ja-JP" altLang="en-US" sz="1050" b="1" dirty="0">
                <a:solidFill>
                  <a:schemeClr val="tx1"/>
                </a:solidFill>
              </a:rPr>
              <a:t>利</a:t>
            </a:r>
            <a:r>
              <a:rPr lang="ja-JP" altLang="en-US" sz="1050" b="1" dirty="0" smtClean="0">
                <a:solidFill>
                  <a:schemeClr val="tx1"/>
                </a:solidFill>
              </a:rPr>
              <a:t>活用の推進に力点</a:t>
            </a:r>
            <a:endParaRPr lang="en-US" altLang="ja-JP" sz="1050" b="1" dirty="0" smtClean="0">
              <a:solidFill>
                <a:schemeClr val="tx1"/>
              </a:solidFill>
            </a:endParaRPr>
          </a:p>
          <a:p>
            <a:endParaRPr lang="en-US" altLang="ja-JP" sz="1050" dirty="0">
              <a:solidFill>
                <a:schemeClr val="tx1"/>
              </a:solidFill>
            </a:endParaRPr>
          </a:p>
          <a:p>
            <a:r>
              <a:rPr lang="ja-JP" altLang="en-US" sz="1050" dirty="0" smtClean="0">
                <a:solidFill>
                  <a:schemeClr val="tx1"/>
                </a:solidFill>
              </a:rPr>
              <a:t>「行政」「医療」「教育」等の個別</a:t>
            </a:r>
            <a:r>
              <a:rPr lang="ja-JP" altLang="en-US" sz="1050" dirty="0">
                <a:solidFill>
                  <a:schemeClr val="tx1"/>
                </a:solidFill>
              </a:rPr>
              <a:t>分野ごとの</a:t>
            </a:r>
            <a:r>
              <a:rPr lang="ja-JP" altLang="en-US" sz="1050" dirty="0" smtClean="0">
                <a:solidFill>
                  <a:schemeClr val="tx1"/>
                </a:solidFill>
              </a:rPr>
              <a:t>情報化推進に力点</a:t>
            </a:r>
            <a:endParaRPr lang="ja-JP" altLang="en-US" sz="1050" dirty="0">
              <a:solidFill>
                <a:schemeClr val="tx1"/>
              </a:solidFill>
            </a:endParaRPr>
          </a:p>
        </p:txBody>
      </p:sp>
      <p:sp>
        <p:nvSpPr>
          <p:cNvPr id="23" name="片側の 2 つの角を丸めた四角形 22"/>
          <p:cNvSpPr/>
          <p:nvPr/>
        </p:nvSpPr>
        <p:spPr>
          <a:xfrm>
            <a:off x="346737" y="1466350"/>
            <a:ext cx="2044708" cy="260119"/>
          </a:xfrm>
          <a:prstGeom prst="round2SameRect">
            <a:avLst>
              <a:gd name="adj1" fmla="val 40468"/>
              <a:gd name="adj2" fmla="val 0"/>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rPr>
              <a:t>東日本大震災前</a:t>
            </a:r>
            <a:endParaRPr kumimoji="1" lang="ja-JP" altLang="en-US" sz="1200" dirty="0">
              <a:solidFill>
                <a:schemeClr val="tx1"/>
              </a:solidFill>
            </a:endParaRPr>
          </a:p>
        </p:txBody>
      </p:sp>
      <p:sp>
        <p:nvSpPr>
          <p:cNvPr id="25" name="角丸四角形 24"/>
          <p:cNvSpPr/>
          <p:nvPr/>
        </p:nvSpPr>
        <p:spPr>
          <a:xfrm>
            <a:off x="2731283" y="1466350"/>
            <a:ext cx="4130821" cy="1509518"/>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ja-JP" sz="1050" dirty="0" smtClean="0">
              <a:solidFill>
                <a:schemeClr val="tx1"/>
              </a:solidFill>
            </a:endParaRPr>
          </a:p>
          <a:p>
            <a:r>
              <a:rPr lang="ja-JP" altLang="en-US" sz="1050" b="1" dirty="0" smtClean="0">
                <a:solidFill>
                  <a:schemeClr val="tx1"/>
                </a:solidFill>
              </a:rPr>
              <a:t>■</a:t>
            </a:r>
            <a:r>
              <a:rPr lang="en-US" altLang="ja-JP" sz="1050" b="1" dirty="0" smtClean="0">
                <a:solidFill>
                  <a:schemeClr val="tx1"/>
                </a:solidFill>
              </a:rPr>
              <a:t>ICT</a:t>
            </a:r>
            <a:r>
              <a:rPr lang="ja-JP" altLang="en-US" sz="1050" b="1" dirty="0" smtClean="0">
                <a:solidFill>
                  <a:schemeClr val="tx1"/>
                </a:solidFill>
              </a:rPr>
              <a:t>利</a:t>
            </a:r>
            <a:r>
              <a:rPr lang="ja-JP" altLang="en-US" sz="1050" b="1" dirty="0">
                <a:solidFill>
                  <a:schemeClr val="tx1"/>
                </a:solidFill>
              </a:rPr>
              <a:t>用に</a:t>
            </a:r>
            <a:r>
              <a:rPr lang="ja-JP" altLang="en-US" sz="1050" b="1" dirty="0" smtClean="0">
                <a:solidFill>
                  <a:schemeClr val="tx1"/>
                </a:solidFill>
              </a:rPr>
              <a:t>際して、情報連携の課題が顕在化</a:t>
            </a:r>
            <a:endParaRPr lang="en-US" altLang="ja-JP" sz="1050" b="1" dirty="0" smtClean="0">
              <a:solidFill>
                <a:schemeClr val="tx1"/>
              </a:solidFill>
            </a:endParaRPr>
          </a:p>
          <a:p>
            <a:endParaRPr lang="en-US" altLang="ja-JP" sz="1050" dirty="0" smtClean="0">
              <a:solidFill>
                <a:schemeClr val="tx1"/>
              </a:solidFill>
            </a:endParaRPr>
          </a:p>
          <a:p>
            <a:pPr marL="171450" indent="-171450">
              <a:buFont typeface="Arial" panose="020B0604020202020204" pitchFamily="34" charset="0"/>
              <a:buChar char="•"/>
            </a:pPr>
            <a:r>
              <a:rPr lang="ja-JP" altLang="en-US" sz="1050" dirty="0" smtClean="0">
                <a:solidFill>
                  <a:schemeClr val="tx1"/>
                </a:solidFill>
              </a:rPr>
              <a:t>データが</a:t>
            </a:r>
            <a:r>
              <a:rPr lang="en-US" altLang="ja-JP" sz="1050" dirty="0" smtClean="0">
                <a:solidFill>
                  <a:schemeClr val="tx1"/>
                </a:solidFill>
              </a:rPr>
              <a:t>PDF</a:t>
            </a:r>
            <a:r>
              <a:rPr lang="ja-JP" altLang="en-US" sz="1050" dirty="0" err="1" smtClean="0">
                <a:solidFill>
                  <a:schemeClr val="tx1"/>
                </a:solidFill>
              </a:rPr>
              <a:t>、</a:t>
            </a:r>
            <a:r>
              <a:rPr lang="en-US" altLang="ja-JP" sz="1050" dirty="0" smtClean="0">
                <a:solidFill>
                  <a:schemeClr val="tx1"/>
                </a:solidFill>
              </a:rPr>
              <a:t>JPEG</a:t>
            </a:r>
            <a:r>
              <a:rPr lang="ja-JP" altLang="en-US" sz="1050" dirty="0" smtClean="0">
                <a:solidFill>
                  <a:schemeClr val="tx1"/>
                </a:solidFill>
              </a:rPr>
              <a:t>等で提供されており、機械判読が困難</a:t>
            </a:r>
            <a:endParaRPr lang="en-US" altLang="ja-JP" sz="1050" dirty="0" smtClean="0">
              <a:solidFill>
                <a:schemeClr val="tx1"/>
              </a:solidFill>
            </a:endParaRPr>
          </a:p>
          <a:p>
            <a:pPr marL="171450" indent="-171450">
              <a:buFont typeface="Arial" panose="020B0604020202020204" pitchFamily="34" charset="0"/>
              <a:buChar char="•"/>
            </a:pPr>
            <a:r>
              <a:rPr lang="ja-JP" altLang="en-US" sz="1050" dirty="0" smtClean="0">
                <a:solidFill>
                  <a:schemeClr val="tx1"/>
                </a:solidFill>
              </a:rPr>
              <a:t>機械判読が困難なデータは人手で再入力する必要がある</a:t>
            </a:r>
            <a:endParaRPr lang="en-US" altLang="ja-JP" sz="1050" dirty="0">
              <a:solidFill>
                <a:schemeClr val="tx1"/>
              </a:solidFill>
            </a:endParaRPr>
          </a:p>
          <a:p>
            <a:pPr marL="171450" indent="-171450">
              <a:buFont typeface="Arial" panose="020B0604020202020204" pitchFamily="34" charset="0"/>
              <a:buChar char="•"/>
            </a:pPr>
            <a:r>
              <a:rPr lang="ja-JP" altLang="en-US" sz="1050" dirty="0" smtClean="0">
                <a:solidFill>
                  <a:schemeClr val="tx1"/>
                </a:solidFill>
              </a:rPr>
              <a:t>二次利用が困難なケースや、行政機関ごとにフォーマットが異なる</a:t>
            </a:r>
            <a:endParaRPr lang="en-US" altLang="ja-JP" sz="1050" dirty="0" smtClean="0">
              <a:solidFill>
                <a:schemeClr val="tx1"/>
              </a:solidFill>
            </a:endParaRPr>
          </a:p>
          <a:p>
            <a:pPr marL="171450" indent="-171450">
              <a:buFont typeface="Arial" panose="020B0604020202020204" pitchFamily="34" charset="0"/>
              <a:buChar char="•"/>
            </a:pPr>
            <a:r>
              <a:rPr lang="ja-JP" altLang="en-US" sz="1050" dirty="0" smtClean="0">
                <a:solidFill>
                  <a:schemeClr val="tx1"/>
                </a:solidFill>
              </a:rPr>
              <a:t>情報の収集や整理に多くの時間が必要とされるケースが発生　 等　</a:t>
            </a:r>
            <a:endParaRPr lang="en-US" altLang="ja-JP" sz="1050" dirty="0">
              <a:solidFill>
                <a:schemeClr val="tx1"/>
              </a:solidFill>
            </a:endParaRPr>
          </a:p>
        </p:txBody>
      </p:sp>
      <p:sp>
        <p:nvSpPr>
          <p:cNvPr id="26" name="片側の 2 つの角を丸めた四角形 25"/>
          <p:cNvSpPr/>
          <p:nvPr/>
        </p:nvSpPr>
        <p:spPr>
          <a:xfrm>
            <a:off x="2731284" y="1466350"/>
            <a:ext cx="4130820" cy="260119"/>
          </a:xfrm>
          <a:prstGeom prst="round2SameRect">
            <a:avLst>
              <a:gd name="adj1" fmla="val 40468"/>
              <a:gd name="adj2" fmla="val 0"/>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rPr>
              <a:t>東日本大震災時</a:t>
            </a:r>
            <a:endParaRPr kumimoji="1" lang="ja-JP" altLang="en-US" sz="1200" dirty="0">
              <a:solidFill>
                <a:schemeClr val="tx1"/>
              </a:solidFill>
            </a:endParaRPr>
          </a:p>
        </p:txBody>
      </p:sp>
      <p:sp>
        <p:nvSpPr>
          <p:cNvPr id="24" name="正方形/長方形 23"/>
          <p:cNvSpPr/>
          <p:nvPr/>
        </p:nvSpPr>
        <p:spPr>
          <a:xfrm>
            <a:off x="273050" y="1403350"/>
            <a:ext cx="6699250" cy="1638300"/>
          </a:xfrm>
          <a:prstGeom prst="rect">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ホームベース 27"/>
          <p:cNvSpPr/>
          <p:nvPr/>
        </p:nvSpPr>
        <p:spPr>
          <a:xfrm>
            <a:off x="7011986" y="1996734"/>
            <a:ext cx="245270" cy="448750"/>
          </a:xfrm>
          <a:prstGeom prst="homePlate">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0" name="正方形/長方形 29"/>
          <p:cNvSpPr/>
          <p:nvPr/>
        </p:nvSpPr>
        <p:spPr>
          <a:xfrm>
            <a:off x="7277100" y="1403350"/>
            <a:ext cx="2355850" cy="1638300"/>
          </a:xfrm>
          <a:prstGeom prst="rect">
            <a:avLst/>
          </a:prstGeom>
          <a:noFill/>
          <a:ln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solidFill>
                  <a:schemeClr val="tx1"/>
                </a:solidFill>
              </a:rPr>
              <a:t>オープンデータを利活用した</a:t>
            </a:r>
            <a:endParaRPr lang="en-US" altLang="ja-JP" sz="1200" b="1" dirty="0" smtClean="0">
              <a:solidFill>
                <a:schemeClr val="tx1"/>
              </a:solidFill>
            </a:endParaRPr>
          </a:p>
          <a:p>
            <a:pPr algn="ctr"/>
            <a:r>
              <a:rPr lang="ja-JP" altLang="en-US" sz="1200" b="1" dirty="0" smtClean="0">
                <a:solidFill>
                  <a:schemeClr val="tx1"/>
                </a:solidFill>
              </a:rPr>
              <a:t>モデルケースの作成が必要</a:t>
            </a:r>
            <a:endParaRPr lang="en-US" altLang="ja-JP" sz="1200" b="1" dirty="0" smtClean="0">
              <a:solidFill>
                <a:schemeClr val="tx1"/>
              </a:solidFill>
            </a:endParaRPr>
          </a:p>
          <a:p>
            <a:endParaRPr lang="en-US" altLang="ja-JP" sz="1050" dirty="0" smtClean="0">
              <a:solidFill>
                <a:schemeClr val="tx1"/>
              </a:solidFill>
            </a:endParaRPr>
          </a:p>
          <a:p>
            <a:pPr marL="171450" indent="-171450">
              <a:buFont typeface="Arial" panose="020B0604020202020204" pitchFamily="34" charset="0"/>
              <a:buChar char="•"/>
            </a:pPr>
            <a:r>
              <a:rPr lang="ja-JP" altLang="en-US" sz="1050" dirty="0" smtClean="0">
                <a:solidFill>
                  <a:schemeClr val="tx1"/>
                </a:solidFill>
              </a:rPr>
              <a:t>オープンデータ</a:t>
            </a:r>
            <a:r>
              <a:rPr lang="ja-JP" altLang="en-US" sz="1050" dirty="0">
                <a:solidFill>
                  <a:schemeClr val="tx1"/>
                </a:solidFill>
              </a:rPr>
              <a:t>の記述形式や意味</a:t>
            </a:r>
            <a:r>
              <a:rPr lang="ja-JP" altLang="en-US" sz="1050" dirty="0" smtClean="0">
                <a:solidFill>
                  <a:schemeClr val="tx1"/>
                </a:solidFill>
              </a:rPr>
              <a:t>の差異</a:t>
            </a:r>
            <a:r>
              <a:rPr lang="ja-JP" altLang="en-US" sz="1050" dirty="0">
                <a:solidFill>
                  <a:schemeClr val="tx1"/>
                </a:solidFill>
              </a:rPr>
              <a:t>を</a:t>
            </a:r>
            <a:r>
              <a:rPr lang="ja-JP" altLang="en-US" sz="1050" dirty="0" smtClean="0">
                <a:solidFill>
                  <a:schemeClr val="tx1"/>
                </a:solidFill>
              </a:rPr>
              <a:t>吸収する技術の構築</a:t>
            </a:r>
            <a:endParaRPr lang="en-US" altLang="ja-JP" sz="1050" dirty="0" smtClean="0">
              <a:solidFill>
                <a:schemeClr val="tx1"/>
              </a:solidFill>
            </a:endParaRPr>
          </a:p>
          <a:p>
            <a:pPr marL="171450" indent="-171450">
              <a:buFont typeface="Arial" panose="020B0604020202020204" pitchFamily="34" charset="0"/>
              <a:buChar char="•"/>
            </a:pPr>
            <a:r>
              <a:rPr lang="ja-JP" altLang="en-US" sz="1050" dirty="0" smtClean="0">
                <a:solidFill>
                  <a:schemeClr val="tx1"/>
                </a:solidFill>
              </a:rPr>
              <a:t>情報</a:t>
            </a:r>
            <a:r>
              <a:rPr lang="ja-JP" altLang="en-US" sz="1050" dirty="0">
                <a:solidFill>
                  <a:schemeClr val="tx1"/>
                </a:solidFill>
              </a:rPr>
              <a:t>・知識やサービスを連携・共有</a:t>
            </a:r>
            <a:r>
              <a:rPr lang="ja-JP" altLang="en-US" sz="1050" dirty="0" smtClean="0">
                <a:solidFill>
                  <a:schemeClr val="tx1"/>
                </a:solidFill>
              </a:rPr>
              <a:t>する</a:t>
            </a:r>
            <a:r>
              <a:rPr lang="ja-JP" altLang="en-US" sz="1050" dirty="0">
                <a:solidFill>
                  <a:schemeClr val="tx1"/>
                </a:solidFill>
              </a:rPr>
              <a:t>ための汎用性ある技術・運用</a:t>
            </a:r>
            <a:r>
              <a:rPr lang="ja-JP" altLang="en-US" sz="1050" dirty="0" smtClean="0">
                <a:solidFill>
                  <a:schemeClr val="tx1"/>
                </a:solidFill>
              </a:rPr>
              <a:t>ルールの整備　　等</a:t>
            </a:r>
            <a:endParaRPr lang="en-US" altLang="ja-JP" sz="1050" dirty="0" smtClean="0">
              <a:solidFill>
                <a:schemeClr val="tx1"/>
              </a:solidFill>
            </a:endParaRPr>
          </a:p>
        </p:txBody>
      </p:sp>
      <p:sp>
        <p:nvSpPr>
          <p:cNvPr id="29" name="テキスト ボックス 28"/>
          <p:cNvSpPr txBox="1"/>
          <p:nvPr/>
        </p:nvSpPr>
        <p:spPr>
          <a:xfrm>
            <a:off x="1291382" y="940078"/>
            <a:ext cx="5521063" cy="369332"/>
          </a:xfrm>
          <a:prstGeom prst="rect">
            <a:avLst/>
          </a:prstGeom>
          <a:noFill/>
        </p:spPr>
        <p:txBody>
          <a:bodyPr wrap="none" rtlCol="0">
            <a:spAutoFit/>
          </a:bodyPr>
          <a:lstStyle/>
          <a:p>
            <a:r>
              <a:rPr lang="ja-JP" altLang="en-US" dirty="0"/>
              <a:t>オープンデータ</a:t>
            </a:r>
            <a:r>
              <a:rPr lang="ja-JP" altLang="en-US" dirty="0" smtClean="0"/>
              <a:t>を活用したモデルケースの構築を推進</a:t>
            </a:r>
            <a:endParaRPr kumimoji="1" lang="ja-JP" altLang="en-US" dirty="0"/>
          </a:p>
        </p:txBody>
      </p:sp>
      <p:sp>
        <p:nvSpPr>
          <p:cNvPr id="32" name="テキスト ボックス 31"/>
          <p:cNvSpPr txBox="1"/>
          <p:nvPr/>
        </p:nvSpPr>
        <p:spPr>
          <a:xfrm>
            <a:off x="1291382" y="3155757"/>
            <a:ext cx="6434775" cy="369332"/>
          </a:xfrm>
          <a:prstGeom prst="rect">
            <a:avLst/>
          </a:prstGeom>
          <a:noFill/>
        </p:spPr>
        <p:txBody>
          <a:bodyPr wrap="none" rtlCol="0">
            <a:spAutoFit/>
          </a:bodyPr>
          <a:lstStyle/>
          <a:p>
            <a:r>
              <a:rPr lang="ja-JP" altLang="en-US" dirty="0" smtClean="0"/>
              <a:t>オープンデータ化の実現</a:t>
            </a:r>
            <a:r>
              <a:rPr kumimoji="1" lang="ja-JP" altLang="en-US" dirty="0" smtClean="0"/>
              <a:t>と情報流通連携基盤の普及課題の抽出</a:t>
            </a:r>
            <a:endParaRPr kumimoji="1" lang="ja-JP" altLang="en-US" dirty="0"/>
          </a:p>
        </p:txBody>
      </p:sp>
      <p:sp>
        <p:nvSpPr>
          <p:cNvPr id="33" name="下矢印 32"/>
          <p:cNvSpPr/>
          <p:nvPr/>
        </p:nvSpPr>
        <p:spPr>
          <a:xfrm>
            <a:off x="2502481" y="4518775"/>
            <a:ext cx="448749" cy="211238"/>
          </a:xfrm>
          <a:prstGeom prst="downArrow">
            <a:avLst>
              <a:gd name="adj1" fmla="val 48236"/>
              <a:gd name="adj2" fmla="val 60582"/>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4" name="角丸四角形 33"/>
          <p:cNvSpPr/>
          <p:nvPr/>
        </p:nvSpPr>
        <p:spPr>
          <a:xfrm>
            <a:off x="283270" y="3703557"/>
            <a:ext cx="5389944" cy="761962"/>
          </a:xfrm>
          <a:prstGeom prst="roundRect">
            <a:avLst>
              <a:gd name="adj" fmla="val 0"/>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altLang="ja-JP" sz="1050" b="1" dirty="0" smtClean="0">
              <a:solidFill>
                <a:schemeClr val="tx1"/>
              </a:solidFill>
            </a:endParaRPr>
          </a:p>
          <a:p>
            <a:r>
              <a:rPr lang="ja-JP" altLang="en-US" sz="1050" b="1" dirty="0" smtClean="0">
                <a:solidFill>
                  <a:schemeClr val="tx1"/>
                </a:solidFill>
              </a:rPr>
              <a:t>■防災・減災の観点から、社会資本の老朽化に対して国民</a:t>
            </a:r>
            <a:r>
              <a:rPr lang="ja-JP" altLang="en-US" sz="1050" b="1" dirty="0">
                <a:solidFill>
                  <a:schemeClr val="tx1"/>
                </a:solidFill>
              </a:rPr>
              <a:t>が</a:t>
            </a:r>
            <a:r>
              <a:rPr lang="ja-JP" altLang="en-US" sz="1050" b="1" dirty="0" smtClean="0">
                <a:solidFill>
                  <a:schemeClr val="tx1"/>
                </a:solidFill>
              </a:rPr>
              <a:t>注目</a:t>
            </a:r>
            <a:endParaRPr lang="en-US" altLang="ja-JP" sz="1050" b="1" dirty="0" smtClean="0">
              <a:solidFill>
                <a:schemeClr val="tx1"/>
              </a:solidFill>
            </a:endParaRPr>
          </a:p>
          <a:p>
            <a:r>
              <a:rPr lang="ja-JP" altLang="en-US" sz="1050" dirty="0" smtClean="0">
                <a:solidFill>
                  <a:schemeClr val="tx1"/>
                </a:solidFill>
              </a:rPr>
              <a:t>　　　　⇒・社会資本に関する情報公開の要望</a:t>
            </a:r>
            <a:endParaRPr lang="en-US" altLang="ja-JP" sz="1050" dirty="0" smtClean="0">
              <a:solidFill>
                <a:schemeClr val="tx1"/>
              </a:solidFill>
            </a:endParaRPr>
          </a:p>
          <a:p>
            <a:r>
              <a:rPr lang="ja-JP" altLang="en-US" sz="1050" dirty="0" smtClean="0">
                <a:solidFill>
                  <a:schemeClr val="tx1"/>
                </a:solidFill>
              </a:rPr>
              <a:t>　　  　 　 ・行政経営の効率化や地域活性化のための活用も重要</a:t>
            </a:r>
            <a:endParaRPr lang="en-US" altLang="ja-JP" sz="1050" dirty="0" smtClean="0">
              <a:solidFill>
                <a:schemeClr val="tx1"/>
              </a:solidFill>
            </a:endParaRPr>
          </a:p>
        </p:txBody>
      </p:sp>
      <p:sp>
        <p:nvSpPr>
          <p:cNvPr id="35" name="片側の 2 つの角を丸めた四角形 34"/>
          <p:cNvSpPr/>
          <p:nvPr/>
        </p:nvSpPr>
        <p:spPr>
          <a:xfrm>
            <a:off x="283270" y="3617074"/>
            <a:ext cx="5389944" cy="260119"/>
          </a:xfrm>
          <a:prstGeom prst="round2SameRect">
            <a:avLst>
              <a:gd name="adj1" fmla="val 0"/>
              <a:gd name="adj2" fmla="val 0"/>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rPr>
              <a:t>社会資本の</a:t>
            </a:r>
            <a:r>
              <a:rPr lang="ja-JP" altLang="en-US" sz="1200" dirty="0">
                <a:solidFill>
                  <a:schemeClr val="tx1"/>
                </a:solidFill>
              </a:rPr>
              <a:t>継続的</a:t>
            </a:r>
            <a:r>
              <a:rPr kumimoji="1" lang="ja-JP" altLang="en-US" sz="1200" dirty="0" smtClean="0">
                <a:solidFill>
                  <a:schemeClr val="tx1"/>
                </a:solidFill>
              </a:rPr>
              <a:t>な整備・維持管理が期待されている</a:t>
            </a:r>
            <a:endParaRPr kumimoji="1" lang="ja-JP" altLang="en-US" sz="1200" dirty="0">
              <a:solidFill>
                <a:schemeClr val="tx1"/>
              </a:solidFill>
            </a:endParaRPr>
          </a:p>
        </p:txBody>
      </p:sp>
      <p:sp>
        <p:nvSpPr>
          <p:cNvPr id="37" name="角丸四角形 36"/>
          <p:cNvSpPr/>
          <p:nvPr/>
        </p:nvSpPr>
        <p:spPr>
          <a:xfrm>
            <a:off x="283269" y="4934602"/>
            <a:ext cx="5389945" cy="1509061"/>
          </a:xfrm>
          <a:prstGeom prst="roundRect">
            <a:avLst>
              <a:gd name="adj" fmla="val 0"/>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altLang="ja-JP" sz="1050" b="1" dirty="0" smtClean="0">
              <a:solidFill>
                <a:schemeClr val="tx1"/>
              </a:solidFill>
            </a:endParaRPr>
          </a:p>
          <a:p>
            <a:r>
              <a:rPr lang="ja-JP" altLang="en-US" sz="1050" dirty="0" smtClean="0">
                <a:solidFill>
                  <a:schemeClr val="tx1"/>
                </a:solidFill>
              </a:rPr>
              <a:t>①　国・地方公共団体等が保有する社会資本情報を共通のデータ規格に基づき　</a:t>
            </a:r>
            <a:endParaRPr lang="en-US" altLang="ja-JP" sz="1050" dirty="0" smtClean="0">
              <a:solidFill>
                <a:schemeClr val="tx1"/>
              </a:solidFill>
            </a:endParaRPr>
          </a:p>
          <a:p>
            <a:r>
              <a:rPr lang="ja-JP" altLang="en-US" sz="1050" dirty="0">
                <a:solidFill>
                  <a:schemeClr val="tx1"/>
                </a:solidFill>
              </a:rPr>
              <a:t>　</a:t>
            </a:r>
            <a:r>
              <a:rPr lang="ja-JP" altLang="en-US" sz="1050" dirty="0" smtClean="0">
                <a:solidFill>
                  <a:schemeClr val="tx1"/>
                </a:solidFill>
              </a:rPr>
              <a:t> 　「社会資本情報流通連携基盤システム」に収集する</a:t>
            </a:r>
            <a:endParaRPr lang="en-US" altLang="ja-JP" sz="1050" dirty="0" smtClean="0">
              <a:solidFill>
                <a:schemeClr val="tx1"/>
              </a:solidFill>
            </a:endParaRPr>
          </a:p>
          <a:p>
            <a:pPr>
              <a:lnSpc>
                <a:spcPts val="200"/>
              </a:lnSpc>
            </a:pPr>
            <a:endParaRPr lang="en-US" altLang="ja-JP" sz="1050" dirty="0" smtClean="0">
              <a:solidFill>
                <a:schemeClr val="tx1"/>
              </a:solidFill>
            </a:endParaRPr>
          </a:p>
          <a:p>
            <a:r>
              <a:rPr lang="ja-JP" altLang="en-US" sz="1050" dirty="0" smtClean="0">
                <a:solidFill>
                  <a:schemeClr val="tx1"/>
                </a:solidFill>
              </a:rPr>
              <a:t>　 　　　　　 </a:t>
            </a:r>
            <a:r>
              <a:rPr lang="ja-JP" altLang="en-US" sz="1200" b="1" dirty="0">
                <a:solidFill>
                  <a:schemeClr val="tx1"/>
                </a:solidFill>
              </a:rPr>
              <a:t>機械判読に適し、二次利用</a:t>
            </a:r>
            <a:r>
              <a:rPr lang="ja-JP" altLang="en-US" sz="1200" b="1" dirty="0" smtClean="0">
                <a:solidFill>
                  <a:schemeClr val="tx1"/>
                </a:solidFill>
              </a:rPr>
              <a:t>が可能な形でオープンデータ化を実現</a:t>
            </a:r>
            <a:endParaRPr lang="en-US" altLang="ja-JP" sz="1200" b="1" dirty="0" smtClean="0">
              <a:solidFill>
                <a:schemeClr val="tx1"/>
              </a:solidFill>
            </a:endParaRPr>
          </a:p>
          <a:p>
            <a:r>
              <a:rPr lang="en-US" altLang="ja-JP" sz="1200" b="1" dirty="0" smtClean="0">
                <a:solidFill>
                  <a:schemeClr val="tx1"/>
                </a:solidFill>
              </a:rPr>
              <a:t>    </a:t>
            </a:r>
            <a:r>
              <a:rPr lang="ja-JP" altLang="en-US" sz="1200" b="1" dirty="0" smtClean="0">
                <a:solidFill>
                  <a:schemeClr val="tx1"/>
                </a:solidFill>
              </a:rPr>
              <a:t>　　　　</a:t>
            </a:r>
            <a:r>
              <a:rPr lang="ja-JP" altLang="en-US" sz="1200" b="1" dirty="0">
                <a:solidFill>
                  <a:schemeClr val="tx1"/>
                </a:solidFill>
              </a:rPr>
              <a:t> </a:t>
            </a:r>
            <a:r>
              <a:rPr lang="ja-JP" altLang="en-US" sz="1200" b="1" dirty="0" smtClean="0">
                <a:solidFill>
                  <a:schemeClr val="tx1"/>
                </a:solidFill>
              </a:rPr>
              <a:t>することを目的とする。</a:t>
            </a:r>
          </a:p>
          <a:p>
            <a:r>
              <a:rPr lang="ja-JP" altLang="en-US" sz="1050" dirty="0" smtClean="0">
                <a:solidFill>
                  <a:schemeClr val="tx1"/>
                </a:solidFill>
              </a:rPr>
              <a:t>②　他分野の情報と組み合わせることにより、情報サービスを構築する</a:t>
            </a:r>
            <a:endParaRPr lang="en-US" altLang="ja-JP" sz="1050" dirty="0" smtClean="0">
              <a:solidFill>
                <a:schemeClr val="tx1"/>
              </a:solidFill>
            </a:endParaRPr>
          </a:p>
          <a:p>
            <a:pPr>
              <a:lnSpc>
                <a:spcPts val="200"/>
              </a:lnSpc>
            </a:pPr>
            <a:endParaRPr lang="en-US" altLang="ja-JP" sz="1050" dirty="0" smtClean="0">
              <a:solidFill>
                <a:schemeClr val="tx1"/>
              </a:solidFill>
            </a:endParaRPr>
          </a:p>
          <a:p>
            <a:r>
              <a:rPr lang="ja-JP" altLang="en-US" sz="1050" dirty="0">
                <a:solidFill>
                  <a:schemeClr val="tx1"/>
                </a:solidFill>
              </a:rPr>
              <a:t>　</a:t>
            </a:r>
            <a:r>
              <a:rPr lang="ja-JP" altLang="en-US" sz="1050" dirty="0" smtClean="0">
                <a:solidFill>
                  <a:schemeClr val="tx1"/>
                </a:solidFill>
              </a:rPr>
              <a:t>　　　　     </a:t>
            </a:r>
            <a:r>
              <a:rPr lang="ja-JP" altLang="en-US" sz="1200" b="1" dirty="0" smtClean="0">
                <a:solidFill>
                  <a:schemeClr val="tx1"/>
                </a:solidFill>
              </a:rPr>
              <a:t>有益な新たな情報の価値を創造するとともに、情報流通連携基盤</a:t>
            </a:r>
            <a:endParaRPr lang="en-US" altLang="ja-JP" sz="1200" b="1" dirty="0" smtClean="0">
              <a:solidFill>
                <a:schemeClr val="tx1"/>
              </a:solidFill>
            </a:endParaRPr>
          </a:p>
          <a:p>
            <a:r>
              <a:rPr lang="en-US" altLang="ja-JP" sz="1200" b="1" dirty="0">
                <a:solidFill>
                  <a:schemeClr val="tx1"/>
                </a:solidFill>
              </a:rPr>
              <a:t> </a:t>
            </a:r>
            <a:r>
              <a:rPr lang="en-US" altLang="ja-JP" sz="1200" b="1" dirty="0" smtClean="0">
                <a:solidFill>
                  <a:schemeClr val="tx1"/>
                </a:solidFill>
              </a:rPr>
              <a:t>                </a:t>
            </a:r>
            <a:r>
              <a:rPr lang="ja-JP" altLang="en-US" sz="1200" b="1" dirty="0" smtClean="0">
                <a:solidFill>
                  <a:schemeClr val="tx1"/>
                </a:solidFill>
              </a:rPr>
              <a:t>（図</a:t>
            </a:r>
            <a:r>
              <a:rPr lang="en-US" altLang="ja-JP" sz="1200" b="1" dirty="0" smtClean="0">
                <a:solidFill>
                  <a:schemeClr val="tx1"/>
                </a:solidFill>
              </a:rPr>
              <a:t>1</a:t>
            </a:r>
            <a:r>
              <a:rPr lang="ja-JP" altLang="en-US" sz="1200" b="1" dirty="0" smtClean="0">
                <a:solidFill>
                  <a:schemeClr val="tx1"/>
                </a:solidFill>
              </a:rPr>
              <a:t>）を普及させるための課題を抽出することを目的とする。</a:t>
            </a:r>
            <a:endParaRPr lang="en-US" altLang="ja-JP" sz="1200" b="1" dirty="0" smtClean="0">
              <a:solidFill>
                <a:schemeClr val="tx1"/>
              </a:solidFill>
            </a:endParaRPr>
          </a:p>
          <a:p>
            <a:r>
              <a:rPr lang="ja-JP" altLang="en-US" sz="1050" dirty="0" smtClean="0">
                <a:solidFill>
                  <a:schemeClr val="tx1"/>
                </a:solidFill>
              </a:rPr>
              <a:t>　  　 </a:t>
            </a:r>
            <a:endParaRPr lang="en-US" altLang="ja-JP" sz="1050" dirty="0" smtClean="0">
              <a:solidFill>
                <a:schemeClr val="tx1"/>
              </a:solidFill>
            </a:endParaRPr>
          </a:p>
        </p:txBody>
      </p:sp>
      <p:sp>
        <p:nvSpPr>
          <p:cNvPr id="38" name="片側の 2 つの角を丸めた四角形 37"/>
          <p:cNvSpPr/>
          <p:nvPr/>
        </p:nvSpPr>
        <p:spPr>
          <a:xfrm>
            <a:off x="283270" y="4790973"/>
            <a:ext cx="5389944" cy="260119"/>
          </a:xfrm>
          <a:prstGeom prst="round2SameRect">
            <a:avLst>
              <a:gd name="adj1" fmla="val 0"/>
              <a:gd name="adj2" fmla="val 0"/>
            </a:avLst>
          </a:prstGeom>
          <a:solidFill>
            <a:schemeClr val="bg1">
              <a:lumMod val="9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rPr>
              <a:t>情報流通連携基盤の社会資本情報における適用性を実証</a:t>
            </a:r>
            <a:endParaRPr kumimoji="1" lang="ja-JP" altLang="en-US" sz="1200" dirty="0">
              <a:solidFill>
                <a:schemeClr val="tx1"/>
              </a:solidFill>
            </a:endParaRPr>
          </a:p>
        </p:txBody>
      </p:sp>
      <p:sp>
        <p:nvSpPr>
          <p:cNvPr id="41" name="ホームベース 40"/>
          <p:cNvSpPr/>
          <p:nvPr/>
        </p:nvSpPr>
        <p:spPr>
          <a:xfrm>
            <a:off x="777789" y="5485605"/>
            <a:ext cx="126888" cy="132919"/>
          </a:xfrm>
          <a:prstGeom prst="homePlate">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2" name="ホームベース 41"/>
          <p:cNvSpPr/>
          <p:nvPr/>
        </p:nvSpPr>
        <p:spPr>
          <a:xfrm>
            <a:off x="777789" y="6050755"/>
            <a:ext cx="126888" cy="132919"/>
          </a:xfrm>
          <a:prstGeom prst="homePlate">
            <a:avLst/>
          </a:pr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2239869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2</a:t>
            </a:r>
            <a:r>
              <a:rPr lang="ja-JP" altLang="en-US" sz="2000" dirty="0" smtClean="0"/>
              <a:t>　実証概要</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2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20" name="テキスト ボックス 19"/>
          <p:cNvSpPr txBox="1"/>
          <p:nvPr/>
        </p:nvSpPr>
        <p:spPr>
          <a:xfrm>
            <a:off x="4208244" y="6351131"/>
            <a:ext cx="1489510" cy="246221"/>
          </a:xfrm>
          <a:prstGeom prst="rect">
            <a:avLst/>
          </a:prstGeom>
          <a:noFill/>
        </p:spPr>
        <p:txBody>
          <a:bodyPr wrap="none" rtlCol="0">
            <a:spAutoFit/>
          </a:bodyPr>
          <a:lstStyle/>
          <a:p>
            <a:pPr algn="ctr"/>
            <a:r>
              <a:rPr lang="ja-JP" altLang="en-US" sz="1000" dirty="0" smtClean="0"/>
              <a:t>図</a:t>
            </a:r>
            <a:r>
              <a:rPr lang="en-US" altLang="ja-JP" sz="1000" dirty="0" smtClean="0"/>
              <a:t>2</a:t>
            </a:r>
            <a:r>
              <a:rPr lang="ja-JP" altLang="en-US" sz="1000" dirty="0" smtClean="0"/>
              <a:t>　本実証の全体概要</a:t>
            </a:r>
            <a:endParaRPr kumimoji="1" lang="ja-JP" altLang="en-US" sz="1000" dirty="0"/>
          </a:p>
        </p:txBody>
      </p:sp>
      <p:sp>
        <p:nvSpPr>
          <p:cNvPr id="23" name="角丸四角形 22"/>
          <p:cNvSpPr/>
          <p:nvPr/>
        </p:nvSpPr>
        <p:spPr>
          <a:xfrm>
            <a:off x="283270" y="908720"/>
            <a:ext cx="1213346"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rPr>
              <a:t>実証概要</a:t>
            </a:r>
            <a:endParaRPr lang="en-US" altLang="ja-JP" dirty="0" smtClean="0">
              <a:solidFill>
                <a:schemeClr val="bg1"/>
              </a:solidFill>
            </a:endParaRPr>
          </a:p>
        </p:txBody>
      </p:sp>
      <p:grpSp>
        <p:nvGrpSpPr>
          <p:cNvPr id="12" name="グループ化 11"/>
          <p:cNvGrpSpPr/>
          <p:nvPr/>
        </p:nvGrpSpPr>
        <p:grpSpPr>
          <a:xfrm>
            <a:off x="265764" y="1473969"/>
            <a:ext cx="4535933" cy="276091"/>
            <a:chOff x="273051" y="1473969"/>
            <a:chExt cx="4535933" cy="276091"/>
          </a:xfrm>
        </p:grpSpPr>
        <p:sp>
          <p:nvSpPr>
            <p:cNvPr id="25" name="角丸四角形 24"/>
            <p:cNvSpPr/>
            <p:nvPr/>
          </p:nvSpPr>
          <p:spPr>
            <a:xfrm>
              <a:off x="283271" y="1473971"/>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社会資本情報等のデータ規格の構築</a:t>
              </a:r>
              <a:endParaRPr lang="ja-JP" altLang="en-US" sz="1400" dirty="0">
                <a:solidFill>
                  <a:schemeClr val="tx1"/>
                </a:solidFill>
              </a:endParaRPr>
            </a:p>
          </p:txBody>
        </p:sp>
        <p:sp>
          <p:nvSpPr>
            <p:cNvPr id="26" name="片側の 2 つの角を丸めた四角形 25"/>
            <p:cNvSpPr/>
            <p:nvPr/>
          </p:nvSpPr>
          <p:spPr>
            <a:xfrm rot="16200000">
              <a:off x="253408" y="1493612"/>
              <a:ext cx="276091"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ja-JP" sz="1400" dirty="0">
                  <a:solidFill>
                    <a:schemeClr val="tx1"/>
                  </a:solidFill>
                </a:rPr>
                <a:t>1</a:t>
              </a:r>
              <a:endParaRPr kumimoji="1" lang="ja-JP" altLang="en-US" sz="1400" dirty="0">
                <a:solidFill>
                  <a:schemeClr val="tx1"/>
                </a:solidFill>
              </a:endParaRPr>
            </a:p>
          </p:txBody>
        </p:sp>
      </p:grpSp>
      <p:sp>
        <p:nvSpPr>
          <p:cNvPr id="42" name="角丸四角形 41"/>
          <p:cNvSpPr/>
          <p:nvPr/>
        </p:nvSpPr>
        <p:spPr>
          <a:xfrm>
            <a:off x="5097478" y="2482988"/>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検討会への協力</a:t>
            </a:r>
            <a:endParaRPr lang="ja-JP" altLang="en-US" sz="1400" dirty="0">
              <a:solidFill>
                <a:schemeClr val="tx1"/>
              </a:solidFill>
            </a:endParaRPr>
          </a:p>
        </p:txBody>
      </p:sp>
      <p:sp>
        <p:nvSpPr>
          <p:cNvPr id="43" name="片側の 2 つの角を丸めた四角形 42"/>
          <p:cNvSpPr/>
          <p:nvPr/>
        </p:nvSpPr>
        <p:spPr>
          <a:xfrm rot="16200000">
            <a:off x="5067616" y="2502628"/>
            <a:ext cx="276089"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en-US" altLang="ja-JP" sz="1400" dirty="0" smtClean="0">
                <a:solidFill>
                  <a:schemeClr val="tx1"/>
                </a:solidFill>
              </a:rPr>
              <a:t>8</a:t>
            </a:r>
            <a:endParaRPr kumimoji="1" lang="ja-JP" altLang="en-US" sz="1400" dirty="0">
              <a:solidFill>
                <a:schemeClr val="tx1"/>
              </a:solidFill>
            </a:endParaRPr>
          </a:p>
        </p:txBody>
      </p:sp>
      <p:grpSp>
        <p:nvGrpSpPr>
          <p:cNvPr id="4" name="グループ化 3"/>
          <p:cNvGrpSpPr/>
          <p:nvPr/>
        </p:nvGrpSpPr>
        <p:grpSpPr>
          <a:xfrm>
            <a:off x="566743" y="3023195"/>
            <a:ext cx="8590982" cy="3286125"/>
            <a:chOff x="566743" y="3023195"/>
            <a:chExt cx="8590982" cy="3286125"/>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058" y="3023195"/>
              <a:ext cx="615315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角丸四角形 2054"/>
            <p:cNvSpPr/>
            <p:nvPr/>
          </p:nvSpPr>
          <p:spPr>
            <a:xfrm>
              <a:off x="5081068" y="4106550"/>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smtClean="0">
                  <a:solidFill>
                    <a:srgbClr val="FF0000"/>
                  </a:solidFill>
                </a:rPr>
                <a:t>1</a:t>
              </a:r>
            </a:p>
          </p:txBody>
        </p:sp>
        <p:sp>
          <p:nvSpPr>
            <p:cNvPr id="64" name="角丸四角形 63"/>
            <p:cNvSpPr/>
            <p:nvPr/>
          </p:nvSpPr>
          <p:spPr>
            <a:xfrm>
              <a:off x="566743" y="4106550"/>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rgbClr val="FF0000"/>
                  </a:solidFill>
                </a:rPr>
                <a:t>2</a:t>
              </a:r>
              <a:endParaRPr lang="en-US" altLang="ja-JP" sz="1400" dirty="0" smtClean="0">
                <a:solidFill>
                  <a:srgbClr val="FF0000"/>
                </a:solidFill>
              </a:endParaRPr>
            </a:p>
          </p:txBody>
        </p:sp>
        <p:sp>
          <p:nvSpPr>
            <p:cNvPr id="66" name="角丸四角形 65"/>
            <p:cNvSpPr/>
            <p:nvPr/>
          </p:nvSpPr>
          <p:spPr>
            <a:xfrm>
              <a:off x="5225022" y="3353693"/>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smtClean="0">
                  <a:solidFill>
                    <a:srgbClr val="FF0000"/>
                  </a:solidFill>
                </a:rPr>
                <a:t>3</a:t>
              </a:r>
            </a:p>
          </p:txBody>
        </p:sp>
        <p:sp>
          <p:nvSpPr>
            <p:cNvPr id="67" name="角丸四角形 66"/>
            <p:cNvSpPr/>
            <p:nvPr/>
          </p:nvSpPr>
          <p:spPr>
            <a:xfrm>
              <a:off x="566743" y="3353693"/>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rgbClr val="FF0000"/>
                  </a:solidFill>
                </a:rPr>
                <a:t>4</a:t>
              </a:r>
              <a:endParaRPr lang="en-US" altLang="ja-JP" sz="1400" dirty="0" smtClean="0">
                <a:solidFill>
                  <a:srgbClr val="FF0000"/>
                </a:solidFill>
              </a:endParaRPr>
            </a:p>
          </p:txBody>
        </p:sp>
        <p:sp>
          <p:nvSpPr>
            <p:cNvPr id="68" name="角丸四角形 67"/>
            <p:cNvSpPr/>
            <p:nvPr/>
          </p:nvSpPr>
          <p:spPr>
            <a:xfrm>
              <a:off x="5496485" y="3353693"/>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smtClean="0">
                  <a:solidFill>
                    <a:srgbClr val="FF0000"/>
                  </a:solidFill>
                </a:rPr>
                <a:t>5</a:t>
              </a:r>
            </a:p>
          </p:txBody>
        </p:sp>
        <p:sp>
          <p:nvSpPr>
            <p:cNvPr id="69" name="角丸四角形 68"/>
            <p:cNvSpPr/>
            <p:nvPr/>
          </p:nvSpPr>
          <p:spPr>
            <a:xfrm>
              <a:off x="3867710" y="3353693"/>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rgbClr val="FF0000"/>
                  </a:solidFill>
                </a:rPr>
                <a:t>6</a:t>
              </a:r>
              <a:endParaRPr lang="en-US" altLang="ja-JP" sz="1400" dirty="0" smtClean="0">
                <a:solidFill>
                  <a:srgbClr val="FF0000"/>
                </a:solidFill>
              </a:endParaRPr>
            </a:p>
          </p:txBody>
        </p:sp>
        <p:sp>
          <p:nvSpPr>
            <p:cNvPr id="2057" name="右大かっこ 2056"/>
            <p:cNvSpPr/>
            <p:nvPr/>
          </p:nvSpPr>
          <p:spPr>
            <a:xfrm>
              <a:off x="6825023" y="3049742"/>
              <a:ext cx="175086" cy="3157224"/>
            </a:xfrm>
            <a:prstGeom prst="rightBracket">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8" name="テキスト ボックス 2057"/>
            <p:cNvSpPr txBox="1"/>
            <p:nvPr/>
          </p:nvSpPr>
          <p:spPr>
            <a:xfrm>
              <a:off x="7316631" y="4253504"/>
              <a:ext cx="1841094" cy="425656"/>
            </a:xfrm>
            <a:prstGeom prst="rect">
              <a:avLst/>
            </a:prstGeom>
            <a:noFill/>
            <a:ln w="19050">
              <a:solidFill>
                <a:schemeClr val="bg1">
                  <a:lumMod val="75000"/>
                </a:schemeClr>
              </a:solidFill>
            </a:ln>
          </p:spPr>
          <p:txBody>
            <a:bodyPr wrap="none" rtlCol="0" anchor="ctr">
              <a:noAutofit/>
            </a:bodyPr>
            <a:lstStyle/>
            <a:p>
              <a:pPr algn="ctr"/>
              <a:r>
                <a:rPr kumimoji="1" lang="ja-JP" altLang="en-US" sz="1050" b="1" dirty="0" smtClean="0"/>
                <a:t>継続運営に係る計画の策定</a:t>
              </a:r>
              <a:endParaRPr kumimoji="1" lang="ja-JP" altLang="en-US" sz="1050" b="1" dirty="0"/>
            </a:p>
          </p:txBody>
        </p:sp>
        <p:sp>
          <p:nvSpPr>
            <p:cNvPr id="74" name="角丸四角形 73"/>
            <p:cNvSpPr/>
            <p:nvPr/>
          </p:nvSpPr>
          <p:spPr>
            <a:xfrm>
              <a:off x="7260365" y="4106550"/>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smtClean="0">
                  <a:solidFill>
                    <a:srgbClr val="FF0000"/>
                  </a:solidFill>
                </a:rPr>
                <a:t>7</a:t>
              </a:r>
            </a:p>
          </p:txBody>
        </p:sp>
        <p:sp>
          <p:nvSpPr>
            <p:cNvPr id="2059" name="フローチャート : 抜出し 2058"/>
            <p:cNvSpPr/>
            <p:nvPr/>
          </p:nvSpPr>
          <p:spPr>
            <a:xfrm rot="5400000">
              <a:off x="6907575" y="4394324"/>
              <a:ext cx="530080" cy="144016"/>
            </a:xfrm>
            <a:prstGeom prst="flowChartExtra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7" name="フローチャート : 抜出し 76"/>
            <p:cNvSpPr/>
            <p:nvPr/>
          </p:nvSpPr>
          <p:spPr>
            <a:xfrm>
              <a:off x="7972138" y="4775448"/>
              <a:ext cx="530080" cy="144016"/>
            </a:xfrm>
            <a:prstGeom prst="flowChartExtra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8" name="テキスト ボックス 77"/>
            <p:cNvSpPr txBox="1"/>
            <p:nvPr/>
          </p:nvSpPr>
          <p:spPr>
            <a:xfrm>
              <a:off x="7316631" y="5059954"/>
              <a:ext cx="1841094" cy="889326"/>
            </a:xfrm>
            <a:prstGeom prst="rect">
              <a:avLst/>
            </a:prstGeom>
            <a:noFill/>
            <a:ln w="19050">
              <a:solidFill>
                <a:schemeClr val="bg1">
                  <a:lumMod val="75000"/>
                </a:schemeClr>
              </a:solidFill>
            </a:ln>
          </p:spPr>
          <p:txBody>
            <a:bodyPr wrap="none" rtlCol="0" anchor="ctr">
              <a:noAutofit/>
            </a:bodyPr>
            <a:lstStyle/>
            <a:p>
              <a:pPr algn="ctr"/>
              <a:r>
                <a:rPr lang="ja-JP" altLang="en-US" sz="1050" b="1" dirty="0" smtClean="0"/>
                <a:t>検討会</a:t>
              </a:r>
              <a:endParaRPr lang="en-US" altLang="ja-JP" sz="1050" b="1" dirty="0" smtClean="0"/>
            </a:p>
            <a:p>
              <a:pPr algn="ctr"/>
              <a:endParaRPr lang="en-US" altLang="ja-JP" sz="200" dirty="0" smtClean="0"/>
            </a:p>
            <a:p>
              <a:pPr algn="ctr"/>
              <a:r>
                <a:rPr lang="ja-JP" altLang="en-US" sz="1050" dirty="0" smtClean="0"/>
                <a:t>「技術検討会」</a:t>
              </a:r>
              <a:endParaRPr lang="en-US" altLang="ja-JP" sz="1050" dirty="0" smtClean="0"/>
            </a:p>
            <a:p>
              <a:pPr algn="ctr"/>
              <a:r>
                <a:rPr lang="ja-JP" altLang="en-US" sz="1050" dirty="0" smtClean="0"/>
                <a:t>「ガバナンス検討会」</a:t>
              </a:r>
              <a:endParaRPr lang="en-US" altLang="ja-JP" sz="1050" dirty="0" smtClean="0"/>
            </a:p>
            <a:p>
              <a:pPr algn="ctr"/>
              <a:r>
                <a:rPr lang="ja-JP" altLang="en-US" sz="1050" dirty="0" smtClean="0"/>
                <a:t>「利活用検討会」</a:t>
              </a:r>
              <a:endParaRPr kumimoji="1" lang="en-US" altLang="ja-JP" sz="1050" dirty="0"/>
            </a:p>
          </p:txBody>
        </p:sp>
        <p:sp>
          <p:nvSpPr>
            <p:cNvPr id="79" name="角丸四角形 78"/>
            <p:cNvSpPr/>
            <p:nvPr/>
          </p:nvSpPr>
          <p:spPr>
            <a:xfrm>
              <a:off x="7260365" y="4989066"/>
              <a:ext cx="210629" cy="288032"/>
            </a:xfrm>
            <a:prstGeom prst="roundRect">
              <a:avLst/>
            </a:prstGeom>
            <a:solidFill>
              <a:schemeClr val="accent2">
                <a:lumMod val="20000"/>
                <a:lumOff val="8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rgbClr val="FF0000"/>
                  </a:solidFill>
                </a:rPr>
                <a:t>8</a:t>
              </a:r>
              <a:endParaRPr lang="en-US" altLang="ja-JP" sz="1400" dirty="0" smtClean="0">
                <a:solidFill>
                  <a:srgbClr val="FF0000"/>
                </a:solidFill>
              </a:endParaRPr>
            </a:p>
          </p:txBody>
        </p:sp>
      </p:grpSp>
      <p:sp>
        <p:nvSpPr>
          <p:cNvPr id="2061" name="テキスト ボックス 2060"/>
          <p:cNvSpPr txBox="1"/>
          <p:nvPr/>
        </p:nvSpPr>
        <p:spPr>
          <a:xfrm>
            <a:off x="613645" y="1523652"/>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4.2.】</a:t>
            </a:r>
            <a:endParaRPr kumimoji="1" lang="ja-JP" altLang="en-US" sz="800" dirty="0"/>
          </a:p>
        </p:txBody>
      </p:sp>
      <p:grpSp>
        <p:nvGrpSpPr>
          <p:cNvPr id="2048" name="グループ化 2047"/>
          <p:cNvGrpSpPr/>
          <p:nvPr/>
        </p:nvGrpSpPr>
        <p:grpSpPr>
          <a:xfrm>
            <a:off x="265764" y="2146433"/>
            <a:ext cx="4535933" cy="276091"/>
            <a:chOff x="273051" y="1774324"/>
            <a:chExt cx="4535933" cy="276091"/>
          </a:xfrm>
        </p:grpSpPr>
        <p:sp>
          <p:nvSpPr>
            <p:cNvPr id="28" name="角丸四角形 27"/>
            <p:cNvSpPr/>
            <p:nvPr/>
          </p:nvSpPr>
          <p:spPr>
            <a:xfrm>
              <a:off x="283271" y="1774326"/>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社会資本情報等のオープンデータ化の実証</a:t>
              </a:r>
              <a:endParaRPr lang="ja-JP" altLang="en-US" sz="1400" dirty="0">
                <a:solidFill>
                  <a:schemeClr val="tx1"/>
                </a:solidFill>
              </a:endParaRPr>
            </a:p>
          </p:txBody>
        </p:sp>
        <p:sp>
          <p:nvSpPr>
            <p:cNvPr id="29" name="片側の 2 つの角を丸めた四角形 28"/>
            <p:cNvSpPr/>
            <p:nvPr/>
          </p:nvSpPr>
          <p:spPr>
            <a:xfrm rot="16200000">
              <a:off x="253408" y="1793967"/>
              <a:ext cx="276091"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ja-JP" sz="1400" dirty="0">
                  <a:solidFill>
                    <a:schemeClr val="tx1"/>
                  </a:solidFill>
                </a:rPr>
                <a:t>3</a:t>
              </a:r>
              <a:endParaRPr kumimoji="1" lang="ja-JP" altLang="en-US" sz="1400" dirty="0">
                <a:solidFill>
                  <a:schemeClr val="tx1"/>
                </a:solidFill>
              </a:endParaRPr>
            </a:p>
          </p:txBody>
        </p:sp>
      </p:grpSp>
      <p:sp>
        <p:nvSpPr>
          <p:cNvPr id="83" name="テキスト ボックス 82"/>
          <p:cNvSpPr txBox="1"/>
          <p:nvPr/>
        </p:nvSpPr>
        <p:spPr>
          <a:xfrm>
            <a:off x="613645" y="2196331"/>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4.4.】</a:t>
            </a:r>
            <a:endParaRPr kumimoji="1" lang="ja-JP" altLang="en-US" sz="800" dirty="0"/>
          </a:p>
        </p:txBody>
      </p:sp>
      <p:grpSp>
        <p:nvGrpSpPr>
          <p:cNvPr id="11" name="グループ化 10"/>
          <p:cNvGrpSpPr/>
          <p:nvPr/>
        </p:nvGrpSpPr>
        <p:grpSpPr>
          <a:xfrm>
            <a:off x="5081068" y="1473966"/>
            <a:ext cx="4535933" cy="276091"/>
            <a:chOff x="273051" y="2105045"/>
            <a:chExt cx="4535933" cy="276091"/>
          </a:xfrm>
        </p:grpSpPr>
        <p:sp>
          <p:nvSpPr>
            <p:cNvPr id="36" name="角丸四角形 35"/>
            <p:cNvSpPr/>
            <p:nvPr/>
          </p:nvSpPr>
          <p:spPr>
            <a:xfrm>
              <a:off x="283271" y="2105047"/>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社会資本情報の公開・二次利用ガイドの策定</a:t>
              </a:r>
              <a:endParaRPr lang="ja-JP" altLang="en-US" sz="1400" dirty="0">
                <a:solidFill>
                  <a:schemeClr val="tx1"/>
                </a:solidFill>
              </a:endParaRPr>
            </a:p>
          </p:txBody>
        </p:sp>
        <p:sp>
          <p:nvSpPr>
            <p:cNvPr id="37" name="片側の 2 つの角を丸めた四角形 36"/>
            <p:cNvSpPr/>
            <p:nvPr/>
          </p:nvSpPr>
          <p:spPr>
            <a:xfrm rot="16200000">
              <a:off x="253408" y="2124688"/>
              <a:ext cx="276091"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en-US" altLang="ja-JP" sz="1400" dirty="0" smtClean="0">
                  <a:solidFill>
                    <a:schemeClr val="tx1"/>
                  </a:solidFill>
                </a:rPr>
                <a:t>5</a:t>
              </a:r>
              <a:endParaRPr kumimoji="1" lang="ja-JP" altLang="en-US" sz="1400" dirty="0">
                <a:solidFill>
                  <a:schemeClr val="tx1"/>
                </a:solidFill>
              </a:endParaRPr>
            </a:p>
          </p:txBody>
        </p:sp>
      </p:grpSp>
      <p:sp>
        <p:nvSpPr>
          <p:cNvPr id="84" name="テキスト ボックス 83"/>
          <p:cNvSpPr txBox="1"/>
          <p:nvPr/>
        </p:nvSpPr>
        <p:spPr>
          <a:xfrm>
            <a:off x="5421662" y="1523216"/>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5.1.】</a:t>
            </a:r>
            <a:endParaRPr kumimoji="1" lang="ja-JP" altLang="en-US" sz="800" dirty="0"/>
          </a:p>
        </p:txBody>
      </p:sp>
      <p:grpSp>
        <p:nvGrpSpPr>
          <p:cNvPr id="2049" name="グループ化 2048"/>
          <p:cNvGrpSpPr/>
          <p:nvPr/>
        </p:nvGrpSpPr>
        <p:grpSpPr>
          <a:xfrm>
            <a:off x="5081068" y="2146646"/>
            <a:ext cx="4535933" cy="276091"/>
            <a:chOff x="273051" y="2835409"/>
            <a:chExt cx="4535933" cy="276091"/>
          </a:xfrm>
        </p:grpSpPr>
        <p:sp>
          <p:nvSpPr>
            <p:cNvPr id="40" name="角丸四角形 39"/>
            <p:cNvSpPr/>
            <p:nvPr/>
          </p:nvSpPr>
          <p:spPr>
            <a:xfrm>
              <a:off x="283271" y="2835411"/>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継続運用・普及に係る計画の策定等</a:t>
              </a:r>
              <a:endParaRPr lang="ja-JP" altLang="en-US" sz="1400" dirty="0">
                <a:solidFill>
                  <a:schemeClr val="tx1"/>
                </a:solidFill>
              </a:endParaRPr>
            </a:p>
          </p:txBody>
        </p:sp>
        <p:sp>
          <p:nvSpPr>
            <p:cNvPr id="41" name="片側の 2 つの角を丸めた四角形 40"/>
            <p:cNvSpPr/>
            <p:nvPr/>
          </p:nvSpPr>
          <p:spPr>
            <a:xfrm rot="16200000">
              <a:off x="253408" y="2855052"/>
              <a:ext cx="276091"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ja-JP" sz="1400" dirty="0">
                  <a:solidFill>
                    <a:schemeClr val="tx1"/>
                  </a:solidFill>
                </a:rPr>
                <a:t>7</a:t>
              </a:r>
              <a:endParaRPr kumimoji="1" lang="ja-JP" altLang="en-US" sz="1400" dirty="0">
                <a:solidFill>
                  <a:schemeClr val="tx1"/>
                </a:solidFill>
              </a:endParaRPr>
            </a:p>
          </p:txBody>
        </p:sp>
      </p:grpSp>
      <p:sp>
        <p:nvSpPr>
          <p:cNvPr id="85" name="テキスト ボックス 84"/>
          <p:cNvSpPr txBox="1"/>
          <p:nvPr/>
        </p:nvSpPr>
        <p:spPr>
          <a:xfrm>
            <a:off x="5421662" y="2195898"/>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a:t>6</a:t>
            </a:r>
            <a:r>
              <a:rPr lang="en-US" altLang="ja-JP" sz="800" dirty="0" smtClean="0"/>
              <a:t>】</a:t>
            </a:r>
            <a:endParaRPr kumimoji="1" lang="ja-JP" altLang="en-US" sz="800" dirty="0"/>
          </a:p>
        </p:txBody>
      </p:sp>
      <p:sp>
        <p:nvSpPr>
          <p:cNvPr id="86" name="テキスト ボックス 85"/>
          <p:cNvSpPr txBox="1"/>
          <p:nvPr/>
        </p:nvSpPr>
        <p:spPr>
          <a:xfrm>
            <a:off x="5439645" y="2532669"/>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a:t>7</a:t>
            </a:r>
            <a:r>
              <a:rPr lang="en-US" altLang="ja-JP" sz="800" dirty="0" smtClean="0"/>
              <a:t>】</a:t>
            </a:r>
            <a:endParaRPr kumimoji="1" lang="ja-JP" altLang="en-US" sz="800" dirty="0"/>
          </a:p>
        </p:txBody>
      </p:sp>
      <p:grpSp>
        <p:nvGrpSpPr>
          <p:cNvPr id="2052" name="グループ化 2051"/>
          <p:cNvGrpSpPr/>
          <p:nvPr/>
        </p:nvGrpSpPr>
        <p:grpSpPr>
          <a:xfrm>
            <a:off x="5087258" y="1810306"/>
            <a:ext cx="4535933" cy="276091"/>
            <a:chOff x="5087258" y="2533149"/>
            <a:chExt cx="4535933" cy="276091"/>
          </a:xfrm>
        </p:grpSpPr>
        <p:sp>
          <p:nvSpPr>
            <p:cNvPr id="38" name="角丸四角形 37"/>
            <p:cNvSpPr/>
            <p:nvPr/>
          </p:nvSpPr>
          <p:spPr>
            <a:xfrm>
              <a:off x="5097478" y="2533151"/>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一般公募による情報サービスの開発</a:t>
              </a:r>
              <a:endParaRPr lang="ja-JP" altLang="en-US" sz="1400" dirty="0">
                <a:solidFill>
                  <a:schemeClr val="tx1"/>
                </a:solidFill>
              </a:endParaRPr>
            </a:p>
          </p:txBody>
        </p:sp>
        <p:sp>
          <p:nvSpPr>
            <p:cNvPr id="39" name="片側の 2 つの角を丸めた四角形 38"/>
            <p:cNvSpPr/>
            <p:nvPr/>
          </p:nvSpPr>
          <p:spPr>
            <a:xfrm rot="16200000">
              <a:off x="5067616" y="2552791"/>
              <a:ext cx="276089"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en-US" altLang="ja-JP" sz="1400" dirty="0" smtClean="0">
                  <a:solidFill>
                    <a:schemeClr val="tx1"/>
                  </a:solidFill>
                </a:rPr>
                <a:t>6</a:t>
              </a:r>
              <a:endParaRPr kumimoji="1" lang="ja-JP" altLang="en-US" sz="1400" dirty="0">
                <a:solidFill>
                  <a:schemeClr val="tx1"/>
                </a:solidFill>
              </a:endParaRPr>
            </a:p>
          </p:txBody>
        </p:sp>
      </p:grpSp>
      <p:sp>
        <p:nvSpPr>
          <p:cNvPr id="87" name="テキスト ボックス 86"/>
          <p:cNvSpPr txBox="1"/>
          <p:nvPr/>
        </p:nvSpPr>
        <p:spPr>
          <a:xfrm>
            <a:off x="5439645" y="1859781"/>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a:t>5</a:t>
            </a:r>
            <a:r>
              <a:rPr lang="en-US" altLang="ja-JP" sz="800" dirty="0" smtClean="0"/>
              <a:t>.2.】</a:t>
            </a:r>
            <a:endParaRPr kumimoji="1" lang="ja-JP" altLang="en-US" sz="800" dirty="0"/>
          </a:p>
        </p:txBody>
      </p:sp>
      <p:grpSp>
        <p:nvGrpSpPr>
          <p:cNvPr id="2053" name="グループ化 2052"/>
          <p:cNvGrpSpPr/>
          <p:nvPr/>
        </p:nvGrpSpPr>
        <p:grpSpPr>
          <a:xfrm>
            <a:off x="265764" y="2482983"/>
            <a:ext cx="4535933" cy="276091"/>
            <a:chOff x="5087258" y="2012449"/>
            <a:chExt cx="4535933" cy="276091"/>
          </a:xfrm>
        </p:grpSpPr>
        <p:sp>
          <p:nvSpPr>
            <p:cNvPr id="32" name="角丸四角形 31"/>
            <p:cNvSpPr/>
            <p:nvPr/>
          </p:nvSpPr>
          <p:spPr>
            <a:xfrm>
              <a:off x="5097478" y="2012451"/>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社会資本情報サービスの実証</a:t>
              </a:r>
              <a:endParaRPr lang="ja-JP" altLang="en-US" sz="1400" dirty="0">
                <a:solidFill>
                  <a:schemeClr val="tx1"/>
                </a:solidFill>
              </a:endParaRPr>
            </a:p>
          </p:txBody>
        </p:sp>
        <p:sp>
          <p:nvSpPr>
            <p:cNvPr id="33" name="片側の 2 つの角を丸めた四角形 32"/>
            <p:cNvSpPr/>
            <p:nvPr/>
          </p:nvSpPr>
          <p:spPr>
            <a:xfrm rot="16200000">
              <a:off x="5067616" y="2032091"/>
              <a:ext cx="276089"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ja-JP" sz="1400" dirty="0">
                  <a:solidFill>
                    <a:schemeClr val="tx1"/>
                  </a:solidFill>
                </a:rPr>
                <a:t>4</a:t>
              </a:r>
              <a:endParaRPr kumimoji="1" lang="ja-JP" altLang="en-US" sz="1400" dirty="0">
                <a:solidFill>
                  <a:schemeClr val="tx1"/>
                </a:solidFill>
              </a:endParaRPr>
            </a:p>
          </p:txBody>
        </p:sp>
      </p:grpSp>
      <p:sp>
        <p:nvSpPr>
          <p:cNvPr id="88" name="テキスト ボックス 87"/>
          <p:cNvSpPr txBox="1"/>
          <p:nvPr/>
        </p:nvSpPr>
        <p:spPr>
          <a:xfrm>
            <a:off x="618151" y="2532879"/>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4.5.】</a:t>
            </a:r>
            <a:endParaRPr kumimoji="1" lang="ja-JP" altLang="en-US" sz="800" dirty="0"/>
          </a:p>
        </p:txBody>
      </p:sp>
      <p:grpSp>
        <p:nvGrpSpPr>
          <p:cNvPr id="2054" name="グループ化 2053"/>
          <p:cNvGrpSpPr/>
          <p:nvPr/>
        </p:nvGrpSpPr>
        <p:grpSpPr>
          <a:xfrm>
            <a:off x="265764" y="1810519"/>
            <a:ext cx="4535933" cy="276091"/>
            <a:chOff x="5087258" y="1466349"/>
            <a:chExt cx="4535933" cy="276091"/>
          </a:xfrm>
        </p:grpSpPr>
        <p:sp>
          <p:nvSpPr>
            <p:cNvPr id="30" name="角丸四角形 29"/>
            <p:cNvSpPr/>
            <p:nvPr/>
          </p:nvSpPr>
          <p:spPr>
            <a:xfrm>
              <a:off x="5097478" y="1466351"/>
              <a:ext cx="4525713" cy="276089"/>
            </a:xfrm>
            <a:prstGeom prst="roundRect">
              <a:avLst>
                <a:gd name="adj" fmla="val 10351"/>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schemeClr val="tx1"/>
                  </a:solidFill>
                </a:rPr>
                <a:t>　　　　　　　　社会資本情報流通連携基盤システムの構築</a:t>
              </a:r>
            </a:p>
          </p:txBody>
        </p:sp>
        <p:sp>
          <p:nvSpPr>
            <p:cNvPr id="31" name="片側の 2 つの角を丸めた四角形 30"/>
            <p:cNvSpPr/>
            <p:nvPr/>
          </p:nvSpPr>
          <p:spPr>
            <a:xfrm rot="16200000">
              <a:off x="5067616" y="1485991"/>
              <a:ext cx="276089" cy="236805"/>
            </a:xfrm>
            <a:prstGeom prst="round2SameRect">
              <a:avLst>
                <a:gd name="adj1" fmla="val 17675"/>
                <a:gd name="adj2" fmla="val 0"/>
              </a:avLst>
            </a:prstGeom>
            <a:solidFill>
              <a:schemeClr val="accent2">
                <a:lumMod val="20000"/>
                <a:lumOff val="80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ja-JP" sz="1400" dirty="0" smtClean="0">
                  <a:solidFill>
                    <a:schemeClr val="tx1"/>
                  </a:solidFill>
                </a:rPr>
                <a:t>2</a:t>
              </a:r>
              <a:endParaRPr kumimoji="1" lang="ja-JP" altLang="en-US" sz="1400" dirty="0">
                <a:solidFill>
                  <a:schemeClr val="tx1"/>
                </a:solidFill>
              </a:endParaRPr>
            </a:p>
          </p:txBody>
        </p:sp>
      </p:grpSp>
      <p:sp>
        <p:nvSpPr>
          <p:cNvPr id="89" name="テキスト ボックス 88"/>
          <p:cNvSpPr txBox="1"/>
          <p:nvPr/>
        </p:nvSpPr>
        <p:spPr>
          <a:xfrm>
            <a:off x="607931" y="1860206"/>
            <a:ext cx="614311" cy="176720"/>
          </a:xfrm>
          <a:prstGeom prst="rect">
            <a:avLst/>
          </a:prstGeom>
          <a:noFill/>
          <a:ln>
            <a:no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4.3.】</a:t>
            </a:r>
            <a:endParaRPr kumimoji="1" lang="ja-JP" altLang="en-US" sz="800" dirty="0"/>
          </a:p>
        </p:txBody>
      </p:sp>
    </p:spTree>
    <p:extLst>
      <p:ext uri="{BB962C8B-B14F-4D97-AF65-F5344CB8AC3E}">
        <p14:creationId xmlns:p14="http://schemas.microsoft.com/office/powerpoint/2010/main" val="4084579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a:t>3</a:t>
            </a:r>
            <a:r>
              <a:rPr lang="ja-JP" altLang="en-US" sz="2000" dirty="0" smtClean="0"/>
              <a:t>　実証データ規格・オープンデータの管理・利用について</a:t>
            </a:r>
            <a:r>
              <a:rPr lang="en-US" altLang="ja-JP" sz="2000" dirty="0" smtClean="0"/>
              <a:t/>
            </a:r>
            <a:br>
              <a:rPr lang="en-US" altLang="ja-JP" sz="2000" dirty="0" smtClean="0"/>
            </a:br>
            <a:r>
              <a:rPr lang="ja-JP" altLang="en-US" sz="2000" dirty="0"/>
              <a:t>　</a:t>
            </a:r>
            <a:r>
              <a:rPr lang="ja-JP" altLang="en-US" sz="2000" dirty="0" smtClean="0"/>
              <a:t>　　</a:t>
            </a:r>
            <a:r>
              <a:rPr lang="ja-JP" altLang="en-US" sz="1400" dirty="0" smtClean="0"/>
              <a:t>（効率的なデータ変換、管理方法、二次利用不可能なオープンデータ）</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3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6" name="テキスト ボックス 15"/>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4.2.】</a:t>
            </a:r>
            <a:endParaRPr kumimoji="1" lang="ja-JP" altLang="en-US" sz="800" dirty="0"/>
          </a:p>
        </p:txBody>
      </p:sp>
      <p:sp>
        <p:nvSpPr>
          <p:cNvPr id="7" name="角丸四角形 6"/>
          <p:cNvSpPr/>
          <p:nvPr/>
        </p:nvSpPr>
        <p:spPr>
          <a:xfrm>
            <a:off x="5109746" y="908720"/>
            <a:ext cx="1985517"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データ変換</a:t>
            </a:r>
            <a:endParaRPr lang="en-US" altLang="ja-JP" dirty="0" smtClean="0">
              <a:solidFill>
                <a:schemeClr val="bg1"/>
              </a:solidFill>
            </a:endParaRPr>
          </a:p>
        </p:txBody>
      </p:sp>
      <p:sp>
        <p:nvSpPr>
          <p:cNvPr id="8" name="角丸四角形 7"/>
          <p:cNvSpPr/>
          <p:nvPr/>
        </p:nvSpPr>
        <p:spPr>
          <a:xfrm>
            <a:off x="274464"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データ規格</a:t>
            </a:r>
            <a:endParaRPr lang="en-US" altLang="ja-JP" dirty="0" smtClean="0">
              <a:solidFill>
                <a:schemeClr val="bg1"/>
              </a:solidFill>
            </a:endParaRPr>
          </a:p>
        </p:txBody>
      </p:sp>
      <p:sp>
        <p:nvSpPr>
          <p:cNvPr id="10" name="角丸四角形 9"/>
          <p:cNvSpPr/>
          <p:nvPr/>
        </p:nvSpPr>
        <p:spPr>
          <a:xfrm>
            <a:off x="283270" y="4293096"/>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データ識別子</a:t>
            </a:r>
            <a:endParaRPr lang="en-US" altLang="ja-JP" dirty="0" smtClean="0">
              <a:solidFill>
                <a:schemeClr val="bg1"/>
              </a:solidFill>
            </a:endParaRPr>
          </a:p>
        </p:txBody>
      </p:sp>
      <p:sp>
        <p:nvSpPr>
          <p:cNvPr id="11" name="テキスト ボックス 10"/>
          <p:cNvSpPr txBox="1"/>
          <p:nvPr/>
        </p:nvSpPr>
        <p:spPr>
          <a:xfrm>
            <a:off x="2091169" y="991761"/>
            <a:ext cx="2388795" cy="276999"/>
          </a:xfrm>
          <a:prstGeom prst="rect">
            <a:avLst/>
          </a:prstGeom>
          <a:noFill/>
        </p:spPr>
        <p:txBody>
          <a:bodyPr wrap="none" rtlCol="0">
            <a:spAutoFit/>
          </a:bodyPr>
          <a:lstStyle/>
          <a:p>
            <a:r>
              <a:rPr kumimoji="1" lang="ja-JP" altLang="en-US" sz="1200" dirty="0" smtClean="0"/>
              <a:t>外部仕様書に準拠したデータ規格</a:t>
            </a:r>
            <a:endParaRPr kumimoji="1" lang="ja-JP" altLang="en-US" sz="1200" dirty="0"/>
          </a:p>
        </p:txBody>
      </p:sp>
      <p:sp>
        <p:nvSpPr>
          <p:cNvPr id="13" name="テキスト ボックス 12"/>
          <p:cNvSpPr txBox="1"/>
          <p:nvPr/>
        </p:nvSpPr>
        <p:spPr>
          <a:xfrm>
            <a:off x="2072680" y="4376137"/>
            <a:ext cx="2451633" cy="276999"/>
          </a:xfrm>
          <a:prstGeom prst="rect">
            <a:avLst/>
          </a:prstGeom>
          <a:noFill/>
        </p:spPr>
        <p:txBody>
          <a:bodyPr wrap="none" rtlCol="0">
            <a:spAutoFit/>
          </a:bodyPr>
          <a:lstStyle/>
          <a:p>
            <a:r>
              <a:rPr kumimoji="1" lang="en-US" altLang="ja-JP" sz="1200" dirty="0" err="1" smtClean="0"/>
              <a:t>ucode</a:t>
            </a:r>
            <a:r>
              <a:rPr kumimoji="1" lang="ja-JP" altLang="en-US" sz="1200" dirty="0" smtClean="0"/>
              <a:t>を利用したデータ識別子体系</a:t>
            </a:r>
            <a:endParaRPr kumimoji="1" lang="ja-JP" altLang="en-US" sz="1200" dirty="0"/>
          </a:p>
        </p:txBody>
      </p:sp>
      <p:sp>
        <p:nvSpPr>
          <p:cNvPr id="14" name="角丸四角形 13"/>
          <p:cNvSpPr/>
          <p:nvPr/>
        </p:nvSpPr>
        <p:spPr>
          <a:xfrm>
            <a:off x="5109747" y="5013176"/>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二次利用不可</a:t>
            </a:r>
            <a:endParaRPr lang="en-US" altLang="ja-JP" dirty="0" smtClean="0">
              <a:solidFill>
                <a:schemeClr val="bg1"/>
              </a:solidFill>
            </a:endParaRPr>
          </a:p>
        </p:txBody>
      </p:sp>
      <p:sp>
        <p:nvSpPr>
          <p:cNvPr id="15" name="角丸四角形 14"/>
          <p:cNvSpPr/>
          <p:nvPr/>
        </p:nvSpPr>
        <p:spPr>
          <a:xfrm>
            <a:off x="273049" y="1340768"/>
            <a:ext cx="4607943" cy="432048"/>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rPr>
              <a:t>データモデルは</a:t>
            </a:r>
            <a:r>
              <a:rPr lang="en-US" altLang="ja-JP" sz="1100" dirty="0" smtClean="0">
                <a:solidFill>
                  <a:schemeClr val="tx1"/>
                </a:solidFill>
              </a:rPr>
              <a:t>RDF</a:t>
            </a:r>
            <a:r>
              <a:rPr lang="ja-JP" altLang="en-US" sz="1100" dirty="0" smtClean="0">
                <a:solidFill>
                  <a:schemeClr val="tx1"/>
                </a:solidFill>
              </a:rPr>
              <a:t>データモデルに準拠し、データ毎に</a:t>
            </a:r>
            <a:r>
              <a:rPr lang="en-US" altLang="ja-JP" sz="1100" dirty="0" smtClean="0">
                <a:solidFill>
                  <a:schemeClr val="tx1"/>
                </a:solidFill>
              </a:rPr>
              <a:t>RDF</a:t>
            </a:r>
            <a:r>
              <a:rPr lang="ja-JP" altLang="en-US" sz="1100" dirty="0" smtClean="0">
                <a:solidFill>
                  <a:schemeClr val="tx1"/>
                </a:solidFill>
              </a:rPr>
              <a:t>グラフ化する構成としている。</a:t>
            </a:r>
            <a:r>
              <a:rPr lang="ja-JP" altLang="en-US" sz="1100" dirty="0">
                <a:solidFill>
                  <a:schemeClr val="tx1"/>
                </a:solidFill>
              </a:rPr>
              <a:t>主</a:t>
            </a:r>
            <a:r>
              <a:rPr lang="ja-JP" altLang="en-US" sz="1100" dirty="0" smtClean="0">
                <a:solidFill>
                  <a:schemeClr val="tx1"/>
                </a:solidFill>
              </a:rPr>
              <a:t>なデータについて以下に示す。</a:t>
            </a:r>
          </a:p>
        </p:txBody>
      </p:sp>
      <p:graphicFrame>
        <p:nvGraphicFramePr>
          <p:cNvPr id="4" name="表 3"/>
          <p:cNvGraphicFramePr>
            <a:graphicFrameLocks noGrp="1"/>
          </p:cNvGraphicFramePr>
          <p:nvPr>
            <p:extLst>
              <p:ext uri="{D42A27DB-BD31-4B8C-83A1-F6EECF244321}">
                <p14:modId xmlns:p14="http://schemas.microsoft.com/office/powerpoint/2010/main" val="1878818605"/>
              </p:ext>
            </p:extLst>
          </p:nvPr>
        </p:nvGraphicFramePr>
        <p:xfrm>
          <a:off x="296640" y="1844824"/>
          <a:ext cx="4512344" cy="2255520"/>
        </p:xfrm>
        <a:graphic>
          <a:graphicData uri="http://schemas.openxmlformats.org/drawingml/2006/table">
            <a:tbl>
              <a:tblPr firstRow="1" bandRow="1">
                <a:tableStyleId>{00A15C55-8517-42AA-B614-E9B94910E393}</a:tableStyleId>
              </a:tblPr>
              <a:tblGrid>
                <a:gridCol w="1127968"/>
                <a:gridCol w="1152128"/>
                <a:gridCol w="2232248"/>
              </a:tblGrid>
              <a:tr h="132015">
                <a:tc>
                  <a:txBody>
                    <a:bodyPr/>
                    <a:lstStyle/>
                    <a:p>
                      <a:pPr algn="ctr"/>
                      <a:r>
                        <a:rPr kumimoji="1" lang="ja-JP" altLang="en-US" sz="800" dirty="0" smtClean="0"/>
                        <a:t>社会資本情報等</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データ</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800" dirty="0" smtClean="0"/>
                        <a:t>RDF</a:t>
                      </a:r>
                      <a:r>
                        <a:rPr kumimoji="1" lang="ja-JP" altLang="en-US" sz="800" dirty="0" smtClean="0"/>
                        <a:t>グラフ名</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32015">
                <a:tc rowSpan="6">
                  <a:txBody>
                    <a:bodyPr/>
                    <a:lstStyle/>
                    <a:p>
                      <a:r>
                        <a:rPr kumimoji="1" lang="ja-JP" altLang="en-US" sz="800" b="1" dirty="0" smtClean="0"/>
                        <a:t>社会資本情報</a:t>
                      </a:r>
                      <a:endParaRPr kumimoji="1" lang="ja-JP" altLang="en-US" sz="800" b="1"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道路（諸元・補修・図面）</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700" dirty="0" smtClean="0">
                          <a:latin typeface="ＭＳ Ｐ明朝" panose="02020600040205080304" pitchFamily="18" charset="-128"/>
                          <a:ea typeface="ＭＳ Ｐ明朝" panose="02020600040205080304" pitchFamily="18" charset="-128"/>
                        </a:rPr>
                        <a:t>http://opendata.elg-front.jp/marketing/road#</a:t>
                      </a:r>
                      <a:endParaRPr kumimoji="1" lang="ja-JP" altLang="en-US" sz="7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vMerge="1">
                  <a:txBody>
                    <a:bodyPr/>
                    <a:lstStyle/>
                    <a:p>
                      <a:endParaRPr kumimoji="1" lang="ja-JP" altLang="en-US" sz="800" dirty="0"/>
                    </a:p>
                  </a:txBody>
                  <a:tcPr/>
                </a:tc>
                <a:tc>
                  <a:txBody>
                    <a:bodyPr/>
                    <a:lstStyle/>
                    <a:p>
                      <a:r>
                        <a:rPr kumimoji="1" lang="ja-JP" altLang="en-US" sz="800" dirty="0" smtClean="0">
                          <a:latin typeface="ＭＳ Ｐ明朝" panose="02020600040205080304" pitchFamily="18" charset="-128"/>
                          <a:ea typeface="ＭＳ Ｐ明朝" panose="02020600040205080304" pitchFamily="18" charset="-128"/>
                        </a:rPr>
                        <a:t>橋梁（諸元・補修）</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http://opendata.elg-front.jp/marketing/bridge#</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vMerge="1">
                  <a:txBody>
                    <a:bodyPr/>
                    <a:lstStyle/>
                    <a:p>
                      <a:endParaRPr kumimoji="1" lang="ja-JP" altLang="en-US" sz="800" dirty="0"/>
                    </a:p>
                  </a:txBody>
                  <a:tcPr/>
                </a:tc>
                <a:tc>
                  <a:txBody>
                    <a:bodyPr/>
                    <a:lstStyle/>
                    <a:p>
                      <a:r>
                        <a:rPr kumimoji="1" lang="ja-JP" altLang="en-US" sz="800" dirty="0" smtClean="0">
                          <a:latin typeface="ＭＳ Ｐ明朝" panose="02020600040205080304" pitchFamily="18" charset="-128"/>
                          <a:ea typeface="ＭＳ Ｐ明朝" panose="02020600040205080304" pitchFamily="18" charset="-128"/>
                        </a:rPr>
                        <a:t>トンネル（諸元・補修）</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http://opendata.elg-front.jp/marketing/tunnel#</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vMerge="1">
                  <a:txBody>
                    <a:bodyPr/>
                    <a:lstStyle/>
                    <a:p>
                      <a:endParaRPr kumimoji="1" lang="ja-JP" altLang="en-US" sz="800" dirty="0"/>
                    </a:p>
                  </a:txBody>
                  <a:tcPr marL="36000" marR="72000">
                    <a:lnL w="12700" cap="flat" cmpd="sng" algn="ctr">
                      <a:solidFill>
                        <a:srgbClr val="7030A0"/>
                      </a:solidFill>
                      <a:prstDash val="solid"/>
                      <a:round/>
                      <a:headEnd type="none" w="med" len="med"/>
                      <a:tailEnd type="none" w="med" len="med"/>
                    </a:lnL>
                    <a:lnR w="12700" cap="flat" cmpd="sng" algn="ctr">
                      <a:solidFill>
                        <a:srgbClr val="7030A0"/>
                      </a:solidFill>
                      <a:prstDash val="solid"/>
                      <a:round/>
                      <a:headEnd type="none" w="med" len="med"/>
                      <a:tailEnd type="none" w="med" len="med"/>
                    </a:lnR>
                    <a:lnT w="12700" cap="flat" cmpd="sng" algn="ctr">
                      <a:solidFill>
                        <a:srgbClr val="7030A0"/>
                      </a:solidFill>
                      <a:prstDash val="solid"/>
                      <a:round/>
                      <a:headEnd type="none" w="med" len="med"/>
                      <a:tailEnd type="none" w="med" len="med"/>
                    </a:lnT>
                    <a:lnB w="12700" cap="flat" cmpd="sng" algn="ctr">
                      <a:solidFill>
                        <a:srgbClr val="7030A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入札情報</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http://opendata.elg-front.jp/marketing/bitInformation#</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vMerge="1">
                  <a:txBody>
                    <a:bodyPr/>
                    <a:lstStyle/>
                    <a:p>
                      <a:endParaRPr kumimoji="1" lang="ja-JP" altLang="en-US" sz="800" dirty="0"/>
                    </a:p>
                  </a:txBody>
                  <a:tcPr marL="36000" marR="72000">
                    <a:lnL w="12700" cap="flat" cmpd="sng" algn="ctr">
                      <a:solidFill>
                        <a:srgbClr val="7030A0"/>
                      </a:solidFill>
                      <a:prstDash val="solid"/>
                      <a:round/>
                      <a:headEnd type="none" w="med" len="med"/>
                      <a:tailEnd type="none" w="med" len="med"/>
                    </a:lnL>
                    <a:lnR w="12700" cap="flat" cmpd="sng" algn="ctr">
                      <a:solidFill>
                        <a:srgbClr val="7030A0"/>
                      </a:solidFill>
                      <a:prstDash val="solid"/>
                      <a:round/>
                      <a:headEnd type="none" w="med" len="med"/>
                      <a:tailEnd type="none" w="med" len="med"/>
                    </a:lnR>
                    <a:lnT w="12700" cap="flat" cmpd="sng" algn="ctr">
                      <a:solidFill>
                        <a:srgbClr val="7030A0"/>
                      </a:solidFill>
                      <a:prstDash val="solid"/>
                      <a:round/>
                      <a:headEnd type="none" w="med" len="med"/>
                      <a:tailEnd type="none" w="med" len="med"/>
                    </a:lnT>
                    <a:lnB w="12700" cap="flat" cmpd="sng" algn="ctr">
                      <a:solidFill>
                        <a:srgbClr val="7030A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通学路点検結果の情報</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http://opendata.elg-front.jp/tenken/tenken#</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800" dirty="0" smtClean="0"/>
                    </a:p>
                  </a:txBody>
                  <a:tcPr marL="36000" marR="72000">
                    <a:lnL w="12700" cap="flat" cmpd="sng" algn="ctr">
                      <a:solidFill>
                        <a:srgbClr val="7030A0"/>
                      </a:solidFill>
                      <a:prstDash val="solid"/>
                      <a:round/>
                      <a:headEnd type="none" w="med" len="med"/>
                      <a:tailEnd type="none" w="med" len="med"/>
                    </a:lnL>
                    <a:lnR w="12700" cap="flat" cmpd="sng" algn="ctr">
                      <a:solidFill>
                        <a:srgbClr val="7030A0"/>
                      </a:solidFill>
                      <a:prstDash val="solid"/>
                      <a:round/>
                      <a:headEnd type="none" w="med" len="med"/>
                      <a:tailEnd type="none" w="med" len="med"/>
                    </a:lnR>
                    <a:lnT w="12700" cap="flat" cmpd="sng" algn="ctr">
                      <a:solidFill>
                        <a:srgbClr val="7030A0"/>
                      </a:solidFill>
                      <a:prstDash val="solid"/>
                      <a:round/>
                      <a:headEnd type="none" w="med" len="med"/>
                      <a:tailEnd type="none" w="med" len="med"/>
                    </a:lnT>
                    <a:lnB w="12700" cap="flat" cmpd="sng" algn="ctr">
                      <a:solidFill>
                        <a:srgbClr val="7030A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防犯メールの情報</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http://opendata.elg-front.jp/tenken/fukkei#</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ja-JP" altLang="en-US" sz="800" b="1" dirty="0" smtClean="0"/>
                        <a:t>工事実績情報</a:t>
                      </a:r>
                      <a:endParaRPr kumimoji="1" lang="ja-JP" altLang="en-US" sz="800" b="1"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工事実績情報</a:t>
                      </a:r>
                      <a:endParaRPr kumimoji="1" lang="en-US" altLang="ja-JP" sz="800" dirty="0" smtClean="0">
                        <a:latin typeface="ＭＳ Ｐ明朝" panose="02020600040205080304" pitchFamily="18" charset="-128"/>
                        <a:ea typeface="ＭＳ Ｐ明朝" panose="02020600040205080304" pitchFamily="18" charset="-128"/>
                      </a:endParaRPr>
                    </a:p>
                    <a:p>
                      <a:r>
                        <a:rPr kumimoji="1" lang="ja-JP" altLang="en-US" sz="800" dirty="0" smtClean="0">
                          <a:latin typeface="ＭＳ Ｐ明朝" panose="02020600040205080304" pitchFamily="18" charset="-128"/>
                          <a:ea typeface="ＭＳ Ｐ明朝" panose="02020600040205080304" pitchFamily="18" charset="-128"/>
                        </a:rPr>
                        <a:t>（基本・業者・技術）</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http://opendata.elg-front.jp/marketing/jisseki#</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t>苦情・問い合わせ情報</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苦情問い合わせ</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http://opendata.elg-front.jp/marketing/report#</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t>ソーシャルメディア情報</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Twitter</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700" dirty="0" smtClean="0">
                          <a:latin typeface="ＭＳ Ｐ明朝" panose="02020600040205080304" pitchFamily="18" charset="-128"/>
                          <a:ea typeface="ＭＳ Ｐ明朝" panose="02020600040205080304" pitchFamily="18" charset="-128"/>
                        </a:rPr>
                        <a:t>http://opendata.elg-front.jp/marketing/rtweets#</a:t>
                      </a:r>
                      <a:endParaRPr kumimoji="1" lang="ja-JP" altLang="en-US" sz="7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17" name="角丸四角形 16"/>
          <p:cNvSpPr/>
          <p:nvPr/>
        </p:nvSpPr>
        <p:spPr>
          <a:xfrm>
            <a:off x="272480" y="4725144"/>
            <a:ext cx="4608512" cy="720080"/>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1100" dirty="0" err="1" smtClean="0">
                <a:solidFill>
                  <a:schemeClr val="tx1"/>
                </a:solidFill>
              </a:rPr>
              <a:t>ucode</a:t>
            </a:r>
            <a:r>
              <a:rPr lang="ja-JP" altLang="en-US" sz="1100" dirty="0" smtClean="0">
                <a:solidFill>
                  <a:schemeClr val="tx1"/>
                </a:solidFill>
              </a:rPr>
              <a:t>を利用するデータ識別子体系とし、</a:t>
            </a:r>
            <a:r>
              <a:rPr lang="en-US" altLang="ja-JP" sz="1100" dirty="0" smtClean="0">
                <a:solidFill>
                  <a:schemeClr val="tx1"/>
                </a:solidFill>
              </a:rPr>
              <a:t>T-Engine Forum</a:t>
            </a:r>
            <a:r>
              <a:rPr lang="ja-JP" altLang="en-US" sz="1100" dirty="0" smtClean="0">
                <a:solidFill>
                  <a:schemeClr val="tx1"/>
                </a:solidFill>
              </a:rPr>
              <a:t>より「</a:t>
            </a:r>
            <a:r>
              <a:rPr lang="en-US" altLang="ja-JP" sz="1100" dirty="0" smtClean="0">
                <a:solidFill>
                  <a:schemeClr val="tx1"/>
                </a:solidFill>
              </a:rPr>
              <a:t>00001C00000000000024/20</a:t>
            </a:r>
            <a:r>
              <a:rPr lang="ja-JP" altLang="en-US" sz="1100" dirty="0" smtClean="0">
                <a:solidFill>
                  <a:schemeClr val="tx1"/>
                </a:solidFill>
              </a:rPr>
              <a:t>」（約</a:t>
            </a:r>
            <a:r>
              <a:rPr lang="en-US" altLang="ja-JP" sz="1100" dirty="0" smtClean="0">
                <a:solidFill>
                  <a:schemeClr val="tx1"/>
                </a:solidFill>
              </a:rPr>
              <a:t>281</a:t>
            </a:r>
            <a:r>
              <a:rPr lang="ja-JP" altLang="en-US" sz="1100" dirty="0" smtClean="0">
                <a:solidFill>
                  <a:schemeClr val="tx1"/>
                </a:solidFill>
              </a:rPr>
              <a:t>兆個分）の帯域割当を受けている。</a:t>
            </a:r>
            <a:r>
              <a:rPr lang="en-US" altLang="ja-JP" sz="1100" dirty="0" err="1" smtClean="0">
                <a:solidFill>
                  <a:schemeClr val="tx1"/>
                </a:solidFill>
              </a:rPr>
              <a:t>ucode</a:t>
            </a:r>
            <a:r>
              <a:rPr lang="ja-JP" altLang="en-US" sz="1100" dirty="0" smtClean="0">
                <a:solidFill>
                  <a:schemeClr val="tx1"/>
                </a:solidFill>
              </a:rPr>
              <a:t>は</a:t>
            </a:r>
            <a:r>
              <a:rPr lang="en-US" altLang="ja-JP" sz="1100" dirty="0" smtClean="0">
                <a:solidFill>
                  <a:schemeClr val="tx1"/>
                </a:solidFill>
              </a:rPr>
              <a:t>RDF</a:t>
            </a:r>
            <a:r>
              <a:rPr lang="ja-JP" altLang="en-US" sz="1100" dirty="0" smtClean="0">
                <a:solidFill>
                  <a:schemeClr val="tx1"/>
                </a:solidFill>
              </a:rPr>
              <a:t>グラフ毎に帯域を割り当てている。</a:t>
            </a:r>
          </a:p>
        </p:txBody>
      </p:sp>
      <p:graphicFrame>
        <p:nvGraphicFramePr>
          <p:cNvPr id="18" name="表 17"/>
          <p:cNvGraphicFramePr>
            <a:graphicFrameLocks noGrp="1"/>
          </p:cNvGraphicFramePr>
          <p:nvPr>
            <p:extLst>
              <p:ext uri="{D42A27DB-BD31-4B8C-83A1-F6EECF244321}">
                <p14:modId xmlns:p14="http://schemas.microsoft.com/office/powerpoint/2010/main" val="1618542561"/>
              </p:ext>
            </p:extLst>
          </p:nvPr>
        </p:nvGraphicFramePr>
        <p:xfrm>
          <a:off x="283270" y="5458544"/>
          <a:ext cx="4512344" cy="1066800"/>
        </p:xfrm>
        <a:graphic>
          <a:graphicData uri="http://schemas.openxmlformats.org/drawingml/2006/table">
            <a:tbl>
              <a:tblPr firstRow="1" bandRow="1">
                <a:tableStyleId>{00A15C55-8517-42AA-B614-E9B94910E393}</a:tableStyleId>
              </a:tblPr>
              <a:tblGrid>
                <a:gridCol w="709290"/>
                <a:gridCol w="2088232"/>
                <a:gridCol w="1714822"/>
              </a:tblGrid>
              <a:tr h="0">
                <a:tc>
                  <a:txBody>
                    <a:bodyPr/>
                    <a:lstStyle/>
                    <a:p>
                      <a:pPr algn="ctr"/>
                      <a:r>
                        <a:rPr kumimoji="1" lang="ja-JP" altLang="en-US" sz="800" dirty="0" smtClean="0"/>
                        <a:t>データ</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割当帯域</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割当個数</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32015">
                <a:tc>
                  <a:txBody>
                    <a:bodyPr/>
                    <a:lstStyle/>
                    <a:p>
                      <a:r>
                        <a:rPr kumimoji="1" lang="ja-JP" altLang="en-US" sz="800" b="1" dirty="0" smtClean="0"/>
                        <a:t>道路（諸元）</a:t>
                      </a:r>
                      <a:endParaRPr kumimoji="1" lang="en-US" altLang="ja-JP" sz="800" b="1" dirty="0" smtClean="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b="1" dirty="0" smtClean="0">
                          <a:solidFill>
                            <a:srgbClr val="0070C0"/>
                          </a:solidFill>
                          <a:latin typeface="ＭＳ Ｐ明朝" panose="02020600040205080304" pitchFamily="18" charset="-128"/>
                          <a:ea typeface="ＭＳ Ｐ明朝" panose="02020600040205080304" pitchFamily="18" charset="-128"/>
                        </a:rPr>
                        <a:t>00001C00000000000024</a:t>
                      </a:r>
                      <a:r>
                        <a:rPr kumimoji="1" lang="en-US" altLang="ja-JP" sz="800" b="1" dirty="0" smtClean="0">
                          <a:solidFill>
                            <a:schemeClr val="accent2"/>
                          </a:solidFill>
                          <a:latin typeface="ＭＳ Ｐ明朝" panose="02020600040205080304" pitchFamily="18" charset="-128"/>
                          <a:ea typeface="ＭＳ Ｐ明朝" panose="02020600040205080304" pitchFamily="18" charset="-128"/>
                        </a:rPr>
                        <a:t>0000020</a:t>
                      </a:r>
                      <a:r>
                        <a:rPr kumimoji="1" lang="en-US" altLang="ja-JP" sz="800" dirty="0" smtClean="0">
                          <a:latin typeface="ＭＳ Ｐ明朝" panose="02020600040205080304" pitchFamily="18" charset="-128"/>
                          <a:ea typeface="ＭＳ Ｐ明朝" panose="02020600040205080304" pitchFamily="18" charset="-128"/>
                        </a:rPr>
                        <a:t>00000/27</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1,048,576 </a:t>
                      </a:r>
                      <a:r>
                        <a:rPr kumimoji="1" lang="ja-JP" altLang="en-US" sz="800" dirty="0" smtClean="0">
                          <a:latin typeface="ＭＳ Ｐ明朝" panose="02020600040205080304" pitchFamily="18" charset="-128"/>
                          <a:ea typeface="ＭＳ Ｐ明朝" panose="02020600040205080304" pitchFamily="18" charset="-128"/>
                        </a:rPr>
                        <a:t>（約</a:t>
                      </a:r>
                      <a:r>
                        <a:rPr kumimoji="1" lang="en-US" altLang="ja-JP" sz="800" dirty="0" smtClean="0">
                          <a:latin typeface="ＭＳ Ｐ明朝" panose="02020600040205080304" pitchFamily="18" charset="-128"/>
                          <a:ea typeface="ＭＳ Ｐ明朝" panose="02020600040205080304" pitchFamily="18" charset="-128"/>
                        </a:rPr>
                        <a:t>100</a:t>
                      </a:r>
                      <a:r>
                        <a:rPr kumimoji="1" lang="ja-JP" altLang="en-US" sz="800" dirty="0" smtClean="0">
                          <a:latin typeface="ＭＳ Ｐ明朝" panose="02020600040205080304" pitchFamily="18" charset="-128"/>
                          <a:ea typeface="ＭＳ Ｐ明朝" panose="02020600040205080304" pitchFamily="18" charset="-128"/>
                        </a:rPr>
                        <a:t>万個）</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t>道路（図面）</a:t>
                      </a:r>
                      <a:endParaRPr kumimoji="1" lang="en-US" altLang="ja-JP" sz="800" b="1" dirty="0" smtClean="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smtClean="0">
                          <a:solidFill>
                            <a:srgbClr val="0070C0"/>
                          </a:solidFill>
                          <a:latin typeface="ＭＳ Ｐ明朝" panose="02020600040205080304" pitchFamily="18" charset="-128"/>
                          <a:ea typeface="ＭＳ Ｐ明朝" panose="02020600040205080304" pitchFamily="18" charset="-128"/>
                        </a:rPr>
                        <a:t>00001C00000000000024</a:t>
                      </a:r>
                      <a:r>
                        <a:rPr kumimoji="1" lang="en-US" altLang="ja-JP" sz="800" b="1" dirty="0" smtClean="0">
                          <a:solidFill>
                            <a:schemeClr val="accent2"/>
                          </a:solidFill>
                          <a:latin typeface="ＭＳ Ｐ明朝" panose="02020600040205080304" pitchFamily="18" charset="-128"/>
                          <a:ea typeface="ＭＳ Ｐ明朝" panose="02020600040205080304" pitchFamily="18" charset="-128"/>
                        </a:rPr>
                        <a:t>0000040</a:t>
                      </a:r>
                      <a:r>
                        <a:rPr kumimoji="1" lang="en-US" altLang="ja-JP" sz="800" dirty="0" smtClean="0">
                          <a:latin typeface="ＭＳ Ｐ明朝" panose="02020600040205080304" pitchFamily="18" charset="-128"/>
                          <a:ea typeface="ＭＳ Ｐ明朝" panose="02020600040205080304" pitchFamily="18" charset="-128"/>
                        </a:rPr>
                        <a:t>00000/27</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1,048,576 </a:t>
                      </a:r>
                      <a:r>
                        <a:rPr kumimoji="1" lang="ja-JP" altLang="en-US" sz="800" dirty="0" smtClean="0">
                          <a:latin typeface="ＭＳ Ｐ明朝" panose="02020600040205080304" pitchFamily="18" charset="-128"/>
                          <a:ea typeface="ＭＳ Ｐ明朝" panose="02020600040205080304" pitchFamily="18" charset="-128"/>
                        </a:rPr>
                        <a:t>（約</a:t>
                      </a:r>
                      <a:r>
                        <a:rPr kumimoji="1" lang="en-US" altLang="ja-JP" sz="800" dirty="0" smtClean="0">
                          <a:latin typeface="ＭＳ Ｐ明朝" panose="02020600040205080304" pitchFamily="18" charset="-128"/>
                          <a:ea typeface="ＭＳ Ｐ明朝" panose="02020600040205080304" pitchFamily="18" charset="-128"/>
                        </a:rPr>
                        <a:t>100</a:t>
                      </a:r>
                      <a:r>
                        <a:rPr kumimoji="1" lang="ja-JP" altLang="en-US" sz="800" dirty="0" smtClean="0">
                          <a:latin typeface="ＭＳ Ｐ明朝" panose="02020600040205080304" pitchFamily="18" charset="-128"/>
                          <a:ea typeface="ＭＳ Ｐ明朝" panose="02020600040205080304" pitchFamily="18" charset="-128"/>
                        </a:rPr>
                        <a:t>万個）</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t>橋梁（諸元）</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r>
                        <a:rPr kumimoji="1" lang="en-US" altLang="ja-JP" sz="800" b="1" dirty="0" smtClean="0">
                          <a:solidFill>
                            <a:srgbClr val="0070C0"/>
                          </a:solidFill>
                          <a:latin typeface="ＭＳ Ｐ明朝" panose="02020600040205080304" pitchFamily="18" charset="-128"/>
                          <a:ea typeface="ＭＳ Ｐ明朝" panose="02020600040205080304" pitchFamily="18" charset="-128"/>
                        </a:rPr>
                        <a:t>00001C00000000000024</a:t>
                      </a:r>
                      <a:r>
                        <a:rPr kumimoji="1" lang="en-US" altLang="ja-JP" sz="800" b="1" dirty="0" smtClean="0">
                          <a:solidFill>
                            <a:schemeClr val="accent2"/>
                          </a:solidFill>
                          <a:latin typeface="ＭＳ Ｐ明朝" panose="02020600040205080304" pitchFamily="18" charset="-128"/>
                          <a:ea typeface="ＭＳ Ｐ明朝" panose="02020600040205080304" pitchFamily="18" charset="-128"/>
                        </a:rPr>
                        <a:t>0000023</a:t>
                      </a:r>
                      <a:r>
                        <a:rPr kumimoji="1" lang="en-US" altLang="ja-JP" sz="800" dirty="0" smtClean="0">
                          <a:latin typeface="ＭＳ Ｐ明朝" panose="02020600040205080304" pitchFamily="18" charset="-128"/>
                          <a:ea typeface="ＭＳ Ｐ明朝" panose="02020600040205080304" pitchFamily="18" charset="-128"/>
                        </a:rPr>
                        <a:t>00000/27</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1,048,576 </a:t>
                      </a:r>
                      <a:r>
                        <a:rPr kumimoji="1" lang="ja-JP" altLang="en-US" sz="800" dirty="0" smtClean="0">
                          <a:latin typeface="ＭＳ Ｐ明朝" panose="02020600040205080304" pitchFamily="18" charset="-128"/>
                          <a:ea typeface="ＭＳ Ｐ明朝" panose="02020600040205080304" pitchFamily="18" charset="-128"/>
                        </a:rPr>
                        <a:t>（約</a:t>
                      </a:r>
                      <a:r>
                        <a:rPr kumimoji="1" lang="en-US" altLang="ja-JP" sz="800" dirty="0" smtClean="0">
                          <a:latin typeface="ＭＳ Ｐ明朝" panose="02020600040205080304" pitchFamily="18" charset="-128"/>
                          <a:ea typeface="ＭＳ Ｐ明朝" panose="02020600040205080304" pitchFamily="18" charset="-128"/>
                        </a:rPr>
                        <a:t>100</a:t>
                      </a:r>
                      <a:r>
                        <a:rPr kumimoji="1" lang="ja-JP" altLang="en-US" sz="800" dirty="0" smtClean="0">
                          <a:latin typeface="ＭＳ Ｐ明朝" panose="02020600040205080304" pitchFamily="18" charset="-128"/>
                          <a:ea typeface="ＭＳ Ｐ明朝" panose="02020600040205080304" pitchFamily="18" charset="-128"/>
                        </a:rPr>
                        <a:t>万個）</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t>橋梁（補修）</a:t>
                      </a:r>
                      <a:endParaRPr kumimoji="1" lang="en-US" altLang="ja-JP" sz="800" b="1" dirty="0" smtClean="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en-US" altLang="ja-JP" sz="800" b="1" dirty="0" smtClean="0">
                          <a:solidFill>
                            <a:srgbClr val="0070C0"/>
                          </a:solidFill>
                          <a:latin typeface="ＭＳ Ｐ明朝" panose="02020600040205080304" pitchFamily="18" charset="-128"/>
                          <a:ea typeface="ＭＳ Ｐ明朝" panose="02020600040205080304" pitchFamily="18" charset="-128"/>
                        </a:rPr>
                        <a:t>00001C00000000000024</a:t>
                      </a:r>
                      <a:r>
                        <a:rPr kumimoji="1" lang="en-US" altLang="ja-JP" sz="800" b="1" dirty="0" smtClean="0">
                          <a:solidFill>
                            <a:schemeClr val="accent2"/>
                          </a:solidFill>
                          <a:latin typeface="ＭＳ Ｐ明朝" panose="02020600040205080304" pitchFamily="18" charset="-128"/>
                          <a:ea typeface="ＭＳ Ｐ明朝" panose="02020600040205080304" pitchFamily="18" charset="-128"/>
                        </a:rPr>
                        <a:t>0000024</a:t>
                      </a:r>
                      <a:r>
                        <a:rPr kumimoji="1" lang="en-US" altLang="ja-JP" sz="800" dirty="0" smtClean="0">
                          <a:latin typeface="ＭＳ Ｐ明朝" panose="02020600040205080304" pitchFamily="18" charset="-128"/>
                          <a:ea typeface="ＭＳ Ｐ明朝" panose="02020600040205080304" pitchFamily="18" charset="-128"/>
                        </a:rPr>
                        <a:t>00000/27</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1,048,576 </a:t>
                      </a:r>
                      <a:r>
                        <a:rPr kumimoji="1" lang="ja-JP" altLang="en-US" sz="800" dirty="0" smtClean="0">
                          <a:latin typeface="ＭＳ Ｐ明朝" panose="02020600040205080304" pitchFamily="18" charset="-128"/>
                          <a:ea typeface="ＭＳ Ｐ明朝" panose="02020600040205080304" pitchFamily="18" charset="-128"/>
                        </a:rPr>
                        <a:t>（約</a:t>
                      </a:r>
                      <a:r>
                        <a:rPr kumimoji="1" lang="en-US" altLang="ja-JP" sz="800" dirty="0" smtClean="0">
                          <a:latin typeface="ＭＳ Ｐ明朝" panose="02020600040205080304" pitchFamily="18" charset="-128"/>
                          <a:ea typeface="ＭＳ Ｐ明朝" panose="02020600040205080304" pitchFamily="18" charset="-128"/>
                        </a:rPr>
                        <a:t>100</a:t>
                      </a:r>
                      <a:r>
                        <a:rPr kumimoji="1" lang="ja-JP" altLang="en-US" sz="800" dirty="0" smtClean="0">
                          <a:latin typeface="ＭＳ Ｐ明朝" panose="02020600040205080304" pitchFamily="18" charset="-128"/>
                          <a:ea typeface="ＭＳ Ｐ明朝" panose="02020600040205080304" pitchFamily="18" charset="-128"/>
                        </a:rPr>
                        <a:t>万個）</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19" name="テキスト ボックス 18"/>
          <p:cNvSpPr txBox="1"/>
          <p:nvPr/>
        </p:nvSpPr>
        <p:spPr>
          <a:xfrm>
            <a:off x="7185249" y="991761"/>
            <a:ext cx="1843774" cy="276999"/>
          </a:xfrm>
          <a:prstGeom prst="rect">
            <a:avLst/>
          </a:prstGeom>
          <a:noFill/>
        </p:spPr>
        <p:txBody>
          <a:bodyPr wrap="none" rtlCol="0">
            <a:spAutoFit/>
          </a:bodyPr>
          <a:lstStyle/>
          <a:p>
            <a:r>
              <a:rPr lang="ja-JP" altLang="en-US" sz="1200" dirty="0" smtClean="0"/>
              <a:t>提供形式にあわせて実施</a:t>
            </a:r>
            <a:endParaRPr kumimoji="1" lang="ja-JP" altLang="en-US" sz="1200" dirty="0"/>
          </a:p>
        </p:txBody>
      </p:sp>
      <p:graphicFrame>
        <p:nvGraphicFramePr>
          <p:cNvPr id="21" name="表 20"/>
          <p:cNvGraphicFramePr>
            <a:graphicFrameLocks noGrp="1"/>
          </p:cNvGraphicFramePr>
          <p:nvPr>
            <p:extLst>
              <p:ext uri="{D42A27DB-BD31-4B8C-83A1-F6EECF244321}">
                <p14:modId xmlns:p14="http://schemas.microsoft.com/office/powerpoint/2010/main" val="2201146916"/>
              </p:ext>
            </p:extLst>
          </p:nvPr>
        </p:nvGraphicFramePr>
        <p:xfrm>
          <a:off x="5109747" y="2636912"/>
          <a:ext cx="4739797" cy="2255520"/>
        </p:xfrm>
        <a:graphic>
          <a:graphicData uri="http://schemas.openxmlformats.org/drawingml/2006/table">
            <a:tbl>
              <a:tblPr firstRow="1" bandRow="1">
                <a:tableStyleId>{00A15C55-8517-42AA-B614-E9B94910E393}</a:tableStyleId>
              </a:tblPr>
              <a:tblGrid>
                <a:gridCol w="1127968"/>
                <a:gridCol w="731509"/>
                <a:gridCol w="1152128"/>
                <a:gridCol w="1728192"/>
              </a:tblGrid>
              <a:tr h="132015">
                <a:tc>
                  <a:txBody>
                    <a:bodyPr/>
                    <a:lstStyle/>
                    <a:p>
                      <a:pPr algn="ctr"/>
                      <a:r>
                        <a:rPr kumimoji="1" lang="ja-JP" altLang="en-US" sz="800" dirty="0" smtClean="0"/>
                        <a:t>データ</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データ管理</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提供形式</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変換方法</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32015">
                <a:tc>
                  <a:txBody>
                    <a:bodyPr/>
                    <a:lstStyle/>
                    <a:p>
                      <a:r>
                        <a:rPr kumimoji="1" lang="ja-JP" altLang="en-US" sz="800" b="1" dirty="0" smtClean="0">
                          <a:latin typeface="+mn-ea"/>
                          <a:ea typeface="+mn-ea"/>
                        </a:rPr>
                        <a:t>道路（諸元・補修・図面）</a:t>
                      </a:r>
                      <a:endParaRPr kumimoji="1" lang="en-US" altLang="ja-JP" sz="800" b="1" dirty="0" smtClean="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GIS</a:t>
                      </a:r>
                      <a:r>
                        <a:rPr kumimoji="1" lang="ja-JP" altLang="en-US" sz="800" dirty="0" smtClean="0">
                          <a:latin typeface="ＭＳ Ｐ明朝" panose="02020600040205080304" pitchFamily="18" charset="-128"/>
                          <a:ea typeface="ＭＳ Ｐ明朝" panose="02020600040205080304" pitchFamily="18" charset="-128"/>
                        </a:rPr>
                        <a:t>システム</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（抽出）</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ja-JP" altLang="en-US" sz="800" b="1" dirty="0" smtClean="0">
                          <a:latin typeface="+mn-ea"/>
                          <a:ea typeface="+mn-ea"/>
                        </a:rPr>
                        <a:t>橋梁（諸元・補修）</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Access</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Access</a:t>
                      </a:r>
                      <a:r>
                        <a:rPr kumimoji="1" lang="ja-JP" altLang="en-US" sz="800" dirty="0" smtClean="0">
                          <a:latin typeface="ＭＳ Ｐ明朝" panose="02020600040205080304" pitchFamily="18" charset="-128"/>
                          <a:ea typeface="ＭＳ Ｐ明朝" panose="02020600040205080304" pitchFamily="18" charset="-128"/>
                        </a:rPr>
                        <a:t>（そのまま）</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Access</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r>
                        <a:rPr kumimoji="1" lang="ja-JP" altLang="en-US" sz="800" b="1" dirty="0" smtClean="0">
                          <a:latin typeface="+mn-ea"/>
                          <a:ea typeface="+mn-ea"/>
                        </a:rPr>
                        <a:t>トンネル（諸元・補修）</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Excel</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Excel</a:t>
                      </a:r>
                      <a:r>
                        <a:rPr kumimoji="1" lang="ja-JP" altLang="en-US" sz="800" dirty="0" smtClean="0">
                          <a:latin typeface="ＭＳ Ｐ明朝" panose="02020600040205080304" pitchFamily="18" charset="-128"/>
                          <a:ea typeface="ＭＳ Ｐ明朝" panose="02020600040205080304" pitchFamily="18" charset="-128"/>
                        </a:rPr>
                        <a:t>（そのまま）</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Excel</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ja-JP" altLang="en-US" sz="800" b="1" dirty="0" smtClean="0">
                          <a:latin typeface="+mn-ea"/>
                          <a:ea typeface="+mn-ea"/>
                        </a:rPr>
                        <a:t>入札情報</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Web</a:t>
                      </a:r>
                      <a:r>
                        <a:rPr kumimoji="1" lang="ja-JP" altLang="en-US" sz="800" dirty="0" smtClean="0">
                          <a:latin typeface="ＭＳ Ｐ明朝" panose="02020600040205080304" pitchFamily="18" charset="-128"/>
                          <a:ea typeface="ＭＳ Ｐ明朝" panose="02020600040205080304" pitchFamily="18" charset="-128"/>
                        </a:rPr>
                        <a:t>システム</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Web</a:t>
                      </a:r>
                      <a:r>
                        <a:rPr kumimoji="1" lang="ja-JP" altLang="en-US" sz="800" dirty="0" smtClean="0">
                          <a:latin typeface="ＭＳ Ｐ明朝" panose="02020600040205080304" pitchFamily="18" charset="-128"/>
                          <a:ea typeface="ＭＳ Ｐ明朝" panose="02020600040205080304" pitchFamily="18" charset="-128"/>
                        </a:rPr>
                        <a:t>サイトより手動</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手作業→</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r>
                        <a:rPr kumimoji="1" lang="ja-JP" altLang="en-US" sz="800" dirty="0" smtClean="0">
                          <a:latin typeface="ＭＳ Ｐ明朝" panose="02020600040205080304" pitchFamily="18" charset="-128"/>
                          <a:ea typeface="ＭＳ Ｐ明朝" panose="02020600040205080304" pitchFamily="18" charset="-128"/>
                        </a:rPr>
                        <a:t>　</a:t>
                      </a:r>
                      <a:r>
                        <a:rPr kumimoji="1" lang="en-US" altLang="ja-JP" sz="800" dirty="0" smtClean="0">
                          <a:latin typeface="ＭＳ Ｐ明朝" panose="02020600040205080304" pitchFamily="18" charset="-128"/>
                          <a:ea typeface="ＭＳ Ｐ明朝" panose="02020600040205080304" pitchFamily="18" charset="-128"/>
                        </a:rPr>
                        <a:t>※</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r>
                        <a:rPr kumimoji="1" lang="ja-JP" altLang="en-US" sz="800" b="1" dirty="0" smtClean="0">
                          <a:latin typeface="+mn-ea"/>
                          <a:ea typeface="+mn-ea"/>
                        </a:rPr>
                        <a:t>通学路点検結果の情報</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PDF</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PDF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手作業→</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ja-JP" altLang="en-US" sz="800" b="1" dirty="0" smtClean="0">
                          <a:latin typeface="+mn-ea"/>
                          <a:ea typeface="+mn-ea"/>
                        </a:rPr>
                        <a:t>防犯メールの情報</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メール</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メール受信</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メール本文→</a:t>
                      </a:r>
                      <a:r>
                        <a:rPr kumimoji="1" lang="en-US" altLang="ja-JP" sz="800" dirty="0" smtClean="0">
                          <a:latin typeface="ＭＳ Ｐ明朝" panose="02020600040205080304" pitchFamily="18" charset="-128"/>
                          <a:ea typeface="ＭＳ Ｐ明朝" panose="02020600040205080304" pitchFamily="18" charset="-128"/>
                        </a:rPr>
                        <a:t>RDF</a:t>
                      </a:r>
                      <a:r>
                        <a:rPr kumimoji="1" lang="ja-JP" altLang="en-US" sz="800" dirty="0" smtClean="0">
                          <a:latin typeface="ＭＳ Ｐ明朝" panose="02020600040205080304" pitchFamily="18" charset="-128"/>
                          <a:ea typeface="ＭＳ Ｐ明朝" panose="02020600040205080304" pitchFamily="18" charset="-128"/>
                        </a:rPr>
                        <a:t>　</a:t>
                      </a:r>
                      <a:r>
                        <a:rPr kumimoji="1" lang="en-US" altLang="ja-JP" sz="800" dirty="0" smtClean="0">
                          <a:latin typeface="ＭＳ Ｐ明朝" panose="02020600040205080304" pitchFamily="18" charset="-128"/>
                          <a:ea typeface="ＭＳ Ｐ明朝" panose="02020600040205080304" pitchFamily="18" charset="-128"/>
                        </a:rPr>
                        <a:t>※</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r>
                        <a:rPr kumimoji="1" lang="ja-JP" altLang="en-US" sz="800" b="1" dirty="0" smtClean="0">
                          <a:latin typeface="+mn-ea"/>
                          <a:ea typeface="+mn-ea"/>
                        </a:rPr>
                        <a:t>工事実績情報</a:t>
                      </a:r>
                      <a:endParaRPr kumimoji="1" lang="en-US" altLang="ja-JP" sz="800" b="1" dirty="0" smtClean="0">
                        <a:latin typeface="+mn-ea"/>
                        <a:ea typeface="+mn-ea"/>
                      </a:endParaRPr>
                    </a:p>
                    <a:p>
                      <a:r>
                        <a:rPr kumimoji="1" lang="ja-JP" altLang="en-US" sz="800" b="1" dirty="0" smtClean="0">
                          <a:latin typeface="+mn-ea"/>
                          <a:ea typeface="+mn-ea"/>
                        </a:rPr>
                        <a:t>（基本・業者・技術）</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Web</a:t>
                      </a:r>
                      <a:r>
                        <a:rPr kumimoji="1" lang="ja-JP" altLang="en-US" sz="800" dirty="0" smtClean="0">
                          <a:latin typeface="ＭＳ Ｐ明朝" panose="02020600040205080304" pitchFamily="18" charset="-128"/>
                          <a:ea typeface="ＭＳ Ｐ明朝" panose="02020600040205080304" pitchFamily="18" charset="-128"/>
                        </a:rPr>
                        <a:t>システム</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Access</a:t>
                      </a:r>
                      <a:r>
                        <a:rPr kumimoji="1" lang="ja-JP" altLang="en-US" sz="800" dirty="0" smtClean="0">
                          <a:latin typeface="ＭＳ Ｐ明朝" panose="02020600040205080304" pitchFamily="18" charset="-128"/>
                          <a:ea typeface="ＭＳ Ｐ明朝" panose="02020600040205080304" pitchFamily="18" charset="-128"/>
                        </a:rPr>
                        <a:t>（抽出）</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Access</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ja-JP" altLang="en-US" sz="800" b="1" dirty="0" smtClean="0">
                          <a:latin typeface="+mn-ea"/>
                          <a:ea typeface="+mn-ea"/>
                        </a:rPr>
                        <a:t>苦情問い合わせ</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Web</a:t>
                      </a:r>
                      <a:r>
                        <a:rPr kumimoji="1" lang="ja-JP" altLang="en-US" sz="800" dirty="0" smtClean="0">
                          <a:latin typeface="ＭＳ Ｐ明朝" panose="02020600040205080304" pitchFamily="18" charset="-128"/>
                          <a:ea typeface="ＭＳ Ｐ明朝" panose="02020600040205080304" pitchFamily="18" charset="-128"/>
                        </a:rPr>
                        <a:t>システム</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紙</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手作業→</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r>
                        <a:rPr kumimoji="1" lang="en-US" altLang="ja-JP" sz="800" b="1" dirty="0" smtClean="0">
                          <a:latin typeface="+mn-ea"/>
                          <a:ea typeface="+mn-ea"/>
                        </a:rPr>
                        <a:t>Twitter</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SNS</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Twitter</a:t>
                      </a:r>
                      <a:r>
                        <a:rPr kumimoji="1" lang="ja-JP" altLang="en-US" sz="800" dirty="0" smtClean="0">
                          <a:latin typeface="ＭＳ Ｐ明朝" panose="02020600040205080304" pitchFamily="18" charset="-128"/>
                          <a:ea typeface="ＭＳ Ｐ明朝" panose="02020600040205080304" pitchFamily="18" charset="-128"/>
                        </a:rPr>
                        <a:t>検索</a:t>
                      </a:r>
                      <a:r>
                        <a:rPr kumimoji="1" lang="en-US" altLang="ja-JP" sz="800" dirty="0" smtClean="0">
                          <a:latin typeface="ＭＳ Ｐ明朝" panose="02020600040205080304" pitchFamily="18" charset="-128"/>
                          <a:ea typeface="ＭＳ Ｐ明朝" panose="02020600040205080304" pitchFamily="18" charset="-128"/>
                        </a:rPr>
                        <a:t>API</a:t>
                      </a:r>
                      <a:r>
                        <a:rPr kumimoji="1" lang="ja-JP" altLang="en-US" sz="800" dirty="0" smtClean="0">
                          <a:latin typeface="ＭＳ Ｐ明朝" panose="02020600040205080304" pitchFamily="18" charset="-128"/>
                          <a:ea typeface="ＭＳ Ｐ明朝" panose="02020600040205080304" pitchFamily="18" charset="-128"/>
                        </a:rPr>
                        <a:t>より取得</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API</a:t>
                      </a:r>
                      <a:r>
                        <a:rPr kumimoji="1" lang="ja-JP" altLang="en-US" sz="800" dirty="0" smtClean="0">
                          <a:latin typeface="ＭＳ Ｐ明朝" panose="02020600040205080304" pitchFamily="18" charset="-128"/>
                          <a:ea typeface="ＭＳ Ｐ明朝" panose="02020600040205080304" pitchFamily="18" charset="-128"/>
                        </a:rPr>
                        <a:t>→手作業で抽出→</a:t>
                      </a:r>
                      <a:r>
                        <a:rPr kumimoji="1" lang="en-US" altLang="ja-JP" sz="800" dirty="0" smtClean="0">
                          <a:latin typeface="ＭＳ Ｐ明朝" panose="02020600040205080304" pitchFamily="18" charset="-128"/>
                          <a:ea typeface="ＭＳ Ｐ明朝" panose="02020600040205080304" pitchFamily="18" charset="-128"/>
                        </a:rPr>
                        <a:t>CSV</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RDF</a:t>
                      </a:r>
                      <a:r>
                        <a:rPr kumimoji="1" lang="ja-JP" altLang="en-US" sz="800" dirty="0" smtClean="0">
                          <a:latin typeface="ＭＳ Ｐ明朝" panose="02020600040205080304" pitchFamily="18" charset="-128"/>
                          <a:ea typeface="ＭＳ Ｐ明朝" panose="02020600040205080304" pitchFamily="18" charset="-128"/>
                        </a:rPr>
                        <a:t>　</a:t>
                      </a:r>
                      <a:r>
                        <a:rPr kumimoji="1" lang="en-US" altLang="ja-JP" sz="800" dirty="0" smtClean="0">
                          <a:latin typeface="ＭＳ Ｐ明朝" panose="02020600040205080304" pitchFamily="18" charset="-128"/>
                          <a:ea typeface="ＭＳ Ｐ明朝" panose="02020600040205080304" pitchFamily="18" charset="-128"/>
                        </a:rPr>
                        <a:t>※</a:t>
                      </a:r>
                      <a:endParaRPr kumimoji="1" lang="ja-JP" altLang="en-US"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2" name="角丸四角形 21"/>
          <p:cNvSpPr/>
          <p:nvPr/>
        </p:nvSpPr>
        <p:spPr>
          <a:xfrm>
            <a:off x="4968551" y="1340768"/>
            <a:ext cx="4808985" cy="1302594"/>
          </a:xfrm>
          <a:prstGeom prst="roundRect">
            <a:avLst>
              <a:gd name="adj" fmla="val 65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rPr>
              <a:t>主なデータのデータ提供元での管理方法、提供形式、変換方法について以下に示す。</a:t>
            </a:r>
            <a:r>
              <a:rPr lang="en-US" altLang="ja-JP" sz="1100" dirty="0" smtClean="0">
                <a:solidFill>
                  <a:schemeClr val="tx1"/>
                </a:solidFill>
              </a:rPr>
              <a:t>※</a:t>
            </a:r>
            <a:r>
              <a:rPr lang="ja-JP" altLang="en-US" sz="1100" dirty="0" smtClean="0">
                <a:solidFill>
                  <a:schemeClr val="tx1"/>
                </a:solidFill>
              </a:rPr>
              <a:t>は実証期間中に更新のあるデータ</a:t>
            </a:r>
            <a:endParaRPr lang="en-US" altLang="ja-JP" sz="1100" dirty="0" smtClean="0">
              <a:solidFill>
                <a:schemeClr val="tx1"/>
              </a:solidFill>
            </a:endParaRPr>
          </a:p>
          <a:p>
            <a:r>
              <a:rPr lang="ja-JP" altLang="en-US" sz="1100" dirty="0">
                <a:solidFill>
                  <a:schemeClr val="tx1"/>
                </a:solidFill>
              </a:rPr>
              <a:t>防犯メールを</a:t>
            </a:r>
            <a:r>
              <a:rPr lang="ja-JP" altLang="en-US" sz="1100" dirty="0" smtClean="0">
                <a:solidFill>
                  <a:schemeClr val="tx1"/>
                </a:solidFill>
              </a:rPr>
              <a:t>除く全データについて一度</a:t>
            </a:r>
            <a:r>
              <a:rPr lang="en-US" altLang="ja-JP" sz="1100" dirty="0" smtClean="0">
                <a:solidFill>
                  <a:schemeClr val="tx1"/>
                </a:solidFill>
              </a:rPr>
              <a:t>CSV</a:t>
            </a:r>
            <a:r>
              <a:rPr lang="ja-JP" altLang="en-US" sz="1100" dirty="0" smtClean="0">
                <a:solidFill>
                  <a:schemeClr val="tx1"/>
                </a:solidFill>
              </a:rPr>
              <a:t>ファイルを作成し、</a:t>
            </a:r>
            <a:r>
              <a:rPr lang="en-US" altLang="ja-JP" sz="1100" dirty="0" smtClean="0">
                <a:solidFill>
                  <a:schemeClr val="tx1"/>
                </a:solidFill>
              </a:rPr>
              <a:t>RDF</a:t>
            </a:r>
            <a:r>
              <a:rPr lang="ja-JP" altLang="en-US" sz="1100" dirty="0" smtClean="0">
                <a:solidFill>
                  <a:schemeClr val="tx1"/>
                </a:solidFill>
              </a:rPr>
              <a:t>形式への変換を行っている。</a:t>
            </a:r>
            <a:endParaRPr lang="en-US" altLang="ja-JP" sz="1100" dirty="0" smtClean="0">
              <a:solidFill>
                <a:schemeClr val="tx1"/>
              </a:solidFill>
            </a:endParaRPr>
          </a:p>
          <a:p>
            <a:r>
              <a:rPr lang="ja-JP" altLang="en-US" sz="1100" dirty="0" smtClean="0">
                <a:solidFill>
                  <a:schemeClr val="tx1"/>
                </a:solidFill>
              </a:rPr>
              <a:t>変換には</a:t>
            </a:r>
            <a:r>
              <a:rPr lang="en-US" altLang="ja-JP" sz="1100" dirty="0" err="1" smtClean="0">
                <a:solidFill>
                  <a:schemeClr val="tx1"/>
                </a:solidFill>
              </a:rPr>
              <a:t>OpenRefine</a:t>
            </a:r>
            <a:r>
              <a:rPr lang="ja-JP" altLang="en-US" sz="1100" dirty="0" smtClean="0">
                <a:solidFill>
                  <a:schemeClr val="tx1"/>
                </a:solidFill>
              </a:rPr>
              <a:t>というツールを使用。</a:t>
            </a:r>
            <a:r>
              <a:rPr lang="en-US" altLang="ja-JP" sz="1100" dirty="0" smtClean="0">
                <a:solidFill>
                  <a:schemeClr val="tx1"/>
                </a:solidFill>
              </a:rPr>
              <a:t>CSV</a:t>
            </a:r>
            <a:r>
              <a:rPr lang="ja-JP" altLang="en-US" sz="1100" dirty="0" smtClean="0">
                <a:solidFill>
                  <a:schemeClr val="tx1"/>
                </a:solidFill>
              </a:rPr>
              <a:t>定義</a:t>
            </a:r>
            <a:r>
              <a:rPr lang="ja-JP" altLang="en-US" sz="1100" dirty="0">
                <a:solidFill>
                  <a:schemeClr val="tx1"/>
                </a:solidFill>
              </a:rPr>
              <a:t>に</a:t>
            </a:r>
            <a:r>
              <a:rPr lang="ja-JP" altLang="en-US" sz="1100" dirty="0" smtClean="0">
                <a:solidFill>
                  <a:schemeClr val="tx1"/>
                </a:solidFill>
              </a:rPr>
              <a:t>対して</a:t>
            </a:r>
            <a:r>
              <a:rPr lang="en-US" altLang="ja-JP" sz="1100" dirty="0" smtClean="0">
                <a:solidFill>
                  <a:schemeClr val="tx1"/>
                </a:solidFill>
              </a:rPr>
              <a:t>RDF</a:t>
            </a:r>
            <a:r>
              <a:rPr lang="ja-JP" altLang="en-US" sz="1100" dirty="0" smtClean="0">
                <a:solidFill>
                  <a:schemeClr val="tx1"/>
                </a:solidFill>
              </a:rPr>
              <a:t>ボキャブラリを設定することで自動的に変換。変換定義を保存でき、データの修正、再作成などの管理作業を効率的に実施</a:t>
            </a:r>
            <a:r>
              <a:rPr lang="ja-JP" altLang="en-US" sz="1100" dirty="0">
                <a:solidFill>
                  <a:schemeClr val="tx1"/>
                </a:solidFill>
              </a:rPr>
              <a:t>している</a:t>
            </a:r>
            <a:r>
              <a:rPr lang="ja-JP" altLang="en-US" sz="1100" dirty="0" smtClean="0">
                <a:solidFill>
                  <a:schemeClr val="tx1"/>
                </a:solidFill>
              </a:rPr>
              <a:t>。</a:t>
            </a:r>
          </a:p>
        </p:txBody>
      </p:sp>
      <p:graphicFrame>
        <p:nvGraphicFramePr>
          <p:cNvPr id="25" name="表 24"/>
          <p:cNvGraphicFramePr>
            <a:graphicFrameLocks noGrp="1"/>
          </p:cNvGraphicFramePr>
          <p:nvPr>
            <p:extLst>
              <p:ext uri="{D42A27DB-BD31-4B8C-83A1-F6EECF244321}">
                <p14:modId xmlns:p14="http://schemas.microsoft.com/office/powerpoint/2010/main" val="78105656"/>
              </p:ext>
            </p:extLst>
          </p:nvPr>
        </p:nvGraphicFramePr>
        <p:xfrm>
          <a:off x="5109747" y="5480640"/>
          <a:ext cx="4739797" cy="1188720"/>
        </p:xfrm>
        <a:graphic>
          <a:graphicData uri="http://schemas.openxmlformats.org/drawingml/2006/table">
            <a:tbl>
              <a:tblPr firstRow="1" bandRow="1">
                <a:tableStyleId>{00A15C55-8517-42AA-B614-E9B94910E393}</a:tableStyleId>
              </a:tblPr>
              <a:tblGrid>
                <a:gridCol w="779357"/>
                <a:gridCol w="576064"/>
                <a:gridCol w="2160240"/>
                <a:gridCol w="1224136"/>
              </a:tblGrid>
              <a:tr h="132015">
                <a:tc>
                  <a:txBody>
                    <a:bodyPr/>
                    <a:lstStyle/>
                    <a:p>
                      <a:pPr algn="ctr"/>
                      <a:r>
                        <a:rPr kumimoji="1" lang="ja-JP" altLang="en-US" sz="800" dirty="0" smtClean="0"/>
                        <a:t>データ</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ホルダー</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理由（懸念事項）</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対処</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32015">
                <a:tc>
                  <a:txBody>
                    <a:bodyPr/>
                    <a:lstStyle/>
                    <a:p>
                      <a:r>
                        <a:rPr kumimoji="1" lang="ja-JP" altLang="en-US" sz="800" b="1" dirty="0" smtClean="0">
                          <a:latin typeface="+mn-ea"/>
                          <a:ea typeface="+mn-ea"/>
                        </a:rPr>
                        <a:t>道路台帳附図</a:t>
                      </a:r>
                      <a:endParaRPr kumimoji="1" lang="en-US" altLang="ja-JP" sz="800" b="1" dirty="0" smtClean="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800" dirty="0" smtClean="0">
                          <a:latin typeface="ＭＳ Ｐ明朝" panose="02020600040205080304" pitchFamily="18" charset="-128"/>
                          <a:ea typeface="ＭＳ Ｐ明朝" panose="02020600040205080304" pitchFamily="18" charset="-128"/>
                        </a:rPr>
                        <a:t>福岡市</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境界線など係争問題に発展する可能性がある。</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利用しない</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latin typeface="+mn-ea"/>
                          <a:ea typeface="+mn-ea"/>
                        </a:rPr>
                        <a:t>道路台帳附図</a:t>
                      </a:r>
                      <a:endParaRPr kumimoji="1" lang="en-US" altLang="ja-JP" sz="800" b="1" dirty="0" smtClean="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smtClean="0">
                          <a:latin typeface="ＭＳ Ｐ明朝" panose="02020600040205080304" pitchFamily="18" charset="-128"/>
                          <a:ea typeface="ＭＳ Ｐ明朝" panose="02020600040205080304" pitchFamily="18" charset="-128"/>
                        </a:rPr>
                        <a:t>佐賀県</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図面に住宅等の所有者名が記載されている。</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個人名をマスクして利用</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r>
                        <a:rPr kumimoji="1" lang="ja-JP" altLang="en-US" sz="800" b="1" dirty="0" smtClean="0">
                          <a:latin typeface="+mn-ea"/>
                          <a:ea typeface="+mn-ea"/>
                        </a:rPr>
                        <a:t>橋梁</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lgn="ctr"/>
                      <a:r>
                        <a:rPr kumimoji="1" lang="ja-JP" altLang="en-US" sz="800" dirty="0" smtClean="0">
                          <a:latin typeface="ＭＳ Ｐ明朝" panose="02020600040205080304" pitchFamily="18" charset="-128"/>
                          <a:ea typeface="ＭＳ Ｐ明朝" panose="02020600040205080304" pitchFamily="18" charset="-128"/>
                        </a:rPr>
                        <a:t>佐賀県</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保有する位置情報の精度が低いデータがあり地図上への表示が難しい。</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該当データを利用しない</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en-US" altLang="ja-JP" sz="800" b="1" dirty="0" smtClean="0">
                          <a:latin typeface="+mn-ea"/>
                          <a:ea typeface="+mn-ea"/>
                        </a:rPr>
                        <a:t>Twitter</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algn="ctr"/>
                      <a:r>
                        <a:rPr kumimoji="1" lang="en-US" altLang="ja-JP" sz="800" dirty="0" smtClean="0">
                          <a:latin typeface="ＭＳ Ｐ明朝" panose="02020600040205080304" pitchFamily="18" charset="-128"/>
                          <a:ea typeface="ＭＳ Ｐ明朝" panose="02020600040205080304" pitchFamily="18" charset="-128"/>
                        </a:rPr>
                        <a:t>-</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個人情報を含むもの、社会問題を含むもの</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利用しない</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26" name="テキスト ボックス 25"/>
          <p:cNvSpPr txBox="1"/>
          <p:nvPr/>
        </p:nvSpPr>
        <p:spPr>
          <a:xfrm>
            <a:off x="6897216" y="5096217"/>
            <a:ext cx="2725426" cy="276999"/>
          </a:xfrm>
          <a:prstGeom prst="rect">
            <a:avLst/>
          </a:prstGeom>
          <a:noFill/>
        </p:spPr>
        <p:txBody>
          <a:bodyPr wrap="none" rtlCol="0">
            <a:spAutoFit/>
          </a:bodyPr>
          <a:lstStyle/>
          <a:p>
            <a:r>
              <a:rPr kumimoji="1" lang="ja-JP" altLang="en-US" sz="1200" dirty="0" smtClean="0"/>
              <a:t>二次利用不可または一部不可のデータ</a:t>
            </a:r>
            <a:endParaRPr kumimoji="1" lang="ja-JP" altLang="en-US" sz="1200" dirty="0"/>
          </a:p>
        </p:txBody>
      </p:sp>
    </p:spTree>
    <p:extLst>
      <p:ext uri="{BB962C8B-B14F-4D97-AF65-F5344CB8AC3E}">
        <p14:creationId xmlns:p14="http://schemas.microsoft.com/office/powerpoint/2010/main" val="219669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a:t>4</a:t>
            </a:r>
            <a:r>
              <a:rPr lang="ja-JP" altLang="en-US" sz="2000" dirty="0" smtClean="0"/>
              <a:t>　社会資本情報流通連携基盤システムの仕様</a:t>
            </a:r>
            <a:r>
              <a:rPr lang="en-US" altLang="ja-JP" sz="2000" dirty="0" smtClean="0"/>
              <a:t/>
            </a:r>
            <a:br>
              <a:rPr lang="en-US" altLang="ja-JP" sz="2000" dirty="0" smtClean="0"/>
            </a:br>
            <a:r>
              <a:rPr lang="ja-JP" altLang="en-US" sz="2000" dirty="0"/>
              <a:t>　</a:t>
            </a:r>
            <a:r>
              <a:rPr lang="ja-JP" altLang="en-US" sz="2000" dirty="0" smtClean="0"/>
              <a:t>　　</a:t>
            </a:r>
            <a:r>
              <a:rPr lang="ja-JP" altLang="en-US" sz="1400" dirty="0" smtClean="0"/>
              <a:t>（ソフトウェア・基盤システム仕様含む）</a:t>
            </a:r>
            <a:endParaRPr kumimoji="1" lang="ja-JP" altLang="en-US" sz="14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4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1" name="テキスト ボックス 10"/>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4.3.】</a:t>
            </a:r>
            <a:endParaRPr kumimoji="1" lang="ja-JP" altLang="en-US" sz="800" dirty="0"/>
          </a:p>
        </p:txBody>
      </p:sp>
      <p:sp>
        <p:nvSpPr>
          <p:cNvPr id="4" name="正方形/長方形 3"/>
          <p:cNvSpPr/>
          <p:nvPr/>
        </p:nvSpPr>
        <p:spPr>
          <a:xfrm>
            <a:off x="272480" y="1414660"/>
            <a:ext cx="1008112" cy="252000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900" dirty="0" smtClean="0">
                <a:solidFill>
                  <a:schemeClr val="tx1"/>
                </a:solidFill>
              </a:rPr>
              <a:t>Web</a:t>
            </a:r>
            <a:r>
              <a:rPr kumimoji="1" lang="ja-JP" altLang="en-US" sz="900" dirty="0" smtClean="0">
                <a:solidFill>
                  <a:schemeClr val="tx1"/>
                </a:solidFill>
              </a:rPr>
              <a:t>ブラウザ</a:t>
            </a:r>
            <a:endParaRPr kumimoji="1" lang="en-US" altLang="ja-JP" sz="900" dirty="0" smtClean="0">
              <a:solidFill>
                <a:schemeClr val="tx1"/>
              </a:solidFill>
            </a:endParaRPr>
          </a:p>
          <a:p>
            <a:pPr algn="ctr"/>
            <a:r>
              <a:rPr lang="ja-JP" altLang="en-US" sz="900" dirty="0" smtClean="0">
                <a:solidFill>
                  <a:schemeClr val="tx1"/>
                </a:solidFill>
              </a:rPr>
              <a:t>（</a:t>
            </a:r>
            <a:r>
              <a:rPr lang="en-US" altLang="ja-JP" sz="900" dirty="0" smtClean="0">
                <a:solidFill>
                  <a:schemeClr val="tx1"/>
                </a:solidFill>
              </a:rPr>
              <a:t>IE/Chrome</a:t>
            </a:r>
            <a:r>
              <a:rPr lang="ja-JP" altLang="en-US" sz="900" dirty="0" smtClean="0">
                <a:solidFill>
                  <a:schemeClr val="tx1"/>
                </a:solidFill>
              </a:rPr>
              <a:t>）</a:t>
            </a:r>
            <a:endParaRPr lang="en-US" altLang="ja-JP" sz="900" dirty="0" smtClean="0">
              <a:solidFill>
                <a:schemeClr val="tx1"/>
              </a:solidFill>
            </a:endParaRPr>
          </a:p>
          <a:p>
            <a:pPr algn="ctr"/>
            <a:endParaRPr kumimoji="1" lang="ja-JP" altLang="en-US" sz="900" dirty="0">
              <a:solidFill>
                <a:schemeClr val="tx1"/>
              </a:solidFill>
            </a:endParaRPr>
          </a:p>
        </p:txBody>
      </p:sp>
      <p:sp>
        <p:nvSpPr>
          <p:cNvPr id="5" name="角丸四角形 4"/>
          <p:cNvSpPr/>
          <p:nvPr/>
        </p:nvSpPr>
        <p:spPr>
          <a:xfrm>
            <a:off x="380492" y="2224280"/>
            <a:ext cx="792088" cy="28803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smtClean="0">
                <a:solidFill>
                  <a:schemeClr val="tx1"/>
                </a:solidFill>
              </a:rPr>
              <a:t>社会資本図面（諸元）提供サービス</a:t>
            </a:r>
            <a:endParaRPr kumimoji="1" lang="ja-JP" altLang="en-US" sz="600" dirty="0">
              <a:solidFill>
                <a:schemeClr val="tx1"/>
              </a:solidFill>
            </a:endParaRPr>
          </a:p>
        </p:txBody>
      </p:sp>
      <p:sp>
        <p:nvSpPr>
          <p:cNvPr id="10" name="角丸四角形 9"/>
          <p:cNvSpPr/>
          <p:nvPr/>
        </p:nvSpPr>
        <p:spPr>
          <a:xfrm>
            <a:off x="380492" y="1774701"/>
            <a:ext cx="792088" cy="28803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00" dirty="0" smtClean="0">
                <a:solidFill>
                  <a:schemeClr val="tx1"/>
                </a:solidFill>
              </a:rPr>
              <a:t>マーケティング情報提供サービス</a:t>
            </a:r>
            <a:endParaRPr kumimoji="1" lang="ja-JP" altLang="en-US" sz="600" dirty="0">
              <a:solidFill>
                <a:schemeClr val="tx1"/>
              </a:solidFill>
            </a:endParaRPr>
          </a:p>
        </p:txBody>
      </p:sp>
      <p:sp>
        <p:nvSpPr>
          <p:cNvPr id="12" name="角丸四角形 11"/>
          <p:cNvSpPr/>
          <p:nvPr/>
        </p:nvSpPr>
        <p:spPr>
          <a:xfrm>
            <a:off x="380492" y="2673859"/>
            <a:ext cx="792088" cy="28803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smtClean="0">
                <a:solidFill>
                  <a:schemeClr val="tx1"/>
                </a:solidFill>
              </a:rPr>
              <a:t>通学路点検結果公開サービス</a:t>
            </a:r>
            <a:endParaRPr kumimoji="1" lang="ja-JP" altLang="en-US" sz="600" dirty="0">
              <a:solidFill>
                <a:schemeClr val="tx1"/>
              </a:solidFill>
            </a:endParaRPr>
          </a:p>
        </p:txBody>
      </p:sp>
      <p:sp>
        <p:nvSpPr>
          <p:cNvPr id="13" name="角丸四角形 12"/>
          <p:cNvSpPr/>
          <p:nvPr/>
        </p:nvSpPr>
        <p:spPr>
          <a:xfrm>
            <a:off x="380492" y="3573016"/>
            <a:ext cx="792088" cy="28803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smtClean="0">
                <a:solidFill>
                  <a:schemeClr val="tx1"/>
                </a:solidFill>
              </a:rPr>
              <a:t>公募アプリ</a:t>
            </a:r>
            <a:endParaRPr kumimoji="1" lang="en-US" altLang="ja-JP" sz="600" dirty="0" smtClean="0">
              <a:solidFill>
                <a:schemeClr val="tx1"/>
              </a:solidFill>
            </a:endParaRPr>
          </a:p>
          <a:p>
            <a:pPr algn="ctr"/>
            <a:r>
              <a:rPr lang="en-US" altLang="ja-JP" sz="600" dirty="0">
                <a:solidFill>
                  <a:schemeClr val="tx1"/>
                </a:solidFill>
              </a:rPr>
              <a:t>※</a:t>
            </a:r>
            <a:r>
              <a:rPr lang="en-US" altLang="ja-JP" sz="600" dirty="0" smtClean="0">
                <a:solidFill>
                  <a:schemeClr val="tx1"/>
                </a:solidFill>
              </a:rPr>
              <a:t>Android/</a:t>
            </a:r>
            <a:r>
              <a:rPr lang="en-US" altLang="ja-JP" sz="600" dirty="0" err="1" smtClean="0">
                <a:solidFill>
                  <a:schemeClr val="tx1"/>
                </a:solidFill>
              </a:rPr>
              <a:t>iOS</a:t>
            </a:r>
            <a:endParaRPr lang="en-US" altLang="ja-JP" sz="600" dirty="0">
              <a:solidFill>
                <a:schemeClr val="tx1"/>
              </a:solidFill>
            </a:endParaRPr>
          </a:p>
        </p:txBody>
      </p:sp>
      <p:sp>
        <p:nvSpPr>
          <p:cNvPr id="14" name="正方形/長方形 13"/>
          <p:cNvSpPr/>
          <p:nvPr/>
        </p:nvSpPr>
        <p:spPr>
          <a:xfrm>
            <a:off x="1424608" y="1698923"/>
            <a:ext cx="2232248" cy="223224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900" u="sng" dirty="0" smtClean="0">
                <a:solidFill>
                  <a:schemeClr val="tx1"/>
                </a:solidFill>
              </a:rPr>
              <a:t>AP Server</a:t>
            </a:r>
            <a:endParaRPr kumimoji="1" lang="ja-JP" altLang="en-US" sz="900" u="sng" dirty="0">
              <a:solidFill>
                <a:schemeClr val="tx1"/>
              </a:solidFill>
            </a:endParaRPr>
          </a:p>
        </p:txBody>
      </p:sp>
      <p:sp>
        <p:nvSpPr>
          <p:cNvPr id="15" name="正方形/長方形 14"/>
          <p:cNvSpPr/>
          <p:nvPr/>
        </p:nvSpPr>
        <p:spPr>
          <a:xfrm>
            <a:off x="1475036" y="1772816"/>
            <a:ext cx="221258" cy="208823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nchorCtr="0"/>
          <a:lstStyle/>
          <a:p>
            <a:pPr algn="ctr"/>
            <a:r>
              <a:rPr kumimoji="1" lang="en-US" altLang="ja-JP" sz="700" dirty="0" smtClean="0">
                <a:solidFill>
                  <a:schemeClr val="tx1"/>
                </a:solidFill>
              </a:rPr>
              <a:t>Web</a:t>
            </a:r>
            <a:r>
              <a:rPr kumimoji="1" lang="ja-JP" altLang="en-US" sz="700" dirty="0" smtClean="0">
                <a:solidFill>
                  <a:schemeClr val="tx1"/>
                </a:solidFill>
              </a:rPr>
              <a:t>　</a:t>
            </a:r>
            <a:r>
              <a:rPr kumimoji="1" lang="en-US" altLang="ja-JP" sz="700" dirty="0" smtClean="0">
                <a:solidFill>
                  <a:schemeClr val="tx1"/>
                </a:solidFill>
              </a:rPr>
              <a:t>Server</a:t>
            </a:r>
            <a:endParaRPr kumimoji="1" lang="ja-JP" altLang="en-US" sz="700" dirty="0">
              <a:solidFill>
                <a:schemeClr val="tx1"/>
              </a:solidFill>
            </a:endParaRPr>
          </a:p>
        </p:txBody>
      </p:sp>
      <p:sp>
        <p:nvSpPr>
          <p:cNvPr id="16" name="正方形/長方形 15"/>
          <p:cNvSpPr/>
          <p:nvPr/>
        </p:nvSpPr>
        <p:spPr>
          <a:xfrm>
            <a:off x="1833018" y="1989237"/>
            <a:ext cx="936425" cy="57566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kumimoji="1" lang="en-US" altLang="ja-JP" sz="700" dirty="0" smtClean="0">
                <a:solidFill>
                  <a:schemeClr val="tx1"/>
                </a:solidFill>
              </a:rPr>
              <a:t>SPARQL-Based</a:t>
            </a:r>
          </a:p>
          <a:p>
            <a:pPr algn="ctr"/>
            <a:r>
              <a:rPr lang="en-US" altLang="ja-JP" sz="700" dirty="0" smtClean="0">
                <a:solidFill>
                  <a:schemeClr val="tx1"/>
                </a:solidFill>
              </a:rPr>
              <a:t>Command</a:t>
            </a:r>
            <a:r>
              <a:rPr lang="en-US" altLang="ja-JP" sz="700" dirty="0">
                <a:solidFill>
                  <a:schemeClr val="tx1"/>
                </a:solidFill>
              </a:rPr>
              <a:t> /</a:t>
            </a:r>
            <a:endParaRPr lang="en-US" altLang="ja-JP" sz="700" dirty="0" smtClean="0">
              <a:solidFill>
                <a:schemeClr val="tx1"/>
              </a:solidFill>
            </a:endParaRPr>
          </a:p>
          <a:p>
            <a:pPr algn="ctr"/>
            <a:r>
              <a:rPr lang="en-US" altLang="ja-JP" sz="700" dirty="0" smtClean="0">
                <a:solidFill>
                  <a:schemeClr val="tx1"/>
                </a:solidFill>
              </a:rPr>
              <a:t>SPARQL-Extended</a:t>
            </a:r>
          </a:p>
          <a:p>
            <a:pPr algn="ctr"/>
            <a:r>
              <a:rPr lang="en-US" altLang="ja-JP" sz="700" dirty="0" smtClean="0">
                <a:solidFill>
                  <a:schemeClr val="tx1"/>
                </a:solidFill>
              </a:rPr>
              <a:t>Command</a:t>
            </a:r>
          </a:p>
        </p:txBody>
      </p:sp>
      <p:sp>
        <p:nvSpPr>
          <p:cNvPr id="17" name="正方形/長方形 16"/>
          <p:cNvSpPr/>
          <p:nvPr/>
        </p:nvSpPr>
        <p:spPr>
          <a:xfrm>
            <a:off x="1833018" y="2619207"/>
            <a:ext cx="936425" cy="39584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kumimoji="1" lang="en-US" altLang="ja-JP" sz="700" dirty="0" smtClean="0">
                <a:solidFill>
                  <a:schemeClr val="tx1"/>
                </a:solidFill>
              </a:rPr>
              <a:t>Contribute Data</a:t>
            </a:r>
          </a:p>
          <a:p>
            <a:pPr algn="ctr"/>
            <a:r>
              <a:rPr lang="en-US" altLang="ja-JP" sz="700" dirty="0" smtClean="0">
                <a:solidFill>
                  <a:schemeClr val="tx1"/>
                </a:solidFill>
              </a:rPr>
              <a:t>Management</a:t>
            </a:r>
            <a:endParaRPr kumimoji="1" lang="en-US" altLang="ja-JP" sz="700" dirty="0" smtClean="0">
              <a:solidFill>
                <a:schemeClr val="tx1"/>
              </a:solidFill>
            </a:endParaRPr>
          </a:p>
          <a:p>
            <a:pPr algn="ctr"/>
            <a:r>
              <a:rPr lang="en-US" altLang="ja-JP" sz="700" dirty="0" smtClean="0">
                <a:solidFill>
                  <a:schemeClr val="tx1"/>
                </a:solidFill>
              </a:rPr>
              <a:t>Command</a:t>
            </a:r>
            <a:endParaRPr kumimoji="1" lang="ja-JP" altLang="en-US" sz="700" dirty="0">
              <a:solidFill>
                <a:schemeClr val="tx1"/>
              </a:solidFill>
            </a:endParaRPr>
          </a:p>
        </p:txBody>
      </p:sp>
      <p:sp>
        <p:nvSpPr>
          <p:cNvPr id="18" name="正方形/長方形 17"/>
          <p:cNvSpPr/>
          <p:nvPr/>
        </p:nvSpPr>
        <p:spPr>
          <a:xfrm>
            <a:off x="1833018" y="3068960"/>
            <a:ext cx="1747383" cy="198494"/>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kumimoji="1" lang="en-US" altLang="ja-JP" sz="700" dirty="0" err="1" smtClean="0">
                <a:solidFill>
                  <a:schemeClr val="tx1"/>
                </a:solidFill>
              </a:rPr>
              <a:t>Interstage</a:t>
            </a:r>
            <a:r>
              <a:rPr kumimoji="1" lang="en-US" altLang="ja-JP" sz="700" dirty="0" smtClean="0">
                <a:solidFill>
                  <a:schemeClr val="tx1"/>
                </a:solidFill>
              </a:rPr>
              <a:t> Application Server(</a:t>
            </a:r>
            <a:r>
              <a:rPr kumimoji="1" lang="en-US" altLang="ja-JP" sz="700" dirty="0" err="1" smtClean="0">
                <a:solidFill>
                  <a:schemeClr val="tx1"/>
                </a:solidFill>
              </a:rPr>
              <a:t>JavaEE</a:t>
            </a:r>
            <a:r>
              <a:rPr kumimoji="1" lang="en-US" altLang="ja-JP" sz="700" dirty="0" smtClean="0">
                <a:solidFill>
                  <a:schemeClr val="tx1"/>
                </a:solidFill>
              </a:rPr>
              <a:t>)</a:t>
            </a:r>
            <a:endParaRPr kumimoji="1" lang="ja-JP" altLang="en-US" sz="700" dirty="0">
              <a:solidFill>
                <a:schemeClr val="tx1"/>
              </a:solidFill>
            </a:endParaRPr>
          </a:p>
        </p:txBody>
      </p:sp>
      <p:sp>
        <p:nvSpPr>
          <p:cNvPr id="8" name="フローチャート : 磁気ディスク 7"/>
          <p:cNvSpPr/>
          <p:nvPr/>
        </p:nvSpPr>
        <p:spPr>
          <a:xfrm>
            <a:off x="3897935" y="3032955"/>
            <a:ext cx="741979" cy="828093"/>
          </a:xfrm>
          <a:prstGeom prst="flowChartMagneticDisk">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700" dirty="0" smtClean="0">
                <a:solidFill>
                  <a:schemeClr val="tx1"/>
                </a:solidFill>
              </a:rPr>
              <a:t>RDF Data</a:t>
            </a:r>
          </a:p>
          <a:p>
            <a:pPr algn="ctr"/>
            <a:r>
              <a:rPr lang="ja-JP" altLang="en-US" sz="700" dirty="0" smtClean="0">
                <a:solidFill>
                  <a:schemeClr val="tx1"/>
                </a:solidFill>
              </a:rPr>
              <a:t>（</a:t>
            </a:r>
            <a:r>
              <a:rPr lang="en-US" altLang="ja-JP" sz="700" dirty="0" smtClean="0">
                <a:solidFill>
                  <a:schemeClr val="tx1"/>
                </a:solidFill>
              </a:rPr>
              <a:t>Virtuoso</a:t>
            </a:r>
            <a:r>
              <a:rPr lang="ja-JP" altLang="en-US" sz="700" dirty="0" smtClean="0">
                <a:solidFill>
                  <a:schemeClr val="tx1"/>
                </a:solidFill>
              </a:rPr>
              <a:t>）</a:t>
            </a:r>
            <a:endParaRPr lang="en-US" altLang="ja-JP" sz="700" dirty="0" smtClean="0">
              <a:solidFill>
                <a:schemeClr val="tx1"/>
              </a:solidFill>
            </a:endParaRPr>
          </a:p>
        </p:txBody>
      </p:sp>
      <p:sp>
        <p:nvSpPr>
          <p:cNvPr id="19" name="フローチャート : 磁気ディスク 18"/>
          <p:cNvSpPr/>
          <p:nvPr/>
        </p:nvSpPr>
        <p:spPr>
          <a:xfrm>
            <a:off x="2838500" y="3450729"/>
            <a:ext cx="674340" cy="432048"/>
          </a:xfrm>
          <a:prstGeom prst="flowChartMagneticDisk">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700" dirty="0" err="1" smtClean="0">
                <a:solidFill>
                  <a:schemeClr val="tx1"/>
                </a:solidFill>
              </a:rPr>
              <a:t>ucode</a:t>
            </a:r>
            <a:r>
              <a:rPr kumimoji="1" lang="ja-JP" altLang="en-US" sz="700" dirty="0" smtClean="0">
                <a:solidFill>
                  <a:schemeClr val="tx1"/>
                </a:solidFill>
              </a:rPr>
              <a:t>管理</a:t>
            </a:r>
            <a:endParaRPr kumimoji="1" lang="ja-JP" altLang="en-US" sz="700" dirty="0">
              <a:solidFill>
                <a:schemeClr val="tx1"/>
              </a:solidFill>
            </a:endParaRPr>
          </a:p>
        </p:txBody>
      </p:sp>
      <p:sp>
        <p:nvSpPr>
          <p:cNvPr id="20" name="正方形/長方形 19"/>
          <p:cNvSpPr/>
          <p:nvPr/>
        </p:nvSpPr>
        <p:spPr>
          <a:xfrm>
            <a:off x="2864768" y="1988840"/>
            <a:ext cx="720080" cy="1020651"/>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kumimoji="1" lang="en-US" altLang="ja-JP" sz="700" dirty="0" smtClean="0">
                <a:solidFill>
                  <a:schemeClr val="tx1"/>
                </a:solidFill>
              </a:rPr>
              <a:t>Apache Jena/Virtuoso JDBC Driver</a:t>
            </a:r>
            <a:endParaRPr kumimoji="1" lang="ja-JP" altLang="en-US" sz="700" dirty="0">
              <a:solidFill>
                <a:schemeClr val="tx1"/>
              </a:solidFill>
            </a:endParaRPr>
          </a:p>
        </p:txBody>
      </p:sp>
      <p:sp>
        <p:nvSpPr>
          <p:cNvPr id="21" name="正方形/長方形 20"/>
          <p:cNvSpPr/>
          <p:nvPr/>
        </p:nvSpPr>
        <p:spPr>
          <a:xfrm>
            <a:off x="3728864" y="1700808"/>
            <a:ext cx="1080120" cy="223224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en-US" altLang="ja-JP" sz="900" b="1" u="sng" dirty="0" smtClean="0">
                <a:solidFill>
                  <a:schemeClr val="tx1"/>
                </a:solidFill>
              </a:rPr>
              <a:t>RDF Store</a:t>
            </a:r>
            <a:endParaRPr kumimoji="1" lang="ja-JP" altLang="en-US" sz="900" b="1" u="sng" dirty="0">
              <a:solidFill>
                <a:schemeClr val="tx1"/>
              </a:solidFill>
            </a:endParaRPr>
          </a:p>
        </p:txBody>
      </p:sp>
      <p:sp>
        <p:nvSpPr>
          <p:cNvPr id="22" name="フローチャート : 磁気ディスク 21"/>
          <p:cNvSpPr/>
          <p:nvPr/>
        </p:nvSpPr>
        <p:spPr>
          <a:xfrm>
            <a:off x="1833017" y="3455293"/>
            <a:ext cx="936425" cy="432048"/>
          </a:xfrm>
          <a:prstGeom prst="flowChartMagneticDisk">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700" dirty="0" smtClean="0">
                <a:solidFill>
                  <a:schemeClr val="tx1"/>
                </a:solidFill>
              </a:rPr>
              <a:t>画像データ格納</a:t>
            </a:r>
            <a:endParaRPr lang="en-US" altLang="ja-JP" sz="700" dirty="0" smtClean="0">
              <a:solidFill>
                <a:schemeClr val="tx1"/>
              </a:solidFill>
            </a:endParaRPr>
          </a:p>
          <a:p>
            <a:pPr algn="ctr"/>
            <a:r>
              <a:rPr lang="ja-JP" altLang="en-US" sz="700" dirty="0" smtClean="0">
                <a:solidFill>
                  <a:schemeClr val="tx1"/>
                </a:solidFill>
              </a:rPr>
              <a:t>ディレクトリ</a:t>
            </a:r>
            <a:endParaRPr lang="en-US" altLang="ja-JP" sz="700" dirty="0" smtClean="0">
              <a:solidFill>
                <a:schemeClr val="tx1"/>
              </a:solidFill>
            </a:endParaRPr>
          </a:p>
        </p:txBody>
      </p:sp>
      <p:sp>
        <p:nvSpPr>
          <p:cNvPr id="23" name="正方形/長方形 22"/>
          <p:cNvSpPr/>
          <p:nvPr/>
        </p:nvSpPr>
        <p:spPr>
          <a:xfrm>
            <a:off x="3800358" y="1989236"/>
            <a:ext cx="937132" cy="93580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vert="horz" rtlCol="0" anchor="t" anchorCtr="0"/>
          <a:lstStyle/>
          <a:p>
            <a:pPr algn="ctr"/>
            <a:r>
              <a:rPr lang="en-US" altLang="ja-JP" sz="700" dirty="0" smtClean="0">
                <a:solidFill>
                  <a:schemeClr val="tx1"/>
                </a:solidFill>
              </a:rPr>
              <a:t>SPARQL </a:t>
            </a:r>
            <a:r>
              <a:rPr kumimoji="1" lang="en-US" altLang="ja-JP" sz="700" dirty="0" smtClean="0">
                <a:solidFill>
                  <a:schemeClr val="tx1"/>
                </a:solidFill>
              </a:rPr>
              <a:t>Endpoint</a:t>
            </a:r>
          </a:p>
          <a:p>
            <a:pPr algn="ctr"/>
            <a:r>
              <a:rPr lang="en-US" altLang="ja-JP" sz="700" dirty="0" smtClean="0">
                <a:solidFill>
                  <a:schemeClr val="tx1"/>
                </a:solidFill>
              </a:rPr>
              <a:t>(Virtuoso)</a:t>
            </a:r>
            <a:endParaRPr kumimoji="1" lang="ja-JP" altLang="en-US" sz="700" dirty="0">
              <a:solidFill>
                <a:schemeClr val="tx1"/>
              </a:solidFill>
            </a:endParaRPr>
          </a:p>
        </p:txBody>
      </p:sp>
      <p:sp>
        <p:nvSpPr>
          <p:cNvPr id="24" name="角丸四角形 23"/>
          <p:cNvSpPr/>
          <p:nvPr/>
        </p:nvSpPr>
        <p:spPr>
          <a:xfrm>
            <a:off x="3966822" y="3601218"/>
            <a:ext cx="604205" cy="18782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500" dirty="0" smtClean="0">
                <a:solidFill>
                  <a:schemeClr val="tx1"/>
                </a:solidFill>
              </a:rPr>
              <a:t>社会資本</a:t>
            </a:r>
            <a:r>
              <a:rPr lang="ja-JP" altLang="en-US" sz="500" dirty="0">
                <a:solidFill>
                  <a:schemeClr val="tx1"/>
                </a:solidFill>
              </a:rPr>
              <a:t>情報</a:t>
            </a:r>
            <a:endParaRPr kumimoji="1" lang="ja-JP" altLang="en-US" sz="500" dirty="0">
              <a:solidFill>
                <a:schemeClr val="tx1"/>
              </a:solidFill>
            </a:endParaRPr>
          </a:p>
        </p:txBody>
      </p:sp>
      <p:sp>
        <p:nvSpPr>
          <p:cNvPr id="25" name="角丸四角形 24"/>
          <p:cNvSpPr/>
          <p:nvPr/>
        </p:nvSpPr>
        <p:spPr>
          <a:xfrm>
            <a:off x="380492" y="3123438"/>
            <a:ext cx="792088" cy="288032"/>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smtClean="0">
                <a:solidFill>
                  <a:schemeClr val="tx1"/>
                </a:solidFill>
              </a:rPr>
              <a:t>通学路点検アプリ</a:t>
            </a:r>
            <a:endParaRPr kumimoji="1" lang="en-US" altLang="ja-JP" sz="600" dirty="0" smtClean="0">
              <a:solidFill>
                <a:schemeClr val="tx1"/>
              </a:solidFill>
            </a:endParaRPr>
          </a:p>
          <a:p>
            <a:pPr algn="ctr"/>
            <a:r>
              <a:rPr lang="en-US" altLang="ja-JP" sz="600" dirty="0" smtClean="0">
                <a:solidFill>
                  <a:schemeClr val="tx1"/>
                </a:solidFill>
              </a:rPr>
              <a:t>※Android/</a:t>
            </a:r>
            <a:r>
              <a:rPr lang="en-US" altLang="ja-JP" sz="600" dirty="0" err="1" smtClean="0">
                <a:solidFill>
                  <a:schemeClr val="tx1"/>
                </a:solidFill>
              </a:rPr>
              <a:t>iOS</a:t>
            </a:r>
            <a:endParaRPr kumimoji="1" lang="en-US" altLang="ja-JP" sz="600" dirty="0" smtClean="0">
              <a:solidFill>
                <a:schemeClr val="tx1"/>
              </a:solidFill>
            </a:endParaRPr>
          </a:p>
        </p:txBody>
      </p:sp>
      <p:cxnSp>
        <p:nvCxnSpPr>
          <p:cNvPr id="27" name="直線矢印コネクタ 26"/>
          <p:cNvCxnSpPr>
            <a:stCxn id="10" idx="3"/>
            <a:endCxn id="16" idx="1"/>
          </p:cNvCxnSpPr>
          <p:nvPr/>
        </p:nvCxnSpPr>
        <p:spPr>
          <a:xfrm>
            <a:off x="1172580" y="1918717"/>
            <a:ext cx="660438" cy="358354"/>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a:stCxn id="5" idx="3"/>
            <a:endCxn id="16" idx="1"/>
          </p:cNvCxnSpPr>
          <p:nvPr/>
        </p:nvCxnSpPr>
        <p:spPr>
          <a:xfrm flipV="1">
            <a:off x="1172580" y="2277071"/>
            <a:ext cx="660438" cy="91225"/>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12" idx="3"/>
            <a:endCxn id="16" idx="1"/>
          </p:cNvCxnSpPr>
          <p:nvPr/>
        </p:nvCxnSpPr>
        <p:spPr>
          <a:xfrm flipV="1">
            <a:off x="1172580" y="2277071"/>
            <a:ext cx="660438" cy="540804"/>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13" idx="3"/>
            <a:endCxn id="16" idx="1"/>
          </p:cNvCxnSpPr>
          <p:nvPr/>
        </p:nvCxnSpPr>
        <p:spPr>
          <a:xfrm flipV="1">
            <a:off x="1172580" y="2277071"/>
            <a:ext cx="660438" cy="1439961"/>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37" name="直線矢印コネクタ 36"/>
          <p:cNvCxnSpPr>
            <a:stCxn id="25" idx="3"/>
            <a:endCxn id="17" idx="1"/>
          </p:cNvCxnSpPr>
          <p:nvPr/>
        </p:nvCxnSpPr>
        <p:spPr>
          <a:xfrm flipV="1">
            <a:off x="1172580" y="2817130"/>
            <a:ext cx="660438" cy="450324"/>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43" name="曲線コネクタ 42"/>
          <p:cNvCxnSpPr>
            <a:stCxn id="22" idx="2"/>
            <a:endCxn id="10" idx="3"/>
          </p:cNvCxnSpPr>
          <p:nvPr/>
        </p:nvCxnSpPr>
        <p:spPr>
          <a:xfrm rot="10800000">
            <a:off x="1172581" y="1918717"/>
            <a:ext cx="660437" cy="1752600"/>
          </a:xfrm>
          <a:prstGeom prst="curvedConnector3">
            <a:avLst/>
          </a:prstGeom>
          <a:ln w="6350">
            <a:headEnd w="sm" len="sm"/>
            <a:tailEnd type="arrow" w="sm" len="sm"/>
          </a:ln>
        </p:spPr>
        <p:style>
          <a:lnRef idx="1">
            <a:schemeClr val="accent1"/>
          </a:lnRef>
          <a:fillRef idx="0">
            <a:schemeClr val="accent1"/>
          </a:fillRef>
          <a:effectRef idx="0">
            <a:schemeClr val="accent1"/>
          </a:effectRef>
          <a:fontRef idx="minor">
            <a:schemeClr val="tx1"/>
          </a:fontRef>
        </p:style>
      </p:cxnSp>
      <p:cxnSp>
        <p:nvCxnSpPr>
          <p:cNvPr id="45" name="カギ線コネクタ 44"/>
          <p:cNvCxnSpPr>
            <a:stCxn id="16" idx="3"/>
            <a:endCxn id="8" idx="1"/>
          </p:cNvCxnSpPr>
          <p:nvPr/>
        </p:nvCxnSpPr>
        <p:spPr>
          <a:xfrm>
            <a:off x="2769443" y="2277071"/>
            <a:ext cx="1499482" cy="755884"/>
          </a:xfrm>
          <a:prstGeom prst="bentConnector2">
            <a:avLst/>
          </a:prstGeom>
          <a:ln w="6350">
            <a:tailEnd type="arrow" w="sm" len="sm"/>
          </a:ln>
        </p:spPr>
        <p:style>
          <a:lnRef idx="1">
            <a:schemeClr val="accent1"/>
          </a:lnRef>
          <a:fillRef idx="0">
            <a:schemeClr val="accent1"/>
          </a:fillRef>
          <a:effectRef idx="0">
            <a:schemeClr val="accent1"/>
          </a:effectRef>
          <a:fontRef idx="minor">
            <a:schemeClr val="tx1"/>
          </a:fontRef>
        </p:style>
      </p:cxnSp>
      <p:cxnSp>
        <p:nvCxnSpPr>
          <p:cNvPr id="46" name="カギ線コネクタ 45"/>
          <p:cNvCxnSpPr>
            <a:stCxn id="17" idx="3"/>
            <a:endCxn id="8" idx="1"/>
          </p:cNvCxnSpPr>
          <p:nvPr/>
        </p:nvCxnSpPr>
        <p:spPr>
          <a:xfrm>
            <a:off x="2769443" y="2817130"/>
            <a:ext cx="1499482" cy="215825"/>
          </a:xfrm>
          <a:prstGeom prst="bentConnector2">
            <a:avLst/>
          </a:prstGeom>
          <a:ln w="6350">
            <a:tailEnd type="arrow" w="sm" len="sm"/>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a:stCxn id="22" idx="1"/>
            <a:endCxn id="17" idx="2"/>
          </p:cNvCxnSpPr>
          <p:nvPr/>
        </p:nvCxnSpPr>
        <p:spPr>
          <a:xfrm flipV="1">
            <a:off x="2301230" y="3015053"/>
            <a:ext cx="1" cy="440240"/>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a:stCxn id="19" idx="1"/>
            <a:endCxn id="17" idx="2"/>
          </p:cNvCxnSpPr>
          <p:nvPr/>
        </p:nvCxnSpPr>
        <p:spPr>
          <a:xfrm flipH="1" flipV="1">
            <a:off x="2301231" y="3015053"/>
            <a:ext cx="874439" cy="435676"/>
          </a:xfrm>
          <a:prstGeom prst="straightConnector1">
            <a:avLst/>
          </a:prstGeom>
          <a:ln w="6350">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62" name="角丸四角形 61"/>
          <p:cNvSpPr/>
          <p:nvPr/>
        </p:nvSpPr>
        <p:spPr>
          <a:xfrm>
            <a:off x="283270"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bg1"/>
                </a:solidFill>
              </a:rPr>
              <a:t>基盤システム</a:t>
            </a:r>
            <a:endParaRPr kumimoji="1" lang="ja-JP" altLang="en-US" dirty="0">
              <a:solidFill>
                <a:schemeClr val="bg1"/>
              </a:solidFill>
            </a:endParaRPr>
          </a:p>
        </p:txBody>
      </p:sp>
      <p:sp>
        <p:nvSpPr>
          <p:cNvPr id="64" name="テキスト ボックス 63"/>
          <p:cNvSpPr txBox="1"/>
          <p:nvPr/>
        </p:nvSpPr>
        <p:spPr>
          <a:xfrm>
            <a:off x="2091169" y="980728"/>
            <a:ext cx="2539478" cy="276999"/>
          </a:xfrm>
          <a:prstGeom prst="rect">
            <a:avLst/>
          </a:prstGeom>
          <a:noFill/>
        </p:spPr>
        <p:txBody>
          <a:bodyPr wrap="none" rtlCol="0">
            <a:spAutoFit/>
          </a:bodyPr>
          <a:lstStyle/>
          <a:p>
            <a:r>
              <a:rPr kumimoji="1" lang="ja-JP" altLang="en-US" sz="1200" dirty="0" smtClean="0"/>
              <a:t>外部仕様書に準拠した基盤システム</a:t>
            </a:r>
            <a:endParaRPr kumimoji="1" lang="ja-JP" altLang="en-US" sz="1200" dirty="0"/>
          </a:p>
        </p:txBody>
      </p:sp>
      <p:sp>
        <p:nvSpPr>
          <p:cNvPr id="67" name="角丸四角形 66"/>
          <p:cNvSpPr/>
          <p:nvPr/>
        </p:nvSpPr>
        <p:spPr>
          <a:xfrm>
            <a:off x="283270" y="4005064"/>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bg1"/>
                </a:solidFill>
              </a:rPr>
              <a:t>拡張</a:t>
            </a:r>
            <a:r>
              <a:rPr kumimoji="1" lang="en-US" altLang="ja-JP" dirty="0" smtClean="0">
                <a:solidFill>
                  <a:schemeClr val="bg1"/>
                </a:solidFill>
              </a:rPr>
              <a:t>API</a:t>
            </a:r>
            <a:endParaRPr kumimoji="1" lang="ja-JP" altLang="en-US" dirty="0">
              <a:solidFill>
                <a:schemeClr val="bg1"/>
              </a:solidFill>
            </a:endParaRPr>
          </a:p>
        </p:txBody>
      </p:sp>
      <p:sp>
        <p:nvSpPr>
          <p:cNvPr id="68" name="テキスト ボックス 67"/>
          <p:cNvSpPr txBox="1"/>
          <p:nvPr/>
        </p:nvSpPr>
        <p:spPr>
          <a:xfrm>
            <a:off x="2107937" y="4077072"/>
            <a:ext cx="1717137" cy="276999"/>
          </a:xfrm>
          <a:prstGeom prst="rect">
            <a:avLst/>
          </a:prstGeom>
          <a:noFill/>
        </p:spPr>
        <p:txBody>
          <a:bodyPr wrap="none" rtlCol="0">
            <a:spAutoFit/>
          </a:bodyPr>
          <a:lstStyle/>
          <a:p>
            <a:r>
              <a:rPr kumimoji="1" lang="ja-JP" altLang="en-US" sz="1200" dirty="0" smtClean="0"/>
              <a:t>実証実験で拡張した</a:t>
            </a:r>
            <a:r>
              <a:rPr kumimoji="1" lang="en-US" altLang="ja-JP" sz="1200" dirty="0" smtClean="0"/>
              <a:t>API</a:t>
            </a:r>
            <a:endParaRPr kumimoji="1" lang="ja-JP" altLang="en-US" sz="1200" dirty="0"/>
          </a:p>
        </p:txBody>
      </p:sp>
      <p:sp>
        <p:nvSpPr>
          <p:cNvPr id="69" name="正方形/長方形 68"/>
          <p:cNvSpPr/>
          <p:nvPr/>
        </p:nvSpPr>
        <p:spPr bwMode="gray">
          <a:xfrm>
            <a:off x="267266" y="4509120"/>
            <a:ext cx="2786830" cy="216024"/>
          </a:xfrm>
          <a:prstGeom prst="rect">
            <a:avLst/>
          </a:prstGeom>
          <a:solidFill>
            <a:srgbClr val="0B406B"/>
          </a:solidFill>
          <a:ln w="12700">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smtClean="0">
                <a:solidFill>
                  <a:srgbClr val="FFFFFF"/>
                </a:solidFill>
              </a:rPr>
              <a:t>SPARQL-Extended Command</a:t>
            </a:r>
            <a:endParaRPr kumimoji="1" lang="ja-JP" altLang="en-US" sz="1100" dirty="0">
              <a:solidFill>
                <a:srgbClr val="FFFFFF"/>
              </a:solidFill>
            </a:endParaRPr>
          </a:p>
        </p:txBody>
      </p:sp>
      <p:sp>
        <p:nvSpPr>
          <p:cNvPr id="70" name="正方形/長方形 69"/>
          <p:cNvSpPr/>
          <p:nvPr/>
        </p:nvSpPr>
        <p:spPr bwMode="gray">
          <a:xfrm>
            <a:off x="267266" y="5535234"/>
            <a:ext cx="2786830" cy="216024"/>
          </a:xfrm>
          <a:prstGeom prst="rect">
            <a:avLst/>
          </a:prstGeom>
          <a:solidFill>
            <a:srgbClr val="0B406B"/>
          </a:solidFill>
          <a:ln w="12700">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smtClean="0">
                <a:solidFill>
                  <a:srgbClr val="FFFFFF"/>
                </a:solidFill>
              </a:rPr>
              <a:t>Contribute Data Management Command </a:t>
            </a:r>
            <a:endParaRPr kumimoji="1" lang="ja-JP" altLang="en-US" sz="1100" dirty="0">
              <a:solidFill>
                <a:srgbClr val="FFFFFF"/>
              </a:solidFill>
            </a:endParaRPr>
          </a:p>
        </p:txBody>
      </p:sp>
      <p:sp>
        <p:nvSpPr>
          <p:cNvPr id="73" name="正方形/長方形 72"/>
          <p:cNvSpPr/>
          <p:nvPr/>
        </p:nvSpPr>
        <p:spPr>
          <a:xfrm>
            <a:off x="267267" y="4725144"/>
            <a:ext cx="4567091" cy="774086"/>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900" dirty="0" smtClean="0">
                <a:solidFill>
                  <a:schemeClr val="tx1"/>
                </a:solidFill>
              </a:rPr>
              <a:t>・概要</a:t>
            </a:r>
            <a:endParaRPr lang="en-US" altLang="ja-JP" sz="900" dirty="0" smtClean="0">
              <a:solidFill>
                <a:schemeClr val="tx1"/>
              </a:solidFill>
            </a:endParaRPr>
          </a:p>
          <a:p>
            <a:r>
              <a:rPr lang="en-US" altLang="ja-JP" sz="900" dirty="0" smtClean="0">
                <a:solidFill>
                  <a:schemeClr val="tx1"/>
                </a:solidFill>
              </a:rPr>
              <a:t>RDF</a:t>
            </a:r>
            <a:r>
              <a:rPr lang="ja-JP" altLang="en-US" sz="900" dirty="0" smtClean="0">
                <a:solidFill>
                  <a:schemeClr val="tx1"/>
                </a:solidFill>
              </a:rPr>
              <a:t>ストアのソフトウェアが実装する独自</a:t>
            </a:r>
            <a:r>
              <a:rPr lang="ja-JP" altLang="en-US" sz="900" dirty="0">
                <a:solidFill>
                  <a:schemeClr val="tx1"/>
                </a:solidFill>
              </a:rPr>
              <a:t>ファンクションを用いた拡張クエリ（</a:t>
            </a:r>
            <a:r>
              <a:rPr lang="en-US" altLang="ja-JP" sz="900" dirty="0">
                <a:solidFill>
                  <a:schemeClr val="tx1"/>
                </a:solidFill>
              </a:rPr>
              <a:t>SELECT</a:t>
            </a:r>
            <a:r>
              <a:rPr lang="ja-JP" altLang="en-US" sz="900" dirty="0">
                <a:solidFill>
                  <a:schemeClr val="tx1"/>
                </a:solidFill>
              </a:rPr>
              <a:t>）による、オープンデータの検索機能を提供する</a:t>
            </a:r>
            <a:r>
              <a:rPr lang="ja-JP" altLang="en-US" sz="900" dirty="0" smtClean="0">
                <a:solidFill>
                  <a:schemeClr val="tx1"/>
                </a:solidFill>
              </a:rPr>
              <a:t>。</a:t>
            </a:r>
            <a:endParaRPr lang="en-US" altLang="ja-JP" sz="900" dirty="0" smtClean="0">
              <a:solidFill>
                <a:schemeClr val="tx1"/>
              </a:solidFill>
            </a:endParaRPr>
          </a:p>
          <a:p>
            <a:r>
              <a:rPr kumimoji="1" lang="ja-JP" altLang="en-US" sz="900" dirty="0" smtClean="0">
                <a:solidFill>
                  <a:schemeClr val="tx1"/>
                </a:solidFill>
              </a:rPr>
              <a:t>・拡張理由</a:t>
            </a:r>
            <a:endParaRPr kumimoji="1" lang="en-US" altLang="ja-JP" sz="900" dirty="0" smtClean="0">
              <a:solidFill>
                <a:schemeClr val="tx1"/>
              </a:solidFill>
            </a:endParaRPr>
          </a:p>
          <a:p>
            <a:r>
              <a:rPr kumimoji="1" lang="en-US" altLang="ja-JP" sz="900" dirty="0" smtClean="0">
                <a:solidFill>
                  <a:schemeClr val="tx1"/>
                </a:solidFill>
              </a:rPr>
              <a:t>SPARQL1.1</a:t>
            </a:r>
            <a:r>
              <a:rPr kumimoji="1" lang="ja-JP" altLang="en-US" sz="900" dirty="0" smtClean="0">
                <a:solidFill>
                  <a:schemeClr val="tx1"/>
                </a:solidFill>
              </a:rPr>
              <a:t>で規定されない検索処理などを実現するため。</a:t>
            </a:r>
            <a:endParaRPr kumimoji="1" lang="ja-JP" altLang="en-US" sz="900" dirty="0">
              <a:solidFill>
                <a:schemeClr val="tx1"/>
              </a:solidFill>
            </a:endParaRPr>
          </a:p>
        </p:txBody>
      </p:sp>
      <p:sp>
        <p:nvSpPr>
          <p:cNvPr id="74" name="正方形/長方形 73"/>
          <p:cNvSpPr/>
          <p:nvPr/>
        </p:nvSpPr>
        <p:spPr>
          <a:xfrm>
            <a:off x="267267" y="5751258"/>
            <a:ext cx="4567091" cy="774086"/>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900" dirty="0" smtClean="0">
                <a:solidFill>
                  <a:schemeClr val="tx1"/>
                </a:solidFill>
              </a:rPr>
              <a:t>・概要</a:t>
            </a:r>
            <a:endParaRPr kumimoji="1" lang="en-US" altLang="ja-JP" sz="900" dirty="0" smtClean="0">
              <a:solidFill>
                <a:schemeClr val="tx1"/>
              </a:solidFill>
            </a:endParaRPr>
          </a:p>
          <a:p>
            <a:r>
              <a:rPr lang="ja-JP" altLang="en-US" sz="900" dirty="0">
                <a:solidFill>
                  <a:schemeClr val="tx1"/>
                </a:solidFill>
              </a:rPr>
              <a:t>通学</a:t>
            </a:r>
            <a:r>
              <a:rPr lang="ja-JP" altLang="en-US" sz="900" dirty="0" smtClean="0">
                <a:solidFill>
                  <a:schemeClr val="tx1"/>
                </a:solidFill>
              </a:rPr>
              <a:t>路</a:t>
            </a:r>
            <a:r>
              <a:rPr lang="ja-JP" altLang="en-US" sz="900" dirty="0">
                <a:solidFill>
                  <a:schemeClr val="tx1"/>
                </a:solidFill>
              </a:rPr>
              <a:t>点検</a:t>
            </a:r>
            <a:r>
              <a:rPr lang="ja-JP" altLang="en-US" sz="900" dirty="0" smtClean="0">
                <a:solidFill>
                  <a:schemeClr val="tx1"/>
                </a:solidFill>
              </a:rPr>
              <a:t>アプリ</a:t>
            </a:r>
            <a:r>
              <a:rPr lang="ja-JP" altLang="en-US" sz="900" dirty="0">
                <a:solidFill>
                  <a:schemeClr val="tx1"/>
                </a:solidFill>
              </a:rPr>
              <a:t>から</a:t>
            </a:r>
            <a:r>
              <a:rPr lang="ja-JP" altLang="en-US" sz="900" dirty="0" smtClean="0">
                <a:solidFill>
                  <a:schemeClr val="tx1"/>
                </a:solidFill>
              </a:rPr>
              <a:t>のリクエストを処理し、画像データ格納ディレクトリと</a:t>
            </a:r>
            <a:r>
              <a:rPr lang="en-US" altLang="ja-JP" sz="900" dirty="0" smtClean="0">
                <a:solidFill>
                  <a:schemeClr val="tx1"/>
                </a:solidFill>
              </a:rPr>
              <a:t>RDF</a:t>
            </a:r>
            <a:r>
              <a:rPr lang="ja-JP" altLang="en-US" sz="900" dirty="0" smtClean="0">
                <a:solidFill>
                  <a:schemeClr val="tx1"/>
                </a:solidFill>
              </a:rPr>
              <a:t>ストアにそれぞれデータを格納する。</a:t>
            </a:r>
            <a:endParaRPr lang="en-US" altLang="ja-JP" sz="900" dirty="0" smtClean="0">
              <a:solidFill>
                <a:schemeClr val="tx1"/>
              </a:solidFill>
            </a:endParaRPr>
          </a:p>
          <a:p>
            <a:r>
              <a:rPr kumimoji="1" lang="ja-JP" altLang="en-US" sz="900" dirty="0" smtClean="0">
                <a:solidFill>
                  <a:schemeClr val="tx1"/>
                </a:solidFill>
              </a:rPr>
              <a:t>・拡張理由</a:t>
            </a:r>
            <a:endParaRPr kumimoji="1" lang="en-US" altLang="ja-JP" sz="900" dirty="0" smtClean="0">
              <a:solidFill>
                <a:schemeClr val="tx1"/>
              </a:solidFill>
            </a:endParaRPr>
          </a:p>
          <a:p>
            <a:r>
              <a:rPr kumimoji="1" lang="ja-JP" altLang="en-US" sz="900" dirty="0" smtClean="0">
                <a:solidFill>
                  <a:schemeClr val="tx1"/>
                </a:solidFill>
              </a:rPr>
              <a:t>画像データについて</a:t>
            </a:r>
            <a:r>
              <a:rPr lang="en-US" altLang="ja-JP" sz="900" dirty="0">
                <a:solidFill>
                  <a:schemeClr val="tx1"/>
                </a:solidFill>
              </a:rPr>
              <a:t>RDF</a:t>
            </a:r>
            <a:r>
              <a:rPr lang="ja-JP" altLang="en-US" sz="900" dirty="0" smtClean="0">
                <a:solidFill>
                  <a:schemeClr val="tx1"/>
                </a:solidFill>
              </a:rPr>
              <a:t>化する規格が無く一般ファイルとして格納する処理を実現</a:t>
            </a:r>
            <a:r>
              <a:rPr lang="ja-JP" altLang="en-US" sz="900" dirty="0">
                <a:solidFill>
                  <a:schemeClr val="tx1"/>
                </a:solidFill>
              </a:rPr>
              <a:t>するため。</a:t>
            </a:r>
          </a:p>
        </p:txBody>
      </p:sp>
      <p:sp>
        <p:nvSpPr>
          <p:cNvPr id="84" name="正方形/長方形 83"/>
          <p:cNvSpPr/>
          <p:nvPr/>
        </p:nvSpPr>
        <p:spPr bwMode="gray">
          <a:xfrm>
            <a:off x="1423562" y="1412776"/>
            <a:ext cx="3384376" cy="289636"/>
          </a:xfrm>
          <a:prstGeom prst="rect">
            <a:avLst/>
          </a:prstGeom>
          <a:solidFill>
            <a:srgbClr val="0B406B"/>
          </a:solidFill>
          <a:ln w="12700">
            <a:solidFill>
              <a:srgbClr val="105D9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smtClean="0">
                <a:solidFill>
                  <a:srgbClr val="FFFFFF"/>
                </a:solidFill>
              </a:rPr>
              <a:t>社会資本情報流通連携基盤システム</a:t>
            </a:r>
            <a:endParaRPr kumimoji="1" lang="ja-JP" altLang="en-US" sz="1100" dirty="0">
              <a:solidFill>
                <a:srgbClr val="FFFFFF"/>
              </a:solidFill>
            </a:endParaRPr>
          </a:p>
        </p:txBody>
      </p:sp>
      <p:sp>
        <p:nvSpPr>
          <p:cNvPr id="89" name="角丸四角形 88"/>
          <p:cNvSpPr/>
          <p:nvPr/>
        </p:nvSpPr>
        <p:spPr>
          <a:xfrm>
            <a:off x="5097016"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bg1"/>
                </a:solidFill>
              </a:rPr>
              <a:t>API</a:t>
            </a:r>
            <a:r>
              <a:rPr kumimoji="1" lang="ja-JP" altLang="en-US" dirty="0" smtClean="0">
                <a:solidFill>
                  <a:schemeClr val="bg1"/>
                </a:solidFill>
              </a:rPr>
              <a:t>仕様</a:t>
            </a:r>
            <a:endParaRPr kumimoji="1" lang="ja-JP" altLang="en-US" dirty="0">
              <a:solidFill>
                <a:schemeClr val="bg1"/>
              </a:solidFill>
            </a:endParaRPr>
          </a:p>
        </p:txBody>
      </p:sp>
      <p:sp>
        <p:nvSpPr>
          <p:cNvPr id="90" name="テキスト ボックス 89"/>
          <p:cNvSpPr txBox="1"/>
          <p:nvPr/>
        </p:nvSpPr>
        <p:spPr>
          <a:xfrm>
            <a:off x="6837890" y="991761"/>
            <a:ext cx="1875835" cy="276999"/>
          </a:xfrm>
          <a:prstGeom prst="rect">
            <a:avLst/>
          </a:prstGeom>
          <a:noFill/>
        </p:spPr>
        <p:txBody>
          <a:bodyPr wrap="none" rtlCol="0">
            <a:spAutoFit/>
          </a:bodyPr>
          <a:lstStyle/>
          <a:p>
            <a:r>
              <a:rPr kumimoji="1" lang="ja-JP" altLang="en-US" sz="1200" dirty="0" smtClean="0"/>
              <a:t>外部仕様書に準拠した</a:t>
            </a:r>
            <a:r>
              <a:rPr kumimoji="1" lang="en-US" altLang="ja-JP" sz="1200" dirty="0" smtClean="0"/>
              <a:t>API</a:t>
            </a:r>
            <a:endParaRPr kumimoji="1" lang="ja-JP" altLang="en-US" sz="1200" dirty="0"/>
          </a:p>
        </p:txBody>
      </p:sp>
      <p:sp>
        <p:nvSpPr>
          <p:cNvPr id="91" name="正方形/長方形 90"/>
          <p:cNvSpPr/>
          <p:nvPr/>
        </p:nvSpPr>
        <p:spPr>
          <a:xfrm>
            <a:off x="5097016" y="1340768"/>
            <a:ext cx="4953000" cy="276999"/>
          </a:xfrm>
          <a:prstGeom prst="rect">
            <a:avLst/>
          </a:prstGeom>
        </p:spPr>
        <p:txBody>
          <a:bodyPr>
            <a:spAutoFit/>
          </a:bodyPr>
          <a:lstStyle/>
          <a:p>
            <a:r>
              <a:rPr lang="ja-JP" altLang="en-US" sz="1200" dirty="0">
                <a:latin typeface="+mn-ea"/>
              </a:rPr>
              <a:t>社会資本情報標準</a:t>
            </a:r>
            <a:r>
              <a:rPr lang="en-US" altLang="ja-JP" sz="1200" dirty="0">
                <a:latin typeface="+mn-ea"/>
              </a:rPr>
              <a:t>API</a:t>
            </a:r>
            <a:r>
              <a:rPr lang="ja-JP" altLang="en-US" sz="1200" dirty="0">
                <a:latin typeface="+mn-ea"/>
              </a:rPr>
              <a:t>における共通</a:t>
            </a:r>
            <a:r>
              <a:rPr lang="ja-JP" altLang="en-US" sz="1200" dirty="0" smtClean="0">
                <a:latin typeface="+mn-ea"/>
              </a:rPr>
              <a:t>規定を定義</a:t>
            </a:r>
            <a:endParaRPr lang="ja-JP" altLang="en-US" sz="1200" dirty="0">
              <a:latin typeface="+mn-ea"/>
            </a:endParaRPr>
          </a:p>
        </p:txBody>
      </p:sp>
      <p:graphicFrame>
        <p:nvGraphicFramePr>
          <p:cNvPr id="92" name="表 91"/>
          <p:cNvGraphicFramePr>
            <a:graphicFrameLocks noGrp="1"/>
          </p:cNvGraphicFramePr>
          <p:nvPr>
            <p:extLst>
              <p:ext uri="{D42A27DB-BD31-4B8C-83A1-F6EECF244321}">
                <p14:modId xmlns:p14="http://schemas.microsoft.com/office/powerpoint/2010/main" val="3283368499"/>
              </p:ext>
            </p:extLst>
          </p:nvPr>
        </p:nvGraphicFramePr>
        <p:xfrm>
          <a:off x="5154143" y="1628800"/>
          <a:ext cx="4512344" cy="2042160"/>
        </p:xfrm>
        <a:graphic>
          <a:graphicData uri="http://schemas.openxmlformats.org/drawingml/2006/table">
            <a:tbl>
              <a:tblPr firstRow="1" bandRow="1">
                <a:tableStyleId>{00A15C55-8517-42AA-B614-E9B94910E393}</a:tableStyleId>
              </a:tblPr>
              <a:tblGrid>
                <a:gridCol w="1127968"/>
                <a:gridCol w="1152128"/>
                <a:gridCol w="2232248"/>
              </a:tblGrid>
              <a:tr h="213360">
                <a:tc>
                  <a:txBody>
                    <a:bodyPr/>
                    <a:lstStyle/>
                    <a:p>
                      <a:pPr algn="ctr"/>
                      <a:r>
                        <a:rPr kumimoji="1" lang="ja-JP" altLang="en-US" sz="800" dirty="0" smtClean="0"/>
                        <a:t>規定</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規定値</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説明</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32015">
                <a:tc>
                  <a:txBody>
                    <a:bodyPr/>
                    <a:lstStyle/>
                    <a:p>
                      <a:r>
                        <a:rPr kumimoji="1" lang="ja-JP" altLang="en-US" sz="800" b="1" dirty="0" smtClean="0">
                          <a:latin typeface="+mn-ea"/>
                          <a:ea typeface="+mn-ea"/>
                        </a:rPr>
                        <a:t>プロトコル</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HTTP/1.1</a:t>
                      </a:r>
                      <a:r>
                        <a:rPr kumimoji="1" lang="ja-JP" altLang="en-US" sz="800" dirty="0" smtClean="0">
                          <a:latin typeface="ＭＳ Ｐ明朝" panose="02020600040205080304" pitchFamily="18" charset="-128"/>
                          <a:ea typeface="ＭＳ Ｐ明朝" panose="02020600040205080304" pitchFamily="18" charset="-128"/>
                        </a:rPr>
                        <a:t>プロトコル</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提供</a:t>
                      </a:r>
                      <a:r>
                        <a:rPr kumimoji="1" lang="en-US" altLang="ja-JP" sz="800" dirty="0" smtClean="0">
                          <a:latin typeface="ＭＳ Ｐ明朝" panose="02020600040205080304" pitchFamily="18" charset="-128"/>
                          <a:ea typeface="ＭＳ Ｐ明朝" panose="02020600040205080304" pitchFamily="18" charset="-128"/>
                        </a:rPr>
                        <a:t>API</a:t>
                      </a:r>
                      <a:r>
                        <a:rPr kumimoji="1" lang="ja-JP" altLang="en-US" sz="800" dirty="0" smtClean="0">
                          <a:latin typeface="ＭＳ Ｐ明朝" panose="02020600040205080304" pitchFamily="18" charset="-128"/>
                          <a:ea typeface="ＭＳ Ｐ明朝" panose="02020600040205080304" pitchFamily="18" charset="-128"/>
                        </a:rPr>
                        <a:t>は、</a:t>
                      </a:r>
                      <a:r>
                        <a:rPr kumimoji="1" lang="en-US" altLang="ja-JP" sz="800" dirty="0" smtClean="0">
                          <a:latin typeface="ＭＳ Ｐ明朝" panose="02020600040205080304" pitchFamily="18" charset="-128"/>
                          <a:ea typeface="ＭＳ Ｐ明朝" panose="02020600040205080304" pitchFamily="18" charset="-128"/>
                        </a:rPr>
                        <a:t>HTTP/1.1</a:t>
                      </a:r>
                      <a:r>
                        <a:rPr kumimoji="1" lang="ja-JP" altLang="en-US" sz="800" dirty="0" smtClean="0">
                          <a:latin typeface="ＭＳ Ｐ明朝" panose="02020600040205080304" pitchFamily="18" charset="-128"/>
                          <a:ea typeface="ＭＳ Ｐ明朝" panose="02020600040205080304" pitchFamily="18" charset="-128"/>
                        </a:rPr>
                        <a:t>プロトコル上で実現する</a:t>
                      </a:r>
                      <a:r>
                        <a:rPr kumimoji="1" lang="en-US" altLang="ja-JP" sz="800" dirty="0" err="1" smtClean="0">
                          <a:latin typeface="ＭＳ Ｐ明朝" panose="02020600040205080304" pitchFamily="18" charset="-128"/>
                          <a:ea typeface="ＭＳ Ｐ明朝" panose="02020600040205080304" pitchFamily="18" charset="-128"/>
                        </a:rPr>
                        <a:t>RESTful</a:t>
                      </a:r>
                      <a:r>
                        <a:rPr kumimoji="1" lang="ja-JP" altLang="en-US" sz="800" dirty="0" smtClean="0">
                          <a:latin typeface="ＭＳ Ｐ明朝" panose="02020600040205080304" pitchFamily="18" charset="-128"/>
                          <a:ea typeface="ＭＳ Ｐ明朝" panose="02020600040205080304" pitchFamily="18" charset="-128"/>
                        </a:rPr>
                        <a:t>な実装とする。</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r>
                        <a:rPr kumimoji="1" lang="en-US" altLang="ja-JP" sz="800" b="1" dirty="0" smtClean="0">
                          <a:latin typeface="+mn-ea"/>
                          <a:ea typeface="+mn-ea"/>
                        </a:rPr>
                        <a:t>HTTP</a:t>
                      </a:r>
                      <a:r>
                        <a:rPr kumimoji="1" lang="ja-JP" altLang="en-US" sz="800" b="1" dirty="0" smtClean="0">
                          <a:latin typeface="+mn-ea"/>
                          <a:ea typeface="+mn-ea"/>
                        </a:rPr>
                        <a:t>メソッド</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GET/POST</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提供</a:t>
                      </a:r>
                      <a:r>
                        <a:rPr kumimoji="1" lang="en-US" altLang="ja-JP" sz="800" dirty="0" smtClean="0">
                          <a:latin typeface="ＭＳ Ｐ明朝" panose="02020600040205080304" pitchFamily="18" charset="-128"/>
                          <a:ea typeface="ＭＳ Ｐ明朝" panose="02020600040205080304" pitchFamily="18" charset="-128"/>
                        </a:rPr>
                        <a:t>API</a:t>
                      </a:r>
                      <a:r>
                        <a:rPr kumimoji="1" lang="ja-JP" altLang="en-US" sz="800" dirty="0" smtClean="0">
                          <a:latin typeface="ＭＳ Ｐ明朝" panose="02020600040205080304" pitchFamily="18" charset="-128"/>
                          <a:ea typeface="ＭＳ Ｐ明朝" panose="02020600040205080304" pitchFamily="18" charset="-128"/>
                        </a:rPr>
                        <a:t>の</a:t>
                      </a:r>
                      <a:r>
                        <a:rPr kumimoji="1" lang="en-US" altLang="ja-JP" sz="800" dirty="0" smtClean="0">
                          <a:latin typeface="ＭＳ Ｐ明朝" panose="02020600040205080304" pitchFamily="18" charset="-128"/>
                          <a:ea typeface="ＭＳ Ｐ明朝" panose="02020600040205080304" pitchFamily="18" charset="-128"/>
                        </a:rPr>
                        <a:t>HTTP</a:t>
                      </a:r>
                      <a:r>
                        <a:rPr kumimoji="1" lang="ja-JP" altLang="en-US" sz="800" dirty="0" smtClean="0">
                          <a:latin typeface="ＭＳ Ｐ明朝" panose="02020600040205080304" pitchFamily="18" charset="-128"/>
                          <a:ea typeface="ＭＳ Ｐ明朝" panose="02020600040205080304" pitchFamily="18" charset="-128"/>
                        </a:rPr>
                        <a:t>メソッドとしては</a:t>
                      </a:r>
                      <a:r>
                        <a:rPr kumimoji="1" lang="en-US" altLang="ja-JP" sz="800" dirty="0" smtClean="0">
                          <a:latin typeface="ＭＳ Ｐ明朝" panose="02020600040205080304" pitchFamily="18" charset="-128"/>
                          <a:ea typeface="ＭＳ Ｐ明朝" panose="02020600040205080304" pitchFamily="18" charset="-128"/>
                        </a:rPr>
                        <a:t>GET</a:t>
                      </a:r>
                      <a:r>
                        <a:rPr kumimoji="1" lang="ja-JP" altLang="en-US" sz="800" dirty="0" smtClean="0">
                          <a:latin typeface="ＭＳ Ｐ明朝" panose="02020600040205080304" pitchFamily="18" charset="-128"/>
                          <a:ea typeface="ＭＳ Ｐ明朝" panose="02020600040205080304" pitchFamily="18" charset="-128"/>
                        </a:rPr>
                        <a:t>と</a:t>
                      </a:r>
                      <a:r>
                        <a:rPr kumimoji="1" lang="en-US" altLang="ja-JP" sz="800" dirty="0" smtClean="0">
                          <a:latin typeface="ＭＳ Ｐ明朝" panose="02020600040205080304" pitchFamily="18" charset="-128"/>
                          <a:ea typeface="ＭＳ Ｐ明朝" panose="02020600040205080304" pitchFamily="18" charset="-128"/>
                        </a:rPr>
                        <a:t>POST</a:t>
                      </a:r>
                      <a:r>
                        <a:rPr kumimoji="1" lang="ja-JP" altLang="en-US" sz="800" dirty="0" smtClean="0">
                          <a:latin typeface="ＭＳ Ｐ明朝" panose="02020600040205080304" pitchFamily="18" charset="-128"/>
                          <a:ea typeface="ＭＳ Ｐ明朝" panose="02020600040205080304" pitchFamily="18" charset="-128"/>
                        </a:rPr>
                        <a:t>を利用可能とする。その他のメソッドに対しては</a:t>
                      </a:r>
                      <a:r>
                        <a:rPr kumimoji="1" lang="en-US" altLang="ja-JP" sz="800" dirty="0" smtClean="0">
                          <a:latin typeface="ＭＳ Ｐ明朝" panose="02020600040205080304" pitchFamily="18" charset="-128"/>
                          <a:ea typeface="ＭＳ Ｐ明朝" panose="02020600040205080304" pitchFamily="18" charset="-128"/>
                        </a:rPr>
                        <a:t>HTTP 400</a:t>
                      </a:r>
                      <a:r>
                        <a:rPr kumimoji="1" lang="ja-JP" altLang="en-US" sz="800" dirty="0" smtClean="0">
                          <a:latin typeface="ＭＳ Ｐ明朝" panose="02020600040205080304" pitchFamily="18" charset="-128"/>
                          <a:ea typeface="ＭＳ Ｐ明朝" panose="02020600040205080304" pitchFamily="18" charset="-128"/>
                        </a:rPr>
                        <a:t>コードを返却する。</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smtClean="0">
                          <a:latin typeface="+mn-ea"/>
                          <a:ea typeface="+mn-ea"/>
                        </a:rPr>
                        <a:t>HTTP</a:t>
                      </a:r>
                      <a:r>
                        <a:rPr kumimoji="1" lang="ja-JP" altLang="en-US" sz="800" b="1" dirty="0" smtClean="0">
                          <a:latin typeface="+mn-ea"/>
                          <a:ea typeface="+mn-ea"/>
                        </a:rPr>
                        <a:t>ステータスコード</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HTTP 200/400/500</a:t>
                      </a:r>
                    </a:p>
                    <a:p>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dirty="0" smtClean="0">
                          <a:latin typeface="ＭＳ Ｐ明朝" panose="02020600040205080304" pitchFamily="18" charset="-128"/>
                          <a:ea typeface="ＭＳ Ｐ明朝" panose="02020600040205080304" pitchFamily="18" charset="-128"/>
                        </a:rPr>
                        <a:t>提供</a:t>
                      </a:r>
                      <a:r>
                        <a:rPr kumimoji="1" lang="en-US" altLang="ja-JP" sz="800" dirty="0" smtClean="0">
                          <a:latin typeface="ＭＳ Ｐ明朝" panose="02020600040205080304" pitchFamily="18" charset="-128"/>
                          <a:ea typeface="ＭＳ Ｐ明朝" panose="02020600040205080304" pitchFamily="18" charset="-128"/>
                        </a:rPr>
                        <a:t>API</a:t>
                      </a:r>
                      <a:r>
                        <a:rPr kumimoji="1" lang="ja-JP" altLang="en-US" sz="800" dirty="0" smtClean="0">
                          <a:latin typeface="ＭＳ Ｐ明朝" panose="02020600040205080304" pitchFamily="18" charset="-128"/>
                          <a:ea typeface="ＭＳ Ｐ明朝" panose="02020600040205080304" pitchFamily="18" charset="-128"/>
                        </a:rPr>
                        <a:t>が返すステータスコードとその意味。</a:t>
                      </a:r>
                      <a:endParaRPr kumimoji="1" lang="en-US" altLang="ja-JP" sz="800" dirty="0" smtClean="0">
                        <a:latin typeface="ＭＳ Ｐ明朝" panose="02020600040205080304" pitchFamily="18" charset="-128"/>
                        <a:ea typeface="ＭＳ Ｐ明朝" panose="02020600040205080304" pitchFamily="18"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200</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OK</a:t>
                      </a:r>
                      <a:r>
                        <a:rPr kumimoji="1" lang="ja-JP" altLang="en-US" sz="800" baseline="0" dirty="0" smtClean="0">
                          <a:latin typeface="ＭＳ Ｐ明朝" panose="02020600040205080304" pitchFamily="18" charset="-128"/>
                          <a:ea typeface="ＭＳ Ｐ明朝" panose="02020600040205080304" pitchFamily="18" charset="-128"/>
                        </a:rPr>
                        <a:t>　</a:t>
                      </a:r>
                      <a:r>
                        <a:rPr kumimoji="1" lang="ja-JP" altLang="en-US" sz="800" dirty="0" smtClean="0">
                          <a:latin typeface="ＭＳ Ｐ明朝" panose="02020600040205080304" pitchFamily="18" charset="-128"/>
                          <a:ea typeface="ＭＳ Ｐ明朝" panose="02020600040205080304" pitchFamily="18" charset="-128"/>
                        </a:rPr>
                        <a:t>正常終了。</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400</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Bad Request</a:t>
                      </a:r>
                      <a:r>
                        <a:rPr kumimoji="1" lang="ja-JP" altLang="en-US" sz="800" dirty="0" smtClean="0">
                          <a:latin typeface="ＭＳ Ｐ明朝" panose="02020600040205080304" pitchFamily="18" charset="-128"/>
                          <a:ea typeface="ＭＳ Ｐ明朝" panose="02020600040205080304" pitchFamily="18" charset="-128"/>
                        </a:rPr>
                        <a:t>　クエリが正しくない。</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500</a:t>
                      </a:r>
                      <a:r>
                        <a:rPr kumimoji="1" lang="ja-JP" altLang="en-US" sz="800" dirty="0"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Internal Error</a:t>
                      </a:r>
                      <a:r>
                        <a:rPr kumimoji="1" lang="ja-JP" altLang="en-US" sz="800" dirty="0" smtClean="0">
                          <a:latin typeface="ＭＳ Ｐ明朝" panose="02020600040205080304" pitchFamily="18" charset="-128"/>
                          <a:ea typeface="ＭＳ Ｐ明朝" panose="02020600040205080304" pitchFamily="18" charset="-128"/>
                        </a:rPr>
                        <a:t>　情報流通連携基盤システム内でエラーが発生した。</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2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latin typeface="+mn-ea"/>
                          <a:ea typeface="+mn-ea"/>
                        </a:rPr>
                        <a:t>その他</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1" lang="ja-JP" altLang="en-US" sz="800" dirty="0" smtClean="0">
                          <a:latin typeface="ＭＳ Ｐ明朝" panose="02020600040205080304" pitchFamily="18" charset="-128"/>
                          <a:ea typeface="ＭＳ Ｐ明朝" panose="02020600040205080304" pitchFamily="18" charset="-128"/>
                        </a:rPr>
                        <a:t>エンコーディング</a:t>
                      </a:r>
                      <a:endParaRPr kumimoji="1" lang="ja-JP" altLang="en-US" sz="8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latin typeface="ＭＳ Ｐ明朝" panose="02020600040205080304" pitchFamily="18" charset="-128"/>
                          <a:ea typeface="ＭＳ Ｐ明朝" panose="02020600040205080304" pitchFamily="18" charset="-128"/>
                        </a:rPr>
                        <a:t>HTTP</a:t>
                      </a:r>
                      <a:r>
                        <a:rPr kumimoji="1" lang="ja-JP" altLang="en-US" sz="800" dirty="0" err="1" smtClean="0">
                          <a:latin typeface="ＭＳ Ｐ明朝" panose="02020600040205080304" pitchFamily="18" charset="-128"/>
                          <a:ea typeface="ＭＳ Ｐ明朝" panose="02020600040205080304" pitchFamily="18" charset="-128"/>
                        </a:rPr>
                        <a:t>、</a:t>
                      </a:r>
                      <a:r>
                        <a:rPr kumimoji="1" lang="en-US" altLang="ja-JP" sz="800" dirty="0" smtClean="0">
                          <a:latin typeface="ＭＳ Ｐ明朝" panose="02020600040205080304" pitchFamily="18" charset="-128"/>
                          <a:ea typeface="ＭＳ Ｐ明朝" panose="02020600040205080304" pitchFamily="18" charset="-128"/>
                        </a:rPr>
                        <a:t>URL</a:t>
                      </a:r>
                      <a:r>
                        <a:rPr kumimoji="1" lang="ja-JP" altLang="en-US" sz="800" dirty="0" smtClean="0">
                          <a:latin typeface="ＭＳ Ｐ明朝" panose="02020600040205080304" pitchFamily="18" charset="-128"/>
                          <a:ea typeface="ＭＳ Ｐ明朝" panose="02020600040205080304" pitchFamily="18" charset="-128"/>
                        </a:rPr>
                        <a:t>等の規約上必要なエンコーディングは適宜行うこと。</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93" name="正方形/長方形 92"/>
          <p:cNvSpPr/>
          <p:nvPr/>
        </p:nvSpPr>
        <p:spPr>
          <a:xfrm>
            <a:off x="5097016" y="3717032"/>
            <a:ext cx="4680520" cy="461665"/>
          </a:xfrm>
          <a:prstGeom prst="rect">
            <a:avLst/>
          </a:prstGeom>
        </p:spPr>
        <p:txBody>
          <a:bodyPr wrap="square">
            <a:spAutoFit/>
          </a:bodyPr>
          <a:lstStyle/>
          <a:p>
            <a:r>
              <a:rPr lang="ja-JP" altLang="en-US" sz="1200" dirty="0">
                <a:latin typeface="+mn-ea"/>
              </a:rPr>
              <a:t>社会資本情報標準</a:t>
            </a:r>
            <a:r>
              <a:rPr lang="en-US" altLang="ja-JP" sz="1200" dirty="0">
                <a:latin typeface="+mn-ea"/>
              </a:rPr>
              <a:t>API</a:t>
            </a:r>
            <a:r>
              <a:rPr lang="ja-JP" altLang="en-US" sz="1200" dirty="0" smtClean="0">
                <a:latin typeface="+mn-ea"/>
              </a:rPr>
              <a:t>からのレスポンス形式はリクエストパラメータにより</a:t>
            </a:r>
            <a:r>
              <a:rPr lang="en-US" altLang="ja-JP" sz="1200" dirty="0" smtClean="0">
                <a:latin typeface="+mn-ea"/>
              </a:rPr>
              <a:t>RDF/XML</a:t>
            </a:r>
            <a:r>
              <a:rPr lang="ja-JP" altLang="en-US" sz="1200" dirty="0" smtClean="0">
                <a:latin typeface="+mn-ea"/>
              </a:rPr>
              <a:t>または</a:t>
            </a:r>
            <a:r>
              <a:rPr lang="en-US" altLang="ja-JP" sz="1200" dirty="0" smtClean="0">
                <a:latin typeface="+mn-ea"/>
              </a:rPr>
              <a:t>RDF/JSON</a:t>
            </a:r>
            <a:r>
              <a:rPr lang="ja-JP" altLang="en-US" sz="1200" dirty="0">
                <a:latin typeface="+mn-ea"/>
              </a:rPr>
              <a:t>となる。</a:t>
            </a:r>
          </a:p>
        </p:txBody>
      </p:sp>
      <p:graphicFrame>
        <p:nvGraphicFramePr>
          <p:cNvPr id="94" name="表 93"/>
          <p:cNvGraphicFramePr>
            <a:graphicFrameLocks noGrp="1"/>
          </p:cNvGraphicFramePr>
          <p:nvPr>
            <p:extLst>
              <p:ext uri="{D42A27DB-BD31-4B8C-83A1-F6EECF244321}">
                <p14:modId xmlns:p14="http://schemas.microsoft.com/office/powerpoint/2010/main" val="2570969485"/>
              </p:ext>
            </p:extLst>
          </p:nvPr>
        </p:nvGraphicFramePr>
        <p:xfrm>
          <a:off x="5169024" y="4167728"/>
          <a:ext cx="4608512" cy="2429624"/>
        </p:xfrm>
        <a:graphic>
          <a:graphicData uri="http://schemas.openxmlformats.org/drawingml/2006/table">
            <a:tbl>
              <a:tblPr firstRow="1" bandRow="1">
                <a:tableStyleId>{00A15C55-8517-42AA-B614-E9B94910E393}</a:tableStyleId>
              </a:tblPr>
              <a:tblGrid>
                <a:gridCol w="648072"/>
                <a:gridCol w="792088"/>
                <a:gridCol w="3168352"/>
              </a:tblGrid>
              <a:tr h="132015">
                <a:tc>
                  <a:txBody>
                    <a:bodyPr/>
                    <a:lstStyle/>
                    <a:p>
                      <a:pPr algn="ctr"/>
                      <a:r>
                        <a:rPr kumimoji="1" lang="ja-JP" altLang="en-US" sz="800" dirty="0" smtClean="0"/>
                        <a:t>パラメータ値</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説明</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800" dirty="0" smtClean="0"/>
                        <a:t>サンプル</a:t>
                      </a:r>
                      <a:endParaRPr kumimoji="1" lang="ja-JP" altLang="en-US" sz="800" dirty="0"/>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r>
              <a:tr h="1280160">
                <a:tc>
                  <a:txBody>
                    <a:bodyPr/>
                    <a:lstStyle/>
                    <a:p>
                      <a:r>
                        <a:rPr kumimoji="1" lang="en-US" altLang="ja-JP" sz="800" b="1" dirty="0" smtClean="0">
                          <a:latin typeface="+mn-ea"/>
                          <a:ea typeface="+mn-ea"/>
                        </a:rPr>
                        <a:t>application/</a:t>
                      </a:r>
                    </a:p>
                    <a:p>
                      <a:r>
                        <a:rPr kumimoji="1" lang="en-US" altLang="ja-JP" sz="800" b="1" dirty="0" err="1" smtClean="0">
                          <a:latin typeface="+mn-ea"/>
                          <a:ea typeface="+mn-ea"/>
                        </a:rPr>
                        <a:t>sparql-results+xml</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SPARQL Query Results XML Format</a:t>
                      </a:r>
                      <a:r>
                        <a:rPr kumimoji="1" lang="ja-JP" altLang="en-US" sz="800" dirty="0" smtClean="0">
                          <a:latin typeface="ＭＳ Ｐ明朝" panose="02020600040205080304" pitchFamily="18" charset="-128"/>
                          <a:ea typeface="ＭＳ Ｐ明朝" panose="02020600040205080304" pitchFamily="18" charset="-128"/>
                        </a:rPr>
                        <a:t>に基づくレスポンス</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600" dirty="0" smtClean="0">
                          <a:latin typeface="ＭＳ Ｐ明朝" panose="02020600040205080304" pitchFamily="18" charset="-128"/>
                          <a:ea typeface="ＭＳ Ｐ明朝" panose="02020600040205080304" pitchFamily="18" charset="-128"/>
                        </a:rPr>
                        <a:t>&lt;?xml version="1.0"?&gt;</a:t>
                      </a:r>
                    </a:p>
                    <a:p>
                      <a:r>
                        <a:rPr kumimoji="1" lang="en-US" altLang="ja-JP" sz="600" dirty="0" smtClean="0">
                          <a:latin typeface="ＭＳ Ｐ明朝" panose="02020600040205080304" pitchFamily="18" charset="-128"/>
                          <a:ea typeface="ＭＳ Ｐ明朝" panose="02020600040205080304" pitchFamily="18" charset="-128"/>
                        </a:rPr>
                        <a:t>&lt;</a:t>
                      </a:r>
                      <a:r>
                        <a:rPr kumimoji="1" lang="en-US" altLang="ja-JP" sz="600" dirty="0" err="1" smtClean="0">
                          <a:latin typeface="ＭＳ Ｐ明朝" panose="02020600040205080304" pitchFamily="18" charset="-128"/>
                          <a:ea typeface="ＭＳ Ｐ明朝" panose="02020600040205080304" pitchFamily="18" charset="-128"/>
                        </a:rPr>
                        <a:t>sparql</a:t>
                      </a:r>
                      <a:r>
                        <a:rPr kumimoji="1" lang="en-US" altLang="ja-JP" sz="600" dirty="0" smtClean="0">
                          <a:latin typeface="ＭＳ Ｐ明朝" panose="02020600040205080304" pitchFamily="18" charset="-128"/>
                          <a:ea typeface="ＭＳ Ｐ明朝" panose="02020600040205080304" pitchFamily="18" charset="-128"/>
                        </a:rPr>
                        <a:t> </a:t>
                      </a:r>
                      <a:r>
                        <a:rPr kumimoji="1" lang="en-US" altLang="ja-JP" sz="600" dirty="0" err="1" smtClean="0">
                          <a:latin typeface="ＭＳ Ｐ明朝" panose="02020600040205080304" pitchFamily="18" charset="-128"/>
                          <a:ea typeface="ＭＳ Ｐ明朝" panose="02020600040205080304" pitchFamily="18" charset="-128"/>
                        </a:rPr>
                        <a:t>xmlns</a:t>
                      </a:r>
                      <a:r>
                        <a:rPr kumimoji="1" lang="en-US" altLang="ja-JP" sz="600" dirty="0" smtClean="0">
                          <a:latin typeface="ＭＳ Ｐ明朝" panose="02020600040205080304" pitchFamily="18" charset="-128"/>
                          <a:ea typeface="ＭＳ Ｐ明朝" panose="02020600040205080304" pitchFamily="18" charset="-128"/>
                        </a:rPr>
                        <a:t>="http://www.w3.org/2005/sparql-results#"&gt;</a:t>
                      </a:r>
                    </a:p>
                    <a:p>
                      <a:r>
                        <a:rPr kumimoji="1" lang="en-US" altLang="ja-JP" sz="600" dirty="0" smtClean="0">
                          <a:latin typeface="ＭＳ Ｐ明朝" panose="02020600040205080304" pitchFamily="18" charset="-128"/>
                          <a:ea typeface="ＭＳ Ｐ明朝" panose="02020600040205080304" pitchFamily="18" charset="-128"/>
                        </a:rPr>
                        <a:t> &lt;head&gt;</a:t>
                      </a:r>
                    </a:p>
                    <a:p>
                      <a:r>
                        <a:rPr kumimoji="1" lang="en-US" altLang="ja-JP" sz="600" dirty="0" smtClean="0">
                          <a:latin typeface="ＭＳ Ｐ明朝" panose="02020600040205080304" pitchFamily="18" charset="-128"/>
                          <a:ea typeface="ＭＳ Ｐ明朝" panose="02020600040205080304" pitchFamily="18" charset="-128"/>
                        </a:rPr>
                        <a:t>  &lt;variable name="s"/&gt;</a:t>
                      </a:r>
                    </a:p>
                    <a:p>
                      <a:r>
                        <a:rPr kumimoji="1" lang="en-US" altLang="ja-JP" sz="600" dirty="0" smtClean="0">
                          <a:latin typeface="ＭＳ Ｐ明朝" panose="02020600040205080304" pitchFamily="18" charset="-128"/>
                          <a:ea typeface="ＭＳ Ｐ明朝" panose="02020600040205080304" pitchFamily="18" charset="-128"/>
                        </a:rPr>
                        <a:t>  &lt;variable name="</a:t>
                      </a:r>
                      <a:r>
                        <a:rPr kumimoji="1" lang="en-US" altLang="ja-JP" sz="600" dirty="0" err="1" smtClean="0">
                          <a:latin typeface="ＭＳ Ｐ明朝" panose="02020600040205080304" pitchFamily="18" charset="-128"/>
                          <a:ea typeface="ＭＳ Ｐ明朝" panose="02020600040205080304" pitchFamily="18" charset="-128"/>
                        </a:rPr>
                        <a:t>totalExtendedLength</a:t>
                      </a:r>
                      <a:r>
                        <a:rPr kumimoji="1" lang="en-US" altLang="ja-JP" sz="600" dirty="0" smtClean="0">
                          <a:latin typeface="ＭＳ Ｐ明朝" panose="02020600040205080304" pitchFamily="18" charset="-128"/>
                          <a:ea typeface="ＭＳ Ｐ明朝" panose="02020600040205080304" pitchFamily="18" charset="-128"/>
                        </a:rPr>
                        <a:t>"/&gt;</a:t>
                      </a:r>
                    </a:p>
                    <a:p>
                      <a:r>
                        <a:rPr kumimoji="1" lang="en-US" altLang="ja-JP" sz="600" dirty="0" smtClean="0">
                          <a:latin typeface="ＭＳ Ｐ明朝" panose="02020600040205080304" pitchFamily="18" charset="-128"/>
                          <a:ea typeface="ＭＳ Ｐ明朝" panose="02020600040205080304" pitchFamily="18" charset="-128"/>
                        </a:rPr>
                        <a:t>  &lt;variable name="</a:t>
                      </a:r>
                      <a:r>
                        <a:rPr kumimoji="1" lang="en-US" altLang="ja-JP" sz="600" dirty="0" err="1" smtClean="0">
                          <a:latin typeface="ＭＳ Ｐ明朝" panose="02020600040205080304" pitchFamily="18" charset="-128"/>
                          <a:ea typeface="ＭＳ Ｐ明朝" panose="02020600040205080304" pitchFamily="18" charset="-128"/>
                        </a:rPr>
                        <a:t>MaxRoadwayWidth</a:t>
                      </a:r>
                      <a:r>
                        <a:rPr kumimoji="1" lang="en-US" altLang="ja-JP" sz="600" dirty="0" smtClean="0">
                          <a:latin typeface="ＭＳ Ｐ明朝" panose="02020600040205080304" pitchFamily="18" charset="-128"/>
                          <a:ea typeface="ＭＳ Ｐ明朝" panose="02020600040205080304" pitchFamily="18" charset="-128"/>
                        </a:rPr>
                        <a:t>"/&gt;</a:t>
                      </a:r>
                    </a:p>
                    <a:p>
                      <a:r>
                        <a:rPr kumimoji="1" lang="en-US" altLang="ja-JP" sz="600" dirty="0" smtClean="0">
                          <a:latin typeface="ＭＳ Ｐ明朝" panose="02020600040205080304" pitchFamily="18" charset="-128"/>
                          <a:ea typeface="ＭＳ Ｐ明朝" panose="02020600040205080304" pitchFamily="18" charset="-128"/>
                        </a:rPr>
                        <a:t> &lt;/head&gt;</a:t>
                      </a:r>
                    </a:p>
                    <a:p>
                      <a:r>
                        <a:rPr kumimoji="1" lang="en-US" altLang="ja-JP" sz="600" dirty="0" smtClean="0">
                          <a:latin typeface="ＭＳ Ｐ明朝" panose="02020600040205080304" pitchFamily="18" charset="-128"/>
                          <a:ea typeface="ＭＳ Ｐ明朝" panose="02020600040205080304" pitchFamily="18" charset="-128"/>
                        </a:rPr>
                        <a:t> &lt;results&gt;&lt;result&gt;</a:t>
                      </a:r>
                    </a:p>
                    <a:p>
                      <a:r>
                        <a:rPr kumimoji="1" lang="ja-JP" altLang="en-US" sz="600" baseline="0" dirty="0" smtClean="0">
                          <a:latin typeface="ＭＳ Ｐ明朝" panose="02020600040205080304" pitchFamily="18" charset="-128"/>
                          <a:ea typeface="ＭＳ Ｐ明朝" panose="02020600040205080304" pitchFamily="18" charset="-128"/>
                        </a:rPr>
                        <a:t>  </a:t>
                      </a:r>
                      <a:r>
                        <a:rPr kumimoji="1" lang="en-US" altLang="ja-JP" sz="600" dirty="0" smtClean="0">
                          <a:latin typeface="ＭＳ Ｐ明朝" panose="02020600040205080304" pitchFamily="18" charset="-128"/>
                          <a:ea typeface="ＭＳ Ｐ明朝" panose="02020600040205080304" pitchFamily="18" charset="-128"/>
                        </a:rPr>
                        <a:t>&lt;binding name="s"&gt;&lt;</a:t>
                      </a:r>
                      <a:r>
                        <a:rPr kumimoji="1" lang="en-US" altLang="ja-JP" sz="600" dirty="0" err="1" smtClean="0">
                          <a:latin typeface="ＭＳ Ｐ明朝" panose="02020600040205080304" pitchFamily="18" charset="-128"/>
                          <a:ea typeface="ＭＳ Ｐ明朝" panose="02020600040205080304" pitchFamily="18" charset="-128"/>
                        </a:rPr>
                        <a:t>uri</a:t>
                      </a:r>
                      <a:r>
                        <a:rPr kumimoji="1" lang="en-US" altLang="ja-JP" sz="600" dirty="0" smtClean="0">
                          <a:latin typeface="ＭＳ Ｐ明朝" panose="02020600040205080304" pitchFamily="18" charset="-128"/>
                          <a:ea typeface="ＭＳ Ｐ明朝" panose="02020600040205080304" pitchFamily="18" charset="-128"/>
                        </a:rPr>
                        <a:t>&gt;http://opendata.elg-front.jp/drawing/drawing#0&lt;/uri&gt;&lt;/binding&gt;</a:t>
                      </a:r>
                    </a:p>
                    <a:p>
                      <a:r>
                        <a:rPr kumimoji="1" lang="en-US" altLang="ja-JP" sz="600" dirty="0" smtClean="0">
                          <a:latin typeface="ＭＳ Ｐ明朝" panose="02020600040205080304" pitchFamily="18" charset="-128"/>
                          <a:ea typeface="ＭＳ Ｐ明朝" panose="02020600040205080304" pitchFamily="18" charset="-128"/>
                        </a:rPr>
                        <a:t>  &lt;binding name="</a:t>
                      </a:r>
                      <a:r>
                        <a:rPr kumimoji="1" lang="en-US" altLang="ja-JP" sz="600" dirty="0" err="1" smtClean="0">
                          <a:latin typeface="ＭＳ Ｐ明朝" panose="02020600040205080304" pitchFamily="18" charset="-128"/>
                          <a:ea typeface="ＭＳ Ｐ明朝" panose="02020600040205080304" pitchFamily="18" charset="-128"/>
                        </a:rPr>
                        <a:t>totalExtendedLength</a:t>
                      </a:r>
                      <a:r>
                        <a:rPr kumimoji="1" lang="en-US" altLang="ja-JP" sz="600" dirty="0" smtClean="0">
                          <a:latin typeface="ＭＳ Ｐ明朝" panose="02020600040205080304" pitchFamily="18" charset="-128"/>
                          <a:ea typeface="ＭＳ Ｐ明朝" panose="02020600040205080304" pitchFamily="18" charset="-128"/>
                        </a:rPr>
                        <a:t>"&gt;&lt;literal&gt;99.9&lt;/literal&gt;&lt;/binding&gt;</a:t>
                      </a:r>
                    </a:p>
                    <a:p>
                      <a:r>
                        <a:rPr kumimoji="1" lang="en-US" altLang="ja-JP" sz="600" dirty="0" smtClean="0">
                          <a:latin typeface="ＭＳ Ｐ明朝" panose="02020600040205080304" pitchFamily="18" charset="-128"/>
                          <a:ea typeface="ＭＳ Ｐ明朝" panose="02020600040205080304" pitchFamily="18" charset="-128"/>
                        </a:rPr>
                        <a:t>  &lt;binding name="</a:t>
                      </a:r>
                      <a:r>
                        <a:rPr kumimoji="1" lang="en-US" altLang="ja-JP" sz="600" dirty="0" err="1" smtClean="0">
                          <a:latin typeface="ＭＳ Ｐ明朝" panose="02020600040205080304" pitchFamily="18" charset="-128"/>
                          <a:ea typeface="ＭＳ Ｐ明朝" panose="02020600040205080304" pitchFamily="18" charset="-128"/>
                        </a:rPr>
                        <a:t>MaxRoadwayWidth</a:t>
                      </a:r>
                      <a:r>
                        <a:rPr kumimoji="1" lang="en-US" altLang="ja-JP" sz="600" dirty="0" smtClean="0">
                          <a:latin typeface="ＭＳ Ｐ明朝" panose="02020600040205080304" pitchFamily="18" charset="-128"/>
                          <a:ea typeface="ＭＳ Ｐ明朝" panose="02020600040205080304" pitchFamily="18" charset="-128"/>
                        </a:rPr>
                        <a:t>"&gt;&lt;literal&gt;6.5&lt;/literal&gt;&lt;/binding&gt;</a:t>
                      </a:r>
                    </a:p>
                    <a:p>
                      <a:r>
                        <a:rPr kumimoji="1" lang="en-US" altLang="ja-JP" sz="600" dirty="0" smtClean="0">
                          <a:latin typeface="ＭＳ Ｐ明朝" panose="02020600040205080304" pitchFamily="18" charset="-128"/>
                          <a:ea typeface="ＭＳ Ｐ明朝" panose="02020600040205080304" pitchFamily="18" charset="-128"/>
                        </a:rPr>
                        <a:t> &lt;/result&gt;&lt;/results&gt;</a:t>
                      </a:r>
                    </a:p>
                    <a:p>
                      <a:r>
                        <a:rPr kumimoji="1" lang="en-US" altLang="ja-JP" sz="600" dirty="0" smtClean="0">
                          <a:latin typeface="ＭＳ Ｐ明朝" panose="02020600040205080304" pitchFamily="18" charset="-128"/>
                          <a:ea typeface="ＭＳ Ｐ明朝" panose="02020600040205080304" pitchFamily="18" charset="-128"/>
                        </a:rPr>
                        <a:t>&lt;/</a:t>
                      </a:r>
                      <a:r>
                        <a:rPr kumimoji="1" lang="en-US" altLang="ja-JP" sz="600" dirty="0" err="1" smtClean="0">
                          <a:latin typeface="ＭＳ Ｐ明朝" panose="02020600040205080304" pitchFamily="18" charset="-128"/>
                          <a:ea typeface="ＭＳ Ｐ明朝" panose="02020600040205080304" pitchFamily="18" charset="-128"/>
                        </a:rPr>
                        <a:t>sparql</a:t>
                      </a:r>
                      <a:r>
                        <a:rPr kumimoji="1" lang="en-US" altLang="ja-JP" sz="600" dirty="0" smtClean="0">
                          <a:latin typeface="ＭＳ Ｐ明朝" panose="02020600040205080304" pitchFamily="18" charset="-128"/>
                          <a:ea typeface="ＭＳ Ｐ明朝" panose="02020600040205080304" pitchFamily="18" charset="-128"/>
                        </a:rPr>
                        <a:t>&gt;</a:t>
                      </a:r>
                      <a:endParaRPr kumimoji="1" lang="ja-JP" altLang="en-US" sz="500" dirty="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36104">
                <a:tc>
                  <a:txBody>
                    <a:bodyPr/>
                    <a:lstStyle/>
                    <a:p>
                      <a:r>
                        <a:rPr kumimoji="1" lang="en-US" altLang="ja-JP" sz="800" b="1" dirty="0" smtClean="0">
                          <a:latin typeface="+mn-ea"/>
                          <a:ea typeface="+mn-ea"/>
                        </a:rPr>
                        <a:t>application/</a:t>
                      </a:r>
                    </a:p>
                    <a:p>
                      <a:r>
                        <a:rPr kumimoji="1" lang="en-US" altLang="ja-JP" sz="800" b="1" dirty="0" err="1" smtClean="0">
                          <a:latin typeface="+mn-ea"/>
                          <a:ea typeface="+mn-ea"/>
                        </a:rPr>
                        <a:t>sparql-results+json</a:t>
                      </a:r>
                      <a:endParaRPr kumimoji="1" lang="ja-JP" altLang="en-US" sz="800" b="1" dirty="0">
                        <a:latin typeface="+mn-ea"/>
                        <a:ea typeface="+mn-ea"/>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800" dirty="0" smtClean="0">
                          <a:latin typeface="ＭＳ Ｐ明朝" panose="02020600040205080304" pitchFamily="18" charset="-128"/>
                          <a:ea typeface="ＭＳ Ｐ明朝" panose="02020600040205080304" pitchFamily="18" charset="-128"/>
                        </a:rPr>
                        <a:t>SPARQL Query Results JSON Format</a:t>
                      </a:r>
                      <a:r>
                        <a:rPr kumimoji="1" lang="ja-JP" altLang="en-US" sz="800" dirty="0" smtClean="0">
                          <a:latin typeface="ＭＳ Ｐ明朝" panose="02020600040205080304" pitchFamily="18" charset="-128"/>
                          <a:ea typeface="ＭＳ Ｐ明朝" panose="02020600040205080304" pitchFamily="18" charset="-128"/>
                        </a:rPr>
                        <a:t>に基づくレスポンス</a:t>
                      </a:r>
                      <a:endParaRPr kumimoji="1" lang="en-US" altLang="ja-JP" sz="800" dirty="0" smtClean="0">
                        <a:latin typeface="ＭＳ Ｐ明朝" panose="02020600040205080304" pitchFamily="18" charset="-128"/>
                        <a:ea typeface="ＭＳ Ｐ明朝" panose="02020600040205080304" pitchFamily="18" charset="-128"/>
                      </a:endParaRP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"results":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"bindings":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"s": { "type": "</a:t>
                      </a:r>
                      <a:r>
                        <a:rPr kumimoji="1" lang="en-US" altLang="ja-JP" sz="600" dirty="0" err="1" smtClean="0">
                          <a:latin typeface="ＭＳ Ｐ明朝" panose="02020600040205080304" pitchFamily="18" charset="-128"/>
                          <a:ea typeface="ＭＳ Ｐ明朝" panose="02020600040205080304" pitchFamily="18" charset="-128"/>
                        </a:rPr>
                        <a:t>uri</a:t>
                      </a:r>
                      <a:r>
                        <a:rPr kumimoji="1" lang="en-US" altLang="ja-JP" sz="600" dirty="0" smtClean="0">
                          <a:latin typeface="ＭＳ Ｐ明朝" panose="02020600040205080304" pitchFamily="18" charset="-128"/>
                          <a:ea typeface="ＭＳ Ｐ明朝" panose="02020600040205080304" pitchFamily="18" charset="-128"/>
                        </a:rPr>
                        <a:t>" , "value": "http://opendata.elg-front.jp/drawing/drawing#0" }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a:t>
                      </a:r>
                      <a:r>
                        <a:rPr kumimoji="1" lang="en-US" altLang="ja-JP" sz="600" dirty="0" err="1" smtClean="0">
                          <a:latin typeface="ＭＳ Ｐ明朝" panose="02020600040205080304" pitchFamily="18" charset="-128"/>
                          <a:ea typeface="ＭＳ Ｐ明朝" panose="02020600040205080304" pitchFamily="18" charset="-128"/>
                        </a:rPr>
                        <a:t>totalExtendedLength</a:t>
                      </a:r>
                      <a:r>
                        <a:rPr kumimoji="1" lang="en-US" altLang="ja-JP" sz="600" dirty="0" smtClean="0">
                          <a:latin typeface="ＭＳ Ｐ明朝" panose="02020600040205080304" pitchFamily="18" charset="-128"/>
                          <a:ea typeface="ＭＳ Ｐ明朝" panose="02020600040205080304" pitchFamily="18" charset="-128"/>
                        </a:rPr>
                        <a:t>": { "type": "literal" , "value": "99.9" }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a:t>
                      </a:r>
                      <a:r>
                        <a:rPr kumimoji="1" lang="en-US" altLang="ja-JP" sz="600" dirty="0" err="1" smtClean="0">
                          <a:latin typeface="ＭＳ Ｐ明朝" panose="02020600040205080304" pitchFamily="18" charset="-128"/>
                          <a:ea typeface="ＭＳ Ｐ明朝" panose="02020600040205080304" pitchFamily="18" charset="-128"/>
                        </a:rPr>
                        <a:t>MaxRoadwayWidth</a:t>
                      </a:r>
                      <a:r>
                        <a:rPr kumimoji="1" lang="en-US" altLang="ja-JP" sz="600" dirty="0" smtClean="0">
                          <a:latin typeface="ＭＳ Ｐ明朝" panose="02020600040205080304" pitchFamily="18" charset="-128"/>
                          <a:ea typeface="ＭＳ Ｐ明朝" panose="02020600040205080304" pitchFamily="18" charset="-128"/>
                        </a:rPr>
                        <a:t>": { "type": "literal" , "value": "6.5" }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600" dirty="0" smtClean="0">
                          <a:latin typeface="ＭＳ Ｐ明朝" panose="02020600040205080304" pitchFamily="18" charset="-128"/>
                          <a:ea typeface="ＭＳ Ｐ明朝" panose="02020600040205080304" pitchFamily="18" charset="-128"/>
                        </a:rPr>
                        <a:t>}</a:t>
                      </a:r>
                    </a:p>
                  </a:txBody>
                  <a:tcPr marL="36000" marR="36000">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4117684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5-1</a:t>
            </a:r>
            <a:r>
              <a:rPr lang="ja-JP" altLang="en-US" sz="2000" dirty="0" smtClean="0"/>
              <a:t>　実証サービス</a:t>
            </a:r>
            <a:r>
              <a:rPr lang="ja-JP" altLang="en-US" sz="2000" dirty="0"/>
              <a:t>　</a:t>
            </a:r>
            <a:r>
              <a:rPr lang="ja-JP" altLang="en-US" sz="2000" dirty="0" smtClean="0"/>
              <a:t>公共</a:t>
            </a:r>
            <a:r>
              <a:rPr lang="ja-JP" altLang="en-US" sz="2000" dirty="0"/>
              <a:t>事業に</a:t>
            </a:r>
            <a:r>
              <a:rPr lang="ja-JP" altLang="en-US" sz="2000" dirty="0" smtClean="0"/>
              <a:t>関するマーケティング情報提供サービス</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5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538" y="2981796"/>
            <a:ext cx="5395912" cy="311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角丸四角形 10"/>
          <p:cNvSpPr/>
          <p:nvPr/>
        </p:nvSpPr>
        <p:spPr>
          <a:xfrm>
            <a:off x="283270"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サービス概要</a:t>
            </a:r>
            <a:endParaRPr lang="en-US" altLang="ja-JP" dirty="0" smtClean="0">
              <a:solidFill>
                <a:schemeClr val="bg1"/>
              </a:solidFill>
            </a:endParaRPr>
          </a:p>
        </p:txBody>
      </p:sp>
      <p:sp>
        <p:nvSpPr>
          <p:cNvPr id="12" name="テキスト ボックス 11"/>
          <p:cNvSpPr txBox="1"/>
          <p:nvPr/>
        </p:nvSpPr>
        <p:spPr>
          <a:xfrm>
            <a:off x="236538" y="6206967"/>
            <a:ext cx="5395912" cy="246221"/>
          </a:xfrm>
          <a:prstGeom prst="rect">
            <a:avLst/>
          </a:prstGeom>
          <a:noFill/>
        </p:spPr>
        <p:txBody>
          <a:bodyPr wrap="square" rtlCol="0">
            <a:spAutoFit/>
          </a:bodyPr>
          <a:lstStyle/>
          <a:p>
            <a:pPr algn="ctr"/>
            <a:r>
              <a:rPr lang="ja-JP" altLang="en-US" sz="1000" dirty="0" smtClean="0"/>
              <a:t>図</a:t>
            </a:r>
            <a:r>
              <a:rPr lang="en-US" altLang="ja-JP" sz="1000" dirty="0" smtClean="0"/>
              <a:t>3</a:t>
            </a:r>
            <a:r>
              <a:rPr lang="ja-JP" altLang="en-US" sz="1000" dirty="0"/>
              <a:t>　</a:t>
            </a:r>
            <a:r>
              <a:rPr lang="ja-JP" altLang="en-US" sz="1000" dirty="0" smtClean="0"/>
              <a:t>公共事業に関するマーケティング情報提供サービス概要</a:t>
            </a:r>
            <a:endParaRPr kumimoji="1" lang="ja-JP" altLang="en-US" sz="1000" dirty="0"/>
          </a:p>
        </p:txBody>
      </p:sp>
      <p:sp>
        <p:nvSpPr>
          <p:cNvPr id="16" name="テキスト ボックス 15"/>
          <p:cNvSpPr txBox="1"/>
          <p:nvPr/>
        </p:nvSpPr>
        <p:spPr>
          <a:xfrm>
            <a:off x="5744216" y="1542742"/>
            <a:ext cx="3888733" cy="246221"/>
          </a:xfrm>
          <a:prstGeom prst="rect">
            <a:avLst/>
          </a:prstGeom>
          <a:noFill/>
        </p:spPr>
        <p:txBody>
          <a:bodyPr wrap="square" rtlCol="0">
            <a:spAutoFit/>
          </a:bodyPr>
          <a:lstStyle/>
          <a:p>
            <a:pPr algn="ctr"/>
            <a:r>
              <a:rPr lang="ja-JP" altLang="en-US" sz="1000" dirty="0" smtClean="0"/>
              <a:t>表</a:t>
            </a:r>
            <a:r>
              <a:rPr lang="en-US" altLang="ja-JP" sz="1000" dirty="0"/>
              <a:t>1</a:t>
            </a:r>
            <a:r>
              <a:rPr lang="ja-JP" altLang="en-US" sz="1000" dirty="0"/>
              <a:t>　</a:t>
            </a:r>
            <a:r>
              <a:rPr lang="ja-JP" altLang="en-US" sz="1000" dirty="0" smtClean="0"/>
              <a:t>サービス構成別の提供データ</a:t>
            </a:r>
            <a:endParaRPr kumimoji="1" lang="ja-JP" altLang="en-US" sz="1000" dirty="0"/>
          </a:p>
        </p:txBody>
      </p:sp>
      <p:sp>
        <p:nvSpPr>
          <p:cNvPr id="13" name="角丸四角形 12"/>
          <p:cNvSpPr/>
          <p:nvPr/>
        </p:nvSpPr>
        <p:spPr>
          <a:xfrm>
            <a:off x="273050" y="1542742"/>
            <a:ext cx="5289550" cy="1310194"/>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smtClean="0">
                <a:solidFill>
                  <a:schemeClr val="tx1"/>
                </a:solidFill>
              </a:rPr>
              <a:t>　</a:t>
            </a:r>
            <a:r>
              <a:rPr lang="ja-JP" altLang="en-US" sz="1200" dirty="0">
                <a:solidFill>
                  <a:schemeClr val="tx1"/>
                </a:solidFill>
              </a:rPr>
              <a:t>公共事業に関するマーケティング情報提供サービスは、</a:t>
            </a:r>
            <a:r>
              <a:rPr lang="ja-JP" altLang="en-US" sz="1200" dirty="0" smtClean="0">
                <a:solidFill>
                  <a:schemeClr val="tx1"/>
                </a:solidFill>
              </a:rPr>
              <a:t>佐賀県及び一般財団法人日本建設情報総合センターとの協議、建設業者や資材メーカーへの需要調査を踏まえ</a:t>
            </a:r>
            <a:r>
              <a:rPr lang="ja-JP" altLang="en-US" sz="1200" dirty="0">
                <a:solidFill>
                  <a:schemeClr val="tx1"/>
                </a:solidFill>
              </a:rPr>
              <a:t>て</a:t>
            </a:r>
            <a:r>
              <a:rPr lang="ja-JP" altLang="en-US" sz="1200" dirty="0" smtClean="0">
                <a:solidFill>
                  <a:schemeClr val="tx1"/>
                </a:solidFill>
              </a:rPr>
              <a:t>構築した。</a:t>
            </a:r>
            <a:endParaRPr lang="en-US" altLang="ja-JP" sz="1200" dirty="0" smtClean="0">
              <a:solidFill>
                <a:schemeClr val="tx1"/>
              </a:solidFill>
            </a:endParaRPr>
          </a:p>
          <a:p>
            <a:r>
              <a:rPr lang="ja-JP" altLang="en-US" sz="1200" dirty="0">
                <a:solidFill>
                  <a:schemeClr val="tx1"/>
                </a:solidFill>
              </a:rPr>
              <a:t>　</a:t>
            </a:r>
            <a:r>
              <a:rPr lang="ja-JP" altLang="en-US" sz="1200" dirty="0" smtClean="0">
                <a:solidFill>
                  <a:schemeClr val="tx1"/>
                </a:solidFill>
              </a:rPr>
              <a:t>道路や橋梁の維持管理情報を含む社会資本情報や工事実績情報、入札情報を地図上にプロットし、インターネットを介して提供するサービスである。</a:t>
            </a:r>
            <a:endParaRPr lang="en-US" altLang="ja-JP" sz="1200" dirty="0" smtClean="0">
              <a:solidFill>
                <a:schemeClr val="tx1"/>
              </a:solidFill>
            </a:endParaRPr>
          </a:p>
          <a:p>
            <a:r>
              <a:rPr lang="ja-JP" altLang="en-US" sz="1200" dirty="0">
                <a:solidFill>
                  <a:schemeClr val="tx1"/>
                </a:solidFill>
              </a:rPr>
              <a:t>　</a:t>
            </a:r>
            <a:r>
              <a:rPr lang="ja-JP" altLang="en-US" sz="1200" dirty="0" smtClean="0">
                <a:solidFill>
                  <a:schemeClr val="tx1"/>
                </a:solidFill>
              </a:rPr>
              <a:t>サービスの概要は図</a:t>
            </a:r>
            <a:r>
              <a:rPr lang="en-US" altLang="ja-JP" sz="1200" dirty="0" smtClean="0">
                <a:solidFill>
                  <a:schemeClr val="tx1"/>
                </a:solidFill>
              </a:rPr>
              <a:t>3</a:t>
            </a:r>
            <a:r>
              <a:rPr lang="ja-JP" altLang="en-US" sz="1200" dirty="0" err="1" smtClean="0">
                <a:solidFill>
                  <a:schemeClr val="tx1"/>
                </a:solidFill>
              </a:rPr>
              <a:t>、</a:t>
            </a:r>
            <a:r>
              <a:rPr lang="ja-JP" altLang="en-US" sz="1200" dirty="0" smtClean="0">
                <a:solidFill>
                  <a:schemeClr val="tx1"/>
                </a:solidFill>
              </a:rPr>
              <a:t>サービスで提供するデータは表</a:t>
            </a:r>
            <a:r>
              <a:rPr lang="en-US" altLang="ja-JP" sz="1200" dirty="0" smtClean="0">
                <a:solidFill>
                  <a:schemeClr val="tx1"/>
                </a:solidFill>
              </a:rPr>
              <a:t>1</a:t>
            </a:r>
            <a:r>
              <a:rPr lang="ja-JP" altLang="en-US" sz="1200" dirty="0" smtClean="0">
                <a:solidFill>
                  <a:schemeClr val="tx1"/>
                </a:solidFill>
              </a:rPr>
              <a:t>の通りである。</a:t>
            </a:r>
            <a:endParaRPr lang="ja-JP" altLang="en-US" sz="1200" dirty="0">
              <a:solidFill>
                <a:schemeClr val="tx1"/>
              </a:solidFill>
            </a:endParaRPr>
          </a:p>
        </p:txBody>
      </p:sp>
      <p:sp>
        <p:nvSpPr>
          <p:cNvPr id="19" name="テキスト ボックス 18"/>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4.4.】</a:t>
            </a:r>
            <a:endParaRPr kumimoji="1" lang="ja-JP" altLang="en-US" sz="800" dirty="0"/>
          </a:p>
        </p:txBody>
      </p:sp>
      <p:sp>
        <p:nvSpPr>
          <p:cNvPr id="23" name="テキスト ボックス 22"/>
          <p:cNvSpPr txBox="1"/>
          <p:nvPr/>
        </p:nvSpPr>
        <p:spPr>
          <a:xfrm>
            <a:off x="8985449" y="316657"/>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4.5.1.】</a:t>
            </a:r>
            <a:endParaRPr kumimoji="1" lang="ja-JP" altLang="en-US" sz="800" dirty="0"/>
          </a:p>
        </p:txBody>
      </p:sp>
      <p:sp>
        <p:nvSpPr>
          <p:cNvPr id="24" name="テキスト ボックス 23"/>
          <p:cNvSpPr txBox="1"/>
          <p:nvPr/>
        </p:nvSpPr>
        <p:spPr>
          <a:xfrm>
            <a:off x="5744216" y="6145814"/>
            <a:ext cx="3888734" cy="276999"/>
          </a:xfrm>
          <a:prstGeom prst="rect">
            <a:avLst/>
          </a:prstGeom>
          <a:noFill/>
        </p:spPr>
        <p:txBody>
          <a:bodyPr wrap="square" rtlCol="0">
            <a:spAutoFit/>
          </a:bodyPr>
          <a:lstStyle/>
          <a:p>
            <a:r>
              <a:rPr lang="ja-JP" altLang="ja-JP" sz="600" dirty="0"/>
              <a:t>凡例　「○」は地図上に提供される情報</a:t>
            </a:r>
          </a:p>
          <a:p>
            <a:r>
              <a:rPr lang="en-US" altLang="ja-JP" sz="600" dirty="0" smtClean="0"/>
              <a:t>            </a:t>
            </a:r>
            <a:r>
              <a:rPr lang="ja-JP" altLang="ja-JP" sz="600" dirty="0" smtClean="0"/>
              <a:t>「</a:t>
            </a:r>
            <a:r>
              <a:rPr lang="ja-JP" altLang="ja-JP" sz="600" dirty="0"/>
              <a:t>●」は地図上に概要が提供され、“詳細表示”を選択すると別ウインドウで詳細情報が提供される</a:t>
            </a:r>
          </a:p>
        </p:txBody>
      </p:sp>
      <p:sp>
        <p:nvSpPr>
          <p:cNvPr id="14" name="テキスト ボックス 13"/>
          <p:cNvSpPr txBox="1"/>
          <p:nvPr/>
        </p:nvSpPr>
        <p:spPr>
          <a:xfrm>
            <a:off x="2022897" y="908720"/>
            <a:ext cx="3296095" cy="569387"/>
          </a:xfrm>
          <a:prstGeom prst="rect">
            <a:avLst/>
          </a:prstGeom>
          <a:noFill/>
        </p:spPr>
        <p:txBody>
          <a:bodyPr wrap="none" rtlCol="0">
            <a:spAutoFit/>
          </a:bodyPr>
          <a:lstStyle/>
          <a:p>
            <a:r>
              <a:rPr lang="ja-JP" altLang="en-US" sz="700" dirty="0" smtClean="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実証フィールド　佐賀県</a:t>
            </a:r>
            <a:endParaRPr lang="en-US" altLang="ja-JP" sz="10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サービス提供期間　：　平成</a:t>
            </a:r>
            <a:r>
              <a:rPr lang="en-US" altLang="ja-JP" sz="700" dirty="0" smtClean="0">
                <a:latin typeface="ＭＳ ゴシック" panose="020B0609070205080204" pitchFamily="49" charset="-128"/>
                <a:ea typeface="ＭＳ ゴシック" panose="020B0609070205080204" pitchFamily="49" charset="-128"/>
              </a:rPr>
              <a:t>25</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9</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smtClean="0">
                <a:latin typeface="ＭＳ ゴシック" panose="020B0609070205080204" pitchFamily="49" charset="-128"/>
                <a:ea typeface="ＭＳ ゴシック" panose="020B0609070205080204" pitchFamily="49" charset="-128"/>
              </a:rPr>
              <a:t>※</a:t>
            </a:r>
            <a:endParaRPr lang="en-US" altLang="ja-JP" sz="7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一般公開期間　：　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10</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a:latin typeface="ＭＳ ゴシック" panose="020B0609070205080204" pitchFamily="49" charset="-128"/>
                <a:ea typeface="ＭＳ ゴシック" panose="020B0609070205080204" pitchFamily="49" charset="-128"/>
              </a:rPr>
              <a:t>※</a:t>
            </a:r>
          </a:p>
          <a:p>
            <a:r>
              <a:rPr lang="ja-JP" altLang="en-US" sz="700" dirty="0">
                <a:latin typeface="ＭＳ ゴシック" panose="020B0609070205080204" pitchFamily="49" charset="-128"/>
                <a:ea typeface="ＭＳ ゴシック" panose="020B0609070205080204" pitchFamily="49" charset="-128"/>
              </a:rPr>
              <a:t>　　　　　　　　　　　　</a:t>
            </a:r>
            <a:r>
              <a:rPr lang="en-US" altLang="ja-JP" sz="700" dirty="0">
                <a:latin typeface="ＭＳ ゴシック" panose="020B0609070205080204" pitchFamily="49" charset="-128"/>
                <a:ea typeface="ＭＳ ゴシック" panose="020B0609070205080204" pitchFamily="49" charset="-128"/>
              </a:rPr>
              <a:t>※3</a:t>
            </a:r>
            <a:r>
              <a:rPr lang="ja-JP" altLang="en-US" sz="700" dirty="0">
                <a:latin typeface="ＭＳ ゴシック" panose="020B0609070205080204" pitchFamily="49" charset="-128"/>
                <a:ea typeface="ＭＳ ゴシック" panose="020B0609070205080204" pitchFamily="49" charset="-128"/>
              </a:rPr>
              <a:t>月</a:t>
            </a:r>
            <a:r>
              <a:rPr lang="en-US" altLang="ja-JP" sz="700" dirty="0">
                <a:latin typeface="ＭＳ ゴシック" panose="020B0609070205080204" pitchFamily="49" charset="-128"/>
                <a:ea typeface="ＭＳ ゴシック" panose="020B0609070205080204" pitchFamily="49" charset="-128"/>
              </a:rPr>
              <a:t>20</a:t>
            </a:r>
            <a:r>
              <a:rPr lang="ja-JP" altLang="en-US" sz="700" dirty="0">
                <a:latin typeface="ＭＳ ゴシック" panose="020B0609070205080204" pitchFamily="49" charset="-128"/>
                <a:ea typeface="ＭＳ ゴシック" panose="020B0609070205080204" pitchFamily="49" charset="-128"/>
              </a:rPr>
              <a:t>日以降の運用は佐賀県と</a:t>
            </a:r>
            <a:r>
              <a:rPr lang="ja-JP" altLang="en-US" sz="700" dirty="0" smtClean="0">
                <a:latin typeface="ＭＳ ゴシック" panose="020B0609070205080204" pitchFamily="49" charset="-128"/>
                <a:ea typeface="ＭＳ ゴシック" panose="020B0609070205080204" pitchFamily="49" charset="-128"/>
              </a:rPr>
              <a:t>協議中</a:t>
            </a:r>
            <a:endParaRPr lang="en-US" altLang="ja-JP" sz="700" dirty="0" smtClean="0">
              <a:latin typeface="ＭＳ ゴシック" panose="020B0609070205080204" pitchFamily="49" charset="-128"/>
              <a:ea typeface="ＭＳ ゴシック" panose="020B0609070205080204" pitchFamily="49" charset="-128"/>
            </a:endParaRP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664"/>
          <a:stretch/>
        </p:blipFill>
        <p:spPr bwMode="auto">
          <a:xfrm>
            <a:off x="5837080" y="1771614"/>
            <a:ext cx="3652424" cy="4374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60814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5-2</a:t>
            </a:r>
            <a:r>
              <a:rPr lang="ja-JP" altLang="en-US" sz="2000" dirty="0" smtClean="0"/>
              <a:t>　実証サービス</a:t>
            </a:r>
            <a:r>
              <a:rPr lang="ja-JP" altLang="en-US" sz="2000" dirty="0"/>
              <a:t>　</a:t>
            </a:r>
            <a:r>
              <a:rPr lang="ja-JP" altLang="en-US" sz="2000" dirty="0" smtClean="0"/>
              <a:t>社会資本の図面（諸元）情報提供サービス</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6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1" name="角丸四角形 10"/>
          <p:cNvSpPr/>
          <p:nvPr/>
        </p:nvSpPr>
        <p:spPr>
          <a:xfrm>
            <a:off x="283270"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サービス概要</a:t>
            </a:r>
            <a:endParaRPr lang="en-US" altLang="ja-JP" dirty="0" smtClean="0">
              <a:solidFill>
                <a:schemeClr val="bg1"/>
              </a:solidFill>
            </a:endParaRPr>
          </a:p>
        </p:txBody>
      </p:sp>
      <p:sp>
        <p:nvSpPr>
          <p:cNvPr id="12" name="角丸四角形 11"/>
          <p:cNvSpPr/>
          <p:nvPr/>
        </p:nvSpPr>
        <p:spPr>
          <a:xfrm>
            <a:off x="273050" y="1542742"/>
            <a:ext cx="5289550" cy="1221934"/>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smtClean="0">
                <a:solidFill>
                  <a:schemeClr val="tx1"/>
                </a:solidFill>
              </a:rPr>
              <a:t>　社会資本の図面（諸元）情報提供</a:t>
            </a:r>
            <a:r>
              <a:rPr lang="ja-JP" altLang="ja-JP" sz="1200" dirty="0" smtClean="0">
                <a:solidFill>
                  <a:schemeClr val="tx1"/>
                </a:solidFill>
              </a:rPr>
              <a:t>サービス</a:t>
            </a:r>
            <a:r>
              <a:rPr lang="ja-JP" altLang="ja-JP" sz="1200" dirty="0">
                <a:solidFill>
                  <a:schemeClr val="tx1"/>
                </a:solidFill>
              </a:rPr>
              <a:t>は</a:t>
            </a:r>
            <a:r>
              <a:rPr lang="ja-JP" altLang="ja-JP" sz="1200" dirty="0" smtClean="0">
                <a:solidFill>
                  <a:schemeClr val="tx1"/>
                </a:solidFill>
              </a:rPr>
              <a:t>、佐賀県</a:t>
            </a:r>
            <a:r>
              <a:rPr lang="ja-JP" altLang="en-US" sz="1200" dirty="0" smtClean="0">
                <a:solidFill>
                  <a:schemeClr val="tx1"/>
                </a:solidFill>
              </a:rPr>
              <a:t>と</a:t>
            </a:r>
            <a:r>
              <a:rPr lang="ja-JP" altLang="ja-JP" sz="1200" dirty="0" smtClean="0">
                <a:solidFill>
                  <a:schemeClr val="tx1"/>
                </a:solidFill>
              </a:rPr>
              <a:t>の</a:t>
            </a:r>
            <a:r>
              <a:rPr lang="ja-JP" altLang="ja-JP" sz="1200" dirty="0">
                <a:solidFill>
                  <a:schemeClr val="tx1"/>
                </a:solidFill>
              </a:rPr>
              <a:t>協議並び</a:t>
            </a:r>
            <a:r>
              <a:rPr lang="ja-JP" altLang="ja-JP" sz="1200" dirty="0" smtClean="0">
                <a:solidFill>
                  <a:schemeClr val="tx1"/>
                </a:solidFill>
              </a:rPr>
              <a:t>に</a:t>
            </a:r>
            <a:r>
              <a:rPr lang="ja-JP" altLang="en-US" sz="1200" dirty="0" smtClean="0">
                <a:solidFill>
                  <a:schemeClr val="tx1"/>
                </a:solidFill>
              </a:rPr>
              <a:t>運送業者へ</a:t>
            </a:r>
            <a:r>
              <a:rPr lang="ja-JP" altLang="en-US" sz="1200" dirty="0">
                <a:solidFill>
                  <a:schemeClr val="tx1"/>
                </a:solidFill>
              </a:rPr>
              <a:t>の需要調査を踏まえて構築した</a:t>
            </a:r>
            <a:r>
              <a:rPr lang="ja-JP" altLang="en-US" sz="1200" dirty="0" smtClean="0">
                <a:solidFill>
                  <a:schemeClr val="tx1"/>
                </a:solidFill>
              </a:rPr>
              <a:t>。</a:t>
            </a:r>
            <a:endParaRPr lang="en-US" altLang="ja-JP" sz="1200" dirty="0" smtClean="0">
              <a:solidFill>
                <a:schemeClr val="tx1"/>
              </a:solidFill>
            </a:endParaRPr>
          </a:p>
          <a:p>
            <a:r>
              <a:rPr lang="ja-JP" altLang="en-US" sz="1200" dirty="0" smtClean="0">
                <a:solidFill>
                  <a:schemeClr val="tx1"/>
                </a:solidFill>
              </a:rPr>
              <a:t>　</a:t>
            </a:r>
            <a:r>
              <a:rPr lang="ja-JP" altLang="ja-JP" sz="1200" dirty="0" smtClean="0">
                <a:solidFill>
                  <a:schemeClr val="tx1"/>
                </a:solidFill>
              </a:rPr>
              <a:t>道路</a:t>
            </a:r>
            <a:r>
              <a:rPr lang="ja-JP" altLang="ja-JP" sz="1200" dirty="0">
                <a:solidFill>
                  <a:schemeClr val="tx1"/>
                </a:solidFill>
              </a:rPr>
              <a:t>台帳</a:t>
            </a:r>
            <a:r>
              <a:rPr lang="ja-JP" altLang="ja-JP" sz="1200" dirty="0" smtClean="0">
                <a:solidFill>
                  <a:schemeClr val="tx1"/>
                </a:solidFill>
              </a:rPr>
              <a:t>附図を</a:t>
            </a:r>
            <a:r>
              <a:rPr lang="ja-JP" altLang="ja-JP" sz="1200" dirty="0">
                <a:solidFill>
                  <a:schemeClr val="tx1"/>
                </a:solidFill>
              </a:rPr>
              <a:t>地図上にプロットし</a:t>
            </a:r>
            <a:r>
              <a:rPr lang="ja-JP" altLang="ja-JP" sz="1200" dirty="0" smtClean="0">
                <a:solidFill>
                  <a:schemeClr val="tx1"/>
                </a:solidFill>
              </a:rPr>
              <a:t>、</a:t>
            </a:r>
            <a:r>
              <a:rPr lang="ja-JP" altLang="en-US" sz="1200" dirty="0" smtClean="0">
                <a:solidFill>
                  <a:schemeClr val="tx1"/>
                </a:solidFill>
              </a:rPr>
              <a:t>路線概要や図面データ、諸元情報等を</a:t>
            </a:r>
            <a:r>
              <a:rPr lang="ja-JP" altLang="ja-JP" sz="1200" dirty="0" smtClean="0">
                <a:solidFill>
                  <a:schemeClr val="tx1"/>
                </a:solidFill>
              </a:rPr>
              <a:t>インターネット</a:t>
            </a:r>
            <a:r>
              <a:rPr lang="ja-JP" altLang="ja-JP" sz="1200" dirty="0">
                <a:solidFill>
                  <a:schemeClr val="tx1"/>
                </a:solidFill>
              </a:rPr>
              <a:t>を</a:t>
            </a:r>
            <a:r>
              <a:rPr lang="ja-JP" altLang="ja-JP" sz="1200" dirty="0" smtClean="0">
                <a:solidFill>
                  <a:schemeClr val="tx1"/>
                </a:solidFill>
              </a:rPr>
              <a:t>介して</a:t>
            </a:r>
            <a:r>
              <a:rPr lang="ja-JP" altLang="en-US" sz="1200" dirty="0" smtClean="0">
                <a:solidFill>
                  <a:schemeClr val="tx1"/>
                </a:solidFill>
              </a:rPr>
              <a:t>提供するサービス</a:t>
            </a:r>
            <a:r>
              <a:rPr lang="ja-JP" altLang="en-US" sz="1200" dirty="0">
                <a:solidFill>
                  <a:schemeClr val="tx1"/>
                </a:solidFill>
              </a:rPr>
              <a:t>である。</a:t>
            </a:r>
            <a:endParaRPr lang="en-US" altLang="ja-JP" sz="1200" dirty="0">
              <a:solidFill>
                <a:schemeClr val="tx1"/>
              </a:solidFill>
            </a:endParaRPr>
          </a:p>
          <a:p>
            <a:r>
              <a:rPr lang="ja-JP" altLang="en-US" sz="1200" dirty="0">
                <a:solidFill>
                  <a:schemeClr val="tx1"/>
                </a:solidFill>
              </a:rPr>
              <a:t>　サービスの概要は</a:t>
            </a:r>
            <a:r>
              <a:rPr lang="ja-JP" altLang="en-US" sz="1200" dirty="0" smtClean="0">
                <a:solidFill>
                  <a:schemeClr val="tx1"/>
                </a:solidFill>
              </a:rPr>
              <a:t>図</a:t>
            </a:r>
            <a:r>
              <a:rPr lang="en-US" altLang="ja-JP" sz="1200" dirty="0" smtClean="0">
                <a:solidFill>
                  <a:schemeClr val="tx1"/>
                </a:solidFill>
              </a:rPr>
              <a:t>4</a:t>
            </a:r>
            <a:r>
              <a:rPr lang="ja-JP" altLang="en-US" sz="1200" dirty="0" err="1" smtClean="0">
                <a:solidFill>
                  <a:schemeClr val="tx1"/>
                </a:solidFill>
              </a:rPr>
              <a:t>、</a:t>
            </a:r>
            <a:r>
              <a:rPr lang="ja-JP" altLang="en-US" sz="1200" dirty="0">
                <a:solidFill>
                  <a:schemeClr val="tx1"/>
                </a:solidFill>
              </a:rPr>
              <a:t>サービスで提供するデータは</a:t>
            </a:r>
            <a:r>
              <a:rPr lang="ja-JP" altLang="en-US" sz="1200" dirty="0" smtClean="0">
                <a:solidFill>
                  <a:schemeClr val="tx1"/>
                </a:solidFill>
              </a:rPr>
              <a:t>表</a:t>
            </a:r>
            <a:r>
              <a:rPr lang="en-US" altLang="ja-JP" sz="1200" dirty="0" smtClean="0">
                <a:solidFill>
                  <a:schemeClr val="tx1"/>
                </a:solidFill>
              </a:rPr>
              <a:t>2</a:t>
            </a:r>
            <a:r>
              <a:rPr lang="ja-JP" altLang="en-US" sz="1200" dirty="0" err="1" smtClean="0">
                <a:solidFill>
                  <a:schemeClr val="tx1"/>
                </a:solidFill>
              </a:rPr>
              <a:t>、</a:t>
            </a:r>
            <a:r>
              <a:rPr lang="ja-JP" altLang="en-US" sz="1200" dirty="0" smtClean="0">
                <a:solidFill>
                  <a:schemeClr val="tx1"/>
                </a:solidFill>
              </a:rPr>
              <a:t>インターフェースは図</a:t>
            </a:r>
            <a:r>
              <a:rPr lang="en-US" altLang="ja-JP" sz="1200" dirty="0" smtClean="0">
                <a:solidFill>
                  <a:schemeClr val="tx1"/>
                </a:solidFill>
              </a:rPr>
              <a:t>5</a:t>
            </a:r>
            <a:r>
              <a:rPr lang="ja-JP" altLang="en-US" sz="1200" dirty="0" smtClean="0">
                <a:solidFill>
                  <a:schemeClr val="tx1"/>
                </a:solidFill>
              </a:rPr>
              <a:t>の</a:t>
            </a:r>
            <a:r>
              <a:rPr lang="ja-JP" altLang="en-US" sz="1200" dirty="0">
                <a:solidFill>
                  <a:schemeClr val="tx1"/>
                </a:solidFill>
              </a:rPr>
              <a:t>通りである</a:t>
            </a:r>
            <a:r>
              <a:rPr lang="ja-JP" altLang="en-US" sz="1200" dirty="0" smtClean="0">
                <a:solidFill>
                  <a:schemeClr val="tx1"/>
                </a:solidFill>
              </a:rPr>
              <a:t>。</a:t>
            </a:r>
            <a:endParaRPr lang="ja-JP" altLang="en-US" sz="1200" dirty="0">
              <a:solidFill>
                <a:schemeClr val="tx1"/>
              </a:solidFill>
            </a:endParaRPr>
          </a:p>
        </p:txBody>
      </p:sp>
      <p:sp>
        <p:nvSpPr>
          <p:cNvPr id="13" name="テキスト ボックス 12"/>
          <p:cNvSpPr txBox="1"/>
          <p:nvPr/>
        </p:nvSpPr>
        <p:spPr>
          <a:xfrm>
            <a:off x="236538" y="6206967"/>
            <a:ext cx="5395912" cy="246221"/>
          </a:xfrm>
          <a:prstGeom prst="rect">
            <a:avLst/>
          </a:prstGeom>
          <a:noFill/>
        </p:spPr>
        <p:txBody>
          <a:bodyPr wrap="square" rtlCol="0">
            <a:spAutoFit/>
          </a:bodyPr>
          <a:lstStyle/>
          <a:p>
            <a:pPr algn="ctr"/>
            <a:r>
              <a:rPr lang="ja-JP" altLang="en-US" sz="1000" dirty="0" smtClean="0"/>
              <a:t>図</a:t>
            </a:r>
            <a:r>
              <a:rPr lang="en-US" altLang="ja-JP" sz="1000" dirty="0" smtClean="0"/>
              <a:t>4</a:t>
            </a:r>
            <a:r>
              <a:rPr lang="ja-JP" altLang="en-US" sz="1000" dirty="0"/>
              <a:t>　</a:t>
            </a:r>
            <a:r>
              <a:rPr lang="ja-JP" altLang="en-US" sz="1000" dirty="0" smtClean="0"/>
              <a:t>社会資本の図面（諸元）情報提供サービス概要</a:t>
            </a:r>
            <a:endParaRPr kumimoji="1" lang="ja-JP" altLang="en-US" sz="1000" dirty="0"/>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44217" y="1788963"/>
            <a:ext cx="3888733" cy="2143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テキスト ボックス 16"/>
          <p:cNvSpPr txBox="1"/>
          <p:nvPr/>
        </p:nvSpPr>
        <p:spPr>
          <a:xfrm>
            <a:off x="5744216" y="1542742"/>
            <a:ext cx="3888733" cy="246221"/>
          </a:xfrm>
          <a:prstGeom prst="rect">
            <a:avLst/>
          </a:prstGeom>
          <a:noFill/>
        </p:spPr>
        <p:txBody>
          <a:bodyPr wrap="square" rtlCol="0">
            <a:spAutoFit/>
          </a:bodyPr>
          <a:lstStyle/>
          <a:p>
            <a:pPr algn="ctr"/>
            <a:r>
              <a:rPr lang="ja-JP" altLang="en-US" sz="1000" dirty="0" smtClean="0"/>
              <a:t>表</a:t>
            </a:r>
            <a:r>
              <a:rPr lang="en-US" altLang="ja-JP" sz="1000" dirty="0" smtClean="0"/>
              <a:t>2</a:t>
            </a:r>
            <a:r>
              <a:rPr lang="ja-JP" altLang="en-US" sz="1000" dirty="0"/>
              <a:t>　</a:t>
            </a:r>
            <a:r>
              <a:rPr lang="ja-JP" altLang="en-US" sz="1000" dirty="0" smtClean="0"/>
              <a:t>サービス構成別の提供データ</a:t>
            </a:r>
            <a:endParaRPr kumimoji="1" lang="ja-JP" altLang="en-US" sz="1000" dirty="0"/>
          </a:p>
        </p:txBody>
      </p:sp>
      <p:sp>
        <p:nvSpPr>
          <p:cNvPr id="20" name="テキスト ボックス 19"/>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4.4.】</a:t>
            </a:r>
            <a:endParaRPr kumimoji="1" lang="ja-JP" altLang="en-US" sz="800" dirty="0"/>
          </a:p>
        </p:txBody>
      </p:sp>
      <p:sp>
        <p:nvSpPr>
          <p:cNvPr id="21" name="テキスト ボックス 20"/>
          <p:cNvSpPr txBox="1"/>
          <p:nvPr/>
        </p:nvSpPr>
        <p:spPr>
          <a:xfrm>
            <a:off x="8985449" y="316657"/>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4.5.2 】</a:t>
            </a:r>
            <a:endParaRPr kumimoji="1" lang="ja-JP" altLang="en-US" sz="800" dirty="0"/>
          </a:p>
        </p:txBody>
      </p:sp>
      <p:sp>
        <p:nvSpPr>
          <p:cNvPr id="22" name="テキスト ボックス 21"/>
          <p:cNvSpPr txBox="1"/>
          <p:nvPr/>
        </p:nvSpPr>
        <p:spPr>
          <a:xfrm>
            <a:off x="5744216" y="3760162"/>
            <a:ext cx="3888733" cy="276999"/>
          </a:xfrm>
          <a:prstGeom prst="rect">
            <a:avLst/>
          </a:prstGeom>
          <a:noFill/>
        </p:spPr>
        <p:txBody>
          <a:bodyPr wrap="square" rtlCol="0">
            <a:spAutoFit/>
          </a:bodyPr>
          <a:lstStyle/>
          <a:p>
            <a:r>
              <a:rPr lang="ja-JP" altLang="ja-JP" sz="600" dirty="0"/>
              <a:t>凡例　「○」は概要等が提供される</a:t>
            </a:r>
          </a:p>
          <a:p>
            <a:r>
              <a:rPr lang="en-US" altLang="ja-JP" sz="600" dirty="0" smtClean="0"/>
              <a:t>            </a:t>
            </a:r>
            <a:r>
              <a:rPr lang="ja-JP" altLang="ja-JP" sz="600" dirty="0" smtClean="0"/>
              <a:t>「</a:t>
            </a:r>
            <a:r>
              <a:rPr lang="ja-JP" altLang="ja-JP" sz="600" dirty="0"/>
              <a:t>●」は概要に加え、詳細情報が提供される</a:t>
            </a:r>
          </a:p>
        </p:txBody>
      </p:sp>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4216" y="4221088"/>
            <a:ext cx="2304256" cy="129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24542" y="4714214"/>
            <a:ext cx="2308409" cy="1295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テキスト ボックス 25"/>
          <p:cNvSpPr txBox="1"/>
          <p:nvPr/>
        </p:nvSpPr>
        <p:spPr>
          <a:xfrm>
            <a:off x="5744216" y="6206967"/>
            <a:ext cx="3888734" cy="246221"/>
          </a:xfrm>
          <a:prstGeom prst="rect">
            <a:avLst/>
          </a:prstGeom>
          <a:noFill/>
        </p:spPr>
        <p:txBody>
          <a:bodyPr wrap="square" rtlCol="0">
            <a:spAutoFit/>
          </a:bodyPr>
          <a:lstStyle/>
          <a:p>
            <a:pPr algn="ctr"/>
            <a:r>
              <a:rPr lang="ja-JP" altLang="en-US" sz="1000" dirty="0" smtClean="0"/>
              <a:t>図</a:t>
            </a:r>
            <a:r>
              <a:rPr lang="en-US" altLang="ja-JP" sz="1000" dirty="0"/>
              <a:t>5</a:t>
            </a:r>
            <a:r>
              <a:rPr lang="ja-JP" altLang="en-US" sz="1000" dirty="0"/>
              <a:t>　</a:t>
            </a:r>
            <a:r>
              <a:rPr lang="ja-JP" altLang="en-US" sz="1000" dirty="0" smtClean="0"/>
              <a:t>社会資本の図面（諸元）情報提供サービス　インターフェース</a:t>
            </a:r>
            <a:endParaRPr kumimoji="1" lang="ja-JP" altLang="en-US" sz="1000" dirty="0"/>
          </a:p>
        </p:txBody>
      </p:sp>
      <p:sp>
        <p:nvSpPr>
          <p:cNvPr id="18" name="テキスト ボックス 17"/>
          <p:cNvSpPr txBox="1"/>
          <p:nvPr/>
        </p:nvSpPr>
        <p:spPr>
          <a:xfrm>
            <a:off x="2022897" y="908720"/>
            <a:ext cx="3296095" cy="569387"/>
          </a:xfrm>
          <a:prstGeom prst="rect">
            <a:avLst/>
          </a:prstGeom>
          <a:noFill/>
        </p:spPr>
        <p:txBody>
          <a:bodyPr wrap="none" rtlCol="0">
            <a:spAutoFit/>
          </a:bodyPr>
          <a:lstStyle/>
          <a:p>
            <a:r>
              <a:rPr lang="ja-JP" altLang="en-US" sz="700" dirty="0" smtClean="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実証フィールド　佐賀県</a:t>
            </a:r>
            <a:endParaRPr lang="en-US" altLang="ja-JP" sz="10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サービス提供期間　：　平成</a:t>
            </a:r>
            <a:r>
              <a:rPr lang="en-US" altLang="ja-JP" sz="700" dirty="0" smtClean="0">
                <a:latin typeface="ＭＳ ゴシック" panose="020B0609070205080204" pitchFamily="49" charset="-128"/>
                <a:ea typeface="ＭＳ ゴシック" panose="020B0609070205080204" pitchFamily="49" charset="-128"/>
              </a:rPr>
              <a:t>25</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9</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smtClean="0">
                <a:latin typeface="ＭＳ ゴシック" panose="020B0609070205080204" pitchFamily="49" charset="-128"/>
                <a:ea typeface="ＭＳ ゴシック" panose="020B0609070205080204" pitchFamily="49" charset="-128"/>
              </a:rPr>
              <a:t>※</a:t>
            </a:r>
          </a:p>
          <a:p>
            <a:r>
              <a:rPr lang="ja-JP" altLang="en-US" sz="700" dirty="0" smtClean="0">
                <a:latin typeface="ＭＳ ゴシック" panose="020B0609070205080204" pitchFamily="49" charset="-128"/>
                <a:ea typeface="ＭＳ ゴシック" panose="020B0609070205080204" pitchFamily="49" charset="-128"/>
              </a:rPr>
              <a:t>　　　一般公開期間　：　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10</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smtClean="0">
                <a:latin typeface="ＭＳ ゴシック" panose="020B0609070205080204" pitchFamily="49" charset="-128"/>
                <a:ea typeface="ＭＳ ゴシック" panose="020B0609070205080204" pitchFamily="49" charset="-128"/>
              </a:rPr>
              <a:t>※</a:t>
            </a:r>
          </a:p>
          <a:p>
            <a:r>
              <a:rPr lang="ja-JP" altLang="en-US" sz="700" dirty="0">
                <a:latin typeface="ＭＳ ゴシック" panose="020B0609070205080204" pitchFamily="49" charset="-128"/>
                <a:ea typeface="ＭＳ ゴシック" panose="020B0609070205080204" pitchFamily="49" charset="-128"/>
              </a:rPr>
              <a:t>　　　　　　　　　　　　</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日以降の運用は佐賀県と協議中</a:t>
            </a:r>
            <a:endParaRPr lang="en-US" altLang="ja-JP" sz="700" dirty="0">
              <a:latin typeface="ＭＳ ゴシック" panose="020B0609070205080204" pitchFamily="49" charset="-128"/>
              <a:ea typeface="ＭＳ ゴシック" panose="020B0609070205080204" pitchFamily="49" charset="-128"/>
            </a:endParaRPr>
          </a:p>
        </p:txBody>
      </p:sp>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3051" y="2956394"/>
            <a:ext cx="5359400" cy="305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5437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3683"/>
          <a:stretch/>
        </p:blipFill>
        <p:spPr bwMode="auto">
          <a:xfrm>
            <a:off x="5745088" y="1788964"/>
            <a:ext cx="3944497" cy="37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テキスト ボックス 14"/>
          <p:cNvSpPr txBox="1"/>
          <p:nvPr/>
        </p:nvSpPr>
        <p:spPr>
          <a:xfrm>
            <a:off x="2022897" y="908720"/>
            <a:ext cx="3416320" cy="569387"/>
          </a:xfrm>
          <a:prstGeom prst="rect">
            <a:avLst/>
          </a:prstGeom>
          <a:noFill/>
        </p:spPr>
        <p:txBody>
          <a:bodyPr wrap="none" rtlCol="0">
            <a:spAutoFit/>
          </a:bodyPr>
          <a:lstStyle/>
          <a:p>
            <a:r>
              <a:rPr lang="ja-JP" altLang="en-US" sz="700" dirty="0" smtClean="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実証フィールド　福岡市</a:t>
            </a:r>
            <a:endParaRPr lang="en-US" altLang="ja-JP" sz="10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サービス提供期間　：　平成</a:t>
            </a:r>
            <a:r>
              <a:rPr lang="en-US" altLang="ja-JP" sz="700" dirty="0" smtClean="0">
                <a:latin typeface="ＭＳ ゴシック" panose="020B0609070205080204" pitchFamily="49" charset="-128"/>
                <a:ea typeface="ＭＳ ゴシック" panose="020B0609070205080204" pitchFamily="49" charset="-128"/>
              </a:rPr>
              <a:t>25</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9</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smtClean="0">
                <a:latin typeface="ＭＳ ゴシック" panose="020B0609070205080204" pitchFamily="49" charset="-128"/>
                <a:ea typeface="ＭＳ ゴシック" panose="020B0609070205080204" pitchFamily="49" charset="-128"/>
              </a:rPr>
              <a:t>※</a:t>
            </a:r>
          </a:p>
          <a:p>
            <a:r>
              <a:rPr lang="ja-JP" altLang="en-US" sz="700" dirty="0" smtClean="0">
                <a:latin typeface="ＭＳ ゴシック" panose="020B0609070205080204" pitchFamily="49" charset="-128"/>
                <a:ea typeface="ＭＳ ゴシック" panose="020B0609070205080204" pitchFamily="49" charset="-128"/>
              </a:rPr>
              <a:t>　　　一般公開期間　：　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a:latin typeface="ＭＳ ゴシック" panose="020B0609070205080204" pitchFamily="49" charset="-128"/>
                <a:ea typeface="ＭＳ ゴシック" panose="020B0609070205080204" pitchFamily="49" charset="-128"/>
              </a:rPr>
              <a:t>3</a:t>
            </a:r>
            <a:r>
              <a:rPr lang="en-US" altLang="ja-JP" sz="700" dirty="0" smtClean="0">
                <a:latin typeface="ＭＳ ゴシック" panose="020B0609070205080204" pitchFamily="49" charset="-128"/>
                <a:ea typeface="ＭＳ ゴシック" panose="020B0609070205080204" pitchFamily="49" charset="-128"/>
              </a:rPr>
              <a:t>0</a:t>
            </a:r>
            <a:r>
              <a:rPr lang="ja-JP" altLang="en-US" sz="700" dirty="0" smtClean="0">
                <a:latin typeface="ＭＳ ゴシック" panose="020B0609070205080204" pitchFamily="49" charset="-128"/>
                <a:ea typeface="ＭＳ ゴシック" panose="020B0609070205080204" pitchFamily="49" charset="-128"/>
              </a:rPr>
              <a:t>日（木）～平成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日（木）</a:t>
            </a:r>
            <a:r>
              <a:rPr lang="en-US" altLang="ja-JP" sz="700" baseline="30000" dirty="0" smtClean="0">
                <a:latin typeface="ＭＳ ゴシック" panose="020B0609070205080204" pitchFamily="49" charset="-128"/>
                <a:ea typeface="ＭＳ ゴシック" panose="020B0609070205080204" pitchFamily="49" charset="-128"/>
              </a:rPr>
              <a:t>※</a:t>
            </a:r>
          </a:p>
          <a:p>
            <a:r>
              <a:rPr lang="ja-JP" altLang="en-US" sz="700" dirty="0">
                <a:latin typeface="ＭＳ ゴシック" panose="020B0609070205080204" pitchFamily="49" charset="-128"/>
                <a:ea typeface="ＭＳ ゴシック" panose="020B0609070205080204" pitchFamily="49" charset="-128"/>
              </a:rPr>
              <a:t>　</a:t>
            </a:r>
            <a:r>
              <a:rPr lang="ja-JP" altLang="en-US" sz="700" dirty="0" smtClean="0">
                <a:latin typeface="ＭＳ ゴシック" panose="020B0609070205080204" pitchFamily="49" charset="-128"/>
                <a:ea typeface="ＭＳ ゴシック" panose="020B0609070205080204" pitchFamily="49" charset="-128"/>
              </a:rPr>
              <a:t>　　　　　　　　　　　</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20</a:t>
            </a:r>
            <a:r>
              <a:rPr lang="ja-JP" altLang="en-US" sz="700" dirty="0" smtClean="0">
                <a:latin typeface="ＭＳ ゴシック" panose="020B0609070205080204" pitchFamily="49" charset="-128"/>
                <a:ea typeface="ＭＳ ゴシック" panose="020B0609070205080204" pitchFamily="49" charset="-128"/>
              </a:rPr>
              <a:t>日以降も継続利用の方向で福岡市と協議中</a:t>
            </a:r>
            <a:endParaRPr lang="en-US" altLang="ja-JP" sz="700" dirty="0" smtClean="0">
              <a:latin typeface="ＭＳ ゴシック" panose="020B0609070205080204" pitchFamily="49" charset="-128"/>
              <a:ea typeface="ＭＳ ゴシック" panose="020B0609070205080204" pitchFamily="49" charset="-128"/>
            </a:endParaRPr>
          </a:p>
        </p:txBody>
      </p:sp>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5-3</a:t>
            </a:r>
            <a:r>
              <a:rPr lang="ja-JP" altLang="en-US" sz="2000" dirty="0" smtClean="0"/>
              <a:t>　実証サービス</a:t>
            </a:r>
            <a:r>
              <a:rPr lang="ja-JP" altLang="en-US" sz="2000" dirty="0"/>
              <a:t>　通学路点検</a:t>
            </a:r>
            <a:r>
              <a:rPr lang="ja-JP" altLang="en-US" sz="2000" dirty="0" smtClean="0"/>
              <a:t>結果公開サービス</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7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0" name="角丸四角形 9"/>
          <p:cNvSpPr/>
          <p:nvPr/>
        </p:nvSpPr>
        <p:spPr>
          <a:xfrm>
            <a:off x="283270" y="908720"/>
            <a:ext cx="171740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サービス概要</a:t>
            </a:r>
            <a:endParaRPr lang="en-US" altLang="ja-JP" dirty="0" smtClean="0">
              <a:solidFill>
                <a:schemeClr val="bg1"/>
              </a:solidFill>
            </a:endParaRPr>
          </a:p>
        </p:txBody>
      </p:sp>
      <p:sp>
        <p:nvSpPr>
          <p:cNvPr id="11" name="テキスト ボックス 10"/>
          <p:cNvSpPr txBox="1"/>
          <p:nvPr/>
        </p:nvSpPr>
        <p:spPr>
          <a:xfrm>
            <a:off x="236538" y="6206967"/>
            <a:ext cx="5395912" cy="246221"/>
          </a:xfrm>
          <a:prstGeom prst="rect">
            <a:avLst/>
          </a:prstGeom>
          <a:noFill/>
        </p:spPr>
        <p:txBody>
          <a:bodyPr wrap="square" rtlCol="0">
            <a:spAutoFit/>
          </a:bodyPr>
          <a:lstStyle/>
          <a:p>
            <a:pPr algn="ctr"/>
            <a:r>
              <a:rPr lang="ja-JP" altLang="en-US" sz="1000" dirty="0" smtClean="0"/>
              <a:t>図</a:t>
            </a:r>
            <a:r>
              <a:rPr lang="en-US" altLang="ja-JP" sz="1000" dirty="0" smtClean="0"/>
              <a:t>6</a:t>
            </a:r>
            <a:r>
              <a:rPr lang="ja-JP" altLang="en-US" sz="1000" dirty="0"/>
              <a:t>　</a:t>
            </a:r>
            <a:r>
              <a:rPr lang="ja-JP" altLang="en-US" sz="1000" dirty="0" smtClean="0"/>
              <a:t>通学路点検結果公開サービス概要</a:t>
            </a:r>
            <a:endParaRPr kumimoji="1" lang="ja-JP" altLang="en-US" sz="1000" dirty="0"/>
          </a:p>
        </p:txBody>
      </p:sp>
      <p:sp>
        <p:nvSpPr>
          <p:cNvPr id="12" name="角丸四角形 11"/>
          <p:cNvSpPr/>
          <p:nvPr/>
        </p:nvSpPr>
        <p:spPr>
          <a:xfrm>
            <a:off x="273050" y="1631002"/>
            <a:ext cx="5289550" cy="1221934"/>
          </a:xfrm>
          <a:prstGeom prst="roundRect">
            <a:avLst>
              <a:gd name="adj" fmla="val 6504"/>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smtClean="0">
                <a:solidFill>
                  <a:schemeClr val="tx1"/>
                </a:solidFill>
              </a:rPr>
              <a:t>　通学路点検結果公開サービス</a:t>
            </a:r>
            <a:r>
              <a:rPr lang="ja-JP" altLang="ja-JP" sz="1200" dirty="0" smtClean="0">
                <a:solidFill>
                  <a:schemeClr val="tx1"/>
                </a:solidFill>
              </a:rPr>
              <a:t>は、</a:t>
            </a:r>
            <a:r>
              <a:rPr lang="ja-JP" altLang="en-US" sz="1200" dirty="0">
                <a:solidFill>
                  <a:schemeClr val="tx1"/>
                </a:solidFill>
              </a:rPr>
              <a:t>福岡市及び福岡県警との</a:t>
            </a:r>
            <a:r>
              <a:rPr lang="ja-JP" altLang="en-US" sz="1200" dirty="0" smtClean="0">
                <a:solidFill>
                  <a:schemeClr val="tx1"/>
                </a:solidFill>
              </a:rPr>
              <a:t>協議、小学校に通う児童の保護者へ</a:t>
            </a:r>
            <a:r>
              <a:rPr lang="ja-JP" altLang="en-US" sz="1200" dirty="0">
                <a:solidFill>
                  <a:schemeClr val="tx1"/>
                </a:solidFill>
              </a:rPr>
              <a:t>の需要調査を踏まえて構築した。</a:t>
            </a:r>
            <a:endParaRPr lang="en-US" altLang="ja-JP" sz="1200" dirty="0">
              <a:solidFill>
                <a:schemeClr val="tx1"/>
              </a:solidFill>
            </a:endParaRPr>
          </a:p>
          <a:p>
            <a:r>
              <a:rPr lang="ja-JP" altLang="en-US" sz="1200" dirty="0">
                <a:solidFill>
                  <a:schemeClr val="tx1"/>
                </a:solidFill>
              </a:rPr>
              <a:t>　小学校や警察署、通学路点検結果情報、防犯</a:t>
            </a:r>
            <a:r>
              <a:rPr lang="ja-JP" altLang="en-US" sz="1200" dirty="0" smtClean="0">
                <a:solidFill>
                  <a:schemeClr val="tx1"/>
                </a:solidFill>
              </a:rPr>
              <a:t>情報等を</a:t>
            </a:r>
            <a:r>
              <a:rPr lang="ja-JP" altLang="en-US" sz="1200" dirty="0">
                <a:solidFill>
                  <a:schemeClr val="tx1"/>
                </a:solidFill>
              </a:rPr>
              <a:t>地図上にプロット</a:t>
            </a:r>
            <a:r>
              <a:rPr lang="ja-JP" altLang="en-US" sz="1200" dirty="0" smtClean="0">
                <a:solidFill>
                  <a:schemeClr val="tx1"/>
                </a:solidFill>
              </a:rPr>
              <a:t>し、</a:t>
            </a:r>
            <a:r>
              <a:rPr lang="ja-JP" altLang="ja-JP" sz="1200" dirty="0" smtClean="0">
                <a:solidFill>
                  <a:schemeClr val="tx1"/>
                </a:solidFill>
              </a:rPr>
              <a:t>インターネット</a:t>
            </a:r>
            <a:r>
              <a:rPr lang="ja-JP" altLang="ja-JP" sz="1200" dirty="0">
                <a:solidFill>
                  <a:schemeClr val="tx1"/>
                </a:solidFill>
              </a:rPr>
              <a:t>を介して</a:t>
            </a:r>
            <a:r>
              <a:rPr lang="ja-JP" altLang="en-US" sz="1200" dirty="0">
                <a:solidFill>
                  <a:schemeClr val="tx1"/>
                </a:solidFill>
              </a:rPr>
              <a:t>提供するサービスである。</a:t>
            </a:r>
            <a:endParaRPr lang="en-US" altLang="ja-JP" sz="1200" dirty="0">
              <a:solidFill>
                <a:schemeClr val="tx1"/>
              </a:solidFill>
            </a:endParaRPr>
          </a:p>
          <a:p>
            <a:r>
              <a:rPr lang="ja-JP" altLang="en-US" sz="1200" dirty="0">
                <a:solidFill>
                  <a:schemeClr val="tx1"/>
                </a:solidFill>
              </a:rPr>
              <a:t>　サービスの概要は</a:t>
            </a:r>
            <a:r>
              <a:rPr lang="ja-JP" altLang="en-US" sz="1200" dirty="0" smtClean="0">
                <a:solidFill>
                  <a:schemeClr val="tx1"/>
                </a:solidFill>
              </a:rPr>
              <a:t>図</a:t>
            </a:r>
            <a:r>
              <a:rPr lang="en-US" altLang="ja-JP" sz="1200" dirty="0" smtClean="0">
                <a:solidFill>
                  <a:schemeClr val="tx1"/>
                </a:solidFill>
              </a:rPr>
              <a:t>6</a:t>
            </a:r>
            <a:r>
              <a:rPr lang="ja-JP" altLang="en-US" sz="1200" dirty="0" err="1" smtClean="0">
                <a:solidFill>
                  <a:schemeClr val="tx1"/>
                </a:solidFill>
              </a:rPr>
              <a:t>、</a:t>
            </a:r>
            <a:r>
              <a:rPr lang="ja-JP" altLang="en-US" sz="1200" dirty="0">
                <a:solidFill>
                  <a:schemeClr val="tx1"/>
                </a:solidFill>
              </a:rPr>
              <a:t>サービスで提供するデータは</a:t>
            </a:r>
            <a:r>
              <a:rPr lang="ja-JP" altLang="en-US" sz="1200" dirty="0" smtClean="0">
                <a:solidFill>
                  <a:schemeClr val="tx1"/>
                </a:solidFill>
              </a:rPr>
              <a:t>表</a:t>
            </a:r>
            <a:r>
              <a:rPr lang="en-US" altLang="ja-JP" sz="1200" dirty="0" smtClean="0">
                <a:solidFill>
                  <a:schemeClr val="tx1"/>
                </a:solidFill>
              </a:rPr>
              <a:t>3</a:t>
            </a:r>
            <a:r>
              <a:rPr lang="ja-JP" altLang="en-US" sz="1200" dirty="0" smtClean="0">
                <a:solidFill>
                  <a:schemeClr val="tx1"/>
                </a:solidFill>
              </a:rPr>
              <a:t>の</a:t>
            </a:r>
            <a:r>
              <a:rPr lang="ja-JP" altLang="en-US" sz="1200" dirty="0">
                <a:solidFill>
                  <a:schemeClr val="tx1"/>
                </a:solidFill>
              </a:rPr>
              <a:t>通りである</a:t>
            </a:r>
            <a:r>
              <a:rPr lang="ja-JP" altLang="en-US" sz="1200" dirty="0" smtClean="0">
                <a:solidFill>
                  <a:schemeClr val="tx1"/>
                </a:solidFill>
              </a:rPr>
              <a:t>。</a:t>
            </a:r>
            <a:endParaRPr lang="ja-JP" altLang="en-US" sz="1200" dirty="0">
              <a:solidFill>
                <a:schemeClr val="tx1"/>
              </a:solidFill>
            </a:endParaRPr>
          </a:p>
        </p:txBody>
      </p:sp>
      <p:sp>
        <p:nvSpPr>
          <p:cNvPr id="13" name="テキスト ボックス 12"/>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4.4.】</a:t>
            </a:r>
            <a:endParaRPr kumimoji="1" lang="ja-JP" altLang="en-US" sz="800" dirty="0"/>
          </a:p>
        </p:txBody>
      </p:sp>
      <p:sp>
        <p:nvSpPr>
          <p:cNvPr id="16" name="テキスト ボックス 15"/>
          <p:cNvSpPr txBox="1"/>
          <p:nvPr/>
        </p:nvSpPr>
        <p:spPr>
          <a:xfrm>
            <a:off x="8985449" y="316657"/>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4.5.3.】</a:t>
            </a:r>
            <a:endParaRPr kumimoji="1" lang="ja-JP" altLang="en-US" sz="800" dirty="0"/>
          </a:p>
        </p:txBody>
      </p:sp>
      <p:sp>
        <p:nvSpPr>
          <p:cNvPr id="21" name="テキスト ボックス 20"/>
          <p:cNvSpPr txBox="1"/>
          <p:nvPr/>
        </p:nvSpPr>
        <p:spPr>
          <a:xfrm>
            <a:off x="5744216" y="1542742"/>
            <a:ext cx="3888733" cy="246221"/>
          </a:xfrm>
          <a:prstGeom prst="rect">
            <a:avLst/>
          </a:prstGeom>
          <a:noFill/>
        </p:spPr>
        <p:txBody>
          <a:bodyPr wrap="square" rtlCol="0">
            <a:spAutoFit/>
          </a:bodyPr>
          <a:lstStyle/>
          <a:p>
            <a:pPr algn="ctr"/>
            <a:r>
              <a:rPr lang="ja-JP" altLang="en-US" sz="1000" dirty="0" smtClean="0"/>
              <a:t>表</a:t>
            </a:r>
            <a:r>
              <a:rPr lang="en-US" altLang="ja-JP" sz="1000" dirty="0" smtClean="0"/>
              <a:t>3</a:t>
            </a:r>
            <a:r>
              <a:rPr lang="ja-JP" altLang="en-US" sz="1000" dirty="0"/>
              <a:t>　</a:t>
            </a:r>
            <a:r>
              <a:rPr lang="ja-JP" altLang="en-US" sz="1000" dirty="0" smtClean="0"/>
              <a:t>サービス構成別の提供データ</a:t>
            </a:r>
            <a:endParaRPr kumimoji="1" lang="ja-JP" altLang="en-US" sz="1000" dirty="0"/>
          </a:p>
        </p:txBody>
      </p:sp>
      <p:sp>
        <p:nvSpPr>
          <p:cNvPr id="22" name="テキスト ボックス 21"/>
          <p:cNvSpPr txBox="1"/>
          <p:nvPr/>
        </p:nvSpPr>
        <p:spPr>
          <a:xfrm>
            <a:off x="5744216" y="5347323"/>
            <a:ext cx="3888733" cy="184666"/>
          </a:xfrm>
          <a:prstGeom prst="rect">
            <a:avLst/>
          </a:prstGeom>
          <a:noFill/>
        </p:spPr>
        <p:txBody>
          <a:bodyPr wrap="square" rtlCol="0">
            <a:spAutoFit/>
          </a:bodyPr>
          <a:lstStyle/>
          <a:p>
            <a:r>
              <a:rPr lang="ja-JP" altLang="ja-JP" sz="600" dirty="0"/>
              <a:t>凡例　「●」はサマリと詳細情報の表示選択ができる情報、「○」は表示内容が一律の</a:t>
            </a:r>
            <a:r>
              <a:rPr lang="ja-JP" altLang="ja-JP" sz="600" dirty="0" smtClean="0"/>
              <a:t>情報</a:t>
            </a:r>
            <a:endParaRPr lang="ja-JP" altLang="ja-JP" sz="6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480" y="3356992"/>
            <a:ext cx="5307218"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1398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075"/>
            <a:ext cx="9906000" cy="620688"/>
          </a:xfrm>
        </p:spPr>
        <p:txBody>
          <a:bodyPr>
            <a:noAutofit/>
          </a:bodyPr>
          <a:lstStyle/>
          <a:p>
            <a:pPr algn="l"/>
            <a:r>
              <a:rPr lang="ja-JP" altLang="en-US" sz="2000" dirty="0" smtClean="0"/>
              <a:t>　</a:t>
            </a:r>
            <a:r>
              <a:rPr lang="en-US" altLang="ja-JP" sz="2000" dirty="0" smtClean="0"/>
              <a:t>5-4</a:t>
            </a:r>
            <a:r>
              <a:rPr lang="ja-JP" altLang="en-US" sz="2000" dirty="0" smtClean="0"/>
              <a:t>　実証サービス</a:t>
            </a:r>
            <a:r>
              <a:rPr lang="ja-JP" altLang="en-US" sz="2000" dirty="0"/>
              <a:t>　</a:t>
            </a:r>
            <a:r>
              <a:rPr lang="ja-JP" altLang="en-US" sz="2000" dirty="0" smtClean="0"/>
              <a:t>一般公募による情報サービスの開発</a:t>
            </a:r>
            <a:endParaRPr kumimoji="1" lang="ja-JP" altLang="en-US" sz="2000" dirty="0"/>
          </a:p>
        </p:txBody>
      </p:sp>
      <p:sp>
        <p:nvSpPr>
          <p:cNvPr id="6" name="テキスト ボックス 5"/>
          <p:cNvSpPr txBox="1"/>
          <p:nvPr/>
        </p:nvSpPr>
        <p:spPr>
          <a:xfrm>
            <a:off x="8766" y="6605587"/>
            <a:ext cx="9905999" cy="246221"/>
          </a:xfrm>
          <a:prstGeom prst="rect">
            <a:avLst/>
          </a:prstGeom>
          <a:noFill/>
        </p:spPr>
        <p:txBody>
          <a:bodyPr wrap="square" rtlCol="0">
            <a:spAutoFit/>
          </a:bodyPr>
          <a:lstStyle/>
          <a:p>
            <a:pPr algn="ctr"/>
            <a:r>
              <a:rPr kumimoji="1" lang="en-US" altLang="ja-JP" sz="1000" dirty="0" smtClean="0"/>
              <a:t>― 8 ―</a:t>
            </a:r>
            <a:endParaRPr kumimoji="1" lang="ja-JP" altLang="en-US" sz="1000" dirty="0"/>
          </a:p>
        </p:txBody>
      </p:sp>
      <p:cxnSp>
        <p:nvCxnSpPr>
          <p:cNvPr id="9" name="直線コネクタ 3"/>
          <p:cNvCxnSpPr>
            <a:cxnSpLocks noChangeShapeType="1"/>
          </p:cNvCxnSpPr>
          <p:nvPr/>
        </p:nvCxnSpPr>
        <p:spPr bwMode="auto">
          <a:xfrm>
            <a:off x="15551" y="764704"/>
            <a:ext cx="9906001" cy="0"/>
          </a:xfrm>
          <a:prstGeom prst="line">
            <a:avLst/>
          </a:prstGeom>
          <a:noFill/>
          <a:ln w="63500" cmpd="thinThick" algn="ctr">
            <a:solidFill>
              <a:srgbClr val="FF9900"/>
            </a:solidFill>
            <a:round/>
            <a:headEnd/>
            <a:tailEnd/>
          </a:ln>
          <a:extLst>
            <a:ext uri="{909E8E84-426E-40DD-AFC4-6F175D3DCCD1}">
              <a14:hiddenFill xmlns:a14="http://schemas.microsoft.com/office/drawing/2010/main">
                <a:noFill/>
              </a14:hiddenFill>
            </a:ext>
          </a:extLst>
        </p:spPr>
      </p:cxnSp>
      <p:sp>
        <p:nvSpPr>
          <p:cNvPr id="10" name="テキスト ボックス 9"/>
          <p:cNvSpPr txBox="1"/>
          <p:nvPr/>
        </p:nvSpPr>
        <p:spPr>
          <a:xfrm>
            <a:off x="8985449" y="116632"/>
            <a:ext cx="647502" cy="176720"/>
          </a:xfrm>
          <a:prstGeom prst="rect">
            <a:avLst/>
          </a:prstGeom>
          <a:noFill/>
          <a:ln>
            <a:solidFill>
              <a:schemeClr val="tx1"/>
            </a:solidFill>
          </a:ln>
        </p:spPr>
        <p:txBody>
          <a:bodyPr wrap="none" rtlCol="0" anchor="ctr">
            <a:noAutofit/>
          </a:bodyPr>
          <a:lstStyle/>
          <a:p>
            <a:pPr algn="ctr"/>
            <a:r>
              <a:rPr lang="en-US" altLang="ja-JP" sz="800" dirty="0" smtClean="0"/>
              <a:t>【</a:t>
            </a:r>
            <a:r>
              <a:rPr lang="ja-JP" altLang="en-US" sz="800" dirty="0" smtClean="0"/>
              <a:t>仕様書</a:t>
            </a:r>
            <a:r>
              <a:rPr lang="en-US" altLang="ja-JP" sz="800" dirty="0" smtClean="0"/>
              <a:t>5.2.】</a:t>
            </a:r>
            <a:endParaRPr kumimoji="1" lang="ja-JP" altLang="en-US" sz="800" dirty="0"/>
          </a:p>
        </p:txBody>
      </p:sp>
      <p:sp>
        <p:nvSpPr>
          <p:cNvPr id="16" name="角丸四角形 15"/>
          <p:cNvSpPr/>
          <p:nvPr/>
        </p:nvSpPr>
        <p:spPr>
          <a:xfrm>
            <a:off x="273049" y="1628799"/>
            <a:ext cx="9359899" cy="1322122"/>
          </a:xfrm>
          <a:prstGeom prst="roundRect">
            <a:avLst>
              <a:gd name="adj" fmla="val 14699"/>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　</a:t>
            </a:r>
            <a:r>
              <a:rPr lang="ja-JP" altLang="en-US" sz="1200" dirty="0" smtClean="0">
                <a:solidFill>
                  <a:schemeClr val="tx1"/>
                </a:solidFill>
              </a:rPr>
              <a:t>本実証でデータ規格を構築した社会資本情報等及び構築した基盤システムを用いた情報サービスのアプリケーション開発について、一般公募により実施するため、他のオープンデータ実証実験等と「オープンデータ・アプリコンテスト</a:t>
            </a:r>
            <a:r>
              <a:rPr lang="ja-JP" altLang="en-US" sz="1200" dirty="0">
                <a:solidFill>
                  <a:schemeClr val="tx1"/>
                </a:solidFill>
              </a:rPr>
              <a:t>」</a:t>
            </a:r>
            <a:r>
              <a:rPr lang="ja-JP" altLang="en-US" sz="1200" dirty="0" smtClean="0">
                <a:solidFill>
                  <a:schemeClr val="tx1"/>
                </a:solidFill>
              </a:rPr>
              <a:t>を開催した。</a:t>
            </a:r>
            <a:endParaRPr lang="en-US" altLang="ja-JP" sz="1200" dirty="0" smtClean="0">
              <a:solidFill>
                <a:schemeClr val="tx1"/>
              </a:solidFill>
            </a:endParaRPr>
          </a:p>
          <a:p>
            <a:r>
              <a:rPr lang="ja-JP" altLang="en-US" sz="1200" dirty="0" smtClean="0">
                <a:solidFill>
                  <a:schemeClr val="tx1"/>
                </a:solidFill>
              </a:rPr>
              <a:t>　公募実施の結果、全体での応募は</a:t>
            </a:r>
            <a:r>
              <a:rPr lang="en-US" altLang="ja-JP" sz="1200" dirty="0" smtClean="0">
                <a:solidFill>
                  <a:schemeClr val="tx1"/>
                </a:solidFill>
              </a:rPr>
              <a:t>92</a:t>
            </a:r>
            <a:r>
              <a:rPr lang="ja-JP" altLang="en-US" sz="1200" dirty="0" smtClean="0">
                <a:solidFill>
                  <a:schemeClr val="tx1"/>
                </a:solidFill>
              </a:rPr>
              <a:t>件、本実証のデータを活用した応募は</a:t>
            </a:r>
            <a:r>
              <a:rPr lang="en-US" altLang="ja-JP" sz="1200" dirty="0" smtClean="0">
                <a:solidFill>
                  <a:schemeClr val="tx1"/>
                </a:solidFill>
              </a:rPr>
              <a:t>11</a:t>
            </a:r>
            <a:r>
              <a:rPr lang="ja-JP" altLang="en-US" sz="1200" dirty="0" smtClean="0">
                <a:solidFill>
                  <a:schemeClr val="tx1"/>
                </a:solidFill>
              </a:rPr>
              <a:t>件（応募者申告ベース。以下同じ。）であり、その概要は表</a:t>
            </a:r>
            <a:r>
              <a:rPr lang="en-US" altLang="ja-JP" sz="1200" dirty="0" smtClean="0">
                <a:solidFill>
                  <a:schemeClr val="tx1"/>
                </a:solidFill>
              </a:rPr>
              <a:t>4</a:t>
            </a:r>
            <a:r>
              <a:rPr lang="ja-JP" altLang="en-US" sz="1200" dirty="0" smtClean="0">
                <a:solidFill>
                  <a:schemeClr val="tx1"/>
                </a:solidFill>
              </a:rPr>
              <a:t>の通りである。本実証データに他の実証データを組み合わせた作品が</a:t>
            </a:r>
            <a:r>
              <a:rPr lang="en-US" altLang="ja-JP" sz="1200" dirty="0" smtClean="0">
                <a:solidFill>
                  <a:schemeClr val="tx1"/>
                </a:solidFill>
              </a:rPr>
              <a:t>3</a:t>
            </a:r>
            <a:r>
              <a:rPr lang="ja-JP" altLang="en-US" sz="1200" dirty="0" smtClean="0">
                <a:solidFill>
                  <a:schemeClr val="tx1"/>
                </a:solidFill>
              </a:rPr>
              <a:t>件、本実証データに実証実験以外のオープンデータを組み合わせた作品が</a:t>
            </a:r>
            <a:r>
              <a:rPr lang="en-US" altLang="ja-JP" sz="1200" dirty="0" smtClean="0">
                <a:solidFill>
                  <a:schemeClr val="tx1"/>
                </a:solidFill>
              </a:rPr>
              <a:t>2</a:t>
            </a:r>
            <a:r>
              <a:rPr lang="ja-JP" altLang="en-US" sz="1200" dirty="0" smtClean="0">
                <a:solidFill>
                  <a:schemeClr val="tx1"/>
                </a:solidFill>
              </a:rPr>
              <a:t>件であり、端末位置情報を活用したアプリケーションが</a:t>
            </a:r>
            <a:r>
              <a:rPr lang="en-US" altLang="ja-JP" sz="1200" dirty="0" smtClean="0">
                <a:solidFill>
                  <a:schemeClr val="tx1"/>
                </a:solidFill>
              </a:rPr>
              <a:t>6</a:t>
            </a:r>
            <a:r>
              <a:rPr lang="ja-JP" altLang="en-US" sz="1200" dirty="0" smtClean="0">
                <a:solidFill>
                  <a:schemeClr val="tx1"/>
                </a:solidFill>
              </a:rPr>
              <a:t>件であった。</a:t>
            </a:r>
            <a:endParaRPr lang="en-US" altLang="ja-JP" sz="1200" dirty="0" smtClean="0">
              <a:solidFill>
                <a:schemeClr val="tx1"/>
              </a:solidFill>
            </a:endParaRPr>
          </a:p>
          <a:p>
            <a:r>
              <a:rPr lang="ja-JP" altLang="en-US" sz="1200" dirty="0">
                <a:solidFill>
                  <a:schemeClr val="tx1"/>
                </a:solidFill>
              </a:rPr>
              <a:t>　審査の</a:t>
            </a:r>
            <a:r>
              <a:rPr lang="ja-JP" altLang="en-US" sz="1200" dirty="0" smtClean="0">
                <a:solidFill>
                  <a:schemeClr val="tx1"/>
                </a:solidFill>
              </a:rPr>
              <a:t>結果、社会資本実証賞には「視覚障害者サポートアプリ」を選定した。また、技術賞と</a:t>
            </a:r>
            <a:r>
              <a:rPr lang="ja-JP" altLang="en-US" sz="1200" dirty="0">
                <a:solidFill>
                  <a:schemeClr val="tx1"/>
                </a:solidFill>
              </a:rPr>
              <a:t>して「プラチナ社会を支えるデータクリエータのための基盤アプリケーション</a:t>
            </a:r>
            <a:r>
              <a:rPr lang="en-US" altLang="ja-JP" sz="1200" dirty="0">
                <a:solidFill>
                  <a:schemeClr val="tx1"/>
                </a:solidFill>
              </a:rPr>
              <a:t>LinkData.org</a:t>
            </a:r>
            <a:r>
              <a:rPr lang="ja-JP" altLang="en-US" sz="1200" dirty="0" smtClean="0">
                <a:solidFill>
                  <a:schemeClr val="tx1"/>
                </a:solidFill>
              </a:rPr>
              <a:t>」が選定された。</a:t>
            </a:r>
          </a:p>
        </p:txBody>
      </p:sp>
      <p:sp>
        <p:nvSpPr>
          <p:cNvPr id="17" name="角丸四角形 16"/>
          <p:cNvSpPr/>
          <p:nvPr/>
        </p:nvSpPr>
        <p:spPr>
          <a:xfrm>
            <a:off x="283270" y="980728"/>
            <a:ext cx="4237682" cy="432048"/>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bg1"/>
                </a:solidFill>
              </a:rPr>
              <a:t>オープンデータ・アプリコンテスト実施概要</a:t>
            </a:r>
            <a:endParaRPr lang="en-US" altLang="ja-JP" dirty="0" smtClean="0">
              <a:solidFill>
                <a:schemeClr val="bg1"/>
              </a:solidFill>
            </a:endParaRPr>
          </a:p>
        </p:txBody>
      </p:sp>
      <p:sp>
        <p:nvSpPr>
          <p:cNvPr id="13" name="テキスト ボックス 12"/>
          <p:cNvSpPr txBox="1"/>
          <p:nvPr/>
        </p:nvSpPr>
        <p:spPr>
          <a:xfrm>
            <a:off x="4551784" y="908720"/>
            <a:ext cx="4089581" cy="723275"/>
          </a:xfrm>
          <a:prstGeom prst="rect">
            <a:avLst/>
          </a:prstGeom>
          <a:noFill/>
        </p:spPr>
        <p:txBody>
          <a:bodyPr wrap="none" rtlCol="0">
            <a:spAutoFit/>
          </a:bodyPr>
          <a:lstStyle/>
          <a:p>
            <a:r>
              <a:rPr lang="ja-JP" altLang="en-US" sz="1000" dirty="0" smtClean="0">
                <a:latin typeface="ＭＳ ゴシック" panose="020B0609070205080204" pitchFamily="49" charset="-128"/>
                <a:ea typeface="ＭＳ ゴシック" panose="020B0609070205080204" pitchFamily="49" charset="-128"/>
              </a:rPr>
              <a:t>主催　オープンデータ流通推進コンソーシアム、総務省</a:t>
            </a:r>
            <a:endParaRPr lang="en-US" altLang="ja-JP" sz="1000" dirty="0">
              <a:latin typeface="ＭＳ ゴシック" panose="020B0609070205080204" pitchFamily="49" charset="-128"/>
              <a:ea typeface="ＭＳ ゴシック" panose="020B0609070205080204" pitchFamily="49" charset="-128"/>
            </a:endParaRPr>
          </a:p>
          <a:p>
            <a:r>
              <a:rPr lang="ja-JP" altLang="en-US" sz="1000" dirty="0" smtClean="0">
                <a:latin typeface="ＭＳ ゴシック" panose="020B0609070205080204" pitchFamily="49" charset="-128"/>
                <a:ea typeface="ＭＳ ゴシック" panose="020B0609070205080204" pitchFamily="49" charset="-128"/>
              </a:rPr>
              <a:t>共催　平成</a:t>
            </a:r>
            <a:r>
              <a:rPr lang="en-US" altLang="ja-JP" sz="1000" dirty="0" smtClean="0">
                <a:latin typeface="ＭＳ ゴシック" panose="020B0609070205080204" pitchFamily="49" charset="-128"/>
                <a:ea typeface="ＭＳ ゴシック" panose="020B0609070205080204" pitchFamily="49" charset="-128"/>
              </a:rPr>
              <a:t>25</a:t>
            </a:r>
            <a:r>
              <a:rPr lang="ja-JP" altLang="en-US" sz="1000" dirty="0" smtClean="0">
                <a:latin typeface="ＭＳ ゴシック" panose="020B0609070205080204" pitchFamily="49" charset="-128"/>
                <a:ea typeface="ＭＳ ゴシック" panose="020B0609070205080204" pitchFamily="49" charset="-128"/>
              </a:rPr>
              <a:t>年度オープンデータ化実証実験請負事業者等</a:t>
            </a:r>
            <a:endParaRPr lang="en-US" altLang="ja-JP" sz="10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コンテスト告知日　：　平成</a:t>
            </a:r>
            <a:r>
              <a:rPr lang="en-US" altLang="ja-JP" sz="700" dirty="0" smtClean="0">
                <a:latin typeface="ＭＳ ゴシック" panose="020B0609070205080204" pitchFamily="49" charset="-128"/>
                <a:ea typeface="ＭＳ ゴシック" panose="020B0609070205080204" pitchFamily="49" charset="-128"/>
              </a:rPr>
              <a:t>25</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11</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28</a:t>
            </a:r>
            <a:r>
              <a:rPr lang="ja-JP" altLang="en-US" sz="700" dirty="0" smtClean="0">
                <a:latin typeface="ＭＳ ゴシック" panose="020B0609070205080204" pitchFamily="49" charset="-128"/>
                <a:ea typeface="ＭＳ ゴシック" panose="020B0609070205080204" pitchFamily="49" charset="-128"/>
              </a:rPr>
              <a:t>日（木）　</a:t>
            </a:r>
            <a:endParaRPr lang="en-US" altLang="ja-JP" sz="7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開発者サイト公開・データ提供開始時期　：　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1</a:t>
            </a:r>
            <a:r>
              <a:rPr lang="ja-JP" altLang="en-US" sz="700" dirty="0" smtClean="0">
                <a:latin typeface="ＭＳ ゴシック" panose="020B0609070205080204" pitchFamily="49" charset="-128"/>
                <a:ea typeface="ＭＳ ゴシック" panose="020B0609070205080204" pitchFamily="49" charset="-128"/>
              </a:rPr>
              <a:t>月上旬～下旬（本実証：</a:t>
            </a:r>
            <a:r>
              <a:rPr lang="en-US" altLang="ja-JP" sz="700" dirty="0" smtClean="0">
                <a:latin typeface="ＭＳ ゴシック" panose="020B0609070205080204" pitchFamily="49" charset="-128"/>
                <a:ea typeface="ＭＳ ゴシック" panose="020B0609070205080204" pitchFamily="49" charset="-128"/>
              </a:rPr>
              <a:t>1</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8</a:t>
            </a:r>
            <a:r>
              <a:rPr lang="ja-JP" altLang="en-US" sz="700" dirty="0" smtClean="0">
                <a:latin typeface="ＭＳ ゴシック" panose="020B0609070205080204" pitchFamily="49" charset="-128"/>
                <a:ea typeface="ＭＳ ゴシック" panose="020B0609070205080204" pitchFamily="49" charset="-128"/>
              </a:rPr>
              <a:t>日（水））</a:t>
            </a:r>
            <a:endParaRPr lang="en-US" altLang="ja-JP" sz="700" baseline="30000" dirty="0" smtClean="0">
              <a:latin typeface="ＭＳ ゴシック" panose="020B0609070205080204" pitchFamily="49" charset="-128"/>
              <a:ea typeface="ＭＳ ゴシック" panose="020B0609070205080204" pitchFamily="49" charset="-128"/>
            </a:endParaRPr>
          </a:p>
          <a:p>
            <a:r>
              <a:rPr lang="ja-JP" altLang="en-US" sz="700" dirty="0" smtClean="0">
                <a:latin typeface="ＭＳ ゴシック" panose="020B0609070205080204" pitchFamily="49" charset="-128"/>
                <a:ea typeface="ＭＳ ゴシック" panose="020B0609070205080204" pitchFamily="49" charset="-128"/>
              </a:rPr>
              <a:t>　　　　　　　　　　　　応募受付期間　：　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3</a:t>
            </a:r>
            <a:r>
              <a:rPr lang="ja-JP" altLang="en-US" sz="700" dirty="0" smtClean="0">
                <a:latin typeface="ＭＳ ゴシック" panose="020B0609070205080204" pitchFamily="49" charset="-128"/>
                <a:ea typeface="ＭＳ ゴシック" panose="020B0609070205080204" pitchFamily="49" charset="-128"/>
              </a:rPr>
              <a:t>日（月）～平成</a:t>
            </a:r>
            <a:r>
              <a:rPr lang="en-US" altLang="ja-JP" sz="700" dirty="0" smtClean="0">
                <a:latin typeface="ＭＳ ゴシック" panose="020B0609070205080204" pitchFamily="49" charset="-128"/>
                <a:ea typeface="ＭＳ ゴシック" panose="020B0609070205080204" pitchFamily="49" charset="-128"/>
              </a:rPr>
              <a:t>26</a:t>
            </a:r>
            <a:r>
              <a:rPr lang="ja-JP" altLang="en-US" sz="700" dirty="0" smtClean="0">
                <a:latin typeface="ＭＳ ゴシック" panose="020B0609070205080204" pitchFamily="49" charset="-128"/>
                <a:ea typeface="ＭＳ ゴシック" panose="020B0609070205080204" pitchFamily="49" charset="-128"/>
              </a:rPr>
              <a:t>年</a:t>
            </a:r>
            <a:r>
              <a:rPr lang="en-US" altLang="ja-JP" sz="700" dirty="0" smtClean="0">
                <a:latin typeface="ＭＳ ゴシック" panose="020B0609070205080204" pitchFamily="49" charset="-128"/>
                <a:ea typeface="ＭＳ ゴシック" panose="020B0609070205080204" pitchFamily="49" charset="-128"/>
              </a:rPr>
              <a:t>2</a:t>
            </a:r>
            <a:r>
              <a:rPr lang="ja-JP" altLang="en-US" sz="700" dirty="0" smtClean="0">
                <a:latin typeface="ＭＳ ゴシック" panose="020B0609070205080204" pitchFamily="49" charset="-128"/>
                <a:ea typeface="ＭＳ ゴシック" panose="020B0609070205080204" pitchFamily="49" charset="-128"/>
              </a:rPr>
              <a:t>月</a:t>
            </a:r>
            <a:r>
              <a:rPr lang="en-US" altLang="ja-JP" sz="700" dirty="0" smtClean="0">
                <a:latin typeface="ＭＳ ゴシック" panose="020B0609070205080204" pitchFamily="49" charset="-128"/>
                <a:ea typeface="ＭＳ ゴシック" panose="020B0609070205080204" pitchFamily="49" charset="-128"/>
              </a:rPr>
              <a:t>17</a:t>
            </a:r>
            <a:r>
              <a:rPr lang="ja-JP" altLang="en-US" sz="700" dirty="0" smtClean="0">
                <a:latin typeface="ＭＳ ゴシック" panose="020B0609070205080204" pitchFamily="49" charset="-128"/>
                <a:ea typeface="ＭＳ ゴシック" panose="020B0609070205080204" pitchFamily="49" charset="-128"/>
              </a:rPr>
              <a:t>日（月）</a:t>
            </a:r>
            <a:endParaRPr lang="en-US" altLang="ja-JP" sz="700" baseline="30000" dirty="0" smtClean="0">
              <a:latin typeface="ＭＳ ゴシック" panose="020B0609070205080204" pitchFamily="49" charset="-128"/>
              <a:ea typeface="ＭＳ ゴシック" panose="020B0609070205080204" pitchFamily="49" charset="-128"/>
            </a:endParaRPr>
          </a:p>
        </p:txBody>
      </p:sp>
      <p:grpSp>
        <p:nvGrpSpPr>
          <p:cNvPr id="12" name="グループ化 11"/>
          <p:cNvGrpSpPr/>
          <p:nvPr/>
        </p:nvGrpSpPr>
        <p:grpSpPr>
          <a:xfrm>
            <a:off x="274014" y="2950921"/>
            <a:ext cx="9359899" cy="3646431"/>
            <a:chOff x="274014" y="2734897"/>
            <a:chExt cx="9359899" cy="3646431"/>
          </a:xfrm>
        </p:grpSpPr>
        <p:sp>
          <p:nvSpPr>
            <p:cNvPr id="15" name="テキスト ボックス 14"/>
            <p:cNvSpPr txBox="1"/>
            <p:nvPr/>
          </p:nvSpPr>
          <p:spPr>
            <a:xfrm>
              <a:off x="274014" y="2750731"/>
              <a:ext cx="9359899" cy="246221"/>
            </a:xfrm>
            <a:prstGeom prst="rect">
              <a:avLst/>
            </a:prstGeom>
            <a:noFill/>
          </p:spPr>
          <p:txBody>
            <a:bodyPr wrap="square" rtlCol="0">
              <a:spAutoFit/>
            </a:bodyPr>
            <a:lstStyle/>
            <a:p>
              <a:pPr algn="ctr"/>
              <a:r>
                <a:rPr lang="ja-JP" altLang="en-US" sz="1000" dirty="0" smtClean="0"/>
                <a:t>表</a:t>
              </a:r>
              <a:r>
                <a:rPr lang="en-US" altLang="ja-JP" sz="1000" dirty="0" smtClean="0"/>
                <a:t>4</a:t>
              </a:r>
              <a:r>
                <a:rPr lang="ja-JP" altLang="en-US" sz="1000" dirty="0"/>
                <a:t>　</a:t>
              </a:r>
              <a:r>
                <a:rPr lang="ja-JP" altLang="ja-JP" sz="1000" dirty="0"/>
                <a:t>本実証に係る本コンテスト応募作品</a:t>
              </a:r>
              <a:endParaRPr kumimoji="1" lang="ja-JP" altLang="en-US" sz="1000" dirty="0"/>
            </a:p>
          </p:txBody>
        </p:sp>
        <p:grpSp>
          <p:nvGrpSpPr>
            <p:cNvPr id="18" name="グループ化 17"/>
            <p:cNvGrpSpPr/>
            <p:nvPr/>
          </p:nvGrpSpPr>
          <p:grpSpPr>
            <a:xfrm>
              <a:off x="370132" y="2734897"/>
              <a:ext cx="9112850" cy="3646431"/>
              <a:chOff x="370132" y="2734897"/>
              <a:chExt cx="9112850" cy="3646431"/>
            </a:xfrm>
          </p:grpSpPr>
          <p:pic>
            <p:nvPicPr>
              <p:cNvPr id="1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132" y="2734897"/>
                <a:ext cx="4568034" cy="364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グループ化 19"/>
              <p:cNvGrpSpPr/>
              <p:nvPr/>
            </p:nvGrpSpPr>
            <p:grpSpPr>
              <a:xfrm>
                <a:off x="5025008" y="2971881"/>
                <a:ext cx="4457974" cy="3169039"/>
                <a:chOff x="2028083" y="1844824"/>
                <a:chExt cx="4825022" cy="3429962"/>
              </a:xfrm>
            </p:grpSpPr>
            <p:grpSp>
              <p:nvGrpSpPr>
                <p:cNvPr id="21" name="グループ化 20"/>
                <p:cNvGrpSpPr/>
                <p:nvPr/>
              </p:nvGrpSpPr>
              <p:grpSpPr>
                <a:xfrm>
                  <a:off x="2028083" y="1844824"/>
                  <a:ext cx="4825022" cy="3339613"/>
                  <a:chOff x="2028083" y="1844824"/>
                  <a:chExt cx="4825022" cy="3339613"/>
                </a:xfrm>
              </p:grpSpPr>
              <p:pic>
                <p:nvPicPr>
                  <p:cNvPr id="23"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8083" y="1844824"/>
                    <a:ext cx="4825022" cy="333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正方形/長方形 23"/>
                  <p:cNvSpPr/>
                  <p:nvPr/>
                </p:nvSpPr>
                <p:spPr>
                  <a:xfrm>
                    <a:off x="2028083" y="3330059"/>
                    <a:ext cx="4825022" cy="71404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2028083" y="2465081"/>
                    <a:ext cx="4825022" cy="848315"/>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28083" y="5013176"/>
                  <a:ext cx="481684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spTree>
    <p:extLst>
      <p:ext uri="{BB962C8B-B14F-4D97-AF65-F5344CB8AC3E}">
        <p14:creationId xmlns:p14="http://schemas.microsoft.com/office/powerpoint/2010/main" val="7927638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1100</TotalTime>
  <Words>1888</Words>
  <Application>Microsoft Office PowerPoint</Application>
  <PresentationFormat>A4 210 x 297 mm</PresentationFormat>
  <Paragraphs>448</Paragraphs>
  <Slides>14</Slides>
  <Notes>13</Notes>
  <HiddenSlides>0</HiddenSlides>
  <MMClips>0</MMClips>
  <ScaleCrop>false</ScaleCrop>
  <HeadingPairs>
    <vt:vector size="4" baseType="variant">
      <vt:variant>
        <vt:lpstr>テーマ</vt:lpstr>
      </vt:variant>
      <vt:variant>
        <vt:i4>1</vt:i4>
      </vt:variant>
      <vt:variant>
        <vt:lpstr>スライド タイトル</vt:lpstr>
      </vt:variant>
      <vt:variant>
        <vt:i4>14</vt:i4>
      </vt:variant>
    </vt:vector>
  </HeadingPairs>
  <TitlesOfParts>
    <vt:vector size="15" baseType="lpstr">
      <vt:lpstr>Office ​​テーマ</vt:lpstr>
      <vt:lpstr>平成25年度 情報流通連携基盤の社会資本情報における実証に係る請負  報告書（概要版） </vt:lpstr>
      <vt:lpstr>　1　実証背景・目的</vt:lpstr>
      <vt:lpstr>　2　実証概要</vt:lpstr>
      <vt:lpstr>　3　実証データ規格・オープンデータの管理・利用について 　　　（効率的なデータ変換、管理方法、二次利用不可能なオープンデータ）</vt:lpstr>
      <vt:lpstr>　4　社会資本情報流通連携基盤システムの仕様 　　　（ソフトウェア・基盤システム仕様含む）</vt:lpstr>
      <vt:lpstr>　5-1　実証サービス　公共事業に関するマーケティング情報提供サービス</vt:lpstr>
      <vt:lpstr>　5-2　実証サービス　社会資本の図面（諸元）情報提供サービス</vt:lpstr>
      <vt:lpstr>　5-3　実証サービス　通学路点検結果公開サービス</vt:lpstr>
      <vt:lpstr>　5-4　実証サービス　一般公募による情報サービスの開発</vt:lpstr>
      <vt:lpstr>　6-1　社会資本情報等のオープンデータ実証結果調査（1/2） 　　　（公共事業に関するマーケティング情報提供サービス・社会資本の図面（諸元）情報提供サービス）</vt:lpstr>
      <vt:lpstr>　6-1　社会資本情報等のオープンデータ実証結果調査（2/2） 　　　（公共事業に関するマーケティング情報提供サービス・社会資本の図面（諸元）情報提供サービス）</vt:lpstr>
      <vt:lpstr>　6-2　社会資本情報等のオープンデータ実証結果調査 　　　（通学路点検結果公開サービス）</vt:lpstr>
      <vt:lpstr>　7　継続運用・普及に係る計画の策定等</vt:lpstr>
      <vt:lpstr>　8　総括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平成25年度 情報流通連携基盤の社会資本情報における実証に係る請負  報告書 （概要版）</dc:title>
  <dc:creator>fr611884</dc:creator>
  <cp:lastModifiedBy> </cp:lastModifiedBy>
  <cp:revision>109</cp:revision>
  <cp:lastPrinted>2014-03-06T23:43:26Z</cp:lastPrinted>
  <dcterms:created xsi:type="dcterms:W3CDTF">2014-03-04T01:24:11Z</dcterms:created>
  <dcterms:modified xsi:type="dcterms:W3CDTF">2014-03-20T01:06:54Z</dcterms:modified>
</cp:coreProperties>
</file>