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1"/>
  </p:sldMasterIdLst>
  <p:notesMasterIdLst>
    <p:notesMasterId r:id="rId20"/>
  </p:notesMasterIdLst>
  <p:handoutMasterIdLst>
    <p:handoutMasterId r:id="rId21"/>
  </p:handoutMasterIdLst>
  <p:sldIdLst>
    <p:sldId id="256" r:id="rId2"/>
    <p:sldId id="300" r:id="rId3"/>
    <p:sldId id="422" r:id="rId4"/>
    <p:sldId id="426" r:id="rId5"/>
    <p:sldId id="301" r:id="rId6"/>
    <p:sldId id="316" r:id="rId7"/>
    <p:sldId id="424" r:id="rId8"/>
    <p:sldId id="425" r:id="rId9"/>
    <p:sldId id="305" r:id="rId10"/>
    <p:sldId id="306" r:id="rId11"/>
    <p:sldId id="310" r:id="rId12"/>
    <p:sldId id="312" r:id="rId13"/>
    <p:sldId id="380" r:id="rId14"/>
    <p:sldId id="324" r:id="rId15"/>
    <p:sldId id="421" r:id="rId16"/>
    <p:sldId id="427" r:id="rId17"/>
    <p:sldId id="423" r:id="rId18"/>
    <p:sldId id="420" r:id="rId19"/>
  </p:sldIdLst>
  <p:sldSz cx="9144000" cy="6858000" type="screen4x3"/>
  <p:notesSz cx="6735763" cy="9866313"/>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5" autoAdjust="0"/>
    <p:restoredTop sz="94665" autoAdjust="0"/>
  </p:normalViewPr>
  <p:slideViewPr>
    <p:cSldViewPr snapToGrid="0" snapToObjects="1" showGuides="1">
      <p:cViewPr varScale="1">
        <p:scale>
          <a:sx n="72" d="100"/>
          <a:sy n="72" d="100"/>
        </p:scale>
        <p:origin x="-117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74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945688FA-55F5-1349-8294-180F4C0CF07B}" type="datetimeFigureOut">
              <a:rPr kumimoji="1" lang="ja-JP" altLang="en-US" smtClean="0"/>
              <a:pPr/>
              <a:t>2014/3/20</a:t>
            </a:fld>
            <a:endParaRPr kumimoji="1" lang="ja-JP" altLang="en-US"/>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5D72DCFE-94C3-9345-91B4-3F42C0889559}" type="slidenum">
              <a:rPr kumimoji="1" lang="ja-JP" altLang="en-US" smtClean="0"/>
              <a:pPr/>
              <a:t>‹#›</a:t>
            </a:fld>
            <a:endParaRPr kumimoji="1" lang="ja-JP" altLang="en-US"/>
          </a:p>
        </p:txBody>
      </p:sp>
    </p:spTree>
    <p:extLst>
      <p:ext uri="{BB962C8B-B14F-4D97-AF65-F5344CB8AC3E}">
        <p14:creationId xmlns:p14="http://schemas.microsoft.com/office/powerpoint/2010/main" val="36728944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D87CF553-4CBA-074B-82BC-5B73D873081F}" type="datetimeFigureOut">
              <a:rPr kumimoji="1" lang="ja-JP" altLang="en-US" smtClean="0"/>
              <a:pPr/>
              <a:t>2014/3/20</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46C11A15-3A50-4B41-B807-B37120ADBF99}" type="slidenum">
              <a:rPr kumimoji="1" lang="ja-JP" altLang="en-US" smtClean="0"/>
              <a:pPr/>
              <a:t>‹#›</a:t>
            </a:fld>
            <a:endParaRPr kumimoji="1" lang="ja-JP" altLang="en-US"/>
          </a:p>
        </p:txBody>
      </p:sp>
    </p:spTree>
    <p:extLst>
      <p:ext uri="{BB962C8B-B14F-4D97-AF65-F5344CB8AC3E}">
        <p14:creationId xmlns:p14="http://schemas.microsoft.com/office/powerpoint/2010/main" val="42749998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914886" name="Rectangle 6"/>
          <p:cNvSpPr>
            <a:spLocks noGrp="1" noChangeArrowheads="1"/>
          </p:cNvSpPr>
          <p:nvPr>
            <p:ph type="subTitle" sz="quarter" idx="1"/>
          </p:nvPr>
        </p:nvSpPr>
        <p:spPr>
          <a:xfrm>
            <a:off x="2759995" y="5134045"/>
            <a:ext cx="5925329" cy="437233"/>
          </a:xfrm>
          <a:ln w="12700" cap="sq">
            <a:headEnd type="none" w="sm" len="sm"/>
            <a:tailEnd type="none" w="sm" len="sm"/>
          </a:ln>
        </p:spPr>
        <p:txBody>
          <a:bodyPr wrap="square" lIns="67215" rIns="67215" anchorCtr="0">
            <a:spAutoFit/>
          </a:bodyPr>
          <a:lstStyle>
            <a:lvl1pPr marL="0" indent="0" algn="l">
              <a:lnSpc>
                <a:spcPct val="100000"/>
              </a:lnSpc>
              <a:spcBef>
                <a:spcPct val="0"/>
              </a:spcBef>
              <a:buFont typeface="平成明朝" pitchFamily="17" charset="-128"/>
              <a:buNone/>
              <a:defRPr sz="2400" b="0" i="0">
                <a:solidFill>
                  <a:schemeClr val="bg2">
                    <a:lumMod val="50000"/>
                    <a:lumOff val="50000"/>
                  </a:schemeClr>
                </a:solidFill>
                <a:latin typeface="メイリオ"/>
                <a:ea typeface="メイリオ"/>
                <a:cs typeface="メイリオ"/>
              </a:defRPr>
            </a:lvl1pPr>
          </a:lstStyle>
          <a:p>
            <a:r>
              <a:rPr lang="ja-JP" altLang="en-US" dirty="0" smtClean="0"/>
              <a:t>マスタ サブタイトルの書式設定</a:t>
            </a:r>
            <a:endParaRPr lang="ja-JP" altLang="en-US" dirty="0"/>
          </a:p>
        </p:txBody>
      </p:sp>
      <p:sp>
        <p:nvSpPr>
          <p:cNvPr id="1914885" name="Rectangle 5"/>
          <p:cNvSpPr>
            <a:spLocks noGrp="1" noChangeArrowheads="1"/>
          </p:cNvSpPr>
          <p:nvPr>
            <p:ph type="ctrTitle" sz="quarter"/>
          </p:nvPr>
        </p:nvSpPr>
        <p:spPr>
          <a:xfrm>
            <a:off x="2743201" y="2973870"/>
            <a:ext cx="5870218" cy="621868"/>
          </a:xfrm>
          <a:ln w="12700" cap="sq">
            <a:headEnd type="none" w="sm" len="sm"/>
            <a:tailEnd type="none" w="sm" len="sm"/>
          </a:ln>
        </p:spPr>
        <p:txBody>
          <a:bodyPr wrap="square" lIns="67215" tIns="33607" rIns="67215" bIns="33607" anchor="b">
            <a:spAutoFit/>
          </a:bodyPr>
          <a:lstStyle>
            <a:lvl1pPr algn="l">
              <a:defRPr sz="3600" b="1" i="0">
                <a:solidFill>
                  <a:srgbClr val="404040"/>
                </a:solidFill>
                <a:latin typeface="メイリオ"/>
                <a:ea typeface="メイリオ"/>
                <a:cs typeface="メイリオ"/>
              </a:defRPr>
            </a:lvl1pPr>
          </a:lstStyle>
          <a:p>
            <a:r>
              <a:rPr lang="ja-JP" altLang="en-US" dirty="0" smtClean="0"/>
              <a:t>マスタ タイトルの書式設定</a:t>
            </a:r>
            <a:endParaRPr lang="ja-JP" altLang="en-US" dirty="0"/>
          </a:p>
        </p:txBody>
      </p:sp>
      <p:sp>
        <p:nvSpPr>
          <p:cNvPr id="4" name="Rectangle 15"/>
          <p:cNvSpPr>
            <a:spLocks noChangeArrowheads="1"/>
          </p:cNvSpPr>
          <p:nvPr/>
        </p:nvSpPr>
        <p:spPr bwMode="auto">
          <a:xfrm>
            <a:off x="0" y="1"/>
            <a:ext cx="9144000" cy="228599"/>
          </a:xfrm>
          <a:prstGeom prst="rect">
            <a:avLst/>
          </a:prstGeom>
          <a:solidFill>
            <a:srgbClr val="008000"/>
          </a:solidFill>
          <a:ln>
            <a:solidFill>
              <a:srgbClr val="00800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wrap="none" lIns="67224" tIns="33612" rIns="67224" bIns="33612" anchor="ctr"/>
          <a:lstStyle/>
          <a:p>
            <a:pPr algn="r">
              <a:defRPr/>
            </a:pPr>
            <a:r>
              <a:rPr lang="en-US" altLang="ja-JP" sz="1200" b="1" i="0" dirty="0" smtClean="0">
                <a:latin typeface="メイリオ"/>
                <a:ea typeface="メイリオ"/>
                <a:cs typeface="メイリオ"/>
              </a:rPr>
              <a:t>YRP</a:t>
            </a:r>
            <a:r>
              <a:rPr lang="ja-JP" altLang="en-US" sz="1200" b="1" i="0" dirty="0" smtClean="0">
                <a:latin typeface="メイリオ"/>
                <a:ea typeface="メイリオ"/>
                <a:cs typeface="メイリオ"/>
              </a:rPr>
              <a:t>ユビキタス・ネットワーキング研究所</a:t>
            </a:r>
            <a:endParaRPr lang="en-US" altLang="ja-JP" sz="1200" b="1" i="0" dirty="0">
              <a:latin typeface="メイリオ"/>
              <a:ea typeface="メイリオ"/>
              <a:cs typeface="メイリオ"/>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36644" y="169368"/>
            <a:ext cx="8431698" cy="585081"/>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24382" y="1272632"/>
            <a:ext cx="4167916" cy="5138501"/>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599315" y="1272628"/>
            <a:ext cx="4167917" cy="24572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99315" y="3930488"/>
            <a:ext cx="4167917" cy="248064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比較">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97541" y="1289357"/>
            <a:ext cx="3657600" cy="4836806"/>
          </a:xfrm>
        </p:spPr>
        <p:txBody>
          <a:bodyPr>
            <a:normAutofit/>
          </a:bodyPr>
          <a:lstStyle>
            <a:lvl1pPr>
              <a:defRPr sz="1800"/>
            </a:lvl1pPr>
            <a:lvl2pPr>
              <a:defRPr sz="1500"/>
            </a:lvl2pPr>
            <a:lvl3pPr>
              <a:defRPr sz="1300"/>
            </a:lvl3pPr>
            <a:lvl4pPr>
              <a:defRPr sz="1000"/>
            </a:lvl4pPr>
            <a:lvl5pPr>
              <a:defRPr sz="900"/>
            </a:lvl5pPr>
            <a:lvl6pPr>
              <a:defRPr sz="1700"/>
            </a:lvl6pPr>
            <a:lvl7pPr>
              <a:defRPr sz="1700"/>
            </a:lvl7pPr>
            <a:lvl8pPr>
              <a:defRPr sz="1700"/>
            </a:lvl8pPr>
            <a:lvl9pPr>
              <a:defRPr sz="17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6" name="Content Placeholder 5"/>
          <p:cNvSpPr>
            <a:spLocks noGrp="1"/>
          </p:cNvSpPr>
          <p:nvPr>
            <p:ph sz="quarter" idx="4"/>
          </p:nvPr>
        </p:nvSpPr>
        <p:spPr>
          <a:xfrm>
            <a:off x="4399879" y="1289357"/>
            <a:ext cx="3657600" cy="4836806"/>
          </a:xfrm>
        </p:spPr>
        <p:txBody>
          <a:bodyPr>
            <a:normAutofit/>
          </a:bodyPr>
          <a:lstStyle>
            <a:lvl1pPr>
              <a:defRPr sz="1800"/>
            </a:lvl1pPr>
            <a:lvl2pPr>
              <a:defRPr sz="1500"/>
            </a:lvl2pPr>
            <a:lvl3pPr>
              <a:defRPr sz="1300"/>
            </a:lvl3pPr>
            <a:lvl4pPr>
              <a:defRPr sz="1000"/>
            </a:lvl4pPr>
            <a:lvl5pPr>
              <a:defRPr sz="900"/>
            </a:lvl5pPr>
            <a:lvl6pPr>
              <a:defRPr sz="1700"/>
            </a:lvl6pPr>
            <a:lvl7pPr>
              <a:defRPr sz="1700"/>
            </a:lvl7pPr>
            <a:lvl8pPr>
              <a:defRPr sz="1700"/>
            </a:lvl8pPr>
            <a:lvl9pPr>
              <a:defRPr sz="17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9" name="Slide Number Placeholder 8"/>
          <p:cNvSpPr>
            <a:spLocks noGrp="1"/>
          </p:cNvSpPr>
          <p:nvPr>
            <p:ph type="sldNum" sz="quarter" idx="12"/>
          </p:nvPr>
        </p:nvSpPr>
        <p:spPr/>
        <p:txBody>
          <a:bodyPr/>
          <a:lstStyle/>
          <a:p>
            <a:fld id="{9428020F-992B-4841-BF89-8ABAF27B213C}" type="slidenum">
              <a:rPr lang="ja-JP" altLang="en-US" smtClean="0"/>
              <a:pPr/>
              <a:t>‹#›</a:t>
            </a:fld>
            <a:endParaRPr lang="ja-JP" altLang="en-US"/>
          </a:p>
        </p:txBody>
      </p:sp>
      <p:sp>
        <p:nvSpPr>
          <p:cNvPr id="16" name="Title 1"/>
          <p:cNvSpPr>
            <a:spLocks noGrp="1"/>
          </p:cNvSpPr>
          <p:nvPr>
            <p:ph type="title"/>
          </p:nvPr>
        </p:nvSpPr>
        <p:spPr>
          <a:xfrm>
            <a:off x="505522" y="326492"/>
            <a:ext cx="7556313" cy="644790"/>
          </a:xfrm>
        </p:spPr>
        <p:txBody>
          <a:bodyPr/>
          <a:lstStyle/>
          <a:p>
            <a:r>
              <a:rPr lang="ja-JP" altLang="en-US" smtClean="0"/>
              <a:t>マスタ タイトルの書式設定</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solidFill>
                  <a:schemeClr val="bg2">
                    <a:lumMod val="75000"/>
                    <a:lumOff val="25000"/>
                  </a:schemeClr>
                </a:solidFill>
                <a:latin typeface="Franklin Gothic Demi" pitchFamily="34" charset="0"/>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nchor="t" anchorCtr="0"/>
          <a:lstStyle>
            <a:lvl1pPr>
              <a:defRPr sz="2100"/>
            </a:lvl1pPr>
            <a:lvl2pPr>
              <a:defRPr sz="1800"/>
            </a:lvl2pPr>
            <a:lvl3pPr>
              <a:defRPr sz="1500"/>
            </a:lvl3pPr>
            <a:lvl4pPr>
              <a:defRPr sz="1300"/>
            </a:lvl4pPr>
            <a:lvl5pPr>
              <a:defRPr sz="12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950197" y="2225443"/>
            <a:ext cx="6545045" cy="1913424"/>
          </a:xfrm>
        </p:spPr>
        <p:txBody>
          <a:bodyPr>
            <a:normAutofit/>
          </a:bodyPr>
          <a:lstStyle>
            <a:lvl1pPr algn="l">
              <a:defRPr sz="3200" b="1" i="0" cap="none">
                <a:solidFill>
                  <a:schemeClr val="bg2">
                    <a:lumMod val="75000"/>
                    <a:lumOff val="25000"/>
                  </a:schemeClr>
                </a:solidFill>
                <a:latin typeface="メイリオ"/>
                <a:ea typeface="メイリオ"/>
                <a:cs typeface="メイリオ"/>
              </a:defRPr>
            </a:lvl1p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1950197" y="4431971"/>
            <a:ext cx="6545045" cy="1501093"/>
          </a:xfrm>
        </p:spPr>
        <p:txBody>
          <a:bodyPr/>
          <a:lstStyle>
            <a:lvl1pPr marL="0" indent="0" algn="l">
              <a:buNone/>
              <a:defRPr sz="2600">
                <a:solidFill>
                  <a:schemeClr val="bg2">
                    <a:lumMod val="75000"/>
                    <a:lumOff val="25000"/>
                  </a:schemeClr>
                </a:solidFill>
                <a:latin typeface="メイリオ"/>
                <a:ea typeface="メイリオ"/>
                <a:cs typeface="メイリオ"/>
              </a:defRPr>
            </a:lvl1pPr>
            <a:lvl2pPr marL="336123" indent="0">
              <a:buNone/>
              <a:defRPr sz="1300"/>
            </a:lvl2pPr>
            <a:lvl3pPr marL="672246" indent="0">
              <a:buNone/>
              <a:defRPr sz="1200"/>
            </a:lvl3pPr>
            <a:lvl4pPr marL="1008368" indent="0">
              <a:buNone/>
              <a:defRPr sz="1000"/>
            </a:lvl4pPr>
            <a:lvl5pPr marL="1344492" indent="0">
              <a:buNone/>
              <a:defRPr sz="1000"/>
            </a:lvl5pPr>
            <a:lvl6pPr marL="1680615" indent="0">
              <a:buNone/>
              <a:defRPr sz="1000"/>
            </a:lvl6pPr>
            <a:lvl7pPr marL="2016739" indent="0">
              <a:buNone/>
              <a:defRPr sz="1000"/>
            </a:lvl7pPr>
            <a:lvl8pPr marL="2352864" indent="0">
              <a:buNone/>
              <a:defRPr sz="1000"/>
            </a:lvl8pPr>
            <a:lvl9pPr marL="2688985" indent="0">
              <a:buNone/>
              <a:defRPr sz="1000"/>
            </a:lvl9pPr>
          </a:lstStyle>
          <a:p>
            <a:pPr lvl="0"/>
            <a:r>
              <a:rPr lang="ja-JP" altLang="en-US" dirty="0" smtClean="0"/>
              <a:t>マスタ テキストの書式設定</a:t>
            </a:r>
          </a:p>
        </p:txBody>
      </p:sp>
      <p:sp>
        <p:nvSpPr>
          <p:cNvPr id="4"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
        <p:nvSpPr>
          <p:cNvPr id="5" name="正方形/長方形 4"/>
          <p:cNvSpPr/>
          <p:nvPr/>
        </p:nvSpPr>
        <p:spPr bwMode="auto">
          <a:xfrm>
            <a:off x="0" y="0"/>
            <a:ext cx="9144000" cy="1128884"/>
          </a:xfrm>
          <a:prstGeom prst="rect">
            <a:avLst/>
          </a:prstGeom>
          <a:solidFill>
            <a:srgbClr val="FFFFFF"/>
          </a:solidFill>
          <a:ln w="38100" cap="sq" cmpd="sng" algn="ctr">
            <a:solidFill>
              <a:schemeClr val="tx1"/>
            </a:solidFill>
            <a:prstDash val="solid"/>
            <a:round/>
            <a:headEnd type="none" w="sm" len="sm"/>
            <a:tailEnd type="none" w="sm" len="sm"/>
          </a:ln>
          <a:effectLst/>
        </p:spPr>
        <p:txBody>
          <a:bodyPr vert="horz" wrap="none" lIns="67224" tIns="33612" rIns="67224" bIns="33612" numCol="1" rtlCol="0" anchor="ctr" anchorCtr="0" compatLnSpc="1">
            <a:prstTxWarp prst="textNoShape">
              <a:avLst/>
            </a:prstTxWarp>
          </a:bodyPr>
          <a:lstStyle/>
          <a:p>
            <a:pPr marL="0" marR="0" indent="0" algn="ctr" defTabSz="672246" rtl="0" eaLnBrk="1" fontAlgn="base" latinLnBrk="1" hangingPunct="1">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ＤＦＧ華康ゴシック体W5" pitchFamily="50" charset="-128"/>
              <a:ea typeface="ＤＦＧ華康ゴシック体W5" pitchFamily="50" charset="-128"/>
            </a:endParaRPr>
          </a:p>
        </p:txBody>
      </p:sp>
      <p:sp>
        <p:nvSpPr>
          <p:cNvPr id="11" name="正方形/長方形 10"/>
          <p:cNvSpPr/>
          <p:nvPr/>
        </p:nvSpPr>
        <p:spPr bwMode="auto">
          <a:xfrm>
            <a:off x="1617784" y="2198706"/>
            <a:ext cx="142348" cy="3744895"/>
          </a:xfrm>
          <a:prstGeom prst="rect">
            <a:avLst/>
          </a:prstGeom>
          <a:solidFill>
            <a:srgbClr val="008000"/>
          </a:solidFill>
          <a:ln w="38100" cap="sq" cmpd="sng" algn="ctr">
            <a:solidFill>
              <a:srgbClr val="008000"/>
            </a:solidFill>
            <a:prstDash val="solid"/>
            <a:round/>
            <a:headEnd type="none" w="sm" len="sm"/>
            <a:tailEnd type="none" w="sm" len="sm"/>
          </a:ln>
          <a:effectLst/>
        </p:spPr>
        <p:txBody>
          <a:bodyPr vert="horz" wrap="none" lIns="67224" tIns="33612" rIns="67224" bIns="33612" numCol="1" rtlCol="0" anchor="ctr" anchorCtr="0" compatLnSpc="1">
            <a:prstTxWarp prst="textNoShape">
              <a:avLst/>
            </a:prstTxWarp>
          </a:bodyPr>
          <a:lstStyle/>
          <a:p>
            <a:pPr marL="0" marR="0" indent="0" algn="ctr" defTabSz="672246" rtl="0" eaLnBrk="1" fontAlgn="base" latinLnBrk="1" hangingPunct="1">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ＤＦＧ華康ゴシック体W5" pitchFamily="50" charset="-128"/>
              <a:ea typeface="ＤＦＧ華康ゴシック体W5" pitchFamily="50" charset="-128"/>
            </a:endParaRPr>
          </a:p>
        </p:txBody>
      </p:sp>
      <p:sp>
        <p:nvSpPr>
          <p:cNvPr id="7" name="Rectangle 15"/>
          <p:cNvSpPr>
            <a:spLocks noChangeArrowheads="1"/>
          </p:cNvSpPr>
          <p:nvPr/>
        </p:nvSpPr>
        <p:spPr bwMode="auto">
          <a:xfrm>
            <a:off x="0" y="1"/>
            <a:ext cx="9144000" cy="228599"/>
          </a:xfrm>
          <a:prstGeom prst="rect">
            <a:avLst/>
          </a:prstGeom>
          <a:solidFill>
            <a:srgbClr val="008000"/>
          </a:solidFill>
          <a:ln>
            <a:solidFill>
              <a:srgbClr val="00800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wrap="none" lIns="67224" tIns="33612" rIns="67224" bIns="33612" anchor="ctr"/>
          <a:lstStyle/>
          <a:p>
            <a:pPr algn="r">
              <a:defRPr/>
            </a:pPr>
            <a:r>
              <a:rPr lang="en-US" altLang="ja-JP" sz="1200" b="1" i="0" dirty="0" smtClean="0">
                <a:latin typeface="メイリオ"/>
                <a:ea typeface="メイリオ"/>
                <a:cs typeface="メイリオ"/>
              </a:rPr>
              <a:t>YRP</a:t>
            </a:r>
            <a:r>
              <a:rPr lang="ja-JP" altLang="en-US" sz="1200" b="1" i="0" dirty="0" smtClean="0">
                <a:latin typeface="メイリオ"/>
                <a:ea typeface="メイリオ"/>
                <a:cs typeface="メイリオ"/>
              </a:rPr>
              <a:t>ユビキタス・ネットワーキング研究所</a:t>
            </a:r>
            <a:endParaRPr lang="en-US" altLang="ja-JP" sz="1200" b="1" i="0" dirty="0">
              <a:latin typeface="メイリオ"/>
              <a:ea typeface="メイリオ"/>
              <a:cs typeface="メイリオ"/>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950197" y="3455737"/>
            <a:ext cx="6545045" cy="1913424"/>
          </a:xfrm>
        </p:spPr>
        <p:txBody>
          <a:bodyPr>
            <a:normAutofit/>
          </a:bodyPr>
          <a:lstStyle>
            <a:lvl1pPr algn="l">
              <a:defRPr sz="3200" b="1" i="0" cap="none">
                <a:solidFill>
                  <a:schemeClr val="bg2">
                    <a:lumMod val="75000"/>
                    <a:lumOff val="25000"/>
                  </a:schemeClr>
                </a:solidFill>
                <a:latin typeface="メイリオ"/>
                <a:ea typeface="メイリオ"/>
                <a:cs typeface="メイリオ"/>
              </a:defRPr>
            </a:lvl1pPr>
          </a:lstStyle>
          <a:p>
            <a:r>
              <a:rPr lang="ja-JP" altLang="en-US" dirty="0" smtClean="0"/>
              <a:t>マスタ タイトルの書式設定</a:t>
            </a:r>
            <a:endParaRPr lang="ja-JP" altLang="en-US" dirty="0"/>
          </a:p>
        </p:txBody>
      </p:sp>
      <p:sp>
        <p:nvSpPr>
          <p:cNvPr id="4"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
        <p:nvSpPr>
          <p:cNvPr id="5" name="正方形/長方形 4"/>
          <p:cNvSpPr/>
          <p:nvPr/>
        </p:nvSpPr>
        <p:spPr bwMode="auto">
          <a:xfrm>
            <a:off x="0" y="0"/>
            <a:ext cx="9144000" cy="1128884"/>
          </a:xfrm>
          <a:prstGeom prst="rect">
            <a:avLst/>
          </a:prstGeom>
          <a:solidFill>
            <a:srgbClr val="FFFFFF"/>
          </a:solidFill>
          <a:ln w="38100" cap="sq" cmpd="sng" algn="ctr">
            <a:solidFill>
              <a:schemeClr val="tx1"/>
            </a:solidFill>
            <a:prstDash val="solid"/>
            <a:round/>
            <a:headEnd type="none" w="sm" len="sm"/>
            <a:tailEnd type="none" w="sm" len="sm"/>
          </a:ln>
          <a:effectLst/>
        </p:spPr>
        <p:txBody>
          <a:bodyPr vert="horz" wrap="none" lIns="67224" tIns="33612" rIns="67224" bIns="33612" numCol="1" rtlCol="0" anchor="ctr" anchorCtr="0" compatLnSpc="1">
            <a:prstTxWarp prst="textNoShape">
              <a:avLst/>
            </a:prstTxWarp>
          </a:bodyPr>
          <a:lstStyle/>
          <a:p>
            <a:pPr marL="0" marR="0" indent="0" algn="ctr" defTabSz="672246" rtl="0" eaLnBrk="1" fontAlgn="base" latinLnBrk="1" hangingPunct="1">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ＤＦＧ華康ゴシック体W5" pitchFamily="50" charset="-128"/>
              <a:ea typeface="ＤＦＧ華康ゴシック体W5" pitchFamily="50" charset="-128"/>
            </a:endParaRPr>
          </a:p>
        </p:txBody>
      </p:sp>
      <p:sp>
        <p:nvSpPr>
          <p:cNvPr id="11" name="正方形/長方形 10"/>
          <p:cNvSpPr/>
          <p:nvPr/>
        </p:nvSpPr>
        <p:spPr bwMode="auto">
          <a:xfrm>
            <a:off x="1617784" y="3429000"/>
            <a:ext cx="142348" cy="1940161"/>
          </a:xfrm>
          <a:prstGeom prst="rect">
            <a:avLst/>
          </a:prstGeom>
          <a:solidFill>
            <a:srgbClr val="008000"/>
          </a:solidFill>
          <a:ln w="38100" cap="sq" cmpd="sng" algn="ctr">
            <a:solidFill>
              <a:srgbClr val="008000"/>
            </a:solidFill>
            <a:prstDash val="solid"/>
            <a:round/>
            <a:headEnd type="none" w="sm" len="sm"/>
            <a:tailEnd type="none" w="sm" len="sm"/>
          </a:ln>
          <a:effectLst/>
        </p:spPr>
        <p:txBody>
          <a:bodyPr vert="horz" wrap="none" lIns="67224" tIns="33612" rIns="67224" bIns="33612" numCol="1" rtlCol="0" anchor="ctr" anchorCtr="0" compatLnSpc="1">
            <a:prstTxWarp prst="textNoShape">
              <a:avLst/>
            </a:prstTxWarp>
          </a:bodyPr>
          <a:lstStyle/>
          <a:p>
            <a:pPr marL="0" marR="0" indent="0" algn="ctr" defTabSz="672246" rtl="0" eaLnBrk="1" fontAlgn="base" latinLnBrk="1" hangingPunct="1">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ＤＦＧ華康ゴシック体W5" pitchFamily="50" charset="-128"/>
              <a:ea typeface="ＤＦＧ華康ゴシック体W5" pitchFamily="50" charset="-128"/>
            </a:endParaRPr>
          </a:p>
        </p:txBody>
      </p:sp>
      <p:sp>
        <p:nvSpPr>
          <p:cNvPr id="7" name="Rectangle 15"/>
          <p:cNvSpPr>
            <a:spLocks noChangeArrowheads="1"/>
          </p:cNvSpPr>
          <p:nvPr/>
        </p:nvSpPr>
        <p:spPr bwMode="auto">
          <a:xfrm>
            <a:off x="0" y="1"/>
            <a:ext cx="9144000" cy="228599"/>
          </a:xfrm>
          <a:prstGeom prst="rect">
            <a:avLst/>
          </a:prstGeom>
          <a:solidFill>
            <a:srgbClr val="008000"/>
          </a:solidFill>
          <a:ln>
            <a:solidFill>
              <a:srgbClr val="00800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wrap="none" lIns="67224" tIns="33612" rIns="67224" bIns="33612" anchor="ctr"/>
          <a:lstStyle/>
          <a:p>
            <a:pPr algn="r">
              <a:defRPr/>
            </a:pPr>
            <a:r>
              <a:rPr lang="en-US" altLang="ja-JP" sz="1200" b="1" i="0" dirty="0" smtClean="0">
                <a:latin typeface="メイリオ"/>
                <a:ea typeface="メイリオ"/>
                <a:cs typeface="メイリオ"/>
              </a:rPr>
              <a:t>YRP</a:t>
            </a:r>
            <a:r>
              <a:rPr lang="ja-JP" altLang="en-US" sz="1200" b="1" i="0" dirty="0" smtClean="0">
                <a:latin typeface="メイリオ"/>
                <a:ea typeface="メイリオ"/>
                <a:cs typeface="メイリオ"/>
              </a:rPr>
              <a:t>ユビキタス・ネットワーキング研究所</a:t>
            </a:r>
            <a:endParaRPr lang="en-US" altLang="ja-JP" sz="1200" b="1" i="0" dirty="0">
              <a:latin typeface="メイリオ"/>
              <a:ea typeface="メイリオ"/>
              <a:cs typeface="メイリオ"/>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26561" y="1021908"/>
            <a:ext cx="7668676" cy="2139643"/>
          </a:xfrm>
        </p:spPr>
        <p:txBody>
          <a:bodyPr/>
          <a:lstStyle>
            <a:lvl1pPr algn="ctr">
              <a:defRPr sz="4400" b="0" cap="none">
                <a:solidFill>
                  <a:schemeClr val="bg2">
                    <a:lumMod val="75000"/>
                    <a:lumOff val="25000"/>
                  </a:schemeClr>
                </a:solidFill>
                <a:latin typeface="Franklin Gothic Demi" pitchFamily="34" charset="0"/>
                <a:ea typeface="ヒラギノ角ゴ ProN W6"/>
              </a:defRPr>
            </a:lvl1pPr>
          </a:lstStyle>
          <a:p>
            <a:r>
              <a:rPr lang="ja-JP" altLang="en-US" smtClean="0"/>
              <a:t>マスタ タイトルの書式設定</a:t>
            </a:r>
            <a:endParaRPr lang="ja-JP" altLang="en-US" dirty="0"/>
          </a:p>
        </p:txBody>
      </p:sp>
      <p:sp>
        <p:nvSpPr>
          <p:cNvPr id="3" name="テキスト プレースホルダ 2"/>
          <p:cNvSpPr>
            <a:spLocks noGrp="1"/>
          </p:cNvSpPr>
          <p:nvPr>
            <p:ph type="body" idx="1"/>
          </p:nvPr>
        </p:nvSpPr>
        <p:spPr>
          <a:xfrm>
            <a:off x="826561" y="3589475"/>
            <a:ext cx="7668676" cy="2343585"/>
          </a:xfrm>
        </p:spPr>
        <p:txBody>
          <a:bodyPr anchor="ctr"/>
          <a:lstStyle>
            <a:lvl1pPr marL="0" indent="0" algn="ctr">
              <a:buNone/>
              <a:defRPr sz="2600">
                <a:solidFill>
                  <a:schemeClr val="bg2">
                    <a:lumMod val="75000"/>
                    <a:lumOff val="25000"/>
                  </a:schemeClr>
                </a:solidFill>
                <a:latin typeface="Franklin Gothic Demi" pitchFamily="34" charset="0"/>
                <a:ea typeface="ヒラギノ角ゴ Pro W6"/>
              </a:defRPr>
            </a:lvl1pPr>
            <a:lvl2pPr marL="336123" indent="0">
              <a:buNone/>
              <a:defRPr sz="1300"/>
            </a:lvl2pPr>
            <a:lvl3pPr marL="672246" indent="0">
              <a:buNone/>
              <a:defRPr sz="1200"/>
            </a:lvl3pPr>
            <a:lvl4pPr marL="1008368" indent="0">
              <a:buNone/>
              <a:defRPr sz="1000"/>
            </a:lvl4pPr>
            <a:lvl5pPr marL="1344492" indent="0">
              <a:buNone/>
              <a:defRPr sz="1000"/>
            </a:lvl5pPr>
            <a:lvl6pPr marL="1680615" indent="0">
              <a:buNone/>
              <a:defRPr sz="1000"/>
            </a:lvl6pPr>
            <a:lvl7pPr marL="2016739" indent="0">
              <a:buNone/>
              <a:defRPr sz="1000"/>
            </a:lvl7pPr>
            <a:lvl8pPr marL="2352864" indent="0">
              <a:buNone/>
              <a:defRPr sz="1000"/>
            </a:lvl8pPr>
            <a:lvl9pPr marL="2688985" indent="0">
              <a:buNone/>
              <a:defRPr sz="1000"/>
            </a:lvl9pPr>
          </a:lstStyle>
          <a:p>
            <a:pPr lvl="0"/>
            <a:r>
              <a:rPr lang="ja-JP" altLang="en-US" smtClean="0"/>
              <a:t>マスタ テキストの書式設定</a:t>
            </a:r>
          </a:p>
        </p:txBody>
      </p:sp>
      <p:sp>
        <p:nvSpPr>
          <p:cNvPr id="4"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
        <p:nvSpPr>
          <p:cNvPr id="5" name="正方形/長方形 4"/>
          <p:cNvSpPr/>
          <p:nvPr/>
        </p:nvSpPr>
        <p:spPr bwMode="auto">
          <a:xfrm>
            <a:off x="0" y="0"/>
            <a:ext cx="9144000" cy="1128884"/>
          </a:xfrm>
          <a:prstGeom prst="rect">
            <a:avLst/>
          </a:prstGeom>
          <a:solidFill>
            <a:srgbClr val="FFFFFF"/>
          </a:solidFill>
          <a:ln w="38100" cap="sq" cmpd="sng" algn="ctr">
            <a:solidFill>
              <a:schemeClr val="tx1"/>
            </a:solidFill>
            <a:prstDash val="solid"/>
            <a:round/>
            <a:headEnd type="none" w="sm" len="sm"/>
            <a:tailEnd type="none" w="sm" len="sm"/>
          </a:ln>
          <a:effectLst/>
        </p:spPr>
        <p:txBody>
          <a:bodyPr vert="horz" wrap="none" lIns="67224" tIns="33612" rIns="67224" bIns="33612" numCol="1" rtlCol="0" anchor="ctr" anchorCtr="0" compatLnSpc="1">
            <a:prstTxWarp prst="textNoShape">
              <a:avLst/>
            </a:prstTxWarp>
          </a:bodyPr>
          <a:lstStyle/>
          <a:p>
            <a:pPr marL="0" marR="0" indent="0" algn="ctr" defTabSz="672246" rtl="0" eaLnBrk="1" fontAlgn="base" latinLnBrk="1" hangingPunct="1">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ＤＦＧ華康ゴシック体W5" pitchFamily="50" charset="-128"/>
              <a:ea typeface="ＤＦＧ華康ゴシック体W5" pitchFamily="50" charset="-128"/>
            </a:endParaRPr>
          </a:p>
        </p:txBody>
      </p:sp>
      <p:sp>
        <p:nvSpPr>
          <p:cNvPr id="6" name="Rectangle 15"/>
          <p:cNvSpPr>
            <a:spLocks noChangeArrowheads="1"/>
          </p:cNvSpPr>
          <p:nvPr/>
        </p:nvSpPr>
        <p:spPr bwMode="auto">
          <a:xfrm>
            <a:off x="0" y="1"/>
            <a:ext cx="9144000" cy="228599"/>
          </a:xfrm>
          <a:prstGeom prst="rect">
            <a:avLst/>
          </a:prstGeom>
          <a:solidFill>
            <a:srgbClr val="008000"/>
          </a:solidFill>
          <a:ln>
            <a:solidFill>
              <a:srgbClr val="00800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wrap="none" lIns="67224" tIns="33612" rIns="67224" bIns="33612" anchor="ctr"/>
          <a:lstStyle/>
          <a:p>
            <a:pPr algn="r">
              <a:defRPr/>
            </a:pPr>
            <a:r>
              <a:rPr lang="en-US" altLang="ja-JP" sz="1200" b="1" i="0" dirty="0" smtClean="0">
                <a:latin typeface="Century Gothic"/>
                <a:cs typeface="Century Gothic"/>
              </a:rPr>
              <a:t>YRP</a:t>
            </a:r>
            <a:r>
              <a:rPr lang="en-US" altLang="ja-JP" sz="1200" b="1" i="0" baseline="0" dirty="0" smtClean="0">
                <a:latin typeface="Century Gothic"/>
                <a:cs typeface="Century Gothic"/>
              </a:rPr>
              <a:t> Ubiquitous Networking Laboratory</a:t>
            </a:r>
            <a:endParaRPr lang="en-US" altLang="ja-JP" sz="1200" b="1" i="0" dirty="0">
              <a:latin typeface="Century Gothic"/>
              <a:cs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24382" y="1322780"/>
            <a:ext cx="4167916" cy="5088353"/>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599315" y="1322780"/>
            <a:ext cx="4167917" cy="5088353"/>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91500" y="1322777"/>
            <a:ext cx="8476843" cy="2373681"/>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291498" y="3963917"/>
            <a:ext cx="8475729" cy="2447217"/>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_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91500" y="1322775"/>
            <a:ext cx="8476843" cy="1196877"/>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291498" y="2733622"/>
            <a:ext cx="8475729" cy="3677511"/>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5"/>
          <p:cNvSpPr>
            <a:spLocks noGrp="1" noChangeArrowheads="1"/>
          </p:cNvSpPr>
          <p:nvPr>
            <p:ph type="sldNum" sz="quarter" idx="10"/>
          </p:nvPr>
        </p:nvSpPr>
        <p:spPr>
          <a:ln/>
        </p:spPr>
        <p:txBody>
          <a:bodyPr/>
          <a:lstStyle>
            <a:lvl1pPr>
              <a:defRPr/>
            </a:lvl1pPr>
          </a:lstStyle>
          <a:p>
            <a:fld id="{9428020F-992B-4841-BF89-8ABAF27B213C}"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13871" name="Rectangle 15"/>
          <p:cNvSpPr>
            <a:spLocks noChangeArrowheads="1"/>
          </p:cNvSpPr>
          <p:nvPr/>
        </p:nvSpPr>
        <p:spPr bwMode="auto">
          <a:xfrm>
            <a:off x="0" y="1"/>
            <a:ext cx="9144000" cy="228599"/>
          </a:xfrm>
          <a:prstGeom prst="rect">
            <a:avLst/>
          </a:prstGeom>
          <a:solidFill>
            <a:srgbClr val="008000"/>
          </a:solidFill>
          <a:ln>
            <a:solidFill>
              <a:srgbClr val="008000"/>
            </a:solidFill>
            <a:headEnd type="none" w="sm" len="sm"/>
            <a:tailEnd type="none" w="sm" len="sm"/>
          </a:ln>
          <a:effectLst/>
        </p:spPr>
        <p:style>
          <a:lnRef idx="1">
            <a:schemeClr val="accent3"/>
          </a:lnRef>
          <a:fillRef idx="3">
            <a:schemeClr val="accent3"/>
          </a:fillRef>
          <a:effectRef idx="2">
            <a:schemeClr val="accent3"/>
          </a:effectRef>
          <a:fontRef idx="minor">
            <a:schemeClr val="lt1"/>
          </a:fontRef>
        </p:style>
        <p:txBody>
          <a:bodyPr wrap="none" lIns="67224" tIns="33612" rIns="67224" bIns="33612" anchor="ctr"/>
          <a:lstStyle/>
          <a:p>
            <a:pPr algn="r">
              <a:defRPr/>
            </a:pPr>
            <a:r>
              <a:rPr lang="en-US" altLang="ja-JP" sz="1200" b="1" i="0" dirty="0" smtClean="0">
                <a:latin typeface="メイリオ"/>
                <a:ea typeface="メイリオ"/>
                <a:cs typeface="メイリオ"/>
              </a:rPr>
              <a:t>YRP</a:t>
            </a:r>
            <a:r>
              <a:rPr lang="ja-JP" altLang="en-US" sz="1200" b="1" i="0" dirty="0" smtClean="0">
                <a:latin typeface="メイリオ"/>
                <a:ea typeface="メイリオ"/>
                <a:cs typeface="メイリオ"/>
              </a:rPr>
              <a:t>ユビキタス・ネットワーキング研究所</a:t>
            </a:r>
            <a:endParaRPr lang="en-US" altLang="ja-JP" sz="1200" b="1" i="0" dirty="0">
              <a:latin typeface="メイリオ"/>
              <a:ea typeface="メイリオ"/>
              <a:cs typeface="メイリオ"/>
            </a:endParaRPr>
          </a:p>
        </p:txBody>
      </p:sp>
      <p:sp>
        <p:nvSpPr>
          <p:cNvPr id="1913859" name="Line 3"/>
          <p:cNvSpPr>
            <a:spLocks noChangeShapeType="1"/>
          </p:cNvSpPr>
          <p:nvPr/>
        </p:nvSpPr>
        <p:spPr bwMode="auto">
          <a:xfrm>
            <a:off x="0" y="6576804"/>
            <a:ext cx="9144000" cy="0"/>
          </a:xfrm>
          <a:prstGeom prst="line">
            <a:avLst/>
          </a:prstGeom>
          <a:noFill/>
          <a:ln w="12700" cap="sq" cmpd="sng" algn="ctr">
            <a:solidFill>
              <a:srgbClr val="008000"/>
            </a:solidFill>
            <a:prstDash val="solid"/>
            <a:round/>
            <a:headEnd type="none" w="sm" len="sm"/>
            <a:tailEnd type="none" w="sm" len="sm"/>
          </a:ln>
          <a:effectLst/>
        </p:spPr>
        <p:txBody>
          <a:bodyPr wrap="none" lIns="67224" tIns="33612" rIns="67224" bIns="33612" anchor="ctr"/>
          <a:lstStyle/>
          <a:p>
            <a:pPr>
              <a:defRPr/>
            </a:pPr>
            <a:endParaRPr lang="ja-JP" altLang="en-US"/>
          </a:p>
        </p:txBody>
      </p:sp>
      <p:sp>
        <p:nvSpPr>
          <p:cNvPr id="1028" name="Rectangle 4"/>
          <p:cNvSpPr>
            <a:spLocks noGrp="1" noChangeArrowheads="1"/>
          </p:cNvSpPr>
          <p:nvPr>
            <p:ph type="body" idx="1"/>
          </p:nvPr>
        </p:nvSpPr>
        <p:spPr bwMode="auto">
          <a:xfrm>
            <a:off x="324387" y="1143003"/>
            <a:ext cx="8442845" cy="5268127"/>
          </a:xfrm>
          <a:prstGeom prst="rect">
            <a:avLst/>
          </a:prstGeom>
          <a:noFill/>
          <a:ln w="9525">
            <a:noFill/>
            <a:miter lim="800000"/>
            <a:headEnd/>
            <a:tailEnd/>
          </a:ln>
        </p:spPr>
        <p:txBody>
          <a:bodyPr vert="horz" wrap="square" lIns="0" tIns="33607" rIns="0" bIns="33607" numCol="1" anchor="t" anchorCtr="0" compatLnSpc="1">
            <a:prstTxWarp prst="textNoShape">
              <a:avLst/>
            </a:prstTxWarp>
            <a:normAutofit/>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1913861" name="Rectangle 5"/>
          <p:cNvSpPr>
            <a:spLocks noGrp="1" noChangeArrowheads="1"/>
          </p:cNvSpPr>
          <p:nvPr>
            <p:ph type="sldNum" sz="quarter" idx="4"/>
          </p:nvPr>
        </p:nvSpPr>
        <p:spPr bwMode="auto">
          <a:xfrm>
            <a:off x="8768341" y="6602805"/>
            <a:ext cx="375659" cy="255197"/>
          </a:xfrm>
          <a:prstGeom prst="rect">
            <a:avLst/>
          </a:prstGeom>
          <a:noFill/>
          <a:ln w="9525">
            <a:noFill/>
            <a:miter lim="800000"/>
            <a:headEnd/>
            <a:tailEnd/>
          </a:ln>
          <a:effectLst/>
        </p:spPr>
        <p:txBody>
          <a:bodyPr vert="horz" wrap="square" lIns="67215" tIns="33607" rIns="67215" bIns="33607" numCol="1" anchor="b" anchorCtr="0" compatLnSpc="1">
            <a:prstTxWarp prst="textNoShape">
              <a:avLst/>
            </a:prstTxWarp>
          </a:bodyPr>
          <a:lstStyle>
            <a:lvl1pPr algn="r">
              <a:defRPr kumimoji="1" sz="1100">
                <a:solidFill>
                  <a:srgbClr val="336699"/>
                </a:solidFill>
                <a:latin typeface="+mj-ea"/>
                <a:ea typeface="+mj-ea"/>
              </a:defRPr>
            </a:lvl1pPr>
          </a:lstStyle>
          <a:p>
            <a:fld id="{9428020F-992B-4841-BF89-8ABAF27B213C}" type="slidenum">
              <a:rPr lang="ja-JP" altLang="en-US" smtClean="0"/>
              <a:pPr/>
              <a:t>‹#›</a:t>
            </a:fld>
            <a:endParaRPr lang="ja-JP" altLang="en-US"/>
          </a:p>
        </p:txBody>
      </p:sp>
      <p:sp>
        <p:nvSpPr>
          <p:cNvPr id="1030" name="Rectangle 6"/>
          <p:cNvSpPr>
            <a:spLocks noGrp="1" noChangeArrowheads="1"/>
          </p:cNvSpPr>
          <p:nvPr>
            <p:ph type="title"/>
          </p:nvPr>
        </p:nvSpPr>
        <p:spPr bwMode="auto">
          <a:xfrm>
            <a:off x="357825" y="304806"/>
            <a:ext cx="8431698" cy="581715"/>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ja-JP" altLang="en-US" dirty="0" smtClean="0"/>
              <a:t>マスタ タイトルの書式設定</a:t>
            </a:r>
          </a:p>
        </p:txBody>
      </p:sp>
      <p:sp>
        <p:nvSpPr>
          <p:cNvPr id="1913873" name="Text Box 17"/>
          <p:cNvSpPr txBox="1">
            <a:spLocks noChangeArrowheads="1"/>
          </p:cNvSpPr>
          <p:nvPr/>
        </p:nvSpPr>
        <p:spPr bwMode="auto">
          <a:xfrm>
            <a:off x="54585" y="6638451"/>
            <a:ext cx="4811207" cy="221769"/>
          </a:xfrm>
          <a:prstGeom prst="rect">
            <a:avLst/>
          </a:prstGeom>
          <a:noFill/>
          <a:ln w="12700" cap="sq">
            <a:noFill/>
            <a:miter lim="800000"/>
            <a:headEnd type="none" w="sm" len="sm"/>
            <a:tailEnd type="none" w="sm" len="sm"/>
          </a:ln>
          <a:effectLst/>
        </p:spPr>
        <p:txBody>
          <a:bodyPr wrap="none" lIns="67224" tIns="33612" rIns="67224" bIns="33612">
            <a:spAutoFit/>
          </a:bodyPr>
          <a:lstStyle/>
          <a:p>
            <a:pPr>
              <a:defRPr/>
            </a:pPr>
            <a:r>
              <a:rPr lang="en-US" altLang="ja-JP" sz="1000" b="1" i="0" dirty="0" smtClean="0">
                <a:solidFill>
                  <a:schemeClr val="bg2">
                    <a:lumMod val="75000"/>
                    <a:lumOff val="25000"/>
                  </a:schemeClr>
                </a:solidFill>
                <a:latin typeface="メイリオ"/>
                <a:ea typeface="メイリオ"/>
                <a:cs typeface="メイリオ"/>
              </a:rPr>
              <a:t>© 2014 YRP</a:t>
            </a:r>
            <a:r>
              <a:rPr lang="ja-JP" altLang="en-US" sz="1000" b="1" i="0" dirty="0" smtClean="0">
                <a:solidFill>
                  <a:schemeClr val="bg2">
                    <a:lumMod val="75000"/>
                    <a:lumOff val="25000"/>
                  </a:schemeClr>
                </a:solidFill>
                <a:latin typeface="メイリオ"/>
                <a:ea typeface="メイリオ"/>
                <a:cs typeface="メイリオ"/>
              </a:rPr>
              <a:t>ユビキタス・ネットワーキング研究所</a:t>
            </a:r>
            <a:r>
              <a:rPr lang="en-US" altLang="ja-JP" sz="1000" b="1" i="0" dirty="0" smtClean="0">
                <a:solidFill>
                  <a:schemeClr val="bg2">
                    <a:lumMod val="75000"/>
                    <a:lumOff val="25000"/>
                  </a:schemeClr>
                </a:solidFill>
                <a:latin typeface="メイリオ"/>
                <a:ea typeface="メイリオ"/>
                <a:cs typeface="メイリオ"/>
              </a:rPr>
              <a:t>,  </a:t>
            </a:r>
            <a:r>
              <a:rPr lang="en-US" altLang="ja-JP" sz="1000" b="1" i="0" dirty="0">
                <a:solidFill>
                  <a:schemeClr val="bg2">
                    <a:lumMod val="75000"/>
                    <a:lumOff val="25000"/>
                  </a:schemeClr>
                </a:solidFill>
                <a:latin typeface="メイリオ"/>
                <a:ea typeface="メイリオ"/>
                <a:cs typeface="メイリオ"/>
              </a:rPr>
              <a:t>All Rights Reserved.</a:t>
            </a:r>
          </a:p>
        </p:txBody>
      </p:sp>
      <p:sp>
        <p:nvSpPr>
          <p:cNvPr id="9" name="Line 3"/>
          <p:cNvSpPr>
            <a:spLocks noChangeShapeType="1"/>
          </p:cNvSpPr>
          <p:nvPr/>
        </p:nvSpPr>
        <p:spPr bwMode="auto">
          <a:xfrm>
            <a:off x="0" y="990600"/>
            <a:ext cx="9144000" cy="0"/>
          </a:xfrm>
          <a:prstGeom prst="line">
            <a:avLst/>
          </a:prstGeom>
          <a:noFill/>
          <a:ln w="12700" cap="sq" cmpd="sng" algn="ctr">
            <a:solidFill>
              <a:schemeClr val="bg2">
                <a:lumMod val="75000"/>
                <a:lumOff val="25000"/>
              </a:schemeClr>
            </a:solidFill>
            <a:prstDash val="solid"/>
            <a:round/>
            <a:headEnd type="none" w="sm" len="sm"/>
            <a:tailEnd type="none" w="sm" len="sm"/>
          </a:ln>
          <a:effectLst/>
        </p:spPr>
        <p:txBody>
          <a:bodyPr wrap="none" lIns="67224" tIns="33612" rIns="67224" bIns="33612" anchor="ctr"/>
          <a:lstStyle/>
          <a:p>
            <a:pPr>
              <a:defRPr/>
            </a:pPr>
            <a:endParaRPr lang="ja-JP" altLang="en-US"/>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72"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ftr="0" dt="0"/>
  <p:txStyles>
    <p:titleStyle>
      <a:lvl1pPr algn="l" defTabSz="972189" rtl="0" eaLnBrk="1" fontAlgn="base" hangingPunct="1">
        <a:spcBef>
          <a:spcPct val="0"/>
        </a:spcBef>
        <a:spcAft>
          <a:spcPct val="0"/>
        </a:spcAft>
        <a:defRPr kumimoji="1" sz="2600" b="1" i="0">
          <a:solidFill>
            <a:schemeClr val="bg2">
              <a:lumMod val="75000"/>
              <a:lumOff val="25000"/>
            </a:schemeClr>
          </a:solidFill>
          <a:latin typeface="メイリオ"/>
          <a:ea typeface="メイリオ"/>
          <a:cs typeface="メイリオ"/>
        </a:defRPr>
      </a:lvl1pPr>
      <a:lvl2pPr algn="l" defTabSz="972189" rtl="0" eaLnBrk="1" fontAlgn="base" hangingPunct="1">
        <a:spcBef>
          <a:spcPct val="0"/>
        </a:spcBef>
        <a:spcAft>
          <a:spcPct val="0"/>
        </a:spcAft>
        <a:defRPr kumimoji="1" sz="3500">
          <a:solidFill>
            <a:schemeClr val="tx1"/>
          </a:solidFill>
          <a:latin typeface="Franklin Gothic Demi" pitchFamily="34" charset="0"/>
          <a:ea typeface="ＤＦＧ平成ゴシック体W7" pitchFamily="50" charset="-128"/>
        </a:defRPr>
      </a:lvl2pPr>
      <a:lvl3pPr algn="l" defTabSz="972189" rtl="0" eaLnBrk="1" fontAlgn="base" hangingPunct="1">
        <a:spcBef>
          <a:spcPct val="0"/>
        </a:spcBef>
        <a:spcAft>
          <a:spcPct val="0"/>
        </a:spcAft>
        <a:defRPr kumimoji="1" sz="3500">
          <a:solidFill>
            <a:schemeClr val="tx1"/>
          </a:solidFill>
          <a:latin typeface="Franklin Gothic Demi" pitchFamily="34" charset="0"/>
          <a:ea typeface="ＤＦＧ平成ゴシック体W7" pitchFamily="50" charset="-128"/>
        </a:defRPr>
      </a:lvl3pPr>
      <a:lvl4pPr algn="l" defTabSz="972189" rtl="0" eaLnBrk="1" fontAlgn="base" hangingPunct="1">
        <a:spcBef>
          <a:spcPct val="0"/>
        </a:spcBef>
        <a:spcAft>
          <a:spcPct val="0"/>
        </a:spcAft>
        <a:defRPr kumimoji="1" sz="3500">
          <a:solidFill>
            <a:schemeClr val="tx1"/>
          </a:solidFill>
          <a:latin typeface="Franklin Gothic Demi" pitchFamily="34" charset="0"/>
          <a:ea typeface="ＤＦＧ平成ゴシック体W7" pitchFamily="50" charset="-128"/>
        </a:defRPr>
      </a:lvl4pPr>
      <a:lvl5pPr algn="l" defTabSz="972189" rtl="0" eaLnBrk="1" fontAlgn="base" hangingPunct="1">
        <a:spcBef>
          <a:spcPct val="0"/>
        </a:spcBef>
        <a:spcAft>
          <a:spcPct val="0"/>
        </a:spcAft>
        <a:defRPr kumimoji="1" sz="3500">
          <a:solidFill>
            <a:schemeClr val="tx1"/>
          </a:solidFill>
          <a:latin typeface="Franklin Gothic Demi" pitchFamily="34" charset="0"/>
          <a:ea typeface="ＤＦＧ平成ゴシック体W7" pitchFamily="50" charset="-128"/>
        </a:defRPr>
      </a:lvl5pPr>
      <a:lvl6pPr marL="336123" algn="l" defTabSz="972189" rtl="0" eaLnBrk="1" fontAlgn="base" hangingPunct="1">
        <a:spcBef>
          <a:spcPct val="0"/>
        </a:spcBef>
        <a:spcAft>
          <a:spcPct val="0"/>
        </a:spcAft>
        <a:defRPr kumimoji="1" sz="3500">
          <a:solidFill>
            <a:schemeClr val="tx1"/>
          </a:solidFill>
          <a:latin typeface="ＤＦＧ平成ゴシック体W7" pitchFamily="50" charset="-128"/>
          <a:ea typeface="ＤＦＧ平成ゴシック体W7" pitchFamily="50" charset="-128"/>
        </a:defRPr>
      </a:lvl6pPr>
      <a:lvl7pPr marL="672246" algn="l" defTabSz="972189" rtl="0" eaLnBrk="1" fontAlgn="base" hangingPunct="1">
        <a:spcBef>
          <a:spcPct val="0"/>
        </a:spcBef>
        <a:spcAft>
          <a:spcPct val="0"/>
        </a:spcAft>
        <a:defRPr kumimoji="1" sz="3500">
          <a:solidFill>
            <a:schemeClr val="tx1"/>
          </a:solidFill>
          <a:latin typeface="ＤＦＧ平成ゴシック体W7" pitchFamily="50" charset="-128"/>
          <a:ea typeface="ＤＦＧ平成ゴシック体W7" pitchFamily="50" charset="-128"/>
        </a:defRPr>
      </a:lvl7pPr>
      <a:lvl8pPr marL="1008368" algn="l" defTabSz="972189" rtl="0" eaLnBrk="1" fontAlgn="base" hangingPunct="1">
        <a:spcBef>
          <a:spcPct val="0"/>
        </a:spcBef>
        <a:spcAft>
          <a:spcPct val="0"/>
        </a:spcAft>
        <a:defRPr kumimoji="1" sz="3500">
          <a:solidFill>
            <a:schemeClr val="tx1"/>
          </a:solidFill>
          <a:latin typeface="ＤＦＧ平成ゴシック体W7" pitchFamily="50" charset="-128"/>
          <a:ea typeface="ＤＦＧ平成ゴシック体W7" pitchFamily="50" charset="-128"/>
        </a:defRPr>
      </a:lvl8pPr>
      <a:lvl9pPr marL="1344492" algn="l" defTabSz="972189" rtl="0" eaLnBrk="1" fontAlgn="base" hangingPunct="1">
        <a:spcBef>
          <a:spcPct val="0"/>
        </a:spcBef>
        <a:spcAft>
          <a:spcPct val="0"/>
        </a:spcAft>
        <a:defRPr kumimoji="1" sz="3500">
          <a:solidFill>
            <a:schemeClr val="tx1"/>
          </a:solidFill>
          <a:latin typeface="ＤＦＧ平成ゴシック体W7" pitchFamily="50" charset="-128"/>
          <a:ea typeface="ＤＦＧ平成ゴシック体W7" pitchFamily="50" charset="-128"/>
        </a:defRPr>
      </a:lvl9pPr>
    </p:titleStyle>
    <p:bodyStyle>
      <a:lvl1pPr marL="326786" indent="-326786" algn="l" defTabSz="972189" rtl="0" eaLnBrk="1" fontAlgn="base" hangingPunct="1">
        <a:spcBef>
          <a:spcPct val="50000"/>
        </a:spcBef>
        <a:spcAft>
          <a:spcPct val="0"/>
        </a:spcAft>
        <a:buClr>
          <a:schemeClr val="accent2"/>
        </a:buClr>
        <a:buFont typeface="平成明朝" pitchFamily="17" charset="-128"/>
        <a:buChar char="■"/>
        <a:tabLst>
          <a:tab pos="774951" algn="l"/>
        </a:tabLst>
        <a:defRPr kumimoji="1" sz="2100" b="0" i="0">
          <a:solidFill>
            <a:srgbClr val="464646"/>
          </a:solidFill>
          <a:latin typeface="Arial"/>
          <a:ea typeface="ヒラギノ角ゴ Pro W6"/>
          <a:cs typeface="ヒラギノ角ゴ Pro W6"/>
        </a:defRPr>
      </a:lvl1pPr>
      <a:lvl2pPr marL="533166" indent="-177721" algn="l" defTabSz="972189" rtl="0" eaLnBrk="1" fontAlgn="base" hangingPunct="1">
        <a:spcBef>
          <a:spcPct val="35000"/>
        </a:spcBef>
        <a:spcAft>
          <a:spcPct val="0"/>
        </a:spcAft>
        <a:buClr>
          <a:schemeClr val="bg1"/>
        </a:buClr>
        <a:buSzPct val="75000"/>
        <a:buFont typeface="ヒラギノ角ゴ ProN W3"/>
        <a:buChar char="▶"/>
        <a:tabLst>
          <a:tab pos="533166" algn="l"/>
        </a:tabLst>
        <a:defRPr kumimoji="1" sz="1800">
          <a:solidFill>
            <a:srgbClr val="464646"/>
          </a:solidFill>
          <a:latin typeface="+mn-lt"/>
          <a:ea typeface="ヒラギノ角ゴ Pro W3"/>
        </a:defRPr>
      </a:lvl2pPr>
      <a:lvl3pPr marL="622027" indent="-88861" algn="l" defTabSz="972189" rtl="0" eaLnBrk="1" fontAlgn="base" hangingPunct="1">
        <a:spcBef>
          <a:spcPct val="20000"/>
        </a:spcBef>
        <a:spcAft>
          <a:spcPct val="0"/>
        </a:spcAft>
        <a:buClr>
          <a:schemeClr val="bg2"/>
        </a:buClr>
        <a:buFont typeface="Wingdings" charset="2"/>
        <a:buChar char=""/>
        <a:tabLst>
          <a:tab pos="622027" algn="l"/>
        </a:tabLst>
        <a:defRPr kumimoji="1" sz="1500">
          <a:solidFill>
            <a:srgbClr val="464646"/>
          </a:solidFill>
          <a:latin typeface="+mn-lt"/>
          <a:ea typeface="ヒラギノ角ゴ Pro W3"/>
        </a:defRPr>
      </a:lvl3pPr>
      <a:lvl4pPr marL="923520" indent="-199938" algn="l" defTabSz="972189" rtl="0" eaLnBrk="1" fontAlgn="base" hangingPunct="1">
        <a:spcBef>
          <a:spcPct val="20000"/>
        </a:spcBef>
        <a:spcAft>
          <a:spcPct val="0"/>
        </a:spcAft>
        <a:buClr>
          <a:schemeClr val="accent3"/>
        </a:buClr>
        <a:buFont typeface="Wingdings" charset="2"/>
        <a:buChar char="u"/>
        <a:tabLst>
          <a:tab pos="924339" algn="l"/>
        </a:tabLst>
        <a:defRPr kumimoji="1" sz="1300">
          <a:solidFill>
            <a:srgbClr val="464646"/>
          </a:solidFill>
          <a:latin typeface="+mn-lt"/>
          <a:ea typeface="ヒラギノ角ゴ Pro W3"/>
        </a:defRPr>
      </a:lvl4pPr>
      <a:lvl5pPr marL="989695" indent="0" algn="l" defTabSz="972189" rtl="0" eaLnBrk="1" fontAlgn="base" hangingPunct="1">
        <a:spcBef>
          <a:spcPct val="20000"/>
        </a:spcBef>
        <a:spcAft>
          <a:spcPct val="0"/>
        </a:spcAft>
        <a:buClr>
          <a:schemeClr val="tx1"/>
        </a:buClr>
        <a:tabLst>
          <a:tab pos="989695" algn="l"/>
        </a:tabLst>
        <a:defRPr kumimoji="1" sz="1200">
          <a:solidFill>
            <a:srgbClr val="464646"/>
          </a:solidFill>
          <a:latin typeface="+mn-lt"/>
          <a:ea typeface="ヒラギノ角ゴ Pro W3"/>
        </a:defRPr>
      </a:lvl5pPr>
      <a:lvl6pPr marL="2321351" indent="-242755" algn="l" defTabSz="972189" rtl="0" eaLnBrk="1" fontAlgn="base" hangingPunct="1">
        <a:spcBef>
          <a:spcPct val="20000"/>
        </a:spcBef>
        <a:spcAft>
          <a:spcPct val="0"/>
        </a:spcAft>
        <a:buClr>
          <a:schemeClr val="tx1"/>
        </a:buClr>
        <a:tabLst>
          <a:tab pos="774951" algn="l"/>
        </a:tabLst>
        <a:defRPr kumimoji="1">
          <a:solidFill>
            <a:srgbClr val="336699"/>
          </a:solidFill>
          <a:latin typeface="+mn-lt"/>
          <a:ea typeface="ＤＦＧ平成ゴシック体W3" pitchFamily="50" charset="-128"/>
        </a:defRPr>
      </a:lvl6pPr>
      <a:lvl7pPr marL="2657473" indent="-242755" algn="l" defTabSz="972189" rtl="0" eaLnBrk="1" fontAlgn="base" hangingPunct="1">
        <a:spcBef>
          <a:spcPct val="20000"/>
        </a:spcBef>
        <a:spcAft>
          <a:spcPct val="0"/>
        </a:spcAft>
        <a:buClr>
          <a:schemeClr val="tx1"/>
        </a:buClr>
        <a:tabLst>
          <a:tab pos="774951" algn="l"/>
        </a:tabLst>
        <a:defRPr kumimoji="1">
          <a:solidFill>
            <a:srgbClr val="336699"/>
          </a:solidFill>
          <a:latin typeface="+mn-lt"/>
          <a:ea typeface="ＤＦＧ平成ゴシック体W3" pitchFamily="50" charset="-128"/>
        </a:defRPr>
      </a:lvl7pPr>
      <a:lvl8pPr marL="2993596" indent="-242755" algn="l" defTabSz="972189" rtl="0" eaLnBrk="1" fontAlgn="base" hangingPunct="1">
        <a:spcBef>
          <a:spcPct val="20000"/>
        </a:spcBef>
        <a:spcAft>
          <a:spcPct val="0"/>
        </a:spcAft>
        <a:buClr>
          <a:schemeClr val="tx1"/>
        </a:buClr>
        <a:tabLst>
          <a:tab pos="774951" algn="l"/>
        </a:tabLst>
        <a:defRPr kumimoji="1">
          <a:solidFill>
            <a:srgbClr val="336699"/>
          </a:solidFill>
          <a:latin typeface="+mn-lt"/>
          <a:ea typeface="ＤＦＧ平成ゴシック体W3" pitchFamily="50" charset="-128"/>
        </a:defRPr>
      </a:lvl8pPr>
      <a:lvl9pPr marL="3329721" indent="-242755" algn="l" defTabSz="972189" rtl="0" eaLnBrk="1" fontAlgn="base" hangingPunct="1">
        <a:spcBef>
          <a:spcPct val="20000"/>
        </a:spcBef>
        <a:spcAft>
          <a:spcPct val="0"/>
        </a:spcAft>
        <a:buClr>
          <a:schemeClr val="tx1"/>
        </a:buClr>
        <a:tabLst>
          <a:tab pos="774951" algn="l"/>
        </a:tabLst>
        <a:defRPr kumimoji="1">
          <a:solidFill>
            <a:srgbClr val="336699"/>
          </a:solidFill>
          <a:latin typeface="+mn-lt"/>
          <a:ea typeface="ＤＦＧ平成ゴシック体W3" pitchFamily="50" charset="-128"/>
        </a:defRPr>
      </a:lvl9pPr>
    </p:bodyStyle>
    <p:otherStyle>
      <a:defPPr>
        <a:defRPr lang="ja-JP"/>
      </a:defPPr>
      <a:lvl1pPr marL="0" algn="l" defTabSz="672246" rtl="0" eaLnBrk="1" latinLnBrk="0" hangingPunct="1">
        <a:defRPr kumimoji="1" sz="1300" kern="1200">
          <a:solidFill>
            <a:schemeClr val="tx1"/>
          </a:solidFill>
          <a:latin typeface="+mn-lt"/>
          <a:ea typeface="+mn-ea"/>
          <a:cs typeface="+mn-cs"/>
        </a:defRPr>
      </a:lvl1pPr>
      <a:lvl2pPr marL="336123" algn="l" defTabSz="672246" rtl="0" eaLnBrk="1" latinLnBrk="0" hangingPunct="1">
        <a:defRPr kumimoji="1" sz="1300" kern="1200">
          <a:solidFill>
            <a:schemeClr val="tx1"/>
          </a:solidFill>
          <a:latin typeface="+mn-lt"/>
          <a:ea typeface="+mn-ea"/>
          <a:cs typeface="+mn-cs"/>
        </a:defRPr>
      </a:lvl2pPr>
      <a:lvl3pPr marL="672246" algn="l" defTabSz="672246" rtl="0" eaLnBrk="1" latinLnBrk="0" hangingPunct="1">
        <a:defRPr kumimoji="1" sz="1300" kern="1200">
          <a:solidFill>
            <a:schemeClr val="tx1"/>
          </a:solidFill>
          <a:latin typeface="+mn-lt"/>
          <a:ea typeface="+mn-ea"/>
          <a:cs typeface="+mn-cs"/>
        </a:defRPr>
      </a:lvl3pPr>
      <a:lvl4pPr marL="1008368" algn="l" defTabSz="672246" rtl="0" eaLnBrk="1" latinLnBrk="0" hangingPunct="1">
        <a:defRPr kumimoji="1" sz="1300" kern="1200">
          <a:solidFill>
            <a:schemeClr val="tx1"/>
          </a:solidFill>
          <a:latin typeface="+mn-lt"/>
          <a:ea typeface="+mn-ea"/>
          <a:cs typeface="+mn-cs"/>
        </a:defRPr>
      </a:lvl4pPr>
      <a:lvl5pPr marL="1344492" algn="l" defTabSz="672246" rtl="0" eaLnBrk="1" latinLnBrk="0" hangingPunct="1">
        <a:defRPr kumimoji="1" sz="1300" kern="1200">
          <a:solidFill>
            <a:schemeClr val="tx1"/>
          </a:solidFill>
          <a:latin typeface="+mn-lt"/>
          <a:ea typeface="+mn-ea"/>
          <a:cs typeface="+mn-cs"/>
        </a:defRPr>
      </a:lvl5pPr>
      <a:lvl6pPr marL="1680615" algn="l" defTabSz="672246" rtl="0" eaLnBrk="1" latinLnBrk="0" hangingPunct="1">
        <a:defRPr kumimoji="1" sz="1300" kern="1200">
          <a:solidFill>
            <a:schemeClr val="tx1"/>
          </a:solidFill>
          <a:latin typeface="+mn-lt"/>
          <a:ea typeface="+mn-ea"/>
          <a:cs typeface="+mn-cs"/>
        </a:defRPr>
      </a:lvl6pPr>
      <a:lvl7pPr marL="2016739" algn="l" defTabSz="672246" rtl="0" eaLnBrk="1" latinLnBrk="0" hangingPunct="1">
        <a:defRPr kumimoji="1" sz="1300" kern="1200">
          <a:solidFill>
            <a:schemeClr val="tx1"/>
          </a:solidFill>
          <a:latin typeface="+mn-lt"/>
          <a:ea typeface="+mn-ea"/>
          <a:cs typeface="+mn-cs"/>
        </a:defRPr>
      </a:lvl7pPr>
      <a:lvl8pPr marL="2352864" algn="l" defTabSz="672246" rtl="0" eaLnBrk="1" latinLnBrk="0" hangingPunct="1">
        <a:defRPr kumimoji="1" sz="1300" kern="1200">
          <a:solidFill>
            <a:schemeClr val="tx1"/>
          </a:solidFill>
          <a:latin typeface="+mn-lt"/>
          <a:ea typeface="+mn-ea"/>
          <a:cs typeface="+mn-cs"/>
        </a:defRPr>
      </a:lvl8pPr>
      <a:lvl9pPr marL="2688985" algn="l" defTabSz="672246" rtl="0" eaLnBrk="1" latinLnBrk="0" hangingPunct="1">
        <a:defRPr kumimoji="1"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sz="quarter" idx="1"/>
          </p:nvPr>
        </p:nvSpPr>
        <p:spPr>
          <a:xfrm>
            <a:off x="2759995" y="5134045"/>
            <a:ext cx="5925329" cy="806534"/>
          </a:xfrm>
        </p:spPr>
        <p:txBody>
          <a:bodyPr/>
          <a:lstStyle/>
          <a:p>
            <a:r>
              <a:rPr lang="ja-JP" altLang="en-US" dirty="0" smtClean="0"/>
              <a:t>（株）横須賀テレコムリサーチパーク</a:t>
            </a:r>
            <a:endParaRPr lang="en-US" altLang="ja-JP" dirty="0" smtClean="0"/>
          </a:p>
          <a:p>
            <a:r>
              <a:rPr lang="en-US" altLang="ja-JP" dirty="0" smtClean="0"/>
              <a:t>YRP</a:t>
            </a:r>
            <a:r>
              <a:rPr lang="ja-JP" altLang="en-US" dirty="0" smtClean="0"/>
              <a:t>ユビキタス・ネットワーキング研究所</a:t>
            </a:r>
          </a:p>
        </p:txBody>
      </p:sp>
      <p:sp>
        <p:nvSpPr>
          <p:cNvPr id="2" name="タイトル 1"/>
          <p:cNvSpPr>
            <a:spLocks noGrp="1"/>
          </p:cNvSpPr>
          <p:nvPr>
            <p:ph type="ctrTitle" sz="quarter"/>
          </p:nvPr>
        </p:nvSpPr>
        <p:spPr>
          <a:xfrm>
            <a:off x="2743201" y="1311876"/>
            <a:ext cx="5870218" cy="2283862"/>
          </a:xfrm>
        </p:spPr>
        <p:txBody>
          <a:bodyPr/>
          <a:lstStyle/>
          <a:p>
            <a:r>
              <a:rPr lang="ja-JP" altLang="ja-JP" dirty="0"/>
              <a:t>情報流通連携基盤の公共交通分野における実証に係る</a:t>
            </a:r>
            <a:r>
              <a:rPr lang="ja-JP" altLang="ja-JP" dirty="0" smtClean="0"/>
              <a:t>請負</a:t>
            </a:r>
            <a:r>
              <a:rPr lang="en-US" altLang="ja-JP" dirty="0" smtClean="0"/>
              <a:t/>
            </a:r>
            <a:br>
              <a:rPr lang="en-US" altLang="ja-JP" dirty="0" smtClean="0"/>
            </a:br>
            <a:r>
              <a:rPr lang="ja-JP" altLang="en-US" dirty="0" smtClean="0"/>
              <a:t>概要報告書</a:t>
            </a:r>
            <a:endParaRPr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トップ画面</a:t>
            </a:r>
            <a:endParaRPr lang="ja-JP" altLang="en-US" dirty="0"/>
          </a:p>
        </p:txBody>
      </p:sp>
      <p:sp>
        <p:nvSpPr>
          <p:cNvPr id="3" name="スライド番号プレースホルダ 2"/>
          <p:cNvSpPr>
            <a:spLocks noGrp="1"/>
          </p:cNvSpPr>
          <p:nvPr>
            <p:ph type="sldNum" sz="quarter" idx="10"/>
          </p:nvPr>
        </p:nvSpPr>
        <p:spPr/>
        <p:txBody>
          <a:bodyPr/>
          <a:lstStyle/>
          <a:p>
            <a:fld id="{AA7D9D92-0944-2B42-9511-6596BA4621AA}" type="slidenum">
              <a:rPr lang="ja-JP" altLang="en-US" smtClean="0"/>
              <a:pPr/>
              <a:t>10</a:t>
            </a:fld>
            <a:endParaRPr lang="ja-JP" altLang="en-US"/>
          </a:p>
        </p:txBody>
      </p:sp>
      <p:sp>
        <p:nvSpPr>
          <p:cNvPr id="6" name="テキスト ボックス 5"/>
          <p:cNvSpPr txBox="1"/>
          <p:nvPr/>
        </p:nvSpPr>
        <p:spPr>
          <a:xfrm>
            <a:off x="1905065" y="6173134"/>
            <a:ext cx="1338828" cy="369332"/>
          </a:xfrm>
          <a:prstGeom prst="rect">
            <a:avLst/>
          </a:prstGeom>
          <a:noFill/>
        </p:spPr>
        <p:txBody>
          <a:bodyPr wrap="none" rtlCol="0">
            <a:spAutoFit/>
          </a:bodyPr>
          <a:lstStyle/>
          <a:p>
            <a:pPr algn="l"/>
            <a:r>
              <a:rPr kumimoji="1" lang="ja-JP" altLang="en-US" dirty="0" smtClean="0">
                <a:solidFill>
                  <a:schemeClr val="bg2"/>
                </a:solidFill>
                <a:latin typeface="ヒラギノ角ゴ ProN W6"/>
                <a:ea typeface="ヒラギノ角ゴ ProN W6"/>
                <a:cs typeface="ヒラギノ角ゴ ProN W6"/>
              </a:rPr>
              <a:t>通常の画面</a:t>
            </a:r>
          </a:p>
        </p:txBody>
      </p:sp>
      <p:sp>
        <p:nvSpPr>
          <p:cNvPr id="7" name="テキスト ボックス 6"/>
          <p:cNvSpPr txBox="1"/>
          <p:nvPr/>
        </p:nvSpPr>
        <p:spPr>
          <a:xfrm>
            <a:off x="5842692" y="6173134"/>
            <a:ext cx="1107996" cy="369332"/>
          </a:xfrm>
          <a:prstGeom prst="rect">
            <a:avLst/>
          </a:prstGeom>
          <a:noFill/>
        </p:spPr>
        <p:txBody>
          <a:bodyPr wrap="none" rtlCol="0">
            <a:spAutoFit/>
          </a:bodyPr>
          <a:lstStyle/>
          <a:p>
            <a:pPr algn="l"/>
            <a:r>
              <a:rPr lang="ja-JP" altLang="en-US" dirty="0" smtClean="0">
                <a:solidFill>
                  <a:schemeClr val="bg2"/>
                </a:solidFill>
                <a:latin typeface="ヒラギノ角ゴ ProN W6"/>
                <a:ea typeface="ヒラギノ角ゴ ProN W6"/>
                <a:cs typeface="ヒラギノ角ゴ ProN W6"/>
              </a:rPr>
              <a:t>駅選択時</a:t>
            </a:r>
            <a:endParaRPr kumimoji="1" lang="ja-JP" altLang="en-US" dirty="0" smtClean="0">
              <a:solidFill>
                <a:schemeClr val="bg2"/>
              </a:solidFill>
              <a:latin typeface="ヒラギノ角ゴ ProN W6"/>
              <a:ea typeface="ヒラギノ角ゴ ProN W6"/>
              <a:cs typeface="ヒラギノ角ゴ ProN W6"/>
            </a:endParaRPr>
          </a:p>
        </p:txBody>
      </p:sp>
      <p:pic>
        <p:nvPicPr>
          <p:cNvPr id="4" name="図 3" descr="dokosil-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9585" y="1225049"/>
            <a:ext cx="2787654" cy="4948085"/>
          </a:xfrm>
          <a:prstGeom prst="rect">
            <a:avLst/>
          </a:prstGeom>
        </p:spPr>
      </p:pic>
      <p:pic>
        <p:nvPicPr>
          <p:cNvPr id="5" name="図 4" descr="dokosil-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2176" y="1225049"/>
            <a:ext cx="2798873" cy="4968000"/>
          </a:xfrm>
          <a:prstGeom prst="rect">
            <a:avLst/>
          </a:prstGeom>
        </p:spPr>
      </p:pic>
    </p:spTree>
    <p:extLst>
      <p:ext uri="{BB962C8B-B14F-4D97-AF65-F5344CB8AC3E}">
        <p14:creationId xmlns:p14="http://schemas.microsoft.com/office/powerpoint/2010/main" val="323717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ココシルターミナル</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東京駅、新宿駅、羽田空港に関しての情報提供を実施</a:t>
            </a:r>
            <a:endParaRPr kumimoji="1" lang="en-US" altLang="ja-JP" dirty="0" smtClean="0"/>
          </a:p>
          <a:p>
            <a:pPr lvl="1"/>
            <a:r>
              <a:rPr lang="en-US" altLang="ja-JP" dirty="0" err="1" smtClean="0"/>
              <a:t>iOS</a:t>
            </a:r>
            <a:r>
              <a:rPr lang="ja-JP" altLang="en-US" dirty="0" smtClean="0"/>
              <a:t>、</a:t>
            </a:r>
            <a:r>
              <a:rPr lang="en-US" altLang="ja-JP" dirty="0" smtClean="0"/>
              <a:t>Android </a:t>
            </a:r>
            <a:r>
              <a:rPr lang="ja-JP" altLang="en-US" dirty="0" smtClean="0"/>
              <a:t>にてアプリケーション公開中</a:t>
            </a:r>
            <a:endParaRPr kumimoji="1" lang="en-US" altLang="ja-JP" dirty="0" smtClean="0"/>
          </a:p>
          <a:p>
            <a:r>
              <a:rPr lang="ja-JP" altLang="en-US" dirty="0" smtClean="0"/>
              <a:t>駅の構内情報、時刻表情報、運行情報（遅延情報）、周辺施設情報を提供</a:t>
            </a:r>
            <a:endParaRPr lang="en-US" altLang="ja-JP" dirty="0" smtClean="0"/>
          </a:p>
          <a:p>
            <a:r>
              <a:rPr kumimoji="1" lang="ja-JP" altLang="en-US" dirty="0" smtClean="0"/>
              <a:t>位置情報の提供</a:t>
            </a:r>
            <a:endParaRPr kumimoji="1" lang="en-US" altLang="ja-JP" dirty="0" smtClean="0"/>
          </a:p>
          <a:p>
            <a:pPr lvl="1"/>
            <a:r>
              <a:rPr kumimoji="1" lang="en-US" altLang="ja-JP" dirty="0" smtClean="0"/>
              <a:t>Bluetooth LE </a:t>
            </a:r>
            <a:r>
              <a:rPr kumimoji="1" lang="ja-JP" altLang="en-US" dirty="0" smtClean="0"/>
              <a:t>の無線マーカを構内に設置</a:t>
            </a:r>
            <a:endParaRPr kumimoji="1" lang="en-US" altLang="ja-JP" dirty="0" smtClean="0"/>
          </a:p>
          <a:p>
            <a:pPr lvl="1"/>
            <a:r>
              <a:rPr kumimoji="1" lang="ja-JP" altLang="en-US" dirty="0" smtClean="0"/>
              <a:t>位置情報に連動した情報提供を実施</a:t>
            </a:r>
            <a:endParaRPr kumimoji="1" lang="en-US" altLang="ja-JP" dirty="0" smtClean="0"/>
          </a:p>
          <a:p>
            <a:r>
              <a:rPr kumimoji="1" lang="ja-JP" altLang="en-US" dirty="0" smtClean="0"/>
              <a:t>センサによる情報提供</a:t>
            </a:r>
            <a:endParaRPr kumimoji="1" lang="en-US" altLang="ja-JP" dirty="0" smtClean="0"/>
          </a:p>
          <a:p>
            <a:pPr lvl="1"/>
            <a:r>
              <a:rPr lang="ja-JP" altLang="en-US" dirty="0" smtClean="0"/>
              <a:t>みどりの窓口内のカウンタの混雑状況検知</a:t>
            </a:r>
            <a:endParaRPr lang="en-US" altLang="ja-JP" dirty="0" smtClean="0"/>
          </a:p>
          <a:p>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C140608F-B86E-B348-B2D5-58A4308397F8}" type="slidenum">
              <a:rPr lang="ja-JP" altLang="en-US" smtClean="0"/>
              <a:pPr/>
              <a:t>11</a:t>
            </a:fld>
            <a:endParaRPr lang="ja-JP" altLang="en-US"/>
          </a:p>
        </p:txBody>
      </p:sp>
    </p:spTree>
    <p:extLst>
      <p:ext uri="{BB962C8B-B14F-4D97-AF65-F5344CB8AC3E}">
        <p14:creationId xmlns:p14="http://schemas.microsoft.com/office/powerpoint/2010/main" val="2865819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時刻表情報、列車運行情報、店舗施設情報</a:t>
            </a:r>
            <a:endParaRPr kumimoji="1" lang="ja-JP" altLang="en-US" dirty="0"/>
          </a:p>
        </p:txBody>
      </p:sp>
      <p:sp>
        <p:nvSpPr>
          <p:cNvPr id="4" name="スライド番号プレースホルダー 3"/>
          <p:cNvSpPr>
            <a:spLocks noGrp="1"/>
          </p:cNvSpPr>
          <p:nvPr>
            <p:ph type="sldNum" sz="quarter" idx="10"/>
          </p:nvPr>
        </p:nvSpPr>
        <p:spPr/>
        <p:txBody>
          <a:bodyPr/>
          <a:lstStyle/>
          <a:p>
            <a:fld id="{C140608F-B86E-B348-B2D5-58A4308397F8}" type="slidenum">
              <a:rPr lang="ja-JP" altLang="en-US" smtClean="0"/>
              <a:pPr/>
              <a:t>12</a:t>
            </a:fld>
            <a:endParaRPr lang="ja-JP" altLang="en-US"/>
          </a:p>
        </p:txBody>
      </p:sp>
      <p:pic>
        <p:nvPicPr>
          <p:cNvPr id="9" name="図 8" descr="device-2014-01-27-152944.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70608" y="1641183"/>
            <a:ext cx="2075139" cy="3689136"/>
          </a:xfrm>
          <a:prstGeom prst="rect">
            <a:avLst/>
          </a:prstGeom>
        </p:spPr>
      </p:pic>
      <p:pic>
        <p:nvPicPr>
          <p:cNvPr id="10" name="図 9" descr="device-2014-01-27-153028.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4726" y="1641182"/>
            <a:ext cx="2075139" cy="3689136"/>
          </a:xfrm>
          <a:prstGeom prst="rect">
            <a:avLst/>
          </a:prstGeom>
        </p:spPr>
      </p:pic>
      <p:pic>
        <p:nvPicPr>
          <p:cNvPr id="6" name="図 5" descr="図6-1.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58221" y="1641183"/>
            <a:ext cx="2075139" cy="3689136"/>
          </a:xfrm>
          <a:prstGeom prst="rect">
            <a:avLst/>
          </a:prstGeom>
        </p:spPr>
      </p:pic>
    </p:spTree>
    <p:extLst>
      <p:ext uri="{BB962C8B-B14F-4D97-AF65-F5344CB8AC3E}">
        <p14:creationId xmlns:p14="http://schemas.microsoft.com/office/powerpoint/2010/main" val="1443949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コンテンツ プレースホルダー 6" descr="みどりの窓口丸の内北口.JPG"/>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r="-237"/>
          <a:stretch/>
        </p:blipFill>
        <p:spPr>
          <a:xfrm rot="10800000">
            <a:off x="5779424" y="3261439"/>
            <a:ext cx="2210836" cy="2923793"/>
          </a:xfrm>
        </p:spPr>
      </p:pic>
      <p:pic>
        <p:nvPicPr>
          <p:cNvPr id="8" name="コンテンツ プレースホルダー 7" descr="みどりの窓口.PNG"/>
          <p:cNvPicPr>
            <a:picLocks noGrp="1" noChangeAspect="1"/>
          </p:cNvPicPr>
          <p:nvPr>
            <p:ph sz="quarter" idx="4"/>
          </p:nvPr>
        </p:nvPicPr>
        <p:blipFill rotWithShape="1">
          <a:blip r:embed="rId3" cstate="email">
            <a:extLst>
              <a:ext uri="{28A0092B-C50C-407E-A947-70E740481C1C}">
                <a14:useLocalDpi xmlns:a14="http://schemas.microsoft.com/office/drawing/2010/main"/>
              </a:ext>
            </a:extLst>
          </a:blip>
          <a:srcRect/>
          <a:stretch/>
        </p:blipFill>
        <p:spPr>
          <a:xfrm>
            <a:off x="5779424" y="974894"/>
            <a:ext cx="2282411" cy="3018449"/>
          </a:xfrm>
        </p:spPr>
      </p:pic>
      <p:sp>
        <p:nvSpPr>
          <p:cNvPr id="4" name="スライド番号プレースホルダー 3"/>
          <p:cNvSpPr>
            <a:spLocks noGrp="1"/>
          </p:cNvSpPr>
          <p:nvPr>
            <p:ph type="sldNum" sz="quarter" idx="12"/>
          </p:nvPr>
        </p:nvSpPr>
        <p:spPr/>
        <p:txBody>
          <a:bodyPr/>
          <a:lstStyle/>
          <a:p>
            <a:fld id="{9428020F-992B-4841-BF89-8ABAF27B213C}" type="slidenum">
              <a:rPr lang="ja-JP" altLang="en-US" smtClean="0"/>
              <a:pPr/>
              <a:t>13</a:t>
            </a:fld>
            <a:endParaRPr lang="ja-JP" altLang="en-US"/>
          </a:p>
        </p:txBody>
      </p:sp>
      <p:sp>
        <p:nvSpPr>
          <p:cNvPr id="2" name="タイトル 1"/>
          <p:cNvSpPr>
            <a:spLocks noGrp="1"/>
          </p:cNvSpPr>
          <p:nvPr>
            <p:ph type="title"/>
          </p:nvPr>
        </p:nvSpPr>
        <p:spPr/>
        <p:txBody>
          <a:bodyPr/>
          <a:lstStyle/>
          <a:p>
            <a:r>
              <a:rPr kumimoji="1" lang="ja-JP" altLang="en-US" dirty="0" smtClean="0"/>
              <a:t>センサ情報の提供</a:t>
            </a:r>
            <a:endParaRPr kumimoji="1" lang="ja-JP" altLang="en-US" dirty="0"/>
          </a:p>
        </p:txBody>
      </p:sp>
      <p:sp>
        <p:nvSpPr>
          <p:cNvPr id="9" name="テキスト ボックス 8"/>
          <p:cNvSpPr txBox="1"/>
          <p:nvPr/>
        </p:nvSpPr>
        <p:spPr>
          <a:xfrm>
            <a:off x="4890356" y="6223315"/>
            <a:ext cx="3877985" cy="369332"/>
          </a:xfrm>
          <a:prstGeom prst="rect">
            <a:avLst/>
          </a:prstGeom>
          <a:noFill/>
        </p:spPr>
        <p:txBody>
          <a:bodyPr wrap="none" rtlCol="0">
            <a:spAutoFit/>
          </a:bodyPr>
          <a:lstStyle/>
          <a:p>
            <a:pPr algn="l"/>
            <a:r>
              <a:rPr kumimoji="1" lang="ja-JP" altLang="en-US" dirty="0" smtClean="0">
                <a:solidFill>
                  <a:schemeClr val="bg2"/>
                </a:solidFill>
                <a:latin typeface="ヒラギノ角ゴ ProN W6"/>
                <a:ea typeface="ヒラギノ角ゴ ProN W6"/>
                <a:cs typeface="ヒラギノ角ゴ ProN W6"/>
              </a:rPr>
              <a:t>カウンタのセンサで混雑状況を推定</a:t>
            </a:r>
          </a:p>
        </p:txBody>
      </p:sp>
      <p:sp>
        <p:nvSpPr>
          <p:cNvPr id="3" name="円/楕円 2"/>
          <p:cNvSpPr/>
          <p:nvPr/>
        </p:nvSpPr>
        <p:spPr bwMode="auto">
          <a:xfrm>
            <a:off x="6206435" y="4848087"/>
            <a:ext cx="1181652" cy="1126435"/>
          </a:xfrm>
          <a:prstGeom prst="ellipse">
            <a:avLst/>
          </a:prstGeom>
          <a:noFill/>
          <a:ln w="12700" cap="sq"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1" hangingPunct="1">
              <a:lnSpc>
                <a:spcPct val="100000"/>
              </a:lnSpc>
              <a:spcBef>
                <a:spcPct val="0"/>
              </a:spcBef>
              <a:spcAft>
                <a:spcPct val="0"/>
              </a:spcAft>
              <a:buClrTx/>
              <a:buSzTx/>
              <a:buFontTx/>
              <a:buNone/>
              <a:tabLst/>
            </a:pPr>
            <a:endParaRPr kumimoji="0" lang="ja-JP" altLang="en-US" sz="2400" b="0" i="0" u="none" strike="noStrike" cap="none" normalizeH="0" baseline="0" smtClean="0">
              <a:ln>
                <a:noFill/>
              </a:ln>
              <a:solidFill>
                <a:schemeClr val="tx1"/>
              </a:solidFill>
              <a:effectLst/>
              <a:latin typeface="ＤＦＧ華康ゴシック体W5" pitchFamily="50" charset="-128"/>
              <a:ea typeface="ＤＦＧ華康ゴシック体W5" pitchFamily="50" charset="-128"/>
            </a:endParaRPr>
          </a:p>
        </p:txBody>
      </p:sp>
      <p:pic>
        <p:nvPicPr>
          <p:cNvPr id="10" name="図 9" descr="device-2014-01-27-153056.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64410" y="1361233"/>
            <a:ext cx="2713500" cy="4824000"/>
          </a:xfrm>
          <a:prstGeom prst="rect">
            <a:avLst/>
          </a:prstGeom>
        </p:spPr>
      </p:pic>
      <p:sp>
        <p:nvSpPr>
          <p:cNvPr id="11" name="テキスト ボックス 10"/>
          <p:cNvSpPr txBox="1"/>
          <p:nvPr/>
        </p:nvSpPr>
        <p:spPr>
          <a:xfrm>
            <a:off x="2140888" y="6216337"/>
            <a:ext cx="1338828" cy="369332"/>
          </a:xfrm>
          <a:prstGeom prst="rect">
            <a:avLst/>
          </a:prstGeom>
          <a:noFill/>
        </p:spPr>
        <p:txBody>
          <a:bodyPr wrap="none" rtlCol="0">
            <a:spAutoFit/>
          </a:bodyPr>
          <a:lstStyle/>
          <a:p>
            <a:pPr algn="l"/>
            <a:r>
              <a:rPr kumimoji="1" lang="ja-JP" altLang="en-US" dirty="0" smtClean="0">
                <a:solidFill>
                  <a:schemeClr val="bg2"/>
                </a:solidFill>
                <a:latin typeface="ヒラギノ角ゴ ProN W6"/>
                <a:ea typeface="ヒラギノ角ゴ ProN W6"/>
                <a:cs typeface="ヒラギノ角ゴ ProN W6"/>
              </a:rPr>
              <a:t>環境センサ</a:t>
            </a:r>
          </a:p>
        </p:txBody>
      </p:sp>
    </p:spTree>
    <p:extLst>
      <p:ext uri="{BB962C8B-B14F-4D97-AF65-F5344CB8AC3E}">
        <p14:creationId xmlns:p14="http://schemas.microsoft.com/office/powerpoint/2010/main" val="294685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9428020F-992B-4841-BF89-8ABAF27B213C}" type="slidenum">
              <a:rPr lang="ja-JP" altLang="en-US" smtClean="0"/>
              <a:pPr/>
              <a:t>14</a:t>
            </a:fld>
            <a:endParaRPr lang="ja-JP" altLang="en-US"/>
          </a:p>
        </p:txBody>
      </p:sp>
      <p:sp>
        <p:nvSpPr>
          <p:cNvPr id="6" name="タイトル 5"/>
          <p:cNvSpPr>
            <a:spLocks noGrp="1"/>
          </p:cNvSpPr>
          <p:nvPr>
            <p:ph type="title"/>
          </p:nvPr>
        </p:nvSpPr>
        <p:spPr/>
        <p:txBody>
          <a:bodyPr/>
          <a:lstStyle/>
          <a:p>
            <a:r>
              <a:rPr kumimoji="1" lang="ja-JP" altLang="en-US" dirty="0" smtClean="0"/>
              <a:t>ターミナルナビ</a:t>
            </a:r>
            <a:endParaRPr kumimoji="1" lang="ja-JP" altLang="en-US" dirty="0"/>
          </a:p>
        </p:txBody>
      </p:sp>
      <p:pic>
        <p:nvPicPr>
          <p:cNvPr id="9" name="コンテンツ プレースホルダー 8" descr="terminal-navi2.png"/>
          <p:cNvPicPr>
            <a:picLocks noGrp="1" noChangeAspect="1"/>
          </p:cNvPicPr>
          <p:nvPr>
            <p:ph sz="quarter" idx="4"/>
          </p:nvPr>
        </p:nvPicPr>
        <p:blipFill>
          <a:blip r:embed="rId2" cstate="email">
            <a:extLst>
              <a:ext uri="{28A0092B-C50C-407E-A947-70E740481C1C}">
                <a14:useLocalDpi xmlns:a14="http://schemas.microsoft.com/office/drawing/2010/main"/>
              </a:ext>
            </a:extLst>
          </a:blip>
          <a:srcRect l="-17218" r="-17218"/>
          <a:stretch>
            <a:fillRect/>
          </a:stretch>
        </p:blipFill>
        <p:spPr/>
      </p:pic>
      <p:sp>
        <p:nvSpPr>
          <p:cNvPr id="10" name="コンテンツ プレースホルダー 9"/>
          <p:cNvSpPr>
            <a:spLocks noGrp="1"/>
          </p:cNvSpPr>
          <p:nvPr>
            <p:ph sz="half" idx="2"/>
          </p:nvPr>
        </p:nvSpPr>
        <p:spPr/>
        <p:txBody>
          <a:bodyPr/>
          <a:lstStyle/>
          <a:p>
            <a:r>
              <a:rPr kumimoji="1" lang="ja-JP" altLang="en-US" dirty="0" smtClean="0"/>
              <a:t>駅構内の乗り換え案内</a:t>
            </a:r>
            <a:r>
              <a:rPr lang="en-US" altLang="en-US" dirty="0" smtClean="0"/>
              <a:t>の機能</a:t>
            </a:r>
          </a:p>
          <a:p>
            <a:r>
              <a:rPr kumimoji="1" lang="ja-JP" altLang="en-US" dirty="0" smtClean="0"/>
              <a:t>出発地と目的地を設置するとその場所から目的地へナビ</a:t>
            </a:r>
            <a:endParaRPr kumimoji="1" lang="en-US" altLang="ja-JP" dirty="0" smtClean="0"/>
          </a:p>
          <a:p>
            <a:r>
              <a:rPr lang="ja-JP" altLang="en-US" dirty="0" smtClean="0"/>
              <a:t>位置認識が可能な場所においては、自動的に出発地が設定され、案内が可能</a:t>
            </a:r>
            <a:endParaRPr kumimoji="1" lang="en-US" altLang="ja-JP" dirty="0" smtClean="0"/>
          </a:p>
        </p:txBody>
      </p:sp>
    </p:spTree>
    <p:extLst>
      <p:ext uri="{BB962C8B-B14F-4D97-AF65-F5344CB8AC3E}">
        <p14:creationId xmlns:p14="http://schemas.microsoft.com/office/powerpoint/2010/main" val="2463644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災害情報提供</a:t>
            </a:r>
            <a:endParaRPr kumimoji="1" lang="ja-JP" altLang="en-US" dirty="0"/>
          </a:p>
        </p:txBody>
      </p:sp>
      <p:sp>
        <p:nvSpPr>
          <p:cNvPr id="4" name="スライド番号プレースホルダー 3"/>
          <p:cNvSpPr>
            <a:spLocks noGrp="1"/>
          </p:cNvSpPr>
          <p:nvPr>
            <p:ph type="sldNum" sz="quarter" idx="10"/>
          </p:nvPr>
        </p:nvSpPr>
        <p:spPr/>
        <p:txBody>
          <a:bodyPr/>
          <a:lstStyle/>
          <a:p>
            <a:fld id="{9428020F-992B-4841-BF89-8ABAF27B213C}" type="slidenum">
              <a:rPr lang="ja-JP" altLang="en-US" smtClean="0"/>
              <a:pPr/>
              <a:t>15</a:t>
            </a:fld>
            <a:endParaRPr lang="ja-JP" altLang="en-US"/>
          </a:p>
        </p:txBody>
      </p:sp>
      <p:pic>
        <p:nvPicPr>
          <p:cNvPr id="8" name="図 7"/>
          <p:cNvPicPr>
            <a:picLocks noChangeAspect="1"/>
          </p:cNvPicPr>
          <p:nvPr/>
        </p:nvPicPr>
        <p:blipFill rotWithShape="1">
          <a:blip r:embed="rId2"/>
          <a:srcRect l="16066" r="16238" b="7264"/>
          <a:stretch/>
        </p:blipFill>
        <p:spPr>
          <a:xfrm>
            <a:off x="247390" y="2138332"/>
            <a:ext cx="4141305" cy="3203659"/>
          </a:xfrm>
          <a:prstGeom prst="rect">
            <a:avLst/>
          </a:prstGeom>
        </p:spPr>
      </p:pic>
      <p:pic>
        <p:nvPicPr>
          <p:cNvPr id="9" name="図 8"/>
          <p:cNvPicPr/>
          <p:nvPr/>
        </p:nvPicPr>
        <p:blipFill>
          <a:blip r:embed="rId3">
            <a:extLst>
              <a:ext uri="{28A0092B-C50C-407E-A947-70E740481C1C}">
                <a14:useLocalDpi xmlns:a14="http://schemas.microsoft.com/office/drawing/2010/main" val="0"/>
              </a:ext>
            </a:extLst>
          </a:blip>
          <a:srcRect/>
          <a:stretch>
            <a:fillRect/>
          </a:stretch>
        </p:blipFill>
        <p:spPr bwMode="auto">
          <a:xfrm>
            <a:off x="4671390" y="2138332"/>
            <a:ext cx="4244203" cy="3022861"/>
          </a:xfrm>
          <a:prstGeom prst="rect">
            <a:avLst/>
          </a:prstGeom>
          <a:noFill/>
          <a:ln>
            <a:noFill/>
          </a:ln>
        </p:spPr>
      </p:pic>
      <p:sp>
        <p:nvSpPr>
          <p:cNvPr id="10" name="テキスト ボックス 9"/>
          <p:cNvSpPr txBox="1"/>
          <p:nvPr/>
        </p:nvSpPr>
        <p:spPr>
          <a:xfrm>
            <a:off x="762000" y="5596138"/>
            <a:ext cx="7520609" cy="646331"/>
          </a:xfrm>
          <a:prstGeom prst="rect">
            <a:avLst/>
          </a:prstGeom>
          <a:noFill/>
        </p:spPr>
        <p:txBody>
          <a:bodyPr wrap="square" rtlCol="0">
            <a:spAutoFit/>
          </a:bodyPr>
          <a:lstStyle/>
          <a:p>
            <a:pPr algn="l"/>
            <a:r>
              <a:rPr kumimoji="1" lang="ja-JP" altLang="en-US" dirty="0" smtClean="0">
                <a:solidFill>
                  <a:schemeClr val="bg2"/>
                </a:solidFill>
                <a:latin typeface="ヒラギノ角ゴ ProN W6"/>
                <a:ea typeface="ヒラギノ角ゴ ProN W6"/>
                <a:cs typeface="ヒラギノ角ゴ ProN W6"/>
              </a:rPr>
              <a:t>災害時モードに切り替えた場合に、最寄りの避難場所や、災害時の掲示板などの情報を提供</a:t>
            </a:r>
          </a:p>
        </p:txBody>
      </p:sp>
    </p:spTree>
    <p:extLst>
      <p:ext uri="{BB962C8B-B14F-4D97-AF65-F5344CB8AC3E}">
        <p14:creationId xmlns:p14="http://schemas.microsoft.com/office/powerpoint/2010/main" val="1986231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検討会への協力</a:t>
            </a:r>
            <a:endParaRPr kumimoji="1" lang="ja-JP" altLang="en-US" dirty="0"/>
          </a:p>
        </p:txBody>
      </p:sp>
      <p:sp>
        <p:nvSpPr>
          <p:cNvPr id="5" name="コンテンツ プレースホルダー 4"/>
          <p:cNvSpPr>
            <a:spLocks noGrp="1"/>
          </p:cNvSpPr>
          <p:nvPr>
            <p:ph idx="1"/>
          </p:nvPr>
        </p:nvSpPr>
        <p:spPr/>
        <p:txBody>
          <a:bodyPr/>
          <a:lstStyle/>
          <a:p>
            <a:pPr lvl="0"/>
            <a:r>
              <a:rPr lang="ja-JP" altLang="ja-JP" sz="2400" dirty="0"/>
              <a:t>技術委員会に対する協力</a:t>
            </a:r>
          </a:p>
          <a:p>
            <a:pPr lvl="1"/>
            <a:r>
              <a:rPr lang="ja-JP" altLang="ja-JP" dirty="0"/>
              <a:t>実装可能性に考慮した</a:t>
            </a:r>
            <a:r>
              <a:rPr lang="en-US" altLang="ja-JP" dirty="0"/>
              <a:t>Security Management Command</a:t>
            </a:r>
            <a:r>
              <a:rPr lang="ja-JP" altLang="ja-JP" dirty="0"/>
              <a:t>に関する提案を行った。</a:t>
            </a:r>
          </a:p>
          <a:p>
            <a:pPr lvl="1"/>
            <a:r>
              <a:rPr lang="en-US" altLang="ja-JP" dirty="0"/>
              <a:t>RDF</a:t>
            </a:r>
            <a:r>
              <a:rPr lang="ja-JP" altLang="ja-JP" dirty="0"/>
              <a:t>モデルに基づくデータの</a:t>
            </a:r>
            <a:r>
              <a:rPr lang="en-US" altLang="ja-JP" dirty="0"/>
              <a:t>JSON</a:t>
            </a:r>
            <a:r>
              <a:rPr lang="ja-JP" altLang="ja-JP" dirty="0"/>
              <a:t>形式での表現フォーマットに関する提案を行った。</a:t>
            </a:r>
          </a:p>
          <a:p>
            <a:pPr lvl="0"/>
            <a:r>
              <a:rPr lang="ja-JP" altLang="ja-JP" sz="2400" dirty="0"/>
              <a:t>データガバナンス委員会に対する協力</a:t>
            </a:r>
          </a:p>
          <a:p>
            <a:pPr lvl="1"/>
            <a:r>
              <a:rPr lang="ja-JP" altLang="ja-JP" dirty="0"/>
              <a:t>同委員会からの依頼がなかった。</a:t>
            </a:r>
          </a:p>
          <a:p>
            <a:pPr lvl="0"/>
            <a:r>
              <a:rPr lang="ja-JP" altLang="ja-JP" sz="2400" dirty="0"/>
              <a:t>利活用・普及委員会に対する協力</a:t>
            </a:r>
          </a:p>
          <a:p>
            <a:pPr lvl="1"/>
            <a:r>
              <a:rPr lang="ja-JP" altLang="ja-JP" dirty="0"/>
              <a:t>同委員会と共催で「オープンデータ・アプリコンテスト」を</a:t>
            </a:r>
            <a:r>
              <a:rPr lang="ja-JP" altLang="ja-JP" dirty="0" smtClean="0"/>
              <a:t>実施した。</a:t>
            </a:r>
            <a:endParaRPr lang="ja-JP" altLang="ja-JP" sz="2400" dirty="0"/>
          </a:p>
          <a:p>
            <a:endParaRPr kumimoji="1" lang="ja-JP" altLang="en-US" dirty="0"/>
          </a:p>
        </p:txBody>
      </p:sp>
      <p:sp>
        <p:nvSpPr>
          <p:cNvPr id="3" name="スライド番号プレースホルダー 2"/>
          <p:cNvSpPr>
            <a:spLocks noGrp="1"/>
          </p:cNvSpPr>
          <p:nvPr>
            <p:ph type="sldNum" sz="quarter" idx="10"/>
          </p:nvPr>
        </p:nvSpPr>
        <p:spPr/>
        <p:txBody>
          <a:bodyPr/>
          <a:lstStyle/>
          <a:p>
            <a:fld id="{9428020F-992B-4841-BF89-8ABAF27B213C}" type="slidenum">
              <a:rPr lang="ja-JP" altLang="en-US" smtClean="0"/>
              <a:pPr/>
              <a:t>16</a:t>
            </a:fld>
            <a:endParaRPr lang="ja-JP" altLang="en-US"/>
          </a:p>
        </p:txBody>
      </p:sp>
    </p:spTree>
    <p:extLst>
      <p:ext uri="{BB962C8B-B14F-4D97-AF65-F5344CB8AC3E}">
        <p14:creationId xmlns:p14="http://schemas.microsoft.com/office/powerpoint/2010/main" val="3202685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まとめ</a:t>
            </a:r>
            <a:endParaRPr kumimoji="1" lang="ja-JP" altLang="en-US" dirty="0"/>
          </a:p>
        </p:txBody>
      </p:sp>
      <p:sp>
        <p:nvSpPr>
          <p:cNvPr id="5" name="コンテンツ プレースホルダー 4"/>
          <p:cNvSpPr>
            <a:spLocks noGrp="1"/>
          </p:cNvSpPr>
          <p:nvPr>
            <p:ph idx="1"/>
          </p:nvPr>
        </p:nvSpPr>
        <p:spPr/>
        <p:txBody>
          <a:bodyPr>
            <a:normAutofit fontScale="92500"/>
          </a:bodyPr>
          <a:lstStyle/>
          <a:p>
            <a:r>
              <a:rPr kumimoji="1" lang="ja-JP" altLang="en-US" dirty="0" smtClean="0"/>
              <a:t>公共交通データの拡大</a:t>
            </a:r>
            <a:endParaRPr kumimoji="1" lang="en-US" altLang="ja-JP" dirty="0" smtClean="0"/>
          </a:p>
          <a:p>
            <a:pPr lvl="1"/>
            <a:r>
              <a:rPr kumimoji="1" lang="ja-JP" altLang="en-US" dirty="0" smtClean="0"/>
              <a:t>昨年度の３社局と比較して首都圏大手鉄道会社のデータならびに羽田空港発着の国内線（日本の国内線本数の約５割）に関する情報を</a:t>
            </a:r>
            <a:r>
              <a:rPr kumimoji="1" lang="en-US" altLang="ja-JP" dirty="0" smtClean="0"/>
              <a:t>API</a:t>
            </a:r>
            <a:r>
              <a:rPr kumimoji="1" lang="ja-JP" altLang="en-US" dirty="0" smtClean="0"/>
              <a:t>で取得できる環境を整備</a:t>
            </a:r>
            <a:endParaRPr kumimoji="1" lang="en-US" altLang="ja-JP" dirty="0" smtClean="0"/>
          </a:p>
          <a:p>
            <a:pPr lvl="2"/>
            <a:r>
              <a:rPr lang="ja-JP" altLang="en-US" dirty="0" smtClean="0"/>
              <a:t>フライト情報提供を行うための仕様を策定</a:t>
            </a:r>
            <a:endParaRPr kumimoji="1" lang="en-US" altLang="ja-JP" dirty="0" smtClean="0"/>
          </a:p>
          <a:p>
            <a:pPr lvl="2"/>
            <a:r>
              <a:rPr lang="ja-JP" altLang="en-US" dirty="0" smtClean="0"/>
              <a:t>昨年実施した山手線の情報提供の場合は考慮不要であった、列車種別の追加など実用的な枠組みでの</a:t>
            </a:r>
            <a:r>
              <a:rPr lang="en-US" altLang="ja-JP" dirty="0" smtClean="0"/>
              <a:t>API</a:t>
            </a:r>
            <a:r>
              <a:rPr lang="ja-JP" altLang="en-US" dirty="0" smtClean="0"/>
              <a:t>を実現</a:t>
            </a:r>
            <a:endParaRPr kumimoji="1" lang="en-US" altLang="ja-JP" dirty="0" smtClean="0"/>
          </a:p>
          <a:p>
            <a:pPr lvl="1"/>
            <a:r>
              <a:rPr lang="ja-JP" altLang="en-US" dirty="0" smtClean="0"/>
              <a:t>リアルタイムデータとして、施設混雑状況（チケットカウンタの情報）を拡大</a:t>
            </a:r>
            <a:endParaRPr kumimoji="1" lang="en-US" altLang="ja-JP" dirty="0" smtClean="0"/>
          </a:p>
          <a:p>
            <a:pPr lvl="1"/>
            <a:r>
              <a:rPr kumimoji="1" lang="ja-JP" altLang="en-US" dirty="0" smtClean="0"/>
              <a:t>施設情報に関しても、東京駅以外に新宿駅、羽田空港に拡大し情報提供を実施</a:t>
            </a:r>
            <a:endParaRPr kumimoji="1" lang="en-US" altLang="ja-JP" dirty="0" smtClean="0"/>
          </a:p>
          <a:p>
            <a:pPr lvl="1"/>
            <a:r>
              <a:rPr kumimoji="1" lang="ja-JP" altLang="en-US" dirty="0" smtClean="0"/>
              <a:t>災害時にモードを切り替えて避難場所の情報を提供するシステムを構築</a:t>
            </a:r>
            <a:endParaRPr kumimoji="1" lang="en-US" altLang="ja-JP" dirty="0" smtClean="0"/>
          </a:p>
          <a:p>
            <a:r>
              <a:rPr lang="ja-JP" altLang="en-US" dirty="0" smtClean="0"/>
              <a:t>アプリコンテスト</a:t>
            </a:r>
            <a:endParaRPr lang="en-US" altLang="ja-JP" dirty="0" smtClean="0"/>
          </a:p>
          <a:p>
            <a:pPr lvl="1"/>
            <a:r>
              <a:rPr kumimoji="1" lang="ja-JP" altLang="en-US" dirty="0" smtClean="0"/>
              <a:t>アプリコンテストにおいて、</a:t>
            </a:r>
            <a:r>
              <a:rPr lang="ja-JP" altLang="en-US" dirty="0" smtClean="0"/>
              <a:t>３</a:t>
            </a:r>
            <a:r>
              <a:rPr lang="en-US" altLang="ja-JP" dirty="0" smtClean="0"/>
              <a:t>D</a:t>
            </a:r>
            <a:r>
              <a:rPr lang="ja-JP" altLang="en-US" dirty="0" smtClean="0"/>
              <a:t>山手線時計など、</a:t>
            </a:r>
            <a:r>
              <a:rPr kumimoji="1" lang="ja-JP" altLang="en-US" dirty="0" smtClean="0"/>
              <a:t>昨年よりもさらにインパクトのあるアプリケーションが開発された。３</a:t>
            </a:r>
            <a:r>
              <a:rPr kumimoji="1" lang="en-US" altLang="ja-JP" dirty="0" smtClean="0"/>
              <a:t>D</a:t>
            </a:r>
            <a:r>
              <a:rPr kumimoji="1" lang="ja-JP" altLang="en-US" dirty="0" smtClean="0"/>
              <a:t>山手線時計は技術的にも</a:t>
            </a:r>
            <a:r>
              <a:rPr lang="en-US" altLang="ja-JP" dirty="0" smtClean="0"/>
              <a:t>HTLM5 </a:t>
            </a:r>
            <a:r>
              <a:rPr lang="ja-JP" altLang="en-US" dirty="0" smtClean="0"/>
              <a:t>を駆使した</a:t>
            </a:r>
            <a:r>
              <a:rPr lang="en-US" altLang="ja-JP" dirty="0" smtClean="0"/>
              <a:t>3D</a:t>
            </a:r>
            <a:r>
              <a:rPr lang="ja-JP" altLang="en-US" dirty="0" smtClean="0"/>
              <a:t>描画が特徴的で優れている。</a:t>
            </a:r>
            <a:endParaRPr lang="en-US" altLang="ja-JP" dirty="0" smtClean="0"/>
          </a:p>
          <a:p>
            <a:pPr lvl="1"/>
            <a:r>
              <a:rPr kumimoji="1" lang="ja-JP" altLang="en-US" dirty="0" smtClean="0"/>
              <a:t>データトラフィックを踏まえた情報配信など技術的に考慮されたアプリケーションも開発された</a:t>
            </a:r>
            <a:endParaRPr kumimoji="1" lang="en-US" altLang="ja-JP" dirty="0" smtClean="0"/>
          </a:p>
          <a:p>
            <a:endParaRPr kumimoji="1" lang="en-US" altLang="ja-JP" dirty="0" smtClean="0"/>
          </a:p>
        </p:txBody>
      </p:sp>
      <p:sp>
        <p:nvSpPr>
          <p:cNvPr id="3" name="スライド番号プレースホルダー 2"/>
          <p:cNvSpPr>
            <a:spLocks noGrp="1"/>
          </p:cNvSpPr>
          <p:nvPr>
            <p:ph type="sldNum" sz="quarter" idx="10"/>
          </p:nvPr>
        </p:nvSpPr>
        <p:spPr/>
        <p:txBody>
          <a:bodyPr/>
          <a:lstStyle/>
          <a:p>
            <a:fld id="{9428020F-992B-4841-BF89-8ABAF27B213C}" type="slidenum">
              <a:rPr lang="ja-JP" altLang="en-US" smtClean="0"/>
              <a:pPr/>
              <a:t>17</a:t>
            </a:fld>
            <a:endParaRPr lang="ja-JP" altLang="en-US"/>
          </a:p>
        </p:txBody>
      </p:sp>
    </p:spTree>
    <p:extLst>
      <p:ext uri="{BB962C8B-B14F-4D97-AF65-F5344CB8AC3E}">
        <p14:creationId xmlns:p14="http://schemas.microsoft.com/office/powerpoint/2010/main" val="15109118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endParaRPr lang="ja-JP" altLang="en-US"/>
          </a:p>
        </p:txBody>
      </p:sp>
      <p:sp>
        <p:nvSpPr>
          <p:cNvPr id="5" name="テキスト プレースホルダ 4"/>
          <p:cNvSpPr>
            <a:spLocks noGrp="1"/>
          </p:cNvSpPr>
          <p:nvPr>
            <p:ph type="body" idx="1"/>
          </p:nvPr>
        </p:nvSpPr>
        <p:spPr/>
        <p:txBody>
          <a:bodyPr>
            <a:normAutofit/>
          </a:bodyPr>
          <a:lstStyle/>
          <a:p>
            <a:r>
              <a:rPr lang="en-US" altLang="ja-JP" sz="2400" dirty="0" smtClean="0"/>
              <a:t>(C) 2014 YRP</a:t>
            </a:r>
            <a:r>
              <a:rPr lang="ja-JP" altLang="en-US" sz="2400" dirty="0" smtClean="0"/>
              <a:t>ユビキタス・ネットワーキング研究所</a:t>
            </a:r>
            <a:r>
              <a:rPr lang="en-US" altLang="ja-JP" sz="2400" dirty="0" smtClean="0"/>
              <a:t>, </a:t>
            </a:r>
            <a:br>
              <a:rPr lang="en-US" altLang="ja-JP" sz="2400" dirty="0" smtClean="0"/>
            </a:br>
            <a:r>
              <a:rPr lang="en-US" altLang="ja-JP" sz="2400" dirty="0" smtClean="0"/>
              <a:t>All Rights Reserved.</a:t>
            </a:r>
            <a:endParaRPr lang="ja-JP" altLang="en-US" sz="2400" dirty="0"/>
          </a:p>
        </p:txBody>
      </p:sp>
      <p:sp>
        <p:nvSpPr>
          <p:cNvPr id="3" name="スライド番号プレースホルダ 2"/>
          <p:cNvSpPr>
            <a:spLocks noGrp="1"/>
          </p:cNvSpPr>
          <p:nvPr>
            <p:ph type="sldNum" sz="quarter" idx="10"/>
          </p:nvPr>
        </p:nvSpPr>
        <p:spPr/>
        <p:txBody>
          <a:bodyPr/>
          <a:lstStyle/>
          <a:p>
            <a:fld id="{889EB0C9-E24B-463D-BB62-FF98DEA61778}" type="slidenum">
              <a:rPr lang="ja-JP" altLang="en-US" smtClean="0"/>
              <a:pPr/>
              <a:t>18</a:t>
            </a:fld>
            <a:endParaRPr lang="en-US" altLang="ja-JP"/>
          </a:p>
        </p:txBody>
      </p:sp>
      <p:sp>
        <p:nvSpPr>
          <p:cNvPr id="2" name="テキスト ボックス 1"/>
          <p:cNvSpPr txBox="1"/>
          <p:nvPr/>
        </p:nvSpPr>
        <p:spPr>
          <a:xfrm>
            <a:off x="9500260" y="4508175"/>
            <a:ext cx="184666" cy="369332"/>
          </a:xfrm>
          <a:prstGeom prst="rect">
            <a:avLst/>
          </a:prstGeom>
          <a:noFill/>
        </p:spPr>
        <p:txBody>
          <a:bodyPr wrap="none" rtlCol="0">
            <a:spAutoFit/>
          </a:bodyPr>
          <a:lstStyle/>
          <a:p>
            <a:pPr algn="l"/>
            <a:endParaRPr kumimoji="1" lang="ja-JP" altLang="en-US" dirty="0" smtClean="0">
              <a:solidFill>
                <a:schemeClr val="bg2"/>
              </a:solidFill>
              <a:latin typeface="ヒラギノ角ゴ ProN W6"/>
              <a:ea typeface="ヒラギノ角ゴ ProN W6"/>
              <a:cs typeface="ヒラギノ角ゴ ProN W6"/>
            </a:endParaRPr>
          </a:p>
        </p:txBody>
      </p:sp>
    </p:spTree>
    <p:extLst>
      <p:ext uri="{BB962C8B-B14F-4D97-AF65-F5344CB8AC3E}">
        <p14:creationId xmlns:p14="http://schemas.microsoft.com/office/powerpoint/2010/main" val="2335021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平成</a:t>
            </a:r>
            <a:r>
              <a:rPr lang="en-US" altLang="ja-JP" dirty="0" smtClean="0"/>
              <a:t>25</a:t>
            </a:r>
            <a:r>
              <a:rPr lang="ja-JP" altLang="en-US" dirty="0" smtClean="0"/>
              <a:t>年度実証実験概要</a:t>
            </a:r>
            <a:endParaRPr lang="ja-JP" altLang="en-US" dirty="0"/>
          </a:p>
        </p:txBody>
      </p:sp>
      <p:sp>
        <p:nvSpPr>
          <p:cNvPr id="3" name="コンテンツ プレースホルダ 2"/>
          <p:cNvSpPr>
            <a:spLocks noGrp="1"/>
          </p:cNvSpPr>
          <p:nvPr>
            <p:ph idx="1"/>
          </p:nvPr>
        </p:nvSpPr>
        <p:spPr/>
        <p:txBody>
          <a:bodyPr>
            <a:normAutofit/>
          </a:bodyPr>
          <a:lstStyle/>
          <a:p>
            <a:pPr marL="457200" indent="-457200">
              <a:buFont typeface="+mj-lt"/>
              <a:buAutoNum type="arabicPeriod"/>
            </a:pPr>
            <a:r>
              <a:rPr lang="ja-JP" altLang="ja-JP" dirty="0"/>
              <a:t>公共交通情報データ規格及び</a:t>
            </a:r>
            <a:r>
              <a:rPr lang="en-US" altLang="ja-JP" dirty="0"/>
              <a:t>API</a:t>
            </a:r>
            <a:r>
              <a:rPr lang="ja-JP" altLang="ja-JP" dirty="0"/>
              <a:t>規格の精査 </a:t>
            </a:r>
            <a:endParaRPr lang="en-US" altLang="ja-JP" dirty="0" smtClean="0"/>
          </a:p>
          <a:p>
            <a:pPr lvl="1"/>
            <a:r>
              <a:rPr lang="en-US" altLang="ja-JP" dirty="0" smtClean="0"/>
              <a:t>API</a:t>
            </a:r>
            <a:r>
              <a:rPr lang="ja-JP" altLang="en-US" dirty="0" smtClean="0"/>
              <a:t>仕様の改善を実施</a:t>
            </a:r>
            <a:endParaRPr lang="en-US" altLang="ja-JP" dirty="0" smtClean="0"/>
          </a:p>
          <a:p>
            <a:pPr lvl="1"/>
            <a:r>
              <a:rPr lang="ja-JP" altLang="en-US" dirty="0" smtClean="0"/>
              <a:t>外部仕様書におけるセキュリティコマンドの改善</a:t>
            </a:r>
            <a:endParaRPr lang="en-US" altLang="ja-JP" dirty="0" smtClean="0"/>
          </a:p>
          <a:p>
            <a:pPr lvl="1"/>
            <a:r>
              <a:rPr lang="en-US" altLang="ja-JP" dirty="0" smtClean="0"/>
              <a:t>12</a:t>
            </a:r>
            <a:r>
              <a:rPr lang="ja-JP" altLang="en-US" dirty="0" smtClean="0"/>
              <a:t>社局の公共交通データを</a:t>
            </a:r>
            <a:r>
              <a:rPr lang="en-US" altLang="ja-JP" dirty="0" smtClean="0"/>
              <a:t>API</a:t>
            </a:r>
            <a:r>
              <a:rPr lang="ja-JP" altLang="en-US" dirty="0" smtClean="0"/>
              <a:t>で提供</a:t>
            </a:r>
            <a:endParaRPr lang="en-US" altLang="ja-JP" dirty="0" smtClean="0"/>
          </a:p>
          <a:p>
            <a:pPr marL="457200" indent="-457200">
              <a:buFont typeface="+mj-lt"/>
              <a:buAutoNum type="arabicPeriod"/>
            </a:pPr>
            <a:r>
              <a:rPr lang="ja-JP" altLang="ja-JP" dirty="0"/>
              <a:t>公共交通運行情報</a:t>
            </a:r>
            <a:r>
              <a:rPr lang="ja-JP" altLang="ja-JP" dirty="0" smtClean="0"/>
              <a:t>カタログサービス</a:t>
            </a:r>
            <a:endParaRPr lang="en-US" altLang="ja-JP" dirty="0"/>
          </a:p>
          <a:p>
            <a:pPr lvl="1"/>
            <a:r>
              <a:rPr lang="ja-JP" altLang="en-US" dirty="0" smtClean="0"/>
              <a:t>リアルタイム</a:t>
            </a:r>
            <a:r>
              <a:rPr lang="ja-JP" altLang="en-US" dirty="0"/>
              <a:t>列車・バス情報提供アプリ「ドコシル」の開発評価</a:t>
            </a:r>
            <a:endParaRPr lang="en-US" altLang="ja-JP" dirty="0" smtClean="0"/>
          </a:p>
          <a:p>
            <a:pPr marL="457200" indent="-457200">
              <a:buFont typeface="+mj-lt"/>
              <a:buAutoNum type="arabicPeriod"/>
            </a:pPr>
            <a:r>
              <a:rPr lang="ja-JP" altLang="ja-JP" dirty="0"/>
              <a:t>公共交通施設情報のカタログサービス </a:t>
            </a:r>
            <a:endParaRPr lang="en-US" altLang="ja-JP" dirty="0" smtClean="0"/>
          </a:p>
          <a:p>
            <a:pPr lvl="1"/>
            <a:r>
              <a:rPr lang="en-US" altLang="en-US" dirty="0" smtClean="0"/>
              <a:t>施設</a:t>
            </a:r>
            <a:r>
              <a:rPr lang="en-US" altLang="en-US" dirty="0"/>
              <a:t>情報提供アプリ「</a:t>
            </a:r>
            <a:r>
              <a:rPr lang="ja-JP" altLang="en-US" dirty="0"/>
              <a:t>ココシルターミナル」の開発</a:t>
            </a:r>
            <a:r>
              <a:rPr lang="ja-JP" altLang="en-US" dirty="0" smtClean="0"/>
              <a:t>評価</a:t>
            </a:r>
            <a:endParaRPr lang="en-US" altLang="ja-JP" dirty="0" smtClean="0"/>
          </a:p>
          <a:p>
            <a:pPr marL="457200" indent="-457200">
              <a:buFont typeface="+mj-lt"/>
              <a:buAutoNum type="arabicPeriod"/>
            </a:pPr>
            <a:r>
              <a:rPr lang="ja-JP" altLang="ja-JP" dirty="0"/>
              <a:t>公共交通情報の利活用促進のための普及活動</a:t>
            </a:r>
            <a:endParaRPr lang="en-US" altLang="ja-JP" dirty="0"/>
          </a:p>
          <a:p>
            <a:pPr lvl="1"/>
            <a:r>
              <a:rPr lang="ja-JP" altLang="en-US" dirty="0"/>
              <a:t>オープンデータ・アプリコンテストを実施</a:t>
            </a:r>
            <a:endParaRPr lang="en-US" altLang="ja-JP" dirty="0"/>
          </a:p>
          <a:p>
            <a:pPr lvl="1"/>
            <a:r>
              <a:rPr lang="ja-JP" altLang="en-US" dirty="0"/>
              <a:t>開発者サイトを構築し、開発者に対して情報を提供</a:t>
            </a:r>
            <a:endParaRPr lang="en-US" altLang="ja-JP" dirty="0"/>
          </a:p>
          <a:p>
            <a:pPr lvl="1"/>
            <a:r>
              <a:rPr lang="ja-JP" altLang="en-US" dirty="0"/>
              <a:t>コンテストは他の公募事業も含め、総務省ならびにオープンデータ流通推進コンソーシアムが主催</a:t>
            </a:r>
            <a:endParaRPr lang="en-US" altLang="ja-JP" dirty="0"/>
          </a:p>
          <a:p>
            <a:endParaRPr lang="en-US" altLang="ja-JP" dirty="0" smtClean="0"/>
          </a:p>
        </p:txBody>
      </p:sp>
      <p:sp>
        <p:nvSpPr>
          <p:cNvPr id="4" name="スライド番号プレースホルダー 3"/>
          <p:cNvSpPr>
            <a:spLocks noGrp="1"/>
          </p:cNvSpPr>
          <p:nvPr>
            <p:ph type="sldNum" sz="quarter" idx="10"/>
          </p:nvPr>
        </p:nvSpPr>
        <p:spPr/>
        <p:txBody>
          <a:bodyPr/>
          <a:lstStyle/>
          <a:p>
            <a:fld id="{9428020F-992B-4841-BF89-8ABAF27B213C}" type="slidenum">
              <a:rPr lang="ja-JP" altLang="en-US" smtClean="0"/>
              <a:pPr/>
              <a:t>2</a:t>
            </a:fld>
            <a:endParaRPr lang="ja-JP" altLang="en-US"/>
          </a:p>
        </p:txBody>
      </p:sp>
    </p:spTree>
    <p:extLst>
      <p:ext uri="{BB962C8B-B14F-4D97-AF65-F5344CB8AC3E}">
        <p14:creationId xmlns:p14="http://schemas.microsoft.com/office/powerpoint/2010/main" val="1298306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公共交通情報データ規格及び</a:t>
            </a:r>
            <a:r>
              <a:rPr lang="en-US" altLang="ja-JP" dirty="0"/>
              <a:t>API</a:t>
            </a:r>
            <a:r>
              <a:rPr lang="ja-JP" altLang="ja-JP" dirty="0"/>
              <a:t>規格の精査</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API</a:t>
            </a:r>
            <a:r>
              <a:rPr kumimoji="1" lang="ja-JP" altLang="en-US" dirty="0" smtClean="0"/>
              <a:t>規格の追加拡張</a:t>
            </a:r>
            <a:endParaRPr kumimoji="1" lang="en-US" altLang="ja-JP" dirty="0" smtClean="0"/>
          </a:p>
          <a:p>
            <a:pPr lvl="1"/>
            <a:r>
              <a:rPr lang="ja-JP" altLang="en-US" dirty="0" smtClean="0"/>
              <a:t>フライト情報、フライト時刻表への対応を実施</a:t>
            </a:r>
            <a:endParaRPr lang="en-US" altLang="ja-JP" dirty="0" smtClean="0"/>
          </a:p>
          <a:p>
            <a:pPr lvl="2"/>
            <a:r>
              <a:rPr kumimoji="1" lang="ja-JP" altLang="en-US" dirty="0" smtClean="0"/>
              <a:t>語彙として航空機関連の語彙を追加</a:t>
            </a:r>
            <a:endParaRPr kumimoji="1" lang="en-US" altLang="ja-JP" dirty="0" smtClean="0"/>
          </a:p>
          <a:p>
            <a:pPr lvl="2"/>
            <a:r>
              <a:rPr lang="en-US" altLang="ja-JP" dirty="0" smtClean="0"/>
              <a:t>API</a:t>
            </a:r>
            <a:r>
              <a:rPr lang="ja-JP" altLang="en-US" dirty="0" smtClean="0"/>
              <a:t>仕様に航空機関連の語彙を追加</a:t>
            </a:r>
            <a:endParaRPr lang="en-US" altLang="ja-JP" dirty="0" smtClean="0"/>
          </a:p>
          <a:p>
            <a:pPr lvl="1"/>
            <a:r>
              <a:rPr kumimoji="1" lang="ja-JP" altLang="en-US" dirty="0" smtClean="0"/>
              <a:t>混雑状況センサの仕様追加</a:t>
            </a:r>
            <a:endParaRPr kumimoji="1" lang="en-US" altLang="ja-JP" dirty="0" smtClean="0"/>
          </a:p>
          <a:p>
            <a:pPr lvl="2"/>
            <a:r>
              <a:rPr kumimoji="1" lang="ja-JP" altLang="en-US" dirty="0" smtClean="0"/>
              <a:t>カウンタのリアルタイムな混雑状況を取得するための</a:t>
            </a:r>
            <a:r>
              <a:rPr kumimoji="1" lang="en-US" altLang="ja-JP" dirty="0" smtClean="0"/>
              <a:t>API</a:t>
            </a:r>
            <a:r>
              <a:rPr kumimoji="1" lang="ja-JP" altLang="en-US" dirty="0" smtClean="0"/>
              <a:t>、データ・フォーマットを追加</a:t>
            </a:r>
            <a:endParaRPr kumimoji="1" lang="en-US" altLang="ja-JP" dirty="0" smtClean="0"/>
          </a:p>
          <a:p>
            <a:r>
              <a:rPr lang="ja-JP" altLang="en-US" dirty="0" smtClean="0"/>
              <a:t>データ・フォーマットの精査</a:t>
            </a:r>
            <a:endParaRPr lang="en-US" altLang="ja-JP" dirty="0" smtClean="0"/>
          </a:p>
          <a:p>
            <a:pPr lvl="1"/>
            <a:r>
              <a:rPr kumimoji="1" lang="ja-JP" altLang="en-US" dirty="0" smtClean="0"/>
              <a:t>昨年度実装した際に策定した公共交通のデータ・フォーマットに関して、改善修正を実施</a:t>
            </a:r>
            <a:endParaRPr kumimoji="1" lang="en-US" altLang="ja-JP" dirty="0" smtClean="0"/>
          </a:p>
          <a:p>
            <a:r>
              <a:rPr lang="ja-JP" altLang="en-US" dirty="0" smtClean="0"/>
              <a:t>アクセス制御の実現</a:t>
            </a:r>
            <a:endParaRPr lang="en-US" altLang="ja-JP" dirty="0" smtClean="0"/>
          </a:p>
          <a:p>
            <a:pPr lvl="1"/>
            <a:r>
              <a:rPr lang="ja-JP" altLang="en-US" dirty="0" smtClean="0"/>
              <a:t>セキュリティマネージメントコマンドをベースとしたアクセス制御メカニズムを実現</a:t>
            </a:r>
            <a:endParaRPr kumimoji="1" lang="ja-JP" altLang="en-US" dirty="0"/>
          </a:p>
        </p:txBody>
      </p:sp>
      <p:sp>
        <p:nvSpPr>
          <p:cNvPr id="4" name="スライド番号プレースホルダー 3"/>
          <p:cNvSpPr>
            <a:spLocks noGrp="1"/>
          </p:cNvSpPr>
          <p:nvPr>
            <p:ph type="sldNum" sz="quarter" idx="10"/>
          </p:nvPr>
        </p:nvSpPr>
        <p:spPr/>
        <p:txBody>
          <a:bodyPr/>
          <a:lstStyle/>
          <a:p>
            <a:fld id="{9428020F-992B-4841-BF89-8ABAF27B213C}" type="slidenum">
              <a:rPr lang="ja-JP" altLang="en-US" smtClean="0"/>
              <a:pPr/>
              <a:t>3</a:t>
            </a:fld>
            <a:endParaRPr lang="ja-JP" altLang="en-US"/>
          </a:p>
        </p:txBody>
      </p:sp>
    </p:spTree>
    <p:extLst>
      <p:ext uri="{BB962C8B-B14F-4D97-AF65-F5344CB8AC3E}">
        <p14:creationId xmlns:p14="http://schemas.microsoft.com/office/powerpoint/2010/main" val="3375597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データ公開・二次利用に関する</a:t>
            </a:r>
            <a:r>
              <a:rPr lang="ja-JP" altLang="en-US" dirty="0" smtClean="0"/>
              <a:t>調査</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kumimoji="1" lang="ja-JP" altLang="en-US" dirty="0" smtClean="0"/>
              <a:t>データの一次利用、二次利用、三次利用の定義</a:t>
            </a:r>
            <a:endParaRPr kumimoji="1" lang="en-US" altLang="ja-JP" dirty="0" smtClean="0"/>
          </a:p>
          <a:p>
            <a:pPr lvl="1"/>
            <a:r>
              <a:rPr kumimoji="1" lang="ja-JP" altLang="en-US" dirty="0" smtClean="0"/>
              <a:t>一次利用：権利保有者がデータを利用すること</a:t>
            </a:r>
            <a:endParaRPr kumimoji="1" lang="en-US" altLang="ja-JP" dirty="0" smtClean="0"/>
          </a:p>
          <a:p>
            <a:pPr lvl="1"/>
            <a:r>
              <a:rPr lang="ja-JP" altLang="en-US" dirty="0" smtClean="0"/>
              <a:t>二次利用：権利保有者から許諾を受けた者がデータを利用すること</a:t>
            </a:r>
            <a:endParaRPr lang="en-US" altLang="ja-JP" dirty="0" smtClean="0"/>
          </a:p>
          <a:p>
            <a:pPr lvl="1"/>
            <a:r>
              <a:rPr kumimoji="1" lang="ja-JP" altLang="en-US" dirty="0" smtClean="0"/>
              <a:t>三次利用：二次利用者から許諾を受けた者がデータを利用すること</a:t>
            </a:r>
            <a:endParaRPr kumimoji="1" lang="en-US" altLang="ja-JP" dirty="0" smtClean="0"/>
          </a:p>
          <a:p>
            <a:r>
              <a:rPr kumimoji="1" lang="ja-JP" altLang="en-US" dirty="0" smtClean="0"/>
              <a:t>国土交通省国土数値情報</a:t>
            </a:r>
            <a:endParaRPr kumimoji="1" lang="en-US" altLang="ja-JP" dirty="0" smtClean="0"/>
          </a:p>
          <a:p>
            <a:pPr lvl="1"/>
            <a:r>
              <a:rPr lang="ja-JP" altLang="en-US" dirty="0" smtClean="0"/>
              <a:t>次に示す２点を満たすことで二次利用可能</a:t>
            </a:r>
            <a:endParaRPr kumimoji="1" lang="en-US" altLang="ja-JP" dirty="0" smtClean="0"/>
          </a:p>
          <a:p>
            <a:pPr marL="698345" lvl="1" indent="-342900">
              <a:buFont typeface="+mj-lt"/>
              <a:buAutoNum type="arabicPeriod"/>
            </a:pPr>
            <a:r>
              <a:rPr lang="ja-JP" altLang="ja-JP" dirty="0"/>
              <a:t>二次利用を行ったサービス・ページの画面に、「国土数値情報（○○データ）　国土交通省」を利用している旨</a:t>
            </a:r>
            <a:r>
              <a:rPr lang="ja-JP" altLang="ja-JP" dirty="0" smtClean="0"/>
              <a:t>明記</a:t>
            </a:r>
            <a:r>
              <a:rPr lang="ja-JP" altLang="en-US" dirty="0" smtClean="0"/>
              <a:t>すること</a:t>
            </a:r>
            <a:endParaRPr lang="ja-JP" altLang="ja-JP" dirty="0"/>
          </a:p>
          <a:p>
            <a:pPr marL="698345" lvl="1" indent="-342900">
              <a:buFont typeface="+mj-lt"/>
              <a:buAutoNum type="arabicPeriod"/>
            </a:pPr>
            <a:r>
              <a:rPr lang="ja-JP" altLang="ja-JP" dirty="0"/>
              <a:t>鉄道路線・駅情報については、商用</a:t>
            </a:r>
            <a:r>
              <a:rPr lang="ja-JP" altLang="ja-JP" dirty="0" smtClean="0"/>
              <a:t>利用</a:t>
            </a:r>
            <a:r>
              <a:rPr lang="ja-JP" altLang="en-US" dirty="0" smtClean="0"/>
              <a:t>しないこと</a:t>
            </a:r>
            <a:endParaRPr lang="en-US" altLang="ja-JP" dirty="0"/>
          </a:p>
          <a:p>
            <a:r>
              <a:rPr kumimoji="1" lang="ja-JP" altLang="en-US" dirty="0" smtClean="0"/>
              <a:t>鉄道事業者時刻表情報、運行情報</a:t>
            </a:r>
            <a:endParaRPr kumimoji="1" lang="en-US" altLang="ja-JP" dirty="0" smtClean="0"/>
          </a:p>
          <a:p>
            <a:pPr lvl="1"/>
            <a:r>
              <a:rPr lang="ja-JP" altLang="en-US" dirty="0" smtClean="0"/>
              <a:t>時刻表情報や運行情報などで整備されているデータに関しては、基本的に二次利用は可能であるが、三次利用は不可である。理由は、</a:t>
            </a:r>
            <a:r>
              <a:rPr lang="ja-JP" altLang="ja-JP" dirty="0" smtClean="0"/>
              <a:t>商用</a:t>
            </a:r>
            <a:r>
              <a:rPr lang="ja-JP" altLang="ja-JP" dirty="0"/>
              <a:t>で取引されているデータであり、かつ</a:t>
            </a:r>
            <a:r>
              <a:rPr lang="ja-JP" altLang="ja-JP" dirty="0" smtClean="0"/>
              <a:t>、</a:t>
            </a:r>
            <a:r>
              <a:rPr lang="ja-JP" altLang="en-US" dirty="0" smtClean="0"/>
              <a:t>三次</a:t>
            </a:r>
            <a:r>
              <a:rPr lang="ja-JP" altLang="ja-JP" dirty="0" smtClean="0"/>
              <a:t>利用</a:t>
            </a:r>
            <a:r>
              <a:rPr lang="ja-JP" altLang="ja-JP" dirty="0"/>
              <a:t>を許可していないデータで</a:t>
            </a:r>
            <a:r>
              <a:rPr lang="ja-JP" altLang="ja-JP" dirty="0" smtClean="0"/>
              <a:t>あるため</a:t>
            </a:r>
            <a:r>
              <a:rPr lang="ja-JP" altLang="en-US" dirty="0" smtClean="0"/>
              <a:t>である。</a:t>
            </a:r>
            <a:endParaRPr lang="ja-JP" altLang="ja-JP" dirty="0"/>
          </a:p>
          <a:p>
            <a:pPr lvl="1"/>
            <a:r>
              <a:rPr lang="ja-JP" altLang="en-US" dirty="0" smtClean="0"/>
              <a:t>今回のケースでは、二次利用者は</a:t>
            </a:r>
            <a:r>
              <a:rPr lang="en-US" altLang="ja-JP" dirty="0" smtClean="0"/>
              <a:t>UNL</a:t>
            </a:r>
            <a:r>
              <a:rPr lang="ja-JP" altLang="en-US" dirty="0" smtClean="0"/>
              <a:t>であり、三次利用者はコンテストに参加した開発者となっていた。そのため、無条件での許諾はできないという見解となった。ただし、今回の実証実験へのデータ提供という観点で特例として次の条件を満たす場合に提供を行う形とした。</a:t>
            </a:r>
            <a:endParaRPr lang="en-US" altLang="ja-JP" dirty="0" smtClean="0"/>
          </a:p>
          <a:p>
            <a:pPr lvl="2"/>
            <a:r>
              <a:rPr lang="ja-JP" altLang="ja-JP" dirty="0" smtClean="0"/>
              <a:t>データ</a:t>
            </a:r>
            <a:r>
              <a:rPr lang="ja-JP" altLang="ja-JP" dirty="0"/>
              <a:t>の完全性に関して提供元が責任を負わないこと。</a:t>
            </a:r>
          </a:p>
          <a:p>
            <a:pPr lvl="2"/>
            <a:r>
              <a:rPr lang="ja-JP" altLang="ja-JP" dirty="0"/>
              <a:t>無担保・無保証（</a:t>
            </a:r>
            <a:r>
              <a:rPr lang="en-US" altLang="ja-JP" dirty="0"/>
              <a:t>No Warranty</a:t>
            </a:r>
            <a:r>
              <a:rPr lang="ja-JP" altLang="ja-JP" dirty="0"/>
              <a:t>）であること。</a:t>
            </a:r>
          </a:p>
          <a:p>
            <a:pPr lvl="2"/>
            <a:r>
              <a:rPr lang="ja-JP" altLang="ja-JP" dirty="0" smtClean="0"/>
              <a:t>暴力団</a:t>
            </a:r>
            <a:r>
              <a:rPr lang="ja-JP" altLang="ja-JP" dirty="0"/>
              <a:t>などの</a:t>
            </a:r>
            <a:r>
              <a:rPr lang="ja-JP" altLang="ja-JP" dirty="0" smtClean="0"/>
              <a:t>組織、</a:t>
            </a:r>
            <a:r>
              <a:rPr lang="ja-JP" altLang="ja-JP" dirty="0"/>
              <a:t>テロ組織が悪用した</a:t>
            </a:r>
            <a:r>
              <a:rPr lang="ja-JP" altLang="ja-JP" dirty="0" smtClean="0"/>
              <a:t>場合</a:t>
            </a:r>
            <a:r>
              <a:rPr lang="ja-JP" altLang="en-US" dirty="0" smtClean="0"/>
              <a:t>の対応を考慮すること。</a:t>
            </a:r>
            <a:endParaRPr lang="en-US" altLang="ja-JP" dirty="0" smtClean="0"/>
          </a:p>
          <a:p>
            <a:pPr lvl="2"/>
            <a:r>
              <a:rPr lang="ja-JP" altLang="en-US" dirty="0" smtClean="0"/>
              <a:t>本</a:t>
            </a:r>
            <a:r>
              <a:rPr lang="en-US" altLang="ja-JP" dirty="0" smtClean="0"/>
              <a:t>API</a:t>
            </a:r>
            <a:r>
              <a:rPr lang="ja-JP" altLang="en-US" dirty="0" smtClean="0"/>
              <a:t>から提供されたデータを用いて実サービスを提供しないこと。</a:t>
            </a:r>
            <a:endParaRPr lang="ja-JP" altLang="ja-JP" dirty="0"/>
          </a:p>
          <a:p>
            <a:pPr lvl="1"/>
            <a:endParaRPr kumimoji="1" lang="ja-JP" altLang="en-US" dirty="0"/>
          </a:p>
        </p:txBody>
      </p:sp>
      <p:sp>
        <p:nvSpPr>
          <p:cNvPr id="4" name="スライド番号プレースホルダー 3"/>
          <p:cNvSpPr>
            <a:spLocks noGrp="1"/>
          </p:cNvSpPr>
          <p:nvPr>
            <p:ph type="sldNum" sz="quarter" idx="10"/>
          </p:nvPr>
        </p:nvSpPr>
        <p:spPr/>
        <p:txBody>
          <a:bodyPr/>
          <a:lstStyle/>
          <a:p>
            <a:fld id="{9428020F-992B-4841-BF89-8ABAF27B213C}" type="slidenum">
              <a:rPr lang="ja-JP" altLang="en-US" smtClean="0"/>
              <a:pPr/>
              <a:t>4</a:t>
            </a:fld>
            <a:endParaRPr lang="ja-JP" altLang="en-US"/>
          </a:p>
        </p:txBody>
      </p:sp>
    </p:spTree>
    <p:extLst>
      <p:ext uri="{BB962C8B-B14F-4D97-AF65-F5344CB8AC3E}">
        <p14:creationId xmlns:p14="http://schemas.microsoft.com/office/powerpoint/2010/main" val="2694679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本事業における開発者サイトの構築・運用</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開発者サイトを構築し、データの提供を実施</a:t>
            </a:r>
            <a:endParaRPr kumimoji="1" lang="en-US" altLang="ja-JP" dirty="0" smtClean="0"/>
          </a:p>
          <a:p>
            <a:pPr lvl="1"/>
            <a:r>
              <a:rPr lang="en-US" altLang="ja-JP" dirty="0" smtClean="0"/>
              <a:t>https</a:t>
            </a:r>
            <a:r>
              <a:rPr lang="en-US" altLang="ja-JP" dirty="0"/>
              <a:t>://</a:t>
            </a:r>
            <a:r>
              <a:rPr lang="en-US" altLang="ja-JP" dirty="0" err="1" smtClean="0"/>
              <a:t>developer.odpt.org</a:t>
            </a:r>
            <a:endParaRPr lang="en-US" altLang="ja-JP" dirty="0" smtClean="0"/>
          </a:p>
          <a:p>
            <a:pPr lvl="1"/>
            <a:r>
              <a:rPr lang="ja-JP" altLang="en-US" dirty="0" smtClean="0"/>
              <a:t>ユーザ登録を行うことで情報を提供</a:t>
            </a:r>
            <a:endParaRPr lang="en-US" altLang="ja-JP" dirty="0" smtClean="0"/>
          </a:p>
          <a:p>
            <a:r>
              <a:rPr kumimoji="1" lang="ja-JP" altLang="en-US" dirty="0" smtClean="0"/>
              <a:t>開発者サイトにおいて次の情報を提供</a:t>
            </a:r>
            <a:endParaRPr kumimoji="1" lang="en-US" altLang="ja-JP" dirty="0" smtClean="0"/>
          </a:p>
          <a:p>
            <a:pPr lvl="1"/>
            <a:r>
              <a:rPr kumimoji="1" lang="en-US" altLang="ja-JP" dirty="0" smtClean="0"/>
              <a:t>API</a:t>
            </a:r>
            <a:r>
              <a:rPr kumimoji="1" lang="ja-JP" altLang="en-US" dirty="0" smtClean="0"/>
              <a:t>仕様</a:t>
            </a:r>
            <a:r>
              <a:rPr lang="ja-JP" altLang="en-US" dirty="0" smtClean="0"/>
              <a:t>、</a:t>
            </a:r>
            <a:r>
              <a:rPr kumimoji="1" lang="ja-JP" altLang="en-US" dirty="0" smtClean="0"/>
              <a:t>ニュース</a:t>
            </a:r>
            <a:r>
              <a:rPr lang="ja-JP" altLang="en-US" dirty="0" smtClean="0"/>
              <a:t>、サンプルコード、</a:t>
            </a:r>
            <a:r>
              <a:rPr kumimoji="1" lang="ja-JP" altLang="en-US" dirty="0" smtClean="0"/>
              <a:t>フォーラム</a:t>
            </a:r>
            <a:r>
              <a:rPr lang="ja-JP" altLang="en-US" dirty="0" smtClean="0"/>
              <a:t>、データ一覧</a:t>
            </a:r>
            <a:endParaRPr lang="en-US" altLang="ja-JP" dirty="0" smtClean="0"/>
          </a:p>
          <a:p>
            <a:r>
              <a:rPr kumimoji="1" lang="ja-JP" altLang="en-US" dirty="0" smtClean="0"/>
              <a:t>登録者数約</a:t>
            </a:r>
            <a:r>
              <a:rPr kumimoji="1" lang="en-US" altLang="ja-JP" dirty="0" smtClean="0"/>
              <a:t>150</a:t>
            </a:r>
            <a:r>
              <a:rPr kumimoji="1" lang="ja-JP" altLang="en-US" dirty="0" smtClean="0"/>
              <a:t>名</a:t>
            </a:r>
            <a:endParaRPr lang="en-US" altLang="ja-JP" dirty="0"/>
          </a:p>
          <a:p>
            <a:r>
              <a:rPr kumimoji="1" lang="ja-JP" altLang="en-US" dirty="0" smtClean="0"/>
              <a:t>開発者に対し</a:t>
            </a:r>
            <a:r>
              <a:rPr lang="ja-JP" altLang="en-US" dirty="0" smtClean="0"/>
              <a:t>てアンケートを実施</a:t>
            </a:r>
            <a:endParaRPr lang="en-US" altLang="ja-JP" dirty="0" smtClean="0"/>
          </a:p>
          <a:p>
            <a:pPr lvl="1"/>
            <a:r>
              <a:rPr lang="ja-JP" altLang="en-US" dirty="0"/>
              <a:t>従来ファイルで提供されていたデータに関して</a:t>
            </a:r>
            <a:r>
              <a:rPr lang="ja-JP" altLang="en-US" dirty="0" smtClean="0"/>
              <a:t>も</a:t>
            </a:r>
            <a:r>
              <a:rPr kumimoji="1" lang="en-US" altLang="ja-JP" dirty="0" smtClean="0"/>
              <a:t>API</a:t>
            </a:r>
            <a:r>
              <a:rPr kumimoji="1" lang="ja-JP" altLang="en-US" dirty="0" smtClean="0"/>
              <a:t>で提供される方が良いという回答が多数</a:t>
            </a:r>
            <a:endParaRPr kumimoji="1" lang="en-US" altLang="ja-JP" dirty="0" smtClean="0"/>
          </a:p>
          <a:p>
            <a:pPr lvl="1"/>
            <a:r>
              <a:rPr kumimoji="1" lang="ja-JP" altLang="en-US" dirty="0" smtClean="0"/>
              <a:t>実用化を希望する意見も多く見られた</a:t>
            </a:r>
            <a:endParaRPr kumimoji="1" lang="en-US" altLang="ja-JP" dirty="0" smtClean="0"/>
          </a:p>
          <a:p>
            <a:pPr lvl="1"/>
            <a:r>
              <a:rPr lang="ja-JP" altLang="en-US" dirty="0" smtClean="0"/>
              <a:t>今回提供したデータ以外でもリアルタイムな列車混雑状況なども期待があった</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9428020F-992B-4841-BF89-8ABAF27B213C}" type="slidenum">
              <a:rPr lang="ja-JP" altLang="en-US" smtClean="0"/>
              <a:pPr/>
              <a:t>5</a:t>
            </a:fld>
            <a:endParaRPr lang="ja-JP" altLang="en-US"/>
          </a:p>
        </p:txBody>
      </p:sp>
    </p:spTree>
    <p:extLst>
      <p:ext uri="{BB962C8B-B14F-4D97-AF65-F5344CB8AC3E}">
        <p14:creationId xmlns:p14="http://schemas.microsoft.com/office/powerpoint/2010/main" val="26055482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en-US" dirty="0" smtClean="0"/>
              <a:t>開発者サイトにおける情報提供</a:t>
            </a:r>
            <a:endParaRPr kumimoji="1" lang="ja-JP" altLang="en-US" dirty="0"/>
          </a:p>
        </p:txBody>
      </p:sp>
      <p:pic>
        <p:nvPicPr>
          <p:cNvPr id="5" name="コンテンツ プレースホルダー 4" descr="スクリーンショット 2014-02-24 19.58.28.png"/>
          <p:cNvPicPr>
            <a:picLocks noGrp="1" noChangeAspect="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81431" y="1805612"/>
            <a:ext cx="4468483" cy="2788223"/>
          </a:xfrm>
        </p:spPr>
      </p:pic>
      <p:sp>
        <p:nvSpPr>
          <p:cNvPr id="4" name="スライド番号プレースホルダー 3"/>
          <p:cNvSpPr>
            <a:spLocks noGrp="1"/>
          </p:cNvSpPr>
          <p:nvPr>
            <p:ph type="sldNum" sz="quarter" idx="10"/>
          </p:nvPr>
        </p:nvSpPr>
        <p:spPr/>
        <p:txBody>
          <a:bodyPr/>
          <a:lstStyle/>
          <a:p>
            <a:fld id="{9428020F-992B-4841-BF89-8ABAF27B213C}" type="slidenum">
              <a:rPr lang="ja-JP" altLang="en-US" smtClean="0"/>
              <a:pPr/>
              <a:t>6</a:t>
            </a:fld>
            <a:endParaRPr lang="ja-JP" altLang="en-US"/>
          </a:p>
        </p:txBody>
      </p:sp>
      <p:pic>
        <p:nvPicPr>
          <p:cNvPr id="6" name="コンテンツ プレースホルダー 4" descr="スクリーンショット 2014-02-24 19.58.39.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27218" y="1805612"/>
            <a:ext cx="4435045" cy="2767359"/>
          </a:xfrm>
          <a:prstGeom prst="rect">
            <a:avLst/>
          </a:prstGeom>
          <a:noFill/>
          <a:ln w="9525">
            <a:noFill/>
            <a:miter lim="800000"/>
            <a:headEnd/>
            <a:tailEnd/>
          </a:ln>
        </p:spPr>
      </p:pic>
    </p:spTree>
    <p:extLst>
      <p:ext uri="{BB962C8B-B14F-4D97-AF65-F5344CB8AC3E}">
        <p14:creationId xmlns:p14="http://schemas.microsoft.com/office/powerpoint/2010/main" val="3124483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受賞作品（公共交通実証賞）</a:t>
            </a:r>
            <a:r>
              <a:rPr kumimoji="1" lang="en-US" altLang="ja-JP" dirty="0" smtClean="0"/>
              <a:t/>
            </a:r>
            <a:br>
              <a:rPr kumimoji="1" lang="en-US" altLang="ja-JP" dirty="0" smtClean="0"/>
            </a:br>
            <a:r>
              <a:rPr kumimoji="1" lang="en-US" altLang="ja-JP" dirty="0" smtClean="0"/>
              <a:t>3D</a:t>
            </a:r>
            <a:r>
              <a:rPr kumimoji="1" lang="ja-JP" altLang="en-US" dirty="0" smtClean="0"/>
              <a:t>山手線時計</a:t>
            </a:r>
            <a:endParaRPr kumimoji="1" lang="ja-JP" altLang="en-US" dirty="0"/>
          </a:p>
        </p:txBody>
      </p:sp>
      <p:sp>
        <p:nvSpPr>
          <p:cNvPr id="3" name="コンテンツ プレースホルダー 2"/>
          <p:cNvSpPr>
            <a:spLocks noGrp="1"/>
          </p:cNvSpPr>
          <p:nvPr>
            <p:ph sz="half" idx="1"/>
          </p:nvPr>
        </p:nvSpPr>
        <p:spPr/>
        <p:txBody>
          <a:bodyPr>
            <a:normAutofit/>
          </a:bodyPr>
          <a:lstStyle/>
          <a:p>
            <a:r>
              <a:rPr lang="ja-JP" altLang="en-US" sz="2000" dirty="0"/>
              <a:t>山手線のリアルタイムな運行情報を</a:t>
            </a:r>
            <a:r>
              <a:rPr lang="en-US" altLang="ja-JP" sz="2000" dirty="0"/>
              <a:t>3D</a:t>
            </a:r>
            <a:r>
              <a:rPr lang="ja-JP" altLang="en-US" sz="2000" dirty="0"/>
              <a:t>を使って時計の機能と</a:t>
            </a:r>
            <a:r>
              <a:rPr lang="ja-JP" altLang="en-US" sz="2000" dirty="0" smtClean="0"/>
              <a:t>合体</a:t>
            </a:r>
            <a:endParaRPr lang="en-US" altLang="ja-JP" sz="2000" dirty="0"/>
          </a:p>
          <a:p>
            <a:r>
              <a:rPr lang="en-US" altLang="ja-JP" sz="2000" dirty="0" smtClean="0"/>
              <a:t>3D</a:t>
            </a:r>
            <a:r>
              <a:rPr lang="ja-JP" altLang="en-US" sz="2000" dirty="0"/>
              <a:t>を使って表現した列車から、列車、線路、駅、駅の看板などを任意の視点から眺めながらリアルタイムな運行状況を見ること</a:t>
            </a:r>
            <a:r>
              <a:rPr lang="ja-JP" altLang="en-US" sz="2000" dirty="0" smtClean="0"/>
              <a:t>が可能</a:t>
            </a:r>
            <a:endParaRPr lang="en-US" altLang="ja-JP" sz="2000" dirty="0" smtClean="0"/>
          </a:p>
          <a:p>
            <a:r>
              <a:rPr lang="ja-JP" altLang="en-US" sz="2000" dirty="0" smtClean="0"/>
              <a:t>リアルタイム</a:t>
            </a:r>
            <a:r>
              <a:rPr lang="ja-JP" altLang="en-US" sz="2000" dirty="0"/>
              <a:t>な運行情報だけでなく、任意の時間の時刻表上の山手線の運行状況を確認したり、遅延情報を考慮に入れた乗換案内検索ページへ誘導する機能など、多彩な機能</a:t>
            </a:r>
            <a:r>
              <a:rPr lang="ja-JP" altLang="en-US" sz="2000" dirty="0" smtClean="0"/>
              <a:t>を実装</a:t>
            </a:r>
            <a:endParaRPr lang="ja-JP" altLang="en-US" sz="2000" dirty="0">
              <a:solidFill>
                <a:srgbClr val="000000"/>
              </a:solidFill>
              <a:latin typeface="ＭＳ Ｐゴシック"/>
            </a:endParaRPr>
          </a:p>
        </p:txBody>
      </p:sp>
      <p:sp>
        <p:nvSpPr>
          <p:cNvPr id="4" name="コンテンツ プレースホルダー 3"/>
          <p:cNvSpPr>
            <a:spLocks noGrp="1"/>
          </p:cNvSpPr>
          <p:nvPr>
            <p:ph sz="half" idx="2"/>
          </p:nvPr>
        </p:nvSpPr>
        <p:spPr/>
        <p:txBody>
          <a:bodyPr>
            <a:normAutofit/>
          </a:bodyPr>
          <a:lstStyle/>
          <a:p>
            <a:endParaRPr kumimoji="1" lang="ja-JP" altLang="en-US"/>
          </a:p>
        </p:txBody>
      </p:sp>
      <p:sp>
        <p:nvSpPr>
          <p:cNvPr id="5" name="スライド番号プレースホルダー 4"/>
          <p:cNvSpPr>
            <a:spLocks noGrp="1"/>
          </p:cNvSpPr>
          <p:nvPr>
            <p:ph type="sldNum" sz="quarter" idx="10"/>
          </p:nvPr>
        </p:nvSpPr>
        <p:spPr/>
        <p:txBody>
          <a:bodyPr/>
          <a:lstStyle/>
          <a:p>
            <a:fld id="{9428020F-992B-4841-BF89-8ABAF27B213C}" type="slidenum">
              <a:rPr lang="ja-JP" altLang="en-US" smtClean="0"/>
              <a:pPr/>
              <a:t>7</a:t>
            </a:fld>
            <a:endParaRPr lang="ja-JP" altLang="en-US"/>
          </a:p>
        </p:txBody>
      </p:sp>
      <p:pic>
        <p:nvPicPr>
          <p:cNvPr id="6"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84255" y="711051"/>
            <a:ext cx="2855041" cy="28550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67107" y="3736332"/>
            <a:ext cx="2872189" cy="286647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6582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受賞作品（技術賞）</a:t>
            </a:r>
            <a:r>
              <a:rPr kumimoji="1" lang="en-US" altLang="ja-JP" dirty="0" smtClean="0"/>
              <a:t/>
            </a:r>
            <a:br>
              <a:rPr kumimoji="1" lang="en-US" altLang="ja-JP" dirty="0" smtClean="0"/>
            </a:br>
            <a:r>
              <a:rPr kumimoji="1" lang="en-US" altLang="ja-JP" dirty="0" err="1" smtClean="0"/>
              <a:t>BeaconCast</a:t>
            </a:r>
            <a:endParaRPr kumimoji="1" lang="ja-JP" altLang="en-US" dirty="0"/>
          </a:p>
        </p:txBody>
      </p:sp>
      <p:sp>
        <p:nvSpPr>
          <p:cNvPr id="3" name="コンテンツ プレースホルダー 2"/>
          <p:cNvSpPr>
            <a:spLocks noGrp="1"/>
          </p:cNvSpPr>
          <p:nvPr>
            <p:ph sz="half" idx="1"/>
          </p:nvPr>
        </p:nvSpPr>
        <p:spPr/>
        <p:txBody>
          <a:bodyPr>
            <a:normAutofit/>
          </a:bodyPr>
          <a:lstStyle/>
          <a:p>
            <a:r>
              <a:rPr lang="en-US" altLang="ja-JP" sz="2000" dirty="0"/>
              <a:t>Bluetooth Low Energy(BLE)</a:t>
            </a:r>
            <a:r>
              <a:rPr lang="ja-JP" altLang="en-US" sz="2000" dirty="0"/>
              <a:t>を用いて半径</a:t>
            </a:r>
            <a:r>
              <a:rPr lang="en-US" altLang="ja-JP" sz="2000" dirty="0"/>
              <a:t>50m</a:t>
            </a:r>
            <a:r>
              <a:rPr lang="ja-JP" altLang="en-US" sz="2000" dirty="0"/>
              <a:t>程度の配信エリア内に入っただけで情報の受信ができる機能を</a:t>
            </a:r>
            <a:r>
              <a:rPr lang="ja-JP" altLang="en-US" sz="2000" dirty="0" smtClean="0"/>
              <a:t>実現</a:t>
            </a:r>
            <a:endParaRPr lang="en-US" altLang="ja-JP" sz="2000" dirty="0"/>
          </a:p>
          <a:p>
            <a:r>
              <a:rPr lang="ja-JP" altLang="en-US" sz="2000" dirty="0" smtClean="0"/>
              <a:t>本アプリ</a:t>
            </a:r>
            <a:r>
              <a:rPr lang="ja-JP" altLang="en-US" sz="2000" dirty="0"/>
              <a:t>は、情報の種別、緊急度等、ユーザーが受信する内容を</a:t>
            </a:r>
            <a:r>
              <a:rPr lang="ja-JP" altLang="en-US" sz="2000" dirty="0" smtClean="0"/>
              <a:t>カスタマイズ</a:t>
            </a:r>
            <a:endParaRPr lang="en-US" altLang="ja-JP" sz="2000" dirty="0" smtClean="0"/>
          </a:p>
          <a:p>
            <a:r>
              <a:rPr lang="ja-JP" altLang="en-US" sz="2000" dirty="0" smtClean="0"/>
              <a:t>今回</a:t>
            </a:r>
            <a:r>
              <a:rPr lang="ja-JP" altLang="en-US" sz="2000" dirty="0"/>
              <a:t>は、本アプリを持ったユーザーが最寄り駅を訪れた際に、駅・改札に設置されたサーバーが配信する次発情報を受信し、バイブレーション・音と共にユーザー端末に</a:t>
            </a:r>
            <a:r>
              <a:rPr lang="ja-JP" altLang="en-US" sz="2000" dirty="0" smtClean="0"/>
              <a:t>表示</a:t>
            </a:r>
            <a:endParaRPr lang="ja-JP" altLang="en-US" sz="2000" dirty="0">
              <a:solidFill>
                <a:srgbClr val="000000"/>
              </a:solidFill>
              <a:latin typeface="ＭＳ Ｐゴシック"/>
            </a:endParaRPr>
          </a:p>
          <a:p>
            <a:endParaRPr kumimoji="1" lang="ja-JP" altLang="en-US" sz="1800" dirty="0"/>
          </a:p>
        </p:txBody>
      </p:sp>
      <p:sp>
        <p:nvSpPr>
          <p:cNvPr id="4" name="コンテンツ プレースホルダー 3"/>
          <p:cNvSpPr>
            <a:spLocks noGrp="1"/>
          </p:cNvSpPr>
          <p:nvPr>
            <p:ph sz="half" idx="2"/>
          </p:nvPr>
        </p:nvSpPr>
        <p:spPr/>
        <p:txBody>
          <a:bodyPr>
            <a:normAutofit/>
          </a:bodyPr>
          <a:lstStyle/>
          <a:p>
            <a:endParaRPr kumimoji="1" lang="ja-JP" altLang="en-US"/>
          </a:p>
        </p:txBody>
      </p:sp>
      <p:sp>
        <p:nvSpPr>
          <p:cNvPr id="5" name="スライド番号プレースホルダー 4"/>
          <p:cNvSpPr>
            <a:spLocks noGrp="1"/>
          </p:cNvSpPr>
          <p:nvPr>
            <p:ph type="sldNum" sz="quarter" idx="10"/>
          </p:nvPr>
        </p:nvSpPr>
        <p:spPr/>
        <p:txBody>
          <a:bodyPr/>
          <a:lstStyle/>
          <a:p>
            <a:fld id="{9428020F-992B-4841-BF89-8ABAF27B213C}" type="slidenum">
              <a:rPr lang="ja-JP" altLang="en-US" smtClean="0"/>
              <a:pPr/>
              <a:t>8</a:t>
            </a:fld>
            <a:endParaRPr lang="ja-JP" altLang="en-US"/>
          </a:p>
        </p:txBody>
      </p:sp>
      <p:grpSp>
        <p:nvGrpSpPr>
          <p:cNvPr id="20" name="図形グループ 19"/>
          <p:cNvGrpSpPr>
            <a:grpSpLocks noChangeAspect="1"/>
          </p:cNvGrpSpPr>
          <p:nvPr/>
        </p:nvGrpSpPr>
        <p:grpSpPr>
          <a:xfrm>
            <a:off x="4755758" y="1033683"/>
            <a:ext cx="4057464" cy="5474123"/>
            <a:chOff x="4668466" y="-43966"/>
            <a:chExt cx="5115794" cy="6901968"/>
          </a:xfrm>
        </p:grpSpPr>
        <p:pic>
          <p:nvPicPr>
            <p:cNvPr id="21" name="Picture 2" descr="D:\User\Project\2013年度\情報流通連携基盤\コンソーシアム\アイデアソン・ハッカソン\H25実証アプリコンテスト\20140217応募締め切り\84_snp\opendata\app screen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8466" y="0"/>
              <a:ext cx="1947259" cy="345638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2" name="Picture 3" descr="D:\User\Project\2013年度\情報流通連携基盤\コンソーシアム\アイデアソン・ハッカソン\H25実証アプリコンテスト\20140217応募締め切り\84_snp\opendata\app screen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15725" y="-43966"/>
              <a:ext cx="1944216" cy="345098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3" name="Picture 4" descr="D:\User\Project\2013年度\情報流通連携基盤\コンソーシアム\アイデアソン・ハッカソン\H25実証アプリコンテスト\20140217応募締め切り\84_snp\opendata\app screen3.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71509" y="3407018"/>
              <a:ext cx="1944216" cy="345098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4" name="Picture 5" descr="D:\User\Project\2013年度\情報流通連携基盤\コンソーシアム\アイデアソン・ハッカソン\H25実証アプリコンテスト\20140217応募締め切り\84_snp\opendata\BC邏譚・.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15725" y="3948471"/>
              <a:ext cx="3168535" cy="23762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78289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ドコシル</a:t>
            </a:r>
            <a:endParaRPr lang="ja-JP" altLang="en-US" dirty="0"/>
          </a:p>
        </p:txBody>
      </p:sp>
      <p:sp>
        <p:nvSpPr>
          <p:cNvPr id="3" name="コンテンツ プレースホルダ 2"/>
          <p:cNvSpPr>
            <a:spLocks noGrp="1"/>
          </p:cNvSpPr>
          <p:nvPr>
            <p:ph idx="1"/>
          </p:nvPr>
        </p:nvSpPr>
        <p:spPr/>
        <p:txBody>
          <a:bodyPr/>
          <a:lstStyle/>
          <a:p>
            <a:r>
              <a:rPr lang="ja-JP" altLang="en-US" dirty="0" smtClean="0"/>
              <a:t>リアルタイム列車・バス運行情報提供</a:t>
            </a:r>
            <a:endParaRPr lang="en-US" altLang="ja-JP" dirty="0" smtClean="0"/>
          </a:p>
          <a:p>
            <a:pPr lvl="1"/>
            <a:r>
              <a:rPr lang="ja-JP" altLang="en-US" dirty="0" smtClean="0"/>
              <a:t>交通事業者の情報を集約、提供するアプリケーション</a:t>
            </a:r>
            <a:endParaRPr lang="en-US" altLang="ja-JP" dirty="0" smtClean="0"/>
          </a:p>
          <a:p>
            <a:pPr lvl="1"/>
            <a:r>
              <a:rPr lang="ja-JP" altLang="en-US" dirty="0" smtClean="0"/>
              <a:t>リアルタイムな列車在線位置、バスロケの情報を提供</a:t>
            </a:r>
            <a:endParaRPr lang="en-US" altLang="ja-JP" dirty="0" smtClean="0"/>
          </a:p>
          <a:p>
            <a:pPr lvl="1"/>
            <a:r>
              <a:rPr lang="en-US" altLang="ja-JP" dirty="0" err="1" smtClean="0"/>
              <a:t>iOS</a:t>
            </a:r>
            <a:r>
              <a:rPr lang="ja-JP" altLang="en-US" dirty="0" smtClean="0"/>
              <a:t>、</a:t>
            </a:r>
            <a:r>
              <a:rPr lang="en-US" altLang="ja-JP" dirty="0" smtClean="0"/>
              <a:t>Android </a:t>
            </a:r>
            <a:r>
              <a:rPr lang="ja-JP" altLang="en-US" dirty="0" smtClean="0"/>
              <a:t>にてアプリケーション公開中</a:t>
            </a:r>
            <a:endParaRPr lang="en-US" altLang="ja-JP" dirty="0" smtClean="0"/>
          </a:p>
          <a:p>
            <a:r>
              <a:rPr lang="ja-JP" altLang="en-US" dirty="0" smtClean="0"/>
              <a:t>機能</a:t>
            </a:r>
            <a:endParaRPr lang="en-US" altLang="ja-JP" dirty="0" smtClean="0"/>
          </a:p>
          <a:p>
            <a:pPr lvl="1"/>
            <a:r>
              <a:rPr lang="ja-JP" altLang="en-US" dirty="0" smtClean="0"/>
              <a:t>時刻表情報、運行情報提供</a:t>
            </a:r>
            <a:endParaRPr lang="en-US" altLang="ja-JP" dirty="0"/>
          </a:p>
          <a:p>
            <a:pPr lvl="1"/>
            <a:r>
              <a:rPr lang="ja-JP" altLang="en-US" dirty="0" smtClean="0"/>
              <a:t>列車、バス位置情報提供</a:t>
            </a:r>
            <a:endParaRPr lang="en-US" altLang="ja-JP" dirty="0" smtClean="0"/>
          </a:p>
          <a:p>
            <a:pPr lvl="1"/>
            <a:r>
              <a:rPr lang="en-US" altLang="ja-JP" dirty="0" smtClean="0"/>
              <a:t>Twitter </a:t>
            </a:r>
            <a:r>
              <a:rPr lang="ja-JP" altLang="en-US" dirty="0" smtClean="0"/>
              <a:t>アカウントを用いて列車、バスに対してつぶやく機能（ドコシルなう）</a:t>
            </a:r>
            <a:endParaRPr lang="en-US" altLang="ja-JP" dirty="0" smtClean="0"/>
          </a:p>
          <a:p>
            <a:pPr lvl="1"/>
            <a:r>
              <a:rPr lang="ja-JP" altLang="en-US" dirty="0" smtClean="0"/>
              <a:t>時刻表からのおよその遅れ時分の表示（在線列車）</a:t>
            </a:r>
            <a:endParaRPr lang="en-US" altLang="ja-JP" dirty="0" smtClean="0"/>
          </a:p>
          <a:p>
            <a:pPr lvl="1"/>
            <a:r>
              <a:rPr lang="ja-JP" altLang="en-US" dirty="0" smtClean="0"/>
              <a:t>表示路線の選択機能</a:t>
            </a:r>
            <a:endParaRPr lang="en-US" altLang="ja-JP" dirty="0" smtClean="0"/>
          </a:p>
          <a:p>
            <a:pPr lvl="1"/>
            <a:r>
              <a:rPr lang="ja-JP" altLang="en-US" dirty="0" smtClean="0"/>
              <a:t>災害時情報として最寄り避難所の表示</a:t>
            </a:r>
            <a:endParaRPr lang="en-US" altLang="ja-JP" dirty="0"/>
          </a:p>
        </p:txBody>
      </p:sp>
      <p:sp>
        <p:nvSpPr>
          <p:cNvPr id="4" name="スライド番号プレースホルダー 3"/>
          <p:cNvSpPr>
            <a:spLocks noGrp="1"/>
          </p:cNvSpPr>
          <p:nvPr>
            <p:ph type="sldNum" sz="quarter" idx="10"/>
          </p:nvPr>
        </p:nvSpPr>
        <p:spPr/>
        <p:txBody>
          <a:bodyPr/>
          <a:lstStyle/>
          <a:p>
            <a:fld id="{4D3C81E6-8858-7549-8583-8AB39BA35B1F}" type="slidenum">
              <a:rPr lang="ja-JP" altLang="en-US" smtClean="0"/>
              <a:pPr/>
              <a:t>9</a:t>
            </a:fld>
            <a:endParaRPr lang="ja-JP" altLang="en-US"/>
          </a:p>
        </p:txBody>
      </p:sp>
    </p:spTree>
    <p:extLst>
      <p:ext uri="{BB962C8B-B14F-4D97-AF65-F5344CB8AC3E}">
        <p14:creationId xmlns:p14="http://schemas.microsoft.com/office/powerpoint/2010/main" val="3562759901"/>
      </p:ext>
    </p:extLst>
  </p:cSld>
  <p:clrMapOvr>
    <a:masterClrMapping/>
  </p:clrMapOvr>
  <p:timing>
    <p:tnLst>
      <p:par>
        <p:cTn id="1" dur="indefinite" restart="never" nodeType="tmRoot"/>
      </p:par>
    </p:tnLst>
  </p:timing>
</p:sld>
</file>

<file path=ppt/theme/theme1.xml><?xml version="1.0" encoding="utf-8"?>
<a:theme xmlns:a="http://schemas.openxmlformats.org/drawingml/2006/main" name="SUP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ペーパー">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1" hangingPunct="1">
          <a:lnSpc>
            <a:spcPct val="100000"/>
          </a:lnSpc>
          <a:spcBef>
            <a:spcPct val="0"/>
          </a:spcBef>
          <a:spcAft>
            <a:spcPct val="0"/>
          </a:spcAft>
          <a:buClrTx/>
          <a:buSzTx/>
          <a:buFontTx/>
          <a:buNone/>
          <a:tabLst/>
          <a:defRPr kumimoji="0" lang="ko-KR" altLang="en-US" sz="2400" b="0" i="0" u="none" strike="noStrike" cap="none" normalizeH="0" baseline="0" smtClean="0">
            <a:ln>
              <a:noFill/>
            </a:ln>
            <a:solidFill>
              <a:schemeClr val="tx1"/>
            </a:solidFill>
            <a:effectLst/>
            <a:latin typeface="ＤＦＧ華康ゴシック体W5" pitchFamily="50" charset="-128"/>
            <a:ea typeface="ＤＦＧ華康ゴシック体W5" pitchFamily="50"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1" hangingPunct="1">
          <a:lnSpc>
            <a:spcPct val="100000"/>
          </a:lnSpc>
          <a:spcBef>
            <a:spcPct val="0"/>
          </a:spcBef>
          <a:spcAft>
            <a:spcPct val="0"/>
          </a:spcAft>
          <a:buClrTx/>
          <a:buSzTx/>
          <a:buFontTx/>
          <a:buNone/>
          <a:tabLst/>
          <a:defRPr kumimoji="0" lang="ko-KR" altLang="en-US" sz="2400" b="0" i="0" u="none" strike="noStrike" cap="none" normalizeH="0" baseline="0" smtClean="0">
            <a:ln>
              <a:noFill/>
            </a:ln>
            <a:solidFill>
              <a:schemeClr val="tx1"/>
            </a:solidFill>
            <a:effectLst/>
            <a:latin typeface="ＤＦＧ華康ゴシック体W5" pitchFamily="50" charset="-128"/>
            <a:ea typeface="ＤＦＧ華康ゴシック体W5" pitchFamily="50" charset="-128"/>
          </a:defRPr>
        </a:defPPr>
      </a:lstStyle>
    </a:lnDef>
    <a:txDef>
      <a:spPr>
        <a:noFill/>
      </a:spPr>
      <a:bodyPr wrap="square" rtlCol="0">
        <a:spAutoFit/>
      </a:bodyPr>
      <a:lstStyle>
        <a:defPPr algn="l">
          <a:defRPr kumimoji="1" dirty="0" smtClean="0">
            <a:solidFill>
              <a:schemeClr val="bg2"/>
            </a:solidFill>
            <a:latin typeface="ヒラギノ角ゴ ProN W6"/>
            <a:ea typeface="ヒラギノ角ゴ ProN W6"/>
            <a:cs typeface="ヒラギノ角ゴ ProN W6"/>
          </a:defRPr>
        </a:defPPr>
      </a:lstStyle>
    </a:txDef>
  </a:objectDefaults>
  <a:extraClrSchemeLst>
    <a:extraClrScheme>
      <a:clrScheme name="SUPERP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SUPERP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SUPERP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実験計画書.pptx</Template>
  <TotalTime>0</TotalTime>
  <Words>1204</Words>
  <Application>Microsoft Office PowerPoint</Application>
  <PresentationFormat>画面に合わせる (4:3)</PresentationFormat>
  <Paragraphs>134</Paragraphs>
  <Slides>18</Slides>
  <Notes>0</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SUPERP</vt:lpstr>
      <vt:lpstr>情報流通連携基盤の公共交通分野における実証に係る請負 概要報告書</vt:lpstr>
      <vt:lpstr>平成25年度実証実験概要</vt:lpstr>
      <vt:lpstr>公共交通情報データ規格及びAPI規格の精査</vt:lpstr>
      <vt:lpstr>データ公開・二次利用に関する調査</vt:lpstr>
      <vt:lpstr>本事業における開発者サイトの構築・運用</vt:lpstr>
      <vt:lpstr>開発者サイトにおける情報提供</vt:lpstr>
      <vt:lpstr>受賞作品（公共交通実証賞） 3D山手線時計</vt:lpstr>
      <vt:lpstr>受賞作品（技術賞） BeaconCast</vt:lpstr>
      <vt:lpstr>ドコシル</vt:lpstr>
      <vt:lpstr>トップ画面</vt:lpstr>
      <vt:lpstr>ココシルターミナル</vt:lpstr>
      <vt:lpstr>時刻表情報、列車運行情報、店舗施設情報</vt:lpstr>
      <vt:lpstr>センサ情報の提供</vt:lpstr>
      <vt:lpstr>ターミナルナビ</vt:lpstr>
      <vt:lpstr>災害情報提供</vt:lpstr>
      <vt:lpstr>検討会への協力</vt:lpstr>
      <vt:lpstr>まとめ</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2014-03-20T03:01:40Z</dcterms:created>
  <dcterms:modified xsi:type="dcterms:W3CDTF">2014-03-20T03:01:46Z</dcterms:modified>
</cp:coreProperties>
</file>