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Lst>
  <p:notesMasterIdLst>
    <p:notesMasterId r:id="rId16"/>
  </p:notesMasterIdLst>
  <p:handoutMasterIdLst>
    <p:handoutMasterId r:id="rId17"/>
  </p:handoutMasterIdLst>
  <p:sldIdLst>
    <p:sldId id="256" r:id="rId2"/>
    <p:sldId id="300" r:id="rId3"/>
    <p:sldId id="422" r:id="rId4"/>
    <p:sldId id="423" r:id="rId5"/>
    <p:sldId id="301" r:id="rId6"/>
    <p:sldId id="316" r:id="rId7"/>
    <p:sldId id="305" r:id="rId8"/>
    <p:sldId id="435" r:id="rId9"/>
    <p:sldId id="436" r:id="rId10"/>
    <p:sldId id="437" r:id="rId11"/>
    <p:sldId id="310" r:id="rId12"/>
    <p:sldId id="312" r:id="rId13"/>
    <p:sldId id="434" r:id="rId14"/>
    <p:sldId id="420" r:id="rId15"/>
  </p:sldIdLst>
  <p:sldSz cx="9144000" cy="6858000" type="screen4x3"/>
  <p:notesSz cx="6735763" cy="9866313"/>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5" autoAdjust="0"/>
    <p:restoredTop sz="94665" autoAdjust="0"/>
  </p:normalViewPr>
  <p:slideViewPr>
    <p:cSldViewPr snapToGrid="0" snapToObjects="1" showGuides="1">
      <p:cViewPr varScale="1">
        <p:scale>
          <a:sx n="86" d="100"/>
          <a:sy n="86" d="100"/>
        </p:scale>
        <p:origin x="-61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945688FA-55F5-1349-8294-180F4C0CF07B}" type="datetimeFigureOut">
              <a:rPr kumimoji="1" lang="ja-JP" altLang="en-US" smtClean="0"/>
              <a:pPr/>
              <a:t>2014/10/7</a:t>
            </a:fld>
            <a:endParaRPr kumimoji="1" lang="ja-JP" altLang="en-US"/>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5D72DCFE-94C3-9345-91B4-3F42C0889559}" type="slidenum">
              <a:rPr kumimoji="1" lang="ja-JP" altLang="en-US" smtClean="0"/>
              <a:pPr/>
              <a:t>‹#›</a:t>
            </a:fld>
            <a:endParaRPr kumimoji="1" lang="ja-JP" altLang="en-US"/>
          </a:p>
        </p:txBody>
      </p:sp>
    </p:spTree>
    <p:extLst>
      <p:ext uri="{BB962C8B-B14F-4D97-AF65-F5344CB8AC3E}">
        <p14:creationId xmlns:p14="http://schemas.microsoft.com/office/powerpoint/2010/main" val="36728944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D87CF553-4CBA-074B-82BC-5B73D873081F}" type="datetimeFigureOut">
              <a:rPr kumimoji="1" lang="ja-JP" altLang="en-US" smtClean="0"/>
              <a:pPr/>
              <a:t>2014/10/7</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46C11A15-3A50-4B41-B807-B37120ADBF99}" type="slidenum">
              <a:rPr kumimoji="1" lang="ja-JP" altLang="en-US" smtClean="0"/>
              <a:pPr/>
              <a:t>‹#›</a:t>
            </a:fld>
            <a:endParaRPr kumimoji="1" lang="ja-JP" altLang="en-US"/>
          </a:p>
        </p:txBody>
      </p:sp>
    </p:spTree>
    <p:extLst>
      <p:ext uri="{BB962C8B-B14F-4D97-AF65-F5344CB8AC3E}">
        <p14:creationId xmlns:p14="http://schemas.microsoft.com/office/powerpoint/2010/main" val="427499989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kumimoji="1" sz="1200" kern="1200">
        <a:solidFill>
          <a:schemeClr val="tx1"/>
        </a:solidFill>
        <a:latin typeface="+mn-lt"/>
        <a:ea typeface="+mn-ea"/>
        <a:cs typeface="+mn-cs"/>
      </a:defRPr>
    </a:lvl1pPr>
    <a:lvl2pPr marL="457200" algn="l" defTabSz="457200" rtl="0" eaLnBrk="1" latinLnBrk="0" hangingPunct="1">
      <a:defRPr kumimoji="1" sz="1200" kern="1200">
        <a:solidFill>
          <a:schemeClr val="tx1"/>
        </a:solidFill>
        <a:latin typeface="+mn-lt"/>
        <a:ea typeface="+mn-ea"/>
        <a:cs typeface="+mn-cs"/>
      </a:defRPr>
    </a:lvl2pPr>
    <a:lvl3pPr marL="914400" algn="l" defTabSz="457200" rtl="0" eaLnBrk="1" latinLnBrk="0" hangingPunct="1">
      <a:defRPr kumimoji="1" sz="1200" kern="1200">
        <a:solidFill>
          <a:schemeClr val="tx1"/>
        </a:solidFill>
        <a:latin typeface="+mn-lt"/>
        <a:ea typeface="+mn-ea"/>
        <a:cs typeface="+mn-cs"/>
      </a:defRPr>
    </a:lvl3pPr>
    <a:lvl4pPr marL="1371600" algn="l" defTabSz="457200" rtl="0" eaLnBrk="1" latinLnBrk="0" hangingPunct="1">
      <a:defRPr kumimoji="1" sz="1200" kern="1200">
        <a:solidFill>
          <a:schemeClr val="tx1"/>
        </a:solidFill>
        <a:latin typeface="+mn-lt"/>
        <a:ea typeface="+mn-ea"/>
        <a:cs typeface="+mn-cs"/>
      </a:defRPr>
    </a:lvl4pPr>
    <a:lvl5pPr marL="1828800" algn="l" defTabSz="457200" rtl="0" eaLnBrk="1" latinLnBrk="0" hangingPunct="1">
      <a:defRPr kumimoji="1" sz="1200" kern="1200">
        <a:solidFill>
          <a:schemeClr val="tx1"/>
        </a:solidFill>
        <a:latin typeface="+mn-lt"/>
        <a:ea typeface="+mn-ea"/>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fld id="{9A3EFA44-683C-47F4-A98B-1D932FA19F6F}" type="slidenum">
              <a:rPr kumimoji="1" lang="ja-JP" altLang="en-US" smtClean="0"/>
              <a:pPr/>
              <a:t>8</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914886" name="Rectangle 6"/>
          <p:cNvSpPr>
            <a:spLocks noGrp="1" noChangeArrowheads="1"/>
          </p:cNvSpPr>
          <p:nvPr>
            <p:ph type="subTitle" sz="quarter" idx="1"/>
          </p:nvPr>
        </p:nvSpPr>
        <p:spPr>
          <a:xfrm>
            <a:off x="2759995" y="5134045"/>
            <a:ext cx="5925329" cy="437233"/>
          </a:xfrm>
          <a:ln w="12700" cap="sq">
            <a:headEnd type="none" w="sm" len="sm"/>
            <a:tailEnd type="none" w="sm" len="sm"/>
          </a:ln>
        </p:spPr>
        <p:txBody>
          <a:bodyPr wrap="square" lIns="67215" rIns="67215" anchorCtr="0">
            <a:spAutoFit/>
          </a:bodyPr>
          <a:lstStyle>
            <a:lvl1pPr marL="0" indent="0" algn="l">
              <a:lnSpc>
                <a:spcPct val="100000"/>
              </a:lnSpc>
              <a:spcBef>
                <a:spcPct val="0"/>
              </a:spcBef>
              <a:buFont typeface="平成明朝" pitchFamily="17" charset="-128"/>
              <a:buNone/>
              <a:defRPr sz="2400" b="0" i="0">
                <a:solidFill>
                  <a:schemeClr val="bg2">
                    <a:lumMod val="50000"/>
                    <a:lumOff val="50000"/>
                  </a:schemeClr>
                </a:solidFill>
                <a:latin typeface="メイリオ"/>
                <a:ea typeface="メイリオ"/>
                <a:cs typeface="メイリオ"/>
              </a:defRPr>
            </a:lvl1pPr>
          </a:lstStyle>
          <a:p>
            <a:r>
              <a:rPr lang="ja-JP" altLang="en-US" dirty="0" smtClean="0"/>
              <a:t>マスタ サブタイトルの書式設定</a:t>
            </a:r>
            <a:endParaRPr lang="ja-JP" altLang="en-US" dirty="0"/>
          </a:p>
        </p:txBody>
      </p:sp>
      <p:sp>
        <p:nvSpPr>
          <p:cNvPr id="1914885" name="Rectangle 5"/>
          <p:cNvSpPr>
            <a:spLocks noGrp="1" noChangeArrowheads="1"/>
          </p:cNvSpPr>
          <p:nvPr>
            <p:ph type="ctrTitle" sz="quarter"/>
          </p:nvPr>
        </p:nvSpPr>
        <p:spPr>
          <a:xfrm>
            <a:off x="2743201" y="2973870"/>
            <a:ext cx="5870218" cy="621868"/>
          </a:xfrm>
          <a:ln w="12700" cap="sq">
            <a:headEnd type="none" w="sm" len="sm"/>
            <a:tailEnd type="none" w="sm" len="sm"/>
          </a:ln>
        </p:spPr>
        <p:txBody>
          <a:bodyPr wrap="square" lIns="67215" tIns="33607" rIns="67215" bIns="33607" anchor="b">
            <a:spAutoFit/>
          </a:bodyPr>
          <a:lstStyle>
            <a:lvl1pPr algn="l">
              <a:defRPr sz="3600" b="1" i="0">
                <a:solidFill>
                  <a:srgbClr val="404040"/>
                </a:solidFill>
                <a:latin typeface="メイリオ"/>
                <a:ea typeface="メイリオ"/>
                <a:cs typeface="メイリオ"/>
              </a:defRPr>
            </a:lvl1pPr>
          </a:lstStyle>
          <a:p>
            <a:r>
              <a:rPr lang="ja-JP" altLang="en-US" dirty="0" smtClean="0"/>
              <a:t>マスタ タイトルの書式設定</a:t>
            </a:r>
            <a:endParaRPr lang="ja-JP" altLang="en-US" dirty="0"/>
          </a:p>
        </p:txBody>
      </p:sp>
      <p:sp>
        <p:nvSpPr>
          <p:cNvPr id="4" name="Rectangle 15"/>
          <p:cNvSpPr>
            <a:spLocks noChangeArrowheads="1"/>
          </p:cNvSpPr>
          <p:nvPr/>
        </p:nvSpPr>
        <p:spPr bwMode="auto">
          <a:xfrm>
            <a:off x="0" y="1"/>
            <a:ext cx="9144000" cy="228599"/>
          </a:xfrm>
          <a:prstGeom prst="rect">
            <a:avLst/>
          </a:prstGeom>
          <a:solidFill>
            <a:srgbClr val="008000"/>
          </a:solidFill>
          <a:ln>
            <a:solidFill>
              <a:srgbClr val="008000"/>
            </a:solidFill>
            <a:headEnd type="none" w="sm" len="sm"/>
            <a:tailEnd type="none" w="sm" len="sm"/>
          </a:ln>
          <a:effectLst/>
        </p:spPr>
        <p:style>
          <a:lnRef idx="1">
            <a:schemeClr val="accent3"/>
          </a:lnRef>
          <a:fillRef idx="3">
            <a:schemeClr val="accent3"/>
          </a:fillRef>
          <a:effectRef idx="2">
            <a:schemeClr val="accent3"/>
          </a:effectRef>
          <a:fontRef idx="minor">
            <a:schemeClr val="lt1"/>
          </a:fontRef>
        </p:style>
        <p:txBody>
          <a:bodyPr wrap="none" lIns="67224" tIns="33612" rIns="67224" bIns="33612" anchor="ctr"/>
          <a:lstStyle/>
          <a:p>
            <a:pPr algn="r">
              <a:defRPr/>
            </a:pPr>
            <a:r>
              <a:rPr lang="en-US" altLang="ja-JP" sz="1200" b="1" i="0" dirty="0" smtClean="0">
                <a:latin typeface="メイリオ"/>
                <a:ea typeface="メイリオ"/>
                <a:cs typeface="メイリオ"/>
              </a:rPr>
              <a:t>YRP</a:t>
            </a:r>
            <a:r>
              <a:rPr lang="ja-JP" altLang="en-US" sz="1200" b="1" i="0" dirty="0" smtClean="0">
                <a:latin typeface="メイリオ"/>
                <a:ea typeface="メイリオ"/>
                <a:cs typeface="メイリオ"/>
              </a:rPr>
              <a:t>ユビキタス・ネットワーキング研究所</a:t>
            </a:r>
            <a:endParaRPr lang="en-US" altLang="ja-JP" sz="1200" b="1" i="0" dirty="0">
              <a:latin typeface="メイリオ"/>
              <a:ea typeface="メイリオ"/>
              <a:cs typeface="メイリオ"/>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36644" y="169368"/>
            <a:ext cx="8431698" cy="585081"/>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24382" y="1272632"/>
            <a:ext cx="4167916" cy="513850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599315" y="1272628"/>
            <a:ext cx="4167917" cy="245726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99315" y="3930488"/>
            <a:ext cx="4167917" cy="248064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solidFill>
                  <a:schemeClr val="bg2">
                    <a:lumMod val="75000"/>
                    <a:lumOff val="25000"/>
                  </a:schemeClr>
                </a:solidFill>
                <a:latin typeface="Franklin Gothic Demi"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p:txBody>
          <a:bodyPr anchor="t" anchorCtr="0"/>
          <a:lstStyle>
            <a:lvl1pPr>
              <a:defRPr sz="2100"/>
            </a:lvl1pPr>
            <a:lvl2pPr>
              <a:defRPr sz="1800"/>
            </a:lvl2pPr>
            <a:lvl3pPr>
              <a:defRPr sz="1500"/>
            </a:lvl3pPr>
            <a:lvl4pPr>
              <a:defRPr sz="1300"/>
            </a:lvl4pPr>
            <a:lvl5pPr>
              <a:defRPr sz="1200"/>
            </a:lvl5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dirty="0"/>
          </a:p>
        </p:txBody>
      </p:sp>
      <p:sp>
        <p:nvSpPr>
          <p:cNvPr id="4"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950197" y="2225443"/>
            <a:ext cx="6545045" cy="1913424"/>
          </a:xfrm>
        </p:spPr>
        <p:txBody>
          <a:bodyPr>
            <a:normAutofit/>
          </a:bodyPr>
          <a:lstStyle>
            <a:lvl1pPr algn="l">
              <a:defRPr sz="3200" b="1" i="0" cap="none">
                <a:solidFill>
                  <a:schemeClr val="bg2">
                    <a:lumMod val="75000"/>
                    <a:lumOff val="25000"/>
                  </a:schemeClr>
                </a:solidFill>
                <a:latin typeface="メイリオ"/>
                <a:ea typeface="メイリオ"/>
                <a:cs typeface="メイリオ"/>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1950197" y="4431971"/>
            <a:ext cx="6545045" cy="1501093"/>
          </a:xfrm>
        </p:spPr>
        <p:txBody>
          <a:bodyPr/>
          <a:lstStyle>
            <a:lvl1pPr marL="0" indent="0" algn="l">
              <a:buNone/>
              <a:defRPr sz="2600">
                <a:solidFill>
                  <a:schemeClr val="bg2">
                    <a:lumMod val="75000"/>
                    <a:lumOff val="25000"/>
                  </a:schemeClr>
                </a:solidFill>
                <a:latin typeface="メイリオ"/>
                <a:ea typeface="メイリオ"/>
                <a:cs typeface="メイリオ"/>
              </a:defRPr>
            </a:lvl1pPr>
            <a:lvl2pPr marL="336123" indent="0">
              <a:buNone/>
              <a:defRPr sz="1300"/>
            </a:lvl2pPr>
            <a:lvl3pPr marL="672246" indent="0">
              <a:buNone/>
              <a:defRPr sz="1200"/>
            </a:lvl3pPr>
            <a:lvl4pPr marL="1008368" indent="0">
              <a:buNone/>
              <a:defRPr sz="1000"/>
            </a:lvl4pPr>
            <a:lvl5pPr marL="1344492" indent="0">
              <a:buNone/>
              <a:defRPr sz="1000"/>
            </a:lvl5pPr>
            <a:lvl6pPr marL="1680615" indent="0">
              <a:buNone/>
              <a:defRPr sz="1000"/>
            </a:lvl6pPr>
            <a:lvl7pPr marL="2016739" indent="0">
              <a:buNone/>
              <a:defRPr sz="1000"/>
            </a:lvl7pPr>
            <a:lvl8pPr marL="2352864" indent="0">
              <a:buNone/>
              <a:defRPr sz="1000"/>
            </a:lvl8pPr>
            <a:lvl9pPr marL="2688985" indent="0">
              <a:buNone/>
              <a:defRPr sz="1000"/>
            </a:lvl9pPr>
          </a:lstStyle>
          <a:p>
            <a:pPr lvl="0"/>
            <a:r>
              <a:rPr lang="ja-JP" altLang="en-US" dirty="0" smtClean="0"/>
              <a:t>マスタ テキストの書式設定</a:t>
            </a:r>
          </a:p>
        </p:txBody>
      </p:sp>
      <p:sp>
        <p:nvSpPr>
          <p:cNvPr id="4"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
        <p:nvSpPr>
          <p:cNvPr id="5" name="正方形/長方形 4"/>
          <p:cNvSpPr/>
          <p:nvPr/>
        </p:nvSpPr>
        <p:spPr bwMode="auto">
          <a:xfrm>
            <a:off x="0" y="0"/>
            <a:ext cx="9144000" cy="1128884"/>
          </a:xfrm>
          <a:prstGeom prst="rect">
            <a:avLst/>
          </a:prstGeom>
          <a:solidFill>
            <a:srgbClr val="FFFFFF"/>
          </a:solidFill>
          <a:ln w="38100" cap="sq" cmpd="sng" algn="ctr">
            <a:solidFill>
              <a:schemeClr val="tx1"/>
            </a:solidFill>
            <a:prstDash val="solid"/>
            <a:round/>
            <a:headEnd type="none" w="sm" len="sm"/>
            <a:tailEnd type="none" w="sm" len="sm"/>
          </a:ln>
          <a:effectLst/>
        </p:spPr>
        <p:txBody>
          <a:bodyPr vert="horz" wrap="none" lIns="67224" tIns="33612" rIns="67224" bIns="33612" numCol="1" rtlCol="0" anchor="ctr" anchorCtr="0" compatLnSpc="1">
            <a:prstTxWarp prst="textNoShape">
              <a:avLst/>
            </a:prstTxWarp>
          </a:bodyPr>
          <a:lstStyle/>
          <a:p>
            <a:pPr marL="0" marR="0" indent="0" algn="ctr" defTabSz="672246" rtl="0" eaLnBrk="1" fontAlgn="base" latinLnBrk="1" hangingPunct="1">
              <a:lnSpc>
                <a:spcPct val="100000"/>
              </a:lnSpc>
              <a:spcBef>
                <a:spcPct val="0"/>
              </a:spcBef>
              <a:spcAft>
                <a:spcPct val="0"/>
              </a:spcAft>
              <a:buClrTx/>
              <a:buSzTx/>
              <a:buFontTx/>
              <a:buNone/>
              <a:tabLst/>
            </a:pPr>
            <a:endParaRPr kumimoji="0" lang="ja-JP" altLang="en-US" sz="1800" b="0" i="0" u="none" strike="noStrike" cap="none" normalizeH="0" baseline="0" dirty="0" smtClean="0">
              <a:ln>
                <a:noFill/>
              </a:ln>
              <a:solidFill>
                <a:schemeClr val="tx1"/>
              </a:solidFill>
              <a:effectLst/>
              <a:latin typeface="ＤＦＧ華康ゴシック体W5" pitchFamily="50" charset="-128"/>
              <a:ea typeface="ＤＦＧ華康ゴシック体W5" pitchFamily="50" charset="-128"/>
            </a:endParaRPr>
          </a:p>
        </p:txBody>
      </p:sp>
      <p:sp>
        <p:nvSpPr>
          <p:cNvPr id="11" name="正方形/長方形 10"/>
          <p:cNvSpPr/>
          <p:nvPr/>
        </p:nvSpPr>
        <p:spPr bwMode="auto">
          <a:xfrm>
            <a:off x="1617784" y="2198706"/>
            <a:ext cx="142348" cy="3744895"/>
          </a:xfrm>
          <a:prstGeom prst="rect">
            <a:avLst/>
          </a:prstGeom>
          <a:solidFill>
            <a:srgbClr val="008000"/>
          </a:solidFill>
          <a:ln w="38100" cap="sq" cmpd="sng" algn="ctr">
            <a:solidFill>
              <a:srgbClr val="008000"/>
            </a:solidFill>
            <a:prstDash val="solid"/>
            <a:round/>
            <a:headEnd type="none" w="sm" len="sm"/>
            <a:tailEnd type="none" w="sm" len="sm"/>
          </a:ln>
          <a:effectLst/>
        </p:spPr>
        <p:txBody>
          <a:bodyPr vert="horz" wrap="none" lIns="67224" tIns="33612" rIns="67224" bIns="33612" numCol="1" rtlCol="0" anchor="ctr" anchorCtr="0" compatLnSpc="1">
            <a:prstTxWarp prst="textNoShape">
              <a:avLst/>
            </a:prstTxWarp>
          </a:bodyPr>
          <a:lstStyle/>
          <a:p>
            <a:pPr marL="0" marR="0" indent="0" algn="ctr" defTabSz="672246" rtl="0" eaLnBrk="1" fontAlgn="base" latinLnBrk="1" hangingPunct="1">
              <a:lnSpc>
                <a:spcPct val="100000"/>
              </a:lnSpc>
              <a:spcBef>
                <a:spcPct val="0"/>
              </a:spcBef>
              <a:spcAft>
                <a:spcPct val="0"/>
              </a:spcAft>
              <a:buClrTx/>
              <a:buSzTx/>
              <a:buFontTx/>
              <a:buNone/>
              <a:tabLst/>
            </a:pPr>
            <a:endParaRPr kumimoji="0" lang="ja-JP" altLang="en-US" sz="1800" b="0" i="0" u="none" strike="noStrike" cap="none" normalizeH="0" baseline="0" dirty="0" smtClean="0">
              <a:ln>
                <a:noFill/>
              </a:ln>
              <a:solidFill>
                <a:schemeClr val="tx1"/>
              </a:solidFill>
              <a:effectLst/>
              <a:latin typeface="ＤＦＧ華康ゴシック体W5" pitchFamily="50" charset="-128"/>
              <a:ea typeface="ＤＦＧ華康ゴシック体W5" pitchFamily="50" charset="-128"/>
            </a:endParaRPr>
          </a:p>
        </p:txBody>
      </p:sp>
      <p:sp>
        <p:nvSpPr>
          <p:cNvPr id="7" name="Rectangle 15"/>
          <p:cNvSpPr>
            <a:spLocks noChangeArrowheads="1"/>
          </p:cNvSpPr>
          <p:nvPr/>
        </p:nvSpPr>
        <p:spPr bwMode="auto">
          <a:xfrm>
            <a:off x="0" y="1"/>
            <a:ext cx="9144000" cy="228599"/>
          </a:xfrm>
          <a:prstGeom prst="rect">
            <a:avLst/>
          </a:prstGeom>
          <a:solidFill>
            <a:srgbClr val="008000"/>
          </a:solidFill>
          <a:ln>
            <a:solidFill>
              <a:srgbClr val="008000"/>
            </a:solidFill>
            <a:headEnd type="none" w="sm" len="sm"/>
            <a:tailEnd type="none" w="sm" len="sm"/>
          </a:ln>
          <a:effectLst/>
        </p:spPr>
        <p:style>
          <a:lnRef idx="1">
            <a:schemeClr val="accent3"/>
          </a:lnRef>
          <a:fillRef idx="3">
            <a:schemeClr val="accent3"/>
          </a:fillRef>
          <a:effectRef idx="2">
            <a:schemeClr val="accent3"/>
          </a:effectRef>
          <a:fontRef idx="minor">
            <a:schemeClr val="lt1"/>
          </a:fontRef>
        </p:style>
        <p:txBody>
          <a:bodyPr wrap="none" lIns="67224" tIns="33612" rIns="67224" bIns="33612" anchor="ctr"/>
          <a:lstStyle/>
          <a:p>
            <a:pPr algn="r">
              <a:defRPr/>
            </a:pPr>
            <a:r>
              <a:rPr lang="en-US" altLang="ja-JP" sz="1200" b="1" i="0" dirty="0" smtClean="0">
                <a:latin typeface="メイリオ"/>
                <a:ea typeface="メイリオ"/>
                <a:cs typeface="メイリオ"/>
              </a:rPr>
              <a:t>YRP</a:t>
            </a:r>
            <a:r>
              <a:rPr lang="ja-JP" altLang="en-US" sz="1200" b="1" i="0" dirty="0" smtClean="0">
                <a:latin typeface="メイリオ"/>
                <a:ea typeface="メイリオ"/>
                <a:cs typeface="メイリオ"/>
              </a:rPr>
              <a:t>ユビキタス・ネットワーキング研究所</a:t>
            </a:r>
            <a:endParaRPr lang="en-US" altLang="ja-JP" sz="1200" b="1" i="0" dirty="0">
              <a:latin typeface="メイリオ"/>
              <a:ea typeface="メイリオ"/>
              <a:cs typeface="メイリオ"/>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1950197" y="3455737"/>
            <a:ext cx="6545045" cy="1913424"/>
          </a:xfrm>
        </p:spPr>
        <p:txBody>
          <a:bodyPr>
            <a:normAutofit/>
          </a:bodyPr>
          <a:lstStyle>
            <a:lvl1pPr algn="l">
              <a:defRPr sz="3200" b="1" i="0" cap="none">
                <a:solidFill>
                  <a:schemeClr val="bg2">
                    <a:lumMod val="75000"/>
                    <a:lumOff val="25000"/>
                  </a:schemeClr>
                </a:solidFill>
                <a:latin typeface="メイリオ"/>
                <a:ea typeface="メイリオ"/>
                <a:cs typeface="メイリオ"/>
              </a:defRPr>
            </a:lvl1pPr>
          </a:lstStyle>
          <a:p>
            <a:r>
              <a:rPr lang="ja-JP" altLang="en-US" dirty="0" smtClean="0"/>
              <a:t>マスタ タイトルの書式設定</a:t>
            </a:r>
            <a:endParaRPr lang="ja-JP" altLang="en-US" dirty="0"/>
          </a:p>
        </p:txBody>
      </p:sp>
      <p:sp>
        <p:nvSpPr>
          <p:cNvPr id="4"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
        <p:nvSpPr>
          <p:cNvPr id="5" name="正方形/長方形 4"/>
          <p:cNvSpPr/>
          <p:nvPr/>
        </p:nvSpPr>
        <p:spPr bwMode="auto">
          <a:xfrm>
            <a:off x="0" y="0"/>
            <a:ext cx="9144000" cy="1128884"/>
          </a:xfrm>
          <a:prstGeom prst="rect">
            <a:avLst/>
          </a:prstGeom>
          <a:solidFill>
            <a:srgbClr val="FFFFFF"/>
          </a:solidFill>
          <a:ln w="38100" cap="sq" cmpd="sng" algn="ctr">
            <a:solidFill>
              <a:schemeClr val="tx1"/>
            </a:solidFill>
            <a:prstDash val="solid"/>
            <a:round/>
            <a:headEnd type="none" w="sm" len="sm"/>
            <a:tailEnd type="none" w="sm" len="sm"/>
          </a:ln>
          <a:effectLst/>
        </p:spPr>
        <p:txBody>
          <a:bodyPr vert="horz" wrap="none" lIns="67224" tIns="33612" rIns="67224" bIns="33612" numCol="1" rtlCol="0" anchor="ctr" anchorCtr="0" compatLnSpc="1">
            <a:prstTxWarp prst="textNoShape">
              <a:avLst/>
            </a:prstTxWarp>
          </a:bodyPr>
          <a:lstStyle/>
          <a:p>
            <a:pPr marL="0" marR="0" indent="0" algn="ctr" defTabSz="672246" rtl="0" eaLnBrk="1" fontAlgn="base" latinLnBrk="1" hangingPunct="1">
              <a:lnSpc>
                <a:spcPct val="100000"/>
              </a:lnSpc>
              <a:spcBef>
                <a:spcPct val="0"/>
              </a:spcBef>
              <a:spcAft>
                <a:spcPct val="0"/>
              </a:spcAft>
              <a:buClrTx/>
              <a:buSzTx/>
              <a:buFontTx/>
              <a:buNone/>
              <a:tabLst/>
            </a:pPr>
            <a:endParaRPr kumimoji="0" lang="ja-JP" altLang="en-US" sz="1800" b="0" i="0" u="none" strike="noStrike" cap="none" normalizeH="0" baseline="0" dirty="0" smtClean="0">
              <a:ln>
                <a:noFill/>
              </a:ln>
              <a:solidFill>
                <a:schemeClr val="tx1"/>
              </a:solidFill>
              <a:effectLst/>
              <a:latin typeface="ＤＦＧ華康ゴシック体W5" pitchFamily="50" charset="-128"/>
              <a:ea typeface="ＤＦＧ華康ゴシック体W5" pitchFamily="50" charset="-128"/>
            </a:endParaRPr>
          </a:p>
        </p:txBody>
      </p:sp>
      <p:sp>
        <p:nvSpPr>
          <p:cNvPr id="11" name="正方形/長方形 10"/>
          <p:cNvSpPr/>
          <p:nvPr/>
        </p:nvSpPr>
        <p:spPr bwMode="auto">
          <a:xfrm>
            <a:off x="1617784" y="3429000"/>
            <a:ext cx="142348" cy="1940161"/>
          </a:xfrm>
          <a:prstGeom prst="rect">
            <a:avLst/>
          </a:prstGeom>
          <a:solidFill>
            <a:srgbClr val="008000"/>
          </a:solidFill>
          <a:ln w="38100" cap="sq" cmpd="sng" algn="ctr">
            <a:solidFill>
              <a:srgbClr val="008000"/>
            </a:solidFill>
            <a:prstDash val="solid"/>
            <a:round/>
            <a:headEnd type="none" w="sm" len="sm"/>
            <a:tailEnd type="none" w="sm" len="sm"/>
          </a:ln>
          <a:effectLst/>
        </p:spPr>
        <p:txBody>
          <a:bodyPr vert="horz" wrap="none" lIns="67224" tIns="33612" rIns="67224" bIns="33612" numCol="1" rtlCol="0" anchor="ctr" anchorCtr="0" compatLnSpc="1">
            <a:prstTxWarp prst="textNoShape">
              <a:avLst/>
            </a:prstTxWarp>
          </a:bodyPr>
          <a:lstStyle/>
          <a:p>
            <a:pPr marL="0" marR="0" indent="0" algn="ctr" defTabSz="672246" rtl="0" eaLnBrk="1" fontAlgn="base" latinLnBrk="1" hangingPunct="1">
              <a:lnSpc>
                <a:spcPct val="100000"/>
              </a:lnSpc>
              <a:spcBef>
                <a:spcPct val="0"/>
              </a:spcBef>
              <a:spcAft>
                <a:spcPct val="0"/>
              </a:spcAft>
              <a:buClrTx/>
              <a:buSzTx/>
              <a:buFontTx/>
              <a:buNone/>
              <a:tabLst/>
            </a:pPr>
            <a:endParaRPr kumimoji="0" lang="ja-JP" altLang="en-US" sz="1800" b="0" i="0" u="none" strike="noStrike" cap="none" normalizeH="0" baseline="0" dirty="0" smtClean="0">
              <a:ln>
                <a:noFill/>
              </a:ln>
              <a:solidFill>
                <a:schemeClr val="tx1"/>
              </a:solidFill>
              <a:effectLst/>
              <a:latin typeface="ＤＦＧ華康ゴシック体W5" pitchFamily="50" charset="-128"/>
              <a:ea typeface="ＤＦＧ華康ゴシック体W5" pitchFamily="50" charset="-128"/>
            </a:endParaRPr>
          </a:p>
        </p:txBody>
      </p:sp>
      <p:sp>
        <p:nvSpPr>
          <p:cNvPr id="7" name="Rectangle 15"/>
          <p:cNvSpPr>
            <a:spLocks noChangeArrowheads="1"/>
          </p:cNvSpPr>
          <p:nvPr/>
        </p:nvSpPr>
        <p:spPr bwMode="auto">
          <a:xfrm>
            <a:off x="0" y="1"/>
            <a:ext cx="9144000" cy="228599"/>
          </a:xfrm>
          <a:prstGeom prst="rect">
            <a:avLst/>
          </a:prstGeom>
          <a:solidFill>
            <a:srgbClr val="008000"/>
          </a:solidFill>
          <a:ln>
            <a:solidFill>
              <a:srgbClr val="008000"/>
            </a:solidFill>
            <a:headEnd type="none" w="sm" len="sm"/>
            <a:tailEnd type="none" w="sm" len="sm"/>
          </a:ln>
          <a:effectLst/>
        </p:spPr>
        <p:style>
          <a:lnRef idx="1">
            <a:schemeClr val="accent3"/>
          </a:lnRef>
          <a:fillRef idx="3">
            <a:schemeClr val="accent3"/>
          </a:fillRef>
          <a:effectRef idx="2">
            <a:schemeClr val="accent3"/>
          </a:effectRef>
          <a:fontRef idx="minor">
            <a:schemeClr val="lt1"/>
          </a:fontRef>
        </p:style>
        <p:txBody>
          <a:bodyPr wrap="none" lIns="67224" tIns="33612" rIns="67224" bIns="33612" anchor="ctr"/>
          <a:lstStyle/>
          <a:p>
            <a:pPr algn="r">
              <a:defRPr/>
            </a:pPr>
            <a:r>
              <a:rPr lang="en-US" altLang="ja-JP" sz="1200" b="1" i="0" dirty="0" smtClean="0">
                <a:latin typeface="メイリオ"/>
                <a:ea typeface="メイリオ"/>
                <a:cs typeface="メイリオ"/>
              </a:rPr>
              <a:t>YRP</a:t>
            </a:r>
            <a:r>
              <a:rPr lang="ja-JP" altLang="en-US" sz="1200" b="1" i="0" dirty="0" smtClean="0">
                <a:latin typeface="メイリオ"/>
                <a:ea typeface="メイリオ"/>
                <a:cs typeface="メイリオ"/>
              </a:rPr>
              <a:t>ユビキタス・ネットワーキング研究所</a:t>
            </a:r>
            <a:endParaRPr lang="en-US" altLang="ja-JP" sz="1200" b="1" i="0" dirty="0">
              <a:latin typeface="メイリオ"/>
              <a:ea typeface="メイリオ"/>
              <a:cs typeface="メイリオ"/>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26561" y="1021908"/>
            <a:ext cx="7668676" cy="2139643"/>
          </a:xfrm>
        </p:spPr>
        <p:txBody>
          <a:bodyPr/>
          <a:lstStyle>
            <a:lvl1pPr algn="ctr">
              <a:defRPr sz="4400" b="0" cap="none">
                <a:solidFill>
                  <a:schemeClr val="bg2">
                    <a:lumMod val="75000"/>
                    <a:lumOff val="25000"/>
                  </a:schemeClr>
                </a:solidFill>
                <a:latin typeface="Franklin Gothic Demi" pitchFamily="34" charset="0"/>
                <a:ea typeface="ヒラギノ角ゴ ProN W6"/>
              </a:defRPr>
            </a:lvl1pPr>
          </a:lstStyle>
          <a:p>
            <a:r>
              <a:rPr lang="ja-JP" altLang="en-US" smtClean="0"/>
              <a:t>マスタ タイトルの書式設定</a:t>
            </a:r>
            <a:endParaRPr lang="ja-JP" altLang="en-US" dirty="0"/>
          </a:p>
        </p:txBody>
      </p:sp>
      <p:sp>
        <p:nvSpPr>
          <p:cNvPr id="3" name="テキスト プレースホルダ 2"/>
          <p:cNvSpPr>
            <a:spLocks noGrp="1"/>
          </p:cNvSpPr>
          <p:nvPr>
            <p:ph type="body" idx="1"/>
          </p:nvPr>
        </p:nvSpPr>
        <p:spPr>
          <a:xfrm>
            <a:off x="826561" y="3589475"/>
            <a:ext cx="7668676" cy="2343585"/>
          </a:xfrm>
        </p:spPr>
        <p:txBody>
          <a:bodyPr anchor="ctr"/>
          <a:lstStyle>
            <a:lvl1pPr marL="0" indent="0" algn="ctr">
              <a:buNone/>
              <a:defRPr sz="2600">
                <a:solidFill>
                  <a:schemeClr val="bg2">
                    <a:lumMod val="75000"/>
                    <a:lumOff val="25000"/>
                  </a:schemeClr>
                </a:solidFill>
                <a:latin typeface="Franklin Gothic Demi" pitchFamily="34" charset="0"/>
                <a:ea typeface="ヒラギノ角ゴ Pro W6"/>
              </a:defRPr>
            </a:lvl1pPr>
            <a:lvl2pPr marL="336123" indent="0">
              <a:buNone/>
              <a:defRPr sz="1300"/>
            </a:lvl2pPr>
            <a:lvl3pPr marL="672246" indent="0">
              <a:buNone/>
              <a:defRPr sz="1200"/>
            </a:lvl3pPr>
            <a:lvl4pPr marL="1008368" indent="0">
              <a:buNone/>
              <a:defRPr sz="1000"/>
            </a:lvl4pPr>
            <a:lvl5pPr marL="1344492" indent="0">
              <a:buNone/>
              <a:defRPr sz="1000"/>
            </a:lvl5pPr>
            <a:lvl6pPr marL="1680615" indent="0">
              <a:buNone/>
              <a:defRPr sz="1000"/>
            </a:lvl6pPr>
            <a:lvl7pPr marL="2016739" indent="0">
              <a:buNone/>
              <a:defRPr sz="1000"/>
            </a:lvl7pPr>
            <a:lvl8pPr marL="2352864" indent="0">
              <a:buNone/>
              <a:defRPr sz="1000"/>
            </a:lvl8pPr>
            <a:lvl9pPr marL="2688985" indent="0">
              <a:buNone/>
              <a:defRPr sz="1000"/>
            </a:lvl9pPr>
          </a:lstStyle>
          <a:p>
            <a:pPr lvl="0"/>
            <a:r>
              <a:rPr lang="ja-JP" altLang="en-US" smtClean="0"/>
              <a:t>マスタ テキストの書式設定</a:t>
            </a:r>
          </a:p>
        </p:txBody>
      </p:sp>
      <p:sp>
        <p:nvSpPr>
          <p:cNvPr id="4"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
        <p:nvSpPr>
          <p:cNvPr id="5" name="正方形/長方形 4"/>
          <p:cNvSpPr/>
          <p:nvPr/>
        </p:nvSpPr>
        <p:spPr bwMode="auto">
          <a:xfrm>
            <a:off x="0" y="0"/>
            <a:ext cx="9144000" cy="1128884"/>
          </a:xfrm>
          <a:prstGeom prst="rect">
            <a:avLst/>
          </a:prstGeom>
          <a:solidFill>
            <a:srgbClr val="FFFFFF"/>
          </a:solidFill>
          <a:ln w="38100" cap="sq" cmpd="sng" algn="ctr">
            <a:solidFill>
              <a:schemeClr val="tx1"/>
            </a:solidFill>
            <a:prstDash val="solid"/>
            <a:round/>
            <a:headEnd type="none" w="sm" len="sm"/>
            <a:tailEnd type="none" w="sm" len="sm"/>
          </a:ln>
          <a:effectLst/>
        </p:spPr>
        <p:txBody>
          <a:bodyPr vert="horz" wrap="none" lIns="67224" tIns="33612" rIns="67224" bIns="33612" numCol="1" rtlCol="0" anchor="ctr" anchorCtr="0" compatLnSpc="1">
            <a:prstTxWarp prst="textNoShape">
              <a:avLst/>
            </a:prstTxWarp>
          </a:bodyPr>
          <a:lstStyle/>
          <a:p>
            <a:pPr marL="0" marR="0" indent="0" algn="ctr" defTabSz="672246" rtl="0" eaLnBrk="1" fontAlgn="base" latinLnBrk="1" hangingPunct="1">
              <a:lnSpc>
                <a:spcPct val="100000"/>
              </a:lnSpc>
              <a:spcBef>
                <a:spcPct val="0"/>
              </a:spcBef>
              <a:spcAft>
                <a:spcPct val="0"/>
              </a:spcAft>
              <a:buClrTx/>
              <a:buSzTx/>
              <a:buFontTx/>
              <a:buNone/>
              <a:tabLst/>
            </a:pPr>
            <a:endParaRPr kumimoji="0" lang="ja-JP" altLang="en-US" sz="1800" b="0" i="0" u="none" strike="noStrike" cap="none" normalizeH="0" baseline="0" dirty="0" smtClean="0">
              <a:ln>
                <a:noFill/>
              </a:ln>
              <a:solidFill>
                <a:schemeClr val="tx1"/>
              </a:solidFill>
              <a:effectLst/>
              <a:latin typeface="ＤＦＧ華康ゴシック体W5" pitchFamily="50" charset="-128"/>
              <a:ea typeface="ＤＦＧ華康ゴシック体W5" pitchFamily="50" charset="-128"/>
            </a:endParaRPr>
          </a:p>
        </p:txBody>
      </p:sp>
      <p:sp>
        <p:nvSpPr>
          <p:cNvPr id="6" name="Rectangle 15"/>
          <p:cNvSpPr>
            <a:spLocks noChangeArrowheads="1"/>
          </p:cNvSpPr>
          <p:nvPr/>
        </p:nvSpPr>
        <p:spPr bwMode="auto">
          <a:xfrm>
            <a:off x="0" y="1"/>
            <a:ext cx="9144000" cy="228599"/>
          </a:xfrm>
          <a:prstGeom prst="rect">
            <a:avLst/>
          </a:prstGeom>
          <a:solidFill>
            <a:srgbClr val="008000"/>
          </a:solidFill>
          <a:ln>
            <a:solidFill>
              <a:srgbClr val="008000"/>
            </a:solidFill>
            <a:headEnd type="none" w="sm" len="sm"/>
            <a:tailEnd type="none" w="sm" len="sm"/>
          </a:ln>
          <a:effectLst/>
        </p:spPr>
        <p:style>
          <a:lnRef idx="1">
            <a:schemeClr val="accent3"/>
          </a:lnRef>
          <a:fillRef idx="3">
            <a:schemeClr val="accent3"/>
          </a:fillRef>
          <a:effectRef idx="2">
            <a:schemeClr val="accent3"/>
          </a:effectRef>
          <a:fontRef idx="minor">
            <a:schemeClr val="lt1"/>
          </a:fontRef>
        </p:style>
        <p:txBody>
          <a:bodyPr wrap="none" lIns="67224" tIns="33612" rIns="67224" bIns="33612" anchor="ctr"/>
          <a:lstStyle/>
          <a:p>
            <a:pPr algn="r">
              <a:defRPr/>
            </a:pPr>
            <a:r>
              <a:rPr lang="en-US" altLang="ja-JP" sz="1200" b="1" i="0" dirty="0" smtClean="0">
                <a:latin typeface="Century Gothic"/>
                <a:cs typeface="Century Gothic"/>
              </a:rPr>
              <a:t>YRP</a:t>
            </a:r>
            <a:r>
              <a:rPr lang="en-US" altLang="ja-JP" sz="1200" b="1" i="0" baseline="0" dirty="0" smtClean="0">
                <a:latin typeface="Century Gothic"/>
                <a:cs typeface="Century Gothic"/>
              </a:rPr>
              <a:t> Ubiquitous Networking Laboratory</a:t>
            </a:r>
            <a:endParaRPr lang="en-US" altLang="ja-JP" sz="1200" b="1" i="0" dirty="0">
              <a:latin typeface="Century Gothic"/>
              <a:cs typeface="Century Gothic"/>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24382" y="1322780"/>
            <a:ext cx="4167916" cy="5088353"/>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599315" y="1322780"/>
            <a:ext cx="4167917" cy="5088353"/>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1_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91500" y="1322777"/>
            <a:ext cx="8476843" cy="2373681"/>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291498" y="3963917"/>
            <a:ext cx="8475729" cy="2447217"/>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91500" y="1322775"/>
            <a:ext cx="8476843" cy="1196877"/>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291498" y="2733622"/>
            <a:ext cx="8475729" cy="3677511"/>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5"/>
          <p:cNvSpPr>
            <a:spLocks noGrp="1" noChangeArrowheads="1"/>
          </p:cNvSpPr>
          <p:nvPr>
            <p:ph type="sldNum" sz="quarter" idx="10"/>
          </p:nvPr>
        </p:nvSpPr>
        <p:spPr>
          <a:ln/>
        </p:spPr>
        <p:txBody>
          <a:bodyPr/>
          <a:lstStyle>
            <a:lvl1pPr>
              <a:defRPr/>
            </a:lvl1pPr>
          </a:lstStyle>
          <a:p>
            <a:fld id="{9428020F-992B-4841-BF89-8ABAF27B213C}" type="slidenum">
              <a:rPr lang="ja-JP" altLang="en-US" smtClean="0"/>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13871" name="Rectangle 15"/>
          <p:cNvSpPr>
            <a:spLocks noChangeArrowheads="1"/>
          </p:cNvSpPr>
          <p:nvPr/>
        </p:nvSpPr>
        <p:spPr bwMode="auto">
          <a:xfrm>
            <a:off x="0" y="1"/>
            <a:ext cx="9144000" cy="228599"/>
          </a:xfrm>
          <a:prstGeom prst="rect">
            <a:avLst/>
          </a:prstGeom>
          <a:solidFill>
            <a:srgbClr val="008000"/>
          </a:solidFill>
          <a:ln>
            <a:solidFill>
              <a:srgbClr val="008000"/>
            </a:solidFill>
            <a:headEnd type="none" w="sm" len="sm"/>
            <a:tailEnd type="none" w="sm" len="sm"/>
          </a:ln>
          <a:effectLst/>
        </p:spPr>
        <p:style>
          <a:lnRef idx="1">
            <a:schemeClr val="accent3"/>
          </a:lnRef>
          <a:fillRef idx="3">
            <a:schemeClr val="accent3"/>
          </a:fillRef>
          <a:effectRef idx="2">
            <a:schemeClr val="accent3"/>
          </a:effectRef>
          <a:fontRef idx="minor">
            <a:schemeClr val="lt1"/>
          </a:fontRef>
        </p:style>
        <p:txBody>
          <a:bodyPr wrap="none" lIns="67224" tIns="33612" rIns="67224" bIns="33612" anchor="ctr"/>
          <a:lstStyle/>
          <a:p>
            <a:pPr algn="r">
              <a:defRPr/>
            </a:pPr>
            <a:r>
              <a:rPr lang="en-US" altLang="ja-JP" sz="1200" b="1" i="0" dirty="0" smtClean="0">
                <a:latin typeface="メイリオ"/>
                <a:ea typeface="メイリオ"/>
                <a:cs typeface="メイリオ"/>
              </a:rPr>
              <a:t>YRP</a:t>
            </a:r>
            <a:r>
              <a:rPr lang="ja-JP" altLang="en-US" sz="1200" b="1" i="0" dirty="0" smtClean="0">
                <a:latin typeface="メイリオ"/>
                <a:ea typeface="メイリオ"/>
                <a:cs typeface="メイリオ"/>
              </a:rPr>
              <a:t>ユビキタス・ネットワーキング研究所</a:t>
            </a:r>
            <a:endParaRPr lang="en-US" altLang="ja-JP" sz="1200" b="1" i="0" dirty="0">
              <a:latin typeface="メイリオ"/>
              <a:ea typeface="メイリオ"/>
              <a:cs typeface="メイリオ"/>
            </a:endParaRPr>
          </a:p>
        </p:txBody>
      </p:sp>
      <p:sp>
        <p:nvSpPr>
          <p:cNvPr id="1913859" name="Line 3"/>
          <p:cNvSpPr>
            <a:spLocks noChangeShapeType="1"/>
          </p:cNvSpPr>
          <p:nvPr/>
        </p:nvSpPr>
        <p:spPr bwMode="auto">
          <a:xfrm>
            <a:off x="0" y="6576804"/>
            <a:ext cx="9144000" cy="0"/>
          </a:xfrm>
          <a:prstGeom prst="line">
            <a:avLst/>
          </a:prstGeom>
          <a:noFill/>
          <a:ln w="12700" cap="sq" cmpd="sng" algn="ctr">
            <a:solidFill>
              <a:srgbClr val="008000"/>
            </a:solidFill>
            <a:prstDash val="solid"/>
            <a:round/>
            <a:headEnd type="none" w="sm" len="sm"/>
            <a:tailEnd type="none" w="sm" len="sm"/>
          </a:ln>
          <a:effectLst/>
        </p:spPr>
        <p:txBody>
          <a:bodyPr wrap="none" lIns="67224" tIns="33612" rIns="67224" bIns="33612" anchor="ctr"/>
          <a:lstStyle/>
          <a:p>
            <a:pPr>
              <a:defRPr/>
            </a:pPr>
            <a:endParaRPr lang="ja-JP" altLang="en-US"/>
          </a:p>
        </p:txBody>
      </p:sp>
      <p:sp>
        <p:nvSpPr>
          <p:cNvPr id="1028" name="Rectangle 4"/>
          <p:cNvSpPr>
            <a:spLocks noGrp="1" noChangeArrowheads="1"/>
          </p:cNvSpPr>
          <p:nvPr>
            <p:ph type="body" idx="1"/>
          </p:nvPr>
        </p:nvSpPr>
        <p:spPr bwMode="auto">
          <a:xfrm>
            <a:off x="324387" y="1143003"/>
            <a:ext cx="8442845" cy="5268127"/>
          </a:xfrm>
          <a:prstGeom prst="rect">
            <a:avLst/>
          </a:prstGeom>
          <a:noFill/>
          <a:ln w="9525">
            <a:noFill/>
            <a:miter lim="800000"/>
            <a:headEnd/>
            <a:tailEnd/>
          </a:ln>
        </p:spPr>
        <p:txBody>
          <a:bodyPr vert="horz" wrap="square" lIns="0" tIns="33607" rIns="0" bIns="33607" numCol="1" anchor="t" anchorCtr="0" compatLnSpc="1">
            <a:prstTxWarp prst="textNoShape">
              <a:avLst/>
            </a:prstTxWarp>
            <a:norm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p>
        </p:txBody>
      </p:sp>
      <p:sp>
        <p:nvSpPr>
          <p:cNvPr id="1913861" name="Rectangle 5"/>
          <p:cNvSpPr>
            <a:spLocks noGrp="1" noChangeArrowheads="1"/>
          </p:cNvSpPr>
          <p:nvPr>
            <p:ph type="sldNum" sz="quarter" idx="4"/>
          </p:nvPr>
        </p:nvSpPr>
        <p:spPr bwMode="auto">
          <a:xfrm>
            <a:off x="8768341" y="6602805"/>
            <a:ext cx="375659" cy="255197"/>
          </a:xfrm>
          <a:prstGeom prst="rect">
            <a:avLst/>
          </a:prstGeom>
          <a:noFill/>
          <a:ln w="9525">
            <a:noFill/>
            <a:miter lim="800000"/>
            <a:headEnd/>
            <a:tailEnd/>
          </a:ln>
          <a:effectLst/>
        </p:spPr>
        <p:txBody>
          <a:bodyPr vert="horz" wrap="square" lIns="67215" tIns="33607" rIns="67215" bIns="33607" numCol="1" anchor="b" anchorCtr="0" compatLnSpc="1">
            <a:prstTxWarp prst="textNoShape">
              <a:avLst/>
            </a:prstTxWarp>
          </a:bodyPr>
          <a:lstStyle>
            <a:lvl1pPr algn="r">
              <a:defRPr kumimoji="1" sz="1100">
                <a:solidFill>
                  <a:srgbClr val="336699"/>
                </a:solidFill>
                <a:latin typeface="+mj-ea"/>
                <a:ea typeface="+mj-ea"/>
              </a:defRPr>
            </a:lvl1pPr>
          </a:lstStyle>
          <a:p>
            <a:fld id="{9428020F-992B-4841-BF89-8ABAF27B213C}" type="slidenum">
              <a:rPr lang="ja-JP" altLang="en-US" smtClean="0"/>
              <a:pPr/>
              <a:t>‹#›</a:t>
            </a:fld>
            <a:endParaRPr lang="ja-JP" altLang="en-US"/>
          </a:p>
        </p:txBody>
      </p:sp>
      <p:sp>
        <p:nvSpPr>
          <p:cNvPr id="1030" name="Rectangle 6"/>
          <p:cNvSpPr>
            <a:spLocks noGrp="1" noChangeArrowheads="1"/>
          </p:cNvSpPr>
          <p:nvPr>
            <p:ph type="title"/>
          </p:nvPr>
        </p:nvSpPr>
        <p:spPr bwMode="auto">
          <a:xfrm>
            <a:off x="357825" y="304806"/>
            <a:ext cx="8431698" cy="581715"/>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ja-JP" altLang="en-US" dirty="0" smtClean="0"/>
              <a:t>マスタ タイトルの書式設定</a:t>
            </a:r>
          </a:p>
        </p:txBody>
      </p:sp>
      <p:sp>
        <p:nvSpPr>
          <p:cNvPr id="1913873" name="Text Box 17"/>
          <p:cNvSpPr txBox="1">
            <a:spLocks noChangeArrowheads="1"/>
          </p:cNvSpPr>
          <p:nvPr/>
        </p:nvSpPr>
        <p:spPr bwMode="auto">
          <a:xfrm>
            <a:off x="54585" y="6638451"/>
            <a:ext cx="4811207" cy="221769"/>
          </a:xfrm>
          <a:prstGeom prst="rect">
            <a:avLst/>
          </a:prstGeom>
          <a:noFill/>
          <a:ln w="12700" cap="sq">
            <a:noFill/>
            <a:miter lim="800000"/>
            <a:headEnd type="none" w="sm" len="sm"/>
            <a:tailEnd type="none" w="sm" len="sm"/>
          </a:ln>
          <a:effectLst/>
        </p:spPr>
        <p:txBody>
          <a:bodyPr wrap="none" lIns="67224" tIns="33612" rIns="67224" bIns="33612">
            <a:spAutoFit/>
          </a:bodyPr>
          <a:lstStyle/>
          <a:p>
            <a:pPr>
              <a:defRPr/>
            </a:pPr>
            <a:r>
              <a:rPr lang="en-US" altLang="ja-JP" sz="1000" b="1" i="0" dirty="0" smtClean="0">
                <a:solidFill>
                  <a:schemeClr val="bg2">
                    <a:lumMod val="75000"/>
                    <a:lumOff val="25000"/>
                  </a:schemeClr>
                </a:solidFill>
                <a:latin typeface="メイリオ"/>
                <a:ea typeface="メイリオ"/>
                <a:cs typeface="メイリオ"/>
              </a:rPr>
              <a:t>© 2014 YRP</a:t>
            </a:r>
            <a:r>
              <a:rPr lang="ja-JP" altLang="en-US" sz="1000" b="1" i="0" dirty="0" smtClean="0">
                <a:solidFill>
                  <a:schemeClr val="bg2">
                    <a:lumMod val="75000"/>
                    <a:lumOff val="25000"/>
                  </a:schemeClr>
                </a:solidFill>
                <a:latin typeface="メイリオ"/>
                <a:ea typeface="メイリオ"/>
                <a:cs typeface="メイリオ"/>
              </a:rPr>
              <a:t>ユビキタス・ネットワーキング研究所</a:t>
            </a:r>
            <a:r>
              <a:rPr lang="en-US" altLang="ja-JP" sz="1000" b="1" i="0" dirty="0" smtClean="0">
                <a:solidFill>
                  <a:schemeClr val="bg2">
                    <a:lumMod val="75000"/>
                    <a:lumOff val="25000"/>
                  </a:schemeClr>
                </a:solidFill>
                <a:latin typeface="メイリオ"/>
                <a:ea typeface="メイリオ"/>
                <a:cs typeface="メイリオ"/>
              </a:rPr>
              <a:t>,  </a:t>
            </a:r>
            <a:r>
              <a:rPr lang="en-US" altLang="ja-JP" sz="1000" b="1" i="0" dirty="0">
                <a:solidFill>
                  <a:schemeClr val="bg2">
                    <a:lumMod val="75000"/>
                    <a:lumOff val="25000"/>
                  </a:schemeClr>
                </a:solidFill>
                <a:latin typeface="メイリオ"/>
                <a:ea typeface="メイリオ"/>
                <a:cs typeface="メイリオ"/>
              </a:rPr>
              <a:t>All Rights Reserved.</a:t>
            </a:r>
          </a:p>
        </p:txBody>
      </p:sp>
      <p:sp>
        <p:nvSpPr>
          <p:cNvPr id="9" name="Line 3"/>
          <p:cNvSpPr>
            <a:spLocks noChangeShapeType="1"/>
          </p:cNvSpPr>
          <p:nvPr/>
        </p:nvSpPr>
        <p:spPr bwMode="auto">
          <a:xfrm>
            <a:off x="0" y="990600"/>
            <a:ext cx="9144000" cy="0"/>
          </a:xfrm>
          <a:prstGeom prst="line">
            <a:avLst/>
          </a:prstGeom>
          <a:noFill/>
          <a:ln w="12700" cap="sq" cmpd="sng" algn="ctr">
            <a:solidFill>
              <a:schemeClr val="bg2">
                <a:lumMod val="75000"/>
                <a:lumOff val="25000"/>
              </a:schemeClr>
            </a:solidFill>
            <a:prstDash val="solid"/>
            <a:round/>
            <a:headEnd type="none" w="sm" len="sm"/>
            <a:tailEnd type="none" w="sm" len="sm"/>
          </a:ln>
          <a:effectLst/>
        </p:spPr>
        <p:txBody>
          <a:bodyPr wrap="none" lIns="67224" tIns="33612" rIns="67224" bIns="33612" anchor="ctr"/>
          <a:lstStyle/>
          <a:p>
            <a:pPr>
              <a:defRPr/>
            </a:pPr>
            <a:endParaRPr lang="ja-JP" altLang="en-US"/>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72" r:id="rId4"/>
    <p:sldLayoutId id="2147483664" r:id="rId5"/>
    <p:sldLayoutId id="2147483665" r:id="rId6"/>
    <p:sldLayoutId id="2147483666" r:id="rId7"/>
    <p:sldLayoutId id="2147483667" r:id="rId8"/>
    <p:sldLayoutId id="2147483668" r:id="rId9"/>
    <p:sldLayoutId id="2147483669" r:id="rId10"/>
    <p:sldLayoutId id="2147483670" r:id="rId11"/>
  </p:sldLayoutIdLst>
  <p:hf hdr="0" ftr="0" dt="0"/>
  <p:txStyles>
    <p:titleStyle>
      <a:lvl1pPr algn="l" defTabSz="972189" rtl="0" eaLnBrk="1" fontAlgn="base" hangingPunct="1">
        <a:spcBef>
          <a:spcPct val="0"/>
        </a:spcBef>
        <a:spcAft>
          <a:spcPct val="0"/>
        </a:spcAft>
        <a:defRPr kumimoji="1" sz="2600" b="1" i="0">
          <a:solidFill>
            <a:schemeClr val="bg2">
              <a:lumMod val="75000"/>
              <a:lumOff val="25000"/>
            </a:schemeClr>
          </a:solidFill>
          <a:latin typeface="メイリオ"/>
          <a:ea typeface="メイリオ"/>
          <a:cs typeface="メイリオ"/>
        </a:defRPr>
      </a:lvl1pPr>
      <a:lvl2pPr algn="l" defTabSz="972189" rtl="0" eaLnBrk="1" fontAlgn="base" hangingPunct="1">
        <a:spcBef>
          <a:spcPct val="0"/>
        </a:spcBef>
        <a:spcAft>
          <a:spcPct val="0"/>
        </a:spcAft>
        <a:defRPr kumimoji="1" sz="3500">
          <a:solidFill>
            <a:schemeClr val="tx1"/>
          </a:solidFill>
          <a:latin typeface="Franklin Gothic Demi" pitchFamily="34" charset="0"/>
          <a:ea typeface="ＤＦＧ平成ゴシック体W7" pitchFamily="50" charset="-128"/>
        </a:defRPr>
      </a:lvl2pPr>
      <a:lvl3pPr algn="l" defTabSz="972189" rtl="0" eaLnBrk="1" fontAlgn="base" hangingPunct="1">
        <a:spcBef>
          <a:spcPct val="0"/>
        </a:spcBef>
        <a:spcAft>
          <a:spcPct val="0"/>
        </a:spcAft>
        <a:defRPr kumimoji="1" sz="3500">
          <a:solidFill>
            <a:schemeClr val="tx1"/>
          </a:solidFill>
          <a:latin typeface="Franklin Gothic Demi" pitchFamily="34" charset="0"/>
          <a:ea typeface="ＤＦＧ平成ゴシック体W7" pitchFamily="50" charset="-128"/>
        </a:defRPr>
      </a:lvl3pPr>
      <a:lvl4pPr algn="l" defTabSz="972189" rtl="0" eaLnBrk="1" fontAlgn="base" hangingPunct="1">
        <a:spcBef>
          <a:spcPct val="0"/>
        </a:spcBef>
        <a:spcAft>
          <a:spcPct val="0"/>
        </a:spcAft>
        <a:defRPr kumimoji="1" sz="3500">
          <a:solidFill>
            <a:schemeClr val="tx1"/>
          </a:solidFill>
          <a:latin typeface="Franklin Gothic Demi" pitchFamily="34" charset="0"/>
          <a:ea typeface="ＤＦＧ平成ゴシック体W7" pitchFamily="50" charset="-128"/>
        </a:defRPr>
      </a:lvl4pPr>
      <a:lvl5pPr algn="l" defTabSz="972189" rtl="0" eaLnBrk="1" fontAlgn="base" hangingPunct="1">
        <a:spcBef>
          <a:spcPct val="0"/>
        </a:spcBef>
        <a:spcAft>
          <a:spcPct val="0"/>
        </a:spcAft>
        <a:defRPr kumimoji="1" sz="3500">
          <a:solidFill>
            <a:schemeClr val="tx1"/>
          </a:solidFill>
          <a:latin typeface="Franklin Gothic Demi" pitchFamily="34" charset="0"/>
          <a:ea typeface="ＤＦＧ平成ゴシック体W7" pitchFamily="50" charset="-128"/>
        </a:defRPr>
      </a:lvl5pPr>
      <a:lvl6pPr marL="336123" algn="l" defTabSz="972189" rtl="0" eaLnBrk="1" fontAlgn="base" hangingPunct="1">
        <a:spcBef>
          <a:spcPct val="0"/>
        </a:spcBef>
        <a:spcAft>
          <a:spcPct val="0"/>
        </a:spcAft>
        <a:defRPr kumimoji="1" sz="3500">
          <a:solidFill>
            <a:schemeClr val="tx1"/>
          </a:solidFill>
          <a:latin typeface="ＤＦＧ平成ゴシック体W7" pitchFamily="50" charset="-128"/>
          <a:ea typeface="ＤＦＧ平成ゴシック体W7" pitchFamily="50" charset="-128"/>
        </a:defRPr>
      </a:lvl6pPr>
      <a:lvl7pPr marL="672246" algn="l" defTabSz="972189" rtl="0" eaLnBrk="1" fontAlgn="base" hangingPunct="1">
        <a:spcBef>
          <a:spcPct val="0"/>
        </a:spcBef>
        <a:spcAft>
          <a:spcPct val="0"/>
        </a:spcAft>
        <a:defRPr kumimoji="1" sz="3500">
          <a:solidFill>
            <a:schemeClr val="tx1"/>
          </a:solidFill>
          <a:latin typeface="ＤＦＧ平成ゴシック体W7" pitchFamily="50" charset="-128"/>
          <a:ea typeface="ＤＦＧ平成ゴシック体W7" pitchFamily="50" charset="-128"/>
        </a:defRPr>
      </a:lvl7pPr>
      <a:lvl8pPr marL="1008368" algn="l" defTabSz="972189" rtl="0" eaLnBrk="1" fontAlgn="base" hangingPunct="1">
        <a:spcBef>
          <a:spcPct val="0"/>
        </a:spcBef>
        <a:spcAft>
          <a:spcPct val="0"/>
        </a:spcAft>
        <a:defRPr kumimoji="1" sz="3500">
          <a:solidFill>
            <a:schemeClr val="tx1"/>
          </a:solidFill>
          <a:latin typeface="ＤＦＧ平成ゴシック体W7" pitchFamily="50" charset="-128"/>
          <a:ea typeface="ＤＦＧ平成ゴシック体W7" pitchFamily="50" charset="-128"/>
        </a:defRPr>
      </a:lvl8pPr>
      <a:lvl9pPr marL="1344492" algn="l" defTabSz="972189" rtl="0" eaLnBrk="1" fontAlgn="base" hangingPunct="1">
        <a:spcBef>
          <a:spcPct val="0"/>
        </a:spcBef>
        <a:spcAft>
          <a:spcPct val="0"/>
        </a:spcAft>
        <a:defRPr kumimoji="1" sz="3500">
          <a:solidFill>
            <a:schemeClr val="tx1"/>
          </a:solidFill>
          <a:latin typeface="ＤＦＧ平成ゴシック体W7" pitchFamily="50" charset="-128"/>
          <a:ea typeface="ＤＦＧ平成ゴシック体W7" pitchFamily="50" charset="-128"/>
        </a:defRPr>
      </a:lvl9pPr>
    </p:titleStyle>
    <p:bodyStyle>
      <a:lvl1pPr marL="326786" indent="-326786" algn="l" defTabSz="972189" rtl="0" eaLnBrk="1" fontAlgn="base" hangingPunct="1">
        <a:spcBef>
          <a:spcPct val="50000"/>
        </a:spcBef>
        <a:spcAft>
          <a:spcPct val="0"/>
        </a:spcAft>
        <a:buClr>
          <a:schemeClr val="accent2"/>
        </a:buClr>
        <a:buFont typeface="平成明朝" pitchFamily="17" charset="-128"/>
        <a:buChar char="■"/>
        <a:tabLst>
          <a:tab pos="774951" algn="l"/>
        </a:tabLst>
        <a:defRPr kumimoji="1" sz="2100" b="0" i="0">
          <a:solidFill>
            <a:srgbClr val="464646"/>
          </a:solidFill>
          <a:latin typeface="Arial"/>
          <a:ea typeface="ヒラギノ角ゴ Pro W6"/>
          <a:cs typeface="ヒラギノ角ゴ Pro W6"/>
        </a:defRPr>
      </a:lvl1pPr>
      <a:lvl2pPr marL="533166" indent="-177721" algn="l" defTabSz="972189" rtl="0" eaLnBrk="1" fontAlgn="base" hangingPunct="1">
        <a:spcBef>
          <a:spcPct val="35000"/>
        </a:spcBef>
        <a:spcAft>
          <a:spcPct val="0"/>
        </a:spcAft>
        <a:buClr>
          <a:schemeClr val="bg1"/>
        </a:buClr>
        <a:buSzPct val="75000"/>
        <a:buFont typeface="ヒラギノ角ゴ ProN W3"/>
        <a:buChar char="▶"/>
        <a:tabLst>
          <a:tab pos="533166" algn="l"/>
        </a:tabLst>
        <a:defRPr kumimoji="1" sz="1800">
          <a:solidFill>
            <a:srgbClr val="464646"/>
          </a:solidFill>
          <a:latin typeface="+mn-lt"/>
          <a:ea typeface="ヒラギノ角ゴ Pro W3"/>
        </a:defRPr>
      </a:lvl2pPr>
      <a:lvl3pPr marL="622027" indent="-88861" algn="l" defTabSz="972189" rtl="0" eaLnBrk="1" fontAlgn="base" hangingPunct="1">
        <a:spcBef>
          <a:spcPct val="20000"/>
        </a:spcBef>
        <a:spcAft>
          <a:spcPct val="0"/>
        </a:spcAft>
        <a:buClr>
          <a:schemeClr val="bg2"/>
        </a:buClr>
        <a:buFont typeface="Wingdings" charset="2"/>
        <a:buChar char=""/>
        <a:tabLst>
          <a:tab pos="622027" algn="l"/>
        </a:tabLst>
        <a:defRPr kumimoji="1" sz="1500">
          <a:solidFill>
            <a:srgbClr val="464646"/>
          </a:solidFill>
          <a:latin typeface="+mn-lt"/>
          <a:ea typeface="ヒラギノ角ゴ Pro W3"/>
        </a:defRPr>
      </a:lvl3pPr>
      <a:lvl4pPr marL="923520" indent="-199938" algn="l" defTabSz="972189" rtl="0" eaLnBrk="1" fontAlgn="base" hangingPunct="1">
        <a:spcBef>
          <a:spcPct val="20000"/>
        </a:spcBef>
        <a:spcAft>
          <a:spcPct val="0"/>
        </a:spcAft>
        <a:buClr>
          <a:schemeClr val="accent3"/>
        </a:buClr>
        <a:buFont typeface="Wingdings" charset="2"/>
        <a:buChar char="u"/>
        <a:tabLst>
          <a:tab pos="924339" algn="l"/>
        </a:tabLst>
        <a:defRPr kumimoji="1" sz="1300">
          <a:solidFill>
            <a:srgbClr val="464646"/>
          </a:solidFill>
          <a:latin typeface="+mn-lt"/>
          <a:ea typeface="ヒラギノ角ゴ Pro W3"/>
        </a:defRPr>
      </a:lvl4pPr>
      <a:lvl5pPr marL="989695" indent="0" algn="l" defTabSz="972189" rtl="0" eaLnBrk="1" fontAlgn="base" hangingPunct="1">
        <a:spcBef>
          <a:spcPct val="20000"/>
        </a:spcBef>
        <a:spcAft>
          <a:spcPct val="0"/>
        </a:spcAft>
        <a:buClr>
          <a:schemeClr val="tx1"/>
        </a:buClr>
        <a:tabLst>
          <a:tab pos="989695" algn="l"/>
        </a:tabLst>
        <a:defRPr kumimoji="1" sz="1200">
          <a:solidFill>
            <a:srgbClr val="464646"/>
          </a:solidFill>
          <a:latin typeface="+mn-lt"/>
          <a:ea typeface="ヒラギノ角ゴ Pro W3"/>
        </a:defRPr>
      </a:lvl5pPr>
      <a:lvl6pPr marL="2321351" indent="-242755" algn="l" defTabSz="972189" rtl="0" eaLnBrk="1" fontAlgn="base" hangingPunct="1">
        <a:spcBef>
          <a:spcPct val="20000"/>
        </a:spcBef>
        <a:spcAft>
          <a:spcPct val="0"/>
        </a:spcAft>
        <a:buClr>
          <a:schemeClr val="tx1"/>
        </a:buClr>
        <a:tabLst>
          <a:tab pos="774951" algn="l"/>
        </a:tabLst>
        <a:defRPr kumimoji="1">
          <a:solidFill>
            <a:srgbClr val="336699"/>
          </a:solidFill>
          <a:latin typeface="+mn-lt"/>
          <a:ea typeface="ＤＦＧ平成ゴシック体W3" pitchFamily="50" charset="-128"/>
        </a:defRPr>
      </a:lvl6pPr>
      <a:lvl7pPr marL="2657473" indent="-242755" algn="l" defTabSz="972189" rtl="0" eaLnBrk="1" fontAlgn="base" hangingPunct="1">
        <a:spcBef>
          <a:spcPct val="20000"/>
        </a:spcBef>
        <a:spcAft>
          <a:spcPct val="0"/>
        </a:spcAft>
        <a:buClr>
          <a:schemeClr val="tx1"/>
        </a:buClr>
        <a:tabLst>
          <a:tab pos="774951" algn="l"/>
        </a:tabLst>
        <a:defRPr kumimoji="1">
          <a:solidFill>
            <a:srgbClr val="336699"/>
          </a:solidFill>
          <a:latin typeface="+mn-lt"/>
          <a:ea typeface="ＤＦＧ平成ゴシック体W3" pitchFamily="50" charset="-128"/>
        </a:defRPr>
      </a:lvl7pPr>
      <a:lvl8pPr marL="2993596" indent="-242755" algn="l" defTabSz="972189" rtl="0" eaLnBrk="1" fontAlgn="base" hangingPunct="1">
        <a:spcBef>
          <a:spcPct val="20000"/>
        </a:spcBef>
        <a:spcAft>
          <a:spcPct val="0"/>
        </a:spcAft>
        <a:buClr>
          <a:schemeClr val="tx1"/>
        </a:buClr>
        <a:tabLst>
          <a:tab pos="774951" algn="l"/>
        </a:tabLst>
        <a:defRPr kumimoji="1">
          <a:solidFill>
            <a:srgbClr val="336699"/>
          </a:solidFill>
          <a:latin typeface="+mn-lt"/>
          <a:ea typeface="ＤＦＧ平成ゴシック体W3" pitchFamily="50" charset="-128"/>
        </a:defRPr>
      </a:lvl8pPr>
      <a:lvl9pPr marL="3329721" indent="-242755" algn="l" defTabSz="972189" rtl="0" eaLnBrk="1" fontAlgn="base" hangingPunct="1">
        <a:spcBef>
          <a:spcPct val="20000"/>
        </a:spcBef>
        <a:spcAft>
          <a:spcPct val="0"/>
        </a:spcAft>
        <a:buClr>
          <a:schemeClr val="tx1"/>
        </a:buClr>
        <a:tabLst>
          <a:tab pos="774951" algn="l"/>
        </a:tabLst>
        <a:defRPr kumimoji="1">
          <a:solidFill>
            <a:srgbClr val="336699"/>
          </a:solidFill>
          <a:latin typeface="+mn-lt"/>
          <a:ea typeface="ＤＦＧ平成ゴシック体W3" pitchFamily="50" charset="-128"/>
        </a:defRPr>
      </a:lvl9pPr>
    </p:bodyStyle>
    <p:otherStyle>
      <a:defPPr>
        <a:defRPr lang="ja-JP"/>
      </a:defPPr>
      <a:lvl1pPr marL="0" algn="l" defTabSz="672246" rtl="0" eaLnBrk="1" latinLnBrk="0" hangingPunct="1">
        <a:defRPr kumimoji="1" sz="1300" kern="1200">
          <a:solidFill>
            <a:schemeClr val="tx1"/>
          </a:solidFill>
          <a:latin typeface="+mn-lt"/>
          <a:ea typeface="+mn-ea"/>
          <a:cs typeface="+mn-cs"/>
        </a:defRPr>
      </a:lvl1pPr>
      <a:lvl2pPr marL="336123" algn="l" defTabSz="672246" rtl="0" eaLnBrk="1" latinLnBrk="0" hangingPunct="1">
        <a:defRPr kumimoji="1" sz="1300" kern="1200">
          <a:solidFill>
            <a:schemeClr val="tx1"/>
          </a:solidFill>
          <a:latin typeface="+mn-lt"/>
          <a:ea typeface="+mn-ea"/>
          <a:cs typeface="+mn-cs"/>
        </a:defRPr>
      </a:lvl2pPr>
      <a:lvl3pPr marL="672246" algn="l" defTabSz="672246" rtl="0" eaLnBrk="1" latinLnBrk="0" hangingPunct="1">
        <a:defRPr kumimoji="1" sz="1300" kern="1200">
          <a:solidFill>
            <a:schemeClr val="tx1"/>
          </a:solidFill>
          <a:latin typeface="+mn-lt"/>
          <a:ea typeface="+mn-ea"/>
          <a:cs typeface="+mn-cs"/>
        </a:defRPr>
      </a:lvl3pPr>
      <a:lvl4pPr marL="1008368" algn="l" defTabSz="672246" rtl="0" eaLnBrk="1" latinLnBrk="0" hangingPunct="1">
        <a:defRPr kumimoji="1" sz="1300" kern="1200">
          <a:solidFill>
            <a:schemeClr val="tx1"/>
          </a:solidFill>
          <a:latin typeface="+mn-lt"/>
          <a:ea typeface="+mn-ea"/>
          <a:cs typeface="+mn-cs"/>
        </a:defRPr>
      </a:lvl4pPr>
      <a:lvl5pPr marL="1344492" algn="l" defTabSz="672246" rtl="0" eaLnBrk="1" latinLnBrk="0" hangingPunct="1">
        <a:defRPr kumimoji="1" sz="1300" kern="1200">
          <a:solidFill>
            <a:schemeClr val="tx1"/>
          </a:solidFill>
          <a:latin typeface="+mn-lt"/>
          <a:ea typeface="+mn-ea"/>
          <a:cs typeface="+mn-cs"/>
        </a:defRPr>
      </a:lvl5pPr>
      <a:lvl6pPr marL="1680615" algn="l" defTabSz="672246" rtl="0" eaLnBrk="1" latinLnBrk="0" hangingPunct="1">
        <a:defRPr kumimoji="1" sz="1300" kern="1200">
          <a:solidFill>
            <a:schemeClr val="tx1"/>
          </a:solidFill>
          <a:latin typeface="+mn-lt"/>
          <a:ea typeface="+mn-ea"/>
          <a:cs typeface="+mn-cs"/>
        </a:defRPr>
      </a:lvl6pPr>
      <a:lvl7pPr marL="2016739" algn="l" defTabSz="672246" rtl="0" eaLnBrk="1" latinLnBrk="0" hangingPunct="1">
        <a:defRPr kumimoji="1" sz="1300" kern="1200">
          <a:solidFill>
            <a:schemeClr val="tx1"/>
          </a:solidFill>
          <a:latin typeface="+mn-lt"/>
          <a:ea typeface="+mn-ea"/>
          <a:cs typeface="+mn-cs"/>
        </a:defRPr>
      </a:lvl7pPr>
      <a:lvl8pPr marL="2352864" algn="l" defTabSz="672246" rtl="0" eaLnBrk="1" latinLnBrk="0" hangingPunct="1">
        <a:defRPr kumimoji="1" sz="1300" kern="1200">
          <a:solidFill>
            <a:schemeClr val="tx1"/>
          </a:solidFill>
          <a:latin typeface="+mn-lt"/>
          <a:ea typeface="+mn-ea"/>
          <a:cs typeface="+mn-cs"/>
        </a:defRPr>
      </a:lvl8pPr>
      <a:lvl9pPr marL="2688985" algn="l" defTabSz="672246" rtl="0" eaLnBrk="1" latinLnBrk="0" hangingPunct="1">
        <a:defRPr kumimoji="1"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atolab.tiu.ac.jp/statld/?cat=31" TargetMode="Externa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api.odstat.jp/sparq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sz="quarter" idx="1"/>
          </p:nvPr>
        </p:nvSpPr>
        <p:spPr>
          <a:xfrm>
            <a:off x="2759995" y="5134045"/>
            <a:ext cx="5925329" cy="806534"/>
          </a:xfrm>
        </p:spPr>
        <p:txBody>
          <a:bodyPr/>
          <a:lstStyle/>
          <a:p>
            <a:r>
              <a:rPr lang="ja-JP" altLang="en-US" dirty="0" smtClean="0"/>
              <a:t>（株）横須賀テレコムリサーチパーク</a:t>
            </a:r>
            <a:endParaRPr lang="en-US" altLang="ja-JP" dirty="0" smtClean="0"/>
          </a:p>
          <a:p>
            <a:r>
              <a:rPr lang="en-US" altLang="ja-JP" dirty="0" smtClean="0"/>
              <a:t>YRP</a:t>
            </a:r>
            <a:r>
              <a:rPr lang="ja-JP" altLang="en-US" dirty="0" smtClean="0"/>
              <a:t>ユビキタス・ネットワーキング研究所</a:t>
            </a:r>
          </a:p>
        </p:txBody>
      </p:sp>
      <p:sp>
        <p:nvSpPr>
          <p:cNvPr id="2" name="タイトル 1"/>
          <p:cNvSpPr>
            <a:spLocks noGrp="1"/>
          </p:cNvSpPr>
          <p:nvPr>
            <p:ph type="ctrTitle" sz="quarter"/>
          </p:nvPr>
        </p:nvSpPr>
        <p:spPr>
          <a:xfrm>
            <a:off x="1837346" y="1311876"/>
            <a:ext cx="6776073" cy="2283862"/>
          </a:xfrm>
        </p:spPr>
        <p:txBody>
          <a:bodyPr/>
          <a:lstStyle/>
          <a:p>
            <a:r>
              <a:rPr lang="ja-JP" altLang="ja-JP" dirty="0"/>
              <a:t>情報流通連携基盤</a:t>
            </a:r>
            <a:r>
              <a:rPr lang="ja-JP" altLang="ja-JP" dirty="0" smtClean="0"/>
              <a:t>の統計</a:t>
            </a:r>
            <a:r>
              <a:rPr lang="ja-JP" altLang="ja-JP" smtClean="0"/>
              <a:t>情報</a:t>
            </a:r>
            <a:r>
              <a:rPr lang="ja-JP" altLang="ja-JP" smtClean="0"/>
              <a:t>・データカタログ</a:t>
            </a:r>
            <a:r>
              <a:rPr lang="ja-JP" altLang="ja-JP" dirty="0" smtClean="0"/>
              <a:t>への適用実証に係る請負</a:t>
            </a:r>
            <a:r>
              <a:rPr lang="en-US" altLang="ja-JP" dirty="0" smtClean="0"/>
              <a:t/>
            </a:r>
            <a:br>
              <a:rPr lang="en-US" altLang="ja-JP" dirty="0" smtClean="0"/>
            </a:br>
            <a:r>
              <a:rPr lang="ja-JP" altLang="en-US" dirty="0" smtClean="0"/>
              <a:t>概要報告書</a:t>
            </a:r>
            <a:endParaRPr lang="ja-JP"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err="1" smtClean="0"/>
              <a:t>odStatViewer</a:t>
            </a:r>
            <a:r>
              <a:rPr lang="ja-JP" altLang="en-US" dirty="0" smtClean="0"/>
              <a:t>（佳作） </a:t>
            </a:r>
            <a:r>
              <a:rPr lang="en-US" altLang="ja-JP" dirty="0" smtClean="0"/>
              <a:t>2/2</a:t>
            </a:r>
            <a:endParaRPr kumimoji="1" lang="ja-JP" altLang="en-US" dirty="0"/>
          </a:p>
        </p:txBody>
      </p:sp>
      <p:pic>
        <p:nvPicPr>
          <p:cNvPr id="4" name="コンテンツ プレースホルダ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916832"/>
            <a:ext cx="8771568" cy="4420230"/>
          </a:xfrm>
          <a:prstGeom prst="rect">
            <a:avLst/>
          </a:prstGeom>
          <a:noFill/>
          <a:ln>
            <a:noFill/>
          </a:ln>
        </p:spPr>
      </p:pic>
      <p:sp>
        <p:nvSpPr>
          <p:cNvPr id="5" name="コンテンツ プレースホルダ 4"/>
          <p:cNvSpPr txBox="1">
            <a:spLocks/>
          </p:cNvSpPr>
          <p:nvPr/>
        </p:nvSpPr>
        <p:spPr bwMode="auto">
          <a:xfrm>
            <a:off x="324387" y="1052736"/>
            <a:ext cx="8442845" cy="864096"/>
          </a:xfrm>
          <a:prstGeom prst="rect">
            <a:avLst/>
          </a:prstGeom>
          <a:noFill/>
          <a:ln w="9525">
            <a:noFill/>
            <a:miter lim="800000"/>
            <a:headEnd/>
            <a:tailEnd/>
          </a:ln>
        </p:spPr>
        <p:txBody>
          <a:bodyPr vert="horz" wrap="square" lIns="0" tIns="33607" rIns="0" bIns="33607" numCol="1" anchor="t" anchorCtr="0" compatLnSpc="1">
            <a:prstTxWarp prst="textNoShape">
              <a:avLst/>
            </a:prstTxWarp>
            <a:normAutofit/>
          </a:bodyPr>
          <a:lstStyle/>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a:solidFill>
                  <a:srgbClr val="464646"/>
                </a:solidFill>
                <a:latin typeface="+mn-ea"/>
                <a:cs typeface="ヒラギノ角ゴ Pro W6"/>
              </a:rPr>
              <a:t>アプリケーション</a:t>
            </a:r>
            <a:r>
              <a:rPr lang="ja-JP" altLang="en-US" sz="2100" kern="0" dirty="0" smtClean="0">
                <a:solidFill>
                  <a:srgbClr val="464646"/>
                </a:solidFill>
                <a:latin typeface="+mn-ea"/>
                <a:cs typeface="ヒラギノ角ゴ Pro W6"/>
              </a:rPr>
              <a:t>は次の</a:t>
            </a:r>
            <a:r>
              <a:rPr lang="en-US" altLang="ja-JP" sz="2100" kern="0" dirty="0" smtClean="0">
                <a:solidFill>
                  <a:srgbClr val="464646"/>
                </a:solidFill>
                <a:latin typeface="+mn-ea"/>
                <a:cs typeface="ヒラギノ角ゴ Pro W6"/>
              </a:rPr>
              <a:t>URL</a:t>
            </a:r>
            <a:r>
              <a:rPr lang="ja-JP" altLang="en-US" sz="2100" kern="0" dirty="0" smtClean="0">
                <a:solidFill>
                  <a:srgbClr val="464646"/>
                </a:solidFill>
                <a:latin typeface="+mn-ea"/>
                <a:cs typeface="ヒラギノ角ゴ Pro W6"/>
              </a:rPr>
              <a:t>からご体験可能です</a:t>
            </a:r>
            <a:r>
              <a:rPr lang="en-US" altLang="ja-JP" sz="2100" kern="0" dirty="0" smtClean="0">
                <a:solidFill>
                  <a:srgbClr val="464646"/>
                </a:solidFill>
                <a:latin typeface="+mn-ea"/>
                <a:cs typeface="ヒラギノ角ゴ Pro W6"/>
              </a:rPr>
              <a:t/>
            </a:r>
            <a:br>
              <a:rPr lang="en-US" altLang="ja-JP" sz="2100" kern="0" dirty="0" smtClean="0">
                <a:solidFill>
                  <a:srgbClr val="464646"/>
                </a:solidFill>
                <a:latin typeface="+mn-ea"/>
                <a:cs typeface="ヒラギノ角ゴ Pro W6"/>
              </a:rPr>
            </a:br>
            <a:r>
              <a:rPr lang="en-US" altLang="ja-JP" sz="2100" kern="0" dirty="0" smtClean="0">
                <a:solidFill>
                  <a:srgbClr val="464646"/>
                </a:solidFill>
                <a:latin typeface="+mn-ea"/>
                <a:cs typeface="ヒラギノ角ゴ Pro W6"/>
              </a:rPr>
              <a:t> </a:t>
            </a:r>
            <a:r>
              <a:rPr lang="en-US" altLang="ja-JP" sz="2100" kern="0" dirty="0" smtClean="0">
                <a:solidFill>
                  <a:srgbClr val="464646"/>
                </a:solidFill>
                <a:latin typeface="+mn-ea"/>
                <a:cs typeface="ヒラギノ角ゴ Pro W6"/>
                <a:hlinkClick r:id="rId3"/>
              </a:rPr>
              <a:t>http://satolab.tiu.ac.jp/statld/?cat=31</a:t>
            </a:r>
            <a:endParaRPr lang="en-US" altLang="ja-JP" sz="2100" kern="0" dirty="0" smtClean="0">
              <a:solidFill>
                <a:srgbClr val="464646"/>
              </a:solidFill>
              <a:latin typeface="+mn-ea"/>
              <a:cs typeface="ヒラギノ角ゴ Pro W6"/>
            </a:endParaRPr>
          </a:p>
        </p:txBody>
      </p:sp>
      <p:sp>
        <p:nvSpPr>
          <p:cNvPr id="6" name="スライド番号プレースホルダ 5"/>
          <p:cNvSpPr>
            <a:spLocks noGrp="1"/>
          </p:cNvSpPr>
          <p:nvPr>
            <p:ph type="sldNum" sz="quarter" idx="10"/>
          </p:nvPr>
        </p:nvSpPr>
        <p:spPr/>
        <p:txBody>
          <a:bodyPr/>
          <a:lstStyle/>
          <a:p>
            <a:fld id="{70B9CDC2-F7FF-4279-B679-06751287D610}" type="slidenum">
              <a:rPr kumimoji="1" lang="ja-JP" altLang="en-US" smtClean="0"/>
              <a:pPr/>
              <a:t>10</a:t>
            </a:fld>
            <a:endParaRPr kumimoji="1" lang="ja-JP"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基盤とサービスの評価</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r>
              <a:rPr kumimoji="1" lang="ja-JP" altLang="en-US" dirty="0" smtClean="0"/>
              <a:t>アンケートによる評価</a:t>
            </a:r>
            <a:endParaRPr kumimoji="1" lang="en-US" altLang="ja-JP" dirty="0" smtClean="0"/>
          </a:p>
          <a:p>
            <a:pPr lvl="1"/>
            <a:r>
              <a:rPr lang="en-US" altLang="ja-JP" dirty="0" smtClean="0"/>
              <a:t>API</a:t>
            </a:r>
            <a:r>
              <a:rPr lang="ja-JP" altLang="ja-JP" dirty="0" err="1" smtClean="0"/>
              <a:t>で提</a:t>
            </a:r>
            <a:r>
              <a:rPr lang="ja-JP" altLang="ja-JP" dirty="0" smtClean="0"/>
              <a:t>供される点に関しては開発者から肯定的な意見が多かった</a:t>
            </a:r>
            <a:endParaRPr lang="en-US" altLang="ja-JP" dirty="0" smtClean="0"/>
          </a:p>
          <a:p>
            <a:pPr lvl="1"/>
            <a:r>
              <a:rPr lang="ja-JP" altLang="ja-JP" dirty="0" smtClean="0"/>
              <a:t>利用されたデータは今回の実験で提供したデータを広く利用されていた</a:t>
            </a:r>
            <a:endParaRPr lang="en-US" altLang="ja-JP" dirty="0" smtClean="0"/>
          </a:p>
          <a:p>
            <a:pPr lvl="1"/>
            <a:r>
              <a:rPr lang="en-US" altLang="ja-JP" dirty="0" smtClean="0"/>
              <a:t>SPARQL</a:t>
            </a:r>
            <a:r>
              <a:rPr lang="ja-JP" altLang="ja-JP" dirty="0" smtClean="0"/>
              <a:t>による検索機能のみを提供したこともあり、扱いに慣れていない開発者も見られた</a:t>
            </a:r>
            <a:endParaRPr kumimoji="1" lang="en-US" altLang="ja-JP" dirty="0" smtClean="0"/>
          </a:p>
          <a:p>
            <a:r>
              <a:rPr kumimoji="1" lang="ja-JP" altLang="en-US" dirty="0" smtClean="0"/>
              <a:t>統計局ヒアリングによる評価</a:t>
            </a:r>
            <a:endParaRPr kumimoji="1" lang="en-US" altLang="ja-JP" dirty="0" smtClean="0"/>
          </a:p>
          <a:p>
            <a:pPr lvl="1"/>
            <a:r>
              <a:rPr lang="ja-JP" altLang="en-US" dirty="0" smtClean="0"/>
              <a:t>下記</a:t>
            </a:r>
            <a:r>
              <a:rPr lang="en-US" altLang="ja-JP" dirty="0" smtClean="0"/>
              <a:t>2</a:t>
            </a:r>
            <a:r>
              <a:rPr lang="ja-JP" altLang="en-US" dirty="0" smtClean="0"/>
              <a:t>点を中心に</a:t>
            </a:r>
            <a:r>
              <a:rPr lang="ja-JP" altLang="ja-JP" dirty="0" smtClean="0"/>
              <a:t>本実証の成果を高く評価してい</a:t>
            </a:r>
            <a:r>
              <a:rPr lang="ja-JP" altLang="en-US" dirty="0" smtClean="0"/>
              <a:t>ただいた</a:t>
            </a:r>
            <a:endParaRPr lang="en-US" altLang="ja-JP" dirty="0" smtClean="0"/>
          </a:p>
          <a:p>
            <a:pPr lvl="2"/>
            <a:r>
              <a:rPr lang="ja-JP" altLang="ja-JP" dirty="0" smtClean="0"/>
              <a:t>国際標準規格に基づいたデータを情報流通連携基盤から</a:t>
            </a:r>
            <a:r>
              <a:rPr lang="en-US" altLang="ja-JP" dirty="0" smtClean="0"/>
              <a:t>API</a:t>
            </a:r>
            <a:r>
              <a:rPr lang="ja-JP" altLang="ja-JP" dirty="0" smtClean="0"/>
              <a:t>を介して取得できる点</a:t>
            </a:r>
            <a:endParaRPr lang="en-US" altLang="ja-JP" dirty="0" smtClean="0"/>
          </a:p>
          <a:p>
            <a:pPr lvl="2"/>
            <a:r>
              <a:rPr lang="ja-JP" altLang="ja-JP" dirty="0" smtClean="0"/>
              <a:t>有用性の高いデータに着目して利用可能にした点</a:t>
            </a:r>
            <a:endParaRPr lang="en-US" altLang="ja-JP" dirty="0" smtClean="0"/>
          </a:p>
          <a:p>
            <a:pPr lvl="1"/>
            <a:r>
              <a:rPr lang="ja-JP" altLang="ja-JP" dirty="0" smtClean="0"/>
              <a:t>今後の試行運用等も見据えた好意的なコメントをいただいた</a:t>
            </a:r>
            <a:endParaRPr kumimoji="1" lang="en-US" altLang="ja-JP" dirty="0" smtClean="0"/>
          </a:p>
          <a:p>
            <a:r>
              <a:rPr lang="ja-JP" altLang="en-US" dirty="0" smtClean="0"/>
              <a:t>コンテスト時の評価</a:t>
            </a:r>
            <a:endParaRPr lang="en-US" altLang="ja-JP" dirty="0" smtClean="0"/>
          </a:p>
          <a:p>
            <a:pPr lvl="1"/>
            <a:r>
              <a:rPr lang="ja-JP" altLang="ja-JP" dirty="0" smtClean="0"/>
              <a:t>統計データを</a:t>
            </a:r>
            <a:r>
              <a:rPr lang="en-US" altLang="ja-JP" dirty="0" smtClean="0"/>
              <a:t>linked data </a:t>
            </a:r>
            <a:r>
              <a:rPr lang="ja-JP" altLang="ja-JP" dirty="0" smtClean="0"/>
              <a:t>の形式で提供し、異なる統計表をまたいだ検索を実現、標準規格に準拠した形での仕様</a:t>
            </a:r>
            <a:r>
              <a:rPr lang="ja-JP" altLang="en-US" dirty="0" smtClean="0"/>
              <a:t>を評価する意見があった</a:t>
            </a:r>
            <a:endParaRPr kumimoji="1" lang="en-US" altLang="ja-JP" dirty="0" smtClean="0"/>
          </a:p>
          <a:p>
            <a:r>
              <a:rPr lang="ja-JP" altLang="en-US" dirty="0" smtClean="0"/>
              <a:t>第５回電子行政オープンデータ実務者会議の議論</a:t>
            </a:r>
          </a:p>
          <a:p>
            <a:pPr lvl="1"/>
            <a:r>
              <a:rPr lang="ja-JP" altLang="en-US" dirty="0" smtClean="0"/>
              <a:t>データ</a:t>
            </a:r>
            <a:r>
              <a:rPr lang="ja-JP" altLang="ja-JP" dirty="0" smtClean="0"/>
              <a:t>カタログサイトのメタデータならびに統計データを</a:t>
            </a:r>
            <a:r>
              <a:rPr lang="ja-JP" altLang="en-US" dirty="0" smtClean="0"/>
              <a:t>一つの</a:t>
            </a:r>
            <a:r>
              <a:rPr lang="ja-JP" altLang="ja-JP" dirty="0" smtClean="0"/>
              <a:t>システムで検索できる点が評価された</a:t>
            </a:r>
            <a:endParaRPr lang="en-US" altLang="ja-JP" dirty="0" smtClean="0"/>
          </a:p>
          <a:p>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140608F-B86E-B348-B2D5-58A4308397F8}" type="slidenum">
              <a:rPr lang="ja-JP" altLang="en-US" smtClean="0"/>
              <a:pPr/>
              <a:t>11</a:t>
            </a:fld>
            <a:endParaRPr lang="ja-JP" altLang="en-US"/>
          </a:p>
        </p:txBody>
      </p:sp>
    </p:spTree>
    <p:extLst>
      <p:ext uri="{BB962C8B-B14F-4D97-AF65-F5344CB8AC3E}">
        <p14:creationId xmlns:p14="http://schemas.microsoft.com/office/powerpoint/2010/main" val="2865819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検討会等への協力</a:t>
            </a:r>
            <a:endParaRPr kumimoji="1" lang="ja-JP" altLang="en-US" dirty="0"/>
          </a:p>
        </p:txBody>
      </p:sp>
      <p:sp>
        <p:nvSpPr>
          <p:cNvPr id="7" name="コンテンツ プレースホルダ 6"/>
          <p:cNvSpPr>
            <a:spLocks noGrp="1"/>
          </p:cNvSpPr>
          <p:nvPr>
            <p:ph idx="1"/>
          </p:nvPr>
        </p:nvSpPr>
        <p:spPr/>
        <p:txBody>
          <a:bodyPr/>
          <a:lstStyle/>
          <a:p>
            <a:pPr lvl="0"/>
            <a:r>
              <a:rPr lang="ja-JP" altLang="ja-JP" dirty="0" smtClean="0"/>
              <a:t>技術委員会に対する協力</a:t>
            </a:r>
          </a:p>
          <a:p>
            <a:pPr lvl="1"/>
            <a:r>
              <a:rPr lang="ja-JP" altLang="ja-JP" dirty="0" smtClean="0"/>
              <a:t>データカタログサイト試行版（</a:t>
            </a:r>
            <a:r>
              <a:rPr lang="en-US" altLang="ja-JP" dirty="0" smtClean="0"/>
              <a:t>http://data.go.jp/</a:t>
            </a:r>
            <a:r>
              <a:rPr lang="ja-JP" altLang="ja-JP" dirty="0" smtClean="0"/>
              <a:t>）の内容を調査し、</a:t>
            </a:r>
            <a:r>
              <a:rPr lang="en-US" altLang="ja-JP" dirty="0" smtClean="0"/>
              <a:t/>
            </a:r>
            <a:br>
              <a:rPr lang="en-US" altLang="ja-JP" dirty="0" smtClean="0"/>
            </a:br>
            <a:r>
              <a:rPr lang="ja-JP" altLang="ja-JP" dirty="0" smtClean="0"/>
              <a:t>技術委員会にフィードバックした</a:t>
            </a:r>
            <a:endParaRPr lang="en-US" altLang="ja-JP" dirty="0" smtClean="0"/>
          </a:p>
          <a:p>
            <a:pPr lvl="1"/>
            <a:r>
              <a:rPr lang="en-US" altLang="ja-JP" dirty="0" smtClean="0"/>
              <a:t>RDF Data Cube Vocabulary, SKOS, SDMX</a:t>
            </a:r>
            <a:r>
              <a:rPr lang="ja-JP" altLang="en-US" dirty="0" smtClean="0"/>
              <a:t>のボキャブラリを外部仕様書に追加することを提案した</a:t>
            </a:r>
            <a:endParaRPr lang="en-US" altLang="ja-JP" dirty="0" smtClean="0"/>
          </a:p>
          <a:p>
            <a:pPr lvl="0"/>
            <a:r>
              <a:rPr lang="ja-JP" altLang="ja-JP" dirty="0" smtClean="0"/>
              <a:t>利活用・普及委員会に対する協力</a:t>
            </a:r>
          </a:p>
          <a:p>
            <a:pPr lvl="1"/>
            <a:r>
              <a:rPr lang="ja-JP" altLang="ja-JP" dirty="0" smtClean="0"/>
              <a:t>同委員会と共催で「オープンデータ・アプリコンテスト」を実施した</a:t>
            </a:r>
            <a:endParaRPr lang="en-US" altLang="ja-JP" dirty="0" smtClean="0"/>
          </a:p>
          <a:p>
            <a:r>
              <a:rPr lang="ja-JP" altLang="ja-JP" dirty="0" smtClean="0"/>
              <a:t>電子行政オープンデータ実務者会議</a:t>
            </a:r>
            <a:r>
              <a:rPr lang="ja-JP" altLang="en-US" dirty="0" smtClean="0"/>
              <a:t>に対する協力</a:t>
            </a:r>
            <a:endParaRPr lang="en-US" altLang="ja-JP" dirty="0" smtClean="0"/>
          </a:p>
          <a:p>
            <a:pPr lvl="1"/>
            <a:r>
              <a:rPr lang="ja-JP" altLang="en-US" dirty="0" smtClean="0"/>
              <a:t>下記</a:t>
            </a:r>
            <a:r>
              <a:rPr lang="en-US" altLang="ja-JP" dirty="0" smtClean="0"/>
              <a:t>2</a:t>
            </a:r>
            <a:r>
              <a:rPr lang="ja-JP" altLang="en-US" dirty="0" smtClean="0"/>
              <a:t>点を</a:t>
            </a:r>
            <a:r>
              <a:rPr lang="ja-JP" altLang="ja-JP" dirty="0" smtClean="0"/>
              <a:t>まとめ、主管課を通して報告</a:t>
            </a:r>
            <a:r>
              <a:rPr lang="ja-JP" altLang="en-US" dirty="0" smtClean="0"/>
              <a:t>した</a:t>
            </a:r>
            <a:endParaRPr lang="en-US" altLang="ja-JP" dirty="0" smtClean="0"/>
          </a:p>
          <a:p>
            <a:pPr lvl="2"/>
            <a:r>
              <a:rPr lang="ja-JP" altLang="ja-JP" dirty="0" smtClean="0"/>
              <a:t>データカタログサイト試行版が管理している</a:t>
            </a:r>
            <a:r>
              <a:rPr lang="en-US" altLang="ja-JP" dirty="0" smtClean="0"/>
              <a:t>RDF</a:t>
            </a:r>
            <a:r>
              <a:rPr lang="ja-JP" altLang="ja-JP" dirty="0" smtClean="0"/>
              <a:t>データの調査結果</a:t>
            </a:r>
            <a:endParaRPr lang="en-US" altLang="ja-JP" dirty="0" smtClean="0"/>
          </a:p>
          <a:p>
            <a:pPr lvl="2"/>
            <a:r>
              <a:rPr lang="ja-JP" altLang="ja-JP" dirty="0" smtClean="0"/>
              <a:t>本実証が提供した</a:t>
            </a:r>
            <a:r>
              <a:rPr lang="en-US" altLang="ja-JP" dirty="0" smtClean="0"/>
              <a:t>SPARQL</a:t>
            </a:r>
            <a:r>
              <a:rPr lang="ja-JP" altLang="ja-JP" dirty="0" smtClean="0"/>
              <a:t>ベースの</a:t>
            </a:r>
            <a:r>
              <a:rPr lang="en-US" altLang="ja-JP" dirty="0" smtClean="0"/>
              <a:t>API</a:t>
            </a:r>
            <a:r>
              <a:rPr lang="ja-JP" altLang="ja-JP" dirty="0" smtClean="0"/>
              <a:t>の利点</a:t>
            </a:r>
            <a:endParaRPr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C140608F-B86E-B348-B2D5-58A4308397F8}" type="slidenum">
              <a:rPr lang="ja-JP" altLang="en-US" smtClean="0"/>
              <a:pPr/>
              <a:t>12</a:t>
            </a:fld>
            <a:endParaRPr lang="ja-JP" altLang="en-US"/>
          </a:p>
        </p:txBody>
      </p:sp>
    </p:spTree>
    <p:extLst>
      <p:ext uri="{BB962C8B-B14F-4D97-AF65-F5344CB8AC3E}">
        <p14:creationId xmlns:p14="http://schemas.microsoft.com/office/powerpoint/2010/main" val="1443949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まとめ</a:t>
            </a:r>
            <a:endParaRPr kumimoji="1" lang="ja-JP" altLang="en-US" dirty="0"/>
          </a:p>
        </p:txBody>
      </p:sp>
      <p:sp>
        <p:nvSpPr>
          <p:cNvPr id="3" name="コンテンツ プレースホルダ 2"/>
          <p:cNvSpPr>
            <a:spLocks noGrp="1"/>
          </p:cNvSpPr>
          <p:nvPr>
            <p:ph idx="1"/>
          </p:nvPr>
        </p:nvSpPr>
        <p:spPr/>
        <p:txBody>
          <a:bodyPr>
            <a:normAutofit lnSpcReduction="10000"/>
          </a:bodyPr>
          <a:lstStyle/>
          <a:p>
            <a:r>
              <a:rPr lang="ja-JP" altLang="en-US" dirty="0" smtClean="0"/>
              <a:t>統計データ用ボキャブラリ・政府データカタログサイトメタデータボキャブラリを策定</a:t>
            </a:r>
            <a:endParaRPr lang="en-US" altLang="ja-JP" dirty="0" smtClean="0"/>
          </a:p>
          <a:p>
            <a:pPr lvl="1"/>
            <a:r>
              <a:rPr lang="ja-JP" altLang="en-US" dirty="0" smtClean="0"/>
              <a:t>国際標準（</a:t>
            </a:r>
            <a:r>
              <a:rPr lang="en-US" altLang="ja-JP" dirty="0" smtClean="0"/>
              <a:t>W3C</a:t>
            </a:r>
            <a:r>
              <a:rPr lang="ja-JP" altLang="en-US" dirty="0" smtClean="0"/>
              <a:t>勧告）の</a:t>
            </a:r>
            <a:r>
              <a:rPr lang="en-US" altLang="ja-JP" dirty="0" smtClean="0"/>
              <a:t>RDF Data Cube Vocabulary</a:t>
            </a:r>
            <a:r>
              <a:rPr lang="ja-JP" altLang="en-US" dirty="0" err="1" smtClean="0"/>
              <a:t>、</a:t>
            </a:r>
            <a:r>
              <a:rPr lang="en-US" altLang="ja-JP" dirty="0" smtClean="0"/>
              <a:t>Data Catalog Vocabulary</a:t>
            </a:r>
            <a:r>
              <a:rPr lang="ja-JP" altLang="en-US" dirty="0" smtClean="0"/>
              <a:t>を採用</a:t>
            </a:r>
            <a:endParaRPr lang="en-US" altLang="ja-JP" dirty="0" smtClean="0"/>
          </a:p>
          <a:p>
            <a:pPr lvl="1"/>
            <a:r>
              <a:rPr lang="ja-JP" altLang="en-US" dirty="0" smtClean="0"/>
              <a:t>合計</a:t>
            </a:r>
            <a:r>
              <a:rPr lang="en-US" altLang="ja-JP" dirty="0" smtClean="0"/>
              <a:t>998</a:t>
            </a:r>
            <a:r>
              <a:rPr lang="ja-JP" altLang="en-US" dirty="0" smtClean="0"/>
              <a:t>個のボキャブラリを新規策定</a:t>
            </a:r>
            <a:endParaRPr lang="en-US" altLang="ja-JP" dirty="0" smtClean="0"/>
          </a:p>
          <a:p>
            <a:r>
              <a:rPr lang="ja-JP" altLang="en-US" dirty="0" smtClean="0"/>
              <a:t>統計データ、政府データカタログメタデータを合わせて大規模な</a:t>
            </a:r>
            <a:r>
              <a:rPr lang="en-US" altLang="ja-JP" dirty="0" smtClean="0"/>
              <a:t>RDF</a:t>
            </a:r>
            <a:r>
              <a:rPr lang="ja-JP" altLang="en-US" dirty="0" smtClean="0"/>
              <a:t>データを提供</a:t>
            </a:r>
            <a:endParaRPr lang="en-US" altLang="ja-JP" dirty="0" smtClean="0"/>
          </a:p>
          <a:p>
            <a:pPr lvl="1"/>
            <a:r>
              <a:rPr lang="ja-JP" altLang="en-US" dirty="0" smtClean="0"/>
              <a:t>データサイズ      </a:t>
            </a:r>
            <a:r>
              <a:rPr lang="en-US" altLang="ja-JP" sz="2300" dirty="0" smtClean="0">
                <a:solidFill>
                  <a:srgbClr val="C00000"/>
                </a:solidFill>
              </a:rPr>
              <a:t>46GB</a:t>
            </a:r>
            <a:endParaRPr lang="en-US" altLang="ja-JP" dirty="0" smtClean="0">
              <a:solidFill>
                <a:srgbClr val="C00000"/>
              </a:solidFill>
            </a:endParaRPr>
          </a:p>
          <a:p>
            <a:pPr lvl="1"/>
            <a:r>
              <a:rPr lang="en-US" altLang="ja-JP" dirty="0" smtClean="0"/>
              <a:t>RDF</a:t>
            </a:r>
            <a:r>
              <a:rPr lang="ja-JP" altLang="en-US" dirty="0" smtClean="0"/>
              <a:t>トリプル数   </a:t>
            </a:r>
            <a:r>
              <a:rPr lang="en-US" altLang="ja-JP" sz="2300" dirty="0" smtClean="0">
                <a:solidFill>
                  <a:srgbClr val="C00000"/>
                </a:solidFill>
              </a:rPr>
              <a:t>7</a:t>
            </a:r>
            <a:r>
              <a:rPr lang="ja-JP" altLang="en-US" sz="2300" dirty="0" smtClean="0">
                <a:solidFill>
                  <a:srgbClr val="C00000"/>
                </a:solidFill>
              </a:rPr>
              <a:t>億</a:t>
            </a:r>
            <a:r>
              <a:rPr lang="en-US" altLang="ja-JP" sz="2300" dirty="0" smtClean="0">
                <a:solidFill>
                  <a:srgbClr val="C00000"/>
                </a:solidFill>
              </a:rPr>
              <a:t>7</a:t>
            </a:r>
            <a:r>
              <a:rPr lang="ja-JP" altLang="en-US" sz="2300" dirty="0" smtClean="0">
                <a:solidFill>
                  <a:srgbClr val="C00000"/>
                </a:solidFill>
              </a:rPr>
              <a:t>千万件</a:t>
            </a:r>
            <a:endParaRPr lang="en-US" altLang="ja-JP" sz="2300" dirty="0" smtClean="0">
              <a:solidFill>
                <a:srgbClr val="C00000"/>
              </a:solidFill>
            </a:endParaRPr>
          </a:p>
          <a:p>
            <a:pPr lvl="1"/>
            <a:r>
              <a:rPr lang="ja-JP" altLang="en-US" dirty="0" smtClean="0"/>
              <a:t>統計データ、政府データカタログメタデータを共通の</a:t>
            </a:r>
            <a:r>
              <a:rPr lang="en-US" altLang="ja-JP" dirty="0" smtClean="0"/>
              <a:t>API</a:t>
            </a:r>
            <a:r>
              <a:rPr lang="ja-JP" altLang="en-US" dirty="0" smtClean="0"/>
              <a:t>で検索可能</a:t>
            </a:r>
            <a:endParaRPr lang="en-US" altLang="ja-JP" dirty="0" smtClean="0"/>
          </a:p>
          <a:p>
            <a:r>
              <a:rPr lang="ja-JP" altLang="en-US" dirty="0" smtClean="0"/>
              <a:t>統計局担当者やコンテスト参加者から本実証の成果を評価する意見</a:t>
            </a:r>
            <a:endParaRPr lang="en-US" altLang="ja-JP" dirty="0" smtClean="0"/>
          </a:p>
          <a:p>
            <a:pPr lvl="1"/>
            <a:r>
              <a:rPr lang="ja-JP" altLang="ja-JP" dirty="0" smtClean="0"/>
              <a:t>国際標準規格に基づいたデータを情報流通連携基盤から</a:t>
            </a:r>
            <a:r>
              <a:rPr lang="en-US" altLang="ja-JP" dirty="0" smtClean="0"/>
              <a:t>API</a:t>
            </a:r>
            <a:r>
              <a:rPr lang="ja-JP" altLang="ja-JP" dirty="0" smtClean="0"/>
              <a:t>を介して取得</a:t>
            </a:r>
            <a:r>
              <a:rPr lang="ja-JP" altLang="en-US" dirty="0" smtClean="0"/>
              <a:t>できる</a:t>
            </a:r>
            <a:endParaRPr lang="en-US" altLang="ja-JP" dirty="0" smtClean="0"/>
          </a:p>
          <a:p>
            <a:pPr lvl="1"/>
            <a:r>
              <a:rPr lang="ja-JP" altLang="ja-JP" dirty="0" smtClean="0"/>
              <a:t>有用性の高い</a:t>
            </a:r>
            <a:r>
              <a:rPr lang="ja-JP" altLang="en-US" dirty="0" smtClean="0"/>
              <a:t>小地域統計</a:t>
            </a:r>
            <a:r>
              <a:rPr lang="ja-JP" altLang="ja-JP" dirty="0" smtClean="0"/>
              <a:t>データ</a:t>
            </a:r>
            <a:r>
              <a:rPr lang="ja-JP" altLang="en-US" dirty="0" smtClean="0"/>
              <a:t>を利用できる</a:t>
            </a:r>
            <a:endParaRPr lang="en-US" altLang="ja-JP" dirty="0" smtClean="0"/>
          </a:p>
          <a:p>
            <a:pPr lvl="1"/>
            <a:r>
              <a:rPr lang="ja-JP" altLang="ja-JP" dirty="0" smtClean="0"/>
              <a:t>異なる統計表をまたいだ検索を</a:t>
            </a:r>
            <a:r>
              <a:rPr lang="ja-JP" altLang="en-US" dirty="0" smtClean="0"/>
              <a:t>実現できる</a:t>
            </a:r>
            <a:endParaRPr lang="en-US" altLang="ja-JP" dirty="0" smtClean="0"/>
          </a:p>
          <a:p>
            <a:pPr lvl="1"/>
            <a:r>
              <a:rPr lang="ja-JP" altLang="ja-JP" dirty="0" smtClean="0"/>
              <a:t>今後の試行運用等も見据えた好意的なコメント</a:t>
            </a:r>
            <a:r>
              <a:rPr lang="ja-JP" altLang="en-US" dirty="0" smtClean="0"/>
              <a:t>をいただいた</a:t>
            </a:r>
            <a:endParaRPr lang="en-US" altLang="ja-JP" dirty="0" smtClean="0"/>
          </a:p>
        </p:txBody>
      </p:sp>
      <p:sp>
        <p:nvSpPr>
          <p:cNvPr id="4" name="スライド番号プレースホルダ 3"/>
          <p:cNvSpPr>
            <a:spLocks noGrp="1"/>
          </p:cNvSpPr>
          <p:nvPr>
            <p:ph type="sldNum" sz="quarter" idx="10"/>
          </p:nvPr>
        </p:nvSpPr>
        <p:spPr/>
        <p:txBody>
          <a:bodyPr/>
          <a:lstStyle/>
          <a:p>
            <a:fld id="{9428020F-992B-4841-BF89-8ABAF27B213C}" type="slidenum">
              <a:rPr lang="ja-JP" altLang="en-US" smtClean="0"/>
              <a:pPr/>
              <a:t>13</a:t>
            </a:fld>
            <a:endParaRPr lang="ja-JP"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endParaRPr lang="ja-JP" altLang="en-US"/>
          </a:p>
        </p:txBody>
      </p:sp>
      <p:sp>
        <p:nvSpPr>
          <p:cNvPr id="5" name="テキスト プレースホルダ 4"/>
          <p:cNvSpPr>
            <a:spLocks noGrp="1"/>
          </p:cNvSpPr>
          <p:nvPr>
            <p:ph type="body" idx="1"/>
          </p:nvPr>
        </p:nvSpPr>
        <p:spPr/>
        <p:txBody>
          <a:bodyPr>
            <a:normAutofit/>
          </a:bodyPr>
          <a:lstStyle/>
          <a:p>
            <a:r>
              <a:rPr lang="en-US" altLang="ja-JP" sz="2400" dirty="0" smtClean="0"/>
              <a:t>(C) 2014 YRP</a:t>
            </a:r>
            <a:r>
              <a:rPr lang="ja-JP" altLang="en-US" sz="2400" dirty="0" smtClean="0"/>
              <a:t>ユビキタス・ネットワーキング研究所</a:t>
            </a:r>
            <a:r>
              <a:rPr lang="en-US" altLang="ja-JP" sz="2400" dirty="0" smtClean="0"/>
              <a:t>, </a:t>
            </a:r>
            <a:br>
              <a:rPr lang="en-US" altLang="ja-JP" sz="2400" dirty="0" smtClean="0"/>
            </a:br>
            <a:r>
              <a:rPr lang="en-US" altLang="ja-JP" sz="2400" dirty="0" smtClean="0"/>
              <a:t>All Rights Reserved.</a:t>
            </a:r>
            <a:endParaRPr lang="ja-JP" altLang="en-US" sz="2400" dirty="0"/>
          </a:p>
        </p:txBody>
      </p:sp>
      <p:sp>
        <p:nvSpPr>
          <p:cNvPr id="3" name="スライド番号プレースホルダ 2"/>
          <p:cNvSpPr>
            <a:spLocks noGrp="1"/>
          </p:cNvSpPr>
          <p:nvPr>
            <p:ph type="sldNum" sz="quarter" idx="10"/>
          </p:nvPr>
        </p:nvSpPr>
        <p:spPr/>
        <p:txBody>
          <a:bodyPr/>
          <a:lstStyle/>
          <a:p>
            <a:fld id="{889EB0C9-E24B-463D-BB62-FF98DEA61778}" type="slidenum">
              <a:rPr lang="ja-JP" altLang="en-US" smtClean="0"/>
              <a:pPr/>
              <a:t>14</a:t>
            </a:fld>
            <a:endParaRPr lang="en-US" altLang="ja-JP"/>
          </a:p>
        </p:txBody>
      </p:sp>
      <p:sp>
        <p:nvSpPr>
          <p:cNvPr id="2" name="テキスト ボックス 1"/>
          <p:cNvSpPr txBox="1"/>
          <p:nvPr/>
        </p:nvSpPr>
        <p:spPr>
          <a:xfrm>
            <a:off x="9500260" y="4508175"/>
            <a:ext cx="184666" cy="369332"/>
          </a:xfrm>
          <a:prstGeom prst="rect">
            <a:avLst/>
          </a:prstGeom>
          <a:noFill/>
        </p:spPr>
        <p:txBody>
          <a:bodyPr wrap="none" rtlCol="0">
            <a:spAutoFit/>
          </a:bodyPr>
          <a:lstStyle/>
          <a:p>
            <a:pPr algn="l"/>
            <a:endParaRPr kumimoji="1" lang="ja-JP" altLang="en-US" dirty="0" smtClean="0">
              <a:solidFill>
                <a:schemeClr val="bg2"/>
              </a:solidFill>
              <a:latin typeface="ヒラギノ角ゴ ProN W6"/>
              <a:ea typeface="ヒラギノ角ゴ ProN W6"/>
              <a:cs typeface="ヒラギノ角ゴ ProN W6"/>
            </a:endParaRPr>
          </a:p>
        </p:txBody>
      </p:sp>
    </p:spTree>
    <p:extLst>
      <p:ext uri="{BB962C8B-B14F-4D97-AF65-F5344CB8AC3E}">
        <p14:creationId xmlns:p14="http://schemas.microsoft.com/office/powerpoint/2010/main" val="23350212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平成</a:t>
            </a:r>
            <a:r>
              <a:rPr lang="en-US" altLang="ja-JP" dirty="0" smtClean="0"/>
              <a:t>25</a:t>
            </a:r>
            <a:r>
              <a:rPr lang="ja-JP" altLang="en-US" dirty="0" smtClean="0"/>
              <a:t>年度実証実験概要</a:t>
            </a:r>
            <a:endParaRPr lang="ja-JP" altLang="en-US" dirty="0"/>
          </a:p>
        </p:txBody>
      </p:sp>
      <p:sp>
        <p:nvSpPr>
          <p:cNvPr id="3" name="コンテンツ プレースホルダ 2"/>
          <p:cNvSpPr>
            <a:spLocks noGrp="1"/>
          </p:cNvSpPr>
          <p:nvPr>
            <p:ph idx="1"/>
          </p:nvPr>
        </p:nvSpPr>
        <p:spPr/>
        <p:txBody>
          <a:bodyPr>
            <a:normAutofit fontScale="77500" lnSpcReduction="20000"/>
          </a:bodyPr>
          <a:lstStyle/>
          <a:p>
            <a:pPr marL="457200" indent="-457200">
              <a:buFont typeface="+mj-lt"/>
              <a:buAutoNum type="arabicPeriod"/>
            </a:pPr>
            <a:r>
              <a:rPr lang="ja-JP" altLang="ja-JP" dirty="0" smtClean="0"/>
              <a:t>「次世代統計利用システム」</a:t>
            </a:r>
            <a:r>
              <a:rPr lang="ja-JP" altLang="en-US" dirty="0" smtClean="0"/>
              <a:t>、</a:t>
            </a:r>
            <a:r>
              <a:rPr lang="ja-JP" altLang="ja-JP" dirty="0" smtClean="0"/>
              <a:t> 「政府データカタログサイト」の調査</a:t>
            </a:r>
            <a:endParaRPr lang="en-US" altLang="ja-JP" dirty="0" smtClean="0"/>
          </a:p>
          <a:p>
            <a:pPr lvl="1"/>
            <a:r>
              <a:rPr lang="ja-JP" altLang="en-US" dirty="0" smtClean="0"/>
              <a:t>既存システム</a:t>
            </a:r>
            <a:r>
              <a:rPr lang="en-US" altLang="ja-JP" dirty="0" smtClean="0"/>
              <a:t>API</a:t>
            </a:r>
            <a:r>
              <a:rPr lang="ja-JP" altLang="en-US" dirty="0" smtClean="0"/>
              <a:t>の問題点を洗い出した</a:t>
            </a:r>
            <a:endParaRPr lang="en-US" altLang="ja-JP" dirty="0" smtClean="0"/>
          </a:p>
          <a:p>
            <a:pPr marL="457200" indent="-457200">
              <a:buFont typeface="+mj-lt"/>
              <a:buAutoNum type="arabicPeriod"/>
            </a:pPr>
            <a:r>
              <a:rPr lang="ja-JP" altLang="ja-JP" dirty="0" smtClean="0"/>
              <a:t>ボキャブラリの精査</a:t>
            </a:r>
            <a:endParaRPr lang="en-US" altLang="ja-JP" dirty="0" smtClean="0"/>
          </a:p>
          <a:p>
            <a:pPr lvl="1"/>
            <a:r>
              <a:rPr lang="ja-JP" altLang="en-US" dirty="0" smtClean="0"/>
              <a:t>統計情報を記述するボキャブラリの策定</a:t>
            </a:r>
            <a:endParaRPr lang="en-US" altLang="ja-JP" dirty="0" smtClean="0"/>
          </a:p>
          <a:p>
            <a:pPr lvl="1"/>
            <a:r>
              <a:rPr lang="ja-JP" altLang="en-US" dirty="0" smtClean="0"/>
              <a:t>政府データカタログサイトのメタデータを記述するボキャブラリの策定</a:t>
            </a:r>
            <a:endParaRPr lang="en-US" altLang="ja-JP" dirty="0" smtClean="0"/>
          </a:p>
          <a:p>
            <a:pPr marL="457200" indent="-457200">
              <a:buFont typeface="+mj-lt"/>
              <a:buAutoNum type="arabicPeriod"/>
            </a:pPr>
            <a:r>
              <a:rPr lang="ja-JP" altLang="ja-JP" dirty="0" smtClean="0"/>
              <a:t>情報流通連携基盤システム上への統計等情報</a:t>
            </a:r>
            <a:r>
              <a:rPr lang="en-US" altLang="ja-JP" dirty="0" smtClean="0"/>
              <a:t>API</a:t>
            </a:r>
            <a:r>
              <a:rPr lang="ja-JP" altLang="ja-JP" dirty="0" smtClean="0"/>
              <a:t>の構築</a:t>
            </a:r>
            <a:endParaRPr lang="en-US" altLang="ja-JP" dirty="0" smtClean="0"/>
          </a:p>
          <a:p>
            <a:pPr lvl="1">
              <a:buClr>
                <a:srgbClr val="1F497D"/>
              </a:buClr>
            </a:pPr>
            <a:r>
              <a:rPr lang="ja-JP" altLang="en-US" dirty="0" smtClean="0"/>
              <a:t>複数の統計表や政府データカタログサイトのメタデータを透過的に検索できる</a:t>
            </a:r>
            <a:r>
              <a:rPr lang="en-US" altLang="ja-JP" dirty="0" smtClean="0"/>
              <a:t>SPARQL API</a:t>
            </a:r>
            <a:r>
              <a:rPr lang="ja-JP" altLang="en-US" dirty="0" smtClean="0"/>
              <a:t>の構築</a:t>
            </a:r>
            <a:endParaRPr lang="en-US" altLang="ja-JP" dirty="0" smtClean="0"/>
          </a:p>
          <a:p>
            <a:pPr marL="457200" indent="-457200">
              <a:buFont typeface="+mj-lt"/>
              <a:buAutoNum type="arabicPeriod"/>
            </a:pPr>
            <a:r>
              <a:rPr lang="ja-JP" altLang="ja-JP" dirty="0" smtClean="0"/>
              <a:t>開発者向けサービスの構築</a:t>
            </a:r>
            <a:endParaRPr lang="en-US" altLang="ja-JP" dirty="0" smtClean="0"/>
          </a:p>
          <a:p>
            <a:pPr lvl="1">
              <a:buClr>
                <a:srgbClr val="1F497D"/>
              </a:buClr>
            </a:pPr>
            <a:r>
              <a:rPr lang="ja-JP" altLang="en-US" dirty="0" smtClean="0"/>
              <a:t>開発者サイトの構築</a:t>
            </a:r>
            <a:endParaRPr lang="en-US" altLang="ja-JP" dirty="0" smtClean="0"/>
          </a:p>
          <a:p>
            <a:pPr lvl="1">
              <a:buClr>
                <a:srgbClr val="1F497D"/>
              </a:buClr>
            </a:pPr>
            <a:r>
              <a:rPr lang="ja-JP" altLang="en-US" dirty="0" smtClean="0"/>
              <a:t>ボキャブラリ管理サイトの構築</a:t>
            </a:r>
            <a:endParaRPr lang="en-US" altLang="ja-JP" dirty="0" smtClean="0"/>
          </a:p>
          <a:p>
            <a:pPr marL="457200" indent="-457200">
              <a:buFont typeface="+mj-lt"/>
              <a:buAutoNum type="arabicPeriod"/>
            </a:pPr>
            <a:r>
              <a:rPr lang="ja-JP" altLang="en-US" dirty="0" smtClean="0"/>
              <a:t>一般公募による情報サービスの開発</a:t>
            </a:r>
            <a:endParaRPr lang="en-US" altLang="ja-JP" dirty="0" smtClean="0"/>
          </a:p>
          <a:p>
            <a:pPr lvl="1">
              <a:buClr>
                <a:srgbClr val="1F497D"/>
              </a:buClr>
            </a:pPr>
            <a:r>
              <a:rPr lang="ja-JP" altLang="en-US" dirty="0" smtClean="0"/>
              <a:t>オープンデータ・アプリコンテストを実施</a:t>
            </a:r>
            <a:endParaRPr lang="en-US" altLang="ja-JP" sz="1600" dirty="0" smtClean="0"/>
          </a:p>
          <a:p>
            <a:pPr lvl="1">
              <a:buClr>
                <a:srgbClr val="1F497D"/>
              </a:buClr>
            </a:pPr>
            <a:r>
              <a:rPr lang="ja-JP" altLang="en-US" dirty="0" smtClean="0"/>
              <a:t>コンテストは他の公募事業も含め、総務省ならびにオープンデータ流通推進コンソーシアムが主催</a:t>
            </a:r>
          </a:p>
          <a:p>
            <a:pPr marL="457200" indent="-457200">
              <a:buFont typeface="+mj-lt"/>
              <a:buAutoNum type="arabicPeriod"/>
            </a:pPr>
            <a:r>
              <a:rPr lang="ja-JP" altLang="en-US" dirty="0" smtClean="0"/>
              <a:t>基盤とサービスの評価</a:t>
            </a:r>
            <a:endParaRPr lang="en-US" altLang="ja-JP" dirty="0" smtClean="0"/>
          </a:p>
          <a:p>
            <a:pPr lvl="1">
              <a:buClr>
                <a:srgbClr val="1F497D"/>
              </a:buClr>
            </a:pPr>
            <a:r>
              <a:rPr lang="ja-JP" altLang="en-US" dirty="0" smtClean="0"/>
              <a:t>統計局にヒアリングを行い、今後の試行運用も見据えた好意的なコメントをいただくなど、</a:t>
            </a:r>
            <a:r>
              <a:rPr lang="en-US" altLang="ja-JP" dirty="0" smtClean="0"/>
              <a:t/>
            </a:r>
            <a:br>
              <a:rPr lang="en-US" altLang="ja-JP" dirty="0" smtClean="0"/>
            </a:br>
            <a:r>
              <a:rPr lang="ja-JP" altLang="en-US" dirty="0" smtClean="0"/>
              <a:t>本実証の成果を高く評価していただいた</a:t>
            </a:r>
            <a:endParaRPr lang="en-US" altLang="ja-JP" dirty="0" smtClean="0"/>
          </a:p>
          <a:p>
            <a:pPr lvl="1">
              <a:buClr>
                <a:srgbClr val="1F497D"/>
              </a:buClr>
            </a:pPr>
            <a:r>
              <a:rPr lang="ja-JP" altLang="ja-JP" dirty="0" smtClean="0"/>
              <a:t>アプリケーション応募者の一人は、今回の実験の成果を「画期的」と表現</a:t>
            </a:r>
            <a:r>
              <a:rPr lang="ja-JP" altLang="en-US" dirty="0" smtClean="0"/>
              <a:t>するなど評価をいただいた</a:t>
            </a:r>
            <a:endParaRPr lang="en-US" altLang="ja-JP" dirty="0" smtClean="0"/>
          </a:p>
          <a:p>
            <a:pPr marL="457200" indent="-457200">
              <a:buFont typeface="+mj-lt"/>
              <a:buAutoNum type="arabicPeriod"/>
            </a:pPr>
            <a:r>
              <a:rPr lang="ja-JP" altLang="en-US" dirty="0" smtClean="0"/>
              <a:t>検討会等への協力</a:t>
            </a:r>
            <a:endParaRPr lang="en-US" altLang="ja-JP" dirty="0" smtClean="0"/>
          </a:p>
          <a:p>
            <a:pPr lvl="1"/>
            <a:r>
              <a:rPr lang="ja-JP" altLang="ja-JP" dirty="0" smtClean="0"/>
              <a:t>オープンデータ流通推進コンソーシアムに対して</a:t>
            </a:r>
            <a:r>
              <a:rPr lang="ja-JP" altLang="en-US" dirty="0" smtClean="0"/>
              <a:t>データカタログサイトの調査など協力を行った</a:t>
            </a:r>
            <a:endParaRPr lang="en-US" altLang="ja-JP" dirty="0" smtClean="0"/>
          </a:p>
          <a:p>
            <a:pPr lvl="1"/>
            <a:endParaRPr lang="en-US" altLang="ja-JP" dirty="0" smtClean="0"/>
          </a:p>
          <a:p>
            <a:endParaRPr lang="en-US" altLang="ja-JP" dirty="0" smtClean="0"/>
          </a:p>
        </p:txBody>
      </p:sp>
      <p:sp>
        <p:nvSpPr>
          <p:cNvPr id="4" name="スライド番号プレースホルダー 3"/>
          <p:cNvSpPr>
            <a:spLocks noGrp="1"/>
          </p:cNvSpPr>
          <p:nvPr>
            <p:ph type="sldNum" sz="quarter" idx="10"/>
          </p:nvPr>
        </p:nvSpPr>
        <p:spPr/>
        <p:txBody>
          <a:bodyPr/>
          <a:lstStyle/>
          <a:p>
            <a:fld id="{9428020F-992B-4841-BF89-8ABAF27B213C}" type="slidenum">
              <a:rPr lang="ja-JP" altLang="en-US" smtClean="0"/>
              <a:pPr/>
              <a:t>2</a:t>
            </a:fld>
            <a:endParaRPr lang="ja-JP" altLang="en-US"/>
          </a:p>
        </p:txBody>
      </p:sp>
    </p:spTree>
    <p:extLst>
      <p:ext uri="{BB962C8B-B14F-4D97-AF65-F5344CB8AC3E}">
        <p14:creationId xmlns:p14="http://schemas.microsoft.com/office/powerpoint/2010/main" val="1298306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marL="457200" indent="-457200"/>
            <a:r>
              <a:rPr lang="ja-JP" altLang="ja-JP" sz="2000" dirty="0" smtClean="0"/>
              <a:t>「次世代統計利用システム」「政府データカタログサイト」の調査</a:t>
            </a:r>
            <a:endParaRPr lang="en-US" altLang="ja-JP" sz="2000" dirty="0" smtClean="0"/>
          </a:p>
        </p:txBody>
      </p:sp>
      <p:sp>
        <p:nvSpPr>
          <p:cNvPr id="3" name="コンテンツ プレースホルダー 2"/>
          <p:cNvSpPr>
            <a:spLocks noGrp="1"/>
          </p:cNvSpPr>
          <p:nvPr>
            <p:ph idx="1"/>
          </p:nvPr>
        </p:nvSpPr>
        <p:spPr/>
        <p:txBody>
          <a:bodyPr>
            <a:normAutofit/>
          </a:bodyPr>
          <a:lstStyle/>
          <a:p>
            <a:r>
              <a:rPr kumimoji="1" lang="ja-JP" altLang="en-US" dirty="0" smtClean="0"/>
              <a:t>次世代統計利用システムの調査により判明した問題点</a:t>
            </a:r>
            <a:endParaRPr kumimoji="1" lang="en-US" altLang="ja-JP" dirty="0" smtClean="0"/>
          </a:p>
          <a:p>
            <a:pPr lvl="1"/>
            <a:r>
              <a:rPr lang="ja-JP" altLang="en-US" dirty="0" smtClean="0"/>
              <a:t>データの指標が実施毎に異なり指標を理解するために人が解釈する必要がある</a:t>
            </a:r>
            <a:endParaRPr lang="en-US" altLang="ja-JP" dirty="0" smtClean="0"/>
          </a:p>
          <a:p>
            <a:pPr lvl="1"/>
            <a:r>
              <a:rPr lang="ja-JP" altLang="en-US" dirty="0" smtClean="0"/>
              <a:t>データの指標が乱立しているため、機械的な処理が難しい</a:t>
            </a:r>
            <a:endParaRPr lang="en-US" altLang="ja-JP" dirty="0" smtClean="0"/>
          </a:p>
          <a:p>
            <a:pPr lvl="1"/>
            <a:r>
              <a:rPr lang="ja-JP" altLang="en-US" dirty="0" smtClean="0"/>
              <a:t>市町村合併の影響等によって名前やエリアが揺らぎ、機械的な処理が難しい</a:t>
            </a:r>
            <a:endParaRPr lang="en-US" altLang="ja-JP" dirty="0" smtClean="0"/>
          </a:p>
          <a:p>
            <a:pPr lvl="1"/>
            <a:r>
              <a:rPr lang="ja-JP" altLang="en-US" dirty="0" smtClean="0"/>
              <a:t>時間軸の扱いが一律でないため、機械的な処理が難しい</a:t>
            </a:r>
            <a:endParaRPr lang="en-US" altLang="ja-JP" dirty="0" smtClean="0"/>
          </a:p>
          <a:p>
            <a:pPr lvl="1"/>
            <a:r>
              <a:rPr lang="ja-JP" altLang="en-US" dirty="0" smtClean="0"/>
              <a:t>データの指標に関する説明が不足している</a:t>
            </a:r>
            <a:endParaRPr lang="en-US" altLang="ja-JP" dirty="0" smtClean="0"/>
          </a:p>
          <a:p>
            <a:pPr lvl="1"/>
            <a:r>
              <a:rPr lang="ja-JP" altLang="en-US" dirty="0" smtClean="0"/>
              <a:t>印刷物や</a:t>
            </a:r>
            <a:r>
              <a:rPr lang="en-US" altLang="ja-JP" dirty="0" smtClean="0"/>
              <a:t>PDF</a:t>
            </a:r>
            <a:r>
              <a:rPr lang="ja-JP" altLang="en-US" dirty="0" err="1" smtClean="0"/>
              <a:t>には</a:t>
            </a:r>
            <a:r>
              <a:rPr lang="ja-JP" altLang="en-US" dirty="0" smtClean="0"/>
              <a:t>表や指標に関する説明書きがついている場合があるが、その説明書きを</a:t>
            </a:r>
            <a:r>
              <a:rPr lang="en-US" altLang="ja-JP" dirty="0" smtClean="0"/>
              <a:t>API</a:t>
            </a:r>
            <a:r>
              <a:rPr lang="ja-JP" altLang="en-US" dirty="0" smtClean="0"/>
              <a:t>では取得できない</a:t>
            </a:r>
            <a:endParaRPr kumimoji="1" lang="en-US" altLang="ja-JP" dirty="0" smtClean="0"/>
          </a:p>
          <a:p>
            <a:r>
              <a:rPr lang="ja-JP" altLang="en-US" dirty="0" smtClean="0"/>
              <a:t>政府データカタログサイト試行版の調査</a:t>
            </a:r>
            <a:endParaRPr lang="en-US" altLang="ja-JP" dirty="0" smtClean="0"/>
          </a:p>
          <a:p>
            <a:pPr lvl="1"/>
            <a:r>
              <a:rPr kumimoji="1" lang="ja-JP" altLang="en-US" dirty="0" smtClean="0"/>
              <a:t>政府データカタログサイト試行版として、世界的に利用されているデータポータルソフトウェアの</a:t>
            </a:r>
            <a:r>
              <a:rPr kumimoji="1" lang="en-US" altLang="ja-JP" dirty="0" smtClean="0"/>
              <a:t>CKAN</a:t>
            </a:r>
            <a:r>
              <a:rPr kumimoji="1" lang="ja-JP" altLang="en-US" dirty="0" smtClean="0"/>
              <a:t>が採用されている</a:t>
            </a:r>
            <a:endParaRPr lang="en-US" altLang="ja-JP" dirty="0" smtClean="0"/>
          </a:p>
          <a:p>
            <a:pPr lvl="1"/>
            <a:r>
              <a:rPr kumimoji="1" lang="en-US" altLang="ja-JP" dirty="0" smtClean="0"/>
              <a:t>CKAN</a:t>
            </a:r>
            <a:r>
              <a:rPr kumimoji="1" lang="ja-JP" altLang="en-US" dirty="0" smtClean="0"/>
              <a:t>の調査を行い、</a:t>
            </a:r>
            <a:r>
              <a:rPr kumimoji="1" lang="en-US" altLang="ja-JP" dirty="0" smtClean="0"/>
              <a:t>RDF</a:t>
            </a:r>
            <a:r>
              <a:rPr kumimoji="1" lang="ja-JP" altLang="en-US" dirty="0" smtClean="0"/>
              <a:t>化の方針を策定</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9428020F-992B-4841-BF89-8ABAF27B213C}" type="slidenum">
              <a:rPr lang="ja-JP" altLang="en-US" smtClean="0"/>
              <a:pPr/>
              <a:t>3</a:t>
            </a:fld>
            <a:endParaRPr lang="ja-JP" altLang="en-US"/>
          </a:p>
        </p:txBody>
      </p:sp>
    </p:spTree>
    <p:extLst>
      <p:ext uri="{BB962C8B-B14F-4D97-AF65-F5344CB8AC3E}">
        <p14:creationId xmlns:p14="http://schemas.microsoft.com/office/powerpoint/2010/main" val="3375597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marL="457200" indent="-457200"/>
            <a:r>
              <a:rPr lang="ja-JP" altLang="ja-JP" sz="3200" dirty="0" smtClean="0"/>
              <a:t>ボキャブラリの精査</a:t>
            </a:r>
            <a:endParaRPr lang="en-US" altLang="ja-JP" sz="3200" dirty="0" smtClean="0"/>
          </a:p>
        </p:txBody>
      </p:sp>
      <p:sp>
        <p:nvSpPr>
          <p:cNvPr id="3" name="コンテンツ プレースホルダー 2"/>
          <p:cNvSpPr>
            <a:spLocks noGrp="1"/>
          </p:cNvSpPr>
          <p:nvPr>
            <p:ph idx="1"/>
          </p:nvPr>
        </p:nvSpPr>
        <p:spPr/>
        <p:txBody>
          <a:bodyPr/>
          <a:lstStyle/>
          <a:p>
            <a:r>
              <a:rPr kumimoji="1" lang="ja-JP" altLang="en-US" dirty="0" smtClean="0"/>
              <a:t>統計データ用ボキャブラリの策定</a:t>
            </a:r>
            <a:endParaRPr kumimoji="1" lang="en-US" altLang="ja-JP" dirty="0" smtClean="0"/>
          </a:p>
          <a:p>
            <a:pPr lvl="1"/>
            <a:r>
              <a:rPr lang="en-US" altLang="ja-JP" dirty="0" smtClean="0"/>
              <a:t>2014</a:t>
            </a:r>
            <a:r>
              <a:rPr lang="ja-JP" altLang="en-US" dirty="0" smtClean="0"/>
              <a:t>年</a:t>
            </a:r>
            <a:r>
              <a:rPr lang="en-US" altLang="ja-JP" dirty="0" smtClean="0"/>
              <a:t>1</a:t>
            </a:r>
            <a:r>
              <a:rPr lang="ja-JP" altLang="en-US" dirty="0" smtClean="0"/>
              <a:t>月</a:t>
            </a:r>
            <a:r>
              <a:rPr lang="en-US" altLang="ja-JP" dirty="0" smtClean="0"/>
              <a:t>16</a:t>
            </a:r>
            <a:r>
              <a:rPr lang="ja-JP" altLang="en-US" dirty="0" smtClean="0"/>
              <a:t>日に国際標準（</a:t>
            </a:r>
            <a:r>
              <a:rPr lang="en-US" altLang="ja-JP" dirty="0" smtClean="0"/>
              <a:t>W3C</a:t>
            </a:r>
            <a:r>
              <a:rPr lang="ja-JP" altLang="en-US" dirty="0" smtClean="0"/>
              <a:t>勧告）となった</a:t>
            </a:r>
            <a:r>
              <a:rPr lang="en-US" altLang="ja-JP" dirty="0" smtClean="0"/>
              <a:t>RDF Data Cube Vocabulary</a:t>
            </a:r>
            <a:r>
              <a:rPr lang="ja-JP" altLang="en-US" dirty="0" smtClean="0"/>
              <a:t>を採用</a:t>
            </a:r>
            <a:endParaRPr lang="en-US" altLang="ja-JP" dirty="0" smtClean="0"/>
          </a:p>
          <a:p>
            <a:pPr lvl="1"/>
            <a:r>
              <a:rPr lang="ja-JP" altLang="en-US" dirty="0" smtClean="0"/>
              <a:t>統計実施回に依存しないボキャブラリの策定</a:t>
            </a:r>
            <a:endParaRPr lang="en-US" altLang="ja-JP" dirty="0" smtClean="0"/>
          </a:p>
          <a:p>
            <a:pPr lvl="2"/>
            <a:r>
              <a:rPr lang="en-US" altLang="ja-JP" dirty="0" smtClean="0"/>
              <a:t>230</a:t>
            </a:r>
            <a:r>
              <a:rPr lang="ja-JP" altLang="en-US" dirty="0" smtClean="0"/>
              <a:t>個のボキャブラリを定義</a:t>
            </a:r>
            <a:endParaRPr lang="en-US" altLang="ja-JP" dirty="0" smtClean="0"/>
          </a:p>
          <a:p>
            <a:pPr lvl="1"/>
            <a:r>
              <a:rPr lang="ja-JP" altLang="en-US" dirty="0" smtClean="0"/>
              <a:t>統計実施回に依存するボキャブラリの策定</a:t>
            </a:r>
            <a:endParaRPr lang="en-US" altLang="ja-JP" dirty="0" smtClean="0"/>
          </a:p>
          <a:p>
            <a:pPr lvl="2"/>
            <a:r>
              <a:rPr lang="en-US" altLang="ja-JP" dirty="0" smtClean="0"/>
              <a:t>768</a:t>
            </a:r>
            <a:r>
              <a:rPr lang="ja-JP" altLang="en-US" dirty="0" smtClean="0"/>
              <a:t>個のボキャブラリを定義</a:t>
            </a:r>
            <a:endParaRPr kumimoji="1" lang="en-US" altLang="ja-JP" dirty="0" smtClean="0"/>
          </a:p>
          <a:p>
            <a:r>
              <a:rPr lang="ja-JP" altLang="en-US" dirty="0" smtClean="0"/>
              <a:t>政府データカタログ用ボキャブラリの策定</a:t>
            </a:r>
            <a:endParaRPr lang="en-US" altLang="ja-JP" dirty="0" smtClean="0"/>
          </a:p>
          <a:p>
            <a:pPr lvl="1"/>
            <a:r>
              <a:rPr lang="en-US" altLang="ja-JP" dirty="0" smtClean="0"/>
              <a:t>2014</a:t>
            </a:r>
            <a:r>
              <a:rPr lang="ja-JP" altLang="en-US" dirty="0" smtClean="0"/>
              <a:t>年</a:t>
            </a:r>
            <a:r>
              <a:rPr lang="en-US" altLang="ja-JP" dirty="0" smtClean="0"/>
              <a:t>1</a:t>
            </a:r>
            <a:r>
              <a:rPr lang="ja-JP" altLang="en-US" dirty="0" smtClean="0"/>
              <a:t>月</a:t>
            </a:r>
            <a:r>
              <a:rPr lang="en-US" altLang="ja-JP" dirty="0" smtClean="0"/>
              <a:t>16</a:t>
            </a:r>
            <a:r>
              <a:rPr lang="ja-JP" altLang="en-US" dirty="0" smtClean="0"/>
              <a:t>日に国際標準（</a:t>
            </a:r>
            <a:r>
              <a:rPr lang="en-US" altLang="ja-JP" dirty="0" smtClean="0"/>
              <a:t>W3C</a:t>
            </a:r>
            <a:r>
              <a:rPr lang="ja-JP" altLang="en-US" dirty="0" smtClean="0"/>
              <a:t>勧告）となった</a:t>
            </a:r>
            <a:r>
              <a:rPr lang="en-US" altLang="ja-JP" dirty="0" smtClean="0"/>
              <a:t>Data Catalog Vocabulary</a:t>
            </a:r>
            <a:r>
              <a:rPr lang="ja-JP" altLang="en-US" dirty="0" smtClean="0"/>
              <a:t>を採用</a:t>
            </a:r>
            <a:endParaRPr lang="en-US" altLang="ja-JP" dirty="0" smtClean="0"/>
          </a:p>
          <a:p>
            <a:pPr lvl="1"/>
            <a:r>
              <a:rPr lang="ja-JP" altLang="en-US" dirty="0" smtClean="0"/>
              <a:t>デファクトスタンダードとなっているデータカタログサイト</a:t>
            </a:r>
            <a:r>
              <a:rPr lang="en-US" altLang="ja-JP" dirty="0" smtClean="0"/>
              <a:t>CKAN</a:t>
            </a:r>
            <a:r>
              <a:rPr lang="ja-JP" altLang="en-US" dirty="0" smtClean="0"/>
              <a:t>に基づき、既存のボキャブラリを活用した</a:t>
            </a:r>
            <a:r>
              <a:rPr lang="en-US" altLang="ja-JP" dirty="0" smtClean="0"/>
              <a:t>RDF</a:t>
            </a:r>
            <a:r>
              <a:rPr lang="ja-JP" altLang="en-US" dirty="0" smtClean="0"/>
              <a:t>化の実施</a:t>
            </a:r>
            <a:endParaRPr lang="en-US" altLang="ja-JP" dirty="0" smtClean="0"/>
          </a:p>
          <a:p>
            <a:pPr lvl="2"/>
            <a:r>
              <a:rPr lang="ja-JP" altLang="en-US" dirty="0" smtClean="0"/>
              <a:t>世界的に利用されているシステムとの互換性確保のため、独自のボキャブラリ定義は行わなかった</a:t>
            </a:r>
            <a:endParaRPr lang="en-US" altLang="ja-JP" dirty="0" smtClean="0"/>
          </a:p>
        </p:txBody>
      </p:sp>
      <p:sp>
        <p:nvSpPr>
          <p:cNvPr id="4" name="スライド番号プレースホルダー 3"/>
          <p:cNvSpPr>
            <a:spLocks noGrp="1"/>
          </p:cNvSpPr>
          <p:nvPr>
            <p:ph type="sldNum" sz="quarter" idx="10"/>
          </p:nvPr>
        </p:nvSpPr>
        <p:spPr/>
        <p:txBody>
          <a:bodyPr/>
          <a:lstStyle/>
          <a:p>
            <a:fld id="{9428020F-992B-4841-BF89-8ABAF27B213C}" type="slidenum">
              <a:rPr lang="ja-JP" altLang="en-US" smtClean="0"/>
              <a:pPr/>
              <a:t>4</a:t>
            </a:fld>
            <a:endParaRPr lang="ja-JP" altLang="en-US"/>
          </a:p>
        </p:txBody>
      </p:sp>
    </p:spTree>
    <p:extLst>
      <p:ext uri="{BB962C8B-B14F-4D97-AF65-F5344CB8AC3E}">
        <p14:creationId xmlns:p14="http://schemas.microsoft.com/office/powerpoint/2010/main" val="33755978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ja-JP" dirty="0" smtClean="0"/>
              <a:t>情報流通連携基盤システム上への統計等情報</a:t>
            </a:r>
            <a:r>
              <a:rPr lang="en-US" altLang="ja-JP" dirty="0" smtClean="0"/>
              <a:t>API</a:t>
            </a:r>
            <a:r>
              <a:rPr lang="ja-JP" altLang="ja-JP" dirty="0" smtClean="0"/>
              <a:t>の構築</a:t>
            </a:r>
            <a:endParaRPr kumimoji="1" lang="ja-JP" altLang="en-US" dirty="0"/>
          </a:p>
        </p:txBody>
      </p:sp>
      <p:sp>
        <p:nvSpPr>
          <p:cNvPr id="3" name="コンテンツ プレースホルダー 2"/>
          <p:cNvSpPr>
            <a:spLocks noGrp="1"/>
          </p:cNvSpPr>
          <p:nvPr>
            <p:ph idx="1"/>
          </p:nvPr>
        </p:nvSpPr>
        <p:spPr>
          <a:xfrm>
            <a:off x="324387" y="1143003"/>
            <a:ext cx="8442845" cy="5459802"/>
          </a:xfrm>
        </p:spPr>
        <p:txBody>
          <a:bodyPr>
            <a:normAutofit fontScale="77500" lnSpcReduction="20000"/>
          </a:bodyPr>
          <a:lstStyle/>
          <a:p>
            <a:r>
              <a:rPr lang="ja-JP" altLang="en-US" dirty="0" smtClean="0"/>
              <a:t>外部仕様書標準</a:t>
            </a:r>
            <a:r>
              <a:rPr lang="en-US" altLang="ja-JP" dirty="0" smtClean="0"/>
              <a:t>API</a:t>
            </a:r>
            <a:r>
              <a:rPr lang="ja-JP" altLang="en-US" dirty="0" smtClean="0"/>
              <a:t>の、</a:t>
            </a:r>
            <a:r>
              <a:rPr lang="en-US" altLang="ja-JP" dirty="0" smtClean="0"/>
              <a:t>SPARQL 1.1 Based Command</a:t>
            </a:r>
            <a:r>
              <a:rPr lang="ja-JP" altLang="en-US" dirty="0" smtClean="0"/>
              <a:t>を実装</a:t>
            </a:r>
            <a:endParaRPr lang="en-US" altLang="ja-JP" dirty="0" smtClean="0"/>
          </a:p>
          <a:p>
            <a:pPr lvl="1"/>
            <a:r>
              <a:rPr kumimoji="1" lang="en-US" altLang="ja-JP" dirty="0" smtClean="0">
                <a:hlinkClick r:id="rId2"/>
              </a:rPr>
              <a:t>https://api.odstat.jp/api/v1/sparql</a:t>
            </a:r>
            <a:endParaRPr kumimoji="1" lang="en-US" altLang="ja-JP" dirty="0" smtClean="0"/>
          </a:p>
          <a:p>
            <a:pPr lvl="1"/>
            <a:r>
              <a:rPr kumimoji="1" lang="ja-JP" altLang="en-US" dirty="0" smtClean="0"/>
              <a:t>開発者サイトにてユーザ登録を行うことで</a:t>
            </a:r>
            <a:r>
              <a:rPr kumimoji="1" lang="en-US" altLang="ja-JP" dirty="0" smtClean="0"/>
              <a:t>API</a:t>
            </a:r>
            <a:r>
              <a:rPr kumimoji="1" lang="ja-JP" altLang="en-US" dirty="0" smtClean="0"/>
              <a:t>を利用可能</a:t>
            </a:r>
            <a:endParaRPr kumimoji="1" lang="en-US" altLang="ja-JP" dirty="0" smtClean="0"/>
          </a:p>
          <a:p>
            <a:pPr lvl="1"/>
            <a:r>
              <a:rPr lang="ja-JP" altLang="en-US" dirty="0" smtClean="0"/>
              <a:t>統計情報、データカタログ情報を横断的に検索可能</a:t>
            </a:r>
            <a:endParaRPr kumimoji="1" lang="en-US" altLang="ja-JP" dirty="0" smtClean="0"/>
          </a:p>
          <a:p>
            <a:r>
              <a:rPr lang="ja-JP" altLang="en-US" dirty="0" smtClean="0"/>
              <a:t>利用ニーズの高い国勢調査小地域集計のデータ、地域メッシュ統計のデータを</a:t>
            </a:r>
            <a:r>
              <a:rPr lang="en-US" altLang="ja-JP" dirty="0" smtClean="0"/>
              <a:t>3</a:t>
            </a:r>
            <a:r>
              <a:rPr lang="ja-JP" altLang="en-US" dirty="0" smtClean="0"/>
              <a:t>回分提供</a:t>
            </a:r>
            <a:endParaRPr lang="en-US" altLang="ja-JP" dirty="0" smtClean="0"/>
          </a:p>
          <a:p>
            <a:pPr lvl="1"/>
            <a:r>
              <a:rPr lang="en-US" altLang="ja-JP" dirty="0" smtClean="0">
                <a:solidFill>
                  <a:srgbClr val="333333"/>
                </a:solidFill>
              </a:rPr>
              <a:t>65</a:t>
            </a:r>
            <a:r>
              <a:rPr lang="ja-JP" altLang="en-US" dirty="0" smtClean="0">
                <a:solidFill>
                  <a:srgbClr val="333333"/>
                </a:solidFill>
              </a:rPr>
              <a:t>歳以上親族のみの一般世帯数</a:t>
            </a:r>
            <a:endParaRPr lang="en-US" altLang="ja-JP" dirty="0" smtClean="0">
              <a:solidFill>
                <a:srgbClr val="333333"/>
              </a:solidFill>
            </a:endParaRPr>
          </a:p>
          <a:p>
            <a:pPr lvl="1"/>
            <a:r>
              <a:rPr lang="ja-JP" altLang="en-US" dirty="0" smtClean="0">
                <a:solidFill>
                  <a:srgbClr val="333333"/>
                </a:solidFill>
              </a:rPr>
              <a:t>世帯の家族類型別一般世帯数</a:t>
            </a:r>
            <a:endParaRPr lang="en-US" altLang="ja-JP" dirty="0" smtClean="0">
              <a:solidFill>
                <a:srgbClr val="333333"/>
              </a:solidFill>
            </a:endParaRPr>
          </a:p>
          <a:p>
            <a:pPr lvl="1"/>
            <a:r>
              <a:rPr lang="ja-JP" altLang="en-US" dirty="0" smtClean="0">
                <a:solidFill>
                  <a:srgbClr val="333333"/>
                </a:solidFill>
              </a:rPr>
              <a:t>世帯の経済構成別一般世帯数</a:t>
            </a:r>
            <a:endParaRPr lang="en-US" altLang="ja-JP" dirty="0" smtClean="0">
              <a:solidFill>
                <a:srgbClr val="333333"/>
              </a:solidFill>
            </a:endParaRPr>
          </a:p>
          <a:p>
            <a:pPr lvl="1"/>
            <a:r>
              <a:rPr lang="ja-JP" altLang="en-US" dirty="0" smtClean="0">
                <a:solidFill>
                  <a:srgbClr val="333333"/>
                </a:solidFill>
              </a:rPr>
              <a:t>世帯人員別一般世帯数</a:t>
            </a:r>
            <a:endParaRPr lang="en-US" altLang="ja-JP" dirty="0" smtClean="0">
              <a:solidFill>
                <a:srgbClr val="333333"/>
              </a:solidFill>
            </a:endParaRPr>
          </a:p>
          <a:p>
            <a:pPr lvl="1"/>
            <a:r>
              <a:rPr lang="ja-JP" altLang="en-US" dirty="0" smtClean="0">
                <a:solidFill>
                  <a:srgbClr val="333333"/>
                </a:solidFill>
              </a:rPr>
              <a:t>住宅の建て方別世帯数</a:t>
            </a:r>
            <a:endParaRPr lang="en-US" altLang="ja-JP" dirty="0" smtClean="0">
              <a:solidFill>
                <a:srgbClr val="333333"/>
              </a:solidFill>
            </a:endParaRPr>
          </a:p>
          <a:p>
            <a:pPr lvl="1"/>
            <a:r>
              <a:rPr lang="ja-JP" altLang="en-US" dirty="0" smtClean="0">
                <a:solidFill>
                  <a:srgbClr val="333333"/>
                </a:solidFill>
              </a:rPr>
              <a:t>住宅の種類・所有の関係別一般世帯数、延べ面積</a:t>
            </a:r>
            <a:endParaRPr lang="en-US" altLang="ja-JP" dirty="0" smtClean="0">
              <a:solidFill>
                <a:srgbClr val="333333"/>
              </a:solidFill>
            </a:endParaRPr>
          </a:p>
          <a:p>
            <a:pPr lvl="1"/>
            <a:r>
              <a:rPr lang="ja-JP" altLang="en-US" dirty="0" smtClean="0">
                <a:solidFill>
                  <a:srgbClr val="333333"/>
                </a:solidFill>
              </a:rPr>
              <a:t>在学学校・未就学の種類別在学者数・未就学者数</a:t>
            </a:r>
            <a:endParaRPr lang="en-US" altLang="ja-JP" dirty="0" smtClean="0">
              <a:solidFill>
                <a:srgbClr val="333333"/>
              </a:solidFill>
            </a:endParaRPr>
          </a:p>
          <a:p>
            <a:pPr lvl="1"/>
            <a:r>
              <a:rPr lang="ja-JP" altLang="en-US" dirty="0" smtClean="0">
                <a:solidFill>
                  <a:srgbClr val="333333"/>
                </a:solidFill>
              </a:rPr>
              <a:t>年齢別（５歳階級、４区分）、男女別人口</a:t>
            </a:r>
            <a:endParaRPr lang="en-US" altLang="ja-JP" dirty="0" smtClean="0">
              <a:solidFill>
                <a:srgbClr val="333333"/>
              </a:solidFill>
            </a:endParaRPr>
          </a:p>
          <a:p>
            <a:pPr lvl="1"/>
            <a:r>
              <a:rPr lang="ja-JP" altLang="en-US" dirty="0" smtClean="0">
                <a:solidFill>
                  <a:srgbClr val="333333"/>
                </a:solidFill>
              </a:rPr>
              <a:t>産業別（大分類）・従業上の地位別就業者数</a:t>
            </a:r>
            <a:endParaRPr lang="en-US" altLang="ja-JP" dirty="0" smtClean="0">
              <a:solidFill>
                <a:srgbClr val="333333"/>
              </a:solidFill>
            </a:endParaRPr>
          </a:p>
          <a:p>
            <a:pPr lvl="1"/>
            <a:r>
              <a:rPr lang="ja-JP" altLang="en-US" dirty="0" smtClean="0">
                <a:solidFill>
                  <a:srgbClr val="333333"/>
                </a:solidFill>
              </a:rPr>
              <a:t>男女別人口総数及び世帯総数</a:t>
            </a:r>
            <a:endParaRPr lang="en-US" altLang="ja-JP" dirty="0" smtClean="0">
              <a:solidFill>
                <a:srgbClr val="333333"/>
              </a:solidFill>
            </a:endParaRPr>
          </a:p>
          <a:p>
            <a:pPr lvl="1"/>
            <a:r>
              <a:rPr lang="ja-JP" altLang="en-US" dirty="0" smtClean="0">
                <a:solidFill>
                  <a:srgbClr val="333333"/>
                </a:solidFill>
              </a:rPr>
              <a:t>職業別（大分類）就業者数</a:t>
            </a:r>
            <a:endParaRPr lang="en-US" altLang="ja-JP" dirty="0" smtClean="0">
              <a:solidFill>
                <a:srgbClr val="333333"/>
              </a:solidFill>
            </a:endParaRPr>
          </a:p>
          <a:p>
            <a:pPr lvl="1"/>
            <a:r>
              <a:rPr lang="ja-JP" altLang="en-US" dirty="0" smtClean="0">
                <a:solidFill>
                  <a:srgbClr val="333333"/>
                </a:solidFill>
              </a:rPr>
              <a:t>男女別人口総数及び世帯総数の</a:t>
            </a:r>
            <a:r>
              <a:rPr lang="en-US" altLang="ja-JP" dirty="0" smtClean="0">
                <a:solidFill>
                  <a:srgbClr val="333333"/>
                </a:solidFill>
              </a:rPr>
              <a:t>500m</a:t>
            </a:r>
            <a:r>
              <a:rPr lang="ja-JP" altLang="en-US" dirty="0" smtClean="0">
                <a:solidFill>
                  <a:srgbClr val="333333"/>
                </a:solidFill>
              </a:rPr>
              <a:t>メッシュ、</a:t>
            </a:r>
            <a:r>
              <a:rPr lang="en-US" altLang="ja-JP" dirty="0" smtClean="0">
                <a:solidFill>
                  <a:srgbClr val="333333"/>
                </a:solidFill>
              </a:rPr>
              <a:t>1km</a:t>
            </a:r>
            <a:r>
              <a:rPr lang="ja-JP" altLang="en-US" dirty="0" smtClean="0">
                <a:solidFill>
                  <a:srgbClr val="333333"/>
                </a:solidFill>
              </a:rPr>
              <a:t>メッシュ情報</a:t>
            </a:r>
            <a:endParaRPr lang="en-US" altLang="ja-JP" dirty="0" smtClean="0">
              <a:solidFill>
                <a:srgbClr val="333333"/>
              </a:solidFill>
            </a:endParaRPr>
          </a:p>
          <a:p>
            <a:r>
              <a:rPr kumimoji="1" lang="ja-JP" altLang="en-US" dirty="0" smtClean="0"/>
              <a:t>統計データ、政府データカタログメタデータを合わせて大規模な</a:t>
            </a:r>
            <a:r>
              <a:rPr kumimoji="1" lang="en-US" altLang="ja-JP" dirty="0" smtClean="0"/>
              <a:t>RDF</a:t>
            </a:r>
            <a:r>
              <a:rPr kumimoji="1" lang="ja-JP" altLang="en-US" dirty="0" smtClean="0"/>
              <a:t>データを提供</a:t>
            </a:r>
            <a:endParaRPr kumimoji="1" lang="en-US" altLang="ja-JP" dirty="0" smtClean="0"/>
          </a:p>
          <a:p>
            <a:pPr lvl="1"/>
            <a:r>
              <a:rPr lang="ja-JP" altLang="en-US" dirty="0" smtClean="0"/>
              <a:t>データサイズ      </a:t>
            </a:r>
            <a:r>
              <a:rPr lang="en-US" altLang="ja-JP" sz="2300" dirty="0" smtClean="0">
                <a:solidFill>
                  <a:srgbClr val="C00000"/>
                </a:solidFill>
              </a:rPr>
              <a:t>46GB</a:t>
            </a:r>
            <a:endParaRPr lang="en-US" altLang="ja-JP" dirty="0" smtClean="0">
              <a:solidFill>
                <a:srgbClr val="C00000"/>
              </a:solidFill>
            </a:endParaRPr>
          </a:p>
          <a:p>
            <a:pPr lvl="1"/>
            <a:r>
              <a:rPr kumimoji="1" lang="en-US" altLang="ja-JP" dirty="0" smtClean="0"/>
              <a:t>RDF</a:t>
            </a:r>
            <a:r>
              <a:rPr kumimoji="1" lang="ja-JP" altLang="en-US" dirty="0" smtClean="0"/>
              <a:t>トリプル数   </a:t>
            </a:r>
            <a:r>
              <a:rPr kumimoji="1" lang="en-US" altLang="ja-JP" sz="2300" dirty="0" smtClean="0">
                <a:solidFill>
                  <a:srgbClr val="C00000"/>
                </a:solidFill>
              </a:rPr>
              <a:t>7</a:t>
            </a:r>
            <a:r>
              <a:rPr kumimoji="1" lang="ja-JP" altLang="en-US" sz="2300" dirty="0" smtClean="0">
                <a:solidFill>
                  <a:srgbClr val="C00000"/>
                </a:solidFill>
              </a:rPr>
              <a:t>億</a:t>
            </a:r>
            <a:r>
              <a:rPr kumimoji="1" lang="en-US" altLang="ja-JP" sz="2300" dirty="0" smtClean="0">
                <a:solidFill>
                  <a:srgbClr val="C00000"/>
                </a:solidFill>
              </a:rPr>
              <a:t>7</a:t>
            </a:r>
            <a:r>
              <a:rPr kumimoji="1" lang="ja-JP" altLang="en-US" sz="2300" dirty="0" smtClean="0">
                <a:solidFill>
                  <a:srgbClr val="C00000"/>
                </a:solidFill>
              </a:rPr>
              <a:t>千万件</a:t>
            </a:r>
            <a:endParaRPr kumimoji="1" lang="en-US" altLang="ja-JP" dirty="0" smtClean="0">
              <a:solidFill>
                <a:srgbClr val="C00000"/>
              </a:solidFill>
            </a:endParaRPr>
          </a:p>
        </p:txBody>
      </p:sp>
      <p:sp>
        <p:nvSpPr>
          <p:cNvPr id="4" name="スライド番号プレースホルダー 3"/>
          <p:cNvSpPr>
            <a:spLocks noGrp="1"/>
          </p:cNvSpPr>
          <p:nvPr>
            <p:ph type="sldNum" sz="quarter" idx="10"/>
          </p:nvPr>
        </p:nvSpPr>
        <p:spPr/>
        <p:txBody>
          <a:bodyPr/>
          <a:lstStyle/>
          <a:p>
            <a:fld id="{9428020F-992B-4841-BF89-8ABAF27B213C}" type="slidenum">
              <a:rPr lang="ja-JP" altLang="en-US" smtClean="0"/>
              <a:pPr/>
              <a:t>5</a:t>
            </a:fld>
            <a:endParaRPr lang="ja-JP" altLang="en-US"/>
          </a:p>
        </p:txBody>
      </p:sp>
    </p:spTree>
    <p:extLst>
      <p:ext uri="{BB962C8B-B14F-4D97-AF65-F5344CB8AC3E}">
        <p14:creationId xmlns:p14="http://schemas.microsoft.com/office/powerpoint/2010/main" val="26055482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ja-JP" dirty="0" smtClean="0"/>
              <a:t>開発者向けサービスの構築</a:t>
            </a:r>
            <a:endParaRPr kumimoji="1" lang="ja-JP" altLang="en-US" dirty="0"/>
          </a:p>
        </p:txBody>
      </p:sp>
      <p:sp>
        <p:nvSpPr>
          <p:cNvPr id="4" name="スライド番号プレースホルダー 3"/>
          <p:cNvSpPr>
            <a:spLocks noGrp="1"/>
          </p:cNvSpPr>
          <p:nvPr>
            <p:ph type="sldNum" sz="quarter" idx="10"/>
          </p:nvPr>
        </p:nvSpPr>
        <p:spPr/>
        <p:txBody>
          <a:bodyPr/>
          <a:lstStyle/>
          <a:p>
            <a:fld id="{9428020F-992B-4841-BF89-8ABAF27B213C}" type="slidenum">
              <a:rPr lang="ja-JP" altLang="en-US" smtClean="0"/>
              <a:pPr/>
              <a:t>6</a:t>
            </a:fld>
            <a:endParaRPr lang="ja-JP" altLang="en-US"/>
          </a:p>
        </p:txBody>
      </p:sp>
      <p:sp>
        <p:nvSpPr>
          <p:cNvPr id="7" name="コンテンツ プレースホルダ 6"/>
          <p:cNvSpPr>
            <a:spLocks noGrp="1"/>
          </p:cNvSpPr>
          <p:nvPr>
            <p:ph idx="1"/>
          </p:nvPr>
        </p:nvSpPr>
        <p:spPr/>
        <p:txBody>
          <a:bodyPr/>
          <a:lstStyle/>
          <a:p>
            <a:r>
              <a:rPr lang="ja-JP" altLang="en-US" dirty="0" smtClean="0"/>
              <a:t>開発者サイトの構築</a:t>
            </a:r>
            <a:endParaRPr lang="en-US" altLang="ja-JP" dirty="0" smtClean="0"/>
          </a:p>
          <a:p>
            <a:pPr lvl="1"/>
            <a:r>
              <a:rPr lang="ja-JP" altLang="en-US" dirty="0" smtClean="0"/>
              <a:t>新着ニュースを掲載</a:t>
            </a:r>
            <a:endParaRPr lang="en-US" altLang="ja-JP" dirty="0" smtClean="0"/>
          </a:p>
          <a:p>
            <a:pPr lvl="1"/>
            <a:r>
              <a:rPr lang="en-US" altLang="ja-JP" dirty="0" smtClean="0"/>
              <a:t>API</a:t>
            </a:r>
            <a:r>
              <a:rPr lang="ja-JP" altLang="en-US" dirty="0" smtClean="0"/>
              <a:t>仕様、データ一覧、</a:t>
            </a:r>
            <a:r>
              <a:rPr lang="en-US" altLang="ja-JP" dirty="0" smtClean="0"/>
              <a:t/>
            </a:r>
            <a:br>
              <a:rPr lang="en-US" altLang="ja-JP" dirty="0" smtClean="0"/>
            </a:br>
            <a:r>
              <a:rPr lang="ja-JP" altLang="en-US" dirty="0" smtClean="0"/>
              <a:t>サンプルコード等を掲載</a:t>
            </a:r>
            <a:endParaRPr lang="en-US" altLang="ja-JP" dirty="0" smtClean="0"/>
          </a:p>
          <a:p>
            <a:pPr lvl="1"/>
            <a:r>
              <a:rPr lang="ja-JP" altLang="en-US" dirty="0" smtClean="0"/>
              <a:t>開発者同士でディスカッション可能な</a:t>
            </a:r>
            <a:r>
              <a:rPr lang="en-US" altLang="ja-JP" dirty="0" smtClean="0"/>
              <a:t/>
            </a:r>
            <a:br>
              <a:rPr lang="en-US" altLang="ja-JP" dirty="0" smtClean="0"/>
            </a:br>
            <a:r>
              <a:rPr lang="ja-JP" altLang="en-US" dirty="0" smtClean="0"/>
              <a:t>開発者フォーラムを提供</a:t>
            </a:r>
            <a:endParaRPr lang="en-US" altLang="ja-JP" dirty="0" smtClean="0"/>
          </a:p>
          <a:p>
            <a:pPr lvl="1"/>
            <a:endParaRPr lang="en-US" altLang="ja-JP" dirty="0" smtClean="0"/>
          </a:p>
          <a:p>
            <a:r>
              <a:rPr kumimoji="1" lang="ja-JP" altLang="en-US" dirty="0" smtClean="0"/>
              <a:t>ボキャブラリ管理サイトの構築</a:t>
            </a:r>
            <a:endParaRPr kumimoji="1" lang="en-US" altLang="ja-JP" dirty="0" smtClean="0"/>
          </a:p>
          <a:p>
            <a:pPr lvl="1"/>
            <a:r>
              <a:rPr kumimoji="1" lang="ja-JP" altLang="en-US" dirty="0" smtClean="0"/>
              <a:t>ボキャブラリを登録、検索、閲覧できる</a:t>
            </a:r>
            <a:r>
              <a:rPr kumimoji="1" lang="en-US" altLang="ja-JP" dirty="0" smtClean="0"/>
              <a:t/>
            </a:r>
            <a:br>
              <a:rPr kumimoji="1" lang="en-US" altLang="ja-JP" dirty="0" smtClean="0"/>
            </a:br>
            <a:r>
              <a:rPr kumimoji="1" lang="ja-JP" altLang="en-US" dirty="0" smtClean="0"/>
              <a:t>サイトを構築</a:t>
            </a:r>
            <a:endParaRPr kumimoji="1" lang="en-US" altLang="ja-JP" dirty="0" smtClean="0"/>
          </a:p>
          <a:p>
            <a:pPr lvl="1"/>
            <a:r>
              <a:rPr kumimoji="1" lang="en-US" altLang="ja-JP" dirty="0" smtClean="0"/>
              <a:t>RDF</a:t>
            </a:r>
            <a:r>
              <a:rPr kumimoji="1" lang="ja-JP" altLang="en-US" dirty="0" err="1" smtClean="0"/>
              <a:t>、</a:t>
            </a:r>
            <a:r>
              <a:rPr kumimoji="1" lang="en-US" altLang="ja-JP" dirty="0" smtClean="0"/>
              <a:t>SKOS</a:t>
            </a:r>
            <a:r>
              <a:rPr kumimoji="1" lang="ja-JP" altLang="en-US" dirty="0" smtClean="0"/>
              <a:t>等、様々なボキャブラリを</a:t>
            </a:r>
            <a:r>
              <a:rPr kumimoji="1" lang="en-US" altLang="ja-JP" dirty="0" smtClean="0"/>
              <a:t/>
            </a:r>
            <a:br>
              <a:rPr kumimoji="1" lang="en-US" altLang="ja-JP" dirty="0" smtClean="0"/>
            </a:br>
            <a:r>
              <a:rPr kumimoji="1" lang="ja-JP" altLang="en-US" dirty="0" smtClean="0"/>
              <a:t>利用可能</a:t>
            </a:r>
            <a:endParaRPr kumimoji="1" lang="en-US" altLang="ja-JP" dirty="0" smtClean="0"/>
          </a:p>
          <a:p>
            <a:pPr lvl="1"/>
            <a:endParaRPr kumimoji="1" lang="ja-JP" altLang="en-US" dirty="0"/>
          </a:p>
        </p:txBody>
      </p:sp>
      <p:pic>
        <p:nvPicPr>
          <p:cNvPr id="8" name="図 7"/>
          <p:cNvPicPr/>
          <p:nvPr/>
        </p:nvPicPr>
        <p:blipFill>
          <a:blip r:embed="rId2"/>
          <a:srcRect l="13647" r="14824"/>
          <a:stretch>
            <a:fillRect/>
          </a:stretch>
        </p:blipFill>
        <p:spPr bwMode="auto">
          <a:xfrm>
            <a:off x="5199095" y="477588"/>
            <a:ext cx="3833809" cy="3103096"/>
          </a:xfrm>
          <a:prstGeom prst="rect">
            <a:avLst/>
          </a:prstGeom>
          <a:noFill/>
          <a:ln w="9525">
            <a:solidFill>
              <a:schemeClr val="bg1"/>
            </a:solidFill>
            <a:miter lim="800000"/>
            <a:headEnd/>
            <a:tailEnd/>
          </a:ln>
        </p:spPr>
      </p:pic>
      <p:pic>
        <p:nvPicPr>
          <p:cNvPr id="9" name="図 8"/>
          <p:cNvPicPr/>
          <p:nvPr/>
        </p:nvPicPr>
        <p:blipFill>
          <a:blip r:embed="rId3" cstate="print"/>
          <a:srcRect l="2749" t="8800" r="8250" b="5703"/>
          <a:stretch>
            <a:fillRect/>
          </a:stretch>
        </p:blipFill>
        <p:spPr bwMode="auto">
          <a:xfrm>
            <a:off x="5199094" y="3623414"/>
            <a:ext cx="3833809" cy="2941416"/>
          </a:xfrm>
          <a:prstGeom prst="rect">
            <a:avLst/>
          </a:prstGeom>
          <a:noFill/>
          <a:ln w="9525">
            <a:solidFill>
              <a:schemeClr val="bg1"/>
            </a:solidFill>
            <a:miter lim="800000"/>
            <a:headEnd/>
            <a:tailEnd/>
          </a:ln>
        </p:spPr>
      </p:pic>
    </p:spTree>
    <p:extLst>
      <p:ext uri="{BB962C8B-B14F-4D97-AF65-F5344CB8AC3E}">
        <p14:creationId xmlns:p14="http://schemas.microsoft.com/office/powerpoint/2010/main" val="3124483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一般公募による情報サービスの開発</a:t>
            </a:r>
            <a:endParaRPr lang="ja-JP" altLang="en-US" dirty="0"/>
          </a:p>
        </p:txBody>
      </p:sp>
      <p:sp>
        <p:nvSpPr>
          <p:cNvPr id="3" name="コンテンツ プレースホルダ 2"/>
          <p:cNvSpPr>
            <a:spLocks noGrp="1"/>
          </p:cNvSpPr>
          <p:nvPr>
            <p:ph idx="1"/>
          </p:nvPr>
        </p:nvSpPr>
        <p:spPr/>
        <p:txBody>
          <a:bodyPr/>
          <a:lstStyle/>
          <a:p>
            <a:r>
              <a:rPr lang="ja-JP" altLang="en-US" dirty="0" smtClean="0"/>
              <a:t>開発者サイトの運用</a:t>
            </a:r>
            <a:endParaRPr lang="en-US" altLang="ja-JP" dirty="0" smtClean="0"/>
          </a:p>
          <a:p>
            <a:pPr lvl="1"/>
            <a:r>
              <a:rPr lang="en-US" altLang="ja-JP" dirty="0" smtClean="0"/>
              <a:t>75</a:t>
            </a:r>
            <a:r>
              <a:rPr lang="ja-JP" altLang="ja-JP" dirty="0" smtClean="0"/>
              <a:t>名が開発者サイトに登録</a:t>
            </a:r>
            <a:endParaRPr lang="en-US" altLang="ja-JP" dirty="0" smtClean="0"/>
          </a:p>
          <a:p>
            <a:pPr lvl="1"/>
            <a:endParaRPr lang="en-US" altLang="ja-JP" dirty="0" smtClean="0"/>
          </a:p>
          <a:p>
            <a:r>
              <a:rPr lang="ja-JP" altLang="en-US" dirty="0" smtClean="0"/>
              <a:t>アプリケーションコンテストの実施</a:t>
            </a:r>
            <a:endParaRPr lang="en-US" altLang="ja-JP" dirty="0" smtClean="0"/>
          </a:p>
          <a:p>
            <a:pPr lvl="1"/>
            <a:r>
              <a:rPr lang="en-US" altLang="ja-JP" dirty="0" smtClean="0"/>
              <a:t>7</a:t>
            </a:r>
            <a:r>
              <a:rPr lang="ja-JP" altLang="ja-JP" dirty="0" smtClean="0"/>
              <a:t>件の</a:t>
            </a:r>
            <a:r>
              <a:rPr lang="ja-JP" altLang="en-US" dirty="0" smtClean="0"/>
              <a:t>アプリケーション</a:t>
            </a:r>
            <a:r>
              <a:rPr lang="ja-JP" altLang="ja-JP" dirty="0" smtClean="0"/>
              <a:t>応募</a:t>
            </a:r>
            <a:endParaRPr lang="en-US" altLang="ja-JP" dirty="0" smtClean="0"/>
          </a:p>
          <a:p>
            <a:pPr lvl="1"/>
            <a:r>
              <a:rPr lang="ja-JP" altLang="ja-JP" dirty="0" smtClean="0"/>
              <a:t>統計データの可視化に焦点を当てたアプリケーションが多数</a:t>
            </a:r>
            <a:endParaRPr lang="en-US" altLang="ja-JP" dirty="0" smtClean="0"/>
          </a:p>
          <a:p>
            <a:pPr lvl="1"/>
            <a:r>
              <a:rPr lang="en-US" altLang="ja-JP" dirty="0" err="1" smtClean="0"/>
              <a:t>odstatViewer</a:t>
            </a:r>
            <a:r>
              <a:rPr lang="en-US" altLang="ja-JP" dirty="0" smtClean="0"/>
              <a:t> </a:t>
            </a:r>
            <a:r>
              <a:rPr lang="ja-JP" altLang="en-US" dirty="0" smtClean="0"/>
              <a:t>など</a:t>
            </a:r>
            <a:r>
              <a:rPr lang="ja-JP" altLang="ja-JP" dirty="0" smtClean="0"/>
              <a:t>は異なる統計表をまたがる検索を行う</a:t>
            </a:r>
            <a:r>
              <a:rPr lang="en-US" altLang="ja-JP" dirty="0" smtClean="0"/>
              <a:t/>
            </a:r>
            <a:br>
              <a:rPr lang="en-US" altLang="ja-JP" dirty="0" smtClean="0"/>
            </a:br>
            <a:r>
              <a:rPr lang="ja-JP" altLang="ja-JP" dirty="0" smtClean="0"/>
              <a:t>本システムの特徴を活かした形でのデータ検索を行っていた</a:t>
            </a:r>
            <a:endParaRPr lang="en-US" altLang="ja-JP" dirty="0" smtClean="0"/>
          </a:p>
          <a:p>
            <a:pPr lvl="1"/>
            <a:r>
              <a:rPr lang="en-US" altLang="ja-JP" dirty="0" smtClean="0"/>
              <a:t>Hello Town</a:t>
            </a:r>
            <a:r>
              <a:rPr lang="ja-JP" altLang="en-US" dirty="0" err="1" smtClean="0"/>
              <a:t>のように</a:t>
            </a:r>
            <a:r>
              <a:rPr lang="ja-JP" altLang="ja-JP" dirty="0" smtClean="0"/>
              <a:t>統計データの可視化以外での投稿</a:t>
            </a:r>
            <a:r>
              <a:rPr lang="ja-JP" altLang="en-US" dirty="0" smtClean="0"/>
              <a:t>もあった</a:t>
            </a:r>
            <a:endParaRPr lang="en-US" altLang="ja-JP" dirty="0" smtClean="0"/>
          </a:p>
        </p:txBody>
      </p:sp>
      <p:sp>
        <p:nvSpPr>
          <p:cNvPr id="4" name="スライド番号プレースホルダー 3"/>
          <p:cNvSpPr>
            <a:spLocks noGrp="1"/>
          </p:cNvSpPr>
          <p:nvPr>
            <p:ph type="sldNum" sz="quarter" idx="10"/>
          </p:nvPr>
        </p:nvSpPr>
        <p:spPr/>
        <p:txBody>
          <a:bodyPr/>
          <a:lstStyle/>
          <a:p>
            <a:fld id="{4D3C81E6-8858-7549-8583-8AB39BA35B1F}" type="slidenum">
              <a:rPr lang="ja-JP" altLang="en-US" smtClean="0"/>
              <a:pPr/>
              <a:t>7</a:t>
            </a:fld>
            <a:endParaRPr lang="ja-JP" altLang="en-US"/>
          </a:p>
        </p:txBody>
      </p:sp>
    </p:spTree>
    <p:extLst>
      <p:ext uri="{BB962C8B-B14F-4D97-AF65-F5344CB8AC3E}">
        <p14:creationId xmlns:p14="http://schemas.microsoft.com/office/powerpoint/2010/main" val="3562759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Hello Town! </a:t>
            </a:r>
            <a:r>
              <a:rPr lang="ja-JP" altLang="en-US" dirty="0" smtClean="0"/>
              <a:t>（統計情報・データカタログ実証賞）</a:t>
            </a:r>
            <a:endParaRPr kumimoji="1" lang="ja-JP" altLang="en-US" dirty="0"/>
          </a:p>
        </p:txBody>
      </p:sp>
      <p:pic>
        <p:nvPicPr>
          <p:cNvPr id="4" name="コンテンツ プレースホルダ 3"/>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2791678"/>
            <a:ext cx="7300940" cy="3733666"/>
          </a:xfrm>
          <a:prstGeom prst="rect">
            <a:avLst/>
          </a:prstGeom>
          <a:noFill/>
          <a:ln>
            <a:noFill/>
          </a:ln>
        </p:spPr>
      </p:pic>
      <p:sp>
        <p:nvSpPr>
          <p:cNvPr id="6" name="コンテンツ プレースホルダ 4"/>
          <p:cNvSpPr txBox="1">
            <a:spLocks/>
          </p:cNvSpPr>
          <p:nvPr/>
        </p:nvSpPr>
        <p:spPr bwMode="auto">
          <a:xfrm>
            <a:off x="324387" y="1124744"/>
            <a:ext cx="8442845" cy="1728192"/>
          </a:xfrm>
          <a:prstGeom prst="rect">
            <a:avLst/>
          </a:prstGeom>
          <a:noFill/>
          <a:ln w="9525">
            <a:noFill/>
            <a:miter lim="800000"/>
            <a:headEnd/>
            <a:tailEnd/>
          </a:ln>
        </p:spPr>
        <p:txBody>
          <a:bodyPr vert="horz" wrap="square" lIns="0" tIns="33607" rIns="0" bIns="33607" numCol="1" anchor="t" anchorCtr="0" compatLnSpc="1">
            <a:prstTxWarp prst="textNoShape">
              <a:avLst/>
            </a:prstTxWarp>
            <a:normAutofit fontScale="77500" lnSpcReduction="20000"/>
          </a:bodyPr>
          <a:lstStyle/>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現在地</a:t>
            </a:r>
            <a:r>
              <a:rPr lang="ja-JP" altLang="en-US" sz="2100" kern="0" dirty="0">
                <a:solidFill>
                  <a:srgbClr val="464646"/>
                </a:solidFill>
                <a:latin typeface="+mn-ea"/>
                <a:cs typeface="ヒラギノ角ゴ Pro W6"/>
              </a:rPr>
              <a:t>周辺</a:t>
            </a:r>
            <a:r>
              <a:rPr lang="ja-JP" altLang="en-US" sz="2100" kern="0" dirty="0" smtClean="0">
                <a:solidFill>
                  <a:srgbClr val="464646"/>
                </a:solidFill>
                <a:latin typeface="+mn-ea"/>
                <a:cs typeface="ヒラギノ角ゴ Pro W6"/>
              </a:rPr>
              <a:t>の「一</a:t>
            </a:r>
            <a:r>
              <a:rPr lang="ja-JP" altLang="en-US" sz="2100" kern="0" dirty="0">
                <a:solidFill>
                  <a:srgbClr val="464646"/>
                </a:solidFill>
                <a:latin typeface="+mn-ea"/>
                <a:cs typeface="ヒラギノ角ゴ Pro W6"/>
              </a:rPr>
              <a:t>世帯辺りの平均人数」と「女性の割合」を表示する</a:t>
            </a:r>
            <a:r>
              <a:rPr lang="en-US" altLang="ja-JP" sz="2100" kern="0" dirty="0">
                <a:solidFill>
                  <a:srgbClr val="464646"/>
                </a:solidFill>
                <a:latin typeface="+mn-ea"/>
                <a:cs typeface="ヒラギノ角ゴ Pro W6"/>
              </a:rPr>
              <a:t>Android</a:t>
            </a:r>
            <a:r>
              <a:rPr lang="ja-JP" altLang="en-US" sz="2100" kern="0" dirty="0">
                <a:solidFill>
                  <a:srgbClr val="464646"/>
                </a:solidFill>
                <a:latin typeface="+mn-ea"/>
                <a:cs typeface="ヒラギノ角ゴ Pro W6"/>
              </a:rPr>
              <a:t>用</a:t>
            </a:r>
            <a:r>
              <a:rPr lang="ja-JP" altLang="en-US" sz="2100" kern="0" dirty="0" smtClean="0">
                <a:solidFill>
                  <a:srgbClr val="464646"/>
                </a:solidFill>
                <a:latin typeface="+mn-ea"/>
                <a:cs typeface="ヒラギノ角ゴ Pro W6"/>
              </a:rPr>
              <a:t>アプリケーション</a:t>
            </a:r>
            <a:endParaRPr lang="en-US" altLang="ja-JP" sz="2100" kern="0" dirty="0" smtClean="0">
              <a:solidFill>
                <a:srgbClr val="464646"/>
              </a:solidFill>
              <a:latin typeface="+mn-ea"/>
              <a:cs typeface="ヒラギノ角ゴ Pro W6"/>
            </a:endParaRPr>
          </a:p>
          <a:p>
            <a:pPr marL="326786"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現在地が含まれる</a:t>
            </a:r>
            <a:r>
              <a:rPr lang="en-US" altLang="ja-JP" sz="2100" kern="0" dirty="0" smtClean="0">
                <a:solidFill>
                  <a:srgbClr val="464646"/>
                </a:solidFill>
                <a:latin typeface="+mn-ea"/>
                <a:cs typeface="ヒラギノ角ゴ Pro W6"/>
              </a:rPr>
              <a:t>1km</a:t>
            </a:r>
            <a:r>
              <a:rPr lang="ja-JP" altLang="en-US" sz="2100" kern="0" dirty="0" smtClean="0">
                <a:solidFill>
                  <a:srgbClr val="464646"/>
                </a:solidFill>
                <a:latin typeface="+mn-ea"/>
                <a:cs typeface="ヒラギノ角ゴ Pro W6"/>
              </a:rPr>
              <a:t>メッシュにおける一世帯辺りの平均人数と女性の割合を表示する</a:t>
            </a:r>
            <a:endParaRPr lang="ja-JP" altLang="en-US" sz="2100" kern="0" dirty="0">
              <a:solidFill>
                <a:srgbClr val="464646"/>
              </a:solidFill>
              <a:latin typeface="+mn-ea"/>
              <a:cs typeface="ヒラギノ角ゴ Pro W6"/>
            </a:endParaRPr>
          </a:p>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女性</a:t>
            </a:r>
            <a:r>
              <a:rPr lang="ja-JP" altLang="en-US" sz="2100" kern="0" dirty="0">
                <a:solidFill>
                  <a:srgbClr val="464646"/>
                </a:solidFill>
                <a:latin typeface="+mn-ea"/>
                <a:cs typeface="ヒラギノ角ゴ Pro W6"/>
              </a:rPr>
              <a:t>が一人暮らしを始める場所を選定するとき</a:t>
            </a:r>
            <a:r>
              <a:rPr lang="ja-JP" altLang="en-US" sz="2100" kern="0" dirty="0" smtClean="0">
                <a:solidFill>
                  <a:srgbClr val="464646"/>
                </a:solidFill>
                <a:latin typeface="+mn-ea"/>
                <a:cs typeface="ヒラギノ角ゴ Pro W6"/>
              </a:rPr>
              <a:t>に</a:t>
            </a:r>
            <a:r>
              <a:rPr lang="ja-JP" altLang="en-US" sz="2100" kern="0" dirty="0">
                <a:solidFill>
                  <a:srgbClr val="464646"/>
                </a:solidFill>
                <a:latin typeface="+mn-ea"/>
                <a:cs typeface="ヒラギノ角ゴ Pro W6"/>
              </a:rPr>
              <a:t>以下</a:t>
            </a:r>
            <a:r>
              <a:rPr lang="ja-JP" altLang="en-US" sz="2100" kern="0" dirty="0" smtClean="0">
                <a:solidFill>
                  <a:srgbClr val="464646"/>
                </a:solidFill>
                <a:latin typeface="+mn-ea"/>
                <a:cs typeface="ヒラギノ角ゴ Pro W6"/>
              </a:rPr>
              <a:t>の事項に留意すると仮定</a:t>
            </a:r>
            <a:endParaRPr lang="en-US" altLang="ja-JP" sz="2100" kern="0" dirty="0">
              <a:solidFill>
                <a:srgbClr val="464646"/>
              </a:solidFill>
              <a:latin typeface="+mn-ea"/>
              <a:cs typeface="ヒラギノ角ゴ Pro W6"/>
            </a:endParaRPr>
          </a:p>
          <a:p>
            <a:pPr marL="783986" lvl="1" indent="-326786" defTabSz="972189" fontAlgn="base">
              <a:spcBef>
                <a:spcPct val="50000"/>
              </a:spcBef>
              <a:spcAft>
                <a:spcPct val="0"/>
              </a:spcAft>
              <a:buClr>
                <a:schemeClr val="accent2"/>
              </a:buClr>
              <a:buFont typeface="メイリオ" pitchFamily="50" charset="-128"/>
              <a:buChar char="—"/>
              <a:tabLst>
                <a:tab pos="774951" algn="l"/>
              </a:tabLst>
            </a:pPr>
            <a:r>
              <a:rPr lang="ja-JP" altLang="en-US" kern="0" dirty="0" smtClean="0">
                <a:solidFill>
                  <a:srgbClr val="464646"/>
                </a:solidFill>
                <a:latin typeface="+mn-ea"/>
                <a:cs typeface="ヒラギノ角ゴ Pro W6"/>
              </a:rPr>
              <a:t>一人暮らし</a:t>
            </a:r>
            <a:r>
              <a:rPr lang="ja-JP" altLang="en-US" kern="0" dirty="0">
                <a:solidFill>
                  <a:srgbClr val="464646"/>
                </a:solidFill>
                <a:latin typeface="+mn-ea"/>
                <a:cs typeface="ヒラギノ角ゴ Pro W6"/>
              </a:rPr>
              <a:t>の人が</a:t>
            </a:r>
            <a:r>
              <a:rPr lang="ja-JP" altLang="en-US" kern="0" dirty="0" smtClean="0">
                <a:solidFill>
                  <a:srgbClr val="464646"/>
                </a:solidFill>
                <a:latin typeface="+mn-ea"/>
                <a:cs typeface="ヒラギノ角ゴ Pro W6"/>
              </a:rPr>
              <a:t>多いか</a:t>
            </a:r>
            <a:endParaRPr lang="en-US" altLang="ja-JP" kern="0" dirty="0" smtClean="0">
              <a:solidFill>
                <a:srgbClr val="464646"/>
              </a:solidFill>
              <a:latin typeface="+mn-ea"/>
              <a:cs typeface="ヒラギノ角ゴ Pro W6"/>
            </a:endParaRPr>
          </a:p>
          <a:p>
            <a:pPr marL="783986" lvl="1" indent="-326786" defTabSz="972189" fontAlgn="base">
              <a:spcBef>
                <a:spcPct val="50000"/>
              </a:spcBef>
              <a:spcAft>
                <a:spcPct val="0"/>
              </a:spcAft>
              <a:buClr>
                <a:schemeClr val="accent2"/>
              </a:buClr>
              <a:buFont typeface="メイリオ" pitchFamily="50" charset="-128"/>
              <a:buChar char="—"/>
              <a:tabLst>
                <a:tab pos="774951" algn="l"/>
              </a:tabLst>
            </a:pPr>
            <a:r>
              <a:rPr lang="ja-JP" altLang="en-US" kern="0" dirty="0" smtClean="0">
                <a:solidFill>
                  <a:srgbClr val="464646"/>
                </a:solidFill>
                <a:latin typeface="+mn-ea"/>
                <a:cs typeface="ヒラギノ角ゴ Pro W6"/>
              </a:rPr>
              <a:t>女性</a:t>
            </a:r>
            <a:r>
              <a:rPr lang="ja-JP" altLang="en-US" kern="0" dirty="0">
                <a:solidFill>
                  <a:srgbClr val="464646"/>
                </a:solidFill>
                <a:latin typeface="+mn-ea"/>
                <a:cs typeface="ヒラギノ角ゴ Pro W6"/>
              </a:rPr>
              <a:t>の多い</a:t>
            </a:r>
            <a:r>
              <a:rPr lang="ja-JP" altLang="en-US" kern="0" dirty="0" smtClean="0">
                <a:solidFill>
                  <a:srgbClr val="464646"/>
                </a:solidFill>
                <a:latin typeface="+mn-ea"/>
                <a:cs typeface="ヒラギノ角ゴ Pro W6"/>
              </a:rPr>
              <a:t>エリアか</a:t>
            </a:r>
            <a:endParaRPr lang="ja-JP" altLang="en-US" kern="0" dirty="0">
              <a:solidFill>
                <a:srgbClr val="464646"/>
              </a:solidFill>
              <a:latin typeface="+mn-ea"/>
              <a:cs typeface="ヒラギノ角ゴ Pro W6"/>
            </a:endParaRPr>
          </a:p>
          <a:p>
            <a:pPr marL="75966" indent="-177721" defTabSz="972189" fontAlgn="base">
              <a:spcBef>
                <a:spcPct val="35000"/>
              </a:spcBef>
              <a:spcAft>
                <a:spcPct val="0"/>
              </a:spcAft>
              <a:buClr>
                <a:schemeClr val="bg1"/>
              </a:buClr>
              <a:buSzPct val="75000"/>
              <a:buFont typeface="ヒラギノ角ゴ ProN W3"/>
              <a:buChar char="▶"/>
              <a:tabLst>
                <a:tab pos="533166" algn="l"/>
              </a:tabLst>
            </a:pPr>
            <a:endParaRPr kumimoji="1" lang="ja-JP" altLang="en-US" b="0" i="0" u="none" strike="noStrike" kern="0" cap="none" spc="0" normalizeH="0" baseline="0" noProof="0" dirty="0">
              <a:ln>
                <a:noFill/>
              </a:ln>
              <a:solidFill>
                <a:srgbClr val="464646"/>
              </a:solidFill>
              <a:effectLst/>
              <a:uLnTx/>
              <a:uFillTx/>
              <a:latin typeface="+mn-ea"/>
              <a:ea typeface="+mn-ea"/>
            </a:endParaRPr>
          </a:p>
        </p:txBody>
      </p:sp>
      <p:sp>
        <p:nvSpPr>
          <p:cNvPr id="5" name="スライド番号プレースホルダ 4"/>
          <p:cNvSpPr>
            <a:spLocks noGrp="1"/>
          </p:cNvSpPr>
          <p:nvPr>
            <p:ph type="sldNum" sz="quarter" idx="10"/>
          </p:nvPr>
        </p:nvSpPr>
        <p:spPr/>
        <p:txBody>
          <a:bodyPr/>
          <a:lstStyle/>
          <a:p>
            <a:fld id="{70B9CDC2-F7FF-4279-B679-06751287D610}" type="slidenum">
              <a:rPr kumimoji="1" lang="ja-JP" altLang="en-US" smtClean="0"/>
              <a:pPr/>
              <a:t>8</a:t>
            </a:fld>
            <a:endParaRPr kumimoji="1" lang="ja-JP"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odStatViewer</a:t>
            </a:r>
            <a:r>
              <a:rPr kumimoji="1" lang="ja-JP" altLang="en-US" dirty="0" smtClean="0"/>
              <a:t>（</a:t>
            </a:r>
            <a:r>
              <a:rPr lang="ja-JP" altLang="en-US" dirty="0" smtClean="0"/>
              <a:t>佳作</a:t>
            </a:r>
            <a:r>
              <a:rPr kumimoji="1" lang="ja-JP" altLang="en-US" dirty="0" smtClean="0"/>
              <a:t>） </a:t>
            </a:r>
            <a:r>
              <a:rPr kumimoji="1" lang="en-US" altLang="ja-JP" dirty="0" smtClean="0"/>
              <a:t>1/2</a:t>
            </a:r>
            <a:endParaRPr kumimoji="1" lang="ja-JP" altLang="en-US" dirty="0"/>
          </a:p>
        </p:txBody>
      </p:sp>
      <p:pic>
        <p:nvPicPr>
          <p:cNvPr id="4" name="コンテンツ プレースホルダ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850" y="2298908"/>
            <a:ext cx="8443913" cy="4226436"/>
          </a:xfrm>
          <a:prstGeom prst="rect">
            <a:avLst/>
          </a:prstGeom>
          <a:noFill/>
          <a:ln>
            <a:noFill/>
          </a:ln>
        </p:spPr>
      </p:pic>
      <p:sp>
        <p:nvSpPr>
          <p:cNvPr id="5" name="コンテンツ プレースホルダ 4"/>
          <p:cNvSpPr txBox="1">
            <a:spLocks/>
          </p:cNvSpPr>
          <p:nvPr/>
        </p:nvSpPr>
        <p:spPr bwMode="auto">
          <a:xfrm>
            <a:off x="324387" y="1052736"/>
            <a:ext cx="8442845" cy="1296144"/>
          </a:xfrm>
          <a:prstGeom prst="rect">
            <a:avLst/>
          </a:prstGeom>
          <a:noFill/>
          <a:ln w="9525">
            <a:noFill/>
            <a:miter lim="800000"/>
            <a:headEnd/>
            <a:tailEnd/>
          </a:ln>
        </p:spPr>
        <p:txBody>
          <a:bodyPr vert="horz" wrap="square" lIns="0" tIns="33607" rIns="0" bIns="33607" numCol="1" anchor="t" anchorCtr="0" compatLnSpc="1">
            <a:prstTxWarp prst="textNoShape">
              <a:avLst/>
            </a:prstTxWarp>
            <a:normAutofit fontScale="62500" lnSpcReduction="20000"/>
          </a:bodyPr>
          <a:lstStyle/>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「小地域統計データ」の利用を支援する</a:t>
            </a:r>
            <a:r>
              <a:rPr lang="en-US" altLang="ja-JP" sz="2100" kern="0" dirty="0" smtClean="0">
                <a:solidFill>
                  <a:srgbClr val="464646"/>
                </a:solidFill>
                <a:latin typeface="+mn-ea"/>
                <a:cs typeface="ヒラギノ角ゴ Pro W6"/>
              </a:rPr>
              <a:t>Web</a:t>
            </a:r>
            <a:r>
              <a:rPr lang="ja-JP" altLang="en-US" sz="2100" kern="0" dirty="0" smtClean="0">
                <a:solidFill>
                  <a:srgbClr val="464646"/>
                </a:solidFill>
                <a:latin typeface="+mn-ea"/>
                <a:cs typeface="ヒラギノ角ゴ Pro W6"/>
              </a:rPr>
              <a:t>アプリケーション</a:t>
            </a:r>
          </a:p>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小地域統計</a:t>
            </a:r>
            <a:r>
              <a:rPr lang="en-US" altLang="ja-JP" sz="2100" kern="0" dirty="0" smtClean="0">
                <a:solidFill>
                  <a:srgbClr val="464646"/>
                </a:solidFill>
                <a:latin typeface="+mn-ea"/>
                <a:cs typeface="ヒラギノ角ゴ Pro W6"/>
              </a:rPr>
              <a:t>LOD</a:t>
            </a:r>
            <a:r>
              <a:rPr lang="ja-JP" altLang="en-US" sz="2100" kern="0" dirty="0" smtClean="0">
                <a:solidFill>
                  <a:srgbClr val="464646"/>
                </a:solidFill>
                <a:latin typeface="+mn-ea"/>
                <a:cs typeface="ヒラギノ角ゴ Pro W6"/>
              </a:rPr>
              <a:t>のメタ情報を利用した統計項目選択機能と階層化された地域ブラウズ機能を備えており、利用者は</a:t>
            </a:r>
            <a:r>
              <a:rPr lang="en-US" altLang="ja-JP" sz="2100" kern="0" dirty="0" smtClean="0">
                <a:solidFill>
                  <a:srgbClr val="464646"/>
                </a:solidFill>
                <a:latin typeface="+mn-ea"/>
                <a:cs typeface="ヒラギノ角ゴ Pro W6"/>
              </a:rPr>
              <a:t>SPARQL</a:t>
            </a:r>
            <a:r>
              <a:rPr lang="ja-JP" altLang="en-US" sz="2100" kern="0" dirty="0" smtClean="0">
                <a:solidFill>
                  <a:srgbClr val="464646"/>
                </a:solidFill>
                <a:latin typeface="+mn-ea"/>
                <a:cs typeface="ヒラギノ角ゴ Pro W6"/>
              </a:rPr>
              <a:t>を直接使うことなく、簡単に欲しいデータを検索可能</a:t>
            </a:r>
            <a:endParaRPr lang="en-US" altLang="ja-JP" sz="2100" kern="0" dirty="0" smtClean="0">
              <a:solidFill>
                <a:srgbClr val="464646"/>
              </a:solidFill>
              <a:latin typeface="+mn-ea"/>
              <a:cs typeface="ヒラギノ角ゴ Pro W6"/>
            </a:endParaRPr>
          </a:p>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検索されたデータは、グラフや地図を使って、分かりやすく表示可能</a:t>
            </a:r>
            <a:endParaRPr lang="en-US" altLang="ja-JP" sz="2100" kern="0" dirty="0" smtClean="0">
              <a:solidFill>
                <a:srgbClr val="464646"/>
              </a:solidFill>
              <a:latin typeface="+mn-ea"/>
              <a:cs typeface="ヒラギノ角ゴ Pro W6"/>
            </a:endParaRPr>
          </a:p>
          <a:p>
            <a:pPr marL="326786" lvl="0" indent="-326786" defTabSz="972189" fontAlgn="base">
              <a:spcBef>
                <a:spcPct val="50000"/>
              </a:spcBef>
              <a:spcAft>
                <a:spcPct val="0"/>
              </a:spcAft>
              <a:buClr>
                <a:schemeClr val="accent2"/>
              </a:buClr>
              <a:buFont typeface="平成明朝" pitchFamily="17" charset="-128"/>
              <a:buChar char="■"/>
              <a:tabLst>
                <a:tab pos="774951" algn="l"/>
              </a:tabLst>
            </a:pPr>
            <a:r>
              <a:rPr lang="ja-JP" altLang="en-US" sz="2100" kern="0" dirty="0" smtClean="0">
                <a:solidFill>
                  <a:srgbClr val="464646"/>
                </a:solidFill>
                <a:latin typeface="+mn-ea"/>
                <a:cs typeface="ヒラギノ角ゴ Pro W6"/>
              </a:rPr>
              <a:t>複数の異なる統計データを組み合わせて利用可能</a:t>
            </a:r>
            <a:endParaRPr kumimoji="1" lang="ja-JP" altLang="en-US" b="0" i="0" u="none" strike="noStrike" kern="0" cap="none" spc="0" normalizeH="0" baseline="0" noProof="0" dirty="0">
              <a:ln>
                <a:noFill/>
              </a:ln>
              <a:solidFill>
                <a:srgbClr val="464646"/>
              </a:solidFill>
              <a:effectLst/>
              <a:uLnTx/>
              <a:uFillTx/>
              <a:latin typeface="+mn-ea"/>
              <a:ea typeface="+mn-ea"/>
            </a:endParaRPr>
          </a:p>
        </p:txBody>
      </p:sp>
      <p:sp>
        <p:nvSpPr>
          <p:cNvPr id="6" name="スライド番号プレースホルダ 5"/>
          <p:cNvSpPr>
            <a:spLocks noGrp="1"/>
          </p:cNvSpPr>
          <p:nvPr>
            <p:ph type="sldNum" sz="quarter" idx="10"/>
          </p:nvPr>
        </p:nvSpPr>
        <p:spPr/>
        <p:txBody>
          <a:bodyPr/>
          <a:lstStyle/>
          <a:p>
            <a:fld id="{70B9CDC2-F7FF-4279-B679-06751287D610}" type="slidenum">
              <a:rPr kumimoji="1" lang="ja-JP" altLang="en-US" smtClean="0"/>
              <a:pPr/>
              <a:t>9</a:t>
            </a:fld>
            <a:endParaRPr kumimoji="1" lang="ja-JP" altLang="en-US"/>
          </a:p>
        </p:txBody>
      </p:sp>
    </p:spTree>
  </p:cSld>
  <p:clrMapOvr>
    <a:masterClrMapping/>
  </p:clrMapOvr>
</p:sld>
</file>

<file path=ppt/theme/theme1.xml><?xml version="1.0" encoding="utf-8"?>
<a:theme xmlns:a="http://schemas.openxmlformats.org/drawingml/2006/main" name="SUPER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Calibri"/>
        <a:ea typeface="メイリオ"/>
        <a:cs typeface=""/>
      </a:majorFont>
      <a:minorFont>
        <a:latin typeface="Calibri"/>
        <a:ea typeface="メイリオ"/>
        <a:cs typeface=""/>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1" hangingPunct="1">
          <a:lnSpc>
            <a:spcPct val="100000"/>
          </a:lnSpc>
          <a:spcBef>
            <a:spcPct val="0"/>
          </a:spcBef>
          <a:spcAft>
            <a:spcPct val="0"/>
          </a:spcAft>
          <a:buClrTx/>
          <a:buSzTx/>
          <a:buFontTx/>
          <a:buNone/>
          <a:tabLst/>
          <a:defRPr kumimoji="0" lang="ko-KR" altLang="en-US" sz="2400" b="0" i="0" u="none" strike="noStrike" cap="none" normalizeH="0" baseline="0" smtClean="0">
            <a:ln>
              <a:noFill/>
            </a:ln>
            <a:solidFill>
              <a:schemeClr val="tx1"/>
            </a:solidFill>
            <a:effectLst/>
            <a:latin typeface="ＤＦＧ華康ゴシック体W5" pitchFamily="50" charset="-128"/>
            <a:ea typeface="ＤＦＧ華康ゴシック体W5" pitchFamily="50"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1" hangingPunct="1">
          <a:lnSpc>
            <a:spcPct val="100000"/>
          </a:lnSpc>
          <a:spcBef>
            <a:spcPct val="0"/>
          </a:spcBef>
          <a:spcAft>
            <a:spcPct val="0"/>
          </a:spcAft>
          <a:buClrTx/>
          <a:buSzTx/>
          <a:buFontTx/>
          <a:buNone/>
          <a:tabLst/>
          <a:defRPr kumimoji="0" lang="ko-KR" altLang="en-US" sz="2400" b="0" i="0" u="none" strike="noStrike" cap="none" normalizeH="0" baseline="0" smtClean="0">
            <a:ln>
              <a:noFill/>
            </a:ln>
            <a:solidFill>
              <a:schemeClr val="tx1"/>
            </a:solidFill>
            <a:effectLst/>
            <a:latin typeface="ＤＦＧ華康ゴシック体W5" pitchFamily="50" charset="-128"/>
            <a:ea typeface="ＤＦＧ華康ゴシック体W5" pitchFamily="50" charset="-128"/>
          </a:defRPr>
        </a:defPPr>
      </a:lstStyle>
    </a:lnDef>
    <a:txDef>
      <a:spPr>
        <a:noFill/>
      </a:spPr>
      <a:bodyPr wrap="square" rtlCol="0">
        <a:spAutoFit/>
      </a:bodyPr>
      <a:lstStyle>
        <a:defPPr algn="l">
          <a:defRPr kumimoji="1" dirty="0" smtClean="0">
            <a:solidFill>
              <a:schemeClr val="bg2"/>
            </a:solidFill>
            <a:latin typeface="ヒラギノ角ゴ ProN W6"/>
            <a:ea typeface="ヒラギノ角ゴ ProN W6"/>
            <a:cs typeface="ヒラギノ角ゴ ProN W6"/>
          </a:defRPr>
        </a:defPPr>
      </a:lstStyle>
    </a:txDef>
  </a:objectDefaults>
  <a:extraClrSchemeLst>
    <a:extraClrScheme>
      <a:clrScheme name="SUPERP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SUPERP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SUPERP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実験計画書.pptx</Template>
  <TotalTime>0</TotalTime>
  <Words>1253</Words>
  <Application>Microsoft Office PowerPoint</Application>
  <PresentationFormat>画面に合わせる (4:3)</PresentationFormat>
  <Paragraphs>148</Paragraphs>
  <Slides>14</Slides>
  <Notes>1</Notes>
  <HiddenSlides>0</HiddenSlides>
  <MMClips>0</MMClips>
  <ScaleCrop>false</ScaleCrop>
  <HeadingPairs>
    <vt:vector size="4" baseType="variant">
      <vt:variant>
        <vt:lpstr>テーマ</vt:lpstr>
      </vt:variant>
      <vt:variant>
        <vt:i4>1</vt:i4>
      </vt:variant>
      <vt:variant>
        <vt:lpstr>スライド タイトル</vt:lpstr>
      </vt:variant>
      <vt:variant>
        <vt:i4>14</vt:i4>
      </vt:variant>
    </vt:vector>
  </HeadingPairs>
  <TitlesOfParts>
    <vt:vector size="15" baseType="lpstr">
      <vt:lpstr>SUPERP</vt:lpstr>
      <vt:lpstr>情報流通連携基盤の統計情報・データカタログへの適用実証に係る請負 概要報告書</vt:lpstr>
      <vt:lpstr>平成25年度実証実験概要</vt:lpstr>
      <vt:lpstr>「次世代統計利用システム」「政府データカタログサイト」の調査</vt:lpstr>
      <vt:lpstr>ボキャブラリの精査</vt:lpstr>
      <vt:lpstr>情報流通連携基盤システム上への統計等情報APIの構築</vt:lpstr>
      <vt:lpstr>開発者向けサービスの構築</vt:lpstr>
      <vt:lpstr>一般公募による情報サービスの開発</vt:lpstr>
      <vt:lpstr>Hello Town! （統計情報・データカタログ実証賞）</vt:lpstr>
      <vt:lpstr>odStatViewer（佳作） 1/2</vt:lpstr>
      <vt:lpstr>odStatViewer（佳作） 2/2</vt:lpstr>
      <vt:lpstr>基盤とサービスの評価</vt:lpstr>
      <vt:lpstr>検討会等への協力</vt:lpstr>
      <vt:lpstr>まとめ</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2014-03-20T04:26:14Z</dcterms:created>
  <dcterms:modified xsi:type="dcterms:W3CDTF">2014-10-07T04:01:51Z</dcterms:modified>
</cp:coreProperties>
</file>