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0" r:id="rId1"/>
    <p:sldMasterId id="2147483725" r:id="rId2"/>
    <p:sldMasterId id="2147483792" r:id="rId3"/>
  </p:sldMasterIdLst>
  <p:notesMasterIdLst>
    <p:notesMasterId r:id="rId7"/>
  </p:notesMasterIdLst>
  <p:sldIdLst>
    <p:sldId id="331" r:id="rId4"/>
    <p:sldId id="332" r:id="rId5"/>
    <p:sldId id="328"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92" autoAdjust="0"/>
    <p:restoredTop sz="94614" autoAdjust="0"/>
  </p:normalViewPr>
  <p:slideViewPr>
    <p:cSldViewPr snapToGrid="0" showGuides="1">
      <p:cViewPr>
        <p:scale>
          <a:sx n="100" d="100"/>
          <a:sy n="100" d="100"/>
        </p:scale>
        <p:origin x="-91" y="480"/>
      </p:cViewPr>
      <p:guideLst>
        <p:guide orient="horz" pos="2159"/>
        <p:guide pos="30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atin typeface="Arial" charset="0"/>
                <a:ea typeface="ＭＳ Ｐゴシック" pitchFamily="50" charset="-128"/>
              </a:defRPr>
            </a:lvl1pPr>
          </a:lstStyle>
          <a:p>
            <a:pPr>
              <a:defRPr/>
            </a:pPr>
            <a:fld id="{1C007F75-9382-4A72-9F4F-05B8F1F34731}" type="datetimeFigureOut">
              <a:rPr lang="ja-JP" altLang="en-US"/>
              <a:pPr>
                <a:defRPr/>
              </a:pPr>
              <a:t>2015/2/17</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atin typeface="Arial" charset="0"/>
                <a:ea typeface="ＭＳ Ｐゴシック" pitchFamily="50" charset="-128"/>
              </a:defRPr>
            </a:lvl1pPr>
          </a:lstStyle>
          <a:p>
            <a:pPr>
              <a:defRPr/>
            </a:pPr>
            <a:fld id="{8D3596E1-E765-4A60-8B6E-87AD724DB576}" type="slidenum">
              <a:rPr lang="ja-JP" altLang="en-US"/>
              <a:pPr>
                <a:defRPr/>
              </a:pPr>
              <a:t>‹#›</a:t>
            </a:fld>
            <a:endParaRPr lang="ja-JP" altLang="en-US"/>
          </a:p>
        </p:txBody>
      </p:sp>
    </p:spTree>
    <p:extLst>
      <p:ext uri="{BB962C8B-B14F-4D97-AF65-F5344CB8AC3E}">
        <p14:creationId xmlns:p14="http://schemas.microsoft.com/office/powerpoint/2010/main" val="1146216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434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7AEEE9AF-00DC-48EA-81F5-614410C42CC8}" type="slidenum">
              <a:rPr lang="ja-JP" altLang="en-US" smtClean="0">
                <a:latin typeface="Arial" charset="0"/>
              </a:rPr>
              <a:pPr eaLnBrk="1" hangingPunct="1">
                <a:spcBef>
                  <a:spcPct val="0"/>
                </a:spcBef>
              </a:pPr>
              <a:t>1</a:t>
            </a:fld>
            <a:endParaRPr lang="en-US" altLang="ja-JP"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536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CBBB2A33-3D5C-4EBB-AB8F-BDE6C14C952C}" type="slidenum">
              <a:rPr lang="ja-JP" altLang="en-US" smtClean="0">
                <a:latin typeface="Arial" charset="0"/>
              </a:rPr>
              <a:pPr eaLnBrk="1" hangingPunct="1">
                <a:spcBef>
                  <a:spcPct val="0"/>
                </a:spcBef>
              </a:pPr>
              <a:t>2</a:t>
            </a:fld>
            <a:endParaRPr lang="en-US" altLang="ja-JP"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63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3B6E4980-6AB9-4210-9E7D-D0FF7C80131B}" type="slidenum">
              <a:rPr lang="ja-JP" altLang="en-US" smtClean="0">
                <a:latin typeface="Arial" charset="0"/>
              </a:rPr>
              <a:pPr eaLnBrk="1" hangingPunct="1">
                <a:spcBef>
                  <a:spcPct val="0"/>
                </a:spcBef>
              </a:pPr>
              <a:t>3</a:t>
            </a:fld>
            <a:endParaRPr lang="en-US" altLang="ja-JP"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9F5FA095-DA8E-4C4E-A618-32756BA9A8A6}" type="slidenum">
              <a:rPr lang="en-US" altLang="ja-JP"/>
              <a:pPr>
                <a:defRPr/>
              </a:pPr>
              <a:t>‹#›</a:t>
            </a:fld>
            <a:endParaRPr lang="en-US" altLang="ja-JP"/>
          </a:p>
        </p:txBody>
      </p:sp>
    </p:spTree>
    <p:extLst>
      <p:ext uri="{BB962C8B-B14F-4D97-AF65-F5344CB8AC3E}">
        <p14:creationId xmlns:p14="http://schemas.microsoft.com/office/powerpoint/2010/main" val="241027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68AF97FE-4C93-4CF2-B183-33E9F358F4F7}" type="slidenum">
              <a:rPr lang="en-US" altLang="ja-JP"/>
              <a:pPr>
                <a:defRPr/>
              </a:pPr>
              <a:t>‹#›</a:t>
            </a:fld>
            <a:endParaRPr lang="en-US" altLang="ja-JP"/>
          </a:p>
        </p:txBody>
      </p:sp>
    </p:spTree>
    <p:extLst>
      <p:ext uri="{BB962C8B-B14F-4D97-AF65-F5344CB8AC3E}">
        <p14:creationId xmlns:p14="http://schemas.microsoft.com/office/powerpoint/2010/main" val="125996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2FCF78E-3987-4995-A28F-2F8FA59E5824}" type="slidenum">
              <a:rPr lang="en-US" altLang="ja-JP"/>
              <a:pPr>
                <a:defRPr/>
              </a:pPr>
              <a:t>‹#›</a:t>
            </a:fld>
            <a:endParaRPr lang="en-US" altLang="ja-JP"/>
          </a:p>
        </p:txBody>
      </p:sp>
    </p:spTree>
    <p:extLst>
      <p:ext uri="{BB962C8B-B14F-4D97-AF65-F5344CB8AC3E}">
        <p14:creationId xmlns:p14="http://schemas.microsoft.com/office/powerpoint/2010/main" val="1728552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4"/>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xfrm>
            <a:off x="7594600" y="6492875"/>
            <a:ext cx="2311400" cy="365125"/>
          </a:xfrm>
        </p:spPr>
        <p:txBody>
          <a:bodyPr/>
          <a:lstStyle>
            <a:lvl1pPr>
              <a:defRPr/>
            </a:lvl1pPr>
          </a:lstStyle>
          <a:p>
            <a:pPr>
              <a:defRPr/>
            </a:pPr>
            <a:fld id="{81B935A2-EEF5-4262-9CEC-5AD8F7E4255E}" type="slidenum">
              <a:rPr lang="en-US" altLang="ja-JP"/>
              <a:pPr>
                <a:defRPr/>
              </a:pPr>
              <a:t>‹#›</a:t>
            </a:fld>
            <a:endParaRPr lang="en-US" altLang="ja-JP"/>
          </a:p>
        </p:txBody>
      </p:sp>
    </p:spTree>
    <p:extLst>
      <p:ext uri="{BB962C8B-B14F-4D97-AF65-F5344CB8AC3E}">
        <p14:creationId xmlns:p14="http://schemas.microsoft.com/office/powerpoint/2010/main" val="410612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7995AFC-C743-416C-B44D-3FF2E7F40B4D}" type="slidenum">
              <a:rPr lang="en-US" altLang="ja-JP"/>
              <a:pPr>
                <a:defRPr/>
              </a:pPr>
              <a:t>‹#›</a:t>
            </a:fld>
            <a:endParaRPr lang="en-US" altLang="ja-JP"/>
          </a:p>
        </p:txBody>
      </p:sp>
    </p:spTree>
    <p:extLst>
      <p:ext uri="{BB962C8B-B14F-4D97-AF65-F5344CB8AC3E}">
        <p14:creationId xmlns:p14="http://schemas.microsoft.com/office/powerpoint/2010/main" val="1313725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2C4D35A-27AB-4533-9368-39F9D869DD56}" type="slidenum">
              <a:rPr lang="en-US" altLang="ja-JP"/>
              <a:pPr>
                <a:defRPr/>
              </a:pPr>
              <a:t>‹#›</a:t>
            </a:fld>
            <a:endParaRPr lang="en-US" altLang="ja-JP"/>
          </a:p>
        </p:txBody>
      </p:sp>
    </p:spTree>
    <p:extLst>
      <p:ext uri="{BB962C8B-B14F-4D97-AF65-F5344CB8AC3E}">
        <p14:creationId xmlns:p14="http://schemas.microsoft.com/office/powerpoint/2010/main" val="2180895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30C0132-A643-45F6-8E89-B7B59402C9AB}" type="slidenum">
              <a:rPr lang="en-US" altLang="ja-JP"/>
              <a:pPr>
                <a:defRPr/>
              </a:pPr>
              <a:t>‹#›</a:t>
            </a:fld>
            <a:endParaRPr lang="en-US" altLang="ja-JP"/>
          </a:p>
        </p:txBody>
      </p:sp>
    </p:spTree>
    <p:extLst>
      <p:ext uri="{BB962C8B-B14F-4D97-AF65-F5344CB8AC3E}">
        <p14:creationId xmlns:p14="http://schemas.microsoft.com/office/powerpoint/2010/main" val="2218569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9E11B2D8-B98E-45FC-8CC8-52D11807084C}" type="slidenum">
              <a:rPr lang="en-US" altLang="ja-JP"/>
              <a:pPr>
                <a:defRPr/>
              </a:pPr>
              <a:t>‹#›</a:t>
            </a:fld>
            <a:endParaRPr lang="en-US" altLang="ja-JP"/>
          </a:p>
        </p:txBody>
      </p:sp>
    </p:spTree>
    <p:extLst>
      <p:ext uri="{BB962C8B-B14F-4D97-AF65-F5344CB8AC3E}">
        <p14:creationId xmlns:p14="http://schemas.microsoft.com/office/powerpoint/2010/main" val="3839257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F55FEF88-F6C9-4BEF-AC32-A0D5BA34DD08}" type="slidenum">
              <a:rPr lang="en-US" altLang="ja-JP"/>
              <a:pPr>
                <a:defRPr/>
              </a:pPr>
              <a:t>‹#›</a:t>
            </a:fld>
            <a:endParaRPr lang="en-US" altLang="ja-JP"/>
          </a:p>
        </p:txBody>
      </p:sp>
    </p:spTree>
    <p:extLst>
      <p:ext uri="{BB962C8B-B14F-4D97-AF65-F5344CB8AC3E}">
        <p14:creationId xmlns:p14="http://schemas.microsoft.com/office/powerpoint/2010/main" val="627590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34698341-0BBD-4384-8584-7FD6D1472B56}" type="slidenum">
              <a:rPr lang="en-US" altLang="ja-JP"/>
              <a:pPr>
                <a:defRPr/>
              </a:pPr>
              <a:t>‹#›</a:t>
            </a:fld>
            <a:endParaRPr lang="en-US" altLang="ja-JP"/>
          </a:p>
        </p:txBody>
      </p:sp>
    </p:spTree>
    <p:extLst>
      <p:ext uri="{BB962C8B-B14F-4D97-AF65-F5344CB8AC3E}">
        <p14:creationId xmlns:p14="http://schemas.microsoft.com/office/powerpoint/2010/main" val="1028701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57F8CA39-3AAD-47F2-86C4-4AEB7972186F}" type="slidenum">
              <a:rPr lang="en-US" altLang="ja-JP"/>
              <a:pPr>
                <a:defRPr/>
              </a:pPr>
              <a:t>‹#›</a:t>
            </a:fld>
            <a:endParaRPr lang="en-US" altLang="ja-JP"/>
          </a:p>
        </p:txBody>
      </p:sp>
    </p:spTree>
    <p:extLst>
      <p:ext uri="{BB962C8B-B14F-4D97-AF65-F5344CB8AC3E}">
        <p14:creationId xmlns:p14="http://schemas.microsoft.com/office/powerpoint/2010/main" val="203218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a:xfrm>
            <a:off x="7594600" y="6492875"/>
            <a:ext cx="2311400" cy="365125"/>
          </a:xfrm>
        </p:spPr>
        <p:txBody>
          <a:bodyPr/>
          <a:lstStyle>
            <a:lvl1pPr>
              <a:defRPr/>
            </a:lvl1pPr>
          </a:lstStyle>
          <a:p>
            <a:pPr>
              <a:defRPr/>
            </a:pPr>
            <a:fld id="{07E95F71-B518-4812-908C-7A7CF51779CE}" type="slidenum">
              <a:rPr lang="en-US" altLang="ja-JP"/>
              <a:pPr>
                <a:defRPr/>
              </a:pPr>
              <a:t>‹#›</a:t>
            </a:fld>
            <a:endParaRPr lang="en-US" altLang="ja-JP"/>
          </a:p>
        </p:txBody>
      </p:sp>
    </p:spTree>
    <p:extLst>
      <p:ext uri="{BB962C8B-B14F-4D97-AF65-F5344CB8AC3E}">
        <p14:creationId xmlns:p14="http://schemas.microsoft.com/office/powerpoint/2010/main" val="31989707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54BC84F-D42F-4FF4-86B4-0A6423C390EA}" type="slidenum">
              <a:rPr lang="en-US" altLang="ja-JP"/>
              <a:pPr>
                <a:defRPr/>
              </a:pPr>
              <a:t>‹#›</a:t>
            </a:fld>
            <a:endParaRPr lang="en-US" altLang="ja-JP"/>
          </a:p>
        </p:txBody>
      </p:sp>
    </p:spTree>
    <p:extLst>
      <p:ext uri="{BB962C8B-B14F-4D97-AF65-F5344CB8AC3E}">
        <p14:creationId xmlns:p14="http://schemas.microsoft.com/office/powerpoint/2010/main" val="2097701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7399CCA3-EFF8-45EB-A206-5E4B0FEF6268}" type="slidenum">
              <a:rPr lang="en-US" altLang="ja-JP"/>
              <a:pPr>
                <a:defRPr/>
              </a:pPr>
              <a:t>‹#›</a:t>
            </a:fld>
            <a:endParaRPr lang="en-US" altLang="ja-JP"/>
          </a:p>
        </p:txBody>
      </p:sp>
    </p:spTree>
    <p:extLst>
      <p:ext uri="{BB962C8B-B14F-4D97-AF65-F5344CB8AC3E}">
        <p14:creationId xmlns:p14="http://schemas.microsoft.com/office/powerpoint/2010/main" val="19228928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BA18AFB-FEA0-4A6E-ACC7-57D4BBB73D4D}" type="slidenum">
              <a:rPr lang="en-US" altLang="ja-JP"/>
              <a:pPr>
                <a:defRPr/>
              </a:pPr>
              <a:t>‹#›</a:t>
            </a:fld>
            <a:endParaRPr lang="en-US" altLang="ja-JP"/>
          </a:p>
        </p:txBody>
      </p:sp>
    </p:spTree>
    <p:extLst>
      <p:ext uri="{BB962C8B-B14F-4D97-AF65-F5344CB8AC3E}">
        <p14:creationId xmlns:p14="http://schemas.microsoft.com/office/powerpoint/2010/main" val="490674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B8CDB6EF-AE0F-4BE8-8F18-37E0B116341F}" type="slidenum">
              <a:rPr lang="en-US" altLang="ja-JP"/>
              <a:pPr>
                <a:defRPr/>
              </a:pPr>
              <a:t>‹#›</a:t>
            </a:fld>
            <a:endParaRPr lang="en-US" altLang="ja-JP"/>
          </a:p>
        </p:txBody>
      </p:sp>
    </p:spTree>
    <p:extLst>
      <p:ext uri="{BB962C8B-B14F-4D97-AF65-F5344CB8AC3E}">
        <p14:creationId xmlns:p14="http://schemas.microsoft.com/office/powerpoint/2010/main" val="3363885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B8C32122-2F64-47E0-93A5-A5DC2D270CD0}" type="slidenum">
              <a:rPr lang="en-US" altLang="ja-JP"/>
              <a:pPr>
                <a:defRPr/>
              </a:pPr>
              <a:t>‹#›</a:t>
            </a:fld>
            <a:endParaRPr lang="en-US" altLang="ja-JP"/>
          </a:p>
        </p:txBody>
      </p:sp>
    </p:spTree>
    <p:extLst>
      <p:ext uri="{BB962C8B-B14F-4D97-AF65-F5344CB8AC3E}">
        <p14:creationId xmlns:p14="http://schemas.microsoft.com/office/powerpoint/2010/main" val="536295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3FD97CD4-2809-422A-B265-087C3CC7495A}" type="slidenum">
              <a:rPr lang="en-US" altLang="ja-JP"/>
              <a:pPr>
                <a:defRPr/>
              </a:pPr>
              <a:t>‹#›</a:t>
            </a:fld>
            <a:endParaRPr lang="en-US" altLang="ja-JP"/>
          </a:p>
        </p:txBody>
      </p:sp>
    </p:spTree>
    <p:extLst>
      <p:ext uri="{BB962C8B-B14F-4D97-AF65-F5344CB8AC3E}">
        <p14:creationId xmlns:p14="http://schemas.microsoft.com/office/powerpoint/2010/main" val="18193698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11BF1B99-A5EA-4AFE-AA3B-1094E832A145}" type="slidenum">
              <a:rPr lang="en-US" altLang="ja-JP"/>
              <a:pPr>
                <a:defRPr/>
              </a:pPr>
              <a:t>‹#›</a:t>
            </a:fld>
            <a:endParaRPr lang="en-US" altLang="ja-JP"/>
          </a:p>
        </p:txBody>
      </p:sp>
    </p:spTree>
    <p:extLst>
      <p:ext uri="{BB962C8B-B14F-4D97-AF65-F5344CB8AC3E}">
        <p14:creationId xmlns:p14="http://schemas.microsoft.com/office/powerpoint/2010/main" val="3656523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D3C3772-7285-493A-8B72-D6CB8A50466E}" type="slidenum">
              <a:rPr lang="en-US" altLang="ja-JP"/>
              <a:pPr>
                <a:defRPr/>
              </a:pPr>
              <a:t>‹#›</a:t>
            </a:fld>
            <a:endParaRPr lang="en-US" altLang="ja-JP"/>
          </a:p>
        </p:txBody>
      </p:sp>
    </p:spTree>
    <p:extLst>
      <p:ext uri="{BB962C8B-B14F-4D97-AF65-F5344CB8AC3E}">
        <p14:creationId xmlns:p14="http://schemas.microsoft.com/office/powerpoint/2010/main" val="17995746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52D75C91-B5D0-4063-B281-639EF825ABE9}" type="slidenum">
              <a:rPr lang="en-US" altLang="ja-JP"/>
              <a:pPr>
                <a:defRPr/>
              </a:pPr>
              <a:t>‹#›</a:t>
            </a:fld>
            <a:endParaRPr lang="en-US" altLang="ja-JP"/>
          </a:p>
        </p:txBody>
      </p:sp>
    </p:spTree>
    <p:extLst>
      <p:ext uri="{BB962C8B-B14F-4D97-AF65-F5344CB8AC3E}">
        <p14:creationId xmlns:p14="http://schemas.microsoft.com/office/powerpoint/2010/main" val="33095833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30A015A0-AC3E-4B02-92CA-9FB0D6486F92}" type="slidenum">
              <a:rPr lang="en-US" altLang="ja-JP"/>
              <a:pPr>
                <a:defRPr/>
              </a:pPr>
              <a:t>‹#›</a:t>
            </a:fld>
            <a:endParaRPr lang="en-US" altLang="ja-JP"/>
          </a:p>
        </p:txBody>
      </p:sp>
    </p:spTree>
    <p:extLst>
      <p:ext uri="{BB962C8B-B14F-4D97-AF65-F5344CB8AC3E}">
        <p14:creationId xmlns:p14="http://schemas.microsoft.com/office/powerpoint/2010/main" val="34031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04667E8B-27C2-458D-B7BB-E013B8F59180}" type="slidenum">
              <a:rPr lang="en-US" altLang="ja-JP"/>
              <a:pPr>
                <a:defRPr/>
              </a:pPr>
              <a:t>‹#›</a:t>
            </a:fld>
            <a:endParaRPr lang="en-US" altLang="ja-JP"/>
          </a:p>
        </p:txBody>
      </p:sp>
    </p:spTree>
    <p:extLst>
      <p:ext uri="{BB962C8B-B14F-4D97-AF65-F5344CB8AC3E}">
        <p14:creationId xmlns:p14="http://schemas.microsoft.com/office/powerpoint/2010/main" val="3292569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C055DCB0-C3C5-440E-8018-C5FFEE7C5A1F}" type="slidenum">
              <a:rPr lang="en-US" altLang="ja-JP"/>
              <a:pPr>
                <a:defRPr/>
              </a:pPr>
              <a:t>‹#›</a:t>
            </a:fld>
            <a:endParaRPr lang="en-US" altLang="ja-JP"/>
          </a:p>
        </p:txBody>
      </p:sp>
    </p:spTree>
    <p:extLst>
      <p:ext uri="{BB962C8B-B14F-4D97-AF65-F5344CB8AC3E}">
        <p14:creationId xmlns:p14="http://schemas.microsoft.com/office/powerpoint/2010/main" val="9924096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EA2A7DC-BA62-4926-97F2-1CD75221CB79}" type="slidenum">
              <a:rPr lang="en-US" altLang="ja-JP"/>
              <a:pPr>
                <a:defRPr/>
              </a:pPr>
              <a:t>‹#›</a:t>
            </a:fld>
            <a:endParaRPr lang="en-US" altLang="ja-JP"/>
          </a:p>
        </p:txBody>
      </p:sp>
    </p:spTree>
    <p:extLst>
      <p:ext uri="{BB962C8B-B14F-4D97-AF65-F5344CB8AC3E}">
        <p14:creationId xmlns:p14="http://schemas.microsoft.com/office/powerpoint/2010/main" val="18721050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EF2CCD30-3EDD-4B11-BD40-7BC0312675FD}" type="slidenum">
              <a:rPr lang="en-US" altLang="ja-JP"/>
              <a:pPr>
                <a:defRPr/>
              </a:pPr>
              <a:t>‹#›</a:t>
            </a:fld>
            <a:endParaRPr lang="en-US" altLang="ja-JP"/>
          </a:p>
        </p:txBody>
      </p:sp>
    </p:spTree>
    <p:extLst>
      <p:ext uri="{BB962C8B-B14F-4D97-AF65-F5344CB8AC3E}">
        <p14:creationId xmlns:p14="http://schemas.microsoft.com/office/powerpoint/2010/main" val="22723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6472B87C-E3BE-4ED3-A132-5BA859E4A47B}" type="slidenum">
              <a:rPr lang="en-US" altLang="ja-JP"/>
              <a:pPr>
                <a:defRPr/>
              </a:pPr>
              <a:t>‹#›</a:t>
            </a:fld>
            <a:endParaRPr lang="en-US" altLang="ja-JP"/>
          </a:p>
        </p:txBody>
      </p:sp>
    </p:spTree>
    <p:extLst>
      <p:ext uri="{BB962C8B-B14F-4D97-AF65-F5344CB8AC3E}">
        <p14:creationId xmlns:p14="http://schemas.microsoft.com/office/powerpoint/2010/main" val="115773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A11D6EE-7389-4507-B919-CD781FB3A3D2}" type="slidenum">
              <a:rPr lang="en-US" altLang="ja-JP"/>
              <a:pPr>
                <a:defRPr/>
              </a:pPr>
              <a:t>‹#›</a:t>
            </a:fld>
            <a:endParaRPr lang="en-US" altLang="ja-JP"/>
          </a:p>
        </p:txBody>
      </p:sp>
    </p:spTree>
    <p:extLst>
      <p:ext uri="{BB962C8B-B14F-4D97-AF65-F5344CB8AC3E}">
        <p14:creationId xmlns:p14="http://schemas.microsoft.com/office/powerpoint/2010/main" val="19468727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CF861B2E-04A9-4D4E-91ED-8F0EE52DECB6}" type="slidenum">
              <a:rPr lang="en-US" altLang="ja-JP"/>
              <a:pPr>
                <a:defRPr/>
              </a:pPr>
              <a:t>‹#›</a:t>
            </a:fld>
            <a:endParaRPr lang="en-US" altLang="ja-JP"/>
          </a:p>
        </p:txBody>
      </p:sp>
    </p:spTree>
    <p:extLst>
      <p:ext uri="{BB962C8B-B14F-4D97-AF65-F5344CB8AC3E}">
        <p14:creationId xmlns:p14="http://schemas.microsoft.com/office/powerpoint/2010/main" val="473917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7805A346-30C1-4CC8-AB36-ECA1E22B0146}" type="slidenum">
              <a:rPr lang="en-US" altLang="ja-JP"/>
              <a:pPr>
                <a:defRPr/>
              </a:pPr>
              <a:t>‹#›</a:t>
            </a:fld>
            <a:endParaRPr lang="en-US" altLang="ja-JP"/>
          </a:p>
        </p:txBody>
      </p:sp>
    </p:spTree>
    <p:extLst>
      <p:ext uri="{BB962C8B-B14F-4D97-AF65-F5344CB8AC3E}">
        <p14:creationId xmlns:p14="http://schemas.microsoft.com/office/powerpoint/2010/main" val="93464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E9501231-FB40-4275-913C-75C42D551747}" type="slidenum">
              <a:rPr lang="en-US" altLang="ja-JP"/>
              <a:pPr>
                <a:defRPr/>
              </a:pPr>
              <a:t>‹#›</a:t>
            </a:fld>
            <a:endParaRPr lang="en-US" altLang="ja-JP"/>
          </a:p>
        </p:txBody>
      </p:sp>
    </p:spTree>
    <p:extLst>
      <p:ext uri="{BB962C8B-B14F-4D97-AF65-F5344CB8AC3E}">
        <p14:creationId xmlns:p14="http://schemas.microsoft.com/office/powerpoint/2010/main" val="250008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0732CFE7-DFB6-44E0-8FE5-3C9BFABF5F9B}" type="slidenum">
              <a:rPr lang="en-US" altLang="ja-JP"/>
              <a:pPr>
                <a:defRPr/>
              </a:pPr>
              <a:t>‹#›</a:t>
            </a:fld>
            <a:endParaRPr lang="en-US" altLang="ja-JP"/>
          </a:p>
        </p:txBody>
      </p:sp>
    </p:spTree>
    <p:extLst>
      <p:ext uri="{BB962C8B-B14F-4D97-AF65-F5344CB8AC3E}">
        <p14:creationId xmlns:p14="http://schemas.microsoft.com/office/powerpoint/2010/main" val="113066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4"/>
          <p:cNvSpPr>
            <a:spLocks noGrp="1"/>
          </p:cNvSpPr>
          <p:nvPr>
            <p:ph type="sldNum" sz="quarter" idx="12"/>
          </p:nvPr>
        </p:nvSpPr>
        <p:spPr>
          <a:xfrm>
            <a:off x="7594600" y="6492875"/>
            <a:ext cx="2311400" cy="365125"/>
          </a:xfrm>
        </p:spPr>
        <p:txBody>
          <a:bodyPr/>
          <a:lstStyle>
            <a:lvl1pPr>
              <a:defRPr/>
            </a:lvl1pPr>
          </a:lstStyle>
          <a:p>
            <a:pPr>
              <a:defRPr/>
            </a:pPr>
            <a:fld id="{10C0B52F-2447-47CD-9D83-F52F9B2A6928}" type="slidenum">
              <a:rPr lang="en-US" altLang="ja-JP"/>
              <a:pPr>
                <a:defRPr/>
              </a:pPr>
              <a:t>‹#›</a:t>
            </a:fld>
            <a:endParaRPr lang="en-US" altLang="ja-JP"/>
          </a:p>
        </p:txBody>
      </p:sp>
    </p:spTree>
    <p:extLst>
      <p:ext uri="{BB962C8B-B14F-4D97-AF65-F5344CB8AC3E}">
        <p14:creationId xmlns:p14="http://schemas.microsoft.com/office/powerpoint/2010/main" val="372647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3"/>
          <p:cNvSpPr>
            <a:spLocks noGrp="1"/>
          </p:cNvSpPr>
          <p:nvPr>
            <p:ph type="sldNum" sz="quarter" idx="12"/>
          </p:nvPr>
        </p:nvSpPr>
        <p:spPr>
          <a:xfrm>
            <a:off x="7594600" y="6492875"/>
            <a:ext cx="2311400" cy="365125"/>
          </a:xfrm>
        </p:spPr>
        <p:txBody>
          <a:bodyPr/>
          <a:lstStyle>
            <a:lvl1pPr>
              <a:defRPr/>
            </a:lvl1pPr>
          </a:lstStyle>
          <a:p>
            <a:pPr>
              <a:defRPr/>
            </a:pPr>
            <a:fld id="{0664720A-DB6F-46D2-BCEC-3CB2E67BBF9B}" type="slidenum">
              <a:rPr lang="en-US" altLang="ja-JP"/>
              <a:pPr>
                <a:defRPr/>
              </a:pPr>
              <a:t>‹#›</a:t>
            </a:fld>
            <a:endParaRPr lang="en-US" altLang="ja-JP"/>
          </a:p>
        </p:txBody>
      </p:sp>
    </p:spTree>
    <p:extLst>
      <p:ext uri="{BB962C8B-B14F-4D97-AF65-F5344CB8AC3E}">
        <p14:creationId xmlns:p14="http://schemas.microsoft.com/office/powerpoint/2010/main" val="58279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56D7910-FD74-45D4-9C0C-A273858674FD}" type="slidenum">
              <a:rPr lang="en-US" altLang="ja-JP"/>
              <a:pPr>
                <a:defRPr/>
              </a:pPr>
              <a:t>‹#›</a:t>
            </a:fld>
            <a:endParaRPr lang="en-US" altLang="ja-JP"/>
          </a:p>
        </p:txBody>
      </p:sp>
    </p:spTree>
    <p:extLst>
      <p:ext uri="{BB962C8B-B14F-4D97-AF65-F5344CB8AC3E}">
        <p14:creationId xmlns:p14="http://schemas.microsoft.com/office/powerpoint/2010/main" val="380202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FC6DEE27-599C-447B-9882-E71277086178}" type="slidenum">
              <a:rPr lang="en-US" altLang="ja-JP"/>
              <a:pPr>
                <a:defRPr/>
              </a:pPr>
              <a:t>‹#›</a:t>
            </a:fld>
            <a:endParaRPr lang="en-US" altLang="ja-JP"/>
          </a:p>
        </p:txBody>
      </p:sp>
    </p:spTree>
    <p:extLst>
      <p:ext uri="{BB962C8B-B14F-4D97-AF65-F5344CB8AC3E}">
        <p14:creationId xmlns:p14="http://schemas.microsoft.com/office/powerpoint/2010/main" val="232125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pitchFamily="50" charset="-128"/>
              </a:defRPr>
            </a:lvl1pPr>
          </a:lstStyle>
          <a:p>
            <a:pPr>
              <a:defRPr/>
            </a:pPr>
            <a:fld id="{033C55B8-C0AE-46D0-9EBF-5F1829E313F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477" r:id="rId1"/>
    <p:sldLayoutId id="2147485507" r:id="rId2"/>
    <p:sldLayoutId id="2147485478" r:id="rId3"/>
    <p:sldLayoutId id="2147485479" r:id="rId4"/>
    <p:sldLayoutId id="2147485480" r:id="rId5"/>
    <p:sldLayoutId id="2147485508" r:id="rId6"/>
    <p:sldLayoutId id="2147485509" r:id="rId7"/>
    <p:sldLayoutId id="2147485481" r:id="rId8"/>
    <p:sldLayoutId id="2147485482" r:id="rId9"/>
    <p:sldLayoutId id="2147485483" r:id="rId10"/>
    <p:sldLayoutId id="2147485484" r:id="rId11"/>
    <p:sldLayoutId id="2147485510"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2051"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FF5ECBE6-C471-4D49-91AB-70FF1E7E3C84}" type="slidenum">
              <a:rPr lang="en-US" altLang="ja-JP"/>
              <a:pPr>
                <a:defRPr/>
              </a:pPr>
              <a:t>‹#›</a:t>
            </a:fld>
            <a:endParaRPr lang="en-US" altLang="ja-JP"/>
          </a:p>
        </p:txBody>
      </p:sp>
      <p:sp>
        <p:nvSpPr>
          <p:cNvPr id="2055"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056"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85" r:id="rId1"/>
    <p:sldLayoutId id="2147485486" r:id="rId2"/>
    <p:sldLayoutId id="2147485487" r:id="rId3"/>
    <p:sldLayoutId id="2147485488" r:id="rId4"/>
    <p:sldLayoutId id="2147485489" r:id="rId5"/>
    <p:sldLayoutId id="2147485490" r:id="rId6"/>
    <p:sldLayoutId id="2147485491" r:id="rId7"/>
    <p:sldLayoutId id="2147485492" r:id="rId8"/>
    <p:sldLayoutId id="2147485493" r:id="rId9"/>
    <p:sldLayoutId id="2147485494" r:id="rId10"/>
    <p:sldLayoutId id="2147485495" r:id="rId11"/>
    <p:sldLayoutId id="2147485511"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3075"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1AFFA0C7-D571-4AD9-9DCD-ADE0E0647F60}" type="slidenum">
              <a:rPr lang="en-US" altLang="ja-JP"/>
              <a:pPr>
                <a:defRPr/>
              </a:pPr>
              <a:t>‹#›</a:t>
            </a:fld>
            <a:endParaRPr lang="en-US" altLang="ja-JP"/>
          </a:p>
        </p:txBody>
      </p:sp>
      <p:sp>
        <p:nvSpPr>
          <p:cNvPr id="3079"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080"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96" r:id="rId1"/>
    <p:sldLayoutId id="2147485497" r:id="rId2"/>
    <p:sldLayoutId id="2147485498" r:id="rId3"/>
    <p:sldLayoutId id="2147485499" r:id="rId4"/>
    <p:sldLayoutId id="2147485500" r:id="rId5"/>
    <p:sldLayoutId id="2147485501" r:id="rId6"/>
    <p:sldLayoutId id="2147485502" r:id="rId7"/>
    <p:sldLayoutId id="2147485503" r:id="rId8"/>
    <p:sldLayoutId id="2147485504" r:id="rId9"/>
    <p:sldLayoutId id="2147485505" r:id="rId10"/>
    <p:sldLayoutId id="2147485506" r:id="rId11"/>
    <p:sldLayoutId id="2147485512"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46"/>
          <p:cNvSpPr>
            <a:spLocks noChangeArrowheads="1"/>
          </p:cNvSpPr>
          <p:nvPr/>
        </p:nvSpPr>
        <p:spPr bwMode="auto">
          <a:xfrm>
            <a:off x="30163" y="879475"/>
            <a:ext cx="4859337" cy="5935662"/>
          </a:xfrm>
          <a:prstGeom prst="roundRect">
            <a:avLst>
              <a:gd name="adj" fmla="val 350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itchFamily="49" charset="-128"/>
              <a:ea typeface="ＭＳ ゴシック" pitchFamily="49" charset="-128"/>
            </a:endParaRPr>
          </a:p>
          <a:p>
            <a:pPr algn="just" eaLnBrk="1" hangingPunct="1">
              <a:spcBef>
                <a:spcPct val="0"/>
              </a:spcBef>
              <a:buFontTx/>
              <a:buNone/>
              <a:defRPr/>
            </a:pPr>
            <a:r>
              <a:rPr lang="en-US" altLang="ja-JP" sz="1200" b="1" u="sng" dirty="0" smtClean="0">
                <a:latin typeface="ＭＳ ゴシック" pitchFamily="49" charset="-128"/>
                <a:ea typeface="ＭＳ ゴシック" pitchFamily="49" charset="-128"/>
              </a:rPr>
              <a:t>(1)</a:t>
            </a:r>
            <a:r>
              <a:rPr lang="ja-JP" altLang="en-US" sz="1200" b="1" u="sng" dirty="0" smtClean="0">
                <a:latin typeface="ＭＳ ゴシック" pitchFamily="49" charset="-128"/>
                <a:ea typeface="ＭＳ ゴシック" pitchFamily="49" charset="-128"/>
              </a:rPr>
              <a:t>背景・目的</a:t>
            </a:r>
            <a:endParaRPr lang="en-US" altLang="ja-JP" sz="1200" b="1" u="sng" dirty="0" smtClean="0">
              <a:latin typeface="ＭＳ ゴシック" pitchFamily="49" charset="-128"/>
              <a:ea typeface="ＭＳ ゴシック"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本</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提案の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背景となる社会的課題、社会的ニーズ、目的等について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endParaRPr lang="en-US"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 typeface="Arial" charset="0"/>
              <a:buNone/>
              <a:defRPr/>
            </a:pPr>
            <a:r>
              <a:rPr lang="en-US" altLang="ja-JP" sz="1200" b="1" u="sng" dirty="0" smtClean="0">
                <a:latin typeface="ＭＳ ゴシック" pitchFamily="49" charset="-128"/>
                <a:ea typeface="ＭＳ ゴシック" pitchFamily="49" charset="-128"/>
                <a:cs typeface="Times New Roman" pitchFamily="18" charset="0"/>
              </a:rPr>
              <a:t>(2)</a:t>
            </a:r>
            <a:r>
              <a:rPr lang="ja-JP" altLang="en-US" sz="1200" b="1" u="sng" dirty="0" smtClean="0">
                <a:latin typeface="ＭＳ ゴシック" pitchFamily="49" charset="-128"/>
                <a:ea typeface="ＭＳ ゴシック" pitchFamily="49" charset="-128"/>
                <a:cs typeface="Times New Roman" pitchFamily="18" charset="0"/>
              </a:rPr>
              <a:t>内容</a:t>
            </a:r>
            <a:endParaRPr lang="en-US" altLang="ja-JP" sz="1200" b="1" u="sng" dirty="0" smtClean="0">
              <a:latin typeface="ＭＳ ゴシック" pitchFamily="49" charset="-128"/>
              <a:ea typeface="ＭＳ ゴシック" pitchFamily="49" charset="-128"/>
              <a:cs typeface="Times New Roman" pitchFamily="18"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を行う</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通信</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アプリケーションについて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してください。また</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、同アプリケーション</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によりもたらされる成果・効果（製品・サービス</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、その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効果・メリット等）について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も記述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研究開発を行う通信アプリケーション</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が対象とするネットワーク基盤（「ＩＰ仮想化ネットワーク」、「</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Open Flow</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」、「オーバーレイネットワーク」、「Ｍ２Ｍ／センサーネットワーク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）を明示し、</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どのように利用するのか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手法（使用するソフトウェア</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検証環境等を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含む</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工程等</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してください。なお、独立行政法人情報通信</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機構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（ＮＩＣＴ）</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が</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構築・運用する新世代通信網テストベッド（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ＪＧＮ－Ｘ</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やモバイル・ワイヤレステストベッド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利用計画があれば記述してください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これらのテストベッド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を</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利用せず、自社</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等が保有する</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ネットワークを利用して開発・検証等を実施する場合はその旨及び当該ネットワークの機能等の概要を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algn="just" eaLnBrk="1" hangingPunct="1">
              <a:spcBef>
                <a:spcPct val="0"/>
              </a:spcBef>
              <a:buFont typeface="Arial" charset="0"/>
              <a:buNone/>
              <a:defRPr/>
            </a:pPr>
            <a:endParaRPr lang="ja-JP" altLang="en-US" sz="1000" dirty="0" smtClean="0">
              <a:latin typeface="ＭＳ ゴシック" pitchFamily="49" charset="-128"/>
              <a:ea typeface="ＭＳ ゴシック" pitchFamily="49" charset="-128"/>
            </a:endParaRPr>
          </a:p>
        </p:txBody>
      </p:sp>
      <p:sp>
        <p:nvSpPr>
          <p:cNvPr id="10243" name="Rectangle 48"/>
          <p:cNvSpPr>
            <a:spLocks noChangeArrowheads="1"/>
          </p:cNvSpPr>
          <p:nvPr/>
        </p:nvSpPr>
        <p:spPr bwMode="auto">
          <a:xfrm>
            <a:off x="165100" y="755650"/>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研究開発概要</a:t>
            </a:r>
          </a:p>
        </p:txBody>
      </p:sp>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8"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27</a:t>
            </a:r>
            <a:r>
              <a:rPr lang="ja-JP" altLang="en-US" sz="1400" dirty="0" smtClean="0">
                <a:latin typeface="+mn-ea"/>
                <a:ea typeface="+mn-ea"/>
              </a:rPr>
              <a:t>年度ＳＣＯＰＥ（重点領域型研究開発（先進的通信アプリケーション</a:t>
            </a:r>
            <a:r>
              <a:rPr lang="ja-JP" altLang="ja-JP" sz="1400" dirty="0" smtClean="0">
                <a:latin typeface="+mn-ea"/>
                <a:ea typeface="+mn-ea"/>
              </a:rPr>
              <a:t>開発</a:t>
            </a:r>
            <a:r>
              <a:rPr lang="ja-JP" altLang="en-US" sz="1400" dirty="0" smtClean="0">
                <a:latin typeface="+mn-ea"/>
                <a:ea typeface="+mn-ea"/>
              </a:rPr>
              <a:t>型））</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a:t>
            </a:r>
            <a:r>
              <a:rPr lang="ja-JP" altLang="en-US" sz="1400" dirty="0">
                <a:solidFill>
                  <a:srgbClr val="FF0000"/>
                </a:solidFill>
                <a:latin typeface="+mn-ea"/>
              </a:rPr>
              <a:t>研究代表者が所属する機関のみ太字、下線</a:t>
            </a:r>
            <a:r>
              <a:rPr lang="ja-JP" altLang="en-US" sz="1400" dirty="0" smtClean="0">
                <a:solidFill>
                  <a:srgbClr val="FF0000"/>
                </a:solidFill>
                <a:latin typeface="+mn-ea"/>
              </a:rPr>
              <a:t>で記入してください</a:t>
            </a:r>
            <a:r>
              <a:rPr lang="ja-JP" altLang="en-US" sz="1400" dirty="0">
                <a:solidFill>
                  <a:srgbClr val="FF0000"/>
                </a:solidFill>
                <a:latin typeface="+mn-ea"/>
              </a:rPr>
              <a:t>。</a:t>
            </a:r>
            <a:endParaRPr lang="ja-JP" altLang="en-US" sz="1400" b="1" dirty="0">
              <a:solidFill>
                <a:srgbClr val="FF0000"/>
              </a:solidFill>
              <a:latin typeface="+mn-ea"/>
            </a:endParaRPr>
          </a:p>
        </p:txBody>
      </p:sp>
      <p:sp>
        <p:nvSpPr>
          <p:cNvPr id="22" name="AutoShape 46"/>
          <p:cNvSpPr>
            <a:spLocks noChangeArrowheads="1"/>
          </p:cNvSpPr>
          <p:nvPr/>
        </p:nvSpPr>
        <p:spPr bwMode="auto">
          <a:xfrm>
            <a:off x="49942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(1)</a:t>
            </a:r>
            <a:r>
              <a:rPr lang="ja-JP" altLang="en-US" sz="1200" b="1" u="sng" dirty="0" smtClean="0">
                <a:latin typeface="ＭＳ ゴシック" panose="020B0609070205080204" pitchFamily="49" charset="-128"/>
                <a:ea typeface="ＭＳ ゴシック" panose="020B0609070205080204" pitchFamily="49" charset="-128"/>
              </a:rPr>
              <a:t>研究開発目標（アウトプット目標・アウトカム目標）</a:t>
            </a:r>
            <a:endParaRPr lang="en-US" altLang="ja-JP" sz="1200" b="1" u="sng"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研究開発により得られるアウトプット目標（試作ソフトウェア、特許等、開発により直接得られる成果）及びアウトカム目標（開発成果を使って得られる製品・サービス等）を記述してください。</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ＭＳ ゴシック" panose="020B0609070205080204" pitchFamily="49" charset="-128"/>
                <a:ea typeface="ＭＳ ゴシック" panose="020B0609070205080204" pitchFamily="49" charset="-128"/>
              </a:rPr>
              <a:t>波及効果</a:t>
            </a:r>
            <a:endParaRPr lang="en-US" altLang="ja-JP" sz="1200" b="1" u="sng" dirty="0" smtClean="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により期待される波及効果（イノベーションや新市場・新産業の創出、社会的課題の解決、国際競争力の強化、人材育成・コミュニティ形成等）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None/>
              <a:defRPr/>
            </a:pPr>
            <a:r>
              <a:rPr lang="en-US" altLang="ja-JP" sz="1200" b="1" u="sng" dirty="0" smtClean="0">
                <a:latin typeface="ＭＳ ゴシック" panose="020B0609070205080204" pitchFamily="49" charset="-128"/>
                <a:ea typeface="ＭＳ ゴシック" panose="020B0609070205080204" pitchFamily="49" charset="-128"/>
              </a:rPr>
              <a:t>(3)</a:t>
            </a:r>
            <a:r>
              <a:rPr lang="ja-JP" altLang="en-US" sz="1200" b="1" u="sng" dirty="0" smtClean="0">
                <a:latin typeface="ＭＳ ゴシック" panose="020B0609070205080204" pitchFamily="49" charset="-128"/>
                <a:ea typeface="ＭＳ ゴシック" panose="020B0609070205080204" pitchFamily="49" charset="-128"/>
              </a:rPr>
              <a:t>目標の達成方法</a:t>
            </a:r>
            <a:endParaRPr lang="en-US" altLang="ja-JP" sz="1200" b="1" u="sng" dirty="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1)</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で記述した目標を達成するための方法について、具体的に記述してください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0247" name="Rectangle 48"/>
          <p:cNvSpPr>
            <a:spLocks noChangeArrowheads="1"/>
          </p:cNvSpPr>
          <p:nvPr/>
        </p:nvSpPr>
        <p:spPr bwMode="auto">
          <a:xfrm>
            <a:off x="5126038" y="757238"/>
            <a:ext cx="1477962"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研究開発成果</a:t>
            </a:r>
          </a:p>
        </p:txBody>
      </p:sp>
      <p:sp>
        <p:nvSpPr>
          <p:cNvPr id="3" name="正方形/長方形 2"/>
          <p:cNvSpPr/>
          <p:nvPr/>
        </p:nvSpPr>
        <p:spPr>
          <a:xfrm>
            <a:off x="2403958" y="5814879"/>
            <a:ext cx="5076000" cy="738664"/>
          </a:xfrm>
          <a:prstGeom prst="rect">
            <a:avLst/>
          </a:prstGeom>
          <a:solidFill>
            <a:schemeClr val="bg1"/>
          </a:solidFill>
          <a:ln cap="rnd">
            <a:solidFill>
              <a:schemeClr val="tx1"/>
            </a:solidFill>
            <a:prstDash val="sysDot"/>
          </a:ln>
        </p:spPr>
        <p:txBody>
          <a:bodyPr anchor="ctr" anchorCtr="0">
            <a:spAutoFit/>
          </a:bodyPr>
          <a:lstStyle/>
          <a:p>
            <a:pPr marL="176213" indent="-176213" algn="just">
              <a:defRPr/>
            </a:pP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○提案書の記載内容を簡潔にまとめて記述してください（日本語、ＭＳＰゴシック、</a:t>
            </a:r>
            <a:r>
              <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rPr>
              <a:t>12pt</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a:p>
            <a:pPr marL="176213" indent="-176213" algn="just">
              <a:defRPr/>
            </a:pP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○タイプ</a:t>
            </a:r>
            <a:r>
              <a:rPr lang="en-US" altLang="ja-JP" sz="1050" kern="100" dirty="0" smtClean="0">
                <a:solidFill>
                  <a:srgbClr val="0000FF"/>
                </a:solidFill>
                <a:latin typeface="ＭＳ Ｐ明朝" panose="02020600040205080304" pitchFamily="18" charset="-128"/>
                <a:ea typeface="ＭＳ Ｐ明朝" panose="02020600040205080304" pitchFamily="18" charset="-128"/>
                <a:cs typeface="Times New Roman"/>
              </a:rPr>
              <a:t>Ⅱ</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（フェーズ</a:t>
            </a:r>
            <a:r>
              <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rPr>
              <a:t>Ⅰ</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）へ</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提案では、フェーズ</a:t>
            </a:r>
            <a:r>
              <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rPr>
              <a:t>Ⅱ</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における内容</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も記述して</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ください。その際、フェーズ</a:t>
            </a:r>
            <a:r>
              <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rPr>
              <a:t>Ⅰ</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の実施内容や到達目標が分かるように記述してください。</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a:p>
            <a:pPr algn="just">
              <a:defRPr/>
            </a:pP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○提出の際には、青</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字の</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留意事項等は必ず削除してください。</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p:txBody>
      </p:sp>
      <p:sp>
        <p:nvSpPr>
          <p:cNvPr id="10249" name="テキスト ボックス 3"/>
          <p:cNvSpPr txBox="1">
            <a:spLocks noChangeArrowheads="1"/>
          </p:cNvSpPr>
          <p:nvPr/>
        </p:nvSpPr>
        <p:spPr bwMode="auto">
          <a:xfrm>
            <a:off x="8931275" y="1588"/>
            <a:ext cx="987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en-US" altLang="ja-JP" sz="1400">
                <a:latin typeface="ＭＳ ゴシック" pitchFamily="49" charset="-128"/>
                <a:ea typeface="ＭＳ ゴシック" pitchFamily="49" charset="-128"/>
              </a:rPr>
              <a:t>[</a:t>
            </a:r>
            <a:r>
              <a:rPr lang="ja-JP" altLang="en-US" sz="1400">
                <a:latin typeface="ＭＳ ゴシック" pitchFamily="49" charset="-128"/>
                <a:ea typeface="ＭＳ ゴシック" pitchFamily="49" charset="-128"/>
              </a:rPr>
              <a:t>様式３</a:t>
            </a:r>
            <a:r>
              <a:rPr lang="en-US" altLang="ja-JP" sz="1400">
                <a:latin typeface="ＭＳ ゴシック" pitchFamily="49" charset="-128"/>
                <a:ea typeface="ＭＳ ゴシック" pitchFamily="49" charset="-128"/>
              </a:rPr>
              <a:t>]</a:t>
            </a:r>
            <a:endParaRPr lang="ja-JP" altLang="en-US" sz="1400">
              <a:solidFill>
                <a:srgbClr val="FF0000"/>
              </a:solidFill>
              <a:latin typeface="ＭＳ ゴシック" pitchFamily="49" charset="-128"/>
              <a:ea typeface="ＭＳ ゴシック"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41"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27</a:t>
            </a:r>
            <a:r>
              <a:rPr lang="ja-JP" altLang="en-US" sz="1400" dirty="0" smtClean="0">
                <a:latin typeface="+mn-ea"/>
                <a:ea typeface="+mn-ea"/>
              </a:rPr>
              <a:t>年度ＳＣＯＰＥ（重点領域型研究開発（先進的通信アプリケーション</a:t>
            </a:r>
            <a:r>
              <a:rPr lang="ja-JP" altLang="ja-JP" sz="1400" dirty="0" smtClean="0">
                <a:latin typeface="+mn-ea"/>
                <a:ea typeface="+mn-ea"/>
              </a:rPr>
              <a:t>開発</a:t>
            </a:r>
            <a:r>
              <a:rPr lang="ja-JP" altLang="en-US" sz="1400" dirty="0" smtClean="0">
                <a:latin typeface="+mn-ea"/>
                <a:ea typeface="+mn-ea"/>
              </a:rPr>
              <a:t>型））</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（注）研究代表者が所属する機関のみ太字、下線で</a:t>
            </a:r>
            <a:r>
              <a:rPr lang="ja-JP" altLang="en-US" sz="1400" dirty="0">
                <a:solidFill>
                  <a:srgbClr val="FF0000"/>
                </a:solidFill>
                <a:latin typeface="+mn-ea"/>
              </a:rPr>
              <a:t>記入してください。</a:t>
            </a:r>
            <a:endParaRPr lang="ja-JP" altLang="en-US" sz="1400" b="1" dirty="0">
              <a:solidFill>
                <a:srgbClr val="FF0000"/>
              </a:solidFill>
              <a:latin typeface="+mn-ea"/>
            </a:endParaRPr>
          </a:p>
        </p:txBody>
      </p:sp>
      <p:sp>
        <p:nvSpPr>
          <p:cNvPr id="42" name="AutoShape 46"/>
          <p:cNvSpPr>
            <a:spLocks noChangeArrowheads="1"/>
          </p:cNvSpPr>
          <p:nvPr/>
        </p:nvSpPr>
        <p:spPr bwMode="auto">
          <a:xfrm>
            <a:off x="30163" y="871538"/>
            <a:ext cx="4859337"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en-US" altLang="ja-JP" sz="1200" b="1" u="sng" dirty="0">
                <a:latin typeface="ＭＳ ゴシック" panose="020B0609070205080204" pitchFamily="49" charset="-128"/>
                <a:ea typeface="ＭＳ ゴシック" panose="020B0609070205080204" pitchFamily="49" charset="-128"/>
              </a:rPr>
              <a:t>(1</a:t>
            </a:r>
            <a:r>
              <a:rPr lang="en-US" altLang="ja-JP" sz="1200" b="1" u="sng" dirty="0" smtClean="0">
                <a:latin typeface="ＭＳ ゴシック" panose="020B0609070205080204" pitchFamily="49" charset="-128"/>
                <a:ea typeface="ＭＳ ゴシック" panose="020B0609070205080204" pitchFamily="49" charset="-128"/>
              </a:rPr>
              <a:t>)</a:t>
            </a:r>
            <a:r>
              <a:rPr lang="ja-JP" altLang="en-US" sz="1200" b="1" u="sng" dirty="0" smtClean="0">
                <a:latin typeface="Arial" charset="0"/>
              </a:rPr>
              <a:t>研究開発経費：直接経費 ○○（百万円）、</a:t>
            </a:r>
            <a:r>
              <a:rPr lang="ja-JP" altLang="en-US" sz="1200" b="1" u="sng" dirty="0">
                <a:latin typeface="Arial" charset="0"/>
              </a:rPr>
              <a:t>間接経費○○（百万円）</a:t>
            </a:r>
            <a:endParaRPr lang="en-US" altLang="ja-JP" sz="1200" b="1" u="sng"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Arial" charset="0"/>
              </a:rPr>
              <a:t>研究開発計画</a:t>
            </a:r>
            <a:endParaRPr lang="en-US" altLang="ja-JP" sz="1200" b="1" u="sng" dirty="0" smtClean="0">
              <a:latin typeface="Arial"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に使用する主要</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な研究設備</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、自費調達設備、</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購入設備等及びそれ</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に係る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費用、総計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smtClean="0">
                <a:solidFill>
                  <a:srgbClr val="0000FF"/>
                </a:solidFill>
                <a:latin typeface="ＭＳ 明朝" panose="02020609040205080304" pitchFamily="17" charset="-128"/>
                <a:ea typeface="ＭＳ 明朝" panose="02020609040205080304" pitchFamily="17" charset="-128"/>
                <a:cs typeface="Times New Roman"/>
              </a:rPr>
              <a:t>。</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p:txBody>
      </p:sp>
      <p:sp>
        <p:nvSpPr>
          <p:cNvPr id="11269" name="Rectangle 48"/>
          <p:cNvSpPr>
            <a:spLocks noChangeArrowheads="1"/>
          </p:cNvSpPr>
          <p:nvPr/>
        </p:nvSpPr>
        <p:spPr bwMode="auto">
          <a:xfrm>
            <a:off x="165100" y="755650"/>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Arial" charset="0"/>
              </a:rPr>
              <a:t>研究開発計画</a:t>
            </a:r>
            <a:endParaRPr lang="ja-JP" altLang="en-US" sz="1400" dirty="0">
              <a:latin typeface="Arial" charset="0"/>
            </a:endParaRPr>
          </a:p>
        </p:txBody>
      </p:sp>
      <p:sp>
        <p:nvSpPr>
          <p:cNvPr id="44" name="AutoShape 46"/>
          <p:cNvSpPr>
            <a:spLocks noChangeArrowheads="1"/>
          </p:cNvSpPr>
          <p:nvPr/>
        </p:nvSpPr>
        <p:spPr bwMode="auto">
          <a:xfrm>
            <a:off x="28575" y="3935413"/>
            <a:ext cx="4860925"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研究開発成果による製品・サービスへの展開計画等について記述してください。　　　</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（記載項目例）</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の特徴・優位性</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￮展開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に向けた戦略・方法</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￮ターゲット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市場、想定するサービス</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￮スケジュール</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（成果展開までのマイルストーン）</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￮以下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のキーワードについても参考にしてください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p>
          <a:p>
            <a:pPr marL="360363" indent="-1588" algn="just">
              <a:buFont typeface="Arial" charset="0"/>
              <a:buNone/>
              <a:defRPr/>
            </a:pP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新マーケット開拓（マーケット概要）、売上向上（売上規模**％向上）、ダウンロード数（提供方法、提供時期）、開発アプリケーションの事業化（事業者名、事業内容、事業化時期）、コンソーシアム設立（コンソーシアム名、設立時期）、売込</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売込先、売込内容、予算規模</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製品名、事業者名、価格規模、製品化時期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国際標準化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標準化機関、会議名、標準化技術、標準化時期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オープンソース（ソース内容、提供方法、提供時期）等</a:t>
            </a:r>
          </a:p>
          <a:p>
            <a:pPr marL="266700" indent="-266700" algn="just" eaLnBrk="1" hangingPunct="1">
              <a:spcBef>
                <a:spcPts val="60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タイプ</a:t>
            </a:r>
            <a:r>
              <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Ⅱ</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（フェーズ</a:t>
            </a:r>
            <a:r>
              <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Ⅰ</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へ</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の提案において、成果展開に向けた検討のための外注（関連市場の動向調査、事業化を含む成果展開に向けた計画等の策定等）を予定している場合、その請負内容や請負先を記述してください。</a:t>
            </a:r>
          </a:p>
          <a:p>
            <a:pPr marL="131763" indent="-131763" algn="just" eaLnBrk="1" hangingPunct="1">
              <a:spcBef>
                <a:spcPct val="0"/>
              </a:spcBef>
              <a:buFont typeface="Arial" charset="0"/>
              <a:buNone/>
              <a:defRPr/>
            </a:pPr>
            <a:endPar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endParaRPr>
          </a:p>
        </p:txBody>
      </p:sp>
      <p:sp>
        <p:nvSpPr>
          <p:cNvPr id="11271" name="Rectangle 48"/>
          <p:cNvSpPr>
            <a:spLocks noChangeArrowheads="1"/>
          </p:cNvSpPr>
          <p:nvPr/>
        </p:nvSpPr>
        <p:spPr bwMode="auto">
          <a:xfrm>
            <a:off x="165100" y="3819525"/>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zh-TW" altLang="en-US" sz="1400" dirty="0">
                <a:latin typeface="Arial" charset="0"/>
              </a:rPr>
              <a:t>成果展開</a:t>
            </a:r>
            <a:r>
              <a:rPr lang="zh-TW" altLang="en-US" sz="1400" dirty="0" smtClean="0">
                <a:latin typeface="Arial" charset="0"/>
              </a:rPr>
              <a:t>計画</a:t>
            </a:r>
            <a:endParaRPr lang="zh-TW" altLang="en-US" sz="1400" dirty="0">
              <a:latin typeface="Arial" charset="0"/>
            </a:endParaRPr>
          </a:p>
        </p:txBody>
      </p:sp>
      <p:sp>
        <p:nvSpPr>
          <p:cNvPr id="46" name="AutoShape 46"/>
          <p:cNvSpPr>
            <a:spLocks noChangeArrowheads="1"/>
          </p:cNvSpPr>
          <p:nvPr/>
        </p:nvSpPr>
        <p:spPr bwMode="auto">
          <a:xfrm>
            <a:off x="49942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1273" name="Rectangle 48"/>
          <p:cNvSpPr>
            <a:spLocks noChangeArrowheads="1"/>
          </p:cNvSpPr>
          <p:nvPr/>
        </p:nvSpPr>
        <p:spPr bwMode="auto">
          <a:xfrm>
            <a:off x="5126038" y="757238"/>
            <a:ext cx="338455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研究開発及び成果展開に向けた実施体制</a:t>
            </a:r>
          </a:p>
        </p:txBody>
      </p:sp>
      <p:sp>
        <p:nvSpPr>
          <p:cNvPr id="11274" name="Line 145"/>
          <p:cNvSpPr>
            <a:spLocks noChangeShapeType="1"/>
          </p:cNvSpPr>
          <p:nvPr/>
        </p:nvSpPr>
        <p:spPr bwMode="auto">
          <a:xfrm>
            <a:off x="5219700" y="1595438"/>
            <a:ext cx="3457575"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9" name="Text Box 149"/>
          <p:cNvSpPr txBox="1">
            <a:spLocks noChangeArrowheads="1"/>
          </p:cNvSpPr>
          <p:nvPr/>
        </p:nvSpPr>
        <p:spPr bwMode="auto">
          <a:xfrm>
            <a:off x="5484813" y="1995488"/>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sp>
        <p:nvSpPr>
          <p:cNvPr id="11276" name="Rectangle 142"/>
          <p:cNvSpPr>
            <a:spLocks noChangeArrowheads="1"/>
          </p:cNvSpPr>
          <p:nvPr/>
        </p:nvSpPr>
        <p:spPr bwMode="auto">
          <a:xfrm>
            <a:off x="5141913" y="1271588"/>
            <a:ext cx="3263900" cy="21431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Arial" charset="0"/>
              </a:rPr>
              <a:t>研究</a:t>
            </a:r>
            <a:r>
              <a:rPr lang="ja-JP" altLang="en-US" sz="1100" dirty="0" smtClean="0">
                <a:latin typeface="Arial" charset="0"/>
              </a:rPr>
              <a:t>代表者</a:t>
            </a:r>
            <a:r>
              <a:rPr lang="ja-JP" altLang="en-US" sz="1100" dirty="0">
                <a:latin typeface="Arial" charset="0"/>
              </a:rPr>
              <a:t>　：　○○　○○</a:t>
            </a:r>
            <a:r>
              <a:rPr lang="zh-CN" altLang="en-US" sz="1100" dirty="0">
                <a:latin typeface="Arial" charset="0"/>
              </a:rPr>
              <a:t>　</a:t>
            </a:r>
            <a:r>
              <a:rPr lang="ja-JP" altLang="en-US" sz="1100" dirty="0">
                <a:latin typeface="Arial" charset="0"/>
              </a:rPr>
              <a:t>（○○㈱</a:t>
            </a:r>
            <a:r>
              <a:rPr lang="zh-CN" altLang="en-US" sz="1100" dirty="0">
                <a:latin typeface="Arial" charset="0"/>
              </a:rPr>
              <a:t>）</a:t>
            </a:r>
            <a:endParaRPr lang="ja-JP" altLang="en-US" sz="1100" dirty="0">
              <a:latin typeface="Arial" charset="0"/>
            </a:endParaRPr>
          </a:p>
        </p:txBody>
      </p:sp>
      <p:sp>
        <p:nvSpPr>
          <p:cNvPr id="51" name="Text Box 149"/>
          <p:cNvSpPr txBox="1">
            <a:spLocks noChangeArrowheads="1"/>
          </p:cNvSpPr>
          <p:nvPr/>
        </p:nvSpPr>
        <p:spPr bwMode="auto">
          <a:xfrm>
            <a:off x="6130925" y="3794125"/>
            <a:ext cx="2686050" cy="415498"/>
          </a:xfrm>
          <a:prstGeom prst="rect">
            <a:avLst/>
          </a:prstGeom>
          <a:extLst/>
        </p:spPr>
        <p:txBody>
          <a:bodyPr>
            <a:spAutoFit/>
          </a:bodyPr>
          <a:lstStyle>
            <a:defPPr>
              <a:defRPr lang="ja-JP"/>
            </a:defPPr>
            <a:lvl1pPr marL="82550" indent="-82550" algn="just">
              <a:spcBef>
                <a:spcPts val="0"/>
              </a:spcBef>
              <a:spcAft>
                <a:spcPts val="0"/>
              </a:spcAft>
              <a:defRPr sz="1050" kern="100">
                <a:solidFill>
                  <a:srgbClr val="0000FF"/>
                </a:solidFill>
                <a:latin typeface="ＭＳ 明朝"/>
                <a:cs typeface="Times New Roman"/>
              </a:defRPr>
            </a:lvl1pPr>
          </a:lstStyle>
          <a:p>
            <a:pPr marL="130175" indent="-130175">
              <a:defRPr/>
            </a:pPr>
            <a:r>
              <a:rPr lang="en-US" altLang="ja-JP"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研究開発部門と事業化組織等との連携について可能な限り記述してください。</a:t>
            </a:r>
            <a:endParaRPr lang="en-US" altLang="ja-JP" dirty="0" smtClean="0">
              <a:latin typeface="ＭＳ 明朝" panose="02020609040205080304" pitchFamily="17" charset="-128"/>
              <a:ea typeface="ＭＳ 明朝" panose="02020609040205080304" pitchFamily="17" charset="-128"/>
            </a:endParaRPr>
          </a:p>
        </p:txBody>
      </p:sp>
      <p:cxnSp>
        <p:nvCxnSpPr>
          <p:cNvPr id="52" name="直線コネクタ 51"/>
          <p:cNvCxnSpPr/>
          <p:nvPr/>
        </p:nvCxnSpPr>
        <p:spPr>
          <a:xfrm>
            <a:off x="5219700" y="1485900"/>
            <a:ext cx="0" cy="4527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279" name="Line 145"/>
          <p:cNvSpPr>
            <a:spLocks noChangeShapeType="1"/>
          </p:cNvSpPr>
          <p:nvPr/>
        </p:nvSpPr>
        <p:spPr bwMode="auto">
          <a:xfrm>
            <a:off x="6365875" y="16065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 name="Rectangle 147"/>
          <p:cNvSpPr>
            <a:spLocks noChangeArrowheads="1"/>
          </p:cNvSpPr>
          <p:nvPr/>
        </p:nvSpPr>
        <p:spPr bwMode="auto">
          <a:xfrm>
            <a:off x="5368925" y="1744663"/>
            <a:ext cx="2066925"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ア）　○○</a:t>
            </a:r>
            <a:r>
              <a:rPr lang="ja-JP" altLang="en-US" sz="1050" dirty="0" smtClean="0">
                <a:ea typeface="ＭＳ Ｐゴシック" pitchFamily="50" charset="-128"/>
              </a:rPr>
              <a:t>の研究開発</a:t>
            </a:r>
            <a:r>
              <a:rPr lang="ja-JP" altLang="en-US" sz="1050" dirty="0">
                <a:ea typeface="ＭＳ Ｐゴシック" pitchFamily="50" charset="-128"/>
              </a:rPr>
              <a:t>（○○㈱</a:t>
            </a:r>
            <a:r>
              <a:rPr lang="zh-CN" altLang="en-US" sz="1050" dirty="0">
                <a:ea typeface="ＭＳ Ｐゴシック" pitchFamily="50" charset="-128"/>
              </a:rPr>
              <a:t>）</a:t>
            </a:r>
            <a:endParaRPr lang="ja-JP" altLang="en-US" sz="1050" dirty="0">
              <a:ea typeface="ＭＳ Ｐゴシック" pitchFamily="50" charset="-128"/>
            </a:endParaRPr>
          </a:p>
        </p:txBody>
      </p:sp>
      <p:sp>
        <p:nvSpPr>
          <p:cNvPr id="11281" name="Line 145"/>
          <p:cNvSpPr>
            <a:spLocks noChangeShapeType="1"/>
          </p:cNvSpPr>
          <p:nvPr/>
        </p:nvSpPr>
        <p:spPr bwMode="auto">
          <a:xfrm>
            <a:off x="8675688" y="1603375"/>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9" name="Rectangle 148"/>
          <p:cNvSpPr>
            <a:spLocks noChangeArrowheads="1"/>
          </p:cNvSpPr>
          <p:nvPr/>
        </p:nvSpPr>
        <p:spPr bwMode="auto">
          <a:xfrm>
            <a:off x="7645400" y="1744663"/>
            <a:ext cx="1973263"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イ）　○○</a:t>
            </a:r>
            <a:r>
              <a:rPr lang="ja-JP" altLang="en-US" sz="1050" dirty="0" smtClean="0">
                <a:ea typeface="ＭＳ Ｐゴシック" pitchFamily="50" charset="-128"/>
              </a:rPr>
              <a:t>の研究開発</a:t>
            </a:r>
            <a:r>
              <a:rPr lang="ja-JP" altLang="en-US" sz="1050" dirty="0">
                <a:ea typeface="ＭＳ Ｐゴシック" pitchFamily="50" charset="-128"/>
              </a:rPr>
              <a:t>（△△大学</a:t>
            </a:r>
            <a:r>
              <a:rPr lang="zh-CN" altLang="en-US" sz="1050" dirty="0">
                <a:ea typeface="ＭＳ Ｐゴシック" pitchFamily="50" charset="-128"/>
              </a:rPr>
              <a:t>）</a:t>
            </a:r>
            <a:endParaRPr lang="ja-JP" altLang="en-US" sz="1050" dirty="0">
              <a:ea typeface="ＭＳ Ｐゴシック" pitchFamily="50" charset="-128"/>
            </a:endParaRPr>
          </a:p>
        </p:txBody>
      </p:sp>
      <p:sp>
        <p:nvSpPr>
          <p:cNvPr id="11283" name="Line 145"/>
          <p:cNvSpPr>
            <a:spLocks noChangeShapeType="1"/>
          </p:cNvSpPr>
          <p:nvPr/>
        </p:nvSpPr>
        <p:spPr bwMode="auto">
          <a:xfrm>
            <a:off x="5219700" y="6007100"/>
            <a:ext cx="33797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84" name="Line 145"/>
          <p:cNvSpPr>
            <a:spLocks noChangeShapeType="1"/>
          </p:cNvSpPr>
          <p:nvPr/>
        </p:nvSpPr>
        <p:spPr bwMode="auto">
          <a:xfrm>
            <a:off x="6388100" y="58610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Rectangle 147"/>
          <p:cNvSpPr>
            <a:spLocks noChangeArrowheads="1"/>
          </p:cNvSpPr>
          <p:nvPr/>
        </p:nvSpPr>
        <p:spPr bwMode="auto">
          <a:xfrm>
            <a:off x="5368925" y="5210175"/>
            <a:ext cx="2066925"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ア）　○○の調査（▲▲㈱）</a:t>
            </a:r>
          </a:p>
        </p:txBody>
      </p:sp>
      <p:sp>
        <p:nvSpPr>
          <p:cNvPr id="11286" name="Line 145"/>
          <p:cNvSpPr>
            <a:spLocks noChangeShapeType="1"/>
          </p:cNvSpPr>
          <p:nvPr/>
        </p:nvSpPr>
        <p:spPr bwMode="auto">
          <a:xfrm>
            <a:off x="8609013" y="58594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Rectangle 148"/>
          <p:cNvSpPr>
            <a:spLocks noChangeArrowheads="1"/>
          </p:cNvSpPr>
          <p:nvPr/>
        </p:nvSpPr>
        <p:spPr bwMode="auto">
          <a:xfrm>
            <a:off x="7645400" y="5210175"/>
            <a:ext cx="1973263"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イ）　○○の計画策定（◆◆㈱</a:t>
            </a:r>
            <a:r>
              <a:rPr lang="zh-CN" altLang="en-US" sz="1050" dirty="0">
                <a:ea typeface="ＭＳ Ｐゴシック" pitchFamily="50" charset="-128"/>
              </a:rPr>
              <a:t>）</a:t>
            </a:r>
            <a:endParaRPr lang="ja-JP" altLang="en-US" sz="1050" dirty="0">
              <a:ea typeface="ＭＳ Ｐゴシック" pitchFamily="50" charset="-128"/>
            </a:endParaRPr>
          </a:p>
        </p:txBody>
      </p:sp>
      <p:sp>
        <p:nvSpPr>
          <p:cNvPr id="69" name="Text Box 149"/>
          <p:cNvSpPr txBox="1">
            <a:spLocks noChangeArrowheads="1"/>
          </p:cNvSpPr>
          <p:nvPr/>
        </p:nvSpPr>
        <p:spPr bwMode="auto">
          <a:xfrm>
            <a:off x="5480050" y="5454650"/>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cxnSp>
        <p:nvCxnSpPr>
          <p:cNvPr id="70" name="直線矢印コネクタ 69"/>
          <p:cNvCxnSpPr/>
          <p:nvPr/>
        </p:nvCxnSpPr>
        <p:spPr>
          <a:xfrm flipV="1">
            <a:off x="5999163" y="2633663"/>
            <a:ext cx="0" cy="2590800"/>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V="1">
            <a:off x="6191250" y="2755900"/>
            <a:ext cx="1962150" cy="2454275"/>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4" name="Rectangle 147"/>
          <p:cNvSpPr>
            <a:spLocks noChangeArrowheads="1"/>
          </p:cNvSpPr>
          <p:nvPr/>
        </p:nvSpPr>
        <p:spPr bwMode="auto">
          <a:xfrm>
            <a:off x="5654674" y="4695825"/>
            <a:ext cx="1440000" cy="360363"/>
          </a:xfrm>
          <a:prstGeom prst="roundRect">
            <a:avLst/>
          </a:prstGeom>
          <a:ln>
            <a:headEnd/>
            <a:tailEnd/>
          </a:ln>
          <a:extLst/>
        </p:spPr>
        <p:style>
          <a:lnRef idx="2">
            <a:schemeClr val="accent6"/>
          </a:lnRef>
          <a:fillRef idx="1">
            <a:schemeClr val="lt1"/>
          </a:fillRef>
          <a:effectRef idx="0">
            <a:schemeClr val="accent6"/>
          </a:effectRef>
          <a:fontRef idx="minor">
            <a:schemeClr val="dk1"/>
          </a:fontRef>
        </p:style>
        <p:txBody>
          <a:bodyPr wrap="none" anchor="ctr"/>
          <a:lstStyle/>
          <a:p>
            <a:pPr algn="ctr">
              <a:defRPr/>
            </a:pPr>
            <a:r>
              <a:rPr lang="ja-JP" altLang="en-US" sz="1050" dirty="0" smtClean="0">
                <a:solidFill>
                  <a:schemeClr val="tx1"/>
                </a:solidFill>
              </a:rPr>
              <a:t>研究開発</a:t>
            </a:r>
            <a:r>
              <a:rPr lang="ja-JP" altLang="en-US" sz="1050" dirty="0">
                <a:solidFill>
                  <a:schemeClr val="tx1"/>
                </a:solidFill>
              </a:rPr>
              <a:t>手法に反映</a:t>
            </a:r>
            <a:endParaRPr lang="en-US" altLang="ja-JP" sz="1050" dirty="0">
              <a:solidFill>
                <a:schemeClr val="tx1"/>
              </a:solidFill>
            </a:endParaRPr>
          </a:p>
        </p:txBody>
      </p:sp>
      <p:cxnSp>
        <p:nvCxnSpPr>
          <p:cNvPr id="77" name="直線矢印コネクタ 76"/>
          <p:cNvCxnSpPr/>
          <p:nvPr/>
        </p:nvCxnSpPr>
        <p:spPr>
          <a:xfrm>
            <a:off x="6402388" y="2755900"/>
            <a:ext cx="1506537" cy="2454275"/>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H="1">
            <a:off x="9136063" y="2606675"/>
            <a:ext cx="9525" cy="2592388"/>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a:xfrm flipH="1" flipV="1">
            <a:off x="8666163" y="2640013"/>
            <a:ext cx="9525" cy="2592387"/>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89" name="Rectangle 147"/>
          <p:cNvSpPr>
            <a:spLocks noChangeArrowheads="1"/>
          </p:cNvSpPr>
          <p:nvPr/>
        </p:nvSpPr>
        <p:spPr bwMode="auto">
          <a:xfrm>
            <a:off x="8816975" y="3167063"/>
            <a:ext cx="719138"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試作結果</a:t>
            </a:r>
            <a:endParaRPr lang="en-US" altLang="ja-JP" sz="1050" dirty="0"/>
          </a:p>
          <a:p>
            <a:pPr algn="ctr">
              <a:defRPr/>
            </a:pPr>
            <a:r>
              <a:rPr lang="ja-JP" altLang="en-US" sz="1050" dirty="0"/>
              <a:t>報告</a:t>
            </a:r>
          </a:p>
        </p:txBody>
      </p:sp>
      <p:sp>
        <p:nvSpPr>
          <p:cNvPr id="90" name="Rectangle 147"/>
          <p:cNvSpPr>
            <a:spLocks noChangeArrowheads="1"/>
          </p:cNvSpPr>
          <p:nvPr/>
        </p:nvSpPr>
        <p:spPr bwMode="auto">
          <a:xfrm>
            <a:off x="6399213" y="3167063"/>
            <a:ext cx="720725"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実証結果</a:t>
            </a:r>
            <a:endParaRPr lang="en-US" altLang="ja-JP" sz="1050" dirty="0"/>
          </a:p>
          <a:p>
            <a:pPr algn="ctr">
              <a:defRPr/>
            </a:pPr>
            <a:r>
              <a:rPr lang="ja-JP" altLang="en-US" sz="1050" dirty="0"/>
              <a:t>報告</a:t>
            </a:r>
          </a:p>
        </p:txBody>
      </p:sp>
      <p:cxnSp>
        <p:nvCxnSpPr>
          <p:cNvPr id="91" name="直線矢印コネクタ 90"/>
          <p:cNvCxnSpPr/>
          <p:nvPr/>
        </p:nvCxnSpPr>
        <p:spPr>
          <a:xfrm flipH="1" flipV="1">
            <a:off x="6908800" y="2640013"/>
            <a:ext cx="1582738" cy="2570162"/>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2" name="Rectangle 147"/>
          <p:cNvSpPr>
            <a:spLocks noChangeArrowheads="1"/>
          </p:cNvSpPr>
          <p:nvPr/>
        </p:nvSpPr>
        <p:spPr bwMode="auto">
          <a:xfrm>
            <a:off x="7947025" y="4711700"/>
            <a:ext cx="1440000" cy="360363"/>
          </a:xfrm>
          <a:prstGeom prst="roundRect">
            <a:avLst/>
          </a:prstGeom>
          <a:ln>
            <a:headEnd/>
            <a:tailEnd/>
          </a:ln>
          <a:extLst/>
        </p:spPr>
        <p:style>
          <a:lnRef idx="2">
            <a:schemeClr val="accent2"/>
          </a:lnRef>
          <a:fillRef idx="1">
            <a:schemeClr val="lt1"/>
          </a:fillRef>
          <a:effectRef idx="0">
            <a:schemeClr val="accent2"/>
          </a:effectRef>
          <a:fontRef idx="minor">
            <a:schemeClr val="dk1"/>
          </a:fontRef>
        </p:style>
        <p:txBody>
          <a:bodyPr wrap="none" anchor="ctr"/>
          <a:lstStyle/>
          <a:p>
            <a:pPr algn="ctr">
              <a:defRPr/>
            </a:pPr>
            <a:r>
              <a:rPr lang="ja-JP" altLang="en-US" sz="1050" dirty="0"/>
              <a:t>研究</a:t>
            </a:r>
            <a:r>
              <a:rPr lang="ja-JP" altLang="en-US" sz="1050" dirty="0" smtClean="0"/>
              <a:t>開発</a:t>
            </a:r>
            <a:r>
              <a:rPr lang="ja-JP" altLang="en-US" sz="1050" dirty="0"/>
              <a:t>工程に反映</a:t>
            </a:r>
          </a:p>
        </p:txBody>
      </p:sp>
      <p:sp>
        <p:nvSpPr>
          <p:cNvPr id="93" name="正方形/長方形 92"/>
          <p:cNvSpPr/>
          <p:nvPr/>
        </p:nvSpPr>
        <p:spPr>
          <a:xfrm>
            <a:off x="5299075" y="6448425"/>
            <a:ext cx="4256088" cy="254000"/>
          </a:xfrm>
          <a:prstGeom prst="rect">
            <a:avLst/>
          </a:prstGeom>
          <a:solidFill>
            <a:schemeClr val="bg1"/>
          </a:solidFill>
          <a:ln cap="rnd">
            <a:solidFill>
              <a:schemeClr val="tx1"/>
            </a:solidFill>
            <a:prstDash val="sysDot"/>
          </a:ln>
        </p:spPr>
        <p:txBody>
          <a:bodyPr>
            <a:spAutoFit/>
          </a:bodyPr>
          <a:lstStyle/>
          <a:p>
            <a:pPr algn="ctr">
              <a:defRPr/>
            </a:pP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提出の際には、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青字の</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留意事項等は必ず削除してください。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875" y="474663"/>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2291" name="テキスト ボックス 5"/>
          <p:cNvSpPr txBox="1">
            <a:spLocks noChangeArrowheads="1"/>
          </p:cNvSpPr>
          <p:nvPr/>
        </p:nvSpPr>
        <p:spPr bwMode="auto">
          <a:xfrm>
            <a:off x="0" y="20638"/>
            <a:ext cx="992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smtClean="0">
                <a:latin typeface="Arial" charset="0"/>
              </a:rPr>
              <a:t>研究開発</a:t>
            </a:r>
            <a:r>
              <a:rPr lang="ja-JP" altLang="en-US" sz="2000" b="1">
                <a:latin typeface="Arial" charset="0"/>
              </a:rPr>
              <a:t>の全体イメージ</a:t>
            </a:r>
          </a:p>
        </p:txBody>
      </p:sp>
      <p:sp>
        <p:nvSpPr>
          <p:cNvPr id="210" name="テキスト ボックス 209"/>
          <p:cNvSpPr txBox="1"/>
          <p:nvPr/>
        </p:nvSpPr>
        <p:spPr>
          <a:xfrm>
            <a:off x="2819400" y="3013075"/>
            <a:ext cx="4216400" cy="8318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ja-JP" altLang="en-US" sz="2400" dirty="0">
                <a:solidFill>
                  <a:srgbClr val="FF0000"/>
                </a:solidFill>
              </a:rPr>
              <a:t>図表等を使用して分かりやすいポンチ絵をご記入ください。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528</Words>
  <Application>Microsoft Office PowerPoint</Application>
  <PresentationFormat>A4 210 x 297 mm</PresentationFormat>
  <Paragraphs>75</Paragraphs>
  <Slides>3</Slides>
  <Notes>3</Notes>
  <HiddenSlides>0</HiddenSlides>
  <MMClips>0</MMClips>
  <ScaleCrop>false</ScaleCrop>
  <HeadingPairs>
    <vt:vector size="4" baseType="variant">
      <vt:variant>
        <vt:lpstr>テーマ</vt:lpstr>
      </vt:variant>
      <vt:variant>
        <vt:i4>3</vt:i4>
      </vt:variant>
      <vt:variant>
        <vt:lpstr>スライド タイトル</vt:lpstr>
      </vt:variant>
      <vt:variant>
        <vt:i4>3</vt:i4>
      </vt:variant>
    </vt:vector>
  </HeadingPairs>
  <TitlesOfParts>
    <vt:vector size="6" baseType="lpstr">
      <vt:lpstr>Office ​​テーマ</vt:lpstr>
      <vt:lpstr>デザインの設定</vt:lpstr>
      <vt:lpstr>1_デザインの設定</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2012-08-14T06:29:43Z</dcterms:created>
  <dcterms:modified xsi:type="dcterms:W3CDTF">2015-02-17T11:43:28Z</dcterms:modified>
</cp:coreProperties>
</file>