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 id="2147483667" r:id="rId2"/>
  </p:sldMasterIdLst>
  <p:notesMasterIdLst>
    <p:notesMasterId r:id="rId17"/>
  </p:notesMasterIdLst>
  <p:sldIdLst>
    <p:sldId id="257" r:id="rId3"/>
    <p:sldId id="258" r:id="rId4"/>
    <p:sldId id="259" r:id="rId5"/>
    <p:sldId id="260" r:id="rId6"/>
    <p:sldId id="261" r:id="rId7"/>
    <p:sldId id="262" r:id="rId8"/>
    <p:sldId id="263" r:id="rId9"/>
    <p:sldId id="264" r:id="rId10"/>
    <p:sldId id="265" r:id="rId11"/>
    <p:sldId id="266" r:id="rId12"/>
    <p:sldId id="270" r:id="rId13"/>
    <p:sldId id="271" r:id="rId14"/>
    <p:sldId id="272" r:id="rId15"/>
    <p:sldId id="273" r:id="rId16"/>
  </p:sldIdLst>
  <p:sldSz cx="9144000" cy="6858000" type="screen4x3"/>
  <p:notesSz cx="6805613"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637" autoAdjust="0"/>
  </p:normalViewPr>
  <p:slideViewPr>
    <p:cSldViewPr snapToGrid="0" snapToObjects="1">
      <p:cViewPr varScale="1">
        <p:scale>
          <a:sx n="86" d="100"/>
          <a:sy n="86" d="100"/>
        </p:scale>
        <p:origin x="-59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1"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54451" y="0"/>
            <a:ext cx="2949575" cy="496888"/>
          </a:xfrm>
          <a:prstGeom prst="rect">
            <a:avLst/>
          </a:prstGeom>
        </p:spPr>
        <p:txBody>
          <a:bodyPr vert="horz" lIns="91440" tIns="45720" rIns="91440" bIns="45720" rtlCol="0"/>
          <a:lstStyle>
            <a:lvl1pPr algn="r">
              <a:defRPr sz="1200"/>
            </a:lvl1pPr>
          </a:lstStyle>
          <a:p>
            <a:fld id="{344E7361-A794-408E-97B3-1CF3FE923096}" type="datetimeFigureOut">
              <a:rPr kumimoji="1" lang="ja-JP" altLang="en-US" smtClean="0"/>
              <a:pPr/>
              <a:t>2015/4/6</a:t>
            </a:fld>
            <a:endParaRPr kumimoji="1" lang="ja-JP" altLang="en-US"/>
          </a:p>
        </p:txBody>
      </p:sp>
      <p:sp>
        <p:nvSpPr>
          <p:cNvPr id="4" name="スライド イメージ プレースホルダ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1039" y="4721225"/>
            <a:ext cx="5443537" cy="4471988"/>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1" y="9440865"/>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54451" y="9440865"/>
            <a:ext cx="2949575" cy="496887"/>
          </a:xfrm>
          <a:prstGeom prst="rect">
            <a:avLst/>
          </a:prstGeom>
        </p:spPr>
        <p:txBody>
          <a:bodyPr vert="horz" lIns="91440" tIns="45720" rIns="91440" bIns="45720" rtlCol="0" anchor="b"/>
          <a:lstStyle>
            <a:lvl1pPr algn="r">
              <a:defRPr sz="1200"/>
            </a:lvl1pPr>
          </a:lstStyle>
          <a:p>
            <a:fld id="{25AC4961-17CA-451E-87FF-79C681BF21FB}" type="slidenum">
              <a:rPr kumimoji="1" lang="ja-JP" altLang="en-US" smtClean="0"/>
              <a:pPr/>
              <a:t>&lt;#&gt;</a:t>
            </a:fld>
            <a:endParaRPr kumimoji="1" lang="ja-JP" altLang="en-US"/>
          </a:p>
        </p:txBody>
      </p:sp>
    </p:spTree>
    <p:extLst>
      <p:ext uri="{BB962C8B-B14F-4D97-AF65-F5344CB8AC3E}">
        <p14:creationId xmlns:p14="http://schemas.microsoft.com/office/powerpoint/2010/main" xmlns="" val="4464926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25AC4961-17CA-451E-87FF-79C681BF21FB}" type="slidenum">
              <a:rPr kumimoji="1" lang="ja-JP" altLang="en-US" smtClean="0"/>
              <a:pPr/>
              <a:t>0</a:t>
            </a:fld>
            <a:endParaRPr kumimoji="1" lang="ja-JP" altLang="en-US"/>
          </a:p>
        </p:txBody>
      </p:sp>
    </p:spTree>
    <p:extLst>
      <p:ext uri="{BB962C8B-B14F-4D97-AF65-F5344CB8AC3E}">
        <p14:creationId xmlns:p14="http://schemas.microsoft.com/office/powerpoint/2010/main" xmlns="" val="3833575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4" name="フッター プレースホルダー 4"/>
          <p:cNvSpPr>
            <a:spLocks noGrp="1"/>
          </p:cNvSpPr>
          <p:nvPr>
            <p:ph type="ftr" sz="quarter" idx="3"/>
          </p:nvPr>
        </p:nvSpPr>
        <p:spPr>
          <a:xfrm>
            <a:off x="5134894" y="6559069"/>
            <a:ext cx="3108326" cy="240165"/>
          </a:xfrm>
          <a:prstGeom prst="rect">
            <a:avLst/>
          </a:prstGeom>
        </p:spPr>
        <p:txBody>
          <a:bodyPr vert="horz" lIns="91440" tIns="45720" rIns="91440" bIns="45720" rtlCol="0" anchor="t"/>
          <a:lstStyle>
            <a:lvl1pPr marL="0" marR="0" indent="0" algn="r" defTabSz="457200" rtl="0" eaLnBrk="1" fontAlgn="auto" latinLnBrk="0" hangingPunct="1">
              <a:lnSpc>
                <a:spcPct val="100000"/>
              </a:lnSpc>
              <a:spcBef>
                <a:spcPts val="0"/>
              </a:spcBef>
              <a:spcAft>
                <a:spcPts val="0"/>
              </a:spcAft>
              <a:buClrTx/>
              <a:buSzTx/>
              <a:buFontTx/>
              <a:buNone/>
              <a:tabLst/>
              <a:defRPr sz="900">
                <a:solidFill>
                  <a:srgbClr val="000000"/>
                </a:solidFill>
                <a:latin typeface="Avenir Book"/>
                <a:cs typeface="Avenir Book"/>
              </a:defRPr>
            </a:lvl1pPr>
          </a:lstStyle>
          <a:p>
            <a:endParaRPr kumimoji="1" lang="ja-JP" altLang="en-US"/>
          </a:p>
        </p:txBody>
      </p:sp>
      <p:sp>
        <p:nvSpPr>
          <p:cNvPr id="15" name="スライド番号プレースホルダー 5"/>
          <p:cNvSpPr>
            <a:spLocks noGrp="1"/>
          </p:cNvSpPr>
          <p:nvPr>
            <p:ph type="sldNum" sz="quarter" idx="4"/>
          </p:nvPr>
        </p:nvSpPr>
        <p:spPr>
          <a:xfrm>
            <a:off x="8431760" y="6559069"/>
            <a:ext cx="571482" cy="250243"/>
          </a:xfrm>
          <a:prstGeom prst="rect">
            <a:avLst/>
          </a:prstGeom>
          <a:ln>
            <a:solidFill>
              <a:schemeClr val="bg1">
                <a:lumMod val="50000"/>
              </a:schemeClr>
            </a:solidFill>
          </a:ln>
        </p:spPr>
        <p:txBody>
          <a:bodyPr vert="horz" lIns="91440" tIns="45720" rIns="91440" bIns="45720" rtlCol="0" anchor="ctr"/>
          <a:lstStyle>
            <a:lvl1pPr algn="r">
              <a:defRPr sz="1200">
                <a:ln>
                  <a:solidFill>
                    <a:schemeClr val="bg1">
                      <a:lumMod val="50000"/>
                    </a:schemeClr>
                  </a:solidFill>
                </a:ln>
                <a:solidFill>
                  <a:srgbClr val="898989"/>
                </a:solidFill>
              </a:defRPr>
            </a:lvl1pPr>
          </a:lstStyle>
          <a:p>
            <a:fld id="{582DF298-D7A2-4B20-BEC1-6098A5F3190C}" type="slidenum">
              <a:rPr kumimoji="1" lang="ja-JP" altLang="en-US" smtClean="0"/>
              <a:pPr/>
              <a:t>&lt;#&gt;</a:t>
            </a:fld>
            <a:endParaRPr kumimoji="1" lang="ja-JP" altLang="en-US"/>
          </a:p>
        </p:txBody>
      </p:sp>
      <p:sp>
        <p:nvSpPr>
          <p:cNvPr id="16" name="日付プレースホルダ 11"/>
          <p:cNvSpPr>
            <a:spLocks noGrp="1"/>
          </p:cNvSpPr>
          <p:nvPr>
            <p:ph type="dt" sz="half" idx="2"/>
          </p:nvPr>
        </p:nvSpPr>
        <p:spPr>
          <a:xfrm>
            <a:off x="280613" y="6562150"/>
            <a:ext cx="2133600" cy="241200"/>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endParaRPr kumimoji="1" lang="ja-JP" altLang="en-US"/>
          </a:p>
        </p:txBody>
      </p:sp>
    </p:spTree>
    <p:extLst>
      <p:ext uri="{BB962C8B-B14F-4D97-AF65-F5344CB8AC3E}">
        <p14:creationId xmlns:p14="http://schemas.microsoft.com/office/powerpoint/2010/main" xmlns="" val="1036225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03C31CAC-7082-8844-AD02-9405672F2DDA}" type="slidenum">
              <a:rPr kumimoji="1" lang="ja-JP" altLang="en-US" smtClean="0"/>
              <a:pPr/>
              <a:t>&lt;#&gt;</a:t>
            </a:fld>
            <a:endParaRPr kumimoji="1" lang="ja-JP" altLang="en-US"/>
          </a:p>
        </p:txBody>
      </p:sp>
      <p:sp>
        <p:nvSpPr>
          <p:cNvPr id="5" name="日付プレースホルダ 11"/>
          <p:cNvSpPr>
            <a:spLocks noGrp="1"/>
          </p:cNvSpPr>
          <p:nvPr>
            <p:ph type="dt" sz="half" idx="2"/>
          </p:nvPr>
        </p:nvSpPr>
        <p:spPr>
          <a:xfrm>
            <a:off x="6201694" y="6562150"/>
            <a:ext cx="2133600" cy="241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p>
        </p:txBody>
      </p:sp>
    </p:spTree>
    <p:extLst>
      <p:ext uri="{BB962C8B-B14F-4D97-AF65-F5344CB8AC3E}">
        <p14:creationId xmlns:p14="http://schemas.microsoft.com/office/powerpoint/2010/main" xmlns="" val="1399269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876433"/>
            <a:ext cx="7772400" cy="790575"/>
          </a:xfrm>
        </p:spPr>
        <p:txBody>
          <a:bodyPr/>
          <a:lstStyle>
            <a:lvl1pPr algn="ctr">
              <a:defRPr/>
            </a:lvl1p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282699" y="2669125"/>
            <a:ext cx="6400800" cy="611717"/>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8" name="正方形/長方形 7"/>
          <p:cNvSpPr/>
          <p:nvPr/>
        </p:nvSpPr>
        <p:spPr>
          <a:xfrm>
            <a:off x="3153844" y="5000252"/>
            <a:ext cx="2296583" cy="46935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smtClean="0">
                <a:ln>
                  <a:noFill/>
                </a:ln>
                <a:solidFill>
                  <a:prstClr val="black"/>
                </a:solidFill>
                <a:effectLst/>
                <a:uLnTx/>
                <a:uFillTx/>
                <a:latin typeface="Avenir Black"/>
                <a:ea typeface="+mn-ea"/>
                <a:cs typeface="Avenir Black"/>
              </a:rPr>
              <a:t>MAMEZOU</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0" i="1" u="none" strike="noStrike" kern="1200" cap="none" spc="0" normalizeH="0" baseline="0" noProof="0" dirty="0" smtClean="0">
                <a:ln>
                  <a:noFill/>
                </a:ln>
                <a:solidFill>
                  <a:prstClr val="black"/>
                </a:solidFill>
                <a:effectLst/>
                <a:uLnTx/>
                <a:uFillTx/>
                <a:latin typeface="Avenir Black"/>
                <a:ea typeface="+mn-ea"/>
                <a:cs typeface="Avenir Black"/>
              </a:rPr>
              <a:t>Your intelligence, We embody. </a:t>
            </a:r>
            <a:endParaRPr kumimoji="1" lang="ja-JP" altLang="en-US" sz="1050" b="0" i="1" u="none" strike="noStrike" kern="1200" cap="none" spc="0" normalizeH="0" baseline="0" noProof="0" dirty="0">
              <a:ln>
                <a:noFill/>
              </a:ln>
              <a:solidFill>
                <a:prstClr val="black"/>
              </a:solidFill>
              <a:effectLst/>
              <a:uLnTx/>
              <a:uFillTx/>
              <a:latin typeface="Avenir Black"/>
              <a:ea typeface="+mn-ea"/>
              <a:cs typeface="Avenir Black"/>
            </a:endParaRPr>
          </a:p>
        </p:txBody>
      </p:sp>
      <p:pic>
        <p:nvPicPr>
          <p:cNvPr id="10" name="図 9"/>
          <p:cNvPicPr>
            <a:picLocks noChangeAspect="1"/>
          </p:cNvPicPr>
          <p:nvPr/>
        </p:nvPicPr>
        <p:blipFill>
          <a:blip r:embed="rId2" cstate="print"/>
          <a:stretch>
            <a:fillRect/>
          </a:stretch>
        </p:blipFill>
        <p:spPr>
          <a:xfrm>
            <a:off x="4042832" y="4405225"/>
            <a:ext cx="537633" cy="575733"/>
          </a:xfrm>
          <a:prstGeom prst="rect">
            <a:avLst/>
          </a:prstGeom>
          <a:ln w="28575" cmpd="sng">
            <a:solidFill>
              <a:schemeClr val="tx1"/>
            </a:solidFill>
          </a:ln>
        </p:spPr>
      </p:pic>
      <p:sp>
        <p:nvSpPr>
          <p:cNvPr id="11" name="直角三角形 10"/>
          <p:cNvSpPr/>
          <p:nvPr/>
        </p:nvSpPr>
        <p:spPr>
          <a:xfrm flipV="1">
            <a:off x="-1" y="1576895"/>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直角三角形 11"/>
          <p:cNvSpPr/>
          <p:nvPr/>
        </p:nvSpPr>
        <p:spPr>
          <a:xfrm flipH="1" flipV="1">
            <a:off x="74083" y="3517881"/>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a:outerShdw blurRad="50800" dist="38100" dir="10800000" algn="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xmlns="" val="342351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438161" y="2318807"/>
            <a:ext cx="7772400" cy="500028"/>
          </a:xfrm>
        </p:spPr>
        <p:txBody>
          <a:bodyPr anchor="t"/>
          <a:lstStyle>
            <a:lvl1pPr algn="l">
              <a:defRPr sz="2400" b="1" cap="all"/>
            </a:lvl1pPr>
          </a:lstStyle>
          <a:p>
            <a:r>
              <a:rPr kumimoji="1" lang="ja-JP" altLang="en-US" smtClean="0"/>
              <a:t>マスタ タイトルの書式設定</a:t>
            </a:r>
            <a:endParaRPr kumimoji="1" lang="ja-JP" altLang="en-US" dirty="0"/>
          </a:p>
        </p:txBody>
      </p:sp>
      <p:sp>
        <p:nvSpPr>
          <p:cNvPr id="3" name="テキスト プレースホルダー 2"/>
          <p:cNvSpPr>
            <a:spLocks noGrp="1"/>
          </p:cNvSpPr>
          <p:nvPr>
            <p:ph type="body" idx="1"/>
          </p:nvPr>
        </p:nvSpPr>
        <p:spPr>
          <a:xfrm>
            <a:off x="858284" y="2996260"/>
            <a:ext cx="7772400" cy="469690"/>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6" name="スライド番号プレースホルダー 5"/>
          <p:cNvSpPr>
            <a:spLocks noGrp="1"/>
          </p:cNvSpPr>
          <p:nvPr>
            <p:ph type="sldNum" sz="quarter" idx="12"/>
          </p:nvPr>
        </p:nvSpPr>
        <p:spPr/>
        <p:txBody>
          <a:bodyPr/>
          <a:lstStyle/>
          <a:p>
            <a:fld id="{03C31CAC-7082-8844-AD02-9405672F2DDA}" type="slidenum">
              <a:rPr kumimoji="1" lang="ja-JP" altLang="en-US" smtClean="0"/>
              <a:pPr/>
              <a:t>&lt;#&gt;</a:t>
            </a:fld>
            <a:endParaRPr kumimoji="1" lang="ja-JP" altLang="en-US"/>
          </a:p>
        </p:txBody>
      </p:sp>
      <p:sp>
        <p:nvSpPr>
          <p:cNvPr id="10" name="直角三角形 9"/>
          <p:cNvSpPr/>
          <p:nvPr/>
        </p:nvSpPr>
        <p:spPr>
          <a:xfrm flipV="1">
            <a:off x="74083" y="2818835"/>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直角三角形 10"/>
          <p:cNvSpPr/>
          <p:nvPr/>
        </p:nvSpPr>
        <p:spPr>
          <a:xfrm flipH="1" flipV="1">
            <a:off x="74083" y="2957541"/>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a:outerShdw blurRad="50800" dist="38100" dir="10800000" algn="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3153844" y="5000252"/>
            <a:ext cx="2296583" cy="46935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smtClean="0">
                <a:ln>
                  <a:noFill/>
                </a:ln>
                <a:solidFill>
                  <a:prstClr val="black"/>
                </a:solidFill>
                <a:effectLst/>
                <a:uLnTx/>
                <a:uFillTx/>
                <a:latin typeface="Avenir Black"/>
                <a:ea typeface="+mn-ea"/>
                <a:cs typeface="Avenir Black"/>
              </a:rPr>
              <a:t>MAMEZOU</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0" i="1" u="none" strike="noStrike" kern="1200" cap="none" spc="0" normalizeH="0" baseline="0" noProof="0" dirty="0" smtClean="0">
                <a:ln>
                  <a:noFill/>
                </a:ln>
                <a:solidFill>
                  <a:prstClr val="black"/>
                </a:solidFill>
                <a:effectLst/>
                <a:uLnTx/>
                <a:uFillTx/>
                <a:latin typeface="Avenir Black"/>
                <a:ea typeface="+mn-ea"/>
                <a:cs typeface="Avenir Black"/>
              </a:rPr>
              <a:t>Your intelligence, We embody. </a:t>
            </a:r>
            <a:endParaRPr kumimoji="1" lang="ja-JP" altLang="en-US" sz="1050" b="0" i="1" u="none" strike="noStrike" kern="1200" cap="none" spc="0" normalizeH="0" baseline="0" noProof="0" dirty="0">
              <a:ln>
                <a:noFill/>
              </a:ln>
              <a:solidFill>
                <a:prstClr val="black"/>
              </a:solidFill>
              <a:effectLst/>
              <a:uLnTx/>
              <a:uFillTx/>
              <a:latin typeface="Avenir Black"/>
              <a:ea typeface="+mn-ea"/>
              <a:cs typeface="Avenir Black"/>
            </a:endParaRPr>
          </a:p>
        </p:txBody>
      </p:sp>
      <p:pic>
        <p:nvPicPr>
          <p:cNvPr id="13" name="図 12"/>
          <p:cNvPicPr>
            <a:picLocks noChangeAspect="1"/>
          </p:cNvPicPr>
          <p:nvPr/>
        </p:nvPicPr>
        <p:blipFill>
          <a:blip r:embed="rId2" cstate="print"/>
          <a:stretch>
            <a:fillRect/>
          </a:stretch>
        </p:blipFill>
        <p:spPr>
          <a:xfrm>
            <a:off x="4042832" y="4405225"/>
            <a:ext cx="537633" cy="575733"/>
          </a:xfrm>
          <a:prstGeom prst="rect">
            <a:avLst/>
          </a:prstGeom>
          <a:ln w="28575" cmpd="sng">
            <a:solidFill>
              <a:schemeClr val="tx1"/>
            </a:solidFill>
          </a:ln>
        </p:spPr>
      </p:pic>
    </p:spTree>
    <p:extLst>
      <p:ext uri="{BB962C8B-B14F-4D97-AF65-F5344CB8AC3E}">
        <p14:creationId xmlns:p14="http://schemas.microsoft.com/office/powerpoint/2010/main" xmlns="" val="42743370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1_白紙">
    <p:spTree>
      <p:nvGrpSpPr>
        <p:cNvPr id="1" name=""/>
        <p:cNvGrpSpPr/>
        <p:nvPr/>
      </p:nvGrpSpPr>
      <p:grpSpPr>
        <a:xfrm>
          <a:off x="0" y="0"/>
          <a:ext cx="0" cy="0"/>
          <a:chOff x="0" y="0"/>
          <a:chExt cx="0" cy="0"/>
        </a:xfrm>
      </p:grpSpPr>
      <p:grpSp>
        <p:nvGrpSpPr>
          <p:cNvPr id="2" name="図形グループ 4"/>
          <p:cNvGrpSpPr/>
          <p:nvPr/>
        </p:nvGrpSpPr>
        <p:grpSpPr>
          <a:xfrm>
            <a:off x="3355913" y="2704945"/>
            <a:ext cx="2296583" cy="1129759"/>
            <a:chOff x="3153844" y="1196602"/>
            <a:chExt cx="2296583" cy="1129759"/>
          </a:xfrm>
        </p:grpSpPr>
        <p:sp>
          <p:nvSpPr>
            <p:cNvPr id="6" name="正方形/長方形 5"/>
            <p:cNvSpPr/>
            <p:nvPr userDrawn="1"/>
          </p:nvSpPr>
          <p:spPr>
            <a:xfrm>
              <a:off x="3153844" y="1857002"/>
              <a:ext cx="2296583" cy="46935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smtClean="0">
                  <a:ln>
                    <a:noFill/>
                  </a:ln>
                  <a:solidFill>
                    <a:prstClr val="black"/>
                  </a:solidFill>
                  <a:effectLst/>
                  <a:uLnTx/>
                  <a:uFillTx/>
                  <a:latin typeface="Avenir Black"/>
                  <a:ea typeface="+mn-ea"/>
                  <a:cs typeface="Avenir Black"/>
                </a:rPr>
                <a:t>MAMEZOU</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0" i="1" u="none" strike="noStrike" kern="1200" cap="none" spc="0" normalizeH="0" baseline="0" noProof="0" dirty="0" smtClean="0">
                  <a:ln>
                    <a:noFill/>
                  </a:ln>
                  <a:solidFill>
                    <a:prstClr val="black"/>
                  </a:solidFill>
                  <a:effectLst/>
                  <a:uLnTx/>
                  <a:uFillTx/>
                  <a:latin typeface="Avenir Black"/>
                  <a:ea typeface="+mn-ea"/>
                  <a:cs typeface="Avenir Black"/>
                </a:rPr>
                <a:t>Your intelligence, We embody</a:t>
              </a:r>
              <a:r>
                <a:rPr kumimoji="1" lang="en-US" altLang="ja-JP" sz="1050" b="0" i="0" u="none" strike="noStrike" kern="1200" cap="none" spc="0" normalizeH="0" baseline="0" noProof="0" dirty="0" smtClean="0">
                  <a:ln>
                    <a:noFill/>
                  </a:ln>
                  <a:solidFill>
                    <a:prstClr val="black"/>
                  </a:solidFill>
                  <a:effectLst/>
                  <a:uLnTx/>
                  <a:uFillTx/>
                  <a:latin typeface="Avenir Black"/>
                  <a:ea typeface="+mn-ea"/>
                  <a:cs typeface="Avenir Black"/>
                </a:rPr>
                <a:t>. </a:t>
              </a:r>
              <a:endParaRPr kumimoji="1" lang="ja-JP" altLang="en-US" sz="1050" b="0" i="0" u="none" strike="noStrike" kern="1200" cap="none" spc="0" normalizeH="0" baseline="0" noProof="0" dirty="0">
                <a:ln>
                  <a:noFill/>
                </a:ln>
                <a:solidFill>
                  <a:prstClr val="black"/>
                </a:solidFill>
                <a:effectLst/>
                <a:uLnTx/>
                <a:uFillTx/>
                <a:latin typeface="Avenir Black"/>
                <a:ea typeface="+mn-ea"/>
                <a:cs typeface="Avenir Black"/>
              </a:endParaRPr>
            </a:p>
          </p:txBody>
        </p:sp>
        <p:pic>
          <p:nvPicPr>
            <p:cNvPr id="7" name="図 6"/>
            <p:cNvPicPr>
              <a:picLocks noChangeAspect="1"/>
            </p:cNvPicPr>
            <p:nvPr userDrawn="1"/>
          </p:nvPicPr>
          <p:blipFill>
            <a:blip r:embed="rId2" cstate="print"/>
            <a:stretch>
              <a:fillRect/>
            </a:stretch>
          </p:blipFill>
          <p:spPr>
            <a:xfrm>
              <a:off x="4042832" y="1196602"/>
              <a:ext cx="537633" cy="575733"/>
            </a:xfrm>
            <a:prstGeom prst="rect">
              <a:avLst/>
            </a:prstGeom>
            <a:ln w="28575" cmpd="sng">
              <a:solidFill>
                <a:schemeClr val="tx1"/>
              </a:solidFill>
            </a:ln>
          </p:spPr>
        </p:pic>
      </p:grpSp>
      <p:sp>
        <p:nvSpPr>
          <p:cNvPr id="8" name="直角三角形 7"/>
          <p:cNvSpPr/>
          <p:nvPr/>
        </p:nvSpPr>
        <p:spPr>
          <a:xfrm flipV="1">
            <a:off x="74083" y="2466824"/>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直角三角形 8"/>
          <p:cNvSpPr/>
          <p:nvPr/>
        </p:nvSpPr>
        <p:spPr>
          <a:xfrm flipH="1" flipV="1">
            <a:off x="74083" y="4015309"/>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a:outerShdw blurRad="50800" dist="38100" dir="10800000" algn="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プレースホルダー 9"/>
          <p:cNvSpPr>
            <a:spLocks noGrp="1"/>
          </p:cNvSpPr>
          <p:nvPr>
            <p:ph type="body" sz="quarter" idx="13"/>
          </p:nvPr>
        </p:nvSpPr>
        <p:spPr>
          <a:xfrm>
            <a:off x="5652496" y="4235017"/>
            <a:ext cx="3350746" cy="2046610"/>
          </a:xfrm>
        </p:spPr>
        <p:txBody>
          <a:bodyPr>
            <a:normAutofit/>
          </a:bodyPr>
          <a:lstStyle>
            <a:lvl1pPr marL="0" indent="0">
              <a:buFontTx/>
              <a:buNone/>
              <a:defRPr sz="1200" cap="none" baseline="0">
                <a:latin typeface="HGP創英角ｺﾞｼｯｸUB" pitchFamily="50" charset="-128"/>
                <a:ea typeface="HGP創英角ｺﾞｼｯｸUB" pitchFamily="50" charset="-128"/>
              </a:defRPr>
            </a:lvl1pPr>
            <a:lvl2pPr>
              <a:defRPr sz="1200"/>
            </a:lvl2pPr>
            <a:lvl3pPr>
              <a:defRPr sz="1200"/>
            </a:lvl3pPr>
            <a:lvl4pPr>
              <a:defRPr sz="1200"/>
            </a:lvl4pPr>
            <a:lvl5pPr>
              <a:defRPr sz="1200"/>
            </a:lvl5pPr>
          </a:lstStyle>
          <a:p>
            <a:pPr lvl="0"/>
            <a:r>
              <a:rPr kumimoji="1" lang="ja-JP" altLang="en-US" smtClean="0"/>
              <a:t>マスタ テキストの書式設定</a:t>
            </a:r>
          </a:p>
        </p:txBody>
      </p:sp>
    </p:spTree>
    <p:extLst>
      <p:ext uri="{BB962C8B-B14F-4D97-AF65-F5344CB8AC3E}">
        <p14:creationId xmlns:p14="http://schemas.microsoft.com/office/powerpoint/2010/main" xmlns="" val="1270632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10" name="フッター プレースホルダー 4"/>
          <p:cNvSpPr>
            <a:spLocks noGrp="1"/>
          </p:cNvSpPr>
          <p:nvPr>
            <p:ph type="ftr" sz="quarter" idx="3"/>
          </p:nvPr>
        </p:nvSpPr>
        <p:spPr>
          <a:xfrm>
            <a:off x="5134894" y="6559069"/>
            <a:ext cx="3108326" cy="240165"/>
          </a:xfrm>
          <a:prstGeom prst="rect">
            <a:avLst/>
          </a:prstGeom>
        </p:spPr>
        <p:txBody>
          <a:bodyPr vert="horz" lIns="91440" tIns="45720" rIns="91440" bIns="45720" rtlCol="0" anchor="t"/>
          <a:lstStyle>
            <a:lvl1pPr marL="0" marR="0" indent="0" algn="r" defTabSz="457200" rtl="0" eaLnBrk="1" fontAlgn="auto" latinLnBrk="0" hangingPunct="1">
              <a:lnSpc>
                <a:spcPct val="100000"/>
              </a:lnSpc>
              <a:spcBef>
                <a:spcPts val="0"/>
              </a:spcBef>
              <a:spcAft>
                <a:spcPts val="0"/>
              </a:spcAft>
              <a:buClrTx/>
              <a:buSzTx/>
              <a:buFontTx/>
              <a:buNone/>
              <a:tabLst/>
              <a:defRPr sz="900">
                <a:solidFill>
                  <a:srgbClr val="000000"/>
                </a:solidFill>
                <a:latin typeface="Avenir Book"/>
                <a:cs typeface="Avenir Book"/>
              </a:defRPr>
            </a:lvl1pPr>
          </a:lstStyle>
          <a:p>
            <a:endParaRPr kumimoji="1" lang="ja-JP" altLang="en-US"/>
          </a:p>
        </p:txBody>
      </p:sp>
      <p:sp>
        <p:nvSpPr>
          <p:cNvPr id="11" name="スライド番号プレースホルダー 5"/>
          <p:cNvSpPr>
            <a:spLocks noGrp="1"/>
          </p:cNvSpPr>
          <p:nvPr>
            <p:ph type="sldNum" sz="quarter" idx="4"/>
          </p:nvPr>
        </p:nvSpPr>
        <p:spPr>
          <a:xfrm>
            <a:off x="8431760" y="6559069"/>
            <a:ext cx="571482" cy="250243"/>
          </a:xfrm>
          <a:prstGeom prst="rect">
            <a:avLst/>
          </a:prstGeom>
          <a:ln>
            <a:solidFill>
              <a:schemeClr val="bg1">
                <a:lumMod val="50000"/>
              </a:schemeClr>
            </a:solidFill>
          </a:ln>
        </p:spPr>
        <p:txBody>
          <a:bodyPr vert="horz" lIns="91440" tIns="45720" rIns="91440" bIns="45720" rtlCol="0" anchor="ctr"/>
          <a:lstStyle>
            <a:lvl1pPr algn="r">
              <a:defRPr sz="1200">
                <a:ln>
                  <a:solidFill>
                    <a:schemeClr val="bg1">
                      <a:lumMod val="50000"/>
                    </a:schemeClr>
                  </a:solidFill>
                </a:ln>
                <a:solidFill>
                  <a:srgbClr val="898989"/>
                </a:solidFill>
              </a:defRPr>
            </a:lvl1pPr>
          </a:lstStyle>
          <a:p>
            <a:fld id="{582DF298-D7A2-4B20-BEC1-6098A5F3190C}" type="slidenum">
              <a:rPr kumimoji="1" lang="ja-JP" altLang="en-US" smtClean="0"/>
              <a:pPr/>
              <a:t>&lt;#&gt;</a:t>
            </a:fld>
            <a:endParaRPr kumimoji="1" lang="ja-JP" altLang="en-US"/>
          </a:p>
        </p:txBody>
      </p:sp>
      <p:sp>
        <p:nvSpPr>
          <p:cNvPr id="12" name="日付プレースホルダ 11"/>
          <p:cNvSpPr>
            <a:spLocks noGrp="1"/>
          </p:cNvSpPr>
          <p:nvPr>
            <p:ph type="dt" sz="half" idx="2"/>
          </p:nvPr>
        </p:nvSpPr>
        <p:spPr>
          <a:xfrm>
            <a:off x="280613" y="6562150"/>
            <a:ext cx="2133600" cy="241200"/>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endParaRPr kumimoji="1" lang="ja-JP" altLang="en-US"/>
          </a:p>
        </p:txBody>
      </p:sp>
    </p:spTree>
    <p:extLst>
      <p:ext uri="{BB962C8B-B14F-4D97-AF65-F5344CB8AC3E}">
        <p14:creationId xmlns:p14="http://schemas.microsoft.com/office/powerpoint/2010/main" xmlns="" val="654899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9" name="フッター プレースホルダー 4"/>
          <p:cNvSpPr>
            <a:spLocks noGrp="1"/>
          </p:cNvSpPr>
          <p:nvPr>
            <p:ph type="ftr" sz="quarter" idx="3"/>
          </p:nvPr>
        </p:nvSpPr>
        <p:spPr>
          <a:xfrm>
            <a:off x="5134894" y="6559069"/>
            <a:ext cx="3108326" cy="240165"/>
          </a:xfrm>
          <a:prstGeom prst="rect">
            <a:avLst/>
          </a:prstGeom>
        </p:spPr>
        <p:txBody>
          <a:bodyPr vert="horz" lIns="91440" tIns="45720" rIns="91440" bIns="45720" rtlCol="0" anchor="t"/>
          <a:lstStyle>
            <a:lvl1pPr marL="0" marR="0" indent="0" algn="r" defTabSz="457200" rtl="0" eaLnBrk="1" fontAlgn="auto" latinLnBrk="0" hangingPunct="1">
              <a:lnSpc>
                <a:spcPct val="100000"/>
              </a:lnSpc>
              <a:spcBef>
                <a:spcPts val="0"/>
              </a:spcBef>
              <a:spcAft>
                <a:spcPts val="0"/>
              </a:spcAft>
              <a:buClrTx/>
              <a:buSzTx/>
              <a:buFontTx/>
              <a:buNone/>
              <a:tabLst/>
              <a:defRPr sz="900">
                <a:solidFill>
                  <a:srgbClr val="000000"/>
                </a:solidFill>
                <a:latin typeface="Avenir Book"/>
                <a:cs typeface="Avenir Book"/>
              </a:defRPr>
            </a:lvl1pPr>
          </a:lstStyle>
          <a:p>
            <a:endParaRPr kumimoji="1" lang="ja-JP" altLang="en-US"/>
          </a:p>
        </p:txBody>
      </p:sp>
      <p:sp>
        <p:nvSpPr>
          <p:cNvPr id="10" name="スライド番号プレースホルダー 5"/>
          <p:cNvSpPr>
            <a:spLocks noGrp="1"/>
          </p:cNvSpPr>
          <p:nvPr>
            <p:ph type="sldNum" sz="quarter" idx="4"/>
          </p:nvPr>
        </p:nvSpPr>
        <p:spPr>
          <a:xfrm>
            <a:off x="8431760" y="6559069"/>
            <a:ext cx="571482" cy="250243"/>
          </a:xfrm>
          <a:prstGeom prst="rect">
            <a:avLst/>
          </a:prstGeom>
          <a:ln>
            <a:solidFill>
              <a:schemeClr val="bg1">
                <a:lumMod val="50000"/>
              </a:schemeClr>
            </a:solidFill>
          </a:ln>
        </p:spPr>
        <p:txBody>
          <a:bodyPr vert="horz" lIns="91440" tIns="45720" rIns="91440" bIns="45720" rtlCol="0" anchor="ctr"/>
          <a:lstStyle>
            <a:lvl1pPr algn="r">
              <a:defRPr sz="1200">
                <a:ln>
                  <a:solidFill>
                    <a:schemeClr val="bg1">
                      <a:lumMod val="50000"/>
                    </a:schemeClr>
                  </a:solidFill>
                </a:ln>
                <a:solidFill>
                  <a:srgbClr val="898989"/>
                </a:solidFill>
              </a:defRPr>
            </a:lvl1pPr>
          </a:lstStyle>
          <a:p>
            <a:fld id="{582DF298-D7A2-4B20-BEC1-6098A5F3190C}" type="slidenum">
              <a:rPr kumimoji="1" lang="ja-JP" altLang="en-US" smtClean="0"/>
              <a:pPr/>
              <a:t>&lt;#&gt;</a:t>
            </a:fld>
            <a:endParaRPr kumimoji="1" lang="ja-JP" altLang="en-US"/>
          </a:p>
        </p:txBody>
      </p:sp>
      <p:sp>
        <p:nvSpPr>
          <p:cNvPr id="11" name="日付プレースホルダ 11"/>
          <p:cNvSpPr>
            <a:spLocks noGrp="1"/>
          </p:cNvSpPr>
          <p:nvPr>
            <p:ph type="dt" sz="half" idx="2"/>
          </p:nvPr>
        </p:nvSpPr>
        <p:spPr>
          <a:xfrm>
            <a:off x="280613" y="6562150"/>
            <a:ext cx="2133600" cy="241200"/>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endParaRPr kumimoji="1" lang="ja-JP" altLang="en-US"/>
          </a:p>
        </p:txBody>
      </p:sp>
    </p:spTree>
    <p:extLst>
      <p:ext uri="{BB962C8B-B14F-4D97-AF65-F5344CB8AC3E}">
        <p14:creationId xmlns:p14="http://schemas.microsoft.com/office/powerpoint/2010/main" xmlns="" val="1399269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876433"/>
            <a:ext cx="7772400" cy="790575"/>
          </a:xfrm>
        </p:spPr>
        <p:txBody>
          <a:bodyPr/>
          <a:lstStyle>
            <a:lvl1pPr algn="ctr">
              <a:defRPr/>
            </a:lvl1p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2669125"/>
            <a:ext cx="6400800" cy="611717"/>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8" name="正方形/長方形 7"/>
          <p:cNvSpPr/>
          <p:nvPr/>
        </p:nvSpPr>
        <p:spPr>
          <a:xfrm>
            <a:off x="3423709" y="5000252"/>
            <a:ext cx="2296583" cy="46935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smtClean="0">
                <a:ln>
                  <a:noFill/>
                </a:ln>
                <a:solidFill>
                  <a:prstClr val="black"/>
                </a:solidFill>
                <a:effectLst/>
                <a:uLnTx/>
                <a:uFillTx/>
                <a:latin typeface="Avenir Black"/>
                <a:ea typeface="+mn-ea"/>
                <a:cs typeface="Avenir Black"/>
              </a:rPr>
              <a:t>MAMEZOU</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0" i="1" u="none" strike="noStrike" kern="1200" cap="none" spc="0" normalizeH="0" baseline="0" noProof="0" dirty="0" smtClean="0">
                <a:ln>
                  <a:noFill/>
                </a:ln>
                <a:solidFill>
                  <a:prstClr val="black"/>
                </a:solidFill>
                <a:effectLst/>
                <a:uLnTx/>
                <a:uFillTx/>
                <a:latin typeface="Avenir Black"/>
                <a:ea typeface="+mn-ea"/>
                <a:cs typeface="Avenir Black"/>
              </a:rPr>
              <a:t>Your intelligence, We embody. </a:t>
            </a:r>
            <a:endParaRPr kumimoji="1" lang="ja-JP" altLang="en-US" sz="1050" b="0" i="1" u="none" strike="noStrike" kern="1200" cap="none" spc="0" normalizeH="0" baseline="0" noProof="0" dirty="0">
              <a:ln>
                <a:noFill/>
              </a:ln>
              <a:solidFill>
                <a:prstClr val="black"/>
              </a:solidFill>
              <a:effectLst/>
              <a:uLnTx/>
              <a:uFillTx/>
              <a:latin typeface="Avenir Black"/>
              <a:ea typeface="+mn-ea"/>
              <a:cs typeface="Avenir Black"/>
            </a:endParaRPr>
          </a:p>
        </p:txBody>
      </p:sp>
      <p:pic>
        <p:nvPicPr>
          <p:cNvPr id="10" name="図 9"/>
          <p:cNvPicPr>
            <a:picLocks noChangeAspect="1"/>
          </p:cNvPicPr>
          <p:nvPr/>
        </p:nvPicPr>
        <p:blipFill>
          <a:blip r:embed="rId2" cstate="print"/>
          <a:stretch>
            <a:fillRect/>
          </a:stretch>
        </p:blipFill>
        <p:spPr>
          <a:xfrm>
            <a:off x="4303184" y="4405225"/>
            <a:ext cx="537633" cy="575733"/>
          </a:xfrm>
          <a:prstGeom prst="rect">
            <a:avLst/>
          </a:prstGeom>
          <a:ln w="28575" cmpd="sng">
            <a:solidFill>
              <a:schemeClr val="tx1"/>
            </a:solidFill>
          </a:ln>
        </p:spPr>
      </p:pic>
      <p:sp>
        <p:nvSpPr>
          <p:cNvPr id="11" name="直角三角形 10"/>
          <p:cNvSpPr/>
          <p:nvPr/>
        </p:nvSpPr>
        <p:spPr>
          <a:xfrm flipV="1">
            <a:off x="-1" y="1576895"/>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直角三角形 11"/>
          <p:cNvSpPr/>
          <p:nvPr/>
        </p:nvSpPr>
        <p:spPr>
          <a:xfrm flipH="1" flipV="1">
            <a:off x="74083" y="3517881"/>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a:outerShdw blurRad="50800" dist="38100" dir="10800000" algn="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フッター プレースホルダー 4"/>
          <p:cNvSpPr>
            <a:spLocks noGrp="1"/>
          </p:cNvSpPr>
          <p:nvPr>
            <p:ph type="ftr" sz="quarter" idx="3"/>
          </p:nvPr>
        </p:nvSpPr>
        <p:spPr>
          <a:xfrm>
            <a:off x="5134894" y="6559069"/>
            <a:ext cx="3108326" cy="240165"/>
          </a:xfrm>
          <a:prstGeom prst="rect">
            <a:avLst/>
          </a:prstGeom>
        </p:spPr>
        <p:txBody>
          <a:bodyPr vert="horz" lIns="91440" tIns="45720" rIns="91440" bIns="45720" rtlCol="0" anchor="t"/>
          <a:lstStyle>
            <a:lvl1pPr marL="0" marR="0" indent="0" algn="r" defTabSz="457200" rtl="0" eaLnBrk="1" fontAlgn="auto" latinLnBrk="0" hangingPunct="1">
              <a:lnSpc>
                <a:spcPct val="100000"/>
              </a:lnSpc>
              <a:spcBef>
                <a:spcPts val="0"/>
              </a:spcBef>
              <a:spcAft>
                <a:spcPts val="0"/>
              </a:spcAft>
              <a:buClrTx/>
              <a:buSzTx/>
              <a:buFontTx/>
              <a:buNone/>
              <a:tabLst/>
              <a:defRPr sz="900">
                <a:solidFill>
                  <a:srgbClr val="000000"/>
                </a:solidFill>
                <a:latin typeface="Avenir Book"/>
                <a:cs typeface="Avenir Book"/>
              </a:defRPr>
            </a:lvl1pPr>
          </a:lstStyle>
          <a:p>
            <a:endParaRPr kumimoji="1" lang="ja-JP" altLang="en-US"/>
          </a:p>
        </p:txBody>
      </p:sp>
    </p:spTree>
    <p:extLst>
      <p:ext uri="{BB962C8B-B14F-4D97-AF65-F5344CB8AC3E}">
        <p14:creationId xmlns:p14="http://schemas.microsoft.com/office/powerpoint/2010/main" xmlns="" val="3423517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876433"/>
            <a:ext cx="7772400" cy="1421167"/>
          </a:xfrm>
        </p:spPr>
        <p:txBody>
          <a:bodyPr/>
          <a:lstStyle>
            <a:lvl1pPr algn="ctr">
              <a:defRPr/>
            </a:lvl1p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5335200"/>
            <a:ext cx="6400800" cy="611717"/>
          </a:xfrm>
        </p:spPr>
        <p:txBody>
          <a:bodyPr anchor="ctr"/>
          <a:lstStyle>
            <a:lvl1pPr marL="0" indent="0" algn="ctr">
              <a:buNone/>
              <a:defRPr>
                <a:solidFill>
                  <a:schemeClr val="tx1">
                    <a:lumMod val="85000"/>
                    <a:lumOff val="1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11" name="直角三角形 10"/>
          <p:cNvSpPr/>
          <p:nvPr/>
        </p:nvSpPr>
        <p:spPr>
          <a:xfrm flipV="1">
            <a:off x="-1" y="1576895"/>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直角三角形 11"/>
          <p:cNvSpPr/>
          <p:nvPr/>
        </p:nvSpPr>
        <p:spPr>
          <a:xfrm flipH="1" flipV="1">
            <a:off x="74083" y="3517881"/>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a:outerShdw blurRad="50800" dist="38100" dir="10800000" algn="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フッター プレースホルダー 4"/>
          <p:cNvSpPr>
            <a:spLocks noGrp="1"/>
          </p:cNvSpPr>
          <p:nvPr>
            <p:ph type="ftr" sz="quarter" idx="3"/>
          </p:nvPr>
        </p:nvSpPr>
        <p:spPr>
          <a:xfrm>
            <a:off x="5134894" y="6559069"/>
            <a:ext cx="3108326" cy="240165"/>
          </a:xfrm>
          <a:prstGeom prst="rect">
            <a:avLst/>
          </a:prstGeom>
        </p:spPr>
        <p:txBody>
          <a:bodyPr vert="horz" lIns="91440" tIns="45720" rIns="91440" bIns="45720" rtlCol="0" anchor="t"/>
          <a:lstStyle>
            <a:lvl1pPr marL="0" marR="0" indent="0" algn="r" defTabSz="457200" rtl="0" eaLnBrk="1" fontAlgn="auto" latinLnBrk="0" hangingPunct="1">
              <a:lnSpc>
                <a:spcPct val="100000"/>
              </a:lnSpc>
              <a:spcBef>
                <a:spcPts val="0"/>
              </a:spcBef>
              <a:spcAft>
                <a:spcPts val="0"/>
              </a:spcAft>
              <a:buClrTx/>
              <a:buSzTx/>
              <a:buFontTx/>
              <a:buNone/>
              <a:tabLst/>
              <a:defRPr sz="900">
                <a:solidFill>
                  <a:srgbClr val="000000"/>
                </a:solidFill>
                <a:latin typeface="Avenir Book"/>
                <a:cs typeface="Avenir Book"/>
              </a:defRPr>
            </a:lvl1pPr>
          </a:lstStyle>
          <a:p>
            <a:endParaRPr kumimoji="1" lang="ja-JP" altLang="en-US"/>
          </a:p>
        </p:txBody>
      </p:sp>
    </p:spTree>
    <p:extLst>
      <p:ext uri="{BB962C8B-B14F-4D97-AF65-F5344CB8AC3E}">
        <p14:creationId xmlns:p14="http://schemas.microsoft.com/office/powerpoint/2010/main" xmlns="" val="3423517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438161" y="2318807"/>
            <a:ext cx="7772400" cy="500028"/>
          </a:xfrm>
        </p:spPr>
        <p:txBody>
          <a:bodyPr anchor="t"/>
          <a:lstStyle>
            <a:lvl1pPr algn="l">
              <a:defRPr sz="2400" b="1" cap="all"/>
            </a:lvl1pPr>
          </a:lstStyle>
          <a:p>
            <a:r>
              <a:rPr kumimoji="1" lang="ja-JP" altLang="en-US" smtClean="0"/>
              <a:t>マスタ タイトルの書式設定</a:t>
            </a:r>
            <a:endParaRPr kumimoji="1" lang="ja-JP" altLang="en-US" dirty="0"/>
          </a:p>
        </p:txBody>
      </p:sp>
      <p:sp>
        <p:nvSpPr>
          <p:cNvPr id="3" name="テキスト プレースホルダー 2"/>
          <p:cNvSpPr>
            <a:spLocks noGrp="1"/>
          </p:cNvSpPr>
          <p:nvPr>
            <p:ph type="body" idx="1"/>
          </p:nvPr>
        </p:nvSpPr>
        <p:spPr>
          <a:xfrm>
            <a:off x="858284" y="2996260"/>
            <a:ext cx="7772400" cy="469690"/>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10" name="直角三角形 9"/>
          <p:cNvSpPr/>
          <p:nvPr/>
        </p:nvSpPr>
        <p:spPr>
          <a:xfrm flipV="1">
            <a:off x="74083" y="2818835"/>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直角三角形 10"/>
          <p:cNvSpPr/>
          <p:nvPr/>
        </p:nvSpPr>
        <p:spPr>
          <a:xfrm flipH="1" flipV="1">
            <a:off x="74083" y="2957541"/>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a:outerShdw blurRad="50800" dist="38100" dir="10800000" algn="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3153844" y="5000252"/>
            <a:ext cx="2296583" cy="46935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smtClean="0">
                <a:ln>
                  <a:noFill/>
                </a:ln>
                <a:solidFill>
                  <a:prstClr val="black"/>
                </a:solidFill>
                <a:effectLst/>
                <a:uLnTx/>
                <a:uFillTx/>
                <a:latin typeface="Avenir Black"/>
                <a:ea typeface="+mn-ea"/>
                <a:cs typeface="Avenir Black"/>
              </a:rPr>
              <a:t>MAMEZOU</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0" i="1" u="none" strike="noStrike" kern="1200" cap="none" spc="0" normalizeH="0" baseline="0" noProof="0" dirty="0" smtClean="0">
                <a:ln>
                  <a:noFill/>
                </a:ln>
                <a:solidFill>
                  <a:prstClr val="black"/>
                </a:solidFill>
                <a:effectLst/>
                <a:uLnTx/>
                <a:uFillTx/>
                <a:latin typeface="Avenir Black"/>
                <a:ea typeface="+mn-ea"/>
                <a:cs typeface="Avenir Black"/>
              </a:rPr>
              <a:t>Your intelligence, We embody. </a:t>
            </a:r>
            <a:endParaRPr kumimoji="1" lang="ja-JP" altLang="en-US" sz="1050" b="0" i="1" u="none" strike="noStrike" kern="1200" cap="none" spc="0" normalizeH="0" baseline="0" noProof="0" dirty="0">
              <a:ln>
                <a:noFill/>
              </a:ln>
              <a:solidFill>
                <a:prstClr val="black"/>
              </a:solidFill>
              <a:effectLst/>
              <a:uLnTx/>
              <a:uFillTx/>
              <a:latin typeface="Avenir Black"/>
              <a:ea typeface="+mn-ea"/>
              <a:cs typeface="Avenir Black"/>
            </a:endParaRPr>
          </a:p>
        </p:txBody>
      </p:sp>
      <p:pic>
        <p:nvPicPr>
          <p:cNvPr id="13" name="図 12"/>
          <p:cNvPicPr>
            <a:picLocks noChangeAspect="1"/>
          </p:cNvPicPr>
          <p:nvPr/>
        </p:nvPicPr>
        <p:blipFill>
          <a:blip r:embed="rId2" cstate="print"/>
          <a:stretch>
            <a:fillRect/>
          </a:stretch>
        </p:blipFill>
        <p:spPr>
          <a:xfrm>
            <a:off x="4042832" y="4405225"/>
            <a:ext cx="537633" cy="575733"/>
          </a:xfrm>
          <a:prstGeom prst="rect">
            <a:avLst/>
          </a:prstGeom>
          <a:ln w="28575" cmpd="sng">
            <a:solidFill>
              <a:schemeClr val="tx1"/>
            </a:solidFill>
          </a:ln>
        </p:spPr>
      </p:pic>
      <p:sp>
        <p:nvSpPr>
          <p:cNvPr id="17" name="フッター プレースホルダー 4"/>
          <p:cNvSpPr>
            <a:spLocks noGrp="1"/>
          </p:cNvSpPr>
          <p:nvPr>
            <p:ph type="ftr" sz="quarter" idx="3"/>
          </p:nvPr>
        </p:nvSpPr>
        <p:spPr>
          <a:xfrm>
            <a:off x="5134894" y="6559069"/>
            <a:ext cx="3108326" cy="240165"/>
          </a:xfrm>
          <a:prstGeom prst="rect">
            <a:avLst/>
          </a:prstGeom>
        </p:spPr>
        <p:txBody>
          <a:bodyPr vert="horz" lIns="91440" tIns="45720" rIns="91440" bIns="45720" rtlCol="0" anchor="t"/>
          <a:lstStyle>
            <a:lvl1pPr marL="0" marR="0" indent="0" algn="r" defTabSz="457200" rtl="0" eaLnBrk="1" fontAlgn="auto" latinLnBrk="0" hangingPunct="1">
              <a:lnSpc>
                <a:spcPct val="100000"/>
              </a:lnSpc>
              <a:spcBef>
                <a:spcPts val="0"/>
              </a:spcBef>
              <a:spcAft>
                <a:spcPts val="0"/>
              </a:spcAft>
              <a:buClrTx/>
              <a:buSzTx/>
              <a:buFontTx/>
              <a:buNone/>
              <a:tabLst/>
              <a:defRPr sz="900">
                <a:solidFill>
                  <a:srgbClr val="000000"/>
                </a:solidFill>
                <a:latin typeface="Avenir Book"/>
                <a:cs typeface="Avenir Book"/>
              </a:defRPr>
            </a:lvl1pPr>
          </a:lstStyle>
          <a:p>
            <a:endParaRPr kumimoji="1" lang="ja-JP" altLang="en-US"/>
          </a:p>
        </p:txBody>
      </p:sp>
      <p:sp>
        <p:nvSpPr>
          <p:cNvPr id="18" name="スライド番号プレースホルダー 5"/>
          <p:cNvSpPr>
            <a:spLocks noGrp="1"/>
          </p:cNvSpPr>
          <p:nvPr>
            <p:ph type="sldNum" sz="quarter" idx="4"/>
          </p:nvPr>
        </p:nvSpPr>
        <p:spPr>
          <a:xfrm>
            <a:off x="8431760" y="6559069"/>
            <a:ext cx="571482" cy="250243"/>
          </a:xfrm>
          <a:prstGeom prst="rect">
            <a:avLst/>
          </a:prstGeom>
          <a:ln>
            <a:solidFill>
              <a:schemeClr val="bg1">
                <a:lumMod val="50000"/>
              </a:schemeClr>
            </a:solidFill>
          </a:ln>
        </p:spPr>
        <p:txBody>
          <a:bodyPr vert="horz" lIns="91440" tIns="45720" rIns="91440" bIns="45720" rtlCol="0" anchor="ctr"/>
          <a:lstStyle>
            <a:lvl1pPr algn="r">
              <a:defRPr sz="1200">
                <a:ln>
                  <a:solidFill>
                    <a:schemeClr val="bg1">
                      <a:lumMod val="50000"/>
                    </a:schemeClr>
                  </a:solidFill>
                </a:ln>
                <a:solidFill>
                  <a:srgbClr val="898989"/>
                </a:solidFill>
              </a:defRPr>
            </a:lvl1pPr>
          </a:lstStyle>
          <a:p>
            <a:fld id="{582DF298-D7A2-4B20-BEC1-6098A5F3190C}" type="slidenum">
              <a:rPr kumimoji="1" lang="ja-JP" altLang="en-US" smtClean="0"/>
              <a:pPr/>
              <a:t>&lt;#&gt;</a:t>
            </a:fld>
            <a:endParaRPr kumimoji="1" lang="ja-JP" altLang="en-US"/>
          </a:p>
        </p:txBody>
      </p:sp>
      <p:sp>
        <p:nvSpPr>
          <p:cNvPr id="19" name="日付プレースホルダ 11"/>
          <p:cNvSpPr>
            <a:spLocks noGrp="1"/>
          </p:cNvSpPr>
          <p:nvPr>
            <p:ph type="dt" sz="half" idx="2"/>
          </p:nvPr>
        </p:nvSpPr>
        <p:spPr>
          <a:xfrm>
            <a:off x="280613" y="6562150"/>
            <a:ext cx="2133600" cy="241200"/>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endParaRPr kumimoji="1" lang="ja-JP" altLang="en-US"/>
          </a:p>
        </p:txBody>
      </p:sp>
    </p:spTree>
    <p:extLst>
      <p:ext uri="{BB962C8B-B14F-4D97-AF65-F5344CB8AC3E}">
        <p14:creationId xmlns:p14="http://schemas.microsoft.com/office/powerpoint/2010/main" xmlns="" val="427433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白紙">
    <p:spTree>
      <p:nvGrpSpPr>
        <p:cNvPr id="1" name=""/>
        <p:cNvGrpSpPr/>
        <p:nvPr/>
      </p:nvGrpSpPr>
      <p:grpSpPr>
        <a:xfrm>
          <a:off x="0" y="0"/>
          <a:ext cx="0" cy="0"/>
          <a:chOff x="0" y="0"/>
          <a:chExt cx="0" cy="0"/>
        </a:xfrm>
      </p:grpSpPr>
      <p:grpSp>
        <p:nvGrpSpPr>
          <p:cNvPr id="2" name="図形グループ 4"/>
          <p:cNvGrpSpPr/>
          <p:nvPr/>
        </p:nvGrpSpPr>
        <p:grpSpPr>
          <a:xfrm>
            <a:off x="3423709" y="2704945"/>
            <a:ext cx="2296583" cy="1129759"/>
            <a:chOff x="3153844" y="1196602"/>
            <a:chExt cx="2296583" cy="1129759"/>
          </a:xfrm>
        </p:grpSpPr>
        <p:sp>
          <p:nvSpPr>
            <p:cNvPr id="6" name="正方形/長方形 5"/>
            <p:cNvSpPr/>
            <p:nvPr userDrawn="1"/>
          </p:nvSpPr>
          <p:spPr>
            <a:xfrm>
              <a:off x="3153844" y="1857002"/>
              <a:ext cx="2296583" cy="46935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smtClean="0">
                  <a:ln>
                    <a:noFill/>
                  </a:ln>
                  <a:solidFill>
                    <a:prstClr val="black"/>
                  </a:solidFill>
                  <a:effectLst/>
                  <a:uLnTx/>
                  <a:uFillTx/>
                  <a:latin typeface="Avenir Black"/>
                  <a:ea typeface="+mn-ea"/>
                  <a:cs typeface="Avenir Black"/>
                </a:rPr>
                <a:t>MAMEZOU</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0" i="1" u="none" strike="noStrike" kern="1200" cap="none" spc="0" normalizeH="0" baseline="0" noProof="0" dirty="0" smtClean="0">
                  <a:ln>
                    <a:noFill/>
                  </a:ln>
                  <a:solidFill>
                    <a:prstClr val="black"/>
                  </a:solidFill>
                  <a:effectLst/>
                  <a:uLnTx/>
                  <a:uFillTx/>
                  <a:latin typeface="Avenir Black"/>
                  <a:ea typeface="+mn-ea"/>
                  <a:cs typeface="Avenir Black"/>
                </a:rPr>
                <a:t>Your intelligence, We embody</a:t>
              </a:r>
              <a:r>
                <a:rPr kumimoji="1" lang="en-US" altLang="ja-JP" sz="1050" b="0" i="0" u="none" strike="noStrike" kern="1200" cap="none" spc="0" normalizeH="0" baseline="0" noProof="0" dirty="0" smtClean="0">
                  <a:ln>
                    <a:noFill/>
                  </a:ln>
                  <a:solidFill>
                    <a:prstClr val="black"/>
                  </a:solidFill>
                  <a:effectLst/>
                  <a:uLnTx/>
                  <a:uFillTx/>
                  <a:latin typeface="Avenir Black"/>
                  <a:ea typeface="+mn-ea"/>
                  <a:cs typeface="Avenir Black"/>
                </a:rPr>
                <a:t>. </a:t>
              </a:r>
              <a:endParaRPr kumimoji="1" lang="ja-JP" altLang="en-US" sz="1050" b="0" i="0" u="none" strike="noStrike" kern="1200" cap="none" spc="0" normalizeH="0" baseline="0" noProof="0" dirty="0">
                <a:ln>
                  <a:noFill/>
                </a:ln>
                <a:solidFill>
                  <a:prstClr val="black"/>
                </a:solidFill>
                <a:effectLst/>
                <a:uLnTx/>
                <a:uFillTx/>
                <a:latin typeface="Avenir Black"/>
                <a:ea typeface="+mn-ea"/>
                <a:cs typeface="Avenir Black"/>
              </a:endParaRPr>
            </a:p>
          </p:txBody>
        </p:sp>
        <p:pic>
          <p:nvPicPr>
            <p:cNvPr id="7" name="図 6"/>
            <p:cNvPicPr>
              <a:picLocks noChangeAspect="1"/>
            </p:cNvPicPr>
            <p:nvPr userDrawn="1"/>
          </p:nvPicPr>
          <p:blipFill>
            <a:blip r:embed="rId2" cstate="print"/>
            <a:stretch>
              <a:fillRect/>
            </a:stretch>
          </p:blipFill>
          <p:spPr>
            <a:xfrm>
              <a:off x="4042832" y="1196602"/>
              <a:ext cx="537633" cy="575733"/>
            </a:xfrm>
            <a:prstGeom prst="rect">
              <a:avLst/>
            </a:prstGeom>
            <a:ln w="28575" cmpd="sng">
              <a:solidFill>
                <a:schemeClr val="tx1"/>
              </a:solidFill>
            </a:ln>
          </p:spPr>
        </p:pic>
      </p:grpSp>
      <p:sp>
        <p:nvSpPr>
          <p:cNvPr id="8" name="直角三角形 7"/>
          <p:cNvSpPr/>
          <p:nvPr/>
        </p:nvSpPr>
        <p:spPr>
          <a:xfrm flipV="1">
            <a:off x="74083" y="2466824"/>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直角三角形 8"/>
          <p:cNvSpPr/>
          <p:nvPr/>
        </p:nvSpPr>
        <p:spPr>
          <a:xfrm flipH="1" flipV="1">
            <a:off x="74083" y="4015309"/>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a:outerShdw blurRad="50800" dist="38100" dir="10800000" algn="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プレースホルダー 9"/>
          <p:cNvSpPr>
            <a:spLocks noGrp="1"/>
          </p:cNvSpPr>
          <p:nvPr>
            <p:ph type="body" sz="quarter" idx="13"/>
          </p:nvPr>
        </p:nvSpPr>
        <p:spPr>
          <a:xfrm>
            <a:off x="5652496" y="4235017"/>
            <a:ext cx="3350746" cy="2046610"/>
          </a:xfrm>
        </p:spPr>
        <p:txBody>
          <a:bodyPr>
            <a:normAutofit/>
          </a:bodyPr>
          <a:lstStyle>
            <a:lvl1pPr marL="0" indent="0">
              <a:buFontTx/>
              <a:buNone/>
              <a:defRPr sz="1200" cap="none" baseline="0">
                <a:latin typeface="HGP創英角ｺﾞｼｯｸUB" pitchFamily="50" charset="-128"/>
                <a:ea typeface="HGP創英角ｺﾞｼｯｸUB" pitchFamily="50" charset="-128"/>
              </a:defRPr>
            </a:lvl1pPr>
            <a:lvl2pPr>
              <a:defRPr sz="1200"/>
            </a:lvl2pPr>
            <a:lvl3pPr>
              <a:defRPr sz="1200"/>
            </a:lvl3pPr>
            <a:lvl4pPr>
              <a:defRPr sz="1200"/>
            </a:lvl4pPr>
            <a:lvl5pPr>
              <a:defRPr sz="1200"/>
            </a:lvl5pPr>
          </a:lstStyle>
          <a:p>
            <a:pPr lvl="0"/>
            <a:r>
              <a:rPr kumimoji="1" lang="ja-JP" altLang="en-US" smtClean="0"/>
              <a:t>マスタ テキストの書式設定</a:t>
            </a:r>
          </a:p>
        </p:txBody>
      </p:sp>
      <p:sp>
        <p:nvSpPr>
          <p:cNvPr id="11" name="フッター プレースホルダー 4"/>
          <p:cNvSpPr>
            <a:spLocks noGrp="1"/>
          </p:cNvSpPr>
          <p:nvPr>
            <p:ph type="ftr" sz="quarter" idx="3"/>
          </p:nvPr>
        </p:nvSpPr>
        <p:spPr>
          <a:xfrm>
            <a:off x="5134894" y="6559069"/>
            <a:ext cx="3108326" cy="240165"/>
          </a:xfrm>
          <a:prstGeom prst="rect">
            <a:avLst/>
          </a:prstGeom>
        </p:spPr>
        <p:txBody>
          <a:bodyPr vert="horz" lIns="91440" tIns="45720" rIns="91440" bIns="45720" rtlCol="0" anchor="t"/>
          <a:lstStyle>
            <a:lvl1pPr marL="0" marR="0" indent="0" algn="r" defTabSz="457200" rtl="0" eaLnBrk="1" fontAlgn="auto" latinLnBrk="0" hangingPunct="1">
              <a:lnSpc>
                <a:spcPct val="100000"/>
              </a:lnSpc>
              <a:spcBef>
                <a:spcPts val="0"/>
              </a:spcBef>
              <a:spcAft>
                <a:spcPts val="0"/>
              </a:spcAft>
              <a:buClrTx/>
              <a:buSzTx/>
              <a:buFontTx/>
              <a:buNone/>
              <a:tabLst/>
              <a:defRPr sz="900">
                <a:solidFill>
                  <a:srgbClr val="000000"/>
                </a:solidFill>
                <a:latin typeface="Avenir Book"/>
                <a:cs typeface="Avenir Book"/>
              </a:defRPr>
            </a:lvl1pPr>
          </a:lstStyle>
          <a:p>
            <a:endParaRPr kumimoji="1" lang="ja-JP" altLang="en-US"/>
          </a:p>
        </p:txBody>
      </p:sp>
    </p:spTree>
    <p:extLst>
      <p:ext uri="{BB962C8B-B14F-4D97-AF65-F5344CB8AC3E}">
        <p14:creationId xmlns:p14="http://schemas.microsoft.com/office/powerpoint/2010/main" xmlns="" val="1270632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スライド番号プレースホルダー 5"/>
          <p:cNvSpPr>
            <a:spLocks noGrp="1"/>
          </p:cNvSpPr>
          <p:nvPr>
            <p:ph type="sldNum" sz="quarter" idx="12"/>
          </p:nvPr>
        </p:nvSpPr>
        <p:spPr/>
        <p:txBody>
          <a:bodyPr/>
          <a:lstStyle/>
          <a:p>
            <a:fld id="{03C31CAC-7082-8844-AD02-9405672F2DDA}" type="slidenum">
              <a:rPr kumimoji="1" lang="ja-JP" altLang="en-US" smtClean="0"/>
              <a:pPr/>
              <a:t>&lt;#&gt;</a:t>
            </a:fld>
            <a:endParaRPr kumimoji="1" lang="ja-JP" altLang="en-US"/>
          </a:p>
        </p:txBody>
      </p:sp>
      <p:sp>
        <p:nvSpPr>
          <p:cNvPr id="7" name="日付プレースホルダ 11"/>
          <p:cNvSpPr>
            <a:spLocks noGrp="1"/>
          </p:cNvSpPr>
          <p:nvPr>
            <p:ph type="dt" sz="half" idx="2"/>
          </p:nvPr>
        </p:nvSpPr>
        <p:spPr>
          <a:xfrm>
            <a:off x="6201694" y="6562150"/>
            <a:ext cx="2133600" cy="241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p>
        </p:txBody>
      </p:sp>
    </p:spTree>
    <p:extLst>
      <p:ext uri="{BB962C8B-B14F-4D97-AF65-F5344CB8AC3E}">
        <p14:creationId xmlns:p14="http://schemas.microsoft.com/office/powerpoint/2010/main" xmlns="" val="1036225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5" name="スライド番号プレースホルダー 4"/>
          <p:cNvSpPr>
            <a:spLocks noGrp="1"/>
          </p:cNvSpPr>
          <p:nvPr>
            <p:ph type="sldNum" sz="quarter" idx="12"/>
          </p:nvPr>
        </p:nvSpPr>
        <p:spPr/>
        <p:txBody>
          <a:bodyPr/>
          <a:lstStyle/>
          <a:p>
            <a:fld id="{03C31CAC-7082-8844-AD02-9405672F2DDA}" type="slidenum">
              <a:rPr kumimoji="1" lang="ja-JP" altLang="en-US" smtClean="0"/>
              <a:pPr/>
              <a:t>&lt;#&gt;</a:t>
            </a:fld>
            <a:endParaRPr kumimoji="1" lang="ja-JP" altLang="en-US"/>
          </a:p>
        </p:txBody>
      </p:sp>
      <p:sp>
        <p:nvSpPr>
          <p:cNvPr id="6" name="日付プレースホルダ 11"/>
          <p:cNvSpPr>
            <a:spLocks noGrp="1"/>
          </p:cNvSpPr>
          <p:nvPr>
            <p:ph type="dt" sz="half" idx="2"/>
          </p:nvPr>
        </p:nvSpPr>
        <p:spPr>
          <a:xfrm>
            <a:off x="6201694" y="6562150"/>
            <a:ext cx="2133600" cy="241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p>
        </p:txBody>
      </p:sp>
    </p:spTree>
    <p:extLst>
      <p:ext uri="{BB962C8B-B14F-4D97-AF65-F5344CB8AC3E}">
        <p14:creationId xmlns:p14="http://schemas.microsoft.com/office/powerpoint/2010/main" xmlns="" val="654899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280612" y="126474"/>
            <a:ext cx="8722629" cy="392112"/>
          </a:xfrm>
          <a:prstGeom prst="rect">
            <a:avLst/>
          </a:prstGeom>
        </p:spPr>
        <p:txBody>
          <a:bodyPr vert="horz" lIns="91440" tIns="45720" rIns="91440" bIns="45720" rtlCol="0" anchor="ctr">
            <a:noAutofit/>
          </a:bodyPr>
          <a:lstStyle/>
          <a:p>
            <a:r>
              <a:rPr kumimoji="1" lang="ja-JP" altLang="en-US" dirty="0" smtClean="0"/>
              <a:t>マスター タイトルの書式設定</a:t>
            </a:r>
            <a:endParaRPr kumimoji="1" lang="ja-JP" altLang="en-US" dirty="0"/>
          </a:p>
        </p:txBody>
      </p:sp>
      <p:sp>
        <p:nvSpPr>
          <p:cNvPr id="3" name="テキスト プレースホルダー 2"/>
          <p:cNvSpPr>
            <a:spLocks noGrp="1"/>
          </p:cNvSpPr>
          <p:nvPr>
            <p:ph type="body" idx="1"/>
          </p:nvPr>
        </p:nvSpPr>
        <p:spPr>
          <a:xfrm>
            <a:off x="280613" y="790688"/>
            <a:ext cx="8722629" cy="5608602"/>
          </a:xfrm>
          <a:prstGeom prst="rect">
            <a:avLst/>
          </a:prstGeom>
        </p:spPr>
        <p:txBody>
          <a:bodyPr vert="horz" lIns="91440" tIns="45720" rIns="91440" bIns="45720" rtlCol="0">
            <a:normAutofit/>
          </a:body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5" name="フッター プレースホルダー 4"/>
          <p:cNvSpPr>
            <a:spLocks noGrp="1"/>
          </p:cNvSpPr>
          <p:nvPr>
            <p:ph type="ftr" sz="quarter" idx="3"/>
          </p:nvPr>
        </p:nvSpPr>
        <p:spPr>
          <a:xfrm>
            <a:off x="5134894" y="6559069"/>
            <a:ext cx="3108326" cy="240165"/>
          </a:xfrm>
          <a:prstGeom prst="rect">
            <a:avLst/>
          </a:prstGeom>
        </p:spPr>
        <p:txBody>
          <a:bodyPr vert="horz" lIns="91440" tIns="45720" rIns="91440" bIns="45720" rtlCol="0" anchor="t"/>
          <a:lstStyle>
            <a:lvl1pPr marL="0" marR="0" indent="0" algn="r" defTabSz="457200" rtl="0" eaLnBrk="1" fontAlgn="auto" latinLnBrk="0" hangingPunct="1">
              <a:lnSpc>
                <a:spcPct val="100000"/>
              </a:lnSpc>
              <a:spcBef>
                <a:spcPts val="0"/>
              </a:spcBef>
              <a:spcAft>
                <a:spcPts val="0"/>
              </a:spcAft>
              <a:buClrTx/>
              <a:buSzTx/>
              <a:buFontTx/>
              <a:buNone/>
              <a:tabLst/>
              <a:defRPr sz="900">
                <a:solidFill>
                  <a:srgbClr val="000000"/>
                </a:solidFill>
                <a:latin typeface="Avenir Book"/>
                <a:cs typeface="Avenir Book"/>
              </a:defRPr>
            </a:lvl1pPr>
          </a:lstStyle>
          <a:p>
            <a:endParaRPr kumimoji="1" lang="ja-JP" altLang="en-US"/>
          </a:p>
        </p:txBody>
      </p:sp>
      <p:sp>
        <p:nvSpPr>
          <p:cNvPr id="6" name="スライド番号プレースホルダー 5"/>
          <p:cNvSpPr>
            <a:spLocks noGrp="1"/>
          </p:cNvSpPr>
          <p:nvPr>
            <p:ph type="sldNum" sz="quarter" idx="4"/>
          </p:nvPr>
        </p:nvSpPr>
        <p:spPr>
          <a:xfrm>
            <a:off x="8431760" y="6559069"/>
            <a:ext cx="571482" cy="250243"/>
          </a:xfrm>
          <a:prstGeom prst="rect">
            <a:avLst/>
          </a:prstGeom>
          <a:ln>
            <a:solidFill>
              <a:schemeClr val="bg1">
                <a:lumMod val="50000"/>
              </a:schemeClr>
            </a:solidFill>
          </a:ln>
        </p:spPr>
        <p:txBody>
          <a:bodyPr vert="horz" lIns="91440" tIns="45720" rIns="91440" bIns="45720" rtlCol="0" anchor="ctr"/>
          <a:lstStyle>
            <a:lvl1pPr algn="r">
              <a:defRPr sz="1200">
                <a:ln>
                  <a:solidFill>
                    <a:schemeClr val="bg1">
                      <a:lumMod val="50000"/>
                    </a:schemeClr>
                  </a:solidFill>
                </a:ln>
                <a:solidFill>
                  <a:srgbClr val="898989"/>
                </a:solidFill>
              </a:defRPr>
            </a:lvl1pPr>
          </a:lstStyle>
          <a:p>
            <a:fld id="{CC2262A7-76CD-45CB-9E00-9CFFD854BFD0}" type="slidenum">
              <a:rPr kumimoji="1" lang="ja-JP" altLang="en-US" smtClean="0"/>
              <a:pPr/>
              <a:t>&lt;#&gt;</a:t>
            </a:fld>
            <a:endParaRPr kumimoji="1" lang="ja-JP" altLang="en-US" dirty="0"/>
          </a:p>
        </p:txBody>
      </p:sp>
      <p:sp>
        <p:nvSpPr>
          <p:cNvPr id="7" name="直角三角形 6"/>
          <p:cNvSpPr/>
          <p:nvPr/>
        </p:nvSpPr>
        <p:spPr>
          <a:xfrm flipV="1">
            <a:off x="-1" y="603251"/>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直角三角形 8"/>
          <p:cNvSpPr/>
          <p:nvPr/>
        </p:nvSpPr>
        <p:spPr>
          <a:xfrm flipH="1">
            <a:off x="99484" y="6370703"/>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a:outerShdw blurRad="50800" dist="38100" dir="10800000" algn="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日付プレースホルダ 11"/>
          <p:cNvSpPr>
            <a:spLocks noGrp="1"/>
          </p:cNvSpPr>
          <p:nvPr>
            <p:ph type="dt" sz="half" idx="2"/>
          </p:nvPr>
        </p:nvSpPr>
        <p:spPr>
          <a:xfrm>
            <a:off x="280613" y="6562150"/>
            <a:ext cx="2133600" cy="241200"/>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endParaRPr kumimoji="1" lang="ja-JP" altLang="en-US"/>
          </a:p>
        </p:txBody>
      </p:sp>
      <p:sp>
        <p:nvSpPr>
          <p:cNvPr id="10" name="テキスト ボックス 9"/>
          <p:cNvSpPr txBox="1"/>
          <p:nvPr/>
        </p:nvSpPr>
        <p:spPr>
          <a:xfrm>
            <a:off x="6585819" y="6352379"/>
            <a:ext cx="2537874"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dirty="0" smtClean="0">
                <a:solidFill>
                  <a:schemeClr val="bg1"/>
                </a:solidFill>
              </a:rPr>
              <a:t>MAMEZOU</a:t>
            </a:r>
            <a:r>
              <a:rPr kumimoji="1" lang="ja-JP" altLang="en-US" sz="900" dirty="0" smtClean="0">
                <a:solidFill>
                  <a:schemeClr val="bg1"/>
                </a:solidFill>
              </a:rPr>
              <a:t>　</a:t>
            </a:r>
            <a:r>
              <a:rPr kumimoji="1" lang="en-US" altLang="ja-JP" sz="900" b="0" i="1" u="none" strike="noStrike" kern="1200" cap="none" spc="0" normalizeH="0" baseline="0" noProof="0" dirty="0" smtClean="0">
                <a:ln>
                  <a:noFill/>
                </a:ln>
                <a:solidFill>
                  <a:schemeClr val="bg1"/>
                </a:solidFill>
                <a:effectLst/>
                <a:uLnTx/>
                <a:uFillTx/>
                <a:latin typeface="Avenir Black"/>
                <a:ea typeface="+mn-ea"/>
                <a:cs typeface="Avenir Black"/>
              </a:rPr>
              <a:t>Your intelligence, We embody. </a:t>
            </a:r>
            <a:endParaRPr kumimoji="1" lang="ja-JP" altLang="en-US" sz="900" b="0" i="1" u="none" strike="noStrike" kern="1200" cap="none" spc="0" normalizeH="0" baseline="0" noProof="0" dirty="0" smtClean="0">
              <a:ln>
                <a:noFill/>
              </a:ln>
              <a:solidFill>
                <a:schemeClr val="bg1"/>
              </a:solidFill>
              <a:effectLst/>
              <a:uLnTx/>
              <a:uFillTx/>
              <a:latin typeface="Avenir Black"/>
              <a:ea typeface="+mn-ea"/>
              <a:cs typeface="Avenir Black"/>
            </a:endParaRPr>
          </a:p>
        </p:txBody>
      </p:sp>
    </p:spTree>
    <p:extLst>
      <p:ext uri="{BB962C8B-B14F-4D97-AF65-F5344CB8AC3E}">
        <p14:creationId xmlns:p14="http://schemas.microsoft.com/office/powerpoint/2010/main" xmlns="" val="15182613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4" r:id="rId5"/>
    <p:sldLayoutId id="2147483665" r:id="rId6"/>
    <p:sldLayoutId id="2147483666" r:id="rId7"/>
  </p:sldLayoutIdLst>
  <p:hf hdr="0" ftr="0" dt="0"/>
  <p:txStyles>
    <p:titleStyle>
      <a:lvl1pPr algn="l" defTabSz="457200" rtl="0" eaLnBrk="1" latinLnBrk="0" hangingPunct="1">
        <a:spcBef>
          <a:spcPct val="0"/>
        </a:spcBef>
        <a:buNone/>
        <a:defRPr kumimoji="1" sz="2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280612" y="126474"/>
            <a:ext cx="7874559" cy="392112"/>
          </a:xfrm>
          <a:prstGeom prst="rect">
            <a:avLst/>
          </a:prstGeom>
        </p:spPr>
        <p:txBody>
          <a:bodyPr vert="horz" lIns="91440" tIns="45720" rIns="91440" bIns="45720" rtlCol="0" anchor="ctr">
            <a:no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280613" y="790688"/>
            <a:ext cx="8722629" cy="5608602"/>
          </a:xfrm>
          <a:prstGeom prst="rect">
            <a:avLst/>
          </a:prstGeom>
        </p:spPr>
        <p:txBody>
          <a:bodyPr vert="horz" lIns="91440" tIns="45720" rIns="91440" bIns="45720" rtlCol="0">
            <a:normAutofit/>
          </a:body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6" name="スライド番号プレースホルダー 5"/>
          <p:cNvSpPr>
            <a:spLocks noGrp="1"/>
          </p:cNvSpPr>
          <p:nvPr>
            <p:ph type="sldNum" sz="quarter" idx="4"/>
          </p:nvPr>
        </p:nvSpPr>
        <p:spPr>
          <a:xfrm>
            <a:off x="8431760" y="6559069"/>
            <a:ext cx="571482" cy="250243"/>
          </a:xfrm>
          <a:prstGeom prst="rect">
            <a:avLst/>
          </a:prstGeom>
          <a:ln>
            <a:solidFill>
              <a:schemeClr val="bg1">
                <a:lumMod val="50000"/>
              </a:schemeClr>
            </a:solidFill>
          </a:ln>
        </p:spPr>
        <p:txBody>
          <a:bodyPr vert="horz" lIns="91440" tIns="45720" rIns="91440" bIns="45720" rtlCol="0" anchor="ctr"/>
          <a:lstStyle>
            <a:lvl1pPr algn="r">
              <a:defRPr sz="1200">
                <a:ln>
                  <a:solidFill>
                    <a:schemeClr val="bg1">
                      <a:lumMod val="50000"/>
                    </a:schemeClr>
                  </a:solidFill>
                </a:ln>
                <a:solidFill>
                  <a:schemeClr val="tx1">
                    <a:tint val="75000"/>
                  </a:schemeClr>
                </a:solidFill>
              </a:defRPr>
            </a:lvl1pPr>
          </a:lstStyle>
          <a:p>
            <a:fld id="{03C31CAC-7082-8844-AD02-9405672F2DDA}" type="slidenum">
              <a:rPr kumimoji="1" lang="ja-JP" altLang="en-US" smtClean="0"/>
              <a:pPr/>
              <a:t>&lt;#&gt;</a:t>
            </a:fld>
            <a:endParaRPr kumimoji="1" lang="ja-JP" altLang="en-US"/>
          </a:p>
        </p:txBody>
      </p:sp>
      <p:sp>
        <p:nvSpPr>
          <p:cNvPr id="7" name="直角三角形 6"/>
          <p:cNvSpPr/>
          <p:nvPr/>
        </p:nvSpPr>
        <p:spPr>
          <a:xfrm flipV="1">
            <a:off x="-1" y="603251"/>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直角三角形 8"/>
          <p:cNvSpPr/>
          <p:nvPr/>
        </p:nvSpPr>
        <p:spPr>
          <a:xfrm flipH="1">
            <a:off x="99484" y="6370703"/>
            <a:ext cx="9069917" cy="158747"/>
          </a:xfrm>
          <a:prstGeom prst="rtTriangle">
            <a:avLst/>
          </a:prstGeom>
          <a:gradFill>
            <a:gsLst>
              <a:gs pos="0">
                <a:schemeClr val="accent4">
                  <a:lumMod val="50000"/>
                </a:schemeClr>
              </a:gs>
              <a:gs pos="100000">
                <a:schemeClr val="accent1">
                  <a:tint val="50000"/>
                  <a:shade val="100000"/>
                  <a:satMod val="350000"/>
                  <a:alpha val="0"/>
                </a:schemeClr>
              </a:gs>
            </a:gsLst>
          </a:gradFill>
          <a:ln>
            <a:noFill/>
          </a:ln>
          <a:effectLst>
            <a:outerShdw blurRad="50800" dist="38100" dir="10800000" algn="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0" name="図 9"/>
          <p:cNvPicPr>
            <a:picLocks noChangeAspect="1"/>
          </p:cNvPicPr>
          <p:nvPr/>
        </p:nvPicPr>
        <p:blipFill>
          <a:blip r:embed="rId8" cstate="print"/>
          <a:stretch>
            <a:fillRect/>
          </a:stretch>
        </p:blipFill>
        <p:spPr>
          <a:xfrm>
            <a:off x="8431760" y="197002"/>
            <a:ext cx="446581" cy="478228"/>
          </a:xfrm>
          <a:prstGeom prst="rect">
            <a:avLst/>
          </a:prstGeom>
          <a:solidFill>
            <a:schemeClr val="bg1"/>
          </a:solidFill>
          <a:ln w="28575" cmpd="sng">
            <a:solidFill>
              <a:schemeClr val="tx1"/>
            </a:solidFill>
          </a:ln>
          <a:effectLst>
            <a:outerShdw blurRad="63500" sx="102000" sy="102000" algn="ctr" rotWithShape="0">
              <a:prstClr val="black">
                <a:alpha val="40000"/>
              </a:prstClr>
            </a:outerShdw>
          </a:effectLst>
        </p:spPr>
      </p:pic>
      <p:sp>
        <p:nvSpPr>
          <p:cNvPr id="11" name="正方形/長方形 10"/>
          <p:cNvSpPr/>
          <p:nvPr/>
        </p:nvSpPr>
        <p:spPr>
          <a:xfrm>
            <a:off x="280613" y="6498109"/>
            <a:ext cx="4454110" cy="30777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050" b="0" i="1" u="none" strike="noStrike" kern="1200" cap="none" spc="0" normalizeH="0" baseline="0" noProof="0" dirty="0" smtClean="0">
                <a:ln>
                  <a:noFill/>
                </a:ln>
                <a:solidFill>
                  <a:prstClr val="black"/>
                </a:solidFill>
                <a:effectLst/>
                <a:uLnTx/>
                <a:uFillTx/>
                <a:latin typeface="Avenir Black"/>
                <a:ea typeface="+mn-ea"/>
                <a:cs typeface="Avenir Black"/>
              </a:rPr>
              <a:t>Your intelligence, We embody.    </a:t>
            </a:r>
            <a:r>
              <a:rPr kumimoji="1" lang="en-US" altLang="ja-JP" sz="1400" b="0" i="0" u="none" strike="noStrike" kern="1200" cap="none" spc="0" normalizeH="0" baseline="0" noProof="0" dirty="0" smtClean="0">
                <a:ln>
                  <a:noFill/>
                </a:ln>
                <a:solidFill>
                  <a:prstClr val="black"/>
                </a:solidFill>
                <a:effectLst/>
                <a:uLnTx/>
                <a:uFillTx/>
                <a:latin typeface="Avenir Black"/>
                <a:ea typeface="+mn-ea"/>
                <a:cs typeface="Avenir Black"/>
              </a:rPr>
              <a:t>MAMEZOU</a:t>
            </a:r>
            <a:r>
              <a:rPr kumimoji="1" lang="ja-JP" altLang="en-US" sz="1050" b="0" i="1" u="none" strike="noStrike" kern="1200" cap="none" spc="0" normalizeH="0" baseline="0" noProof="0" dirty="0" smtClean="0">
                <a:ln>
                  <a:noFill/>
                </a:ln>
                <a:solidFill>
                  <a:prstClr val="black"/>
                </a:solidFill>
                <a:effectLst/>
                <a:uLnTx/>
                <a:uFillTx/>
                <a:latin typeface="Avenir Black"/>
                <a:ea typeface="+mn-ea"/>
                <a:cs typeface="Avenir Black"/>
              </a:rPr>
              <a:t>　　</a:t>
            </a:r>
            <a:r>
              <a:rPr kumimoji="1" lang="en-US" altLang="ja-JP" sz="1050" b="0" i="1" u="none" strike="noStrike" kern="1200" cap="none" spc="0" normalizeH="0" baseline="0" noProof="0" dirty="0" smtClean="0">
                <a:ln>
                  <a:noFill/>
                </a:ln>
                <a:solidFill>
                  <a:prstClr val="black"/>
                </a:solidFill>
                <a:effectLst/>
                <a:uLnTx/>
                <a:uFillTx/>
                <a:latin typeface="Avenir Black"/>
                <a:ea typeface="+mn-ea"/>
                <a:cs typeface="Avenir Black"/>
              </a:rPr>
              <a:t> </a:t>
            </a:r>
            <a:endParaRPr kumimoji="1" lang="ja-JP" altLang="en-US" sz="1050" b="0" i="1" u="none" strike="noStrike" kern="1200" cap="none" spc="0" normalizeH="0" baseline="0" noProof="0" dirty="0">
              <a:ln>
                <a:noFill/>
              </a:ln>
              <a:solidFill>
                <a:prstClr val="black"/>
              </a:solidFill>
              <a:effectLst/>
              <a:uLnTx/>
              <a:uFillTx/>
              <a:latin typeface="Avenir Black"/>
              <a:ea typeface="+mn-ea"/>
              <a:cs typeface="Avenir Black"/>
            </a:endParaRPr>
          </a:p>
        </p:txBody>
      </p:sp>
      <p:sp>
        <p:nvSpPr>
          <p:cNvPr id="12" name="日付プレースホルダ 11"/>
          <p:cNvSpPr>
            <a:spLocks noGrp="1"/>
          </p:cNvSpPr>
          <p:nvPr>
            <p:ph type="dt" sz="half" idx="2"/>
          </p:nvPr>
        </p:nvSpPr>
        <p:spPr>
          <a:xfrm>
            <a:off x="6201694" y="6562150"/>
            <a:ext cx="2133600" cy="24120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p>
        </p:txBody>
      </p:sp>
    </p:spTree>
    <p:extLst>
      <p:ext uri="{BB962C8B-B14F-4D97-AF65-F5344CB8AC3E}">
        <p14:creationId xmlns:p14="http://schemas.microsoft.com/office/powerpoint/2010/main" xmlns="" val="1518261328"/>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hf hdr="0" ftr="0" dt="0"/>
  <p:txStyles>
    <p:titleStyle>
      <a:lvl1pPr algn="l" defTabSz="457200" rtl="0" eaLnBrk="1" latinLnBrk="0" hangingPunct="1">
        <a:spcBef>
          <a:spcPct val="0"/>
        </a:spcBef>
        <a:buNone/>
        <a:defRPr kumimoji="1" sz="28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48.emf"/><Relationship Id="rId4" Type="http://schemas.openxmlformats.org/officeDocument/2006/relationships/image" Target="../media/image47.em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1.png"/><Relationship Id="rId18" Type="http://schemas.openxmlformats.org/officeDocument/2006/relationships/image" Target="../media/image14.png"/><Relationship Id="rId3" Type="http://schemas.microsoft.com/office/2007/relationships/hdphoto" Target="../media/hdphoto1.wdp"/><Relationship Id="rId7" Type="http://schemas.openxmlformats.org/officeDocument/2006/relationships/image" Target="../media/image8.png"/><Relationship Id="rId12" Type="http://schemas.microsoft.com/office/2007/relationships/hdphoto" Target="../media/hdphoto4.wdp"/><Relationship Id="rId17" Type="http://schemas.microsoft.com/office/2007/relationships/hdphoto" Target="../media/hdphoto6.wdp"/><Relationship Id="rId2" Type="http://schemas.openxmlformats.org/officeDocument/2006/relationships/image" Target="../media/image4.png"/><Relationship Id="rId16"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7.gif"/><Relationship Id="rId11" Type="http://schemas.openxmlformats.org/officeDocument/2006/relationships/image" Target="../media/image10.png"/><Relationship Id="rId5" Type="http://schemas.openxmlformats.org/officeDocument/2006/relationships/image" Target="../media/image6.png"/><Relationship Id="rId15" Type="http://schemas.openxmlformats.org/officeDocument/2006/relationships/image" Target="../media/image12.gif"/><Relationship Id="rId10" Type="http://schemas.microsoft.com/office/2007/relationships/hdphoto" Target="../media/hdphoto3.wdp"/><Relationship Id="rId4" Type="http://schemas.openxmlformats.org/officeDocument/2006/relationships/image" Target="../media/image5.png"/><Relationship Id="rId9" Type="http://schemas.openxmlformats.org/officeDocument/2006/relationships/image" Target="../media/image9.png"/><Relationship Id="rId14" Type="http://schemas.microsoft.com/office/2007/relationships/hdphoto" Target="../media/hdphoto5.wd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9.emf"/><Relationship Id="rId13" Type="http://schemas.microsoft.com/office/2007/relationships/hdphoto" Target="../media/hdphoto6.wdp"/><Relationship Id="rId3" Type="http://schemas.microsoft.com/office/2007/relationships/hdphoto" Target="../media/hdphoto1.wdp"/><Relationship Id="rId7" Type="http://schemas.openxmlformats.org/officeDocument/2006/relationships/image" Target="../media/image18.jpeg"/><Relationship Id="rId12" Type="http://schemas.openxmlformats.org/officeDocument/2006/relationships/image" Target="../media/image23.png"/><Relationship Id="rId2" Type="http://schemas.openxmlformats.org/officeDocument/2006/relationships/image" Target="../media/image4.png"/><Relationship Id="rId16" Type="http://schemas.openxmlformats.org/officeDocument/2006/relationships/image" Target="../media/image25.wmf"/><Relationship Id="rId1" Type="http://schemas.openxmlformats.org/officeDocument/2006/relationships/slideLayout" Target="../slideLayouts/slideLayout2.xml"/><Relationship Id="rId6" Type="http://schemas.openxmlformats.org/officeDocument/2006/relationships/image" Target="../media/image17.emf"/><Relationship Id="rId11" Type="http://schemas.openxmlformats.org/officeDocument/2006/relationships/image" Target="../media/image22.wmf"/><Relationship Id="rId5" Type="http://schemas.openxmlformats.org/officeDocument/2006/relationships/image" Target="../media/image16.emf"/><Relationship Id="rId15" Type="http://schemas.openxmlformats.org/officeDocument/2006/relationships/image" Target="../media/image7.gif"/><Relationship Id="rId10" Type="http://schemas.openxmlformats.org/officeDocument/2006/relationships/image" Target="../media/image21.png"/><Relationship Id="rId4" Type="http://schemas.openxmlformats.org/officeDocument/2006/relationships/image" Target="../media/image5.png"/><Relationship Id="rId9" Type="http://schemas.openxmlformats.org/officeDocument/2006/relationships/image" Target="../media/image20.wmf"/><Relationship Id="rId1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emf"/><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527957" y="1876433"/>
            <a:ext cx="8088086" cy="1421167"/>
          </a:xfrm>
        </p:spPr>
        <p:txBody>
          <a:bodyPr/>
          <a:lstStyle/>
          <a:p>
            <a:r>
              <a:rPr lang="ja-JP" altLang="en-US" dirty="0" smtClean="0">
                <a:latin typeface="+mj-ea"/>
              </a:rPr>
              <a:t>平成</a:t>
            </a:r>
            <a:r>
              <a:rPr lang="en-US" altLang="ja-JP" dirty="0" smtClean="0">
                <a:latin typeface="+mj-ea"/>
              </a:rPr>
              <a:t>26</a:t>
            </a:r>
            <a:r>
              <a:rPr lang="ja-JP" altLang="en-US" dirty="0" smtClean="0">
                <a:latin typeface="+mj-ea"/>
              </a:rPr>
              <a:t>年度</a:t>
            </a:r>
            <a:r>
              <a:rPr lang="en-US" altLang="ja-JP" dirty="0" smtClean="0">
                <a:latin typeface="+mj-ea"/>
              </a:rPr>
              <a:t/>
            </a:r>
            <a:br>
              <a:rPr lang="en-US" altLang="ja-JP" dirty="0" smtClean="0">
                <a:latin typeface="+mj-ea"/>
              </a:rPr>
            </a:br>
            <a:r>
              <a:rPr lang="ja-JP" altLang="en-US" dirty="0" smtClean="0">
                <a:latin typeface="+mj-ea"/>
              </a:rPr>
              <a:t>情報流通連携基盤の公共施設等情報における実証</a:t>
            </a:r>
            <a:r>
              <a:rPr lang="en-US" altLang="ja-JP" dirty="0" smtClean="0">
                <a:latin typeface="+mj-ea"/>
              </a:rPr>
              <a:t/>
            </a:r>
            <a:br>
              <a:rPr lang="en-US" altLang="ja-JP" dirty="0" smtClean="0">
                <a:latin typeface="+mj-ea"/>
              </a:rPr>
            </a:br>
            <a:r>
              <a:rPr lang="ja-JP" altLang="en-US" dirty="0" smtClean="0">
                <a:latin typeface="+mj-ea"/>
              </a:rPr>
              <a:t>報告書（概要版）</a:t>
            </a:r>
            <a:endParaRPr kumimoji="1" lang="ja-JP" altLang="en-US" dirty="0">
              <a:latin typeface="+mj-ea"/>
            </a:endParaRPr>
          </a:p>
        </p:txBody>
      </p:sp>
      <p:sp>
        <p:nvSpPr>
          <p:cNvPr id="5" name="サブタイトル 4"/>
          <p:cNvSpPr>
            <a:spLocks noGrp="1"/>
          </p:cNvSpPr>
          <p:nvPr>
            <p:ph type="subTitle" idx="1"/>
          </p:nvPr>
        </p:nvSpPr>
        <p:spPr>
          <a:xfrm>
            <a:off x="1371600" y="5162719"/>
            <a:ext cx="6400800" cy="1136481"/>
          </a:xfrm>
        </p:spPr>
        <p:txBody>
          <a:bodyPr>
            <a:normAutofit fontScale="55000" lnSpcReduction="20000"/>
          </a:bodyPr>
          <a:lstStyle/>
          <a:p>
            <a:r>
              <a:rPr lang="ja-JP" altLang="en-US" dirty="0" smtClean="0">
                <a:solidFill>
                  <a:schemeClr val="tx1">
                    <a:lumMod val="75000"/>
                    <a:lumOff val="25000"/>
                  </a:schemeClr>
                </a:solidFill>
                <a:latin typeface="+mj-ea"/>
                <a:ea typeface="+mj-ea"/>
              </a:rPr>
              <a:t>平成</a:t>
            </a:r>
            <a:r>
              <a:rPr lang="en-US" altLang="ja-JP" dirty="0" smtClean="0">
                <a:solidFill>
                  <a:schemeClr val="tx1">
                    <a:lumMod val="75000"/>
                    <a:lumOff val="25000"/>
                  </a:schemeClr>
                </a:solidFill>
                <a:latin typeface="+mj-ea"/>
                <a:ea typeface="+mj-ea"/>
              </a:rPr>
              <a:t>27</a:t>
            </a:r>
            <a:r>
              <a:rPr lang="ja-JP" altLang="en-US" dirty="0" smtClean="0">
                <a:solidFill>
                  <a:schemeClr val="tx1">
                    <a:lumMod val="75000"/>
                    <a:lumOff val="25000"/>
                  </a:schemeClr>
                </a:solidFill>
                <a:latin typeface="+mj-ea"/>
                <a:ea typeface="+mj-ea"/>
              </a:rPr>
              <a:t>年</a:t>
            </a:r>
            <a:r>
              <a:rPr lang="en-US" altLang="ja-JP" dirty="0" smtClean="0">
                <a:solidFill>
                  <a:schemeClr val="tx1">
                    <a:lumMod val="75000"/>
                    <a:lumOff val="25000"/>
                  </a:schemeClr>
                </a:solidFill>
                <a:latin typeface="+mj-ea"/>
                <a:ea typeface="+mj-ea"/>
              </a:rPr>
              <a:t>3</a:t>
            </a:r>
            <a:r>
              <a:rPr lang="ja-JP" altLang="en-US" dirty="0" smtClean="0">
                <a:solidFill>
                  <a:schemeClr val="tx1">
                    <a:lumMod val="75000"/>
                    <a:lumOff val="25000"/>
                  </a:schemeClr>
                </a:solidFill>
                <a:latin typeface="+mj-ea"/>
                <a:ea typeface="+mj-ea"/>
              </a:rPr>
              <a:t>月</a:t>
            </a:r>
            <a:r>
              <a:rPr lang="en-US" altLang="ja-JP" dirty="0" smtClean="0">
                <a:solidFill>
                  <a:schemeClr val="tx1">
                    <a:lumMod val="75000"/>
                    <a:lumOff val="25000"/>
                  </a:schemeClr>
                </a:solidFill>
                <a:latin typeface="+mj-ea"/>
                <a:ea typeface="+mj-ea"/>
              </a:rPr>
              <a:t>20</a:t>
            </a:r>
            <a:r>
              <a:rPr lang="ja-JP" altLang="en-US" dirty="0" smtClean="0">
                <a:solidFill>
                  <a:schemeClr val="tx1">
                    <a:lumMod val="75000"/>
                    <a:lumOff val="25000"/>
                  </a:schemeClr>
                </a:solidFill>
                <a:latin typeface="+mj-ea"/>
                <a:ea typeface="+mj-ea"/>
              </a:rPr>
              <a:t>日</a:t>
            </a:r>
            <a:endParaRPr lang="en-US" altLang="ja-JP" dirty="0" smtClean="0">
              <a:solidFill>
                <a:schemeClr val="tx1">
                  <a:lumMod val="75000"/>
                  <a:lumOff val="25000"/>
                </a:schemeClr>
              </a:solidFill>
              <a:latin typeface="+mj-ea"/>
              <a:ea typeface="+mj-ea"/>
            </a:endParaRPr>
          </a:p>
          <a:p>
            <a:endParaRPr lang="en-US" altLang="ja-JP" dirty="0" smtClean="0">
              <a:solidFill>
                <a:schemeClr val="tx1">
                  <a:lumMod val="75000"/>
                  <a:lumOff val="25000"/>
                </a:schemeClr>
              </a:solidFill>
              <a:latin typeface="+mj-ea"/>
              <a:ea typeface="+mj-ea"/>
            </a:endParaRPr>
          </a:p>
          <a:p>
            <a:r>
              <a:rPr lang="ja-JP" altLang="en-US" dirty="0" smtClean="0">
                <a:solidFill>
                  <a:schemeClr val="tx1">
                    <a:lumMod val="75000"/>
                    <a:lumOff val="25000"/>
                  </a:schemeClr>
                </a:solidFill>
                <a:latin typeface="+mj-ea"/>
                <a:ea typeface="+mj-ea"/>
              </a:rPr>
              <a:t>株式会社豆蔵</a:t>
            </a:r>
            <a:endParaRPr lang="en-US" altLang="ja-JP" dirty="0" smtClean="0">
              <a:solidFill>
                <a:schemeClr val="tx1">
                  <a:lumMod val="75000"/>
                  <a:lumOff val="25000"/>
                </a:schemeClr>
              </a:solidFill>
              <a:latin typeface="+mj-ea"/>
              <a:ea typeface="+mj-ea"/>
            </a:endParaRPr>
          </a:p>
          <a:p>
            <a:r>
              <a:rPr lang="ja-JP" altLang="en-US" dirty="0" smtClean="0">
                <a:solidFill>
                  <a:schemeClr val="tx1">
                    <a:lumMod val="75000"/>
                    <a:lumOff val="25000"/>
                  </a:schemeClr>
                </a:solidFill>
                <a:latin typeface="+mj-ea"/>
                <a:ea typeface="+mj-ea"/>
              </a:rPr>
              <a:t>公益財団法人九州先端科学技術研究所</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７．公共施設等情報の利活用促進のための普及活動</a:t>
            </a:r>
            <a:endParaRPr kumimoji="1" lang="ja-JP" altLang="en-US" dirty="0"/>
          </a:p>
        </p:txBody>
      </p:sp>
      <p:pic>
        <p:nvPicPr>
          <p:cNvPr id="3" name="図 2"/>
          <p:cNvPicPr/>
          <p:nvPr/>
        </p:nvPicPr>
        <p:blipFill>
          <a:blip r:embed="rId2" cstate="print"/>
          <a:stretch>
            <a:fillRect/>
          </a:stretch>
        </p:blipFill>
        <p:spPr>
          <a:xfrm>
            <a:off x="6650240" y="1226555"/>
            <a:ext cx="2242521" cy="3173005"/>
          </a:xfrm>
          <a:prstGeom prst="rect">
            <a:avLst/>
          </a:prstGeom>
          <a:ln>
            <a:solidFill>
              <a:schemeClr val="bg1">
                <a:lumMod val="85000"/>
              </a:schemeClr>
            </a:solidFill>
          </a:ln>
        </p:spPr>
      </p:pic>
      <p:sp>
        <p:nvSpPr>
          <p:cNvPr id="5" name="テキスト ボックス 4"/>
          <p:cNvSpPr txBox="1"/>
          <p:nvPr/>
        </p:nvSpPr>
        <p:spPr>
          <a:xfrm>
            <a:off x="3293516" y="1226555"/>
            <a:ext cx="3255041"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オープンデータ・コンテストの開催</a:t>
            </a:r>
            <a:endParaRPr lang="en-US" altLang="ja-JP" sz="1400" dirty="0" smtClean="0">
              <a:solidFill>
                <a:prstClr val="black"/>
              </a:solidFill>
            </a:endParaRPr>
          </a:p>
        </p:txBody>
      </p:sp>
      <p:sp>
        <p:nvSpPr>
          <p:cNvPr id="6" name="テキスト ボックス 5"/>
          <p:cNvSpPr txBox="1"/>
          <p:nvPr/>
        </p:nvSpPr>
        <p:spPr>
          <a:xfrm>
            <a:off x="249811" y="1226555"/>
            <a:ext cx="277536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勉強会・セミナー</a:t>
            </a:r>
            <a:endParaRPr lang="ja-JP" altLang="en-US" sz="1400" dirty="0">
              <a:solidFill>
                <a:prstClr val="black"/>
              </a:solidFill>
            </a:endParaRPr>
          </a:p>
        </p:txBody>
      </p:sp>
      <p:sp>
        <p:nvSpPr>
          <p:cNvPr id="7" name="テキスト ボックス 6"/>
          <p:cNvSpPr txBox="1"/>
          <p:nvPr/>
        </p:nvSpPr>
        <p:spPr>
          <a:xfrm>
            <a:off x="3332408" y="4546397"/>
            <a:ext cx="568894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latin typeface="+mn-ea"/>
              </a:rPr>
              <a:t>＜オープンデータ</a:t>
            </a:r>
            <a:r>
              <a:rPr lang="ja-JP" altLang="en-US" sz="1400" dirty="0">
                <a:solidFill>
                  <a:prstClr val="black"/>
                </a:solidFill>
                <a:latin typeface="+mn-ea"/>
              </a:rPr>
              <a:t>・シンポジウム</a:t>
            </a:r>
            <a:r>
              <a:rPr lang="en-US" altLang="ja-JP" sz="1400" dirty="0">
                <a:solidFill>
                  <a:prstClr val="black"/>
                </a:solidFill>
                <a:latin typeface="+mn-ea"/>
              </a:rPr>
              <a:t>2015</a:t>
            </a:r>
            <a:r>
              <a:rPr lang="ja-JP" altLang="en-US" sz="1400" dirty="0" smtClean="0">
                <a:solidFill>
                  <a:prstClr val="black"/>
                </a:solidFill>
                <a:latin typeface="+mn-ea"/>
              </a:rPr>
              <a:t>福岡の開催＞</a:t>
            </a:r>
            <a:endParaRPr lang="en-US" altLang="ja-JP" sz="1400" dirty="0" smtClean="0">
              <a:solidFill>
                <a:prstClr val="black"/>
              </a:solidFill>
              <a:latin typeface="+mn-ea"/>
            </a:endParaRPr>
          </a:p>
        </p:txBody>
      </p:sp>
      <p:sp>
        <p:nvSpPr>
          <p:cNvPr id="9" name="正方形/長方形 8"/>
          <p:cNvSpPr/>
          <p:nvPr/>
        </p:nvSpPr>
        <p:spPr>
          <a:xfrm>
            <a:off x="3332407" y="4824658"/>
            <a:ext cx="5560354" cy="1600438"/>
          </a:xfrm>
          <a:prstGeom prst="rect">
            <a:avLst/>
          </a:prstGeom>
        </p:spPr>
        <p:txBody>
          <a:bodyPr wrap="square">
            <a:spAutoFit/>
          </a:bodyPr>
          <a:lstStyle/>
          <a:p>
            <a:r>
              <a:rPr lang="en-US" altLang="ja-JP" sz="1400" dirty="0" smtClean="0">
                <a:latin typeface="+mn-ea"/>
              </a:rPr>
              <a:t>2015.3.6</a:t>
            </a:r>
          </a:p>
          <a:p>
            <a:r>
              <a:rPr lang="ja-JP" altLang="en-US" sz="1200" dirty="0" smtClean="0">
                <a:latin typeface="+mn-ea"/>
              </a:rPr>
              <a:t>講演</a:t>
            </a:r>
            <a:r>
              <a:rPr lang="en-US" altLang="ja-JP" sz="1200" dirty="0" smtClean="0">
                <a:latin typeface="+mn-ea"/>
              </a:rPr>
              <a:t>1	</a:t>
            </a:r>
            <a:r>
              <a:rPr lang="ja-JP" altLang="en-US" sz="1200" dirty="0" smtClean="0">
                <a:latin typeface="+mn-ea"/>
              </a:rPr>
              <a:t>「</a:t>
            </a:r>
            <a:r>
              <a:rPr lang="ja-JP" altLang="en-US" sz="1200" dirty="0">
                <a:latin typeface="+mn-ea"/>
              </a:rPr>
              <a:t>データ活用の推進に向けた取組と課題について」</a:t>
            </a:r>
            <a:r>
              <a:rPr lang="ja-JP" altLang="en-US" sz="1200" dirty="0" smtClean="0">
                <a:latin typeface="+mn-ea"/>
              </a:rPr>
              <a:t/>
            </a:r>
            <a:br>
              <a:rPr lang="ja-JP" altLang="en-US" sz="1200" dirty="0" smtClean="0">
                <a:latin typeface="+mn-ea"/>
              </a:rPr>
            </a:br>
            <a:r>
              <a:rPr lang="en-US" altLang="ja-JP" sz="1200" dirty="0" smtClean="0">
                <a:latin typeface="+mn-ea"/>
              </a:rPr>
              <a:t>	</a:t>
            </a:r>
            <a:r>
              <a:rPr lang="ja-JP" altLang="en-US" sz="1200" dirty="0" smtClean="0">
                <a:latin typeface="+mn-ea"/>
              </a:rPr>
              <a:t>総務省</a:t>
            </a:r>
            <a:r>
              <a:rPr lang="ja-JP" altLang="en-US" sz="1200" dirty="0">
                <a:latin typeface="+mn-ea"/>
              </a:rPr>
              <a:t>情報流通行政局情報流通振興課企画官 井幡 晃三</a:t>
            </a:r>
            <a:r>
              <a:rPr lang="ja-JP" altLang="en-US" sz="1200" dirty="0" smtClean="0">
                <a:latin typeface="+mn-ea"/>
              </a:rPr>
              <a:t>氏</a:t>
            </a:r>
            <a:endParaRPr lang="en-US" altLang="ja-JP" sz="1200" dirty="0" smtClean="0">
              <a:latin typeface="+mn-ea"/>
            </a:endParaRPr>
          </a:p>
          <a:p>
            <a:r>
              <a:rPr lang="ja-JP" altLang="en-US" sz="1200" dirty="0" smtClean="0">
                <a:latin typeface="+mn-ea"/>
              </a:rPr>
              <a:t>講演</a:t>
            </a:r>
            <a:r>
              <a:rPr lang="en-US" altLang="ja-JP" sz="1200" dirty="0" smtClean="0">
                <a:latin typeface="+mn-ea"/>
              </a:rPr>
              <a:t>2	</a:t>
            </a:r>
            <a:r>
              <a:rPr lang="ja-JP" altLang="en-US" sz="1200" dirty="0" smtClean="0">
                <a:latin typeface="+mn-ea"/>
              </a:rPr>
              <a:t>「データサイエンティストというキャリア」</a:t>
            </a:r>
            <a:br>
              <a:rPr lang="ja-JP" altLang="en-US" sz="1200" dirty="0" smtClean="0">
                <a:latin typeface="+mn-ea"/>
              </a:rPr>
            </a:br>
            <a:r>
              <a:rPr lang="en-US" altLang="ja-JP" sz="1200" dirty="0" smtClean="0">
                <a:latin typeface="+mn-ea"/>
              </a:rPr>
              <a:t>	</a:t>
            </a:r>
            <a:r>
              <a:rPr lang="ja-JP" altLang="en-US" sz="1200" dirty="0" smtClean="0">
                <a:latin typeface="+mn-ea"/>
              </a:rPr>
              <a:t>大学共同利用機関法人情報・システム研究機構 統計数理研究所</a:t>
            </a:r>
            <a:r>
              <a:rPr lang="en-US" altLang="ja-JP" sz="1200" dirty="0" smtClean="0">
                <a:latin typeface="+mn-ea"/>
              </a:rPr>
              <a:t/>
            </a:r>
            <a:br>
              <a:rPr lang="en-US" altLang="ja-JP" sz="1200" dirty="0" smtClean="0">
                <a:latin typeface="+mn-ea"/>
              </a:rPr>
            </a:br>
            <a:r>
              <a:rPr lang="en-US" altLang="ja-JP" sz="1200" dirty="0" smtClean="0">
                <a:latin typeface="+mn-ea"/>
              </a:rPr>
              <a:t>	</a:t>
            </a:r>
            <a:r>
              <a:rPr lang="ja-JP" altLang="en-US" sz="1200" dirty="0" smtClean="0">
                <a:latin typeface="+mn-ea"/>
              </a:rPr>
              <a:t>副所長　丸山 宏氏</a:t>
            </a:r>
            <a:endParaRPr lang="en-US" altLang="ja-JP" sz="1200" dirty="0" smtClean="0">
              <a:latin typeface="+mn-ea"/>
            </a:endParaRPr>
          </a:p>
          <a:p>
            <a:r>
              <a:rPr lang="en-US" altLang="ja-JP" sz="1200" dirty="0" smtClean="0">
                <a:latin typeface="+mn-ea"/>
              </a:rPr>
              <a:t>Key Note	</a:t>
            </a:r>
            <a:r>
              <a:rPr lang="ja-JP" altLang="en-US" sz="1200" dirty="0" smtClean="0">
                <a:latin typeface="+mn-ea"/>
              </a:rPr>
              <a:t>「オープンデータビジネスの本質」</a:t>
            </a:r>
            <a:br>
              <a:rPr lang="ja-JP" altLang="en-US" sz="1200" dirty="0" smtClean="0">
                <a:latin typeface="+mn-ea"/>
              </a:rPr>
            </a:br>
            <a:r>
              <a:rPr lang="en-US" altLang="ja-JP" sz="1200" dirty="0" smtClean="0">
                <a:latin typeface="+mn-ea"/>
              </a:rPr>
              <a:t>	</a:t>
            </a:r>
            <a:r>
              <a:rPr lang="ja-JP" altLang="en-US" sz="1200" dirty="0" smtClean="0">
                <a:latin typeface="+mn-ea"/>
              </a:rPr>
              <a:t>一般社団法人オープン・コーポレイツ・ジャパン 常務理事　東 富彦氏</a:t>
            </a:r>
          </a:p>
        </p:txBody>
      </p:sp>
      <p:sp>
        <p:nvSpPr>
          <p:cNvPr id="12" name="テキスト ボックス 11"/>
          <p:cNvSpPr txBox="1"/>
          <p:nvPr/>
        </p:nvSpPr>
        <p:spPr>
          <a:xfrm>
            <a:off x="249811" y="1596356"/>
            <a:ext cx="2795203" cy="954107"/>
          </a:xfrm>
          <a:prstGeom prst="rect">
            <a:avLst/>
          </a:prstGeom>
          <a:noFill/>
        </p:spPr>
        <p:txBody>
          <a:bodyPr wrap="square" rtlCol="0">
            <a:spAutoFit/>
          </a:bodyPr>
          <a:lstStyle/>
          <a:p>
            <a:r>
              <a:rPr lang="ja-JP" altLang="en-US" sz="1400" dirty="0" smtClean="0">
                <a:latin typeface="+mn-ea"/>
              </a:rPr>
              <a:t>「</a:t>
            </a:r>
            <a:r>
              <a:rPr kumimoji="1" lang="en-US" altLang="ja-JP" sz="1400" dirty="0" smtClean="0">
                <a:latin typeface="+mn-ea"/>
              </a:rPr>
              <a:t>BODIK</a:t>
            </a:r>
            <a:r>
              <a:rPr kumimoji="1" lang="ja-JP" altLang="en-US" sz="1400" dirty="0" smtClean="0">
                <a:latin typeface="+mn-ea"/>
              </a:rPr>
              <a:t>ワークショップ」</a:t>
            </a:r>
            <a:r>
              <a:rPr kumimoji="1" lang="en-US" altLang="ja-JP" sz="1400" dirty="0" smtClean="0">
                <a:latin typeface="+mn-ea"/>
              </a:rPr>
              <a:t/>
            </a:r>
            <a:br>
              <a:rPr kumimoji="1" lang="en-US" altLang="ja-JP" sz="1400" dirty="0" smtClean="0">
                <a:latin typeface="+mn-ea"/>
              </a:rPr>
            </a:br>
            <a:r>
              <a:rPr lang="en-US" altLang="ja-JP" sz="1400" dirty="0" smtClean="0">
                <a:latin typeface="+mn-ea"/>
              </a:rPr>
              <a:t>2015.2.5</a:t>
            </a:r>
            <a:r>
              <a:rPr lang="ja-JP" altLang="en-US" sz="1400" dirty="0" smtClean="0">
                <a:latin typeface="+mn-ea"/>
              </a:rPr>
              <a:t>　</a:t>
            </a:r>
            <a:endParaRPr lang="en-US" altLang="ja-JP" sz="1400" dirty="0" smtClean="0">
              <a:latin typeface="+mn-ea"/>
            </a:endParaRPr>
          </a:p>
          <a:p>
            <a:r>
              <a:rPr lang="ja-JP" altLang="en-US" sz="1400" dirty="0" smtClean="0">
                <a:latin typeface="+mn-ea"/>
              </a:rPr>
              <a:t>オープンデータ・アプリケーション開発入門講座の実施</a:t>
            </a:r>
            <a:endParaRPr kumimoji="1" lang="en-US" altLang="ja-JP" sz="1400" dirty="0" smtClean="0">
              <a:latin typeface="+mn-ea"/>
            </a:endParaRPr>
          </a:p>
        </p:txBody>
      </p:sp>
      <p:sp>
        <p:nvSpPr>
          <p:cNvPr id="13" name="テキスト ボックス 12"/>
          <p:cNvSpPr txBox="1"/>
          <p:nvPr/>
        </p:nvSpPr>
        <p:spPr>
          <a:xfrm>
            <a:off x="249811" y="5269718"/>
            <a:ext cx="3043704" cy="954107"/>
          </a:xfrm>
          <a:prstGeom prst="rect">
            <a:avLst/>
          </a:prstGeom>
          <a:noFill/>
        </p:spPr>
        <p:txBody>
          <a:bodyPr wrap="square" rtlCol="0">
            <a:spAutoFit/>
          </a:bodyPr>
          <a:lstStyle/>
          <a:p>
            <a:r>
              <a:rPr lang="ja-JP" altLang="en-US" sz="1400" dirty="0" smtClean="0">
                <a:latin typeface="+mn-ea"/>
              </a:rPr>
              <a:t>「</a:t>
            </a:r>
            <a:r>
              <a:rPr lang="ja-JP" altLang="ja-JP" sz="1400" dirty="0" smtClean="0">
                <a:latin typeface="+mn-ea"/>
              </a:rPr>
              <a:t>オープンデータハッカソン</a:t>
            </a:r>
            <a:r>
              <a:rPr lang="en-US" altLang="ja-JP" sz="1400" dirty="0">
                <a:latin typeface="+mn-ea"/>
              </a:rPr>
              <a:t>2015</a:t>
            </a:r>
            <a:r>
              <a:rPr lang="ja-JP" altLang="ja-JP" sz="1400" dirty="0" smtClean="0">
                <a:latin typeface="+mn-ea"/>
              </a:rPr>
              <a:t>福岡</a:t>
            </a:r>
            <a:r>
              <a:rPr lang="ja-JP" altLang="en-US" sz="1400" dirty="0" smtClean="0">
                <a:latin typeface="+mn-ea"/>
              </a:rPr>
              <a:t>」</a:t>
            </a:r>
            <a:endParaRPr lang="en-US" altLang="ja-JP" sz="1400" dirty="0" smtClean="0">
              <a:latin typeface="+mn-ea"/>
            </a:endParaRPr>
          </a:p>
          <a:p>
            <a:r>
              <a:rPr lang="en-US" altLang="ja-JP" sz="1400" dirty="0" smtClean="0">
                <a:latin typeface="+mn-ea"/>
              </a:rPr>
              <a:t>2015.2.21</a:t>
            </a:r>
          </a:p>
          <a:p>
            <a:r>
              <a:rPr lang="ja-JP" altLang="en-US" sz="1400" dirty="0" smtClean="0">
                <a:latin typeface="+mn-ea"/>
              </a:rPr>
              <a:t>公共施設情報等を利用したアプリ開発の実施</a:t>
            </a:r>
            <a:endParaRPr lang="en-US" altLang="ja-JP" sz="1400" dirty="0" smtClean="0">
              <a:latin typeface="+mn-ea"/>
            </a:endParaRPr>
          </a:p>
        </p:txBody>
      </p:sp>
      <p:pic>
        <p:nvPicPr>
          <p:cNvPr id="18" name="図 17" descr="C:\Users\nyoshimatsu\Desktop\hinan3-640x1024.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76556" y="2676895"/>
            <a:ext cx="1076834" cy="1722666"/>
          </a:xfrm>
          <a:prstGeom prst="rect">
            <a:avLst/>
          </a:prstGeom>
          <a:noFill/>
          <a:ln>
            <a:noFill/>
          </a:ln>
        </p:spPr>
      </p:pic>
      <p:pic>
        <p:nvPicPr>
          <p:cNvPr id="17" name="図 16" descr="C:\Users\nyoshimatsu\Desktop\OpenPort3-422x219.png"/>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25904" y="2676895"/>
            <a:ext cx="2054765" cy="1064028"/>
          </a:xfrm>
          <a:prstGeom prst="rect">
            <a:avLst/>
          </a:prstGeom>
          <a:noFill/>
          <a:ln>
            <a:noFill/>
          </a:ln>
        </p:spPr>
      </p:pic>
      <p:sp>
        <p:nvSpPr>
          <p:cNvPr id="16" name="正方形/長方形 15"/>
          <p:cNvSpPr/>
          <p:nvPr/>
        </p:nvSpPr>
        <p:spPr>
          <a:xfrm>
            <a:off x="3167411" y="1534332"/>
            <a:ext cx="3381146" cy="430887"/>
          </a:xfrm>
          <a:prstGeom prst="rect">
            <a:avLst/>
          </a:prstGeom>
        </p:spPr>
        <p:txBody>
          <a:bodyPr wrap="square">
            <a:spAutoFit/>
          </a:bodyPr>
          <a:lstStyle/>
          <a:p>
            <a:pPr marL="188913" lvl="1" indent="-188913">
              <a:buFont typeface="Arial" pitchFamily="34" charset="0"/>
              <a:buChar char="•"/>
            </a:pPr>
            <a:r>
              <a:rPr lang="ja-JP" altLang="en-US" sz="1100" dirty="0" smtClean="0"/>
              <a:t>アプリケーション部門　</a:t>
            </a:r>
            <a:r>
              <a:rPr lang="en-US" altLang="ja-JP" sz="1100" dirty="0" smtClean="0"/>
              <a:t>24</a:t>
            </a:r>
            <a:r>
              <a:rPr lang="ja-JP" altLang="en-US" sz="1100" dirty="0" smtClean="0"/>
              <a:t>件</a:t>
            </a:r>
            <a:endParaRPr lang="en-US" altLang="ja-JP" sz="1100" dirty="0" smtClean="0"/>
          </a:p>
          <a:p>
            <a:pPr marL="188913" lvl="1" indent="-188913">
              <a:buFont typeface="Arial" pitchFamily="34" charset="0"/>
              <a:buChar char="•"/>
            </a:pPr>
            <a:r>
              <a:rPr lang="ja-JP" altLang="en-US" sz="1100" dirty="0" smtClean="0"/>
              <a:t>アイデア部門　</a:t>
            </a:r>
            <a:r>
              <a:rPr lang="en-US" altLang="ja-JP" sz="1100" dirty="0" smtClean="0"/>
              <a:t>47</a:t>
            </a:r>
            <a:r>
              <a:rPr lang="ja-JP" altLang="en-US" sz="1100" dirty="0" smtClean="0"/>
              <a:t>件</a:t>
            </a:r>
            <a:endParaRPr lang="en-US" altLang="ja-JP" sz="1100" dirty="0" smtClean="0"/>
          </a:p>
        </p:txBody>
      </p:sp>
      <p:sp>
        <p:nvSpPr>
          <p:cNvPr id="19" name="テキスト ボックス 18"/>
          <p:cNvSpPr txBox="1"/>
          <p:nvPr/>
        </p:nvSpPr>
        <p:spPr>
          <a:xfrm>
            <a:off x="1060565" y="2524981"/>
            <a:ext cx="1133644" cy="246221"/>
          </a:xfrm>
          <a:prstGeom prst="rect">
            <a:avLst/>
          </a:prstGeom>
          <a:noFill/>
        </p:spPr>
        <p:txBody>
          <a:bodyPr wrap="none" rtlCol="0">
            <a:spAutoFit/>
          </a:bodyPr>
          <a:lstStyle/>
          <a:p>
            <a:r>
              <a:rPr lang="ja-JP" altLang="en-US" sz="1000" dirty="0" smtClean="0"/>
              <a:t>～テキスト抜粋～</a:t>
            </a:r>
            <a:endParaRPr lang="en-US" altLang="ja-JP" sz="1000" dirty="0" smtClean="0"/>
          </a:p>
        </p:txBody>
      </p:sp>
      <p:sp>
        <p:nvSpPr>
          <p:cNvPr id="22" name="テキスト ボックス 21"/>
          <p:cNvSpPr txBox="1"/>
          <p:nvPr/>
        </p:nvSpPr>
        <p:spPr>
          <a:xfrm>
            <a:off x="3225904" y="1915546"/>
            <a:ext cx="2054765" cy="769441"/>
          </a:xfrm>
          <a:prstGeom prst="rect">
            <a:avLst/>
          </a:prstGeom>
          <a:noFill/>
        </p:spPr>
        <p:txBody>
          <a:bodyPr wrap="square" rtlCol="0">
            <a:spAutoFit/>
          </a:bodyPr>
          <a:lstStyle/>
          <a:p>
            <a:r>
              <a:rPr lang="ja-JP" altLang="en-US" sz="1000" dirty="0" smtClean="0">
                <a:latin typeface="+mn-ea"/>
              </a:rPr>
              <a:t>最優秀賞</a:t>
            </a:r>
            <a:endParaRPr lang="en-US" altLang="ja-JP" sz="1000" dirty="0" smtClean="0">
              <a:latin typeface="+mn-ea"/>
            </a:endParaRPr>
          </a:p>
          <a:p>
            <a:r>
              <a:rPr lang="ja-JP" altLang="en-US" sz="1000" dirty="0" smtClean="0">
                <a:latin typeface="+mn-ea"/>
              </a:rPr>
              <a:t>「</a:t>
            </a:r>
            <a:r>
              <a:rPr lang="en-US" altLang="ja-JP" sz="1000" dirty="0" smtClean="0">
                <a:latin typeface="+mn-ea"/>
              </a:rPr>
              <a:t>Open</a:t>
            </a:r>
            <a:r>
              <a:rPr lang="ja-JP" altLang="en-US" sz="1000" dirty="0" smtClean="0">
                <a:latin typeface="+mn-ea"/>
              </a:rPr>
              <a:t> </a:t>
            </a:r>
            <a:r>
              <a:rPr lang="en-US" altLang="ja-JP" sz="1000" dirty="0" smtClean="0">
                <a:latin typeface="+mn-ea"/>
              </a:rPr>
              <a:t>Port</a:t>
            </a:r>
            <a:r>
              <a:rPr lang="ja-JP" altLang="en-US" sz="1000" dirty="0" smtClean="0">
                <a:latin typeface="+mn-ea"/>
              </a:rPr>
              <a:t>」</a:t>
            </a:r>
            <a:endParaRPr lang="en-US" altLang="ja-JP" sz="1000" dirty="0" smtClean="0">
              <a:latin typeface="+mn-ea"/>
            </a:endParaRPr>
          </a:p>
          <a:p>
            <a:r>
              <a:rPr lang="ja-JP" altLang="en-US" sz="800" dirty="0" smtClean="0">
                <a:latin typeface="+mn-ea"/>
              </a:rPr>
              <a:t>公共施設、犯罪情報、大気汚染測量データ等を数値化し、</a:t>
            </a:r>
            <a:r>
              <a:rPr lang="ja-JP" altLang="ja-JP" sz="800" dirty="0" smtClean="0">
                <a:latin typeface="+mn-ea"/>
              </a:rPr>
              <a:t>ユーザ</a:t>
            </a:r>
            <a:r>
              <a:rPr lang="ja-JP" altLang="en-US" sz="800" dirty="0" smtClean="0">
                <a:latin typeface="+mn-ea"/>
              </a:rPr>
              <a:t>ーが重視したい指標に合致するエリアの検索など。</a:t>
            </a:r>
            <a:endParaRPr lang="en-US" altLang="ja-JP" sz="800" dirty="0" smtClean="0">
              <a:latin typeface="+mn-ea"/>
            </a:endParaRPr>
          </a:p>
        </p:txBody>
      </p:sp>
      <p:sp>
        <p:nvSpPr>
          <p:cNvPr id="23" name="テキスト ボックス 22"/>
          <p:cNvSpPr txBox="1"/>
          <p:nvPr/>
        </p:nvSpPr>
        <p:spPr>
          <a:xfrm>
            <a:off x="5287544" y="1915546"/>
            <a:ext cx="1180093" cy="769441"/>
          </a:xfrm>
          <a:prstGeom prst="rect">
            <a:avLst/>
          </a:prstGeom>
          <a:noFill/>
        </p:spPr>
        <p:txBody>
          <a:bodyPr wrap="square" rtlCol="0">
            <a:spAutoFit/>
          </a:bodyPr>
          <a:lstStyle/>
          <a:p>
            <a:r>
              <a:rPr lang="ja-JP" altLang="en-US" sz="1000" dirty="0" smtClean="0"/>
              <a:t>優秀賞</a:t>
            </a:r>
            <a:endParaRPr lang="en-US" altLang="ja-JP" sz="1000" dirty="0" smtClean="0"/>
          </a:p>
          <a:p>
            <a:r>
              <a:rPr lang="ja-JP" altLang="en-US" sz="1000" dirty="0" smtClean="0"/>
              <a:t>「</a:t>
            </a:r>
            <a:r>
              <a:rPr lang="ja-JP" altLang="ja-JP" sz="1000" dirty="0" smtClean="0"/>
              <a:t>避難訓練アプリ</a:t>
            </a:r>
            <a:r>
              <a:rPr lang="ja-JP" altLang="en-US" sz="1000" dirty="0" smtClean="0"/>
              <a:t>」</a:t>
            </a:r>
            <a:endParaRPr lang="en-US" altLang="ja-JP" sz="1000" dirty="0" smtClean="0"/>
          </a:p>
          <a:p>
            <a:r>
              <a:rPr lang="ja-JP" altLang="en-US" sz="800" dirty="0" smtClean="0"/>
              <a:t>避難経路、</a:t>
            </a:r>
            <a:r>
              <a:rPr lang="ja-JP" altLang="ja-JP" sz="800" dirty="0" smtClean="0"/>
              <a:t>防災系施設</a:t>
            </a:r>
            <a:r>
              <a:rPr lang="ja-JP" altLang="en-US" sz="800" dirty="0" smtClean="0"/>
              <a:t>・</a:t>
            </a:r>
            <a:r>
              <a:rPr lang="ja-JP" altLang="ja-JP" sz="800" dirty="0" smtClean="0"/>
              <a:t>警察施設</a:t>
            </a:r>
            <a:r>
              <a:rPr lang="ja-JP" altLang="en-US" sz="800" dirty="0" smtClean="0"/>
              <a:t>・</a:t>
            </a:r>
            <a:r>
              <a:rPr lang="ja-JP" altLang="ja-JP" sz="800" dirty="0" smtClean="0"/>
              <a:t>医療保健系施設の地図表示</a:t>
            </a:r>
            <a:endParaRPr lang="en-US" altLang="ja-JP" sz="800" dirty="0" smtClean="0"/>
          </a:p>
        </p:txBody>
      </p:sp>
      <p:pic>
        <p:nvPicPr>
          <p:cNvPr id="20" name="図 19" descr="20150205_sparql_all.v6_ページ_039.png"/>
          <p:cNvPicPr/>
          <p:nvPr/>
        </p:nvPicPr>
        <p:blipFill>
          <a:blip r:embed="rId5" cstate="print"/>
          <a:stretch>
            <a:fillRect/>
          </a:stretch>
        </p:blipFill>
        <p:spPr>
          <a:xfrm>
            <a:off x="377716" y="2817226"/>
            <a:ext cx="1860548" cy="1394838"/>
          </a:xfrm>
          <a:prstGeom prst="rect">
            <a:avLst/>
          </a:prstGeom>
          <a:ln>
            <a:solidFill>
              <a:schemeClr val="tx1">
                <a:lumMod val="50000"/>
                <a:lumOff val="50000"/>
              </a:schemeClr>
            </a:solidFill>
          </a:ln>
        </p:spPr>
      </p:pic>
      <p:pic>
        <p:nvPicPr>
          <p:cNvPr id="21" name="図 20" descr="20150205_sparql_all.v6_ページ_111.png"/>
          <p:cNvPicPr/>
          <p:nvPr/>
        </p:nvPicPr>
        <p:blipFill>
          <a:blip r:embed="rId6" cstate="print"/>
          <a:stretch>
            <a:fillRect/>
          </a:stretch>
        </p:blipFill>
        <p:spPr>
          <a:xfrm>
            <a:off x="1140110" y="3742423"/>
            <a:ext cx="1860548" cy="1396481"/>
          </a:xfrm>
          <a:prstGeom prst="rect">
            <a:avLst/>
          </a:prstGeom>
          <a:ln>
            <a:solidFill>
              <a:schemeClr val="tx1">
                <a:lumMod val="50000"/>
                <a:lumOff val="50000"/>
              </a:schemeClr>
            </a:solidFill>
          </a:ln>
        </p:spPr>
      </p:pic>
      <p:sp>
        <p:nvSpPr>
          <p:cNvPr id="24" name="スライド番号プレースホルダ 23"/>
          <p:cNvSpPr>
            <a:spLocks noGrp="1"/>
          </p:cNvSpPr>
          <p:nvPr>
            <p:ph type="sldNum" sz="quarter" idx="4"/>
          </p:nvPr>
        </p:nvSpPr>
        <p:spPr/>
        <p:txBody>
          <a:bodyPr/>
          <a:lstStyle/>
          <a:p>
            <a:fld id="{582DF298-D7A2-4B20-BEC1-6098A5F3190C}" type="slidenum">
              <a:rPr kumimoji="1" lang="ja-JP" altLang="en-US" smtClean="0"/>
              <a:pPr/>
              <a:t>9</a:t>
            </a:fld>
            <a:endParaRPr kumimoji="1" lang="ja-JP" altLang="en-US"/>
          </a:p>
        </p:txBody>
      </p:sp>
      <p:sp>
        <p:nvSpPr>
          <p:cNvPr id="25" name="テキスト ボックス 24"/>
          <p:cNvSpPr txBox="1"/>
          <p:nvPr/>
        </p:nvSpPr>
        <p:spPr>
          <a:xfrm>
            <a:off x="248244" y="809336"/>
            <a:ext cx="8676000" cy="307777"/>
          </a:xfrm>
          <a:prstGeom prst="rect">
            <a:avLst/>
          </a:prstGeom>
          <a:noFill/>
          <a:ln w="19050">
            <a:solidFill>
              <a:schemeClr val="accent1">
                <a:lumMod val="40000"/>
                <a:lumOff val="60000"/>
              </a:schemeClr>
            </a:solidFill>
          </a:ln>
        </p:spPr>
        <p:txBody>
          <a:bodyPr wrap="square" rtlCol="0">
            <a:spAutoFit/>
          </a:bodyPr>
          <a:lstStyle/>
          <a:p>
            <a:pPr marL="0" lvl="1"/>
            <a:r>
              <a:rPr lang="ja-JP" altLang="en-US" sz="1400" dirty="0" smtClean="0"/>
              <a:t>利活用促進の普及活動として、公共施設等情報を活用したオープンデータ・コンテスト等を開催した。</a:t>
            </a:r>
            <a:endParaRPr lang="en-US" altLang="ja-JP" sz="14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８</a:t>
            </a:r>
            <a:r>
              <a:rPr kumimoji="1" lang="en-US" altLang="ja-JP" dirty="0" smtClean="0"/>
              <a:t>-</a:t>
            </a:r>
            <a:r>
              <a:rPr kumimoji="1" lang="ja-JP" altLang="en-US" dirty="0" smtClean="0"/>
              <a:t>１．</a:t>
            </a:r>
            <a:r>
              <a:rPr kumimoji="1" lang="ja-JP" altLang="en-US" dirty="0" smtClean="0"/>
              <a:t>継続運用・普及に係る計画</a:t>
            </a:r>
            <a:r>
              <a:rPr lang="ja-JP" altLang="en-US" dirty="0" smtClean="0"/>
              <a:t>（</a:t>
            </a:r>
            <a:r>
              <a:rPr kumimoji="1" lang="ja-JP" altLang="en-US" dirty="0" smtClean="0"/>
              <a:t>マクロ視野の課題・解決策</a:t>
            </a:r>
            <a:r>
              <a:rPr lang="ja-JP" altLang="en-US" dirty="0" smtClean="0"/>
              <a:t>）</a:t>
            </a:r>
            <a:endParaRPr kumimoji="1" lang="ja-JP" altLang="en-US" dirty="0"/>
          </a:p>
        </p:txBody>
      </p:sp>
      <p:sp>
        <p:nvSpPr>
          <p:cNvPr id="12" name="スライド番号プレースホルダ 11"/>
          <p:cNvSpPr>
            <a:spLocks noGrp="1"/>
          </p:cNvSpPr>
          <p:nvPr>
            <p:ph type="sldNum" sz="quarter" idx="4"/>
          </p:nvPr>
        </p:nvSpPr>
        <p:spPr/>
        <p:txBody>
          <a:bodyPr/>
          <a:lstStyle/>
          <a:p>
            <a:fld id="{582DF298-D7A2-4B20-BEC1-6098A5F3190C}" type="slidenum">
              <a:rPr kumimoji="1" lang="ja-JP" altLang="en-US" smtClean="0"/>
              <a:pPr/>
              <a:t>10</a:t>
            </a:fld>
            <a:endParaRPr kumimoji="1" lang="ja-JP" altLang="en-US"/>
          </a:p>
        </p:txBody>
      </p:sp>
      <p:graphicFrame>
        <p:nvGraphicFramePr>
          <p:cNvPr id="14" name="表 13"/>
          <p:cNvGraphicFramePr>
            <a:graphicFrameLocks noGrp="1"/>
          </p:cNvGraphicFramePr>
          <p:nvPr/>
        </p:nvGraphicFramePr>
        <p:xfrm>
          <a:off x="164759" y="1545772"/>
          <a:ext cx="8792802" cy="4801134"/>
        </p:xfrm>
        <a:graphic>
          <a:graphicData uri="http://schemas.openxmlformats.org/drawingml/2006/table">
            <a:tbl>
              <a:tblPr/>
              <a:tblGrid>
                <a:gridCol w="147297"/>
                <a:gridCol w="1132114"/>
                <a:gridCol w="1683657"/>
                <a:gridCol w="217714"/>
                <a:gridCol w="1403005"/>
                <a:gridCol w="1403005"/>
                <a:gridCol w="1403005"/>
                <a:gridCol w="1403005"/>
              </a:tblGrid>
              <a:tr h="221454">
                <a:tc>
                  <a:txBody>
                    <a:bodyPr/>
                    <a:lstStyle/>
                    <a:p>
                      <a:pPr algn="ctr">
                        <a:spcAft>
                          <a:spcPts val="0"/>
                        </a:spcAft>
                      </a:pPr>
                      <a:endParaRPr lang="ja-JP" alt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spcAft>
                          <a:spcPts val="0"/>
                        </a:spcAft>
                      </a:pPr>
                      <a:r>
                        <a:rPr lang="ja-JP" altLang="en-US" sz="1100" kern="100" dirty="0" smtClean="0">
                          <a:latin typeface="+mn-ea"/>
                          <a:ea typeface="+mn-ea"/>
                          <a:cs typeface="Times New Roman"/>
                        </a:rPr>
                        <a:t>フェーズ</a:t>
                      </a:r>
                      <a:endParaRPr lang="ja-JP" alt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marL="180975" marR="0" indent="-180975" algn="ctr">
                        <a:spcBef>
                          <a:spcPts val="0"/>
                        </a:spcBef>
                        <a:spcAft>
                          <a:spcPts val="0"/>
                        </a:spcAft>
                      </a:pPr>
                      <a:r>
                        <a:rPr lang="ja-JP" altLang="en-US" sz="1100" kern="100" dirty="0" smtClean="0">
                          <a:latin typeface="+mn-ea"/>
                          <a:ea typeface="+mn-ea"/>
                          <a:cs typeface="Times New Roman"/>
                        </a:rPr>
                        <a:t>課題</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marL="180975" marR="0" lvl="0" indent="-180975" algn="l">
                        <a:spcBef>
                          <a:spcPts val="0"/>
                        </a:spcBef>
                        <a:spcAft>
                          <a:spcPts val="0"/>
                        </a:spcAft>
                        <a:buFont typeface="ＭＳ 明朝"/>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457200" rtl="0" eaLnBrk="1" latinLnBrk="0" hangingPunct="1">
                        <a:spcAft>
                          <a:spcPts val="0"/>
                        </a:spcAft>
                      </a:pPr>
                      <a:r>
                        <a:rPr kumimoji="1" lang="ja-JP" altLang="en-US" sz="1100" kern="100" dirty="0">
                          <a:solidFill>
                            <a:schemeClr val="tx1"/>
                          </a:solidFill>
                          <a:latin typeface="+mn-ea"/>
                          <a:ea typeface="+mn-ea"/>
                          <a:cs typeface="Times New Roman"/>
                        </a:rPr>
                        <a:t>戦略レベル</a:t>
                      </a:r>
                    </a:p>
                  </a:txBody>
                  <a:tcPr marL="36000" marR="36000" marT="0" marB="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457200" rtl="0" eaLnBrk="1" latinLnBrk="0" hangingPunct="1">
                        <a:spcAft>
                          <a:spcPts val="0"/>
                        </a:spcAft>
                      </a:pPr>
                      <a:r>
                        <a:rPr kumimoji="1" lang="ja-JP" altLang="en-US" sz="1100" kern="100" dirty="0">
                          <a:solidFill>
                            <a:schemeClr val="tx1"/>
                          </a:solidFill>
                          <a:latin typeface="+mn-ea"/>
                          <a:ea typeface="+mn-ea"/>
                          <a:cs typeface="Times New Roman"/>
                        </a:rPr>
                        <a:t>戦術レベル</a:t>
                      </a:r>
                    </a:p>
                  </a:txBody>
                  <a:tcPr marL="36000" marR="36000" marT="0" marB="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457200" rtl="0" eaLnBrk="1" latinLnBrk="0" hangingPunct="1">
                        <a:spcAft>
                          <a:spcPts val="0"/>
                        </a:spcAft>
                      </a:pPr>
                      <a:r>
                        <a:rPr kumimoji="1" lang="ja-JP" altLang="en-US" sz="1100" kern="100" dirty="0">
                          <a:solidFill>
                            <a:schemeClr val="tx1"/>
                          </a:solidFill>
                          <a:latin typeface="+mn-ea"/>
                          <a:ea typeface="+mn-ea"/>
                          <a:cs typeface="Times New Roman"/>
                        </a:rPr>
                        <a:t>技術レベル</a:t>
                      </a:r>
                    </a:p>
                  </a:txBody>
                  <a:tcPr marL="36000" marR="36000" marT="0" marB="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ctr" defTabSz="457200" rtl="0" eaLnBrk="1" latinLnBrk="0" hangingPunct="1">
                        <a:spcAft>
                          <a:spcPts val="0"/>
                        </a:spcAft>
                      </a:pPr>
                      <a:r>
                        <a:rPr kumimoji="1" lang="ja-JP" altLang="en-US" sz="1100" kern="100" dirty="0" smtClean="0">
                          <a:solidFill>
                            <a:schemeClr val="tx1"/>
                          </a:solidFill>
                          <a:latin typeface="+mn-ea"/>
                          <a:ea typeface="+mn-ea"/>
                          <a:cs typeface="Times New Roman"/>
                        </a:rPr>
                        <a:t>商機</a:t>
                      </a:r>
                      <a:endParaRPr kumimoji="1" lang="ja-JP" altLang="en-US" sz="1100" kern="100" dirty="0">
                        <a:solidFill>
                          <a:schemeClr val="tx1"/>
                        </a:solidFill>
                        <a:latin typeface="+mn-ea"/>
                        <a:ea typeface="+mn-ea"/>
                        <a:cs typeface="Times New Roman"/>
                      </a:endParaRPr>
                    </a:p>
                  </a:txBody>
                  <a:tcPr marL="36000" marR="36000" marT="0" marB="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lumMod val="95000"/>
                      </a:schemeClr>
                    </a:solidFill>
                  </a:tcPr>
                </a:tc>
              </a:tr>
              <a:tr h="221454">
                <a:tc rowSpan="3">
                  <a:txBody>
                    <a:bodyPr/>
                    <a:lstStyle/>
                    <a:p>
                      <a:pPr algn="just">
                        <a:spcAft>
                          <a:spcPts val="0"/>
                        </a:spcAft>
                      </a:pPr>
                      <a:r>
                        <a:rPr lang="en-US" altLang="ja-JP" sz="1100" kern="100" dirty="0" smtClean="0">
                          <a:latin typeface="+mn-ea"/>
                          <a:ea typeface="+mn-ea"/>
                          <a:cs typeface="Times New Roman"/>
                        </a:rPr>
                        <a:t>1</a:t>
                      </a:r>
                      <a:endParaRPr lang="ja-JP" alt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rowSpan="3">
                  <a:txBody>
                    <a:bodyPr/>
                    <a:lstStyle/>
                    <a:p>
                      <a:pPr algn="just">
                        <a:spcAft>
                          <a:spcPts val="0"/>
                        </a:spcAft>
                      </a:pPr>
                      <a:r>
                        <a:rPr lang="ja-JP" altLang="ja-JP" sz="1100" kern="100" dirty="0" smtClean="0">
                          <a:latin typeface="+mn-ea"/>
                          <a:ea typeface="+mn-ea"/>
                          <a:cs typeface="Times New Roman"/>
                        </a:rPr>
                        <a:t>原データ作成・提供フェーズ</a:t>
                      </a:r>
                      <a:endParaRPr lang="en-US" altLang="ja-JP" sz="1100" kern="100" dirty="0" smtClean="0">
                        <a:latin typeface="+mn-ea"/>
                        <a:ea typeface="+mn-ea"/>
                        <a:cs typeface="Times New Roman"/>
                      </a:endParaRPr>
                    </a:p>
                    <a:p>
                      <a:pPr algn="just">
                        <a:spcAft>
                          <a:spcPts val="0"/>
                        </a:spcAft>
                      </a:pPr>
                      <a:r>
                        <a:rPr lang="ja-JP" altLang="en-US" sz="1100" kern="100" dirty="0" smtClean="0">
                          <a:latin typeface="+mn-ea"/>
                          <a:ea typeface="+mn-ea"/>
                          <a:cs typeface="Times New Roman"/>
                        </a:rPr>
                        <a:t>（</a:t>
                      </a:r>
                      <a:r>
                        <a:rPr lang="ja-JP" altLang="ja-JP" sz="1100" kern="100" dirty="0" smtClean="0">
                          <a:latin typeface="+mn-ea"/>
                          <a:ea typeface="+mn-ea"/>
                          <a:cs typeface="Times New Roman"/>
                        </a:rPr>
                        <a:t>地方公共団体データ原課が抱える課題</a:t>
                      </a:r>
                      <a:r>
                        <a:rPr lang="ja-JP" altLang="en-US" sz="1100" kern="100" dirty="0" smtClean="0">
                          <a:latin typeface="+mn-ea"/>
                          <a:ea typeface="+mn-ea"/>
                          <a:cs typeface="Times New Roman"/>
                        </a:rPr>
                        <a:t>）</a:t>
                      </a:r>
                      <a:endParaRPr lang="ja-JP" alt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L="180975" marR="0" indent="-180975" algn="just">
                        <a:spcBef>
                          <a:spcPts val="0"/>
                        </a:spcBef>
                        <a:spcAft>
                          <a:spcPts val="0"/>
                        </a:spcAft>
                      </a:pPr>
                      <a:r>
                        <a:rPr lang="en-US" sz="1100" kern="100" dirty="0">
                          <a:latin typeface="+mn-ea"/>
                          <a:ea typeface="+mn-ea"/>
                          <a:cs typeface="Times New Roman"/>
                        </a:rPr>
                        <a:t>(a)</a:t>
                      </a:r>
                      <a:r>
                        <a:rPr lang="ja-JP" sz="1100" kern="100" dirty="0">
                          <a:latin typeface="+mn-ea"/>
                          <a:ea typeface="+mn-ea"/>
                          <a:cs typeface="Times New Roman"/>
                        </a:rPr>
                        <a:t>オープンライセンス化に対する心理的障壁</a:t>
                      </a: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tcPr>
                </a:tc>
                <a:tc rowSpan="3">
                  <a:txBody>
                    <a:bodyPr/>
                    <a:lstStyle/>
                    <a:p>
                      <a:pPr marL="180975" marR="0" lvl="0" indent="-180975" algn="l">
                        <a:spcBef>
                          <a:spcPts val="0"/>
                        </a:spcBef>
                        <a:spcAft>
                          <a:spcPts val="0"/>
                        </a:spcAft>
                        <a:buFont typeface="ＭＳ 明朝"/>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87313" marR="0" indent="-87313" algn="just">
                        <a:spcBef>
                          <a:spcPts val="0"/>
                        </a:spcBef>
                        <a:spcAft>
                          <a:spcPts val="0"/>
                        </a:spcAft>
                        <a:buFont typeface="Arial" pitchFamily="34" charset="0"/>
                        <a:buChar char="•"/>
                      </a:pPr>
                      <a:r>
                        <a:rPr kumimoji="1" lang="ja-JP" altLang="en-US" sz="1100" kern="1200" dirty="0" smtClean="0">
                          <a:solidFill>
                            <a:schemeClr val="tx1"/>
                          </a:solidFill>
                          <a:latin typeface="+mn-ea"/>
                          <a:ea typeface="+mn-ea"/>
                          <a:cs typeface="+mn-cs"/>
                        </a:rPr>
                        <a:t>指針、ガイドラインの策定</a:t>
                      </a:r>
                      <a:endParaRPr kumimoji="1" lang="en-US" altLang="ja-JP" sz="1100" kern="1200" dirty="0" smtClean="0">
                        <a:solidFill>
                          <a:schemeClr val="tx1"/>
                        </a:solidFill>
                        <a:latin typeface="+mn-ea"/>
                        <a:ea typeface="+mn-ea"/>
                        <a:cs typeface="+mn-cs"/>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solidFill>
                      <a:schemeClr val="accent5">
                        <a:lumMod val="20000"/>
                        <a:lumOff val="80000"/>
                      </a:schemeClr>
                    </a:solidFill>
                  </a:tcPr>
                </a:tc>
                <a:tc rowSpan="2">
                  <a:txBody>
                    <a:bodyPr/>
                    <a:lstStyle/>
                    <a:p>
                      <a:pPr marL="87313" marR="0" indent="-87313" algn="just">
                        <a:spcBef>
                          <a:spcPts val="0"/>
                        </a:spcBef>
                        <a:spcAft>
                          <a:spcPts val="0"/>
                        </a:spcAft>
                        <a:buFont typeface="Arial" pitchFamily="34" charset="0"/>
                        <a:buChar char="•"/>
                      </a:pPr>
                      <a:r>
                        <a:rPr kumimoji="1" lang="ja-JP" altLang="en-US" sz="1100" kern="1200" dirty="0" smtClean="0">
                          <a:solidFill>
                            <a:schemeClr val="tx1"/>
                          </a:solidFill>
                          <a:latin typeface="+mn-ea"/>
                          <a:ea typeface="+mn-ea"/>
                          <a:cs typeface="+mn-cs"/>
                        </a:rPr>
                        <a:t>外圧の利用</a:t>
                      </a:r>
                      <a:endParaRPr kumimoji="1" lang="en-US" altLang="ja-JP" sz="1100" kern="1200" dirty="0" smtClean="0">
                        <a:solidFill>
                          <a:schemeClr val="tx1"/>
                        </a:solidFill>
                        <a:latin typeface="+mn-ea"/>
                        <a:ea typeface="+mn-ea"/>
                        <a:cs typeface="+mn-cs"/>
                      </a:endParaRPr>
                    </a:p>
                    <a:p>
                      <a:pPr marL="87313" marR="0" indent="-87313" algn="just">
                        <a:spcBef>
                          <a:spcPts val="0"/>
                        </a:spcBef>
                        <a:spcAft>
                          <a:spcPts val="0"/>
                        </a:spcAft>
                        <a:buFont typeface="Arial" pitchFamily="34" charset="0"/>
                        <a:buChar char="•"/>
                      </a:pPr>
                      <a:r>
                        <a:rPr kumimoji="1" lang="ja-JP" altLang="en-US" sz="1100" kern="1200" dirty="0" smtClean="0">
                          <a:solidFill>
                            <a:schemeClr val="tx1"/>
                          </a:solidFill>
                          <a:latin typeface="+mn-ea"/>
                          <a:ea typeface="+mn-ea"/>
                          <a:cs typeface="+mn-cs"/>
                        </a:rPr>
                        <a:t>オープンデータ化推進組織の設置</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solidFill>
                      <a:schemeClr val="accent5">
                        <a:lumMod val="20000"/>
                        <a:lumOff val="80000"/>
                      </a:schemeClr>
                    </a:solidFill>
                  </a:tcPr>
                </a:tc>
                <a:tc rowSpan="2">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noFill/>
                  </a:tcPr>
                </a:tc>
                <a:tc rowSpan="2">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noFill/>
                  </a:tcPr>
                </a:tc>
              </a:tr>
              <a:tr h="110727">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100" kern="100" dirty="0">
                          <a:latin typeface="+mn-ea"/>
                          <a:ea typeface="+mn-ea"/>
                          <a:cs typeface="Times New Roman"/>
                        </a:rPr>
                        <a:t>(b)</a:t>
                      </a:r>
                      <a:r>
                        <a:rPr lang="ja-JP" sz="1100" kern="100" dirty="0">
                          <a:latin typeface="+mn-ea"/>
                          <a:ea typeface="+mn-ea"/>
                          <a:cs typeface="Times New Roman"/>
                        </a:rPr>
                        <a:t>免責事項に関する理解不足</a:t>
                      </a: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ysDash"/>
                      <a:round/>
                      <a:headEnd type="none" w="med" len="med"/>
                      <a:tailEnd type="none" w="med" len="med"/>
                    </a:lnB>
                  </a:tcPr>
                </a:tc>
                <a:tc vMerge="1">
                  <a:txBody>
                    <a:bodyPr/>
                    <a:lstStyle/>
                    <a:p>
                      <a:endParaRPr kumimoji="1" lang="ja-JP" altLang="en-US"/>
                    </a:p>
                  </a:txBody>
                  <a:tcPr/>
                </a:tc>
                <a:tc vMerge="1">
                  <a:txBody>
                    <a:bodyPr/>
                    <a:lstStyle/>
                    <a:p>
                      <a:pPr marL="180975" marR="0" indent="-180975" algn="just">
                        <a:spcBef>
                          <a:spcPts val="0"/>
                        </a:spcBef>
                        <a:spcAft>
                          <a:spcPts val="0"/>
                        </a:spcAft>
                      </a:pPr>
                      <a:endParaRPr lang="ja-JP" sz="1200" kern="100" dirty="0">
                        <a:latin typeface="+mn-ea"/>
                        <a:ea typeface="+mn-ea"/>
                        <a:cs typeface="Times New Roman"/>
                      </a:endParaRPr>
                    </a:p>
                  </a:txBody>
                  <a:tcPr marL="36000" marR="36000" marT="7200" marB="7200"/>
                </a:tc>
                <a:tc vMerge="1">
                  <a:txBody>
                    <a:bodyPr/>
                    <a:lstStyle/>
                    <a:p>
                      <a:pPr marL="180975" marR="0" indent="-180975" algn="just">
                        <a:spcBef>
                          <a:spcPts val="0"/>
                        </a:spcBef>
                        <a:spcAft>
                          <a:spcPts val="0"/>
                        </a:spcAft>
                      </a:pPr>
                      <a:endParaRPr lang="ja-JP" sz="1200" kern="100" dirty="0">
                        <a:latin typeface="+mn-ea"/>
                        <a:ea typeface="+mn-ea"/>
                        <a:cs typeface="Times New Roman"/>
                      </a:endParaRPr>
                    </a:p>
                  </a:txBody>
                  <a:tcPr marL="36000" marR="36000" marT="7200" marB="7200"/>
                </a:tc>
                <a:tc vMerge="1">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noFill/>
                  </a:tcPr>
                </a:tc>
                <a:tc vMerge="1">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noFill/>
                  </a:tcPr>
                </a:tc>
              </a:tr>
              <a:tr h="332181">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100" kern="100" dirty="0">
                          <a:latin typeface="+mn-ea"/>
                          <a:ea typeface="+mn-ea"/>
                          <a:cs typeface="Times New Roman"/>
                        </a:rPr>
                        <a:t>(c)</a:t>
                      </a:r>
                      <a:r>
                        <a:rPr lang="ja-JP" sz="1100" kern="100" dirty="0">
                          <a:latin typeface="+mn-ea"/>
                          <a:ea typeface="+mn-ea"/>
                          <a:cs typeface="Times New Roman"/>
                        </a:rPr>
                        <a:t>「データ整形の手間とコスト（課題２</a:t>
                      </a:r>
                      <a:r>
                        <a:rPr lang="en-US" sz="1100" kern="100" dirty="0">
                          <a:latin typeface="+mn-ea"/>
                          <a:ea typeface="+mn-ea"/>
                          <a:cs typeface="Times New Roman"/>
                        </a:rPr>
                        <a:t>(a)</a:t>
                      </a:r>
                      <a:r>
                        <a:rPr lang="ja-JP" sz="1100" kern="100" dirty="0">
                          <a:latin typeface="+mn-ea"/>
                          <a:ea typeface="+mn-ea"/>
                          <a:cs typeface="Times New Roman"/>
                        </a:rPr>
                        <a:t>）」低減のための負担増</a:t>
                      </a: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tcPr>
                </a:tc>
                <a:tc vMerge="1">
                  <a:txBody>
                    <a:bodyPr/>
                    <a:lstStyle/>
                    <a:p>
                      <a:endParaRPr kumimoji="1" lang="ja-JP" altLang="en-US"/>
                    </a:p>
                  </a:txBody>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87313" marR="0" indent="-87313" algn="just" defTabSz="457200" rtl="0" eaLnBrk="1" fontAlgn="auto" latinLnBrk="0" hangingPunct="1">
                        <a:lnSpc>
                          <a:spcPct val="100000"/>
                        </a:lnSpc>
                        <a:spcBef>
                          <a:spcPts val="0"/>
                        </a:spcBef>
                        <a:spcAft>
                          <a:spcPts val="0"/>
                        </a:spcAft>
                        <a:buClrTx/>
                        <a:buSzTx/>
                        <a:buFont typeface="Arial" pitchFamily="34" charset="0"/>
                        <a:buChar char="•"/>
                        <a:tabLst/>
                        <a:defRPr/>
                      </a:pPr>
                      <a:r>
                        <a:rPr kumimoji="1" lang="ja-JP" altLang="en-US" sz="1100" kern="1200" dirty="0" smtClean="0">
                          <a:solidFill>
                            <a:schemeClr val="tx1"/>
                          </a:solidFill>
                          <a:latin typeface="+mn-ea"/>
                          <a:ea typeface="+mn-ea"/>
                          <a:cs typeface="+mn-cs"/>
                        </a:rPr>
                        <a:t>システム化</a:t>
                      </a:r>
                      <a:endParaRPr lang="ja-JP" altLang="ja-JP" sz="1100" kern="100" dirty="0" smtClean="0">
                        <a:latin typeface="+mn-ea"/>
                        <a:ea typeface="+mn-ea"/>
                        <a:cs typeface="Times New Roman"/>
                      </a:endParaRPr>
                    </a:p>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87313" marR="0" indent="-87313" algn="just">
                        <a:spcBef>
                          <a:spcPts val="0"/>
                        </a:spcBef>
                        <a:spcAft>
                          <a:spcPts val="0"/>
                        </a:spcAft>
                        <a:buFont typeface="Arial" pitchFamily="34" charset="0"/>
                        <a:buChar char="•"/>
                      </a:pPr>
                      <a:r>
                        <a:rPr kumimoji="1" lang="ja-JP" altLang="en-US" sz="1100" kern="1200" dirty="0" smtClean="0">
                          <a:solidFill>
                            <a:schemeClr val="tx1"/>
                          </a:solidFill>
                          <a:latin typeface="+mn-ea"/>
                          <a:ea typeface="+mn-ea"/>
                          <a:cs typeface="+mn-cs"/>
                        </a:rPr>
                        <a:t>システム化支援</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solidFill>
                      <a:schemeClr val="accent5">
                        <a:lumMod val="20000"/>
                        <a:lumOff val="80000"/>
                      </a:schemeClr>
                    </a:solidFill>
                  </a:tcPr>
                </a:tc>
              </a:tr>
              <a:tr h="110727">
                <a:tc rowSpan="2">
                  <a:txBody>
                    <a:bodyPr/>
                    <a:lstStyle/>
                    <a:p>
                      <a:pPr algn="just">
                        <a:spcAft>
                          <a:spcPts val="0"/>
                        </a:spcAft>
                      </a:pPr>
                      <a:r>
                        <a:rPr lang="en-US" altLang="ja-JP" sz="1100" kern="100" dirty="0" smtClean="0">
                          <a:latin typeface="+mn-ea"/>
                          <a:ea typeface="+mn-ea"/>
                          <a:cs typeface="Times New Roman"/>
                        </a:rPr>
                        <a:t>2</a:t>
                      </a:r>
                      <a:endParaRPr lang="ja-JP" alt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rowSpan="2">
                  <a:txBody>
                    <a:bodyPr/>
                    <a:lstStyle/>
                    <a:p>
                      <a:pPr algn="just">
                        <a:spcAft>
                          <a:spcPts val="0"/>
                        </a:spcAft>
                      </a:pPr>
                      <a:r>
                        <a:rPr lang="ja-JP" altLang="ja-JP" sz="1100" kern="100" dirty="0" smtClean="0">
                          <a:latin typeface="+mn-ea"/>
                          <a:ea typeface="+mn-ea"/>
                          <a:cs typeface="Times New Roman"/>
                        </a:rPr>
                        <a:t>データ整形・公開フェーズ</a:t>
                      </a:r>
                      <a:endParaRPr lang="en-US" altLang="ja-JP" sz="1100" kern="100" dirty="0" smtClean="0">
                        <a:latin typeface="+mn-ea"/>
                        <a:ea typeface="+mn-ea"/>
                        <a:cs typeface="Times New Roman"/>
                      </a:endParaRPr>
                    </a:p>
                    <a:p>
                      <a:pPr algn="just">
                        <a:spcAft>
                          <a:spcPts val="0"/>
                        </a:spcAft>
                      </a:pPr>
                      <a:r>
                        <a:rPr lang="ja-JP" altLang="en-US" sz="1100" kern="100" dirty="0" smtClean="0">
                          <a:latin typeface="+mn-ea"/>
                          <a:ea typeface="+mn-ea"/>
                          <a:cs typeface="Times New Roman"/>
                        </a:rPr>
                        <a:t>（</a:t>
                      </a:r>
                      <a:r>
                        <a:rPr lang="ja-JP" altLang="ja-JP" sz="1100" kern="100" dirty="0" smtClean="0">
                          <a:latin typeface="+mn-ea"/>
                          <a:ea typeface="+mn-ea"/>
                          <a:cs typeface="Times New Roman"/>
                        </a:rPr>
                        <a:t>地方公共団体情報関連課が抱える課題</a:t>
                      </a:r>
                      <a:r>
                        <a:rPr lang="ja-JP" altLang="en-US" sz="1100" kern="100" dirty="0" smtClean="0">
                          <a:latin typeface="+mn-ea"/>
                          <a:ea typeface="+mn-ea"/>
                          <a:cs typeface="Times New Roman"/>
                        </a:rPr>
                        <a:t>）</a:t>
                      </a:r>
                      <a:endParaRPr lang="ja-JP" alt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L="180975" marR="0" indent="-180975" algn="just">
                        <a:spcBef>
                          <a:spcPts val="0"/>
                        </a:spcBef>
                        <a:spcAft>
                          <a:spcPts val="0"/>
                        </a:spcAft>
                      </a:pPr>
                      <a:r>
                        <a:rPr lang="en-US" sz="1100" kern="100" dirty="0">
                          <a:latin typeface="+mn-ea"/>
                          <a:ea typeface="+mn-ea"/>
                          <a:cs typeface="Times New Roman"/>
                        </a:rPr>
                        <a:t>(a)</a:t>
                      </a:r>
                      <a:r>
                        <a:rPr lang="ja-JP" sz="1100" kern="100" dirty="0">
                          <a:latin typeface="+mn-ea"/>
                          <a:ea typeface="+mn-ea"/>
                          <a:cs typeface="Times New Roman"/>
                        </a:rPr>
                        <a:t>データ整形の手間とコスト</a:t>
                      </a: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tcPr>
                </a:tc>
                <a:tc rowSpan="2">
                  <a:txBody>
                    <a:bodyPr/>
                    <a:lstStyle/>
                    <a:p>
                      <a:pPr marL="180975" marR="0" lvl="0" indent="-180975" algn="just">
                        <a:spcBef>
                          <a:spcPts val="0"/>
                        </a:spcBef>
                        <a:spcAft>
                          <a:spcPts val="0"/>
                        </a:spcAft>
                        <a:buFont typeface="ＭＳ 明朝"/>
                        <a:buChar char="・"/>
                      </a:pPr>
                      <a:endParaRPr lang="ja-JP" sz="1100" b="1"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noFill/>
                  </a:tcPr>
                </a:tc>
                <a:tc>
                  <a:txBody>
                    <a:bodyPr/>
                    <a:lstStyle/>
                    <a:p>
                      <a:pPr marL="87313" marR="0" indent="-87313" algn="just" defTabSz="457200" rtl="0" eaLnBrk="1" fontAlgn="auto" latinLnBrk="0" hangingPunct="1">
                        <a:lnSpc>
                          <a:spcPct val="100000"/>
                        </a:lnSpc>
                        <a:spcBef>
                          <a:spcPts val="0"/>
                        </a:spcBef>
                        <a:spcAft>
                          <a:spcPts val="0"/>
                        </a:spcAft>
                        <a:buClrTx/>
                        <a:buSzTx/>
                        <a:buFont typeface="Arial" pitchFamily="34" charset="0"/>
                        <a:buChar char="•"/>
                        <a:tabLst/>
                        <a:defRPr/>
                      </a:pPr>
                      <a:r>
                        <a:rPr kumimoji="1" lang="ja-JP" altLang="en-US" sz="1100" kern="1200" dirty="0" smtClean="0">
                          <a:solidFill>
                            <a:schemeClr val="tx1"/>
                          </a:solidFill>
                          <a:latin typeface="+mn-ea"/>
                          <a:ea typeface="+mn-ea"/>
                          <a:cs typeface="+mn-cs"/>
                        </a:rPr>
                        <a:t>民間事業者やクラウドソーシングの活用</a:t>
                      </a:r>
                      <a:endParaRPr lang="ja-JP" altLang="ja-JP" sz="1100" kern="100" dirty="0" smtClean="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solidFill>
                      <a:schemeClr val="accent5">
                        <a:lumMod val="20000"/>
                        <a:lumOff val="80000"/>
                      </a:schemeClr>
                    </a:solidFill>
                  </a:tcPr>
                </a:tc>
                <a:tc>
                  <a:txBody>
                    <a:bodyPr/>
                    <a:lstStyle/>
                    <a:p>
                      <a:pPr marL="87313" marR="0" indent="-87313" algn="just">
                        <a:spcBef>
                          <a:spcPts val="0"/>
                        </a:spcBef>
                        <a:spcAft>
                          <a:spcPts val="0"/>
                        </a:spcAft>
                        <a:buFont typeface="Arial" pitchFamily="34" charset="0"/>
                        <a:buChar char="•"/>
                      </a:pPr>
                      <a:r>
                        <a:rPr lang="ja-JP" altLang="en-US" sz="1100" kern="100" dirty="0" smtClean="0">
                          <a:latin typeface="+mn-ea"/>
                          <a:ea typeface="+mn-ea"/>
                          <a:cs typeface="Times New Roman"/>
                        </a:rPr>
                        <a:t>技術</a:t>
                      </a:r>
                      <a:r>
                        <a:rPr lang="en-US" altLang="ja-JP" sz="1100" kern="100" dirty="0" smtClean="0">
                          <a:latin typeface="+mn-ea"/>
                          <a:ea typeface="+mn-ea"/>
                          <a:cs typeface="Times New Roman"/>
                        </a:rPr>
                        <a:t>1(c)</a:t>
                      </a:r>
                      <a:r>
                        <a:rPr kumimoji="1" lang="en-US" altLang="ja-JP" sz="1100" kern="1200" dirty="0" smtClean="0">
                          <a:solidFill>
                            <a:schemeClr val="tx1"/>
                          </a:solidFill>
                          <a:latin typeface="+mn-ea"/>
                          <a:ea typeface="+mn-ea"/>
                          <a:cs typeface="+mn-cs"/>
                        </a:rPr>
                        <a:t> 《</a:t>
                      </a:r>
                      <a:r>
                        <a:rPr kumimoji="1" lang="ja-JP" altLang="en-US" sz="1100" kern="1200" dirty="0" smtClean="0">
                          <a:solidFill>
                            <a:schemeClr val="tx1"/>
                          </a:solidFill>
                          <a:latin typeface="+mn-ea"/>
                          <a:ea typeface="+mn-ea"/>
                          <a:cs typeface="+mn-cs"/>
                        </a:rPr>
                        <a:t>システム化</a:t>
                      </a:r>
                      <a:r>
                        <a:rPr kumimoji="1" lang="en-US" altLang="ja-JP" sz="1100" kern="1200" dirty="0" smtClean="0">
                          <a:solidFill>
                            <a:schemeClr val="tx1"/>
                          </a:solidFill>
                          <a:latin typeface="+mn-ea"/>
                          <a:ea typeface="+mn-ea"/>
                          <a:cs typeface="+mn-cs"/>
                        </a:rPr>
                        <a:t>》</a:t>
                      </a:r>
                      <a:r>
                        <a:rPr kumimoji="1" lang="ja-JP" altLang="en-US" sz="1100" kern="1200" dirty="0" smtClean="0">
                          <a:solidFill>
                            <a:schemeClr val="tx1"/>
                          </a:solidFill>
                          <a:latin typeface="+mn-ea"/>
                          <a:ea typeface="+mn-ea"/>
                          <a:cs typeface="+mn-cs"/>
                        </a:rPr>
                        <a:t>連動</a:t>
                      </a:r>
                      <a:endParaRPr kumimoji="1" lang="en-US" altLang="ja-JP" sz="1100" kern="1200" dirty="0" smtClean="0">
                        <a:solidFill>
                          <a:schemeClr val="tx1"/>
                        </a:solidFill>
                        <a:latin typeface="+mn-ea"/>
                        <a:ea typeface="+mn-ea"/>
                        <a:cs typeface="+mn-cs"/>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solidFill>
                      <a:schemeClr val="accent5">
                        <a:lumMod val="20000"/>
                        <a:lumOff val="80000"/>
                      </a:schemeClr>
                    </a:solidFill>
                  </a:tcPr>
                </a:tc>
                <a:tc>
                  <a:txBody>
                    <a:bodyPr/>
                    <a:lstStyle/>
                    <a:p>
                      <a:pPr marL="87313" marR="0" indent="-87313" algn="just">
                        <a:spcBef>
                          <a:spcPts val="0"/>
                        </a:spcBef>
                        <a:spcAft>
                          <a:spcPts val="0"/>
                        </a:spcAft>
                        <a:buFont typeface="Arial" pitchFamily="34" charset="0"/>
                        <a:buChar char="•"/>
                      </a:pPr>
                      <a:r>
                        <a:rPr kumimoji="1" lang="ja-JP" altLang="en-US" sz="1100" kern="1200" dirty="0" smtClean="0">
                          <a:solidFill>
                            <a:schemeClr val="tx1"/>
                          </a:solidFill>
                          <a:latin typeface="+mn-ea"/>
                          <a:ea typeface="+mn-ea"/>
                          <a:cs typeface="+mn-cs"/>
                        </a:rPr>
                        <a:t>データ整形支援</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solidFill>
                      <a:schemeClr val="accent5">
                        <a:lumMod val="20000"/>
                        <a:lumOff val="80000"/>
                      </a:schemeClr>
                    </a:solidFill>
                  </a:tcPr>
                </a:tc>
              </a:tr>
              <a:tr h="332181">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100" kern="100" dirty="0">
                          <a:latin typeface="+mn-ea"/>
                          <a:ea typeface="+mn-ea"/>
                          <a:cs typeface="Times New Roman"/>
                        </a:rPr>
                        <a:t>(b)</a:t>
                      </a:r>
                      <a:r>
                        <a:rPr lang="ja-JP" sz="1100" kern="100" dirty="0">
                          <a:latin typeface="+mn-ea"/>
                          <a:ea typeface="+mn-ea"/>
                          <a:cs typeface="Times New Roman"/>
                        </a:rPr>
                        <a:t>オープンデータカタログサイトの運用コスト</a:t>
                      </a: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tcPr>
                </a:tc>
                <a:tc vMerge="1">
                  <a:txBody>
                    <a:bodyPr/>
                    <a:lstStyle/>
                    <a:p>
                      <a:endParaRPr kumimoji="1" lang="ja-JP" altLang="en-US"/>
                    </a:p>
                  </a:txBody>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r>
                        <a:rPr kumimoji="1" lang="ja-JP" altLang="en-US" sz="1100" kern="1200" dirty="0" smtClean="0">
                          <a:solidFill>
                            <a:schemeClr val="tx1"/>
                          </a:solidFill>
                          <a:latin typeface="+mn-ea"/>
                          <a:ea typeface="+mn-ea"/>
                          <a:cs typeface="+mn-cs"/>
                        </a:rPr>
                        <a:t>ホームページとの連携</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noFill/>
                  </a:tcPr>
                </a:tc>
              </a:tr>
              <a:tr h="221454">
                <a:tc rowSpan="3">
                  <a:txBody>
                    <a:bodyPr/>
                    <a:lstStyle/>
                    <a:p>
                      <a:pPr algn="just">
                        <a:spcAft>
                          <a:spcPts val="0"/>
                        </a:spcAft>
                      </a:pPr>
                      <a:r>
                        <a:rPr lang="en-US" altLang="ja-JP" sz="1100" kern="100" dirty="0" smtClean="0">
                          <a:latin typeface="+mn-ea"/>
                          <a:ea typeface="+mn-ea"/>
                          <a:cs typeface="Times New Roman"/>
                        </a:rPr>
                        <a:t>3</a:t>
                      </a:r>
                      <a:endParaRPr lang="ja-JP" alt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rowSpan="3">
                  <a:txBody>
                    <a:bodyPr/>
                    <a:lstStyle/>
                    <a:p>
                      <a:pPr algn="just">
                        <a:spcAft>
                          <a:spcPts val="0"/>
                        </a:spcAft>
                      </a:pPr>
                      <a:r>
                        <a:rPr lang="ja-JP" altLang="ja-JP" sz="1100" kern="100" dirty="0" smtClean="0">
                          <a:latin typeface="+mn-ea"/>
                          <a:ea typeface="+mn-ea"/>
                          <a:cs typeface="Times New Roman"/>
                        </a:rPr>
                        <a:t>データ収集・整備（</a:t>
                      </a:r>
                      <a:r>
                        <a:rPr lang="en-US" altLang="ja-JP" sz="1100" kern="100" dirty="0" smtClean="0">
                          <a:latin typeface="+mn-ea"/>
                          <a:ea typeface="+mn-ea"/>
                          <a:cs typeface="Times New Roman"/>
                        </a:rPr>
                        <a:t>LOD</a:t>
                      </a:r>
                      <a:r>
                        <a:rPr lang="ja-JP" altLang="ja-JP" sz="1100" kern="100" dirty="0" smtClean="0">
                          <a:latin typeface="+mn-ea"/>
                          <a:ea typeface="+mn-ea"/>
                          <a:cs typeface="Times New Roman"/>
                        </a:rPr>
                        <a:t>化）・公開フェーズ</a:t>
                      </a:r>
                      <a:endParaRPr lang="en-US" altLang="ja-JP" sz="1100" kern="100" dirty="0" smtClean="0">
                        <a:latin typeface="+mn-ea"/>
                        <a:ea typeface="+mn-ea"/>
                        <a:cs typeface="Times New Roman"/>
                      </a:endParaRPr>
                    </a:p>
                    <a:p>
                      <a:pPr algn="just">
                        <a:spcAft>
                          <a:spcPts val="0"/>
                        </a:spcAft>
                      </a:pPr>
                      <a:r>
                        <a:rPr lang="ja-JP" altLang="en-US" sz="1100" kern="100" dirty="0" smtClean="0">
                          <a:latin typeface="+mn-ea"/>
                          <a:ea typeface="+mn-ea"/>
                          <a:cs typeface="Times New Roman"/>
                        </a:rPr>
                        <a:t>（</a:t>
                      </a:r>
                      <a:r>
                        <a:rPr lang="en-US" altLang="ja-JP" sz="1100" kern="100" dirty="0" smtClean="0">
                          <a:latin typeface="+mn-ea"/>
                          <a:ea typeface="+mn-ea"/>
                          <a:cs typeface="Times New Roman"/>
                        </a:rPr>
                        <a:t>LOD</a:t>
                      </a:r>
                      <a:r>
                        <a:rPr lang="ja-JP" altLang="ja-JP" sz="1100" kern="100" dirty="0" smtClean="0">
                          <a:latin typeface="+mn-ea"/>
                          <a:ea typeface="+mn-ea"/>
                          <a:cs typeface="Times New Roman"/>
                        </a:rPr>
                        <a:t>サイト運用事業者が抱える課題</a:t>
                      </a:r>
                      <a:r>
                        <a:rPr lang="ja-JP" altLang="en-US" sz="1100" kern="100" dirty="0" smtClean="0">
                          <a:latin typeface="+mn-ea"/>
                          <a:ea typeface="+mn-ea"/>
                          <a:cs typeface="Times New Roman"/>
                        </a:rPr>
                        <a:t>）</a:t>
                      </a:r>
                      <a:endParaRPr lang="ja-JP" alt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L="180975" marR="0" indent="-180975" algn="just">
                        <a:spcBef>
                          <a:spcPts val="0"/>
                        </a:spcBef>
                        <a:spcAft>
                          <a:spcPts val="0"/>
                        </a:spcAft>
                      </a:pPr>
                      <a:r>
                        <a:rPr lang="en-US" sz="1100" kern="100" dirty="0">
                          <a:latin typeface="+mn-ea"/>
                          <a:ea typeface="+mn-ea"/>
                          <a:cs typeface="Times New Roman"/>
                        </a:rPr>
                        <a:t>(a)</a:t>
                      </a:r>
                      <a:r>
                        <a:rPr lang="ja-JP" sz="1100" kern="100" dirty="0">
                          <a:latin typeface="+mn-ea"/>
                          <a:ea typeface="+mn-ea"/>
                          <a:cs typeface="Times New Roman"/>
                        </a:rPr>
                        <a:t>データ収集の手間とコスト、および、収集データの網羅性</a:t>
                      </a: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tcPr>
                </a:tc>
                <a:tc rowSpan="3">
                  <a:txBody>
                    <a:bodyPr/>
                    <a:lstStyle/>
                    <a:p>
                      <a:pPr marL="180975" marR="0" lvl="0" indent="-180975" algn="just">
                        <a:spcBef>
                          <a:spcPts val="0"/>
                        </a:spcBef>
                        <a:spcAft>
                          <a:spcPts val="0"/>
                        </a:spcAft>
                        <a:buFont typeface="ＭＳ 明朝"/>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87313" marR="0" indent="-87313" algn="just" defTabSz="457200" rtl="0" eaLnBrk="1" fontAlgn="auto" latinLnBrk="0" hangingPunct="1">
                        <a:lnSpc>
                          <a:spcPct val="100000"/>
                        </a:lnSpc>
                        <a:spcBef>
                          <a:spcPts val="0"/>
                        </a:spcBef>
                        <a:spcAft>
                          <a:spcPts val="0"/>
                        </a:spcAft>
                        <a:buClrTx/>
                        <a:buSzTx/>
                        <a:buFont typeface="Arial" pitchFamily="34" charset="0"/>
                        <a:buChar char="•"/>
                        <a:tabLst/>
                        <a:defRPr/>
                      </a:pPr>
                      <a:r>
                        <a:rPr kumimoji="1" lang="ja-JP" altLang="en-US" sz="1100" kern="1200" dirty="0" smtClean="0">
                          <a:solidFill>
                            <a:schemeClr val="tx1"/>
                          </a:solidFill>
                          <a:latin typeface="+mn-ea"/>
                          <a:ea typeface="+mn-ea"/>
                          <a:cs typeface="+mn-cs"/>
                        </a:rPr>
                        <a:t>戦略１</a:t>
                      </a:r>
                      <a:r>
                        <a:rPr kumimoji="1" lang="en-US" altLang="ja-JP" sz="1100" kern="1200" dirty="0" smtClean="0">
                          <a:solidFill>
                            <a:schemeClr val="tx1"/>
                          </a:solidFill>
                          <a:latin typeface="+mn-ea"/>
                          <a:ea typeface="+mn-ea"/>
                          <a:cs typeface="+mn-cs"/>
                        </a:rPr>
                        <a:t>(a)&amp;(b)《</a:t>
                      </a:r>
                      <a:r>
                        <a:rPr kumimoji="1" lang="ja-JP" altLang="en-US" sz="1100" kern="1200" dirty="0" smtClean="0">
                          <a:solidFill>
                            <a:schemeClr val="tx1"/>
                          </a:solidFill>
                          <a:latin typeface="+mn-ea"/>
                          <a:ea typeface="+mn-ea"/>
                          <a:cs typeface="+mn-cs"/>
                        </a:rPr>
                        <a:t>指針、ガイドラインの策定</a:t>
                      </a:r>
                      <a:r>
                        <a:rPr kumimoji="1" lang="en-US" altLang="ja-JP" sz="1100" kern="1200" dirty="0" smtClean="0">
                          <a:solidFill>
                            <a:schemeClr val="tx1"/>
                          </a:solidFill>
                          <a:latin typeface="+mn-ea"/>
                          <a:ea typeface="+mn-ea"/>
                          <a:cs typeface="+mn-cs"/>
                        </a:rPr>
                        <a:t>》</a:t>
                      </a:r>
                      <a:r>
                        <a:rPr kumimoji="1" lang="ja-JP" altLang="en-US" sz="1100" kern="1200" dirty="0" smtClean="0">
                          <a:solidFill>
                            <a:schemeClr val="tx1"/>
                          </a:solidFill>
                          <a:latin typeface="+mn-ea"/>
                          <a:ea typeface="+mn-ea"/>
                          <a:cs typeface="+mn-cs"/>
                        </a:rPr>
                        <a:t>連動</a:t>
                      </a:r>
                      <a:endParaRPr kumimoji="1" lang="en-US" altLang="ja-JP" sz="1100" kern="1200" dirty="0" smtClean="0">
                        <a:solidFill>
                          <a:schemeClr val="tx1"/>
                        </a:solidFill>
                        <a:latin typeface="+mn-ea"/>
                        <a:ea typeface="+mn-ea"/>
                        <a:cs typeface="+mn-cs"/>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solidFill>
                      <a:schemeClr val="accent5">
                        <a:lumMod val="20000"/>
                        <a:lumOff val="80000"/>
                      </a:schemeClr>
                    </a:solidFill>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noFill/>
                  </a:tcPr>
                </a:tc>
              </a:tr>
              <a:tr h="110727">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100" kern="100" dirty="0">
                          <a:latin typeface="+mn-ea"/>
                          <a:ea typeface="+mn-ea"/>
                          <a:cs typeface="Times New Roman"/>
                        </a:rPr>
                        <a:t>(b)</a:t>
                      </a:r>
                      <a:r>
                        <a:rPr lang="ja-JP" sz="1100" kern="100" dirty="0">
                          <a:latin typeface="+mn-ea"/>
                          <a:ea typeface="+mn-ea"/>
                          <a:cs typeface="Times New Roman"/>
                        </a:rPr>
                        <a:t>データ整備の手間とコスト</a:t>
                      </a: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ysDash"/>
                      <a:round/>
                      <a:headEnd type="none" w="med" len="med"/>
                      <a:tailEnd type="none" w="med" len="med"/>
                    </a:lnB>
                  </a:tcPr>
                </a:tc>
                <a:tc vMerge="1">
                  <a:txBody>
                    <a:bodyPr/>
                    <a:lstStyle/>
                    <a:p>
                      <a:endParaRPr kumimoji="1" lang="ja-JP" altLang="en-US"/>
                    </a:p>
                  </a:txBody>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ysDash"/>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r>
                        <a:rPr lang="ja-JP" altLang="en-US" sz="1000" kern="100" dirty="0" smtClean="0">
                          <a:latin typeface="+mn-ea"/>
                          <a:ea typeface="+mn-ea"/>
                          <a:cs typeface="Times New Roman"/>
                        </a:rPr>
                        <a:t>民間事業者やクラウドソーシングの活用、あるいは、データポータル構築・運用支援サービスの利用</a:t>
                      </a:r>
                      <a:endParaRPr lang="en-US" altLang="ja-JP" sz="1000" kern="100" dirty="0" smtClean="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ysDash"/>
                      <a:round/>
                      <a:headEnd type="none" w="med" len="med"/>
                      <a:tailEnd type="none" w="med" len="med"/>
                    </a:lnB>
                    <a:solidFill>
                      <a:schemeClr val="accent5">
                        <a:lumMod val="20000"/>
                        <a:lumOff val="80000"/>
                      </a:schemeClr>
                    </a:solidFill>
                  </a:tcPr>
                </a:tc>
                <a:tc>
                  <a:txBody>
                    <a:bodyPr/>
                    <a:lstStyle/>
                    <a:p>
                      <a:pPr marL="87313" marR="0" indent="-87313" algn="just">
                        <a:spcBef>
                          <a:spcPts val="0"/>
                        </a:spcBef>
                        <a:spcAft>
                          <a:spcPts val="0"/>
                        </a:spcAft>
                        <a:buFont typeface="Arial" pitchFamily="34" charset="0"/>
                        <a:buChar char="•"/>
                      </a:pPr>
                      <a:r>
                        <a:rPr lang="en-US" altLang="ja-JP" sz="1100" kern="100" dirty="0" smtClean="0">
                          <a:latin typeface="+mn-ea"/>
                          <a:ea typeface="+mn-ea"/>
                          <a:cs typeface="Times New Roman"/>
                        </a:rPr>
                        <a:t>RDF</a:t>
                      </a:r>
                      <a:r>
                        <a:rPr lang="ja-JP" altLang="en-US" sz="1100" kern="100" dirty="0" smtClean="0">
                          <a:latin typeface="+mn-ea"/>
                          <a:ea typeface="+mn-ea"/>
                          <a:cs typeface="Times New Roman"/>
                        </a:rPr>
                        <a:t>化サイトの利用</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ysDash"/>
                      <a:round/>
                      <a:headEnd type="none" w="med" len="med"/>
                      <a:tailEnd type="none" w="med" len="med"/>
                    </a:lnB>
                    <a:solidFill>
                      <a:schemeClr val="accent5">
                        <a:lumMod val="20000"/>
                        <a:lumOff val="80000"/>
                      </a:schemeClr>
                    </a:solidFill>
                  </a:tcPr>
                </a:tc>
                <a:tc>
                  <a:txBody>
                    <a:bodyPr/>
                    <a:lstStyle/>
                    <a:p>
                      <a:pPr marL="87313" marR="0" indent="-87313" algn="just">
                        <a:spcBef>
                          <a:spcPts val="0"/>
                        </a:spcBef>
                        <a:spcAft>
                          <a:spcPts val="0"/>
                        </a:spcAft>
                        <a:buFont typeface="Arial" pitchFamily="34" charset="0"/>
                        <a:buChar char="•"/>
                      </a:pPr>
                      <a:r>
                        <a:rPr lang="ja-JP" altLang="en-US" sz="1100" kern="100" dirty="0" smtClean="0">
                          <a:latin typeface="+mn-ea"/>
                          <a:ea typeface="+mn-ea"/>
                          <a:cs typeface="Times New Roman"/>
                        </a:rPr>
                        <a:t>データ整備支援</a:t>
                      </a:r>
                      <a:endParaRPr lang="en-US" altLang="ja-JP" sz="1100" kern="100" dirty="0" smtClean="0">
                        <a:latin typeface="+mn-ea"/>
                        <a:ea typeface="+mn-ea"/>
                        <a:cs typeface="Times New Roman"/>
                      </a:endParaRPr>
                    </a:p>
                    <a:p>
                      <a:pPr marL="87313" marR="0" indent="-87313" algn="just">
                        <a:spcBef>
                          <a:spcPts val="0"/>
                        </a:spcBef>
                        <a:spcAft>
                          <a:spcPts val="0"/>
                        </a:spcAft>
                        <a:buFont typeface="Arial" pitchFamily="34" charset="0"/>
                        <a:buChar char="•"/>
                      </a:pPr>
                      <a:r>
                        <a:rPr lang="ja-JP" altLang="en-US" sz="1100" kern="100" dirty="0" smtClean="0">
                          <a:latin typeface="+mn-ea"/>
                          <a:ea typeface="+mn-ea"/>
                          <a:cs typeface="Times New Roman"/>
                        </a:rPr>
                        <a:t>データポータル構築・運用支援</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ysDash"/>
                      <a:round/>
                      <a:headEnd type="none" w="med" len="med"/>
                      <a:tailEnd type="none" w="med" len="med"/>
                    </a:lnB>
                    <a:solidFill>
                      <a:schemeClr val="accent5">
                        <a:lumMod val="20000"/>
                        <a:lumOff val="80000"/>
                      </a:schemeClr>
                    </a:solidFill>
                  </a:tcPr>
                </a:tc>
              </a:tr>
              <a:tr h="221454">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100" kern="100" dirty="0">
                          <a:latin typeface="+mn-ea"/>
                          <a:ea typeface="+mn-ea"/>
                          <a:cs typeface="Times New Roman"/>
                        </a:rPr>
                        <a:t>(c)LOD</a:t>
                      </a:r>
                      <a:r>
                        <a:rPr lang="ja-JP" sz="1100" kern="100" dirty="0">
                          <a:latin typeface="+mn-ea"/>
                          <a:ea typeface="+mn-ea"/>
                          <a:cs typeface="Times New Roman"/>
                        </a:rPr>
                        <a:t>サイトビジネスモデルの構築</a:t>
                      </a: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tcPr>
                </a:tc>
                <a:tc vMerge="1">
                  <a:txBody>
                    <a:bodyPr/>
                    <a:lstStyle/>
                    <a:p>
                      <a:endParaRPr kumimoji="1" lang="ja-JP" altLang="en-US"/>
                    </a:p>
                  </a:txBody>
                  <a:tcPr/>
                </a:tc>
                <a:tc>
                  <a:txBody>
                    <a:bodyPr/>
                    <a:lstStyle/>
                    <a:p>
                      <a:pPr marL="87313" marR="0" indent="-87313" algn="just">
                        <a:spcBef>
                          <a:spcPts val="0"/>
                        </a:spcBef>
                        <a:spcAft>
                          <a:spcPts val="0"/>
                        </a:spcAft>
                        <a:buFont typeface="Arial" pitchFamily="34" charset="0"/>
                        <a:buChar char="•"/>
                      </a:pPr>
                      <a:r>
                        <a:rPr lang="en-US" altLang="ja-JP" sz="1100" kern="100" dirty="0" smtClean="0">
                          <a:latin typeface="+mn-ea"/>
                          <a:ea typeface="+mn-ea"/>
                          <a:cs typeface="Times New Roman"/>
                        </a:rPr>
                        <a:t>LOD</a:t>
                      </a:r>
                      <a:r>
                        <a:rPr lang="ja-JP" altLang="en-US" sz="1100" kern="100" dirty="0" smtClean="0">
                          <a:latin typeface="+mn-ea"/>
                          <a:ea typeface="+mn-ea"/>
                          <a:cs typeface="Times New Roman"/>
                        </a:rPr>
                        <a:t>連動型ビジネスモデルの開発</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noFill/>
                  </a:tcPr>
                </a:tc>
              </a:tr>
              <a:tr h="221454">
                <a:tc rowSpan="2">
                  <a:txBody>
                    <a:bodyPr/>
                    <a:lstStyle/>
                    <a:p>
                      <a:pPr algn="just">
                        <a:spcAft>
                          <a:spcPts val="0"/>
                        </a:spcAft>
                      </a:pPr>
                      <a:r>
                        <a:rPr lang="en-US" altLang="ja-JP" sz="1100" kern="100" dirty="0" smtClean="0">
                          <a:latin typeface="+mn-ea"/>
                          <a:ea typeface="+mn-ea"/>
                          <a:cs typeface="Times New Roman"/>
                        </a:rPr>
                        <a:t>4</a:t>
                      </a:r>
                      <a:endParaRPr lang="ja-JP" alt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rowSpan="2">
                  <a:txBody>
                    <a:bodyPr/>
                    <a:lstStyle/>
                    <a:p>
                      <a:pPr algn="just">
                        <a:spcAft>
                          <a:spcPts val="0"/>
                        </a:spcAft>
                      </a:pPr>
                      <a:r>
                        <a:rPr lang="en-US" altLang="ja-JP" sz="1100" kern="100" dirty="0" smtClean="0">
                          <a:latin typeface="+mn-ea"/>
                          <a:ea typeface="+mn-ea"/>
                          <a:cs typeface="Times New Roman"/>
                        </a:rPr>
                        <a:t>LOD</a:t>
                      </a:r>
                      <a:r>
                        <a:rPr lang="ja-JP" altLang="ja-JP" sz="1100" kern="100" dirty="0" smtClean="0">
                          <a:latin typeface="+mn-ea"/>
                          <a:ea typeface="+mn-ea"/>
                          <a:cs typeface="Times New Roman"/>
                        </a:rPr>
                        <a:t>アクセス用</a:t>
                      </a:r>
                      <a:r>
                        <a:rPr lang="en-US" altLang="ja-JP" sz="1100" kern="100" dirty="0" smtClean="0">
                          <a:latin typeface="+mn-ea"/>
                          <a:ea typeface="+mn-ea"/>
                          <a:cs typeface="Times New Roman"/>
                        </a:rPr>
                        <a:t>API</a:t>
                      </a:r>
                      <a:r>
                        <a:rPr lang="ja-JP" altLang="ja-JP" sz="1100" kern="100" dirty="0" smtClean="0">
                          <a:latin typeface="+mn-ea"/>
                          <a:ea typeface="+mn-ea"/>
                          <a:cs typeface="Times New Roman"/>
                        </a:rPr>
                        <a:t>提供フェーズ</a:t>
                      </a:r>
                      <a:endParaRPr lang="en-US" altLang="ja-JP" sz="1100" kern="100" dirty="0" smtClean="0">
                        <a:latin typeface="+mn-ea"/>
                        <a:ea typeface="+mn-ea"/>
                        <a:cs typeface="Times New Roman"/>
                      </a:endParaRPr>
                    </a:p>
                    <a:p>
                      <a:pPr algn="just">
                        <a:spcAft>
                          <a:spcPts val="0"/>
                        </a:spcAft>
                      </a:pPr>
                      <a:r>
                        <a:rPr lang="ja-JP" altLang="en-US" sz="1100" kern="100" dirty="0" smtClean="0">
                          <a:latin typeface="+mn-ea"/>
                          <a:ea typeface="+mn-ea"/>
                          <a:cs typeface="Times New Roman"/>
                        </a:rPr>
                        <a:t>（</a:t>
                      </a:r>
                      <a:r>
                        <a:rPr lang="en-US" altLang="ja-JP" sz="1100" kern="100" dirty="0" smtClean="0">
                          <a:latin typeface="+mn-ea"/>
                          <a:ea typeface="+mn-ea"/>
                          <a:cs typeface="Times New Roman"/>
                        </a:rPr>
                        <a:t>LOD</a:t>
                      </a:r>
                      <a:r>
                        <a:rPr lang="ja-JP" altLang="ja-JP" sz="1100" kern="100" dirty="0" smtClean="0">
                          <a:latin typeface="+mn-ea"/>
                          <a:ea typeface="+mn-ea"/>
                          <a:cs typeface="Times New Roman"/>
                        </a:rPr>
                        <a:t>サイト運用事業者が抱える課題</a:t>
                      </a:r>
                      <a:r>
                        <a:rPr lang="ja-JP" altLang="en-US" sz="1100" kern="100" dirty="0" smtClean="0">
                          <a:latin typeface="+mn-ea"/>
                          <a:ea typeface="+mn-ea"/>
                          <a:cs typeface="Times New Roman"/>
                        </a:rPr>
                        <a:t>）</a:t>
                      </a:r>
                      <a:endParaRPr lang="ja-JP" alt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marL="180975" marR="0" indent="-180975" algn="just">
                        <a:spcBef>
                          <a:spcPts val="0"/>
                        </a:spcBef>
                        <a:spcAft>
                          <a:spcPts val="0"/>
                        </a:spcAft>
                      </a:pPr>
                      <a:r>
                        <a:rPr lang="en-US" sz="1100" kern="100" dirty="0">
                          <a:latin typeface="+mn-ea"/>
                          <a:ea typeface="+mn-ea"/>
                          <a:cs typeface="Times New Roman"/>
                        </a:rPr>
                        <a:t>(a)LOD</a:t>
                      </a:r>
                      <a:r>
                        <a:rPr lang="ja-JP" sz="1100" kern="100" dirty="0">
                          <a:latin typeface="+mn-ea"/>
                          <a:ea typeface="+mn-ea"/>
                          <a:cs typeface="Times New Roman"/>
                        </a:rPr>
                        <a:t>アクセス用</a:t>
                      </a:r>
                      <a:r>
                        <a:rPr lang="en-US" sz="1100" kern="100" dirty="0">
                          <a:latin typeface="+mn-ea"/>
                          <a:ea typeface="+mn-ea"/>
                          <a:cs typeface="Times New Roman"/>
                        </a:rPr>
                        <a:t>API</a:t>
                      </a:r>
                      <a:r>
                        <a:rPr lang="ja-JP" sz="1100" kern="100" dirty="0">
                          <a:latin typeface="+mn-ea"/>
                          <a:ea typeface="+mn-ea"/>
                          <a:cs typeface="Times New Roman"/>
                        </a:rPr>
                        <a:t>の開発および提供</a:t>
                      </a: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tcPr>
                </a:tc>
                <a:tc rowSpan="2">
                  <a:txBody>
                    <a:bodyPr/>
                    <a:lstStyle/>
                    <a:p>
                      <a:pPr marL="180975" marR="0" lvl="0" indent="-180975" algn="just">
                        <a:spcBef>
                          <a:spcPts val="0"/>
                        </a:spcBef>
                        <a:spcAft>
                          <a:spcPts val="0"/>
                        </a:spcAft>
                        <a:buFont typeface="ＭＳ 明朝"/>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r>
                        <a:rPr lang="en-US" altLang="ja-JP" sz="1100" kern="100" dirty="0" smtClean="0">
                          <a:latin typeface="+mn-ea"/>
                          <a:ea typeface="+mn-ea"/>
                          <a:cs typeface="Times New Roman"/>
                        </a:rPr>
                        <a:t>API</a:t>
                      </a:r>
                      <a:r>
                        <a:rPr lang="ja-JP" altLang="en-US" sz="1100" kern="100" dirty="0" smtClean="0">
                          <a:latin typeface="+mn-ea"/>
                          <a:ea typeface="+mn-ea"/>
                          <a:cs typeface="Times New Roman"/>
                        </a:rPr>
                        <a:t>提供支援サービスないし</a:t>
                      </a:r>
                      <a:r>
                        <a:rPr lang="en-US" altLang="ja-JP" sz="1100" kern="100" dirty="0" smtClean="0">
                          <a:latin typeface="+mn-ea"/>
                          <a:ea typeface="+mn-ea"/>
                          <a:cs typeface="Times New Roman"/>
                        </a:rPr>
                        <a:t>API</a:t>
                      </a:r>
                      <a:r>
                        <a:rPr lang="ja-JP" altLang="en-US" sz="1100" kern="100" dirty="0" smtClean="0">
                          <a:latin typeface="+mn-ea"/>
                          <a:ea typeface="+mn-ea"/>
                          <a:cs typeface="Times New Roman"/>
                        </a:rPr>
                        <a:t>プラットフォームの利用</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solidFill>
                      <a:schemeClr val="accent5">
                        <a:lumMod val="20000"/>
                        <a:lumOff val="80000"/>
                      </a:schemeClr>
                    </a:solidFill>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r>
                        <a:rPr lang="en-US" altLang="ja-JP" sz="1100" kern="100" dirty="0" smtClean="0">
                          <a:latin typeface="+mn-ea"/>
                          <a:ea typeface="+mn-ea"/>
                          <a:cs typeface="Times New Roman"/>
                        </a:rPr>
                        <a:t>API</a:t>
                      </a:r>
                      <a:r>
                        <a:rPr lang="ja-JP" altLang="en-US" sz="1100" kern="100" dirty="0" smtClean="0">
                          <a:latin typeface="+mn-ea"/>
                          <a:ea typeface="+mn-ea"/>
                          <a:cs typeface="Times New Roman"/>
                        </a:rPr>
                        <a:t>提供支援</a:t>
                      </a:r>
                      <a:endParaRPr lang="en-US" altLang="ja-JP" sz="1100" kern="100" dirty="0" smtClean="0">
                        <a:latin typeface="+mn-ea"/>
                        <a:ea typeface="+mn-ea"/>
                        <a:cs typeface="Times New Roman"/>
                      </a:endParaRPr>
                    </a:p>
                    <a:p>
                      <a:pPr marL="87313" marR="0" indent="-87313" algn="just">
                        <a:spcBef>
                          <a:spcPts val="0"/>
                        </a:spcBef>
                        <a:spcAft>
                          <a:spcPts val="0"/>
                        </a:spcAft>
                        <a:buFont typeface="Arial" pitchFamily="34" charset="0"/>
                        <a:buChar char="•"/>
                      </a:pPr>
                      <a:r>
                        <a:rPr lang="en-US" altLang="ja-JP" sz="1100" kern="100" dirty="0" smtClean="0">
                          <a:latin typeface="+mn-ea"/>
                          <a:ea typeface="+mn-ea"/>
                          <a:cs typeface="Times New Roman"/>
                        </a:rPr>
                        <a:t>API</a:t>
                      </a:r>
                      <a:r>
                        <a:rPr lang="ja-JP" altLang="en-US" sz="1100" kern="100" dirty="0" smtClean="0">
                          <a:latin typeface="+mn-ea"/>
                          <a:ea typeface="+mn-ea"/>
                          <a:cs typeface="Times New Roman"/>
                        </a:rPr>
                        <a:t>プラットフォーム</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solidFill>
                      <a:schemeClr val="accent5">
                        <a:lumMod val="20000"/>
                        <a:lumOff val="80000"/>
                      </a:schemeClr>
                    </a:solidFill>
                  </a:tcPr>
                </a:tc>
              </a:tr>
              <a:tr h="224169">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100" kern="100" dirty="0">
                          <a:latin typeface="+mn-ea"/>
                          <a:ea typeface="+mn-ea"/>
                          <a:cs typeface="Times New Roman"/>
                        </a:rPr>
                        <a:t>(b)API</a:t>
                      </a:r>
                      <a:r>
                        <a:rPr lang="ja-JP" sz="1100" kern="100" dirty="0">
                          <a:latin typeface="+mn-ea"/>
                          <a:ea typeface="+mn-ea"/>
                          <a:cs typeface="Times New Roman"/>
                        </a:rPr>
                        <a:t>提供ビジネス環境の整備</a:t>
                      </a: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tcPr>
                </a:tc>
                <a:tc vMerge="1">
                  <a:txBody>
                    <a:bodyPr/>
                    <a:lstStyle/>
                    <a:p>
                      <a:endParaRPr kumimoji="1" lang="ja-JP" altLang="en-US"/>
                    </a:p>
                  </a:txBody>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r>
                        <a:rPr lang="en-US" altLang="ja-JP" sz="1100" kern="100" dirty="0" smtClean="0">
                          <a:latin typeface="+mn-ea"/>
                          <a:ea typeface="+mn-ea"/>
                          <a:cs typeface="Times New Roman"/>
                        </a:rPr>
                        <a:t>API</a:t>
                      </a:r>
                      <a:r>
                        <a:rPr lang="ja-JP" altLang="en-US" sz="1100" kern="100" dirty="0" smtClean="0">
                          <a:latin typeface="+mn-ea"/>
                          <a:ea typeface="+mn-ea"/>
                          <a:cs typeface="Times New Roman"/>
                        </a:rPr>
                        <a:t>マーケットの活用</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87313" marR="0" indent="-87313" algn="just">
                        <a:spcBef>
                          <a:spcPts val="0"/>
                        </a:spcBef>
                        <a:spcAft>
                          <a:spcPts val="0"/>
                        </a:spcAft>
                        <a:buFont typeface="Arial" pitchFamily="34" charset="0"/>
                        <a:buChar char="•"/>
                      </a:pP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87313" marR="0" indent="-87313" algn="just">
                        <a:spcBef>
                          <a:spcPts val="0"/>
                        </a:spcBef>
                        <a:spcAft>
                          <a:spcPts val="0"/>
                        </a:spcAft>
                        <a:buFont typeface="Arial" pitchFamily="34" charset="0"/>
                        <a:buChar char="•"/>
                      </a:pPr>
                      <a:r>
                        <a:rPr lang="en-US" altLang="ja-JP" sz="1100" kern="100" dirty="0" smtClean="0">
                          <a:latin typeface="+mn-ea"/>
                          <a:ea typeface="+mn-ea"/>
                          <a:cs typeface="Times New Roman"/>
                        </a:rPr>
                        <a:t>API</a:t>
                      </a:r>
                      <a:r>
                        <a:rPr lang="ja-JP" altLang="en-US" sz="1100" kern="100" dirty="0" smtClean="0">
                          <a:latin typeface="+mn-ea"/>
                          <a:ea typeface="+mn-ea"/>
                          <a:cs typeface="Times New Roman"/>
                        </a:rPr>
                        <a:t>マーケット</a:t>
                      </a:r>
                      <a:endParaRPr lang="ja-JP" sz="1100" kern="100" dirty="0">
                        <a:latin typeface="+mn-ea"/>
                        <a:ea typeface="+mn-ea"/>
                        <a:cs typeface="Times New Roman"/>
                      </a:endParaRPr>
                    </a:p>
                  </a:txBody>
                  <a:tcPr marL="36000" marR="36000" marT="7200" marB="7200">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olid"/>
                      <a:round/>
                      <a:headEnd type="none" w="med" len="med"/>
                      <a:tailEnd type="none" w="med" len="med"/>
                    </a:lnB>
                    <a:solidFill>
                      <a:schemeClr val="accent5">
                        <a:lumMod val="20000"/>
                        <a:lumOff val="80000"/>
                      </a:schemeClr>
                    </a:solidFill>
                  </a:tcPr>
                </a:tc>
              </a:tr>
            </a:tbl>
          </a:graphicData>
        </a:graphic>
      </p:graphicFrame>
      <p:sp>
        <p:nvSpPr>
          <p:cNvPr id="15" name="テキスト ボックス 14"/>
          <p:cNvSpPr txBox="1"/>
          <p:nvPr/>
        </p:nvSpPr>
        <p:spPr>
          <a:xfrm>
            <a:off x="164759" y="1192581"/>
            <a:ext cx="2986475" cy="307777"/>
          </a:xfrm>
          <a:prstGeom prst="rect">
            <a:avLst/>
          </a:prstGeom>
          <a:solidFill>
            <a:schemeClr val="accent1">
              <a:lumMod val="40000"/>
              <a:lumOff val="60000"/>
            </a:schemeClr>
          </a:solidFill>
        </p:spPr>
        <p:txBody>
          <a:bodyPr wrap="square" rtlCol="0">
            <a:spAutoFit/>
          </a:bodyPr>
          <a:lstStyle/>
          <a:p>
            <a:pPr indent="-342900" algn="ctr"/>
            <a:r>
              <a:rPr lang="ja-JP" altLang="en-US" sz="1400" dirty="0" smtClean="0"/>
              <a:t>プロセスフェーズ</a:t>
            </a:r>
            <a:r>
              <a:rPr lang="en-US" altLang="ja-JP" sz="1400" dirty="0" smtClean="0"/>
              <a:t>×</a:t>
            </a:r>
            <a:r>
              <a:rPr lang="ja-JP" altLang="en-US" sz="1400" dirty="0" smtClean="0"/>
              <a:t>構成員毎の課題</a:t>
            </a:r>
            <a:endParaRPr lang="en-US" altLang="ja-JP" sz="1400" dirty="0" smtClean="0">
              <a:solidFill>
                <a:prstClr val="black"/>
              </a:solidFill>
            </a:endParaRPr>
          </a:p>
        </p:txBody>
      </p:sp>
      <p:sp>
        <p:nvSpPr>
          <p:cNvPr id="16" name="テキスト ボックス 15"/>
          <p:cNvSpPr txBox="1"/>
          <p:nvPr/>
        </p:nvSpPr>
        <p:spPr>
          <a:xfrm>
            <a:off x="3331520" y="1192581"/>
            <a:ext cx="5626042" cy="307777"/>
          </a:xfrm>
          <a:prstGeom prst="rect">
            <a:avLst/>
          </a:prstGeom>
          <a:solidFill>
            <a:schemeClr val="accent1">
              <a:lumMod val="40000"/>
              <a:lumOff val="60000"/>
            </a:schemeClr>
          </a:solidFill>
        </p:spPr>
        <p:txBody>
          <a:bodyPr wrap="square" rtlCol="0">
            <a:spAutoFit/>
          </a:bodyPr>
          <a:lstStyle/>
          <a:p>
            <a:pPr algn="ctr"/>
            <a:r>
              <a:rPr lang="ja-JP" altLang="en-US" sz="1400" kern="100" dirty="0" smtClean="0">
                <a:latin typeface="+mj-ea"/>
                <a:cs typeface="Times New Roman"/>
              </a:rPr>
              <a:t>マクロ視野での解決策・商機</a:t>
            </a:r>
            <a:endParaRPr lang="ja-JP" altLang="ja-JP" sz="1400" kern="100" dirty="0">
              <a:latin typeface="+mj-ea"/>
              <a:cs typeface="Times New Roman"/>
            </a:endParaRPr>
          </a:p>
        </p:txBody>
      </p:sp>
      <p:sp>
        <p:nvSpPr>
          <p:cNvPr id="17" name="テキスト ボックス 16"/>
          <p:cNvSpPr txBox="1"/>
          <p:nvPr/>
        </p:nvSpPr>
        <p:spPr>
          <a:xfrm>
            <a:off x="164879" y="793020"/>
            <a:ext cx="8767457" cy="307777"/>
          </a:xfrm>
          <a:prstGeom prst="rect">
            <a:avLst/>
          </a:prstGeom>
          <a:noFill/>
          <a:ln w="19050">
            <a:solidFill>
              <a:schemeClr val="accent1">
                <a:lumMod val="40000"/>
                <a:lumOff val="60000"/>
              </a:schemeClr>
            </a:solidFill>
          </a:ln>
        </p:spPr>
        <p:txBody>
          <a:bodyPr wrap="square" rtlCol="0">
            <a:spAutoFit/>
          </a:bodyPr>
          <a:lstStyle/>
          <a:p>
            <a:r>
              <a:rPr lang="ja-JP" altLang="en-US" sz="1400" dirty="0" smtClean="0"/>
              <a:t>我が国全体のオープンデータの普及に関してプロセスフェーズ</a:t>
            </a:r>
            <a:r>
              <a:rPr lang="en-US" altLang="ja-JP" sz="1400" dirty="0" smtClean="0"/>
              <a:t>×</a:t>
            </a:r>
            <a:r>
              <a:rPr lang="ja-JP" altLang="en-US" sz="1400" dirty="0" smtClean="0"/>
              <a:t>構成員毎の課題を整理し、その解決策を検討した。</a:t>
            </a:r>
            <a:endParaRPr lang="en-US" altLang="ja-JP" sz="1400" dirty="0" smtClean="0"/>
          </a:p>
        </p:txBody>
      </p:sp>
      <p:sp>
        <p:nvSpPr>
          <p:cNvPr id="18" name="二等辺三角形 17"/>
          <p:cNvSpPr/>
          <p:nvPr/>
        </p:nvSpPr>
        <p:spPr>
          <a:xfrm rot="5400000">
            <a:off x="2871326" y="5876148"/>
            <a:ext cx="720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9" name="二等辺三角形 18"/>
          <p:cNvSpPr/>
          <p:nvPr/>
        </p:nvSpPr>
        <p:spPr>
          <a:xfrm rot="5400000">
            <a:off x="2871326" y="4678526"/>
            <a:ext cx="720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0" name="二等辺三角形 19"/>
          <p:cNvSpPr/>
          <p:nvPr/>
        </p:nvSpPr>
        <p:spPr>
          <a:xfrm rot="5400000">
            <a:off x="2871326" y="3351432"/>
            <a:ext cx="720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1" name="二等辺三角形 20"/>
          <p:cNvSpPr/>
          <p:nvPr/>
        </p:nvSpPr>
        <p:spPr>
          <a:xfrm rot="5400000">
            <a:off x="2871326" y="2267100"/>
            <a:ext cx="720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８</a:t>
            </a:r>
            <a:r>
              <a:rPr kumimoji="1" lang="en-US" altLang="ja-JP" dirty="0" smtClean="0"/>
              <a:t>-</a:t>
            </a:r>
            <a:r>
              <a:rPr kumimoji="1" lang="ja-JP" altLang="en-US" dirty="0" smtClean="0"/>
              <a:t>２．</a:t>
            </a:r>
            <a:r>
              <a:rPr kumimoji="1" lang="ja-JP" altLang="en-US" dirty="0" smtClean="0"/>
              <a:t>継続運用・普及に係る計画</a:t>
            </a:r>
            <a:endParaRPr kumimoji="1" lang="ja-JP" altLang="en-US" dirty="0"/>
          </a:p>
        </p:txBody>
      </p:sp>
      <p:sp>
        <p:nvSpPr>
          <p:cNvPr id="5" name="スライド番号プレースホルダ 4"/>
          <p:cNvSpPr>
            <a:spLocks noGrp="1"/>
          </p:cNvSpPr>
          <p:nvPr>
            <p:ph type="sldNum" sz="quarter" idx="4"/>
          </p:nvPr>
        </p:nvSpPr>
        <p:spPr/>
        <p:txBody>
          <a:bodyPr/>
          <a:lstStyle/>
          <a:p>
            <a:fld id="{582DF298-D7A2-4B20-BEC1-6098A5F3190C}" type="slidenum">
              <a:rPr kumimoji="1" lang="ja-JP" altLang="en-US" smtClean="0"/>
              <a:pPr/>
              <a:t>11</a:t>
            </a:fld>
            <a:endParaRPr kumimoji="1" lang="ja-JP" altLang="en-US"/>
          </a:p>
        </p:txBody>
      </p:sp>
      <p:graphicFrame>
        <p:nvGraphicFramePr>
          <p:cNvPr id="15" name="表 14"/>
          <p:cNvGraphicFramePr>
            <a:graphicFrameLocks noGrp="1"/>
          </p:cNvGraphicFramePr>
          <p:nvPr/>
        </p:nvGraphicFramePr>
        <p:xfrm>
          <a:off x="208303" y="1739789"/>
          <a:ext cx="8709120" cy="4608480"/>
        </p:xfrm>
        <a:graphic>
          <a:graphicData uri="http://schemas.openxmlformats.org/drawingml/2006/table">
            <a:tbl>
              <a:tblPr/>
              <a:tblGrid>
                <a:gridCol w="162560"/>
                <a:gridCol w="1546949"/>
                <a:gridCol w="2209126"/>
                <a:gridCol w="218485"/>
                <a:gridCol w="4572000"/>
              </a:tblGrid>
              <a:tr h="221454">
                <a:tc rowSpan="3">
                  <a:txBody>
                    <a:bodyPr/>
                    <a:lstStyle/>
                    <a:p>
                      <a:pPr marL="0" marR="0" algn="just">
                        <a:spcBef>
                          <a:spcPts val="0"/>
                        </a:spcBef>
                        <a:spcAft>
                          <a:spcPts val="0"/>
                        </a:spcAft>
                      </a:pPr>
                      <a:r>
                        <a:rPr lang="en-US" altLang="ja-JP" sz="1200" kern="100" dirty="0" smtClean="0">
                          <a:latin typeface="ＭＳ Ｐゴシック" pitchFamily="50" charset="-128"/>
                          <a:ea typeface="ＭＳ Ｐゴシック" pitchFamily="50" charset="-128"/>
                          <a:cs typeface="Times New Roman"/>
                        </a:rPr>
                        <a:t>1</a:t>
                      </a:r>
                      <a:endParaRPr lang="ja-JP" sz="1200" kern="100" dirty="0">
                        <a:latin typeface="ＭＳ Ｐゴシック" pitchFamily="50" charset="-128"/>
                        <a:ea typeface="ＭＳ Ｐゴシック" pitchFamily="50" charset="-128"/>
                        <a:cs typeface="Times New Roman"/>
                      </a:endParaRPr>
                    </a:p>
                  </a:txBody>
                  <a:tcPr marL="68580" marR="68580" marT="7200" marB="7200">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algn="just">
                        <a:spcBef>
                          <a:spcPts val="0"/>
                        </a:spcBef>
                        <a:spcAft>
                          <a:spcPts val="0"/>
                        </a:spcAft>
                      </a:pPr>
                      <a:r>
                        <a:rPr lang="ja-JP" sz="1200" kern="100" dirty="0" smtClean="0">
                          <a:latin typeface="ＭＳ Ｐゴシック" pitchFamily="50" charset="-128"/>
                          <a:ea typeface="ＭＳ Ｐゴシック" pitchFamily="50" charset="-128"/>
                          <a:cs typeface="Times New Roman"/>
                        </a:rPr>
                        <a:t>原データ</a:t>
                      </a:r>
                      <a:r>
                        <a:rPr lang="ja-JP" sz="1200" kern="100" dirty="0">
                          <a:latin typeface="ＭＳ Ｐゴシック" pitchFamily="50" charset="-128"/>
                          <a:ea typeface="ＭＳ Ｐゴシック" pitchFamily="50" charset="-128"/>
                          <a:cs typeface="Times New Roman"/>
                        </a:rPr>
                        <a:t>作成・提供</a:t>
                      </a:r>
                      <a:r>
                        <a:rPr lang="ja-JP" sz="1200" kern="100" dirty="0" smtClean="0">
                          <a:latin typeface="ＭＳ Ｐゴシック" pitchFamily="50" charset="-128"/>
                          <a:ea typeface="ＭＳ Ｐゴシック" pitchFamily="50" charset="-128"/>
                          <a:cs typeface="Times New Roman"/>
                        </a:rPr>
                        <a:t>フェーズ</a:t>
                      </a:r>
                      <a:endParaRPr lang="en-US" altLang="ja-JP" sz="1200" kern="100" dirty="0" smtClean="0">
                        <a:latin typeface="ＭＳ Ｐゴシック" pitchFamily="50" charset="-128"/>
                        <a:ea typeface="ＭＳ Ｐゴシック" pitchFamily="50" charset="-128"/>
                        <a:cs typeface="Times New Roman"/>
                      </a:endParaRPr>
                    </a:p>
                    <a:p>
                      <a:pPr marL="0" marR="0" algn="just">
                        <a:spcBef>
                          <a:spcPts val="0"/>
                        </a:spcBef>
                        <a:spcAft>
                          <a:spcPts val="0"/>
                        </a:spcAft>
                      </a:pPr>
                      <a:r>
                        <a:rPr lang="en-US" altLang="ja-JP" sz="1200" kern="100" dirty="0" smtClean="0">
                          <a:latin typeface="ＭＳ Ｐゴシック" pitchFamily="50" charset="-128"/>
                          <a:ea typeface="ＭＳ Ｐゴシック" pitchFamily="50" charset="-128"/>
                          <a:cs typeface="Times New Roman"/>
                        </a:rPr>
                        <a:t>(</a:t>
                      </a:r>
                      <a:r>
                        <a:rPr lang="ja-JP" sz="1200" kern="100" dirty="0" smtClean="0">
                          <a:latin typeface="ＭＳ Ｐゴシック" pitchFamily="50" charset="-128"/>
                          <a:ea typeface="ＭＳ Ｐゴシック" pitchFamily="50" charset="-128"/>
                          <a:cs typeface="Times New Roman"/>
                        </a:rPr>
                        <a:t>地方</a:t>
                      </a:r>
                      <a:r>
                        <a:rPr lang="ja-JP" sz="1200" kern="100" dirty="0">
                          <a:latin typeface="ＭＳ Ｐゴシック" pitchFamily="50" charset="-128"/>
                          <a:ea typeface="ＭＳ Ｐゴシック" pitchFamily="50" charset="-128"/>
                          <a:cs typeface="Times New Roman"/>
                        </a:rPr>
                        <a:t>公共団体データ原課が抱える</a:t>
                      </a:r>
                      <a:r>
                        <a:rPr lang="ja-JP" sz="1200" kern="100" dirty="0" smtClean="0">
                          <a:latin typeface="ＭＳ Ｐゴシック" pitchFamily="50" charset="-128"/>
                          <a:ea typeface="ＭＳ Ｐゴシック" pitchFamily="50" charset="-128"/>
                          <a:cs typeface="Times New Roman"/>
                        </a:rPr>
                        <a:t>課題</a:t>
                      </a:r>
                      <a:r>
                        <a:rPr lang="en-US" altLang="ja-JP" sz="1200" kern="100" dirty="0" smtClean="0">
                          <a:latin typeface="ＭＳ Ｐゴシック" pitchFamily="50" charset="-128"/>
                          <a:ea typeface="ＭＳ Ｐゴシック" pitchFamily="50" charset="-128"/>
                          <a:cs typeface="Times New Roman"/>
                        </a:rPr>
                        <a:t>)</a:t>
                      </a:r>
                    </a:p>
                  </a:txBody>
                  <a:tcPr marL="68580" marR="68580" marT="7200" marB="7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(a)</a:t>
                      </a:r>
                      <a:r>
                        <a:rPr lang="ja-JP" sz="1200" kern="100" dirty="0">
                          <a:latin typeface="ＭＳ Ｐゴシック" pitchFamily="50" charset="-128"/>
                          <a:ea typeface="ＭＳ Ｐゴシック" pitchFamily="50" charset="-128"/>
                          <a:cs typeface="Times New Roman"/>
                        </a:rPr>
                        <a:t>オープンライセンス化に対する心理的障壁</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tcPr>
                </a:tc>
                <a:tc rowSpan="3">
                  <a:txBody>
                    <a:bodyPr/>
                    <a:lstStyle/>
                    <a:p>
                      <a:pPr marL="180975" marR="0" lvl="0" indent="-180975" algn="l">
                        <a:spcBef>
                          <a:spcPts val="0"/>
                        </a:spcBef>
                        <a:spcAft>
                          <a:spcPts val="0"/>
                        </a:spcAft>
                        <a:buFont typeface="ＭＳ 明朝"/>
                        <a:buChar char="・"/>
                      </a:pPr>
                      <a:endParaRPr lang="ja-JP" sz="1300" kern="100" dirty="0">
                        <a:latin typeface="ＭＳ Ｐゴシック" pitchFamily="50" charset="-128"/>
                        <a:ea typeface="ＭＳ Ｐゴシック" pitchFamily="50" charset="-128"/>
                        <a:cs typeface="Times New Roman"/>
                      </a:endParaRPr>
                    </a:p>
                  </a:txBody>
                  <a:tcPr marL="68580" marR="68580" marT="7200" marB="7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3">
                  <a:txBody>
                    <a:bodyPr/>
                    <a:lstStyle/>
                    <a:p>
                      <a:pPr marL="180975" marR="0" lvl="0" indent="-180975" algn="l">
                        <a:spcBef>
                          <a:spcPts val="0"/>
                        </a:spcBef>
                        <a:spcAft>
                          <a:spcPts val="0"/>
                        </a:spcAft>
                        <a:buFont typeface="ＭＳ 明朝"/>
                        <a:buChar char="・"/>
                      </a:pPr>
                      <a:r>
                        <a:rPr lang="ja-JP" sz="1300" kern="100" dirty="0">
                          <a:latin typeface="ＭＳ Ｐゴシック" pitchFamily="50" charset="-128"/>
                          <a:ea typeface="ＭＳ Ｐゴシック" pitchFamily="50" charset="-128"/>
                          <a:cs typeface="Times New Roman"/>
                        </a:rPr>
                        <a:t>原データの継続提供、</a:t>
                      </a:r>
                      <a:r>
                        <a:rPr lang="en-US" sz="1300" kern="100" dirty="0">
                          <a:latin typeface="ＭＳ Ｐゴシック" pitchFamily="50" charset="-128"/>
                          <a:ea typeface="ＭＳ Ｐゴシック" pitchFamily="50" charset="-128"/>
                          <a:cs typeface="Times New Roman"/>
                        </a:rPr>
                        <a:t>BODIC.org</a:t>
                      </a:r>
                      <a:r>
                        <a:rPr lang="ja-JP" sz="1300" kern="100" dirty="0">
                          <a:latin typeface="ＭＳ Ｐゴシック" pitchFamily="50" charset="-128"/>
                          <a:ea typeface="ＭＳ Ｐゴシック" pitchFamily="50" charset="-128"/>
                          <a:cs typeface="Times New Roman"/>
                        </a:rPr>
                        <a:t>上での継続公開の方向で原課と協議</a:t>
                      </a:r>
                    </a:p>
                    <a:p>
                      <a:pPr marL="180975" marR="0" lvl="0" indent="-180975" algn="l">
                        <a:spcBef>
                          <a:spcPts val="0"/>
                        </a:spcBef>
                        <a:spcAft>
                          <a:spcPts val="0"/>
                        </a:spcAft>
                        <a:buFont typeface="ＭＳ 明朝"/>
                        <a:buChar char="・"/>
                      </a:pPr>
                      <a:r>
                        <a:rPr lang="ja-JP" sz="1300" kern="100" dirty="0">
                          <a:latin typeface="ＭＳ Ｐゴシック" pitchFamily="50" charset="-128"/>
                          <a:ea typeface="ＭＳ Ｐゴシック" pitchFamily="50" charset="-128"/>
                          <a:cs typeface="Times New Roman"/>
                        </a:rPr>
                        <a:t>他の地方公共団体に対しても積極的に原データ提供を依頼</a:t>
                      </a:r>
                    </a:p>
                    <a:p>
                      <a:pPr marL="180975" marR="0" lvl="0" indent="-180975" algn="l">
                        <a:spcBef>
                          <a:spcPts val="0"/>
                        </a:spcBef>
                        <a:spcAft>
                          <a:spcPts val="0"/>
                        </a:spcAft>
                        <a:buFont typeface="ＭＳ 明朝"/>
                        <a:buChar char="・"/>
                      </a:pPr>
                      <a:r>
                        <a:rPr lang="ja-JP" sz="1300" kern="100" dirty="0">
                          <a:latin typeface="ＭＳ Ｐゴシック" pitchFamily="50" charset="-128"/>
                          <a:ea typeface="ＭＳ Ｐゴシック" pitchFamily="50" charset="-128"/>
                          <a:cs typeface="Times New Roman"/>
                        </a:rPr>
                        <a:t>戦略１</a:t>
                      </a:r>
                      <a:r>
                        <a:rPr lang="en-US" sz="1300" kern="100" dirty="0">
                          <a:latin typeface="ＭＳ Ｐゴシック" pitchFamily="50" charset="-128"/>
                          <a:ea typeface="ＭＳ Ｐゴシック" pitchFamily="50" charset="-128"/>
                          <a:cs typeface="Times New Roman"/>
                        </a:rPr>
                        <a:t>(a)&amp;(b)</a:t>
                      </a:r>
                      <a:r>
                        <a:rPr lang="ja-JP" sz="1300" kern="100" dirty="0">
                          <a:latin typeface="ＭＳ Ｐゴシック" pitchFamily="50" charset="-128"/>
                          <a:ea typeface="ＭＳ Ｐゴシック" pitchFamily="50" charset="-128"/>
                          <a:cs typeface="Times New Roman"/>
                        </a:rPr>
                        <a:t>および戦術１</a:t>
                      </a:r>
                      <a:r>
                        <a:rPr lang="en-US" sz="1300" kern="100" dirty="0">
                          <a:latin typeface="ＭＳ Ｐゴシック" pitchFamily="50" charset="-128"/>
                          <a:ea typeface="ＭＳ Ｐゴシック" pitchFamily="50" charset="-128"/>
                          <a:cs typeface="Times New Roman"/>
                        </a:rPr>
                        <a:t>(a)&amp;(b)-2</a:t>
                      </a:r>
                      <a:r>
                        <a:rPr lang="ja-JP" sz="1300" kern="100" dirty="0">
                          <a:latin typeface="ＭＳ Ｐゴシック" pitchFamily="50" charset="-128"/>
                          <a:ea typeface="ＭＳ Ｐゴシック" pitchFamily="50" charset="-128"/>
                          <a:cs typeface="Times New Roman"/>
                        </a:rPr>
                        <a:t>を</a:t>
                      </a:r>
                      <a:r>
                        <a:rPr lang="en-US" sz="1300" kern="100" dirty="0">
                          <a:latin typeface="ＭＳ Ｐゴシック" pitchFamily="50" charset="-128"/>
                          <a:ea typeface="ＭＳ Ｐゴシック" pitchFamily="50" charset="-128"/>
                          <a:cs typeface="Times New Roman"/>
                        </a:rPr>
                        <a:t>BODIK</a:t>
                      </a:r>
                      <a:r>
                        <a:rPr lang="ja-JP" sz="1300" kern="100" dirty="0">
                          <a:latin typeface="ＭＳ Ｐゴシック" pitchFamily="50" charset="-128"/>
                          <a:ea typeface="ＭＳ Ｐゴシック" pitchFamily="50" charset="-128"/>
                          <a:cs typeface="Times New Roman"/>
                        </a:rPr>
                        <a:t>で実践</a:t>
                      </a:r>
                    </a:p>
                  </a:txBody>
                  <a:tcPr marL="68580" marR="68580" marT="7200" marB="7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110727">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(b)</a:t>
                      </a:r>
                      <a:r>
                        <a:rPr lang="ja-JP" sz="1200" kern="100" dirty="0">
                          <a:latin typeface="ＭＳ Ｐゴシック" pitchFamily="50" charset="-128"/>
                          <a:ea typeface="ＭＳ Ｐゴシック" pitchFamily="50" charset="-128"/>
                          <a:cs typeface="Times New Roman"/>
                        </a:rPr>
                        <a:t>免責事項に関する理解不足</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ysDash"/>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r>
              <a:tr h="332181">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(c)</a:t>
                      </a:r>
                      <a:r>
                        <a:rPr lang="ja-JP" sz="1200" kern="100" dirty="0">
                          <a:latin typeface="ＭＳ Ｐゴシック" pitchFamily="50" charset="-128"/>
                          <a:ea typeface="ＭＳ Ｐゴシック" pitchFamily="50" charset="-128"/>
                          <a:cs typeface="Times New Roman"/>
                        </a:rPr>
                        <a:t>「データ整形の手間とコスト（課題２</a:t>
                      </a:r>
                      <a:r>
                        <a:rPr lang="en-US" sz="1200" kern="100" dirty="0">
                          <a:latin typeface="ＭＳ Ｐゴシック" pitchFamily="50" charset="-128"/>
                          <a:ea typeface="ＭＳ Ｐゴシック" pitchFamily="50" charset="-128"/>
                          <a:cs typeface="Times New Roman"/>
                        </a:rPr>
                        <a:t>(a)</a:t>
                      </a:r>
                      <a:r>
                        <a:rPr lang="ja-JP" sz="1200" kern="100" dirty="0">
                          <a:latin typeface="ＭＳ Ｐゴシック" pitchFamily="50" charset="-128"/>
                          <a:ea typeface="ＭＳ Ｐゴシック" pitchFamily="50" charset="-128"/>
                          <a:cs typeface="Times New Roman"/>
                        </a:rPr>
                        <a:t>）」低減のための負担増</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r>
              <a:tr h="110727">
                <a:tc rowSpan="2">
                  <a:txBody>
                    <a:bodyPr/>
                    <a:lstStyle/>
                    <a:p>
                      <a:pPr marL="0" marR="0" algn="just">
                        <a:spcBef>
                          <a:spcPts val="0"/>
                        </a:spcBef>
                        <a:spcAft>
                          <a:spcPts val="0"/>
                        </a:spcAft>
                      </a:pPr>
                      <a:r>
                        <a:rPr lang="en-US" altLang="ja-JP" sz="1200" kern="100" dirty="0" smtClean="0">
                          <a:latin typeface="ＭＳ Ｐゴシック" pitchFamily="50" charset="-128"/>
                          <a:ea typeface="ＭＳ Ｐゴシック" pitchFamily="50" charset="-128"/>
                          <a:cs typeface="Times New Roman"/>
                        </a:rPr>
                        <a:t>2</a:t>
                      </a:r>
                      <a:endParaRPr lang="ja-JP" sz="1200" kern="100" dirty="0">
                        <a:latin typeface="ＭＳ Ｐゴシック" pitchFamily="50" charset="-128"/>
                        <a:ea typeface="ＭＳ Ｐゴシック" pitchFamily="50" charset="-128"/>
                        <a:cs typeface="Times New Roman"/>
                      </a:endParaRPr>
                    </a:p>
                  </a:txBody>
                  <a:tcPr marL="68580" marR="68580" marT="7200" marB="7200">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algn="just">
                        <a:spcBef>
                          <a:spcPts val="0"/>
                        </a:spcBef>
                        <a:spcAft>
                          <a:spcPts val="0"/>
                        </a:spcAft>
                      </a:pPr>
                      <a:r>
                        <a:rPr lang="ja-JP" sz="1200" kern="100" dirty="0" smtClean="0">
                          <a:latin typeface="ＭＳ Ｐゴシック" pitchFamily="50" charset="-128"/>
                          <a:ea typeface="ＭＳ Ｐゴシック" pitchFamily="50" charset="-128"/>
                          <a:cs typeface="Times New Roman"/>
                        </a:rPr>
                        <a:t>データ</a:t>
                      </a:r>
                      <a:r>
                        <a:rPr lang="ja-JP" sz="1200" kern="100" dirty="0">
                          <a:latin typeface="ＭＳ Ｐゴシック" pitchFamily="50" charset="-128"/>
                          <a:ea typeface="ＭＳ Ｐゴシック" pitchFamily="50" charset="-128"/>
                          <a:cs typeface="Times New Roman"/>
                        </a:rPr>
                        <a:t>整形・公開</a:t>
                      </a:r>
                      <a:r>
                        <a:rPr lang="ja-JP" sz="1200" kern="100" dirty="0" smtClean="0">
                          <a:latin typeface="ＭＳ Ｐゴシック" pitchFamily="50" charset="-128"/>
                          <a:ea typeface="ＭＳ Ｐゴシック" pitchFamily="50" charset="-128"/>
                          <a:cs typeface="Times New Roman"/>
                        </a:rPr>
                        <a:t>フェーズ</a:t>
                      </a:r>
                      <a:endParaRPr lang="en-US" altLang="ja-JP" sz="1200" kern="100" dirty="0" smtClean="0">
                        <a:latin typeface="ＭＳ Ｐゴシック" pitchFamily="50" charset="-128"/>
                        <a:ea typeface="ＭＳ Ｐゴシック" pitchFamily="50" charset="-128"/>
                        <a:cs typeface="Times New Roman"/>
                      </a:endParaRPr>
                    </a:p>
                    <a:p>
                      <a:pPr marL="0" marR="0" algn="just">
                        <a:spcBef>
                          <a:spcPts val="0"/>
                        </a:spcBef>
                        <a:spcAft>
                          <a:spcPts val="0"/>
                        </a:spcAft>
                      </a:pPr>
                      <a:r>
                        <a:rPr lang="en-US" altLang="ja-JP" sz="1200" kern="100" dirty="0" smtClean="0">
                          <a:latin typeface="ＭＳ Ｐゴシック" pitchFamily="50" charset="-128"/>
                          <a:ea typeface="ＭＳ Ｐゴシック" pitchFamily="50" charset="-128"/>
                          <a:cs typeface="Times New Roman"/>
                        </a:rPr>
                        <a:t>(</a:t>
                      </a:r>
                      <a:r>
                        <a:rPr lang="ja-JP" sz="1200" kern="100" dirty="0" smtClean="0">
                          <a:latin typeface="ＭＳ Ｐゴシック" pitchFamily="50" charset="-128"/>
                          <a:ea typeface="ＭＳ Ｐゴシック" pitchFamily="50" charset="-128"/>
                          <a:cs typeface="Times New Roman"/>
                        </a:rPr>
                        <a:t>地方</a:t>
                      </a:r>
                      <a:r>
                        <a:rPr lang="ja-JP" sz="1200" kern="100" dirty="0">
                          <a:latin typeface="ＭＳ Ｐゴシック" pitchFamily="50" charset="-128"/>
                          <a:ea typeface="ＭＳ Ｐゴシック" pitchFamily="50" charset="-128"/>
                          <a:cs typeface="Times New Roman"/>
                        </a:rPr>
                        <a:t>公共団体情報関連課が抱える</a:t>
                      </a:r>
                      <a:r>
                        <a:rPr lang="ja-JP" sz="1200" kern="100" dirty="0" smtClean="0">
                          <a:latin typeface="ＭＳ Ｐゴシック" pitchFamily="50" charset="-128"/>
                          <a:ea typeface="ＭＳ Ｐゴシック" pitchFamily="50" charset="-128"/>
                          <a:cs typeface="Times New Roman"/>
                        </a:rPr>
                        <a:t>課題</a:t>
                      </a:r>
                      <a:r>
                        <a:rPr lang="en-US" altLang="ja-JP" sz="1200" kern="100" dirty="0" smtClean="0">
                          <a:latin typeface="ＭＳ Ｐゴシック" pitchFamily="50" charset="-128"/>
                          <a:ea typeface="ＭＳ Ｐゴシック" pitchFamily="50" charset="-128"/>
                          <a:cs typeface="Times New Roman"/>
                        </a:rPr>
                        <a:t>)</a:t>
                      </a:r>
                    </a:p>
                  </a:txBody>
                  <a:tcPr marL="68580" marR="68580" marT="7200" marB="7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(a)</a:t>
                      </a:r>
                      <a:r>
                        <a:rPr lang="ja-JP" sz="1200" kern="100" dirty="0">
                          <a:latin typeface="ＭＳ Ｐゴシック" pitchFamily="50" charset="-128"/>
                          <a:ea typeface="ＭＳ Ｐゴシック" pitchFamily="50" charset="-128"/>
                          <a:cs typeface="Times New Roman"/>
                        </a:rPr>
                        <a:t>データ整形の手間とコスト</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tcPr>
                </a:tc>
                <a:tc rowSpan="2">
                  <a:txBody>
                    <a:bodyPr/>
                    <a:lstStyle/>
                    <a:p>
                      <a:pPr marL="180975" marR="0" lvl="0" indent="-180975" algn="just">
                        <a:spcBef>
                          <a:spcPts val="0"/>
                        </a:spcBef>
                        <a:spcAft>
                          <a:spcPts val="0"/>
                        </a:spcAft>
                        <a:buFont typeface="ＭＳ 明朝"/>
                        <a:buChar char="・"/>
                      </a:pPr>
                      <a:endParaRPr lang="ja-JP" sz="1300" kern="100" dirty="0">
                        <a:latin typeface="ＭＳ Ｐゴシック" pitchFamily="50" charset="-128"/>
                        <a:ea typeface="ＭＳ Ｐゴシック" pitchFamily="50" charset="-128"/>
                        <a:cs typeface="Times New Roman"/>
                      </a:endParaRPr>
                    </a:p>
                  </a:txBody>
                  <a:tcPr marL="68580" marR="68580" marT="7200" marB="7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180975" marR="0" lvl="0" indent="-180975" algn="just">
                        <a:spcBef>
                          <a:spcPts val="0"/>
                        </a:spcBef>
                        <a:spcAft>
                          <a:spcPts val="0"/>
                        </a:spcAft>
                        <a:buFont typeface="ＭＳ 明朝"/>
                        <a:buChar char="・"/>
                      </a:pPr>
                      <a:r>
                        <a:rPr lang="ja-JP" sz="1300" kern="100" dirty="0">
                          <a:latin typeface="ＭＳ Ｐゴシック" pitchFamily="50" charset="-128"/>
                          <a:ea typeface="ＭＳ Ｐゴシック" pitchFamily="50" charset="-128"/>
                          <a:cs typeface="Times New Roman"/>
                        </a:rPr>
                        <a:t>戦術２</a:t>
                      </a:r>
                      <a:r>
                        <a:rPr lang="en-US" sz="1300" kern="100" dirty="0">
                          <a:latin typeface="ＭＳ Ｐゴシック" pitchFamily="50" charset="-128"/>
                          <a:ea typeface="ＭＳ Ｐゴシック" pitchFamily="50" charset="-128"/>
                          <a:cs typeface="Times New Roman"/>
                        </a:rPr>
                        <a:t>(b)</a:t>
                      </a:r>
                      <a:r>
                        <a:rPr lang="ja-JP" sz="1300" kern="100" dirty="0">
                          <a:latin typeface="ＭＳ Ｐゴシック" pitchFamily="50" charset="-128"/>
                          <a:ea typeface="ＭＳ Ｐゴシック" pitchFamily="50" charset="-128"/>
                          <a:cs typeface="Times New Roman"/>
                        </a:rPr>
                        <a:t>および技術１</a:t>
                      </a:r>
                      <a:r>
                        <a:rPr lang="en-US" sz="1300" kern="100" dirty="0">
                          <a:latin typeface="ＭＳ Ｐゴシック" pitchFamily="50" charset="-128"/>
                          <a:ea typeface="ＭＳ Ｐゴシック" pitchFamily="50" charset="-128"/>
                          <a:cs typeface="Times New Roman"/>
                        </a:rPr>
                        <a:t>(c)</a:t>
                      </a:r>
                      <a:r>
                        <a:rPr lang="ja-JP" sz="1300" kern="100" dirty="0">
                          <a:latin typeface="ＭＳ Ｐゴシック" pitchFamily="50" charset="-128"/>
                          <a:ea typeface="ＭＳ Ｐゴシック" pitchFamily="50" charset="-128"/>
                          <a:cs typeface="Times New Roman"/>
                        </a:rPr>
                        <a:t>を</a:t>
                      </a:r>
                      <a:r>
                        <a:rPr lang="en-US" sz="1300" kern="100" dirty="0">
                          <a:latin typeface="ＭＳ Ｐゴシック" pitchFamily="50" charset="-128"/>
                          <a:ea typeface="ＭＳ Ｐゴシック" pitchFamily="50" charset="-128"/>
                          <a:cs typeface="Times New Roman"/>
                        </a:rPr>
                        <a:t>ISIT</a:t>
                      </a:r>
                      <a:r>
                        <a:rPr lang="ja-JP" sz="1300" kern="100" dirty="0">
                          <a:latin typeface="ＭＳ Ｐゴシック" pitchFamily="50" charset="-128"/>
                          <a:ea typeface="ＭＳ Ｐゴシック" pitchFamily="50" charset="-128"/>
                          <a:cs typeface="Times New Roman"/>
                        </a:rPr>
                        <a:t>から福岡市に働きかけ</a:t>
                      </a:r>
                    </a:p>
                  </a:txBody>
                  <a:tcPr marL="68580" marR="68580" marT="7200" marB="7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32181">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(b)</a:t>
                      </a:r>
                      <a:r>
                        <a:rPr lang="ja-JP" sz="1200" kern="100" dirty="0">
                          <a:latin typeface="ＭＳ Ｐゴシック" pitchFamily="50" charset="-128"/>
                          <a:ea typeface="ＭＳ Ｐゴシック" pitchFamily="50" charset="-128"/>
                          <a:cs typeface="Times New Roman"/>
                        </a:rPr>
                        <a:t>オープンデータカタログサイトの運用コスト</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r>
              <a:tr h="221454">
                <a:tc rowSpan="3">
                  <a:txBody>
                    <a:bodyPr/>
                    <a:lstStyle/>
                    <a:p>
                      <a:pPr marL="0" marR="0" algn="just">
                        <a:spcBef>
                          <a:spcPts val="0"/>
                        </a:spcBef>
                        <a:spcAft>
                          <a:spcPts val="0"/>
                        </a:spcAft>
                      </a:pPr>
                      <a:r>
                        <a:rPr lang="en-US" altLang="ja-JP" sz="1200" kern="100" dirty="0" smtClean="0">
                          <a:latin typeface="ＭＳ Ｐゴシック" pitchFamily="50" charset="-128"/>
                          <a:ea typeface="ＭＳ Ｐゴシック" pitchFamily="50" charset="-128"/>
                          <a:cs typeface="Times New Roman"/>
                        </a:rPr>
                        <a:t>3</a:t>
                      </a:r>
                      <a:endParaRPr lang="ja-JP" sz="1200" kern="100" dirty="0">
                        <a:latin typeface="ＭＳ Ｐゴシック" pitchFamily="50" charset="-128"/>
                        <a:ea typeface="ＭＳ Ｐゴシック" pitchFamily="50" charset="-128"/>
                        <a:cs typeface="Times New Roman"/>
                      </a:endParaRPr>
                    </a:p>
                  </a:txBody>
                  <a:tcPr marL="68580" marR="68580" marT="7200" marB="7200">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algn="just">
                        <a:spcBef>
                          <a:spcPts val="0"/>
                        </a:spcBef>
                        <a:spcAft>
                          <a:spcPts val="0"/>
                        </a:spcAft>
                      </a:pPr>
                      <a:r>
                        <a:rPr lang="ja-JP" sz="1200" kern="100" dirty="0" smtClean="0">
                          <a:latin typeface="ＭＳ Ｐゴシック" pitchFamily="50" charset="-128"/>
                          <a:ea typeface="ＭＳ Ｐゴシック" pitchFamily="50" charset="-128"/>
                          <a:cs typeface="Times New Roman"/>
                        </a:rPr>
                        <a:t>データ</a:t>
                      </a:r>
                      <a:r>
                        <a:rPr lang="ja-JP" sz="1200" kern="100" dirty="0">
                          <a:latin typeface="ＭＳ Ｐゴシック" pitchFamily="50" charset="-128"/>
                          <a:ea typeface="ＭＳ Ｐゴシック" pitchFamily="50" charset="-128"/>
                          <a:cs typeface="Times New Roman"/>
                        </a:rPr>
                        <a:t>収集・整備（</a:t>
                      </a:r>
                      <a:r>
                        <a:rPr lang="en-US" sz="1200" kern="100" dirty="0">
                          <a:latin typeface="ＭＳ Ｐゴシック" pitchFamily="50" charset="-128"/>
                          <a:ea typeface="ＭＳ Ｐゴシック" pitchFamily="50" charset="-128"/>
                          <a:cs typeface="Times New Roman"/>
                        </a:rPr>
                        <a:t>LOD</a:t>
                      </a:r>
                      <a:r>
                        <a:rPr lang="ja-JP" sz="1200" kern="100" dirty="0">
                          <a:latin typeface="ＭＳ Ｐゴシック" pitchFamily="50" charset="-128"/>
                          <a:ea typeface="ＭＳ Ｐゴシック" pitchFamily="50" charset="-128"/>
                          <a:cs typeface="Times New Roman"/>
                        </a:rPr>
                        <a:t>化）・公開</a:t>
                      </a:r>
                      <a:r>
                        <a:rPr lang="ja-JP" sz="1200" kern="100" dirty="0" smtClean="0">
                          <a:latin typeface="ＭＳ Ｐゴシック" pitchFamily="50" charset="-128"/>
                          <a:ea typeface="ＭＳ Ｐゴシック" pitchFamily="50" charset="-128"/>
                          <a:cs typeface="Times New Roman"/>
                        </a:rPr>
                        <a:t>フェーズ</a:t>
                      </a:r>
                      <a:endParaRPr lang="en-US" altLang="ja-JP" sz="1200" kern="100" dirty="0" smtClean="0">
                        <a:latin typeface="ＭＳ Ｐゴシック" pitchFamily="50" charset="-128"/>
                        <a:ea typeface="ＭＳ Ｐゴシック" pitchFamily="50" charset="-128"/>
                        <a:cs typeface="Times New Roman"/>
                      </a:endParaRPr>
                    </a:p>
                    <a:p>
                      <a:pPr marL="0" marR="0" algn="just">
                        <a:spcBef>
                          <a:spcPts val="0"/>
                        </a:spcBef>
                        <a:spcAft>
                          <a:spcPts val="0"/>
                        </a:spcAft>
                      </a:pPr>
                      <a:r>
                        <a:rPr lang="ja-JP" altLang="en-US" sz="1200" kern="100" dirty="0" smtClean="0">
                          <a:latin typeface="ＭＳ Ｐゴシック" pitchFamily="50" charset="-128"/>
                          <a:ea typeface="ＭＳ Ｐゴシック" pitchFamily="50" charset="-128"/>
                          <a:cs typeface="Times New Roman"/>
                        </a:rPr>
                        <a:t>（</a:t>
                      </a:r>
                      <a:r>
                        <a:rPr lang="en-US" sz="1200" kern="100" dirty="0" smtClean="0">
                          <a:latin typeface="ＭＳ Ｐゴシック" pitchFamily="50" charset="-128"/>
                          <a:ea typeface="ＭＳ Ｐゴシック" pitchFamily="50" charset="-128"/>
                          <a:cs typeface="Times New Roman"/>
                        </a:rPr>
                        <a:t>LOD</a:t>
                      </a:r>
                      <a:r>
                        <a:rPr lang="ja-JP" sz="1200" kern="100" dirty="0">
                          <a:latin typeface="ＭＳ Ｐゴシック" pitchFamily="50" charset="-128"/>
                          <a:ea typeface="ＭＳ Ｐゴシック" pitchFamily="50" charset="-128"/>
                          <a:cs typeface="Times New Roman"/>
                        </a:rPr>
                        <a:t>サイト運用事業者が抱える</a:t>
                      </a:r>
                      <a:r>
                        <a:rPr lang="ja-JP" sz="1200" kern="100" dirty="0" smtClean="0">
                          <a:latin typeface="ＭＳ Ｐゴシック" pitchFamily="50" charset="-128"/>
                          <a:ea typeface="ＭＳ Ｐゴシック" pitchFamily="50" charset="-128"/>
                          <a:cs typeface="Times New Roman"/>
                        </a:rPr>
                        <a:t>課題</a:t>
                      </a:r>
                      <a:r>
                        <a:rPr lang="ja-JP" altLang="en-US" sz="1200" kern="100" dirty="0" smtClean="0">
                          <a:latin typeface="ＭＳ Ｐゴシック" pitchFamily="50" charset="-128"/>
                          <a:ea typeface="ＭＳ Ｐゴシック" pitchFamily="50" charset="-128"/>
                          <a:cs typeface="Times New Roman"/>
                        </a:rPr>
                        <a:t>）</a:t>
                      </a:r>
                      <a:endParaRPr lang="ja-JP" sz="1200" kern="100" dirty="0">
                        <a:latin typeface="ＭＳ Ｐゴシック" pitchFamily="50" charset="-128"/>
                        <a:ea typeface="ＭＳ Ｐゴシック" pitchFamily="50" charset="-128"/>
                        <a:cs typeface="Times New Roman"/>
                      </a:endParaRPr>
                    </a:p>
                  </a:txBody>
                  <a:tcPr marL="68580" marR="68580" marT="7200" marB="7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(a)</a:t>
                      </a:r>
                      <a:r>
                        <a:rPr lang="ja-JP" sz="1200" kern="100" dirty="0">
                          <a:latin typeface="ＭＳ Ｐゴシック" pitchFamily="50" charset="-128"/>
                          <a:ea typeface="ＭＳ Ｐゴシック" pitchFamily="50" charset="-128"/>
                          <a:cs typeface="Times New Roman"/>
                        </a:rPr>
                        <a:t>データ収集の手間とコスト、および、収集データの網羅性</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tcPr>
                </a:tc>
                <a:tc rowSpan="3">
                  <a:txBody>
                    <a:bodyPr/>
                    <a:lstStyle/>
                    <a:p>
                      <a:pPr marL="180975" marR="0" lvl="0" indent="-180975" algn="just">
                        <a:spcBef>
                          <a:spcPts val="0"/>
                        </a:spcBef>
                        <a:spcAft>
                          <a:spcPts val="0"/>
                        </a:spcAft>
                        <a:buFont typeface="ＭＳ 明朝"/>
                        <a:buChar char="・"/>
                      </a:pPr>
                      <a:endParaRPr lang="ja-JP" sz="1300" kern="100" dirty="0">
                        <a:latin typeface="ＭＳ Ｐゴシック" pitchFamily="50" charset="-128"/>
                        <a:ea typeface="ＭＳ Ｐゴシック" pitchFamily="50" charset="-128"/>
                        <a:cs typeface="Times New Roman"/>
                      </a:endParaRPr>
                    </a:p>
                  </a:txBody>
                  <a:tcPr marL="68580" marR="68580" marT="7200" marB="7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3">
                  <a:txBody>
                    <a:bodyPr/>
                    <a:lstStyle/>
                    <a:p>
                      <a:pPr marL="180975" marR="0" lvl="0" indent="-180975" algn="just">
                        <a:spcBef>
                          <a:spcPts val="0"/>
                        </a:spcBef>
                        <a:spcAft>
                          <a:spcPts val="0"/>
                        </a:spcAft>
                        <a:buFont typeface="ＭＳ 明朝"/>
                        <a:buChar char="・"/>
                      </a:pPr>
                      <a:r>
                        <a:rPr lang="en-US" sz="1300" kern="100" dirty="0">
                          <a:latin typeface="ＭＳ Ｐゴシック" pitchFamily="50" charset="-128"/>
                          <a:ea typeface="ＭＳ Ｐゴシック" pitchFamily="50" charset="-128"/>
                          <a:cs typeface="Times New Roman"/>
                        </a:rPr>
                        <a:t>ISIT</a:t>
                      </a:r>
                      <a:r>
                        <a:rPr lang="ja-JP" sz="1300" kern="100" dirty="0">
                          <a:latin typeface="ＭＳ Ｐゴシック" pitchFamily="50" charset="-128"/>
                          <a:ea typeface="ＭＳ Ｐゴシック" pitchFamily="50" charset="-128"/>
                          <a:cs typeface="Times New Roman"/>
                        </a:rPr>
                        <a:t>が</a:t>
                      </a:r>
                      <a:r>
                        <a:rPr lang="en-US" sz="1300" kern="100" dirty="0">
                          <a:latin typeface="ＭＳ Ｐゴシック" pitchFamily="50" charset="-128"/>
                          <a:ea typeface="ＭＳ Ｐゴシック" pitchFamily="50" charset="-128"/>
                          <a:cs typeface="Times New Roman"/>
                        </a:rPr>
                        <a:t>BODIC.org</a:t>
                      </a:r>
                      <a:r>
                        <a:rPr lang="ja-JP" sz="1300" kern="100" dirty="0">
                          <a:latin typeface="ＭＳ Ｐゴシック" pitchFamily="50" charset="-128"/>
                          <a:ea typeface="ＭＳ Ｐゴシック" pitchFamily="50" charset="-128"/>
                          <a:cs typeface="Times New Roman"/>
                        </a:rPr>
                        <a:t>を継続運用</a:t>
                      </a:r>
                    </a:p>
                    <a:p>
                      <a:pPr marL="180975" marR="0" lvl="0" indent="-180975" algn="just">
                        <a:spcBef>
                          <a:spcPts val="0"/>
                        </a:spcBef>
                        <a:spcAft>
                          <a:spcPts val="0"/>
                        </a:spcAft>
                        <a:buFont typeface="ＭＳ 明朝"/>
                        <a:buChar char="・"/>
                      </a:pPr>
                      <a:r>
                        <a:rPr lang="ja-JP" sz="1300" kern="100" dirty="0">
                          <a:latin typeface="ＭＳ Ｐゴシック" pitchFamily="50" charset="-128"/>
                          <a:ea typeface="ＭＳ Ｐゴシック" pitchFamily="50" charset="-128"/>
                          <a:cs typeface="Times New Roman"/>
                        </a:rPr>
                        <a:t>既設オープンデータカタログサイトからデータ収集して</a:t>
                      </a:r>
                      <a:r>
                        <a:rPr lang="en-US" sz="1300" kern="100" dirty="0">
                          <a:latin typeface="ＭＳ Ｐゴシック" pitchFamily="50" charset="-128"/>
                          <a:ea typeface="ＭＳ Ｐゴシック" pitchFamily="50" charset="-128"/>
                          <a:cs typeface="Times New Roman"/>
                        </a:rPr>
                        <a:t>BODIC.org</a:t>
                      </a:r>
                      <a:r>
                        <a:rPr lang="ja-JP" sz="1300" kern="100" dirty="0">
                          <a:latin typeface="ＭＳ Ｐゴシック" pitchFamily="50" charset="-128"/>
                          <a:ea typeface="ＭＳ Ｐゴシック" pitchFamily="50" charset="-128"/>
                          <a:cs typeface="Times New Roman"/>
                        </a:rPr>
                        <a:t>上の</a:t>
                      </a:r>
                      <a:r>
                        <a:rPr lang="en-US" sz="1300" kern="100" dirty="0">
                          <a:latin typeface="ＭＳ Ｐゴシック" pitchFamily="50" charset="-128"/>
                          <a:ea typeface="ＭＳ Ｐゴシック" pitchFamily="50" charset="-128"/>
                          <a:cs typeface="Times New Roman"/>
                        </a:rPr>
                        <a:t>LOD</a:t>
                      </a:r>
                      <a:r>
                        <a:rPr lang="ja-JP" sz="1300" kern="100" dirty="0">
                          <a:latin typeface="ＭＳ Ｐゴシック" pitchFamily="50" charset="-128"/>
                          <a:ea typeface="ＭＳ Ｐゴシック" pitchFamily="50" charset="-128"/>
                          <a:cs typeface="Times New Roman"/>
                        </a:rPr>
                        <a:t>の網羅性を向上</a:t>
                      </a:r>
                    </a:p>
                    <a:p>
                      <a:pPr marL="180975" marR="0" lvl="0" indent="-180975" algn="just">
                        <a:spcBef>
                          <a:spcPts val="0"/>
                        </a:spcBef>
                        <a:spcAft>
                          <a:spcPts val="0"/>
                        </a:spcAft>
                        <a:buFont typeface="ＭＳ 明朝"/>
                        <a:buChar char="・"/>
                      </a:pPr>
                      <a:r>
                        <a:rPr lang="en-US" sz="1300" kern="100" dirty="0">
                          <a:latin typeface="ＭＳ Ｐゴシック" pitchFamily="50" charset="-128"/>
                          <a:ea typeface="ＭＳ Ｐゴシック" pitchFamily="50" charset="-128"/>
                          <a:cs typeface="Times New Roman"/>
                        </a:rPr>
                        <a:t>LOD</a:t>
                      </a:r>
                      <a:r>
                        <a:rPr lang="ja-JP" sz="1300" kern="100" dirty="0">
                          <a:latin typeface="ＭＳ Ｐゴシック" pitchFamily="50" charset="-128"/>
                          <a:ea typeface="ＭＳ Ｐゴシック" pitchFamily="50" charset="-128"/>
                          <a:cs typeface="Times New Roman"/>
                        </a:rPr>
                        <a:t>連動型ビジネスモデルを構築・実践</a:t>
                      </a:r>
                    </a:p>
                  </a:txBody>
                  <a:tcPr marL="68580" marR="68580" marT="7200" marB="7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110727">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(b)</a:t>
                      </a:r>
                      <a:r>
                        <a:rPr lang="ja-JP" sz="1200" kern="100" dirty="0">
                          <a:latin typeface="ＭＳ Ｐゴシック" pitchFamily="50" charset="-128"/>
                          <a:ea typeface="ＭＳ Ｐゴシック" pitchFamily="50" charset="-128"/>
                          <a:cs typeface="Times New Roman"/>
                        </a:rPr>
                        <a:t>データ整備の手間とコスト</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ysDash"/>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r>
              <a:tr h="221454">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(c)LOD</a:t>
                      </a:r>
                      <a:r>
                        <a:rPr lang="ja-JP" sz="1200" kern="100" dirty="0">
                          <a:latin typeface="ＭＳ Ｐゴシック" pitchFamily="50" charset="-128"/>
                          <a:ea typeface="ＭＳ Ｐゴシック" pitchFamily="50" charset="-128"/>
                          <a:cs typeface="Times New Roman"/>
                        </a:rPr>
                        <a:t>サイトビジネスモデルの構築</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r>
              <a:tr h="221454">
                <a:tc rowSpan="2">
                  <a:txBody>
                    <a:bodyPr/>
                    <a:lstStyle/>
                    <a:p>
                      <a:pPr marL="0" marR="0" algn="just">
                        <a:spcBef>
                          <a:spcPts val="0"/>
                        </a:spcBef>
                        <a:spcAft>
                          <a:spcPts val="0"/>
                        </a:spcAft>
                      </a:pPr>
                      <a:r>
                        <a:rPr lang="en-US" altLang="ja-JP" sz="1200" kern="100" dirty="0" smtClean="0">
                          <a:latin typeface="ＭＳ Ｐゴシック" pitchFamily="50" charset="-128"/>
                          <a:ea typeface="ＭＳ Ｐゴシック" pitchFamily="50" charset="-128"/>
                          <a:cs typeface="Times New Roman"/>
                        </a:rPr>
                        <a:t>4</a:t>
                      </a:r>
                      <a:endParaRPr lang="ja-JP" sz="1200" kern="100" dirty="0">
                        <a:latin typeface="ＭＳ Ｐゴシック" pitchFamily="50" charset="-128"/>
                        <a:ea typeface="ＭＳ Ｐゴシック" pitchFamily="50" charset="-128"/>
                        <a:cs typeface="Times New Roman"/>
                      </a:endParaRPr>
                    </a:p>
                  </a:txBody>
                  <a:tcPr marL="68580" marR="68580" marT="7200" marB="7200">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algn="just">
                        <a:spcBef>
                          <a:spcPts val="0"/>
                        </a:spcBef>
                        <a:spcAft>
                          <a:spcPts val="0"/>
                        </a:spcAft>
                      </a:pPr>
                      <a:r>
                        <a:rPr lang="en-US" sz="1200" kern="100" dirty="0" smtClean="0">
                          <a:latin typeface="ＭＳ Ｐゴシック" pitchFamily="50" charset="-128"/>
                          <a:ea typeface="ＭＳ Ｐゴシック" pitchFamily="50" charset="-128"/>
                          <a:cs typeface="Times New Roman"/>
                        </a:rPr>
                        <a:t>LOD</a:t>
                      </a:r>
                      <a:r>
                        <a:rPr lang="ja-JP" sz="1200" kern="100" dirty="0">
                          <a:latin typeface="ＭＳ Ｐゴシック" pitchFamily="50" charset="-128"/>
                          <a:ea typeface="ＭＳ Ｐゴシック" pitchFamily="50" charset="-128"/>
                          <a:cs typeface="Times New Roman"/>
                        </a:rPr>
                        <a:t>アクセス用</a:t>
                      </a:r>
                      <a:r>
                        <a:rPr lang="en-US" sz="1200" kern="100" dirty="0">
                          <a:latin typeface="ＭＳ Ｐゴシック" pitchFamily="50" charset="-128"/>
                          <a:ea typeface="ＭＳ Ｐゴシック" pitchFamily="50" charset="-128"/>
                          <a:cs typeface="Times New Roman"/>
                        </a:rPr>
                        <a:t>API</a:t>
                      </a:r>
                      <a:r>
                        <a:rPr lang="ja-JP" sz="1200" kern="100" dirty="0">
                          <a:latin typeface="ＭＳ Ｐゴシック" pitchFamily="50" charset="-128"/>
                          <a:ea typeface="ＭＳ Ｐゴシック" pitchFamily="50" charset="-128"/>
                          <a:cs typeface="Times New Roman"/>
                        </a:rPr>
                        <a:t>提供</a:t>
                      </a:r>
                      <a:r>
                        <a:rPr lang="ja-JP" sz="1200" kern="100" dirty="0" smtClean="0">
                          <a:latin typeface="ＭＳ Ｐゴシック" pitchFamily="50" charset="-128"/>
                          <a:ea typeface="ＭＳ Ｐゴシック" pitchFamily="50" charset="-128"/>
                          <a:cs typeface="Times New Roman"/>
                        </a:rPr>
                        <a:t>フェーズ</a:t>
                      </a:r>
                      <a:endParaRPr lang="en-US" altLang="ja-JP" sz="1200" kern="100" dirty="0" smtClean="0">
                        <a:latin typeface="ＭＳ Ｐゴシック" pitchFamily="50" charset="-128"/>
                        <a:ea typeface="ＭＳ Ｐゴシック" pitchFamily="50" charset="-128"/>
                        <a:cs typeface="Times New Roman"/>
                      </a:endParaRPr>
                    </a:p>
                    <a:p>
                      <a:pPr marL="0" marR="0" algn="just">
                        <a:spcBef>
                          <a:spcPts val="0"/>
                        </a:spcBef>
                        <a:spcAft>
                          <a:spcPts val="0"/>
                        </a:spcAft>
                      </a:pPr>
                      <a:r>
                        <a:rPr lang="ja-JP" altLang="en-US" sz="1200" kern="100" dirty="0" smtClean="0">
                          <a:latin typeface="ＭＳ Ｐゴシック" pitchFamily="50" charset="-128"/>
                          <a:ea typeface="ＭＳ Ｐゴシック" pitchFamily="50" charset="-128"/>
                          <a:cs typeface="Times New Roman"/>
                        </a:rPr>
                        <a:t>（</a:t>
                      </a:r>
                      <a:r>
                        <a:rPr lang="en-US" sz="1200" kern="100" dirty="0" smtClean="0">
                          <a:latin typeface="ＭＳ Ｐゴシック" pitchFamily="50" charset="-128"/>
                          <a:ea typeface="ＭＳ Ｐゴシック" pitchFamily="50" charset="-128"/>
                          <a:cs typeface="Times New Roman"/>
                        </a:rPr>
                        <a:t>LOD</a:t>
                      </a:r>
                      <a:r>
                        <a:rPr lang="ja-JP" sz="1200" kern="100" dirty="0">
                          <a:latin typeface="ＭＳ Ｐゴシック" pitchFamily="50" charset="-128"/>
                          <a:ea typeface="ＭＳ Ｐゴシック" pitchFamily="50" charset="-128"/>
                          <a:cs typeface="Times New Roman"/>
                        </a:rPr>
                        <a:t>サイト運用事業者が抱える</a:t>
                      </a:r>
                      <a:r>
                        <a:rPr lang="ja-JP" sz="1200" kern="100" dirty="0" smtClean="0">
                          <a:latin typeface="ＭＳ Ｐゴシック" pitchFamily="50" charset="-128"/>
                          <a:ea typeface="ＭＳ Ｐゴシック" pitchFamily="50" charset="-128"/>
                          <a:cs typeface="Times New Roman"/>
                        </a:rPr>
                        <a:t>課題</a:t>
                      </a:r>
                      <a:r>
                        <a:rPr lang="ja-JP" altLang="en-US" sz="1200" kern="100" dirty="0" smtClean="0">
                          <a:latin typeface="ＭＳ Ｐゴシック" pitchFamily="50" charset="-128"/>
                          <a:ea typeface="ＭＳ Ｐゴシック" pitchFamily="50" charset="-128"/>
                          <a:cs typeface="Times New Roman"/>
                        </a:rPr>
                        <a:t>）</a:t>
                      </a:r>
                      <a:endParaRPr lang="ja-JP" sz="1200" kern="100" dirty="0">
                        <a:latin typeface="ＭＳ Ｐゴシック" pitchFamily="50" charset="-128"/>
                        <a:ea typeface="ＭＳ Ｐゴシック" pitchFamily="50" charset="-128"/>
                        <a:cs typeface="Times New Roman"/>
                      </a:endParaRPr>
                    </a:p>
                  </a:txBody>
                  <a:tcPr marL="68580" marR="68580" marT="7200" marB="7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(a)LOD</a:t>
                      </a:r>
                      <a:r>
                        <a:rPr lang="ja-JP" sz="1200" kern="100" dirty="0">
                          <a:latin typeface="ＭＳ Ｐゴシック" pitchFamily="50" charset="-128"/>
                          <a:ea typeface="ＭＳ Ｐゴシック" pitchFamily="50" charset="-128"/>
                          <a:cs typeface="Times New Roman"/>
                        </a:rPr>
                        <a:t>アクセス用</a:t>
                      </a:r>
                      <a:r>
                        <a:rPr lang="en-US" sz="1200" kern="100" dirty="0">
                          <a:latin typeface="ＭＳ Ｐゴシック" pitchFamily="50" charset="-128"/>
                          <a:ea typeface="ＭＳ Ｐゴシック" pitchFamily="50" charset="-128"/>
                          <a:cs typeface="Times New Roman"/>
                        </a:rPr>
                        <a:t>API</a:t>
                      </a:r>
                      <a:r>
                        <a:rPr lang="ja-JP" sz="1200" kern="100" dirty="0">
                          <a:latin typeface="ＭＳ Ｐゴシック" pitchFamily="50" charset="-128"/>
                          <a:ea typeface="ＭＳ Ｐゴシック" pitchFamily="50" charset="-128"/>
                          <a:cs typeface="Times New Roman"/>
                        </a:rPr>
                        <a:t>の開発および提供</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tcPr>
                </a:tc>
                <a:tc rowSpan="2">
                  <a:txBody>
                    <a:bodyPr/>
                    <a:lstStyle/>
                    <a:p>
                      <a:pPr marL="180975" marR="0" lvl="0" indent="-180975" algn="just">
                        <a:spcBef>
                          <a:spcPts val="0"/>
                        </a:spcBef>
                        <a:spcAft>
                          <a:spcPts val="0"/>
                        </a:spcAft>
                        <a:buFont typeface="ＭＳ 明朝"/>
                        <a:buChar char="・"/>
                      </a:pPr>
                      <a:endParaRPr lang="ja-JP" sz="1300" kern="100" dirty="0">
                        <a:latin typeface="ＭＳ Ｐゴシック" pitchFamily="50" charset="-128"/>
                        <a:ea typeface="ＭＳ Ｐゴシック" pitchFamily="50" charset="-128"/>
                        <a:cs typeface="Times New Roman"/>
                      </a:endParaRPr>
                    </a:p>
                  </a:txBody>
                  <a:tcPr marL="68580" marR="68580" marT="7200" marB="7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180975" marR="0" lvl="0" indent="-180975" algn="just">
                        <a:spcBef>
                          <a:spcPts val="0"/>
                        </a:spcBef>
                        <a:spcAft>
                          <a:spcPts val="0"/>
                        </a:spcAft>
                        <a:buFont typeface="ＭＳ 明朝"/>
                        <a:buChar char="・"/>
                      </a:pPr>
                      <a:r>
                        <a:rPr lang="en-US" sz="1300" kern="100" dirty="0">
                          <a:latin typeface="ＭＳ Ｐゴシック" pitchFamily="50" charset="-128"/>
                          <a:ea typeface="ＭＳ Ｐゴシック" pitchFamily="50" charset="-128"/>
                          <a:cs typeface="Times New Roman"/>
                        </a:rPr>
                        <a:t>ISIT</a:t>
                      </a:r>
                      <a:r>
                        <a:rPr lang="ja-JP" sz="1300" kern="100" dirty="0">
                          <a:latin typeface="ＭＳ Ｐゴシック" pitchFamily="50" charset="-128"/>
                          <a:ea typeface="ＭＳ Ｐゴシック" pitchFamily="50" charset="-128"/>
                          <a:cs typeface="Times New Roman"/>
                        </a:rPr>
                        <a:t>が</a:t>
                      </a:r>
                      <a:r>
                        <a:rPr lang="en-US" sz="1300" kern="100" dirty="0">
                          <a:latin typeface="ＭＳ Ｐゴシック" pitchFamily="50" charset="-128"/>
                          <a:ea typeface="ＭＳ Ｐゴシック" pitchFamily="50" charset="-128"/>
                          <a:cs typeface="Times New Roman"/>
                        </a:rPr>
                        <a:t>SPARQL Endpoint</a:t>
                      </a:r>
                      <a:r>
                        <a:rPr lang="ja-JP" sz="1300" kern="100" dirty="0">
                          <a:latin typeface="ＭＳ Ｐゴシック" pitchFamily="50" charset="-128"/>
                          <a:ea typeface="ＭＳ Ｐゴシック" pitchFamily="50" charset="-128"/>
                          <a:cs typeface="Times New Roman"/>
                        </a:rPr>
                        <a:t>および各種</a:t>
                      </a:r>
                      <a:r>
                        <a:rPr lang="en-US" sz="1300" kern="100" dirty="0">
                          <a:latin typeface="ＭＳ Ｐゴシック" pitchFamily="50" charset="-128"/>
                          <a:ea typeface="ＭＳ Ｐゴシック" pitchFamily="50" charset="-128"/>
                          <a:cs typeface="Times New Roman"/>
                        </a:rPr>
                        <a:t>API</a:t>
                      </a:r>
                      <a:r>
                        <a:rPr lang="ja-JP" sz="1300" kern="100" dirty="0">
                          <a:latin typeface="ＭＳ Ｐゴシック" pitchFamily="50" charset="-128"/>
                          <a:ea typeface="ＭＳ Ｐゴシック" pitchFamily="50" charset="-128"/>
                          <a:cs typeface="Times New Roman"/>
                        </a:rPr>
                        <a:t>を継続運用</a:t>
                      </a:r>
                    </a:p>
                    <a:p>
                      <a:pPr marL="180975" marR="0" lvl="0" indent="-180975" algn="just">
                        <a:spcBef>
                          <a:spcPts val="0"/>
                        </a:spcBef>
                        <a:spcAft>
                          <a:spcPts val="0"/>
                        </a:spcAft>
                        <a:buFont typeface="ＭＳ 明朝"/>
                        <a:buChar char="・"/>
                      </a:pPr>
                      <a:r>
                        <a:rPr lang="en-US" sz="1300" kern="100" dirty="0">
                          <a:latin typeface="ＭＳ Ｐゴシック" pitchFamily="50" charset="-128"/>
                          <a:ea typeface="ＭＳ Ｐゴシック" pitchFamily="50" charset="-128"/>
                          <a:cs typeface="Times New Roman"/>
                        </a:rPr>
                        <a:t>API</a:t>
                      </a:r>
                      <a:r>
                        <a:rPr lang="ja-JP" sz="1300" kern="100" dirty="0">
                          <a:latin typeface="ＭＳ Ｐゴシック" pitchFamily="50" charset="-128"/>
                          <a:ea typeface="ＭＳ Ｐゴシック" pitchFamily="50" charset="-128"/>
                          <a:cs typeface="Times New Roman"/>
                        </a:rPr>
                        <a:t>利用者からの要件に基づき</a:t>
                      </a:r>
                      <a:r>
                        <a:rPr lang="en-US" sz="1300" kern="100" dirty="0">
                          <a:latin typeface="ＭＳ Ｐゴシック" pitchFamily="50" charset="-128"/>
                          <a:ea typeface="ＭＳ Ｐゴシック" pitchFamily="50" charset="-128"/>
                          <a:cs typeface="Times New Roman"/>
                        </a:rPr>
                        <a:t>API</a:t>
                      </a:r>
                      <a:r>
                        <a:rPr lang="ja-JP" sz="1300" kern="100" dirty="0">
                          <a:latin typeface="ＭＳ Ｐゴシック" pitchFamily="50" charset="-128"/>
                          <a:ea typeface="ＭＳ Ｐゴシック" pitchFamily="50" charset="-128"/>
                          <a:cs typeface="Times New Roman"/>
                        </a:rPr>
                        <a:t>を開発・整備</a:t>
                      </a:r>
                    </a:p>
                    <a:p>
                      <a:pPr marL="180975" marR="0" lvl="0" indent="-180975" algn="just">
                        <a:spcBef>
                          <a:spcPts val="0"/>
                        </a:spcBef>
                        <a:spcAft>
                          <a:spcPts val="0"/>
                        </a:spcAft>
                        <a:buFont typeface="ＭＳ 明朝"/>
                        <a:buChar char="・"/>
                      </a:pPr>
                      <a:r>
                        <a:rPr lang="en-US" sz="1300" kern="100" dirty="0">
                          <a:latin typeface="ＭＳ Ｐゴシック" pitchFamily="50" charset="-128"/>
                          <a:ea typeface="ＭＳ Ｐゴシック" pitchFamily="50" charset="-128"/>
                          <a:cs typeface="Times New Roman"/>
                        </a:rPr>
                        <a:t>LOD</a:t>
                      </a:r>
                      <a:r>
                        <a:rPr lang="ja-JP" sz="1300" kern="100" dirty="0">
                          <a:latin typeface="ＭＳ Ｐゴシック" pitchFamily="50" charset="-128"/>
                          <a:ea typeface="ＭＳ Ｐゴシック" pitchFamily="50" charset="-128"/>
                          <a:cs typeface="Times New Roman"/>
                        </a:rPr>
                        <a:t>連動型ビジネスモデルを構築・実践</a:t>
                      </a:r>
                    </a:p>
                    <a:p>
                      <a:pPr marL="180975" marR="0" lvl="0" indent="-180975" algn="just">
                        <a:spcBef>
                          <a:spcPts val="0"/>
                        </a:spcBef>
                        <a:spcAft>
                          <a:spcPts val="0"/>
                        </a:spcAft>
                        <a:buFont typeface="ＭＳ 明朝"/>
                        <a:buChar char="・"/>
                      </a:pPr>
                      <a:r>
                        <a:rPr lang="en-US" sz="1300" kern="100" dirty="0">
                          <a:latin typeface="ＭＳ Ｐゴシック" pitchFamily="50" charset="-128"/>
                          <a:ea typeface="ＭＳ Ｐゴシック" pitchFamily="50" charset="-128"/>
                          <a:cs typeface="Times New Roman"/>
                        </a:rPr>
                        <a:t>API</a:t>
                      </a:r>
                      <a:r>
                        <a:rPr lang="ja-JP" sz="1300" kern="100" dirty="0">
                          <a:latin typeface="ＭＳ Ｐゴシック" pitchFamily="50" charset="-128"/>
                          <a:ea typeface="ＭＳ Ｐゴシック" pitchFamily="50" charset="-128"/>
                          <a:cs typeface="Times New Roman"/>
                        </a:rPr>
                        <a:t>マーケットの活用</a:t>
                      </a:r>
                    </a:p>
                  </a:txBody>
                  <a:tcPr marL="68580" marR="68580" marT="7200" marB="7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224169">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(b)API</a:t>
                      </a:r>
                      <a:r>
                        <a:rPr lang="ja-JP" sz="1200" kern="100" dirty="0">
                          <a:latin typeface="ＭＳ Ｐゴシック" pitchFamily="50" charset="-128"/>
                          <a:ea typeface="ＭＳ Ｐゴシック" pitchFamily="50" charset="-128"/>
                          <a:cs typeface="Times New Roman"/>
                        </a:rPr>
                        <a:t>提供ビジネス環境の整備</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r>
              <a:tr h="110727">
                <a:tc rowSpan="3">
                  <a:txBody>
                    <a:bodyPr/>
                    <a:lstStyle/>
                    <a:p>
                      <a:pPr marL="0" marR="0" algn="just">
                        <a:spcBef>
                          <a:spcPts val="0"/>
                        </a:spcBef>
                        <a:spcAft>
                          <a:spcPts val="0"/>
                        </a:spcAft>
                      </a:pPr>
                      <a:r>
                        <a:rPr lang="en-US" altLang="ja-JP" sz="1200" kern="100" dirty="0" smtClean="0">
                          <a:latin typeface="ＭＳ Ｐゴシック" pitchFamily="50" charset="-128"/>
                          <a:ea typeface="ＭＳ Ｐゴシック" pitchFamily="50" charset="-128"/>
                          <a:cs typeface="Times New Roman"/>
                        </a:rPr>
                        <a:t>5</a:t>
                      </a:r>
                      <a:endParaRPr lang="ja-JP" sz="1200" kern="100" dirty="0">
                        <a:latin typeface="ＭＳ Ｐゴシック" pitchFamily="50" charset="-128"/>
                        <a:ea typeface="ＭＳ Ｐゴシック" pitchFamily="50" charset="-128"/>
                        <a:cs typeface="Times New Roman"/>
                      </a:endParaRPr>
                    </a:p>
                  </a:txBody>
                  <a:tcPr marL="68580" marR="68580" marT="7200" marB="7200">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algn="just">
                        <a:spcBef>
                          <a:spcPts val="0"/>
                        </a:spcBef>
                        <a:spcAft>
                          <a:spcPts val="0"/>
                        </a:spcAft>
                      </a:pPr>
                      <a:r>
                        <a:rPr lang="ja-JP" sz="1200" kern="100" dirty="0" smtClean="0">
                          <a:latin typeface="ＭＳ Ｐゴシック" pitchFamily="50" charset="-128"/>
                          <a:ea typeface="ＭＳ Ｐゴシック" pitchFamily="50" charset="-128"/>
                          <a:cs typeface="Times New Roman"/>
                        </a:rPr>
                        <a:t>情報</a:t>
                      </a:r>
                      <a:r>
                        <a:rPr lang="ja-JP" sz="1200" kern="100" dirty="0">
                          <a:latin typeface="ＭＳ Ｐゴシック" pitchFamily="50" charset="-128"/>
                          <a:ea typeface="ＭＳ Ｐゴシック" pitchFamily="50" charset="-128"/>
                          <a:cs typeface="Times New Roman"/>
                        </a:rPr>
                        <a:t>サービス提供</a:t>
                      </a:r>
                      <a:r>
                        <a:rPr lang="ja-JP" sz="1200" kern="100" dirty="0" smtClean="0">
                          <a:latin typeface="ＭＳ Ｐゴシック" pitchFamily="50" charset="-128"/>
                          <a:ea typeface="ＭＳ Ｐゴシック" pitchFamily="50" charset="-128"/>
                          <a:cs typeface="Times New Roman"/>
                        </a:rPr>
                        <a:t>フェーズ</a:t>
                      </a:r>
                      <a:endParaRPr lang="en-US" altLang="ja-JP" sz="1200" kern="100" dirty="0" smtClean="0">
                        <a:latin typeface="ＭＳ Ｐゴシック" pitchFamily="50" charset="-128"/>
                        <a:ea typeface="ＭＳ Ｐゴシック" pitchFamily="50" charset="-128"/>
                        <a:cs typeface="Times New Roman"/>
                      </a:endParaRPr>
                    </a:p>
                    <a:p>
                      <a:pPr marL="0" marR="0" algn="just">
                        <a:spcBef>
                          <a:spcPts val="0"/>
                        </a:spcBef>
                        <a:spcAft>
                          <a:spcPts val="0"/>
                        </a:spcAft>
                      </a:pPr>
                      <a:r>
                        <a:rPr lang="ja-JP" altLang="en-US" sz="1200" kern="100" dirty="0" smtClean="0">
                          <a:latin typeface="ＭＳ Ｐゴシック" pitchFamily="50" charset="-128"/>
                          <a:ea typeface="ＭＳ Ｐゴシック" pitchFamily="50" charset="-128"/>
                          <a:cs typeface="Times New Roman"/>
                        </a:rPr>
                        <a:t>（</a:t>
                      </a:r>
                      <a:r>
                        <a:rPr lang="ja-JP" sz="1200" kern="100" dirty="0" smtClean="0">
                          <a:latin typeface="ＭＳ Ｐゴシック" pitchFamily="50" charset="-128"/>
                          <a:ea typeface="ＭＳ Ｐゴシック" pitchFamily="50" charset="-128"/>
                          <a:cs typeface="Times New Roman"/>
                        </a:rPr>
                        <a:t>情報</a:t>
                      </a:r>
                      <a:r>
                        <a:rPr lang="ja-JP" sz="1200" kern="100" dirty="0">
                          <a:latin typeface="ＭＳ Ｐゴシック" pitchFamily="50" charset="-128"/>
                          <a:ea typeface="ＭＳ Ｐゴシック" pitchFamily="50" charset="-128"/>
                          <a:cs typeface="Times New Roman"/>
                        </a:rPr>
                        <a:t>サービス提供事業者が抱える</a:t>
                      </a:r>
                      <a:r>
                        <a:rPr lang="ja-JP" sz="1200" kern="100" dirty="0" smtClean="0">
                          <a:latin typeface="ＭＳ Ｐゴシック" pitchFamily="50" charset="-128"/>
                          <a:ea typeface="ＭＳ Ｐゴシック" pitchFamily="50" charset="-128"/>
                          <a:cs typeface="Times New Roman"/>
                        </a:rPr>
                        <a:t>課題</a:t>
                      </a:r>
                      <a:r>
                        <a:rPr lang="ja-JP" altLang="en-US" sz="1200" kern="100" dirty="0" smtClean="0">
                          <a:latin typeface="ＭＳ Ｐゴシック" pitchFamily="50" charset="-128"/>
                          <a:ea typeface="ＭＳ Ｐゴシック" pitchFamily="50" charset="-128"/>
                          <a:cs typeface="Times New Roman"/>
                        </a:rPr>
                        <a:t>）</a:t>
                      </a:r>
                      <a:endParaRPr lang="ja-JP" sz="1200" kern="100" dirty="0">
                        <a:latin typeface="ＭＳ Ｐゴシック" pitchFamily="50" charset="-128"/>
                        <a:ea typeface="ＭＳ Ｐゴシック" pitchFamily="50" charset="-128"/>
                        <a:cs typeface="Times New Roman"/>
                      </a:endParaRPr>
                    </a:p>
                  </a:txBody>
                  <a:tcPr marL="68580" marR="68580" marT="7200" marB="7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(a)</a:t>
                      </a:r>
                      <a:r>
                        <a:rPr lang="ja-JP" sz="1200" kern="100" dirty="0">
                          <a:latin typeface="ＭＳ Ｐゴシック" pitchFamily="50" charset="-128"/>
                          <a:ea typeface="ＭＳ Ｐゴシック" pitchFamily="50" charset="-128"/>
                          <a:cs typeface="Times New Roman"/>
                        </a:rPr>
                        <a:t>情報サービスの開発と提供</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ash"/>
                      <a:round/>
                      <a:headEnd type="none" w="med" len="med"/>
                      <a:tailEnd type="none" w="med" len="med"/>
                    </a:lnB>
                  </a:tcPr>
                </a:tc>
                <a:tc rowSpan="3">
                  <a:txBody>
                    <a:bodyPr/>
                    <a:lstStyle/>
                    <a:p>
                      <a:pPr marL="180975" marR="0" lvl="0" indent="-180975" algn="just">
                        <a:spcBef>
                          <a:spcPts val="0"/>
                        </a:spcBef>
                        <a:spcAft>
                          <a:spcPts val="0"/>
                        </a:spcAft>
                        <a:buFont typeface="ＭＳ 明朝"/>
                        <a:buChar char="・"/>
                      </a:pPr>
                      <a:endParaRPr lang="ja-JP" sz="1300" kern="100" dirty="0">
                        <a:latin typeface="ＭＳ Ｐゴシック" pitchFamily="50" charset="-128"/>
                        <a:ea typeface="ＭＳ Ｐゴシック" pitchFamily="50" charset="-128"/>
                        <a:cs typeface="Times New Roman"/>
                      </a:endParaRPr>
                    </a:p>
                  </a:txBody>
                  <a:tcPr marL="68580" marR="68580" marT="7200" marB="7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tcPr>
                </a:tc>
                <a:tc rowSpan="3">
                  <a:txBody>
                    <a:bodyPr/>
                    <a:lstStyle/>
                    <a:p>
                      <a:pPr marL="180975" marR="0" lvl="0" indent="-180975" algn="just">
                        <a:spcBef>
                          <a:spcPts val="0"/>
                        </a:spcBef>
                        <a:spcAft>
                          <a:spcPts val="0"/>
                        </a:spcAft>
                        <a:buFont typeface="ＭＳ 明朝"/>
                        <a:buChar char="・"/>
                      </a:pPr>
                      <a:r>
                        <a:rPr lang="ja-JP" sz="1300" kern="100" dirty="0">
                          <a:latin typeface="ＭＳ Ｐゴシック" pitchFamily="50" charset="-128"/>
                          <a:ea typeface="ＭＳ Ｐゴシック" pitchFamily="50" charset="-128"/>
                          <a:cs typeface="Times New Roman"/>
                        </a:rPr>
                        <a:t>開発した３つの情報サービスは</a:t>
                      </a:r>
                      <a:r>
                        <a:rPr lang="en-US" sz="1300" kern="100" dirty="0">
                          <a:latin typeface="ＭＳ Ｐゴシック" pitchFamily="50" charset="-128"/>
                          <a:ea typeface="ＭＳ Ｐゴシック" pitchFamily="50" charset="-128"/>
                          <a:cs typeface="Times New Roman"/>
                        </a:rPr>
                        <a:t>ISIT</a:t>
                      </a:r>
                      <a:r>
                        <a:rPr lang="ja-JP" sz="1300" kern="100" dirty="0">
                          <a:latin typeface="ＭＳ Ｐゴシック" pitchFamily="50" charset="-128"/>
                          <a:ea typeface="ＭＳ Ｐゴシック" pitchFamily="50" charset="-128"/>
                          <a:cs typeface="Times New Roman"/>
                        </a:rPr>
                        <a:t>が継続運用</a:t>
                      </a:r>
                    </a:p>
                    <a:p>
                      <a:pPr marL="180975" marR="0" lvl="0" indent="-180975" algn="just">
                        <a:spcBef>
                          <a:spcPts val="0"/>
                        </a:spcBef>
                        <a:spcAft>
                          <a:spcPts val="0"/>
                        </a:spcAft>
                        <a:buFont typeface="ＭＳ 明朝"/>
                        <a:buChar char="・"/>
                      </a:pPr>
                      <a:r>
                        <a:rPr lang="ja-JP" sz="1300" kern="100" dirty="0">
                          <a:latin typeface="ＭＳ Ｐゴシック" pitchFamily="50" charset="-128"/>
                          <a:ea typeface="ＭＳ Ｐゴシック" pitchFamily="50" charset="-128"/>
                          <a:cs typeface="Times New Roman"/>
                        </a:rPr>
                        <a:t>ビジネスモデルを構築・実践</a:t>
                      </a:r>
                    </a:p>
                    <a:p>
                      <a:pPr marL="180975" marR="0" lvl="0" indent="-180975" algn="just">
                        <a:spcBef>
                          <a:spcPts val="0"/>
                        </a:spcBef>
                        <a:spcAft>
                          <a:spcPts val="0"/>
                        </a:spcAft>
                        <a:buFont typeface="ＭＳ 明朝"/>
                        <a:buChar char="・"/>
                      </a:pPr>
                      <a:r>
                        <a:rPr lang="ja-JP" sz="1300" kern="100" dirty="0">
                          <a:latin typeface="ＭＳ Ｐゴシック" pitchFamily="50" charset="-128"/>
                          <a:ea typeface="ＭＳ Ｐゴシック" pitchFamily="50" charset="-128"/>
                          <a:cs typeface="Times New Roman"/>
                        </a:rPr>
                        <a:t>オープンデータ・コンテスト応募アプリケーション等の情報サービス化を</a:t>
                      </a:r>
                      <a:r>
                        <a:rPr lang="en-US" sz="1300" kern="100" dirty="0">
                          <a:latin typeface="ＭＳ Ｐゴシック" pitchFamily="50" charset="-128"/>
                          <a:ea typeface="ＭＳ Ｐゴシック" pitchFamily="50" charset="-128"/>
                          <a:cs typeface="Times New Roman"/>
                        </a:rPr>
                        <a:t>BODIK</a:t>
                      </a:r>
                      <a:r>
                        <a:rPr lang="ja-JP" sz="1300" kern="100" dirty="0">
                          <a:latin typeface="ＭＳ Ｐゴシック" pitchFamily="50" charset="-128"/>
                          <a:ea typeface="ＭＳ Ｐゴシック" pitchFamily="50" charset="-128"/>
                          <a:cs typeface="Times New Roman"/>
                        </a:rPr>
                        <a:t>で支援</a:t>
                      </a:r>
                    </a:p>
                  </a:txBody>
                  <a:tcPr marL="68580" marR="68580" marT="7200" marB="72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221454">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(b)</a:t>
                      </a:r>
                      <a:r>
                        <a:rPr lang="ja-JP" sz="1200" kern="100" dirty="0">
                          <a:latin typeface="ＭＳ Ｐゴシック" pitchFamily="50" charset="-128"/>
                          <a:ea typeface="ＭＳ Ｐゴシック" pitchFamily="50" charset="-128"/>
                          <a:cs typeface="Times New Roman"/>
                        </a:rPr>
                        <a:t>情報サービス提供ビジネスモデルの構築</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9525" cap="flat" cmpd="sng" algn="ctr">
                      <a:solidFill>
                        <a:schemeClr val="tx1"/>
                      </a:solidFill>
                      <a:prstDash val="sysDash"/>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r>
              <a:tr h="221454">
                <a:tc vMerge="1">
                  <a:txBody>
                    <a:bodyPr/>
                    <a:lstStyle/>
                    <a:p>
                      <a:endParaRPr kumimoji="1" lang="ja-JP" altLang="en-US"/>
                    </a:p>
                  </a:txBody>
                  <a:tcPr/>
                </a:tc>
                <a:tc vMerge="1">
                  <a:txBody>
                    <a:bodyPr/>
                    <a:lstStyle/>
                    <a:p>
                      <a:endParaRPr kumimoji="1" lang="ja-JP" altLang="en-US"/>
                    </a:p>
                  </a:txBody>
                  <a:tcPr/>
                </a:tc>
                <a:tc>
                  <a:txBody>
                    <a:bodyPr/>
                    <a:lstStyle/>
                    <a:p>
                      <a:pPr marL="180975" marR="0" indent="-180975" algn="just">
                        <a:spcBef>
                          <a:spcPts val="0"/>
                        </a:spcBef>
                        <a:spcAft>
                          <a:spcPts val="0"/>
                        </a:spcAft>
                      </a:pPr>
                      <a:r>
                        <a:rPr lang="en-US" sz="1200" kern="100" dirty="0">
                          <a:latin typeface="ＭＳ Ｐゴシック" pitchFamily="50" charset="-128"/>
                          <a:ea typeface="ＭＳ Ｐゴシック" pitchFamily="50" charset="-128"/>
                          <a:cs typeface="Times New Roman"/>
                        </a:rPr>
                        <a:t>(c)</a:t>
                      </a:r>
                      <a:r>
                        <a:rPr lang="ja-JP" sz="1200" kern="100" dirty="0">
                          <a:latin typeface="ＭＳ Ｐゴシック" pitchFamily="50" charset="-128"/>
                          <a:ea typeface="ＭＳ Ｐゴシック" pitchFamily="50" charset="-128"/>
                          <a:cs typeface="Times New Roman"/>
                        </a:rPr>
                        <a:t>オープンデータビジネス起業の支援</a:t>
                      </a:r>
                    </a:p>
                  </a:txBody>
                  <a:tcPr marL="68580" marR="68580" marT="7200" marB="7200">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r>
            </a:tbl>
          </a:graphicData>
        </a:graphic>
      </p:graphicFrame>
      <p:sp>
        <p:nvSpPr>
          <p:cNvPr id="16" name="二等辺三角形 15"/>
          <p:cNvSpPr/>
          <p:nvPr/>
        </p:nvSpPr>
        <p:spPr>
          <a:xfrm rot="5400000">
            <a:off x="3869158" y="2242899"/>
            <a:ext cx="720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二等辺三角形 16"/>
          <p:cNvSpPr/>
          <p:nvPr/>
        </p:nvSpPr>
        <p:spPr>
          <a:xfrm rot="5400000">
            <a:off x="3873945" y="3181386"/>
            <a:ext cx="720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8" name="二等辺三角形 17"/>
          <p:cNvSpPr/>
          <p:nvPr/>
        </p:nvSpPr>
        <p:spPr>
          <a:xfrm rot="5400000">
            <a:off x="3873945" y="4021133"/>
            <a:ext cx="720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9" name="二等辺三角形 18"/>
          <p:cNvSpPr/>
          <p:nvPr/>
        </p:nvSpPr>
        <p:spPr>
          <a:xfrm rot="5400000">
            <a:off x="3873945" y="4897695"/>
            <a:ext cx="720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0" name="二等辺三角形 19"/>
          <p:cNvSpPr/>
          <p:nvPr/>
        </p:nvSpPr>
        <p:spPr>
          <a:xfrm rot="5400000">
            <a:off x="3873945" y="5762860"/>
            <a:ext cx="720000" cy="144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1" name="テキスト ボックス 20"/>
          <p:cNvSpPr txBox="1"/>
          <p:nvPr/>
        </p:nvSpPr>
        <p:spPr>
          <a:xfrm>
            <a:off x="195425" y="1391550"/>
            <a:ext cx="3923421" cy="307777"/>
          </a:xfrm>
          <a:prstGeom prst="rect">
            <a:avLst/>
          </a:prstGeom>
          <a:solidFill>
            <a:schemeClr val="accent1">
              <a:lumMod val="40000"/>
              <a:lumOff val="60000"/>
            </a:schemeClr>
          </a:solidFill>
        </p:spPr>
        <p:txBody>
          <a:bodyPr wrap="square" rtlCol="0">
            <a:spAutoFit/>
          </a:bodyPr>
          <a:lstStyle/>
          <a:p>
            <a:pPr indent="-342900" algn="ctr"/>
            <a:r>
              <a:rPr lang="ja-JP" altLang="en-US" sz="1400" dirty="0" smtClean="0"/>
              <a:t>プロセスフェーズ</a:t>
            </a:r>
            <a:r>
              <a:rPr lang="en-US" altLang="ja-JP" sz="1400" dirty="0" smtClean="0"/>
              <a:t>×</a:t>
            </a:r>
            <a:r>
              <a:rPr lang="ja-JP" altLang="en-US" sz="1400" dirty="0" smtClean="0"/>
              <a:t>構成員毎の課題</a:t>
            </a:r>
            <a:endParaRPr lang="en-US" altLang="ja-JP" sz="1400" dirty="0" smtClean="0">
              <a:solidFill>
                <a:prstClr val="black"/>
              </a:solidFill>
            </a:endParaRPr>
          </a:p>
        </p:txBody>
      </p:sp>
      <p:sp>
        <p:nvSpPr>
          <p:cNvPr id="22" name="テキスト ボックス 21"/>
          <p:cNvSpPr txBox="1"/>
          <p:nvPr/>
        </p:nvSpPr>
        <p:spPr>
          <a:xfrm>
            <a:off x="4338313" y="1391550"/>
            <a:ext cx="4594023" cy="276999"/>
          </a:xfrm>
          <a:prstGeom prst="rect">
            <a:avLst/>
          </a:prstGeom>
          <a:solidFill>
            <a:schemeClr val="accent1">
              <a:lumMod val="40000"/>
              <a:lumOff val="60000"/>
            </a:schemeClr>
          </a:solidFill>
        </p:spPr>
        <p:txBody>
          <a:bodyPr wrap="square" rtlCol="0">
            <a:spAutoFit/>
          </a:bodyPr>
          <a:lstStyle/>
          <a:p>
            <a:pPr algn="ctr"/>
            <a:r>
              <a:rPr lang="ja-JP" altLang="ja-JP" sz="1200" kern="100" dirty="0" smtClean="0">
                <a:latin typeface="+mj-ea"/>
                <a:cs typeface="Times New Roman"/>
              </a:rPr>
              <a:t>本実証成果</a:t>
            </a:r>
            <a:r>
              <a:rPr lang="ja-JP" altLang="en-US" sz="1200" kern="100" dirty="0" smtClean="0">
                <a:latin typeface="+mj-ea"/>
                <a:cs typeface="Times New Roman"/>
              </a:rPr>
              <a:t>に基づいた解決策（</a:t>
            </a:r>
            <a:r>
              <a:rPr lang="ja-JP" altLang="ja-JP" sz="1200" kern="100" dirty="0" smtClean="0">
                <a:latin typeface="+mj-ea"/>
                <a:cs typeface="Times New Roman"/>
              </a:rPr>
              <a:t>継続運用・普及に係る計画</a:t>
            </a:r>
            <a:r>
              <a:rPr lang="ja-JP" altLang="en-US" sz="1200" kern="100" dirty="0" smtClean="0">
                <a:latin typeface="+mj-ea"/>
                <a:cs typeface="Times New Roman"/>
              </a:rPr>
              <a:t>）</a:t>
            </a:r>
            <a:endParaRPr lang="ja-JP" altLang="ja-JP" sz="1200" kern="100" dirty="0">
              <a:latin typeface="+mj-ea"/>
              <a:cs typeface="Times New Roman"/>
            </a:endParaRPr>
          </a:p>
        </p:txBody>
      </p:sp>
      <p:sp>
        <p:nvSpPr>
          <p:cNvPr id="23" name="テキスト ボックス 22"/>
          <p:cNvSpPr txBox="1"/>
          <p:nvPr/>
        </p:nvSpPr>
        <p:spPr>
          <a:xfrm>
            <a:off x="164879" y="793020"/>
            <a:ext cx="8767457" cy="523220"/>
          </a:xfrm>
          <a:prstGeom prst="rect">
            <a:avLst/>
          </a:prstGeom>
          <a:noFill/>
          <a:ln w="19050">
            <a:solidFill>
              <a:schemeClr val="accent1">
                <a:lumMod val="40000"/>
                <a:lumOff val="60000"/>
              </a:schemeClr>
            </a:solidFill>
          </a:ln>
        </p:spPr>
        <p:txBody>
          <a:bodyPr wrap="square" rtlCol="0">
            <a:spAutoFit/>
          </a:bodyPr>
          <a:lstStyle/>
          <a:p>
            <a:r>
              <a:rPr lang="ja-JP" altLang="en-US" sz="1400" dirty="0" smtClean="0"/>
              <a:t>プロセスフェーズ</a:t>
            </a:r>
            <a:r>
              <a:rPr lang="en-US" altLang="ja-JP" sz="1400" dirty="0" smtClean="0"/>
              <a:t>×</a:t>
            </a:r>
            <a:r>
              <a:rPr lang="ja-JP" altLang="en-US" sz="1400" dirty="0" smtClean="0"/>
              <a:t>構成員毎の</a:t>
            </a:r>
            <a:r>
              <a:rPr kumimoji="1" lang="ja-JP" altLang="en-US" sz="1400" dirty="0" smtClean="0"/>
              <a:t>課題および課題解決策について、本実証にローカライズして解決策を検討した。これを本実証で構築した基盤システムおよび情報サービスの継続運用・普及計画とする。</a:t>
            </a:r>
            <a:endParaRPr kumimoji="1" lang="en-US" altLang="ja-JP" sz="14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９．</a:t>
            </a:r>
            <a:r>
              <a:rPr kumimoji="1" lang="ja-JP" altLang="en-US" dirty="0" smtClean="0"/>
              <a:t>固定資産台帳の利活用ユースケース</a:t>
            </a:r>
            <a:endParaRPr kumimoji="1" lang="ja-JP" altLang="en-US" dirty="0"/>
          </a:p>
        </p:txBody>
      </p:sp>
      <p:sp>
        <p:nvSpPr>
          <p:cNvPr id="4" name="テキスト ボックス 3"/>
          <p:cNvSpPr txBox="1"/>
          <p:nvPr/>
        </p:nvSpPr>
        <p:spPr>
          <a:xfrm>
            <a:off x="248244" y="817296"/>
            <a:ext cx="8676000" cy="523220"/>
          </a:xfrm>
          <a:prstGeom prst="rect">
            <a:avLst/>
          </a:prstGeom>
          <a:noFill/>
          <a:ln w="19050">
            <a:solidFill>
              <a:schemeClr val="accent1">
                <a:lumMod val="40000"/>
                <a:lumOff val="60000"/>
              </a:schemeClr>
            </a:solidFill>
          </a:ln>
        </p:spPr>
        <p:txBody>
          <a:bodyPr wrap="square" rtlCol="0">
            <a:spAutoFit/>
          </a:bodyPr>
          <a:lstStyle/>
          <a:p>
            <a:r>
              <a:rPr lang="ja-JP" altLang="en-US" sz="1400" dirty="0" smtClean="0"/>
              <a:t>平成２９年度までに、全国の地方自治体で整備が進められる固定資産台帳は公表を前提としており、オープンデータ化されることが望まれている。本実証を通じて検討した、固定資産台帳の利活用ユースケースを以下に示す。</a:t>
            </a:r>
            <a:endParaRPr kumimoji="1" lang="en-US" altLang="ja-JP" sz="1400" dirty="0" smtClean="0"/>
          </a:p>
        </p:txBody>
      </p:sp>
      <p:sp>
        <p:nvSpPr>
          <p:cNvPr id="5" name="テキスト ボックス 4"/>
          <p:cNvSpPr txBox="1"/>
          <p:nvPr/>
        </p:nvSpPr>
        <p:spPr>
          <a:xfrm>
            <a:off x="280612" y="1771875"/>
            <a:ext cx="2741423" cy="307777"/>
          </a:xfrm>
          <a:prstGeom prst="rect">
            <a:avLst/>
          </a:prstGeom>
          <a:solidFill>
            <a:schemeClr val="accent1">
              <a:lumMod val="40000"/>
              <a:lumOff val="60000"/>
            </a:schemeClr>
          </a:solidFill>
        </p:spPr>
        <p:txBody>
          <a:bodyPr wrap="square" rtlCol="0">
            <a:spAutoFit/>
          </a:bodyPr>
          <a:lstStyle/>
          <a:p>
            <a:pPr indent="-342900" algn="ctr"/>
            <a:r>
              <a:rPr lang="ja-JP" altLang="en-US" sz="1400" dirty="0" smtClean="0">
                <a:solidFill>
                  <a:prstClr val="black"/>
                </a:solidFill>
              </a:rPr>
              <a:t>財産の有効活用を</a:t>
            </a:r>
            <a:r>
              <a:rPr lang="ja-JP" altLang="en-US" sz="1400" dirty="0" smtClean="0">
                <a:solidFill>
                  <a:prstClr val="black"/>
                </a:solidFill>
              </a:rPr>
              <a:t>促進</a:t>
            </a:r>
            <a:endParaRPr lang="en-US" altLang="ja-JP" sz="1400" dirty="0" smtClean="0">
              <a:solidFill>
                <a:prstClr val="black"/>
              </a:solidFill>
            </a:endParaRPr>
          </a:p>
        </p:txBody>
      </p:sp>
      <p:sp>
        <p:nvSpPr>
          <p:cNvPr id="9" name="テキスト ボックス 8"/>
          <p:cNvSpPr txBox="1"/>
          <p:nvPr/>
        </p:nvSpPr>
        <p:spPr>
          <a:xfrm>
            <a:off x="280612" y="2227389"/>
            <a:ext cx="2741423" cy="1754326"/>
          </a:xfrm>
          <a:prstGeom prst="rect">
            <a:avLst/>
          </a:prstGeom>
          <a:noFill/>
        </p:spPr>
        <p:txBody>
          <a:bodyPr wrap="square" rtlCol="0">
            <a:spAutoFit/>
          </a:bodyPr>
          <a:lstStyle/>
          <a:p>
            <a:r>
              <a:rPr lang="ja-JP" altLang="en-US" sz="1200" dirty="0" smtClean="0"/>
              <a:t>未利用地に位置情報を付加して「公共施設情報提供サービス」等を利用し地図上で公開することで、周辺施設の配置状況や詳細情報を確認しながら、活用方法を検討できる。民間からアイデアを募集することで、さらに促進できると考えられる。</a:t>
            </a:r>
            <a:r>
              <a:rPr lang="en-US" altLang="ja-JP" sz="1200" dirty="0" smtClean="0"/>
              <a:t/>
            </a:r>
            <a:br>
              <a:rPr lang="en-US" altLang="ja-JP" sz="1200" dirty="0" smtClean="0"/>
            </a:br>
            <a:endParaRPr lang="en-US" altLang="ja-JP" sz="1200" dirty="0" smtClean="0"/>
          </a:p>
          <a:p>
            <a:r>
              <a:rPr lang="ja-JP" altLang="en-US" sz="1200" dirty="0" smtClean="0"/>
              <a:t>本活用案についてイメージを示す。</a:t>
            </a:r>
            <a:endParaRPr lang="en-US" altLang="ja-JP" sz="1200" dirty="0" smtClean="0"/>
          </a:p>
        </p:txBody>
      </p:sp>
      <p:sp>
        <p:nvSpPr>
          <p:cNvPr id="11" name="スライド番号プレースホルダ 10"/>
          <p:cNvSpPr>
            <a:spLocks noGrp="1"/>
          </p:cNvSpPr>
          <p:nvPr>
            <p:ph type="sldNum" sz="quarter" idx="4"/>
          </p:nvPr>
        </p:nvSpPr>
        <p:spPr/>
        <p:txBody>
          <a:bodyPr/>
          <a:lstStyle/>
          <a:p>
            <a:fld id="{582DF298-D7A2-4B20-BEC1-6098A5F3190C}" type="slidenum">
              <a:rPr kumimoji="1" lang="ja-JP" altLang="en-US" smtClean="0"/>
              <a:pPr/>
              <a:t>12</a:t>
            </a:fld>
            <a:endParaRPr kumimoji="1" lang="ja-JP" altLang="en-US"/>
          </a:p>
        </p:txBody>
      </p:sp>
      <p:grpSp>
        <p:nvGrpSpPr>
          <p:cNvPr id="22" name="グループ化 21"/>
          <p:cNvGrpSpPr/>
          <p:nvPr/>
        </p:nvGrpSpPr>
        <p:grpSpPr>
          <a:xfrm>
            <a:off x="3155894" y="1823973"/>
            <a:ext cx="5689542" cy="4161154"/>
            <a:chOff x="237665" y="188640"/>
            <a:chExt cx="8712968" cy="6372392"/>
          </a:xfrm>
        </p:grpSpPr>
        <p:sp>
          <p:nvSpPr>
            <p:cNvPr id="8" name="角丸四角形 7"/>
            <p:cNvSpPr/>
            <p:nvPr/>
          </p:nvSpPr>
          <p:spPr>
            <a:xfrm>
              <a:off x="237665" y="188640"/>
              <a:ext cx="8712968" cy="576064"/>
            </a:xfrm>
            <a:prstGeom prst="roundRect">
              <a:avLst/>
            </a:prstGeom>
            <a:solidFill>
              <a:schemeClr val="accent6"/>
            </a:solidFill>
            <a:ln w="127000" cmpd="dbl">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smtClean="0">
                  <a:solidFill>
                    <a:schemeClr val="tx1"/>
                  </a:solidFill>
                </a:rPr>
                <a:t>情報開示（</a:t>
              </a:r>
              <a:r>
                <a:rPr lang="ja-JP" altLang="ja-JP" sz="1200" dirty="0" smtClean="0">
                  <a:solidFill>
                    <a:schemeClr val="tx1"/>
                  </a:solidFill>
                </a:rPr>
                <a:t>未利用地の活用促進のための地図上での情報公開とアイデア募集</a:t>
              </a:r>
              <a:r>
                <a:rPr lang="ja-JP" altLang="en-US" sz="1200" b="1" dirty="0" smtClean="0">
                  <a:solidFill>
                    <a:schemeClr val="tx1"/>
                  </a:solidFill>
                </a:rPr>
                <a:t>）</a:t>
              </a:r>
              <a:endParaRPr kumimoji="1" lang="ja-JP" altLang="en-US" sz="1200" b="1" dirty="0">
                <a:solidFill>
                  <a:schemeClr val="tx1"/>
                </a:solidFill>
              </a:endParaRPr>
            </a:p>
          </p:txBody>
        </p:sp>
        <p:sp>
          <p:nvSpPr>
            <p:cNvPr id="12" name="正方形/長方形 11"/>
            <p:cNvSpPr/>
            <p:nvPr/>
          </p:nvSpPr>
          <p:spPr>
            <a:xfrm>
              <a:off x="237665" y="908720"/>
              <a:ext cx="8712968" cy="504056"/>
            </a:xfrm>
            <a:prstGeom prst="rect">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050" b="1" dirty="0" smtClean="0">
                  <a:solidFill>
                    <a:schemeClr val="tx1"/>
                  </a:solidFill>
                </a:rPr>
                <a:t>【</a:t>
              </a:r>
              <a:r>
                <a:rPr lang="ja-JP" altLang="en-US" sz="1050" b="1" dirty="0" smtClean="0">
                  <a:solidFill>
                    <a:schemeClr val="tx1"/>
                  </a:solidFill>
                </a:rPr>
                <a:t>活用案</a:t>
              </a:r>
              <a:r>
                <a:rPr lang="en-US" altLang="ja-JP" sz="1050" b="1" dirty="0" smtClean="0">
                  <a:solidFill>
                    <a:schemeClr val="tx1"/>
                  </a:solidFill>
                </a:rPr>
                <a:t>】</a:t>
              </a:r>
              <a:r>
                <a:rPr lang="ja-JP" altLang="en-US" sz="1050" b="1" dirty="0" smtClean="0">
                  <a:solidFill>
                    <a:schemeClr val="tx1"/>
                  </a:solidFill>
                </a:rPr>
                <a:t>民間企業・住民からの未利用地提案</a:t>
              </a:r>
              <a:endParaRPr kumimoji="1" lang="ja-JP" altLang="en-US" sz="1050" b="1" dirty="0">
                <a:solidFill>
                  <a:schemeClr val="tx1"/>
                </a:solidFill>
              </a:endParaRPr>
            </a:p>
          </p:txBody>
        </p:sp>
        <p:sp>
          <p:nvSpPr>
            <p:cNvPr id="13" name="正方形/長方形 12"/>
            <p:cNvSpPr/>
            <p:nvPr/>
          </p:nvSpPr>
          <p:spPr>
            <a:xfrm>
              <a:off x="237665" y="1628800"/>
              <a:ext cx="8712968" cy="864096"/>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900" dirty="0" smtClean="0">
                <a:solidFill>
                  <a:schemeClr val="tx1"/>
                </a:solidFill>
              </a:endParaRPr>
            </a:p>
            <a:p>
              <a:pPr marL="271463" indent="-185738"/>
              <a:r>
                <a:rPr lang="ja-JP" altLang="en-US" sz="900" dirty="0" smtClean="0">
                  <a:solidFill>
                    <a:schemeClr val="tx1"/>
                  </a:solidFill>
                </a:rPr>
                <a:t>○ 公共</a:t>
              </a:r>
              <a:r>
                <a:rPr lang="ja-JP" altLang="en-US" sz="900" dirty="0">
                  <a:solidFill>
                    <a:schemeClr val="tx1"/>
                  </a:solidFill>
                </a:rPr>
                <a:t>負担の削減</a:t>
              </a:r>
              <a:r>
                <a:rPr lang="ja-JP" altLang="en-US" sz="900" dirty="0" smtClean="0">
                  <a:solidFill>
                    <a:schemeClr val="tx1"/>
                  </a:solidFill>
                </a:rPr>
                <a:t>及び公有資産</a:t>
              </a:r>
              <a:r>
                <a:rPr lang="ja-JP" altLang="en-US" sz="900" dirty="0">
                  <a:solidFill>
                    <a:schemeClr val="tx1"/>
                  </a:solidFill>
                </a:rPr>
                <a:t>の有効活用の観点から、</a:t>
              </a:r>
              <a:r>
                <a:rPr lang="ja-JP" altLang="en-US" sz="900" dirty="0" smtClean="0">
                  <a:solidFill>
                    <a:schemeClr val="tx1"/>
                  </a:solidFill>
                </a:rPr>
                <a:t>民間企業の</a:t>
              </a:r>
              <a:r>
                <a:rPr lang="ja-JP" altLang="en-US" sz="900" dirty="0">
                  <a:solidFill>
                    <a:schemeClr val="tx1"/>
                  </a:solidFill>
                </a:rPr>
                <a:t>創意工夫やノウハウを活用することが有効・有益である。</a:t>
              </a:r>
              <a:endParaRPr kumimoji="1" lang="ja-JP" altLang="en-US" sz="900" dirty="0">
                <a:solidFill>
                  <a:schemeClr val="tx1"/>
                </a:solidFill>
              </a:endParaRPr>
            </a:p>
          </p:txBody>
        </p:sp>
        <p:sp>
          <p:nvSpPr>
            <p:cNvPr id="14" name="正方形/長方形 13"/>
            <p:cNvSpPr/>
            <p:nvPr/>
          </p:nvSpPr>
          <p:spPr>
            <a:xfrm>
              <a:off x="237665" y="2708920"/>
              <a:ext cx="8712968" cy="2880320"/>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altLang="ja-JP" sz="900" b="1" dirty="0" smtClean="0">
                <a:solidFill>
                  <a:schemeClr val="tx1"/>
                </a:solidFill>
              </a:endParaRPr>
            </a:p>
          </p:txBody>
        </p:sp>
        <p:sp>
          <p:nvSpPr>
            <p:cNvPr id="15" name="正方形/長方形 14"/>
            <p:cNvSpPr/>
            <p:nvPr/>
          </p:nvSpPr>
          <p:spPr>
            <a:xfrm>
              <a:off x="237665" y="5846276"/>
              <a:ext cx="8712968" cy="714756"/>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900" dirty="0" smtClean="0">
                <a:solidFill>
                  <a:schemeClr val="tx1"/>
                </a:solidFill>
              </a:endParaRPr>
            </a:p>
            <a:p>
              <a:pPr marL="271463" indent="-185738">
                <a:tabLst>
                  <a:tab pos="265113" algn="l"/>
                </a:tabLst>
              </a:pPr>
              <a:r>
                <a:rPr kumimoji="1" lang="ja-JP" altLang="en-US" sz="900" dirty="0" smtClean="0">
                  <a:solidFill>
                    <a:schemeClr val="tx1"/>
                  </a:solidFill>
                </a:rPr>
                <a:t>○</a:t>
              </a:r>
              <a:r>
                <a:rPr kumimoji="1" lang="en-US" altLang="ja-JP" sz="900" dirty="0" smtClean="0">
                  <a:solidFill>
                    <a:schemeClr val="tx1"/>
                  </a:solidFill>
                </a:rPr>
                <a:t>	</a:t>
              </a:r>
              <a:r>
                <a:rPr kumimoji="1" lang="ja-JP" altLang="en-US" sz="900" dirty="0" smtClean="0">
                  <a:solidFill>
                    <a:schemeClr val="tx1"/>
                  </a:solidFill>
                </a:rPr>
                <a:t>自治体が所有している未利用地の利用促進により、管理作業の削減や利活用による税収増加などが期待できる。</a:t>
              </a:r>
              <a:endParaRPr lang="en-US" altLang="ja-JP" sz="900" dirty="0" smtClean="0">
                <a:solidFill>
                  <a:schemeClr val="tx1"/>
                </a:solidFill>
              </a:endParaRPr>
            </a:p>
          </p:txBody>
        </p:sp>
        <p:sp>
          <p:nvSpPr>
            <p:cNvPr id="16" name="ホームベース 15"/>
            <p:cNvSpPr/>
            <p:nvPr/>
          </p:nvSpPr>
          <p:spPr>
            <a:xfrm>
              <a:off x="237665" y="1484784"/>
              <a:ext cx="1224136" cy="360040"/>
            </a:xfrm>
            <a:prstGeom prst="homePlate">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b="1" dirty="0" smtClean="0">
                  <a:solidFill>
                    <a:schemeClr val="tx1"/>
                  </a:solidFill>
                </a:rPr>
                <a:t>背景・目的</a:t>
              </a:r>
              <a:endParaRPr kumimoji="1" lang="ja-JP" altLang="en-US" sz="900" b="1" dirty="0">
                <a:solidFill>
                  <a:schemeClr val="tx1"/>
                </a:solidFill>
              </a:endParaRPr>
            </a:p>
          </p:txBody>
        </p:sp>
        <p:sp>
          <p:nvSpPr>
            <p:cNvPr id="17" name="ホームベース 16"/>
            <p:cNvSpPr/>
            <p:nvPr/>
          </p:nvSpPr>
          <p:spPr>
            <a:xfrm>
              <a:off x="237665" y="2564904"/>
              <a:ext cx="1224136" cy="360040"/>
            </a:xfrm>
            <a:prstGeom prst="homePlate">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b="1" dirty="0" smtClean="0">
                  <a:solidFill>
                    <a:schemeClr val="tx1"/>
                  </a:solidFill>
                </a:rPr>
                <a:t>概要</a:t>
              </a:r>
              <a:endParaRPr kumimoji="1" lang="ja-JP" altLang="en-US" sz="900" b="1" dirty="0">
                <a:solidFill>
                  <a:schemeClr val="tx1"/>
                </a:solidFill>
              </a:endParaRPr>
            </a:p>
          </p:txBody>
        </p:sp>
        <p:sp>
          <p:nvSpPr>
            <p:cNvPr id="18" name="ホームベース 17"/>
            <p:cNvSpPr/>
            <p:nvPr/>
          </p:nvSpPr>
          <p:spPr>
            <a:xfrm>
              <a:off x="237665" y="5661248"/>
              <a:ext cx="1224136" cy="360040"/>
            </a:xfrm>
            <a:prstGeom prst="homePlate">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b="1" dirty="0">
                  <a:solidFill>
                    <a:schemeClr val="tx1"/>
                  </a:solidFill>
                </a:rPr>
                <a:t>効果</a:t>
              </a:r>
              <a:endParaRPr kumimoji="1" lang="ja-JP" altLang="en-US" sz="900" b="1" dirty="0">
                <a:solidFill>
                  <a:schemeClr val="tx1"/>
                </a:solidFill>
              </a:endParaRPr>
            </a:p>
          </p:txBody>
        </p:sp>
        <p:sp>
          <p:nvSpPr>
            <p:cNvPr id="19" name="テキスト ボックス 18"/>
            <p:cNvSpPr txBox="1"/>
            <p:nvPr/>
          </p:nvSpPr>
          <p:spPr>
            <a:xfrm>
              <a:off x="381681" y="2996951"/>
              <a:ext cx="4540217" cy="2474478"/>
            </a:xfrm>
            <a:prstGeom prst="rect">
              <a:avLst/>
            </a:prstGeom>
            <a:noFill/>
          </p:spPr>
          <p:txBody>
            <a:bodyPr wrap="square" rtlCol="0">
              <a:spAutoFit/>
            </a:bodyPr>
            <a:lstStyle/>
            <a:p>
              <a:pPr marL="271463" indent="-271463">
                <a:tabLst>
                  <a:tab pos="271463" algn="l"/>
                </a:tabLst>
              </a:pPr>
              <a:r>
                <a:rPr lang="ja-JP" altLang="en-US" sz="900" dirty="0" smtClean="0">
                  <a:solidFill>
                    <a:schemeClr val="tx1"/>
                  </a:solidFill>
                </a:rPr>
                <a:t>○</a:t>
              </a:r>
              <a:r>
                <a:rPr lang="en-US" altLang="ja-JP" sz="900" dirty="0" smtClean="0">
                  <a:solidFill>
                    <a:schemeClr val="tx1"/>
                  </a:solidFill>
                </a:rPr>
                <a:t>	</a:t>
              </a:r>
              <a:r>
                <a:rPr lang="ja-JP" altLang="en-US" sz="900" dirty="0" smtClean="0">
                  <a:solidFill>
                    <a:schemeClr val="tx1"/>
                  </a:solidFill>
                </a:rPr>
                <a:t>固定資産台帳をもとに、未利用地のデータを地図上に表示させて、未利用地の活用アイデアを</a:t>
              </a:r>
              <a:r>
                <a:rPr lang="ja-JP" altLang="en-US" sz="900" dirty="0" smtClean="0"/>
                <a:t>広く民間企業や地域住民</a:t>
              </a:r>
              <a:r>
                <a:rPr lang="ja-JP" altLang="en-US" sz="900" dirty="0" smtClean="0">
                  <a:solidFill>
                    <a:schemeClr val="tx1"/>
                  </a:solidFill>
                </a:rPr>
                <a:t>から募集する。（民間企業・地域住民と地方自治体の双方向コミュケーション）</a:t>
              </a:r>
              <a:endParaRPr lang="en-US" altLang="ja-JP" sz="900" dirty="0" smtClean="0">
                <a:solidFill>
                  <a:schemeClr val="tx1"/>
                </a:solidFill>
              </a:endParaRPr>
            </a:p>
            <a:p>
              <a:pPr marL="271463" indent="-271463">
                <a:tabLst>
                  <a:tab pos="271463" algn="l"/>
                </a:tabLst>
              </a:pPr>
              <a:r>
                <a:rPr lang="ja-JP" altLang="en-US" sz="900" dirty="0" smtClean="0"/>
                <a:t>○</a:t>
              </a:r>
              <a:r>
                <a:rPr lang="en-US" altLang="ja-JP" sz="900" dirty="0" smtClean="0"/>
                <a:t>	</a:t>
              </a:r>
              <a:r>
                <a:rPr lang="ja-JP" altLang="en-US" sz="900" dirty="0" smtClean="0"/>
                <a:t>未利用地の周辺の公共施設の情報も合わせて検索・表示できるため、活用する上での前提条件が民間企業・住民に分かりやすい</a:t>
              </a:r>
              <a:endParaRPr lang="en-US" altLang="ja-JP" sz="900" dirty="0" smtClean="0"/>
            </a:p>
            <a:p>
              <a:pPr marL="271463" indent="-271463">
                <a:tabLst>
                  <a:tab pos="271463" algn="l"/>
                </a:tabLst>
              </a:pPr>
              <a:r>
                <a:rPr lang="ja-JP" altLang="en-US" sz="900" dirty="0" smtClean="0"/>
                <a:t>○</a:t>
              </a:r>
              <a:r>
                <a:rPr lang="en-US" altLang="ja-JP" sz="900" dirty="0" smtClean="0"/>
                <a:t>	</a:t>
              </a:r>
              <a:r>
                <a:rPr lang="ja-JP" altLang="en-US" sz="900" dirty="0" smtClean="0"/>
                <a:t>他地方自治体の公共施設情報も検索可能であるため、効果的なアイデア提案が可能となる</a:t>
              </a:r>
              <a:endParaRPr lang="en-US" altLang="ja-JP" sz="900" dirty="0" smtClean="0"/>
            </a:p>
            <a:p>
              <a:pPr marL="271463" indent="-271463">
                <a:tabLst>
                  <a:tab pos="271463" algn="l"/>
                </a:tabLst>
              </a:pPr>
              <a:r>
                <a:rPr lang="ja-JP" altLang="en-US" sz="900" dirty="0" smtClean="0"/>
                <a:t>○</a:t>
              </a:r>
              <a:r>
                <a:rPr lang="en-US" altLang="ja-JP" sz="900" dirty="0" smtClean="0"/>
                <a:t>	</a:t>
              </a:r>
              <a:r>
                <a:rPr lang="ja-JP" altLang="ja-JP" sz="900" dirty="0" smtClean="0"/>
                <a:t>活用されていない土地の</a:t>
              </a:r>
              <a:r>
                <a:rPr lang="ja-JP" altLang="en-US" sz="900" dirty="0" smtClean="0"/>
                <a:t>数量、その</a:t>
              </a:r>
              <a:r>
                <a:rPr lang="ja-JP" altLang="ja-JP" sz="900" dirty="0" smtClean="0"/>
                <a:t>原因、担当部局がわかれば、具体的な対策の検討につなげられる</a:t>
              </a:r>
              <a:endParaRPr lang="ja-JP" altLang="en-US" sz="900" dirty="0" smtClean="0"/>
            </a:p>
          </p:txBody>
        </p:sp>
        <p:pic>
          <p:nvPicPr>
            <p:cNvPr id="20" name="図 19" descr="app1.png"/>
            <p:cNvPicPr>
              <a:picLocks noChangeAspect="1"/>
            </p:cNvPicPr>
            <p:nvPr/>
          </p:nvPicPr>
          <p:blipFill>
            <a:blip r:embed="rId2" cstate="print"/>
            <a:stretch>
              <a:fillRect/>
            </a:stretch>
          </p:blipFill>
          <p:spPr>
            <a:xfrm>
              <a:off x="5112568" y="2852936"/>
              <a:ext cx="3419872" cy="2013241"/>
            </a:xfrm>
            <a:prstGeom prst="rect">
              <a:avLst/>
            </a:prstGeom>
          </p:spPr>
        </p:pic>
        <p:pic>
          <p:nvPicPr>
            <p:cNvPr id="21" name="図 20" descr="アイデア.png"/>
            <p:cNvPicPr>
              <a:picLocks noChangeAspect="1"/>
            </p:cNvPicPr>
            <p:nvPr/>
          </p:nvPicPr>
          <p:blipFill>
            <a:blip r:embed="rId3" cstate="print"/>
            <a:stretch>
              <a:fillRect/>
            </a:stretch>
          </p:blipFill>
          <p:spPr>
            <a:xfrm>
              <a:off x="6660232" y="4365104"/>
              <a:ext cx="2175842" cy="1094234"/>
            </a:xfrm>
            <a:prstGeom prst="rect">
              <a:avLst/>
            </a:prstGeom>
          </p:spPr>
        </p:pic>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円/楕円 25"/>
          <p:cNvSpPr/>
          <p:nvPr/>
        </p:nvSpPr>
        <p:spPr>
          <a:xfrm>
            <a:off x="6762750" y="1781175"/>
            <a:ext cx="2093912" cy="1314450"/>
          </a:xfrm>
          <a:prstGeom prst="ellipse">
            <a:avLst/>
          </a:prstGeom>
          <a:noFill/>
          <a:ln w="5715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lang="ja-JP" altLang="en-US" dirty="0" smtClean="0"/>
              <a:t>１０</a:t>
            </a:r>
            <a:r>
              <a:rPr kumimoji="1" lang="ja-JP" altLang="en-US" dirty="0" smtClean="0"/>
              <a:t>．</a:t>
            </a:r>
            <a:r>
              <a:rPr kumimoji="1" lang="ja-JP" altLang="en-US" dirty="0" smtClean="0"/>
              <a:t>総括</a:t>
            </a:r>
            <a:endParaRPr kumimoji="1" lang="ja-JP" altLang="en-US" dirty="0"/>
          </a:p>
        </p:txBody>
      </p:sp>
      <p:sp>
        <p:nvSpPr>
          <p:cNvPr id="4" name="テキスト ボックス 3"/>
          <p:cNvSpPr txBox="1"/>
          <p:nvPr/>
        </p:nvSpPr>
        <p:spPr>
          <a:xfrm>
            <a:off x="209856" y="1508962"/>
            <a:ext cx="6181419" cy="307777"/>
          </a:xfrm>
          <a:prstGeom prst="rect">
            <a:avLst/>
          </a:prstGeom>
          <a:solidFill>
            <a:schemeClr val="accent1">
              <a:lumMod val="40000"/>
              <a:lumOff val="60000"/>
            </a:schemeClr>
          </a:solidFill>
        </p:spPr>
        <p:txBody>
          <a:bodyPr wrap="square" rtlCol="0">
            <a:spAutoFit/>
          </a:bodyPr>
          <a:lstStyle/>
          <a:p>
            <a:pPr indent="-342900" algn="ctr"/>
            <a:r>
              <a:rPr lang="ja-JP" altLang="ja-JP" sz="1400" dirty="0" smtClean="0">
                <a:solidFill>
                  <a:prstClr val="black"/>
                </a:solidFill>
              </a:rPr>
              <a:t>公共施設情報等のオープンデータ化と情報サービスの効果</a:t>
            </a:r>
          </a:p>
        </p:txBody>
      </p:sp>
      <p:sp>
        <p:nvSpPr>
          <p:cNvPr id="13" name="テキスト ボックス 12"/>
          <p:cNvSpPr txBox="1"/>
          <p:nvPr/>
        </p:nvSpPr>
        <p:spPr>
          <a:xfrm>
            <a:off x="248244" y="809336"/>
            <a:ext cx="8676000" cy="523220"/>
          </a:xfrm>
          <a:prstGeom prst="rect">
            <a:avLst/>
          </a:prstGeom>
          <a:noFill/>
          <a:ln w="19050">
            <a:solidFill>
              <a:schemeClr val="accent1">
                <a:lumMod val="40000"/>
                <a:lumOff val="60000"/>
              </a:schemeClr>
            </a:solidFill>
          </a:ln>
        </p:spPr>
        <p:txBody>
          <a:bodyPr wrap="square" rtlCol="0">
            <a:spAutoFit/>
          </a:bodyPr>
          <a:lstStyle/>
          <a:p>
            <a:r>
              <a:rPr kumimoji="1" lang="ja-JP" altLang="en-US" sz="1400" dirty="0" smtClean="0"/>
              <a:t>本実証実験を通して、</a:t>
            </a:r>
            <a:r>
              <a:rPr lang="ja-JP" altLang="ja-JP" sz="1400" dirty="0" smtClean="0"/>
              <a:t>公共施設情報等をオープンデータ化し、アプリケーションを提供することによって、</a:t>
            </a:r>
            <a:r>
              <a:rPr lang="ja-JP" altLang="en-US" sz="1400" dirty="0" smtClean="0"/>
              <a:t>検証できた項目を以下に示す。</a:t>
            </a:r>
            <a:endParaRPr kumimoji="1" lang="en-US" altLang="ja-JP" sz="1400" dirty="0" smtClean="0"/>
          </a:p>
        </p:txBody>
      </p:sp>
      <p:sp>
        <p:nvSpPr>
          <p:cNvPr id="15" name="Rectangle 6"/>
          <p:cNvSpPr>
            <a:spLocks noChangeArrowheads="1"/>
          </p:cNvSpPr>
          <p:nvPr/>
        </p:nvSpPr>
        <p:spPr bwMode="auto">
          <a:xfrm>
            <a:off x="7578724" y="3246439"/>
            <a:ext cx="244475" cy="1174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sz="800" b="0" i="0" u="none" strike="noStrike" cap="none" normalizeH="0" baseline="0" smtClean="0">
                <a:ln>
                  <a:noFill/>
                </a:ln>
                <a:solidFill>
                  <a:srgbClr val="000000"/>
                </a:solidFill>
                <a:effectLst/>
                <a:latin typeface="ＭＳ Ｐゴシック" pitchFamily="50" charset="-128"/>
                <a:ea typeface="ＭＳ Ｐゴシック" pitchFamily="50" charset="-128"/>
                <a:cs typeface="ＭＳ Ｐゴシック" pitchFamily="50" charset="-128"/>
              </a:rPr>
              <a:t>地域住民</a:t>
            </a:r>
            <a:endParaRPr kumimoji="1" lang="ja-JP"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21" name="Rectangle 40"/>
          <p:cNvSpPr>
            <a:spLocks noChangeArrowheads="1"/>
          </p:cNvSpPr>
          <p:nvPr/>
        </p:nvSpPr>
        <p:spPr bwMode="auto">
          <a:xfrm>
            <a:off x="6762750" y="2170906"/>
            <a:ext cx="347663" cy="1174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sz="800" b="0" i="0" u="none" strike="noStrike" cap="none" normalizeH="0" baseline="0" smtClean="0">
                <a:ln>
                  <a:noFill/>
                </a:ln>
                <a:solidFill>
                  <a:srgbClr val="000000"/>
                </a:solidFill>
                <a:effectLst/>
                <a:latin typeface="ＭＳ Ｐゴシック" pitchFamily="50" charset="-128"/>
                <a:ea typeface="ＭＳ Ｐゴシック" pitchFamily="50" charset="-128"/>
                <a:cs typeface="ＭＳ Ｐゴシック" pitchFamily="50" charset="-128"/>
              </a:rPr>
              <a:t>自治体</a:t>
            </a:r>
            <a:endParaRPr kumimoji="1" lang="ja-JP"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pic>
        <p:nvPicPr>
          <p:cNvPr id="22" name="Picture 19"/>
          <p:cNvPicPr>
            <a:picLocks noChangeAspect="1" noChangeArrowheads="1"/>
          </p:cNvPicPr>
          <p:nvPr/>
        </p:nvPicPr>
        <p:blipFill>
          <a:blip r:embed="rId2" cstate="print"/>
          <a:srcRect/>
          <a:stretch>
            <a:fillRect/>
          </a:stretch>
        </p:blipFill>
        <p:spPr bwMode="auto">
          <a:xfrm>
            <a:off x="8350249" y="1604962"/>
            <a:ext cx="506413" cy="657225"/>
          </a:xfrm>
          <a:prstGeom prst="rect">
            <a:avLst/>
          </a:prstGeom>
          <a:noFill/>
          <a:ln w="9525">
            <a:noFill/>
            <a:miter lim="800000"/>
            <a:headEnd/>
            <a:tailEnd/>
          </a:ln>
        </p:spPr>
      </p:pic>
      <p:sp>
        <p:nvSpPr>
          <p:cNvPr id="23" name="Rectangle 20"/>
          <p:cNvSpPr>
            <a:spLocks noChangeArrowheads="1"/>
          </p:cNvSpPr>
          <p:nvPr/>
        </p:nvSpPr>
        <p:spPr bwMode="auto">
          <a:xfrm>
            <a:off x="8497589" y="2278856"/>
            <a:ext cx="359073" cy="10772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700" b="0" i="0" u="none" strike="noStrike" cap="none" normalizeH="0" baseline="0" dirty="0" smtClean="0">
                <a:ln>
                  <a:noFill/>
                </a:ln>
                <a:solidFill>
                  <a:srgbClr val="000000"/>
                </a:solidFill>
                <a:effectLst/>
                <a:latin typeface="ＭＳ Ｐゴシック" pitchFamily="50" charset="-128"/>
                <a:ea typeface="ＭＳ Ｐゴシック" pitchFamily="50" charset="-128"/>
                <a:cs typeface="ＭＳ Ｐゴシック" pitchFamily="50" charset="-128"/>
              </a:rPr>
              <a:t>民間企業</a:t>
            </a:r>
            <a:endParaRPr kumimoji="1" 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pic>
        <p:nvPicPr>
          <p:cNvPr id="25" name="Picture 7"/>
          <p:cNvPicPr>
            <a:picLocks noChangeAspect="1" noChangeArrowheads="1"/>
          </p:cNvPicPr>
          <p:nvPr/>
        </p:nvPicPr>
        <p:blipFill>
          <a:blip r:embed="rId3" cstate="print"/>
          <a:srcRect/>
          <a:stretch>
            <a:fillRect/>
          </a:stretch>
        </p:blipFill>
        <p:spPr bwMode="auto">
          <a:xfrm>
            <a:off x="7294563" y="1983069"/>
            <a:ext cx="990602" cy="724923"/>
          </a:xfrm>
          <a:prstGeom prst="rect">
            <a:avLst/>
          </a:prstGeom>
          <a:noFill/>
          <a:ln w="9525">
            <a:noFill/>
            <a:miter lim="800000"/>
            <a:headEnd/>
            <a:tailEnd/>
          </a:ln>
        </p:spPr>
      </p:pic>
      <p:pic>
        <p:nvPicPr>
          <p:cNvPr id="14" name="Picture 5"/>
          <p:cNvPicPr>
            <a:picLocks noChangeAspect="1" noChangeArrowheads="1"/>
          </p:cNvPicPr>
          <p:nvPr/>
        </p:nvPicPr>
        <p:blipFill>
          <a:blip r:embed="rId4" cstate="print"/>
          <a:srcRect/>
          <a:stretch>
            <a:fillRect/>
          </a:stretch>
        </p:blipFill>
        <p:spPr bwMode="auto">
          <a:xfrm>
            <a:off x="7515224" y="2725739"/>
            <a:ext cx="512763" cy="485775"/>
          </a:xfrm>
          <a:prstGeom prst="rect">
            <a:avLst/>
          </a:prstGeom>
          <a:noFill/>
          <a:ln w="9525">
            <a:noFill/>
            <a:miter lim="800000"/>
            <a:headEnd/>
            <a:tailEnd/>
          </a:ln>
        </p:spPr>
      </p:pic>
      <p:pic>
        <p:nvPicPr>
          <p:cNvPr id="20" name="Picture 38"/>
          <p:cNvPicPr>
            <a:picLocks noChangeAspect="1" noChangeArrowheads="1"/>
          </p:cNvPicPr>
          <p:nvPr/>
        </p:nvPicPr>
        <p:blipFill>
          <a:blip r:embed="rId5" cstate="print"/>
          <a:srcRect/>
          <a:stretch>
            <a:fillRect/>
          </a:stretch>
        </p:blipFill>
        <p:spPr bwMode="auto">
          <a:xfrm>
            <a:off x="6640513" y="1648389"/>
            <a:ext cx="511175" cy="449263"/>
          </a:xfrm>
          <a:prstGeom prst="rect">
            <a:avLst/>
          </a:prstGeom>
          <a:noFill/>
          <a:ln w="9525">
            <a:noFill/>
            <a:miter lim="800000"/>
            <a:headEnd/>
            <a:tailEnd/>
          </a:ln>
        </p:spPr>
      </p:pic>
      <p:sp>
        <p:nvSpPr>
          <p:cNvPr id="27" name="テキスト ボックス 26"/>
          <p:cNvSpPr txBox="1"/>
          <p:nvPr/>
        </p:nvSpPr>
        <p:spPr>
          <a:xfrm>
            <a:off x="6800850" y="1383268"/>
            <a:ext cx="2040466" cy="307777"/>
          </a:xfrm>
          <a:prstGeom prst="rect">
            <a:avLst/>
          </a:prstGeom>
          <a:noFill/>
        </p:spPr>
        <p:txBody>
          <a:bodyPr wrap="square" rtlCol="0">
            <a:spAutoFit/>
          </a:bodyPr>
          <a:lstStyle/>
          <a:p>
            <a:r>
              <a:rPr kumimoji="1" lang="ja-JP" altLang="en-US" sz="1400" b="1" dirty="0" smtClean="0"/>
              <a:t>オープンデータで繋がる</a:t>
            </a:r>
            <a:endParaRPr kumimoji="1" lang="ja-JP" altLang="en-US" sz="1400" b="1" dirty="0"/>
          </a:p>
        </p:txBody>
      </p:sp>
      <p:sp>
        <p:nvSpPr>
          <p:cNvPr id="29" name="正方形/長方形 28"/>
          <p:cNvSpPr/>
          <p:nvPr/>
        </p:nvSpPr>
        <p:spPr>
          <a:xfrm>
            <a:off x="209856" y="3459718"/>
            <a:ext cx="4230653" cy="307777"/>
          </a:xfrm>
          <a:prstGeom prst="rect">
            <a:avLst/>
          </a:prstGeom>
          <a:solidFill>
            <a:schemeClr val="accent1">
              <a:lumMod val="40000"/>
              <a:lumOff val="60000"/>
            </a:schemeClr>
          </a:solidFill>
        </p:spPr>
        <p:txBody>
          <a:bodyPr wrap="square" rtlCol="0">
            <a:spAutoFit/>
          </a:bodyPr>
          <a:lstStyle/>
          <a:p>
            <a:pPr marL="0" lvl="1" indent="-342900" algn="ctr"/>
            <a:r>
              <a:rPr lang="ja-JP" altLang="ja-JP" sz="1400" dirty="0" smtClean="0">
                <a:solidFill>
                  <a:prstClr val="black"/>
                </a:solidFill>
              </a:rPr>
              <a:t>オープンデータ化における課題と対応</a:t>
            </a:r>
          </a:p>
        </p:txBody>
      </p:sp>
      <p:sp>
        <p:nvSpPr>
          <p:cNvPr id="31" name="正方形/長方形 30"/>
          <p:cNvSpPr/>
          <p:nvPr/>
        </p:nvSpPr>
        <p:spPr>
          <a:xfrm>
            <a:off x="4525186" y="3459718"/>
            <a:ext cx="4230653" cy="307777"/>
          </a:xfrm>
          <a:prstGeom prst="rect">
            <a:avLst/>
          </a:prstGeom>
          <a:solidFill>
            <a:schemeClr val="accent1">
              <a:lumMod val="40000"/>
              <a:lumOff val="60000"/>
            </a:schemeClr>
          </a:solidFill>
        </p:spPr>
        <p:txBody>
          <a:bodyPr wrap="square" rtlCol="0">
            <a:spAutoFit/>
          </a:bodyPr>
          <a:lstStyle/>
          <a:p>
            <a:pPr indent="-342900" algn="ctr"/>
            <a:r>
              <a:rPr lang="ja-JP" altLang="ja-JP" sz="1400" dirty="0" smtClean="0">
                <a:solidFill>
                  <a:prstClr val="black"/>
                </a:solidFill>
              </a:rPr>
              <a:t>利活用サービスにおける課題</a:t>
            </a:r>
          </a:p>
        </p:txBody>
      </p:sp>
      <p:sp>
        <p:nvSpPr>
          <p:cNvPr id="19" name="スライド番号プレースホルダ 18"/>
          <p:cNvSpPr>
            <a:spLocks noGrp="1"/>
          </p:cNvSpPr>
          <p:nvPr>
            <p:ph type="sldNum" sz="quarter" idx="4"/>
          </p:nvPr>
        </p:nvSpPr>
        <p:spPr/>
        <p:txBody>
          <a:bodyPr/>
          <a:lstStyle/>
          <a:p>
            <a:fld id="{582DF298-D7A2-4B20-BEC1-6098A5F3190C}" type="slidenum">
              <a:rPr kumimoji="1" lang="ja-JP" altLang="en-US" smtClean="0"/>
              <a:pPr/>
              <a:t>13</a:t>
            </a:fld>
            <a:endParaRPr kumimoji="1" lang="ja-JP" altLang="en-US"/>
          </a:p>
        </p:txBody>
      </p:sp>
      <p:graphicFrame>
        <p:nvGraphicFramePr>
          <p:cNvPr id="24" name="表 23"/>
          <p:cNvGraphicFramePr>
            <a:graphicFrameLocks noGrp="1"/>
          </p:cNvGraphicFramePr>
          <p:nvPr>
            <p:extLst>
              <p:ext uri="{D42A27DB-BD31-4B8C-83A1-F6EECF244321}">
                <p14:modId xmlns:p14="http://schemas.microsoft.com/office/powerpoint/2010/main" xmlns="" val="1109990708"/>
              </p:ext>
            </p:extLst>
          </p:nvPr>
        </p:nvGraphicFramePr>
        <p:xfrm>
          <a:off x="209856" y="3870620"/>
          <a:ext cx="4230652" cy="2256390"/>
        </p:xfrm>
        <a:graphic>
          <a:graphicData uri="http://schemas.openxmlformats.org/drawingml/2006/table">
            <a:tbl>
              <a:tblPr/>
              <a:tblGrid>
                <a:gridCol w="764708"/>
                <a:gridCol w="1817188"/>
                <a:gridCol w="1648756"/>
              </a:tblGrid>
              <a:tr h="210042">
                <a:tc>
                  <a:txBody>
                    <a:bodyPr/>
                    <a:lstStyle/>
                    <a:p>
                      <a:pPr marL="0" marR="0" algn="ctr">
                        <a:spcBef>
                          <a:spcPts val="0"/>
                        </a:spcBef>
                        <a:spcAft>
                          <a:spcPts val="0"/>
                        </a:spcAft>
                      </a:pPr>
                      <a:r>
                        <a:rPr lang="ja-JP" sz="1000" b="0" kern="100" dirty="0">
                          <a:solidFill>
                            <a:schemeClr val="tx1"/>
                          </a:solidFill>
                          <a:latin typeface="ＭＳ 明朝"/>
                          <a:cs typeface="Times New Roman"/>
                        </a:rPr>
                        <a:t>プロセス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ctr">
                        <a:spcBef>
                          <a:spcPts val="0"/>
                        </a:spcBef>
                        <a:spcAft>
                          <a:spcPts val="0"/>
                        </a:spcAft>
                      </a:pPr>
                      <a:r>
                        <a:rPr lang="ja-JP" sz="1000" b="0" kern="100" dirty="0">
                          <a:solidFill>
                            <a:schemeClr val="tx1"/>
                          </a:solidFill>
                          <a:latin typeface="ＭＳ 明朝"/>
                          <a:cs typeface="Times New Roman"/>
                        </a:rPr>
                        <a:t>課題</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ctr">
                        <a:spcBef>
                          <a:spcPts val="0"/>
                        </a:spcBef>
                        <a:spcAft>
                          <a:spcPts val="0"/>
                        </a:spcAft>
                      </a:pPr>
                      <a:r>
                        <a:rPr lang="ja-JP" sz="1000" b="0" kern="100" dirty="0">
                          <a:solidFill>
                            <a:schemeClr val="tx1"/>
                          </a:solidFill>
                          <a:latin typeface="ＭＳ 明朝"/>
                          <a:cs typeface="Times New Roman"/>
                        </a:rPr>
                        <a:t>対応策</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r>
              <a:tr h="572258">
                <a:tc>
                  <a:txBody>
                    <a:bodyPr/>
                    <a:lstStyle/>
                    <a:p>
                      <a:pPr algn="just">
                        <a:lnSpc>
                          <a:spcPts val="1200"/>
                        </a:lnSpc>
                        <a:spcAft>
                          <a:spcPts val="0"/>
                        </a:spcAft>
                      </a:pPr>
                      <a:r>
                        <a:rPr lang="ja-JP" sz="1000" b="0" kern="100" dirty="0">
                          <a:solidFill>
                            <a:schemeClr val="tx1"/>
                          </a:solidFill>
                          <a:latin typeface="+mn-ea"/>
                          <a:ea typeface="+mn-ea"/>
                          <a:cs typeface="Times New Roman"/>
                        </a:rPr>
                        <a:t>データ収集</a:t>
                      </a:r>
                      <a:endParaRPr lang="ja-JP" sz="1100" b="0" kern="100" dirty="0">
                        <a:solidFill>
                          <a:schemeClr val="tx1"/>
                        </a:solidFill>
                        <a:latin typeface="+mn-ea"/>
                        <a:ea typeface="+mn-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ts val="1200"/>
                        </a:lnSpc>
                        <a:spcAft>
                          <a:spcPts val="0"/>
                        </a:spcAft>
                      </a:pPr>
                      <a:r>
                        <a:rPr lang="ja-JP" sz="1000" b="0" kern="100" dirty="0">
                          <a:solidFill>
                            <a:schemeClr val="tx1"/>
                          </a:solidFill>
                          <a:latin typeface="+mn-ea"/>
                          <a:ea typeface="+mn-ea"/>
                          <a:cs typeface="Times New Roman"/>
                        </a:rPr>
                        <a:t>データの分散、二次利用に関する心理的障壁、データ項目のばらつき</a:t>
                      </a:r>
                      <a:endParaRPr lang="ja-JP" sz="1100" b="0" kern="100" dirty="0">
                        <a:solidFill>
                          <a:schemeClr val="tx1"/>
                        </a:solidFill>
                        <a:latin typeface="+mn-ea"/>
                        <a:ea typeface="+mn-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ts val="1200"/>
                        </a:lnSpc>
                        <a:spcAft>
                          <a:spcPts val="0"/>
                        </a:spcAft>
                      </a:pPr>
                      <a:r>
                        <a:rPr lang="ja-JP" sz="1000" b="0" kern="100" dirty="0">
                          <a:solidFill>
                            <a:schemeClr val="tx1"/>
                          </a:solidFill>
                          <a:latin typeface="+mn-ea"/>
                          <a:ea typeface="+mn-ea"/>
                          <a:cs typeface="Times New Roman"/>
                        </a:rPr>
                        <a:t>自治体職員への教育・啓発活動</a:t>
                      </a:r>
                      <a:endParaRPr lang="ja-JP" sz="1100" b="0" kern="100" dirty="0">
                        <a:solidFill>
                          <a:schemeClr val="tx1"/>
                        </a:solidFill>
                        <a:latin typeface="+mn-ea"/>
                        <a:ea typeface="+mn-ea"/>
                        <a:cs typeface="Times New Roman"/>
                      </a:endParaRPr>
                    </a:p>
                    <a:p>
                      <a:pPr algn="just">
                        <a:lnSpc>
                          <a:spcPts val="1200"/>
                        </a:lnSpc>
                        <a:spcAft>
                          <a:spcPts val="0"/>
                        </a:spcAft>
                      </a:pPr>
                      <a:r>
                        <a:rPr lang="ja-JP" sz="1000" b="0" kern="100" dirty="0">
                          <a:solidFill>
                            <a:schemeClr val="tx1"/>
                          </a:solidFill>
                          <a:latin typeface="+mn-ea"/>
                          <a:ea typeface="+mn-ea"/>
                          <a:cs typeface="Times New Roman"/>
                        </a:rPr>
                        <a:t>統一的な規格の検討</a:t>
                      </a:r>
                      <a:endParaRPr lang="ja-JP" sz="1100" b="0" kern="100" dirty="0">
                        <a:solidFill>
                          <a:schemeClr val="tx1"/>
                        </a:solidFill>
                        <a:latin typeface="+mn-ea"/>
                        <a:ea typeface="+mn-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74191">
                <a:tc>
                  <a:txBody>
                    <a:bodyPr/>
                    <a:lstStyle/>
                    <a:p>
                      <a:pPr algn="just">
                        <a:lnSpc>
                          <a:spcPts val="1200"/>
                        </a:lnSpc>
                        <a:spcAft>
                          <a:spcPts val="0"/>
                        </a:spcAft>
                      </a:pPr>
                      <a:r>
                        <a:rPr lang="ja-JP" sz="1000" b="0" kern="100">
                          <a:solidFill>
                            <a:schemeClr val="tx1"/>
                          </a:solidFill>
                          <a:latin typeface="+mn-ea"/>
                          <a:ea typeface="+mn-ea"/>
                          <a:cs typeface="Times New Roman"/>
                        </a:rPr>
                        <a:t>データ変換</a:t>
                      </a:r>
                      <a:endParaRPr lang="ja-JP" sz="1100" b="0" kern="100">
                        <a:solidFill>
                          <a:schemeClr val="tx1"/>
                        </a:solidFill>
                        <a:latin typeface="+mn-ea"/>
                        <a:ea typeface="+mn-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ts val="1200"/>
                        </a:lnSpc>
                        <a:spcAft>
                          <a:spcPts val="0"/>
                        </a:spcAft>
                      </a:pPr>
                      <a:r>
                        <a:rPr lang="ja-JP" sz="1000" b="0" kern="100" dirty="0">
                          <a:solidFill>
                            <a:schemeClr val="tx1"/>
                          </a:solidFill>
                          <a:latin typeface="+mn-ea"/>
                          <a:ea typeface="+mn-ea"/>
                          <a:cs typeface="Times New Roman"/>
                        </a:rPr>
                        <a:t>自治体で管理しているデータを、機械判読に適し、二次利用が可能な形で</a:t>
                      </a:r>
                      <a:r>
                        <a:rPr lang="ja-JP" sz="1000" b="0" kern="100" dirty="0" smtClean="0">
                          <a:solidFill>
                            <a:schemeClr val="tx1"/>
                          </a:solidFill>
                          <a:latin typeface="+mn-ea"/>
                          <a:ea typeface="+mn-ea"/>
                          <a:cs typeface="Times New Roman"/>
                        </a:rPr>
                        <a:t>オープンデータ化する</a:t>
                      </a:r>
                      <a:r>
                        <a:rPr lang="ja-JP" sz="1000" b="0" kern="100" dirty="0">
                          <a:solidFill>
                            <a:schemeClr val="tx1"/>
                          </a:solidFill>
                          <a:latin typeface="+mn-ea"/>
                          <a:ea typeface="+mn-ea"/>
                          <a:cs typeface="Times New Roman"/>
                        </a:rPr>
                        <a:t>ための作業の低コスト化</a:t>
                      </a:r>
                      <a:endParaRPr lang="ja-JP" sz="1100" b="0" kern="100" dirty="0">
                        <a:solidFill>
                          <a:schemeClr val="tx1"/>
                        </a:solidFill>
                        <a:latin typeface="+mn-ea"/>
                        <a:ea typeface="+mn-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ts val="1200"/>
                        </a:lnSpc>
                        <a:spcAft>
                          <a:spcPts val="0"/>
                        </a:spcAft>
                      </a:pPr>
                      <a:r>
                        <a:rPr lang="ja-JP" sz="1000" b="0" kern="100" dirty="0">
                          <a:solidFill>
                            <a:schemeClr val="tx1"/>
                          </a:solidFill>
                          <a:latin typeface="+mn-ea"/>
                          <a:ea typeface="+mn-ea"/>
                          <a:cs typeface="Times New Roman"/>
                        </a:rPr>
                        <a:t>クラウドソーシングなどの手法を活用するなど、新たな仕組みが必要だと考える</a:t>
                      </a:r>
                      <a:endParaRPr lang="ja-JP" sz="1100" b="0" kern="100" dirty="0">
                        <a:solidFill>
                          <a:schemeClr val="tx1"/>
                        </a:solidFill>
                        <a:latin typeface="+mn-ea"/>
                        <a:ea typeface="+mn-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799899">
                <a:tc>
                  <a:txBody>
                    <a:bodyPr/>
                    <a:lstStyle/>
                    <a:p>
                      <a:pPr algn="just">
                        <a:lnSpc>
                          <a:spcPts val="1200"/>
                        </a:lnSpc>
                        <a:spcAft>
                          <a:spcPts val="0"/>
                        </a:spcAft>
                      </a:pPr>
                      <a:r>
                        <a:rPr lang="ja-JP" sz="1000" b="0" kern="100">
                          <a:solidFill>
                            <a:schemeClr val="tx1"/>
                          </a:solidFill>
                          <a:latin typeface="+mn-ea"/>
                          <a:ea typeface="+mn-ea"/>
                          <a:cs typeface="Times New Roman"/>
                        </a:rPr>
                        <a:t>データ更新</a:t>
                      </a:r>
                      <a:endParaRPr lang="ja-JP" sz="1100" b="0" kern="100">
                        <a:solidFill>
                          <a:schemeClr val="tx1"/>
                        </a:solidFill>
                        <a:latin typeface="+mn-ea"/>
                        <a:ea typeface="+mn-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ts val="1200"/>
                        </a:lnSpc>
                        <a:spcAft>
                          <a:spcPts val="0"/>
                        </a:spcAft>
                      </a:pPr>
                      <a:r>
                        <a:rPr lang="ja-JP" sz="1000" b="0" kern="100" dirty="0">
                          <a:solidFill>
                            <a:schemeClr val="tx1"/>
                          </a:solidFill>
                          <a:latin typeface="+mn-ea"/>
                          <a:ea typeface="+mn-ea"/>
                          <a:cs typeface="Times New Roman"/>
                        </a:rPr>
                        <a:t>自治体側のデータ更新</a:t>
                      </a:r>
                      <a:r>
                        <a:rPr lang="ja-JP" sz="1000" b="0" kern="100" dirty="0" smtClean="0">
                          <a:solidFill>
                            <a:schemeClr val="tx1"/>
                          </a:solidFill>
                          <a:latin typeface="+mn-ea"/>
                          <a:ea typeface="+mn-ea"/>
                          <a:cs typeface="Times New Roman"/>
                        </a:rPr>
                        <a:t>が</a:t>
                      </a:r>
                      <a:r>
                        <a:rPr lang="ja-JP" altLang="en-US" sz="1000" b="0" kern="100" dirty="0" smtClean="0">
                          <a:solidFill>
                            <a:schemeClr val="tx1"/>
                          </a:solidFill>
                          <a:latin typeface="+mn-ea"/>
                          <a:ea typeface="+mn-ea"/>
                          <a:cs typeface="Times New Roman"/>
                        </a:rPr>
                        <a:t>行われた</a:t>
                      </a:r>
                      <a:r>
                        <a:rPr lang="ja-JP" sz="1000" b="0" kern="100" dirty="0" smtClean="0">
                          <a:solidFill>
                            <a:schemeClr val="tx1"/>
                          </a:solidFill>
                          <a:latin typeface="+mn-ea"/>
                          <a:ea typeface="+mn-ea"/>
                          <a:cs typeface="Times New Roman"/>
                        </a:rPr>
                        <a:t>タイミング</a:t>
                      </a:r>
                      <a:r>
                        <a:rPr lang="ja-JP" sz="1000" b="0" kern="100" dirty="0">
                          <a:solidFill>
                            <a:schemeClr val="tx1"/>
                          </a:solidFill>
                          <a:latin typeface="+mn-ea"/>
                          <a:ea typeface="+mn-ea"/>
                          <a:cs typeface="Times New Roman"/>
                        </a:rPr>
                        <a:t>で、共通基盤システムのオープンデータも更新できる仕組み（運用や実装）の構築が課題</a:t>
                      </a:r>
                      <a:endParaRPr lang="ja-JP" sz="1100" b="0" kern="100" dirty="0">
                        <a:solidFill>
                          <a:schemeClr val="tx1"/>
                        </a:solidFill>
                        <a:latin typeface="+mn-ea"/>
                        <a:ea typeface="+mn-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ts val="1200"/>
                        </a:lnSpc>
                        <a:spcAft>
                          <a:spcPts val="0"/>
                        </a:spcAft>
                      </a:pPr>
                      <a:r>
                        <a:rPr lang="ja-JP" sz="1000" b="0" kern="100" dirty="0">
                          <a:solidFill>
                            <a:schemeClr val="tx1"/>
                          </a:solidFill>
                          <a:latin typeface="+mn-ea"/>
                          <a:ea typeface="+mn-ea"/>
                          <a:cs typeface="Times New Roman"/>
                        </a:rPr>
                        <a:t>各自治体と運用ルールについて取り決めていく必要があると考える</a:t>
                      </a:r>
                      <a:endParaRPr lang="ja-JP" sz="1100" b="0" kern="100" dirty="0">
                        <a:solidFill>
                          <a:schemeClr val="tx1"/>
                        </a:solidFill>
                        <a:latin typeface="+mn-ea"/>
                        <a:ea typeface="+mn-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graphicFrame>
        <p:nvGraphicFramePr>
          <p:cNvPr id="28" name="表 27"/>
          <p:cNvGraphicFramePr>
            <a:graphicFrameLocks noGrp="1"/>
          </p:cNvGraphicFramePr>
          <p:nvPr>
            <p:extLst>
              <p:ext uri="{D42A27DB-BD31-4B8C-83A1-F6EECF244321}">
                <p14:modId xmlns:p14="http://schemas.microsoft.com/office/powerpoint/2010/main" xmlns="" val="3761129770"/>
              </p:ext>
            </p:extLst>
          </p:nvPr>
        </p:nvGraphicFramePr>
        <p:xfrm>
          <a:off x="4525186" y="3870620"/>
          <a:ext cx="4230652" cy="1963739"/>
        </p:xfrm>
        <a:graphic>
          <a:graphicData uri="http://schemas.openxmlformats.org/drawingml/2006/table">
            <a:tbl>
              <a:tblPr/>
              <a:tblGrid>
                <a:gridCol w="896820"/>
                <a:gridCol w="1674830"/>
                <a:gridCol w="1659002"/>
              </a:tblGrid>
              <a:tr h="153908">
                <a:tc>
                  <a:txBody>
                    <a:bodyPr/>
                    <a:lstStyle/>
                    <a:p>
                      <a:pPr marL="0" marR="0" algn="ctr">
                        <a:spcBef>
                          <a:spcPts val="0"/>
                        </a:spcBef>
                        <a:spcAft>
                          <a:spcPts val="0"/>
                        </a:spcAft>
                      </a:pPr>
                      <a:r>
                        <a:rPr lang="ja-JP" altLang="en-US" sz="1000" b="0" kern="100" dirty="0" smtClean="0">
                          <a:solidFill>
                            <a:schemeClr val="tx1"/>
                          </a:solidFill>
                          <a:latin typeface="+mn-ea"/>
                          <a:ea typeface="+mn-ea"/>
                          <a:cs typeface="Times New Roman"/>
                        </a:rPr>
                        <a:t>カテゴリ</a:t>
                      </a:r>
                      <a:endParaRPr lang="ja-JP" sz="1000" b="0" kern="100" dirty="0">
                        <a:solidFill>
                          <a:schemeClr val="tx1"/>
                        </a:solidFill>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ctr">
                        <a:spcBef>
                          <a:spcPts val="0"/>
                        </a:spcBef>
                        <a:spcAft>
                          <a:spcPts val="0"/>
                        </a:spcAft>
                      </a:pPr>
                      <a:r>
                        <a:rPr lang="ja-JP" sz="1000" b="0" kern="100" dirty="0">
                          <a:solidFill>
                            <a:schemeClr val="tx1"/>
                          </a:solidFill>
                          <a:latin typeface="+mn-ea"/>
                          <a:ea typeface="+mn-ea"/>
                          <a:cs typeface="Times New Roman"/>
                        </a:rPr>
                        <a:t>課題</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ctr">
                        <a:spcBef>
                          <a:spcPts val="0"/>
                        </a:spcBef>
                        <a:spcAft>
                          <a:spcPts val="0"/>
                        </a:spcAft>
                      </a:pPr>
                      <a:r>
                        <a:rPr lang="ja-JP" sz="1000" b="0" kern="100" dirty="0">
                          <a:solidFill>
                            <a:schemeClr val="tx1"/>
                          </a:solidFill>
                          <a:latin typeface="+mn-ea"/>
                          <a:ea typeface="+mn-ea"/>
                          <a:cs typeface="Times New Roman"/>
                        </a:rPr>
                        <a:t>対応策</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r>
              <a:tr h="1078894">
                <a:tc>
                  <a:txBody>
                    <a:bodyPr/>
                    <a:lstStyle/>
                    <a:p>
                      <a:pPr marL="0" algn="just" defTabSz="457200" rtl="0" eaLnBrk="1" latinLnBrk="0" hangingPunct="1">
                        <a:lnSpc>
                          <a:spcPts val="1200"/>
                        </a:lnSpc>
                        <a:spcAft>
                          <a:spcPts val="0"/>
                        </a:spcAft>
                      </a:pPr>
                      <a:r>
                        <a:rPr kumimoji="1" lang="ja-JP" sz="1000" b="0" kern="100" dirty="0">
                          <a:solidFill>
                            <a:schemeClr val="tx1"/>
                          </a:solidFill>
                          <a:latin typeface="+mn-ea"/>
                          <a:ea typeface="+mn-ea"/>
                          <a:cs typeface="Times New Roman"/>
                        </a:rPr>
                        <a:t>アプリケーション開発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just" defTabSz="457200" rtl="0" eaLnBrk="1" latinLnBrk="0" hangingPunct="1">
                        <a:lnSpc>
                          <a:spcPts val="1200"/>
                        </a:lnSpc>
                        <a:spcAft>
                          <a:spcPts val="0"/>
                        </a:spcAft>
                      </a:pPr>
                      <a:r>
                        <a:rPr kumimoji="1" lang="ja-JP" sz="1000" b="0" kern="100" dirty="0">
                          <a:solidFill>
                            <a:schemeClr val="tx1"/>
                          </a:solidFill>
                          <a:latin typeface="+mn-ea"/>
                          <a:ea typeface="+mn-ea"/>
                          <a:cs typeface="Times New Roman"/>
                        </a:rPr>
                        <a:t>民間企業や自治体で活用してもらうためには、アプリケーション開発の拡充が必要、開発費用等の負担が課題となる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just" defTabSz="457200" rtl="0" eaLnBrk="1" latinLnBrk="0" hangingPunct="1">
                        <a:lnSpc>
                          <a:spcPts val="1200"/>
                        </a:lnSpc>
                        <a:spcAft>
                          <a:spcPts val="0"/>
                        </a:spcAft>
                      </a:pPr>
                      <a:r>
                        <a:rPr kumimoji="1" lang="ja-JP" sz="1000" b="0" kern="100" dirty="0">
                          <a:solidFill>
                            <a:schemeClr val="tx1"/>
                          </a:solidFill>
                          <a:latin typeface="+mn-ea"/>
                          <a:ea typeface="+mn-ea"/>
                          <a:cs typeface="Times New Roman"/>
                        </a:rPr>
                        <a:t>アプリコンテストの開催や、国からの助成、開発したアプリケーションで開発者が課金収集できる</a:t>
                      </a:r>
                      <a:r>
                        <a:rPr kumimoji="1" lang="en-US" sz="1000" b="0" kern="100" dirty="0">
                          <a:solidFill>
                            <a:schemeClr val="tx1"/>
                          </a:solidFill>
                          <a:latin typeface="+mn-ea"/>
                          <a:ea typeface="+mn-ea"/>
                          <a:cs typeface="Times New Roman"/>
                        </a:rPr>
                        <a:t>API</a:t>
                      </a:r>
                      <a:r>
                        <a:rPr kumimoji="1" lang="ja-JP" sz="1000" b="0" kern="100" dirty="0" smtClean="0">
                          <a:solidFill>
                            <a:schemeClr val="tx1"/>
                          </a:solidFill>
                          <a:latin typeface="+mn-ea"/>
                          <a:ea typeface="+mn-ea"/>
                          <a:cs typeface="Times New Roman"/>
                        </a:rPr>
                        <a:t>マーケットなど</a:t>
                      </a:r>
                      <a:r>
                        <a:rPr kumimoji="1" lang="ja-JP" sz="1000" b="0" kern="100" dirty="0">
                          <a:solidFill>
                            <a:schemeClr val="tx1"/>
                          </a:solidFill>
                          <a:latin typeface="+mn-ea"/>
                          <a:ea typeface="+mn-ea"/>
                          <a:cs typeface="Times New Roman"/>
                        </a:rPr>
                        <a:t>の</a:t>
                      </a:r>
                      <a:r>
                        <a:rPr kumimoji="1" lang="ja-JP" sz="1000" b="0" kern="100" dirty="0" smtClean="0">
                          <a:solidFill>
                            <a:schemeClr val="tx1"/>
                          </a:solidFill>
                          <a:latin typeface="+mn-ea"/>
                          <a:ea typeface="+mn-ea"/>
                          <a:cs typeface="Times New Roman"/>
                        </a:rPr>
                        <a:t>仕組み</a:t>
                      </a:r>
                      <a:r>
                        <a:rPr kumimoji="1" lang="ja-JP" altLang="en-US" sz="1000" b="0" kern="100" dirty="0" smtClean="0">
                          <a:solidFill>
                            <a:schemeClr val="tx1"/>
                          </a:solidFill>
                          <a:latin typeface="+mn-ea"/>
                          <a:ea typeface="+mn-ea"/>
                          <a:cs typeface="Times New Roman"/>
                        </a:rPr>
                        <a:t>の</a:t>
                      </a:r>
                      <a:r>
                        <a:rPr kumimoji="1" lang="ja-JP" sz="1000" b="0" kern="100" dirty="0" smtClean="0">
                          <a:solidFill>
                            <a:schemeClr val="tx1"/>
                          </a:solidFill>
                          <a:latin typeface="+mn-ea"/>
                          <a:ea typeface="+mn-ea"/>
                          <a:cs typeface="Times New Roman"/>
                        </a:rPr>
                        <a:t>構築</a:t>
                      </a:r>
                      <a:r>
                        <a:rPr kumimoji="1" lang="ja-JP" altLang="en-US" sz="1000" b="0" kern="100" dirty="0">
                          <a:solidFill>
                            <a:schemeClr val="tx1"/>
                          </a:solidFill>
                          <a:latin typeface="+mn-ea"/>
                          <a:ea typeface="+mn-ea"/>
                          <a:cs typeface="Times New Roman"/>
                        </a:rPr>
                        <a:t>を</a:t>
                      </a:r>
                      <a:r>
                        <a:rPr kumimoji="1" lang="ja-JP" sz="1000" b="0" kern="100" dirty="0" smtClean="0">
                          <a:solidFill>
                            <a:schemeClr val="tx1"/>
                          </a:solidFill>
                          <a:latin typeface="+mn-ea"/>
                          <a:ea typeface="+mn-ea"/>
                          <a:cs typeface="Times New Roman"/>
                        </a:rPr>
                        <a:t>検討 </a:t>
                      </a:r>
                      <a:endParaRPr kumimoji="1" lang="ja-JP" sz="1000" b="0" kern="100" dirty="0">
                        <a:solidFill>
                          <a:schemeClr val="tx1"/>
                        </a:solidFill>
                        <a:latin typeface="+mn-ea"/>
                        <a:ea typeface="+mn-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730937">
                <a:tc>
                  <a:txBody>
                    <a:bodyPr/>
                    <a:lstStyle/>
                    <a:p>
                      <a:pPr marL="0" algn="just" defTabSz="457200" rtl="0" eaLnBrk="1" latinLnBrk="0" hangingPunct="1">
                        <a:lnSpc>
                          <a:spcPts val="1200"/>
                        </a:lnSpc>
                        <a:spcAft>
                          <a:spcPts val="0"/>
                        </a:spcAft>
                      </a:pPr>
                      <a:r>
                        <a:rPr kumimoji="1" lang="ja-JP" sz="1000" b="0" kern="100" dirty="0">
                          <a:solidFill>
                            <a:schemeClr val="tx1"/>
                          </a:solidFill>
                          <a:latin typeface="+mn-ea"/>
                          <a:ea typeface="+mn-ea"/>
                          <a:cs typeface="Times New Roman"/>
                        </a:rPr>
                        <a:t>データ網羅性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just" defTabSz="457200" rtl="0" eaLnBrk="1" latinLnBrk="0" hangingPunct="1">
                        <a:lnSpc>
                          <a:spcPts val="1200"/>
                        </a:lnSpc>
                        <a:spcAft>
                          <a:spcPts val="0"/>
                        </a:spcAft>
                      </a:pPr>
                      <a:r>
                        <a:rPr kumimoji="1" lang="ja-JP" sz="1000" b="0" kern="100" dirty="0">
                          <a:solidFill>
                            <a:schemeClr val="tx1"/>
                          </a:solidFill>
                          <a:latin typeface="+mn-ea"/>
                          <a:ea typeface="+mn-ea"/>
                          <a:cs typeface="Times New Roman"/>
                        </a:rPr>
                        <a:t>現時点では、自治体の各箇所によって公共施設情報の管理項目が異なっており、データの網羅性が低い</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just" defTabSz="457200" rtl="0" eaLnBrk="1" latinLnBrk="0" hangingPunct="1">
                        <a:lnSpc>
                          <a:spcPts val="1200"/>
                        </a:lnSpc>
                        <a:spcAft>
                          <a:spcPts val="0"/>
                        </a:spcAft>
                      </a:pPr>
                      <a:r>
                        <a:rPr kumimoji="1" lang="ja-JP" sz="1000" b="0" kern="100" dirty="0">
                          <a:solidFill>
                            <a:schemeClr val="tx1"/>
                          </a:solidFill>
                          <a:latin typeface="+mn-ea"/>
                          <a:ea typeface="+mn-ea"/>
                          <a:cs typeface="Times New Roman"/>
                        </a:rPr>
                        <a:t>総務省の固定資産台帳の整備、オープンデータ化の施策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33" name="正方形/長方形 32"/>
          <p:cNvSpPr/>
          <p:nvPr/>
        </p:nvSpPr>
        <p:spPr>
          <a:xfrm>
            <a:off x="209856" y="1878294"/>
            <a:ext cx="6181419" cy="136814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269875" indent="-269875"/>
            <a:r>
              <a:rPr lang="ja-JP" altLang="en-US" sz="1400" dirty="0" smtClean="0">
                <a:solidFill>
                  <a:schemeClr val="tx1"/>
                </a:solidFill>
                <a:latin typeface="+mj-ea"/>
                <a:ea typeface="+mj-ea"/>
              </a:rPr>
              <a:t>（</a:t>
            </a:r>
            <a:r>
              <a:rPr lang="en-US" altLang="ja-JP" sz="1400" dirty="0" smtClean="0">
                <a:solidFill>
                  <a:schemeClr val="tx1"/>
                </a:solidFill>
                <a:latin typeface="+mj-ea"/>
                <a:ea typeface="+mj-ea"/>
              </a:rPr>
              <a:t>1</a:t>
            </a:r>
            <a:r>
              <a:rPr lang="ja-JP" altLang="en-US" sz="1400" dirty="0" smtClean="0">
                <a:solidFill>
                  <a:schemeClr val="tx1"/>
                </a:solidFill>
                <a:latin typeface="+mj-ea"/>
                <a:ea typeface="+mj-ea"/>
              </a:rPr>
              <a:t>）住民・民間企業と自治体が住みやすい街づくりを協働できる</a:t>
            </a:r>
          </a:p>
          <a:p>
            <a:pPr marL="269875" indent="-269875"/>
            <a:r>
              <a:rPr lang="ja-JP" altLang="en-US" sz="1400" dirty="0" smtClean="0">
                <a:solidFill>
                  <a:schemeClr val="tx1"/>
                </a:solidFill>
                <a:latin typeface="+mj-ea"/>
                <a:ea typeface="+mj-ea"/>
              </a:rPr>
              <a:t>（</a:t>
            </a:r>
            <a:r>
              <a:rPr lang="en-US" altLang="ja-JP" sz="1400" dirty="0" smtClean="0">
                <a:solidFill>
                  <a:schemeClr val="tx1"/>
                </a:solidFill>
                <a:latin typeface="+mj-ea"/>
                <a:ea typeface="+mj-ea"/>
              </a:rPr>
              <a:t>2</a:t>
            </a:r>
            <a:r>
              <a:rPr lang="ja-JP" altLang="en-US" sz="1400" dirty="0" smtClean="0">
                <a:solidFill>
                  <a:schemeClr val="tx1"/>
                </a:solidFill>
                <a:latin typeface="+mj-ea"/>
                <a:ea typeface="+mj-ea"/>
              </a:rPr>
              <a:t>）自治体が適切な公共施設マネジメントの検討を促進できる</a:t>
            </a:r>
          </a:p>
          <a:p>
            <a:pPr marL="269875" indent="-269875"/>
            <a:r>
              <a:rPr lang="ja-JP" altLang="en-US" sz="1400" dirty="0" smtClean="0">
                <a:solidFill>
                  <a:schemeClr val="tx1"/>
                </a:solidFill>
                <a:latin typeface="+mj-ea"/>
                <a:ea typeface="+mj-ea"/>
              </a:rPr>
              <a:t>（</a:t>
            </a:r>
            <a:r>
              <a:rPr lang="en-US" altLang="ja-JP" sz="1400" dirty="0" smtClean="0">
                <a:solidFill>
                  <a:schemeClr val="tx1"/>
                </a:solidFill>
                <a:latin typeface="+mj-ea"/>
                <a:ea typeface="+mj-ea"/>
              </a:rPr>
              <a:t>3</a:t>
            </a:r>
            <a:r>
              <a:rPr lang="ja-JP" altLang="en-US" sz="1400" dirty="0" smtClean="0">
                <a:solidFill>
                  <a:schemeClr val="tx1"/>
                </a:solidFill>
                <a:latin typeface="+mj-ea"/>
                <a:ea typeface="+mj-ea"/>
              </a:rPr>
              <a:t>）</a:t>
            </a:r>
            <a:r>
              <a:rPr lang="ja-JP" altLang="ja-JP" sz="1400" dirty="0" smtClean="0">
                <a:solidFill>
                  <a:schemeClr val="tx1"/>
                </a:solidFill>
                <a:latin typeface="+mj-ea"/>
                <a:ea typeface="+mj-ea"/>
              </a:rPr>
              <a:t>民間事業者での二次利用によりエンドユーザーの利便性が向上する</a:t>
            </a:r>
            <a:endParaRPr lang="ja-JP" altLang="en-US" sz="1400" dirty="0" smtClean="0">
              <a:solidFill>
                <a:schemeClr val="tx1"/>
              </a:solidFill>
              <a:latin typeface="+mj-ea"/>
              <a:ea typeface="+mj-ea"/>
            </a:endParaRPr>
          </a:p>
          <a:p>
            <a:pPr marL="269875" indent="-269875"/>
            <a:r>
              <a:rPr lang="ja-JP" altLang="en-US" sz="1400" dirty="0" smtClean="0">
                <a:solidFill>
                  <a:schemeClr val="tx1"/>
                </a:solidFill>
                <a:latin typeface="+mj-ea"/>
                <a:ea typeface="+mj-ea"/>
              </a:rPr>
              <a:t>（</a:t>
            </a:r>
            <a:r>
              <a:rPr lang="en-US" altLang="ja-JP" sz="1400" dirty="0" smtClean="0">
                <a:solidFill>
                  <a:schemeClr val="tx1"/>
                </a:solidFill>
                <a:latin typeface="+mj-ea"/>
                <a:ea typeface="+mj-ea"/>
              </a:rPr>
              <a:t>4</a:t>
            </a:r>
            <a:r>
              <a:rPr lang="ja-JP" altLang="en-US" sz="1400" dirty="0" smtClean="0">
                <a:solidFill>
                  <a:schemeClr val="tx1"/>
                </a:solidFill>
                <a:latin typeface="+mj-ea"/>
                <a:ea typeface="+mj-ea"/>
              </a:rPr>
              <a:t>）様々なステークホルダー</a:t>
            </a:r>
            <a:r>
              <a:rPr lang="en-US" altLang="ja-JP" sz="1400" dirty="0" smtClean="0">
                <a:solidFill>
                  <a:schemeClr val="tx1"/>
                </a:solidFill>
                <a:latin typeface="+mj-ea"/>
                <a:ea typeface="+mj-ea"/>
              </a:rPr>
              <a:t>(</a:t>
            </a:r>
            <a:r>
              <a:rPr lang="ja-JP" altLang="en-US" sz="1400" dirty="0" smtClean="0">
                <a:solidFill>
                  <a:schemeClr val="tx1"/>
                </a:solidFill>
                <a:latin typeface="+mj-ea"/>
                <a:ea typeface="+mj-ea"/>
              </a:rPr>
              <a:t>自治体、不動産会社、</a:t>
            </a:r>
            <a:r>
              <a:rPr lang="en-US" altLang="ja-JP" sz="1400" dirty="0" smtClean="0">
                <a:solidFill>
                  <a:schemeClr val="tx1"/>
                </a:solidFill>
                <a:latin typeface="+mj-ea"/>
                <a:ea typeface="+mj-ea"/>
              </a:rPr>
              <a:t>PPP/PFI</a:t>
            </a:r>
            <a:r>
              <a:rPr lang="ja-JP" altLang="en-US" sz="1400" dirty="0" smtClean="0">
                <a:solidFill>
                  <a:schemeClr val="tx1"/>
                </a:solidFill>
                <a:latin typeface="+mj-ea"/>
                <a:ea typeface="+mj-ea"/>
              </a:rPr>
              <a:t>事業者</a:t>
            </a:r>
            <a:r>
              <a:rPr lang="en-US" altLang="ja-JP" sz="1400" dirty="0" smtClean="0">
                <a:solidFill>
                  <a:schemeClr val="tx1"/>
                </a:solidFill>
                <a:latin typeface="+mj-ea"/>
                <a:ea typeface="+mj-ea"/>
              </a:rPr>
              <a:t>)</a:t>
            </a:r>
            <a:r>
              <a:rPr lang="ja-JP" altLang="en-US" sz="1400" dirty="0" smtClean="0">
                <a:solidFill>
                  <a:schemeClr val="tx1"/>
                </a:solidFill>
                <a:latin typeface="+mj-ea"/>
                <a:ea typeface="+mj-ea"/>
              </a:rPr>
              <a:t>の業務効率が向上する</a:t>
            </a:r>
            <a:endParaRPr lang="ja-JP" altLang="en-US" sz="1400" dirty="0">
              <a:solidFill>
                <a:schemeClr val="tx1"/>
              </a:solidFill>
              <a:latin typeface="+mj-ea"/>
              <a:ea typeface="+mj-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１．実証背景・目的</a:t>
            </a:r>
            <a:endParaRPr kumimoji="1" lang="ja-JP" altLang="en-US" dirty="0"/>
          </a:p>
        </p:txBody>
      </p:sp>
      <p:sp>
        <p:nvSpPr>
          <p:cNvPr id="15" name="スライド番号プレースホルダ 14"/>
          <p:cNvSpPr>
            <a:spLocks noGrp="1"/>
          </p:cNvSpPr>
          <p:nvPr>
            <p:ph type="sldNum" sz="quarter" idx="4"/>
          </p:nvPr>
        </p:nvSpPr>
        <p:spPr/>
        <p:txBody>
          <a:bodyPr/>
          <a:lstStyle/>
          <a:p>
            <a:fld id="{582DF298-D7A2-4B20-BEC1-6098A5F3190C}" type="slidenum">
              <a:rPr kumimoji="1" lang="ja-JP" altLang="en-US" smtClean="0"/>
              <a:pPr/>
              <a:t>1</a:t>
            </a:fld>
            <a:endParaRPr kumimoji="1" lang="ja-JP" altLang="en-US"/>
          </a:p>
        </p:txBody>
      </p:sp>
      <p:sp>
        <p:nvSpPr>
          <p:cNvPr id="16" name="正方形/長方形 15"/>
          <p:cNvSpPr/>
          <p:nvPr/>
        </p:nvSpPr>
        <p:spPr>
          <a:xfrm>
            <a:off x="156372" y="888984"/>
            <a:ext cx="8820000" cy="3420000"/>
          </a:xfrm>
          <a:prstGeom prst="rect">
            <a:avLst/>
          </a:prstGeom>
          <a:solidFill>
            <a:schemeClr val="tx2">
              <a:lumMod val="40000"/>
              <a:lumOff val="6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schemeClr val="lt1"/>
              </a:solidFill>
            </a:endParaRPr>
          </a:p>
        </p:txBody>
      </p:sp>
      <p:sp>
        <p:nvSpPr>
          <p:cNvPr id="17" name="正方形/長方形 16"/>
          <p:cNvSpPr/>
          <p:nvPr/>
        </p:nvSpPr>
        <p:spPr>
          <a:xfrm>
            <a:off x="930370" y="930244"/>
            <a:ext cx="3724145" cy="3334258"/>
          </a:xfrm>
          <a:prstGeom prst="rect">
            <a:avLst/>
          </a:prstGeom>
          <a:solidFill>
            <a:schemeClr val="bg1"/>
          </a:solidFill>
          <a:effectLst/>
        </p:spPr>
        <p:style>
          <a:lnRef idx="1">
            <a:schemeClr val="accent1"/>
          </a:lnRef>
          <a:fillRef idx="2">
            <a:schemeClr val="accent1"/>
          </a:fillRef>
          <a:effectRef idx="1">
            <a:schemeClr val="accent1"/>
          </a:effectRef>
          <a:fontRef idx="minor">
            <a:schemeClr val="dk1"/>
          </a:fontRef>
        </p:style>
        <p:txBody>
          <a:bodyPr wrap="square">
            <a:noAutofit/>
          </a:bodyPr>
          <a:lstStyle/>
          <a:p>
            <a:pPr marL="228600" indent="-228600"/>
            <a:r>
              <a:rPr lang="en-US" altLang="ja-JP" sz="1200" dirty="0" smtClean="0">
                <a:latin typeface="+mn-ea"/>
              </a:rPr>
              <a:t>【</a:t>
            </a:r>
            <a:r>
              <a:rPr lang="ja-JP" altLang="en-US" sz="1200" dirty="0">
                <a:latin typeface="+mn-ea"/>
              </a:rPr>
              <a:t>電子行政オープンデータ</a:t>
            </a:r>
            <a:r>
              <a:rPr lang="ja-JP" altLang="en-US" sz="1200" dirty="0" smtClean="0">
                <a:latin typeface="+mn-ea"/>
              </a:rPr>
              <a:t>戦略（</a:t>
            </a:r>
            <a:r>
              <a:rPr lang="en-US" altLang="ja-JP" sz="1200" dirty="0" smtClean="0">
                <a:latin typeface="+mn-ea"/>
              </a:rPr>
              <a:t>H24.7</a:t>
            </a:r>
            <a:r>
              <a:rPr lang="ja-JP" altLang="en-US" sz="1200" dirty="0" smtClean="0">
                <a:latin typeface="+mn-ea"/>
              </a:rPr>
              <a:t>）</a:t>
            </a:r>
            <a:r>
              <a:rPr lang="en-US" altLang="ja-JP" sz="1200" dirty="0" smtClean="0">
                <a:latin typeface="+mn-ea"/>
              </a:rPr>
              <a:t>】</a:t>
            </a:r>
          </a:p>
          <a:p>
            <a:pPr marL="228600" indent="-228600">
              <a:buFont typeface="Arial" pitchFamily="34" charset="0"/>
              <a:buChar char="•"/>
            </a:pPr>
            <a:r>
              <a:rPr lang="ja-JP" altLang="en-US" sz="1200" dirty="0" smtClean="0">
                <a:latin typeface="+mn-ea"/>
              </a:rPr>
              <a:t>公共データを社会全体で効率的に活用促進するための基本戦略</a:t>
            </a:r>
            <a:endParaRPr lang="en-US" altLang="ja-JP" sz="1200" dirty="0" smtClean="0">
              <a:latin typeface="+mn-ea"/>
            </a:endParaRPr>
          </a:p>
          <a:p>
            <a:pPr marL="228600" indent="-228600">
              <a:buFont typeface="Arial" pitchFamily="34" charset="0"/>
              <a:buChar char="•"/>
            </a:pPr>
            <a:r>
              <a:rPr lang="ja-JP" altLang="en-US" sz="1200" dirty="0" smtClean="0">
                <a:latin typeface="+mn-ea"/>
              </a:rPr>
              <a:t>総務省では、情報流通連携基盤の構築と、実証実験によるモデルケースの取りまとめを進めてきた。</a:t>
            </a:r>
            <a:r>
              <a:rPr lang="en-US" altLang="ja-JP" sz="1200" dirty="0" smtClean="0">
                <a:latin typeface="+mn-ea"/>
              </a:rPr>
              <a:t/>
            </a:r>
            <a:br>
              <a:rPr lang="en-US" altLang="ja-JP" sz="1200" dirty="0" smtClean="0">
                <a:latin typeface="+mn-ea"/>
              </a:rPr>
            </a:br>
            <a:r>
              <a:rPr lang="ja-JP" altLang="en-US" sz="1000" dirty="0" smtClean="0">
                <a:latin typeface="+mn-ea"/>
              </a:rPr>
              <a:t>（</a:t>
            </a:r>
            <a:r>
              <a:rPr lang="en-US" altLang="ja-JP" sz="1000" dirty="0" smtClean="0">
                <a:latin typeface="+mn-ea"/>
              </a:rPr>
              <a:t>H24</a:t>
            </a:r>
            <a:r>
              <a:rPr lang="ja-JP" altLang="en-US" sz="1000" dirty="0" smtClean="0">
                <a:latin typeface="+mn-ea"/>
              </a:rPr>
              <a:t>年度５テーマ、</a:t>
            </a:r>
            <a:r>
              <a:rPr lang="en-US" altLang="ja-JP" sz="1000" dirty="0" smtClean="0">
                <a:latin typeface="+mn-ea"/>
              </a:rPr>
              <a:t>H25</a:t>
            </a:r>
            <a:r>
              <a:rPr lang="ja-JP" altLang="en-US" sz="1000" dirty="0" smtClean="0">
                <a:latin typeface="+mn-ea"/>
              </a:rPr>
              <a:t>年度６テーマ、</a:t>
            </a:r>
            <a:r>
              <a:rPr lang="en-US" altLang="ja-JP" sz="1000" dirty="0" smtClean="0">
                <a:latin typeface="+mn-ea"/>
              </a:rPr>
              <a:t>H26</a:t>
            </a:r>
            <a:r>
              <a:rPr lang="ja-JP" altLang="en-US" sz="1000" dirty="0" smtClean="0">
                <a:latin typeface="+mn-ea"/>
              </a:rPr>
              <a:t>年度１テーマ）</a:t>
            </a:r>
            <a:endParaRPr lang="en-US" altLang="ja-JP" sz="1000" dirty="0" smtClean="0">
              <a:latin typeface="+mn-ea"/>
            </a:endParaRPr>
          </a:p>
        </p:txBody>
      </p:sp>
      <p:sp>
        <p:nvSpPr>
          <p:cNvPr id="18" name="正方形/長方形 17"/>
          <p:cNvSpPr/>
          <p:nvPr/>
        </p:nvSpPr>
        <p:spPr>
          <a:xfrm>
            <a:off x="280613" y="930243"/>
            <a:ext cx="543739" cy="307777"/>
          </a:xfrm>
          <a:prstGeom prst="rect">
            <a:avLst/>
          </a:prstGeom>
          <a:effectLst/>
        </p:spPr>
        <p:txBody>
          <a:bodyPr wrap="none">
            <a:spAutoFit/>
          </a:bodyPr>
          <a:lstStyle/>
          <a:p>
            <a:r>
              <a:rPr lang="ja-JP" altLang="en-US" sz="1400" dirty="0" smtClean="0"/>
              <a:t>背景</a:t>
            </a:r>
            <a:endParaRPr lang="ja-JP" altLang="en-US" sz="1400" dirty="0"/>
          </a:p>
        </p:txBody>
      </p:sp>
      <p:sp>
        <p:nvSpPr>
          <p:cNvPr id="19" name="正方形/長方形 18"/>
          <p:cNvSpPr/>
          <p:nvPr/>
        </p:nvSpPr>
        <p:spPr>
          <a:xfrm>
            <a:off x="4781550" y="930243"/>
            <a:ext cx="4104000" cy="3334259"/>
          </a:xfrm>
          <a:prstGeom prst="rect">
            <a:avLst/>
          </a:prstGeom>
          <a:solidFill>
            <a:schemeClr val="bg1"/>
          </a:solidFill>
          <a:effectLst/>
        </p:spPr>
        <p:style>
          <a:lnRef idx="1">
            <a:schemeClr val="accent1"/>
          </a:lnRef>
          <a:fillRef idx="2">
            <a:schemeClr val="accent1"/>
          </a:fillRef>
          <a:effectRef idx="1">
            <a:schemeClr val="accent1"/>
          </a:effectRef>
          <a:fontRef idx="minor">
            <a:schemeClr val="dk1"/>
          </a:fontRef>
        </p:style>
        <p:txBody>
          <a:bodyPr wrap="square">
            <a:noAutofit/>
          </a:bodyPr>
          <a:lstStyle/>
          <a:p>
            <a:pPr marL="228600" lvl="1" indent="-228600"/>
            <a:r>
              <a:rPr lang="en-US" altLang="ja-JP" sz="1200" dirty="0" smtClean="0">
                <a:latin typeface="+mn-ea"/>
              </a:rPr>
              <a:t>【</a:t>
            </a:r>
            <a:r>
              <a:rPr lang="ja-JP" altLang="en-US" sz="1200" dirty="0" smtClean="0">
                <a:latin typeface="+mn-ea"/>
              </a:rPr>
              <a:t>「公共施設等総合管理計画」の策定要請（</a:t>
            </a:r>
            <a:r>
              <a:rPr lang="en-US" altLang="ja-JP" sz="1200" dirty="0" smtClean="0">
                <a:latin typeface="+mn-ea"/>
              </a:rPr>
              <a:t>H26.4.22</a:t>
            </a:r>
            <a:r>
              <a:rPr lang="ja-JP" altLang="en-US" sz="1200" dirty="0" smtClean="0">
                <a:latin typeface="+mn-ea"/>
              </a:rPr>
              <a:t>）</a:t>
            </a:r>
            <a:r>
              <a:rPr lang="en-US" altLang="ja-JP" sz="1200" dirty="0" smtClean="0">
                <a:latin typeface="+mn-ea"/>
              </a:rPr>
              <a:t>】</a:t>
            </a:r>
            <a:endParaRPr lang="en-US" altLang="ja-JP" sz="1200" dirty="0">
              <a:latin typeface="+mn-ea"/>
            </a:endParaRPr>
          </a:p>
          <a:p>
            <a:pPr marL="180975" lvl="1" indent="-95250">
              <a:buFont typeface="Arial"/>
              <a:buChar char="•"/>
            </a:pPr>
            <a:r>
              <a:rPr lang="ja-JP" altLang="en-US" sz="1200" dirty="0" smtClean="0">
                <a:latin typeface="+mn-ea"/>
              </a:rPr>
              <a:t>民間活力の活用のため、公共施設等に関する情報については、積極的な公開に努める</a:t>
            </a:r>
            <a:endParaRPr lang="en-US" altLang="ja-JP" sz="1200" dirty="0" smtClean="0">
              <a:latin typeface="+mn-ea"/>
            </a:endParaRPr>
          </a:p>
          <a:p>
            <a:pPr marL="180975" lvl="1" indent="-95250">
              <a:buFont typeface="Arial"/>
              <a:buChar char="•"/>
            </a:pPr>
            <a:r>
              <a:rPr lang="en-US" altLang="ja-JP" sz="1200" dirty="0" smtClean="0">
                <a:latin typeface="+mn-ea"/>
              </a:rPr>
              <a:t>PPP</a:t>
            </a:r>
            <a:r>
              <a:rPr lang="ja-JP" altLang="en-US" sz="1200" baseline="30000" dirty="0" smtClean="0">
                <a:latin typeface="+mn-ea"/>
              </a:rPr>
              <a:t>*</a:t>
            </a:r>
            <a:r>
              <a:rPr lang="en-US" altLang="ja-JP" sz="1200" baseline="30000" dirty="0" smtClean="0">
                <a:latin typeface="+mn-ea"/>
              </a:rPr>
              <a:t>1</a:t>
            </a:r>
            <a:r>
              <a:rPr lang="en-US" altLang="ja-JP" sz="1200" dirty="0" smtClean="0">
                <a:latin typeface="+mn-ea"/>
              </a:rPr>
              <a:t>/PFI</a:t>
            </a:r>
            <a:r>
              <a:rPr lang="ja-JP" altLang="en-US" sz="1200" baseline="30000" dirty="0" smtClean="0">
                <a:latin typeface="+mn-ea"/>
              </a:rPr>
              <a:t>*</a:t>
            </a:r>
            <a:r>
              <a:rPr lang="en-US" altLang="ja-JP" sz="1200" baseline="30000" dirty="0" smtClean="0">
                <a:latin typeface="+mn-ea"/>
              </a:rPr>
              <a:t>2</a:t>
            </a:r>
            <a:r>
              <a:rPr lang="ja-JP" altLang="en-US" sz="1200" dirty="0" smtClean="0">
                <a:latin typeface="+mn-ea"/>
              </a:rPr>
              <a:t>の積極的な活用を検討</a:t>
            </a:r>
            <a:endParaRPr lang="en-US" altLang="ja-JP" sz="1200" dirty="0" smtClean="0">
              <a:latin typeface="+mn-ea"/>
            </a:endParaRPr>
          </a:p>
          <a:p>
            <a:pPr marL="228600" indent="-228600"/>
            <a:r>
              <a:rPr lang="en-US" altLang="ja-JP" sz="1200" dirty="0" smtClean="0">
                <a:latin typeface="+mn-ea"/>
              </a:rPr>
              <a:t>【</a:t>
            </a:r>
            <a:r>
              <a:rPr lang="ja-JP" altLang="en-US" sz="1200" dirty="0" smtClean="0">
                <a:latin typeface="+mn-ea"/>
              </a:rPr>
              <a:t>今後の地方公会計の整備促進について（</a:t>
            </a:r>
            <a:r>
              <a:rPr lang="en-US" altLang="ja-JP" sz="1200" dirty="0" smtClean="0">
                <a:latin typeface="+mn-ea"/>
              </a:rPr>
              <a:t>H26.5.23</a:t>
            </a:r>
            <a:r>
              <a:rPr lang="ja-JP" altLang="en-US" sz="1200" dirty="0" smtClean="0">
                <a:latin typeface="+mn-ea"/>
              </a:rPr>
              <a:t>）</a:t>
            </a:r>
            <a:r>
              <a:rPr lang="en-US" altLang="ja-JP" sz="1200" dirty="0" smtClean="0">
                <a:latin typeface="+mn-ea"/>
              </a:rPr>
              <a:t>】</a:t>
            </a:r>
          </a:p>
          <a:p>
            <a:pPr marL="180975" lvl="1" indent="-95250">
              <a:buFont typeface="Arial"/>
              <a:buChar char="•"/>
            </a:pPr>
            <a:r>
              <a:rPr lang="ja-JP" altLang="en-US" sz="1200" dirty="0" smtClean="0">
                <a:latin typeface="+mn-ea"/>
              </a:rPr>
              <a:t>固定資産台帳整備の準備（資産の棚卸等）を要請</a:t>
            </a:r>
            <a:endParaRPr lang="en-US" altLang="ja-JP" sz="1200" dirty="0" smtClean="0">
              <a:latin typeface="+mn-ea"/>
            </a:endParaRPr>
          </a:p>
          <a:p>
            <a:pPr marL="228600" lvl="1" indent="-228600"/>
            <a:r>
              <a:rPr lang="en-US" altLang="ja-JP" sz="1200" dirty="0" smtClean="0">
                <a:latin typeface="+mn-ea"/>
              </a:rPr>
              <a:t>【</a:t>
            </a:r>
            <a:r>
              <a:rPr lang="ja-JP" altLang="en-US" sz="1200" dirty="0" smtClean="0">
                <a:latin typeface="+mn-ea"/>
              </a:rPr>
              <a:t>「財務書類作成要領」及び「資産評価及び固定資産台帳整備の手引き」の公表について（</a:t>
            </a:r>
            <a:r>
              <a:rPr lang="en-US" altLang="ja-JP" sz="1200" dirty="0" smtClean="0">
                <a:latin typeface="+mn-ea"/>
              </a:rPr>
              <a:t>H26.9.30</a:t>
            </a:r>
            <a:r>
              <a:rPr lang="ja-JP" altLang="en-US" sz="1200" dirty="0" smtClean="0">
                <a:latin typeface="+mn-ea"/>
              </a:rPr>
              <a:t>）</a:t>
            </a:r>
            <a:r>
              <a:rPr lang="en-US" altLang="ja-JP" sz="1200" dirty="0" smtClean="0">
                <a:latin typeface="+mn-ea"/>
              </a:rPr>
              <a:t>】</a:t>
            </a:r>
          </a:p>
          <a:p>
            <a:pPr marL="180975" lvl="1" indent="-95250">
              <a:buFont typeface="Arial"/>
              <a:buChar char="•"/>
            </a:pPr>
            <a:r>
              <a:rPr lang="ja-JP" altLang="en-US" sz="1200" dirty="0" smtClean="0">
                <a:latin typeface="+mn-ea"/>
              </a:rPr>
              <a:t>固定資産台帳については、公表を前提とすることとする</a:t>
            </a:r>
            <a:endParaRPr lang="en-US" altLang="ja-JP" sz="1200" dirty="0" smtClean="0">
              <a:latin typeface="+mn-ea"/>
            </a:endParaRPr>
          </a:p>
          <a:p>
            <a:pPr marL="228600" lvl="1" indent="-228600"/>
            <a:r>
              <a:rPr lang="en-US" altLang="ja-JP" sz="1200" dirty="0" smtClean="0">
                <a:latin typeface="+mn-ea"/>
              </a:rPr>
              <a:t>【</a:t>
            </a:r>
            <a:r>
              <a:rPr lang="ja-JP" altLang="en-US" sz="1200" dirty="0" smtClean="0">
                <a:latin typeface="+mn-ea"/>
              </a:rPr>
              <a:t>統一的な基準による地方公会計の整備促進について（</a:t>
            </a:r>
            <a:r>
              <a:rPr lang="en-US" altLang="ja-JP" sz="1200" dirty="0" smtClean="0">
                <a:latin typeface="+mn-ea"/>
              </a:rPr>
              <a:t>H27.1.23</a:t>
            </a:r>
            <a:r>
              <a:rPr lang="ja-JP" altLang="en-US" sz="1200" dirty="0" smtClean="0">
                <a:latin typeface="+mn-ea"/>
              </a:rPr>
              <a:t>）</a:t>
            </a:r>
            <a:r>
              <a:rPr lang="en-US" altLang="ja-JP" sz="1200" dirty="0" smtClean="0">
                <a:latin typeface="+mn-ea"/>
              </a:rPr>
              <a:t>】</a:t>
            </a:r>
          </a:p>
          <a:p>
            <a:pPr marL="180975" lvl="1" indent="-95250">
              <a:buFont typeface="Arial"/>
              <a:buChar char="•"/>
            </a:pPr>
            <a:r>
              <a:rPr lang="ja-JP" altLang="en-US" sz="1200" dirty="0" smtClean="0">
                <a:latin typeface="+mn-ea"/>
              </a:rPr>
              <a:t>「統一的な基準による地方公会計マニュアル」を取りまとめた</a:t>
            </a:r>
            <a:endParaRPr lang="en-US" altLang="ja-JP" sz="1200" dirty="0" smtClean="0">
              <a:latin typeface="+mn-ea"/>
            </a:endParaRPr>
          </a:p>
          <a:p>
            <a:pPr marL="180975" lvl="1" indent="-95250">
              <a:buFont typeface="Arial"/>
              <a:buChar char="•"/>
            </a:pPr>
            <a:r>
              <a:rPr lang="ja-JP" altLang="en-US" sz="1200" dirty="0" smtClean="0">
                <a:latin typeface="+mn-ea"/>
              </a:rPr>
              <a:t>公共施設等の老朽化対策にも活用可能である固定資産台帳が未整備である地方公共団体においては、早期に同台帳を整備することが望まれる</a:t>
            </a:r>
            <a:endParaRPr lang="en-US" altLang="ja-JP" sz="1200" dirty="0" smtClean="0">
              <a:latin typeface="+mn-ea"/>
            </a:endParaRPr>
          </a:p>
          <a:p>
            <a:pPr marL="228600" lvl="1" indent="-228600">
              <a:buFont typeface="Arial"/>
              <a:buChar char="•"/>
            </a:pPr>
            <a:endParaRPr lang="en-US" altLang="ja-JP" sz="1200" dirty="0" smtClean="0">
              <a:latin typeface="+mn-ea"/>
            </a:endParaRPr>
          </a:p>
          <a:p>
            <a:pPr marL="228600" lvl="1" indent="-228600"/>
            <a:endParaRPr lang="en-US" altLang="ja-JP" sz="1200" dirty="0" smtClean="0">
              <a:latin typeface="+mn-ea"/>
            </a:endParaRPr>
          </a:p>
        </p:txBody>
      </p:sp>
      <p:pic>
        <p:nvPicPr>
          <p:cNvPr id="20" name="Picture 2"/>
          <p:cNvPicPr>
            <a:picLocks noChangeAspect="1" noChangeArrowheads="1"/>
          </p:cNvPicPr>
          <p:nvPr/>
        </p:nvPicPr>
        <p:blipFill>
          <a:blip r:embed="rId2" cstate="print"/>
          <a:srcRect/>
          <a:stretch>
            <a:fillRect/>
          </a:stretch>
        </p:blipFill>
        <p:spPr bwMode="auto">
          <a:xfrm>
            <a:off x="1091579" y="2073076"/>
            <a:ext cx="3410315" cy="2078776"/>
          </a:xfrm>
          <a:prstGeom prst="rect">
            <a:avLst/>
          </a:prstGeom>
          <a:noFill/>
          <a:ln w="9525">
            <a:noFill/>
            <a:miter lim="800000"/>
            <a:headEnd/>
            <a:tailEnd/>
          </a:ln>
          <a:effectLst/>
        </p:spPr>
      </p:pic>
      <p:sp>
        <p:nvSpPr>
          <p:cNvPr id="21" name="正方形/長方形 20"/>
          <p:cNvSpPr/>
          <p:nvPr/>
        </p:nvSpPr>
        <p:spPr>
          <a:xfrm>
            <a:off x="156372" y="4388253"/>
            <a:ext cx="8820000" cy="1656000"/>
          </a:xfrm>
          <a:prstGeom prst="rect">
            <a:avLst/>
          </a:prstGeom>
          <a:solidFill>
            <a:schemeClr val="tx2">
              <a:lumMod val="40000"/>
              <a:lumOff val="6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280613" y="4539192"/>
            <a:ext cx="543739" cy="307777"/>
          </a:xfrm>
          <a:prstGeom prst="rect">
            <a:avLst/>
          </a:prstGeom>
          <a:effectLst/>
        </p:spPr>
        <p:txBody>
          <a:bodyPr wrap="none">
            <a:spAutoFit/>
          </a:bodyPr>
          <a:lstStyle/>
          <a:p>
            <a:r>
              <a:rPr lang="ja-JP" altLang="en-US" sz="1400" dirty="0" smtClean="0"/>
              <a:t>目的</a:t>
            </a:r>
            <a:endParaRPr lang="ja-JP" altLang="en-US" sz="1400" dirty="0"/>
          </a:p>
        </p:txBody>
      </p:sp>
      <p:sp>
        <p:nvSpPr>
          <p:cNvPr id="23" name="正方形/長方形 22"/>
          <p:cNvSpPr/>
          <p:nvPr/>
        </p:nvSpPr>
        <p:spPr>
          <a:xfrm>
            <a:off x="930370" y="4961545"/>
            <a:ext cx="7955180" cy="504000"/>
          </a:xfrm>
          <a:prstGeom prst="rect">
            <a:avLst/>
          </a:prstGeom>
          <a:solidFill>
            <a:schemeClr val="bg1"/>
          </a:solidFill>
          <a:effectLst/>
        </p:spPr>
        <p:style>
          <a:lnRef idx="1">
            <a:schemeClr val="accent1"/>
          </a:lnRef>
          <a:fillRef idx="2">
            <a:schemeClr val="accent1"/>
          </a:fillRef>
          <a:effectRef idx="1">
            <a:schemeClr val="accent1"/>
          </a:effectRef>
          <a:fontRef idx="minor">
            <a:schemeClr val="dk1"/>
          </a:fontRef>
        </p:style>
        <p:txBody>
          <a:bodyPr wrap="square">
            <a:spAutoFit/>
          </a:bodyPr>
          <a:lstStyle/>
          <a:p>
            <a:pPr marL="228600" indent="-228600"/>
            <a:r>
              <a:rPr lang="ja-JP" altLang="en-US" sz="1200" dirty="0" smtClean="0"/>
              <a:t>②</a:t>
            </a:r>
            <a:r>
              <a:rPr lang="en-US" altLang="ja-JP" sz="1200" dirty="0" smtClean="0"/>
              <a:t>	</a:t>
            </a:r>
            <a:r>
              <a:rPr lang="ja-JP" altLang="en-US" sz="1200" dirty="0" smtClean="0"/>
              <a:t>社会</a:t>
            </a:r>
            <a:r>
              <a:rPr lang="ja-JP" altLang="en-US" sz="1200" dirty="0"/>
              <a:t>に散在している大量の公共施設等情報を収集・加工し付加価値をつけて国民に提供する</a:t>
            </a:r>
            <a:r>
              <a:rPr lang="ja-JP" altLang="en-US" sz="1200" u="sng" dirty="0"/>
              <a:t>公益的サービスモデルを構築し普及させることで、公共</a:t>
            </a:r>
            <a:r>
              <a:rPr lang="ja-JP" altLang="en-US" sz="1200" u="sng" dirty="0" smtClean="0"/>
              <a:t>施設等情報の利活用による効用の最大化に貢献する</a:t>
            </a:r>
            <a:endParaRPr lang="en-US" altLang="ja-JP" sz="1200" u="sng" dirty="0" smtClean="0"/>
          </a:p>
        </p:txBody>
      </p:sp>
      <p:sp>
        <p:nvSpPr>
          <p:cNvPr id="24" name="正方形/長方形 23"/>
          <p:cNvSpPr/>
          <p:nvPr/>
        </p:nvSpPr>
        <p:spPr>
          <a:xfrm>
            <a:off x="930370" y="5489736"/>
            <a:ext cx="7955180" cy="504000"/>
          </a:xfrm>
          <a:prstGeom prst="rect">
            <a:avLst/>
          </a:prstGeom>
          <a:solidFill>
            <a:schemeClr val="bg1"/>
          </a:solidFill>
          <a:effectLst/>
        </p:spPr>
        <p:style>
          <a:lnRef idx="1">
            <a:schemeClr val="accent1"/>
          </a:lnRef>
          <a:fillRef idx="2">
            <a:schemeClr val="accent1"/>
          </a:fillRef>
          <a:effectRef idx="1">
            <a:schemeClr val="accent1"/>
          </a:effectRef>
          <a:fontRef idx="minor">
            <a:schemeClr val="dk1"/>
          </a:fontRef>
        </p:style>
        <p:txBody>
          <a:bodyPr wrap="square">
            <a:spAutoFit/>
          </a:bodyPr>
          <a:lstStyle/>
          <a:p>
            <a:pPr marL="228600" indent="-228600"/>
            <a:r>
              <a:rPr lang="ja-JP" altLang="en-US" sz="1200" dirty="0" smtClean="0"/>
              <a:t>③</a:t>
            </a:r>
            <a:r>
              <a:rPr lang="en-US" altLang="ja-JP" sz="1200" dirty="0" smtClean="0"/>
              <a:t>	</a:t>
            </a:r>
            <a:r>
              <a:rPr lang="ja-JP" altLang="en-US" sz="1200" dirty="0" smtClean="0"/>
              <a:t>公共</a:t>
            </a:r>
            <a:r>
              <a:rPr lang="ja-JP" altLang="en-US" sz="1200" dirty="0"/>
              <a:t>施設等情報以外の情報と公共施設等情報を組み合わせることに</a:t>
            </a:r>
            <a:r>
              <a:rPr lang="ja-JP" altLang="en-US" sz="1200" dirty="0" smtClean="0"/>
              <a:t>より、公共施設等の整備に係る社会的な課題解決に貢献できる有益な新たな情報の価値を創造し、情報流通</a:t>
            </a:r>
            <a:r>
              <a:rPr lang="ja-JP" altLang="en-US" sz="1200" dirty="0"/>
              <a:t>連携基盤を普及させるための課題を抽出</a:t>
            </a:r>
            <a:r>
              <a:rPr lang="ja-JP" altLang="en-US" sz="1200" dirty="0" smtClean="0"/>
              <a:t>する</a:t>
            </a:r>
            <a:endParaRPr lang="en-US" altLang="ja-JP" sz="1200" dirty="0" smtClean="0"/>
          </a:p>
        </p:txBody>
      </p:sp>
      <p:sp>
        <p:nvSpPr>
          <p:cNvPr id="25" name="正方形/長方形 24"/>
          <p:cNvSpPr/>
          <p:nvPr/>
        </p:nvSpPr>
        <p:spPr>
          <a:xfrm>
            <a:off x="930370" y="4433877"/>
            <a:ext cx="7955180" cy="461665"/>
          </a:xfrm>
          <a:prstGeom prst="rect">
            <a:avLst/>
          </a:prstGeom>
          <a:solidFill>
            <a:schemeClr val="bg1"/>
          </a:solidFill>
          <a:effectLst/>
        </p:spPr>
        <p:style>
          <a:lnRef idx="1">
            <a:schemeClr val="accent1"/>
          </a:lnRef>
          <a:fillRef idx="2">
            <a:schemeClr val="accent1"/>
          </a:fillRef>
          <a:effectRef idx="1">
            <a:schemeClr val="accent1"/>
          </a:effectRef>
          <a:fontRef idx="minor">
            <a:schemeClr val="dk1"/>
          </a:fontRef>
        </p:style>
        <p:txBody>
          <a:bodyPr wrap="square">
            <a:spAutoFit/>
          </a:bodyPr>
          <a:lstStyle/>
          <a:p>
            <a:pPr marL="228600" indent="-228600"/>
            <a:r>
              <a:rPr lang="ja-JP" altLang="en-US" sz="1200" dirty="0" smtClean="0"/>
              <a:t>①</a:t>
            </a:r>
            <a:r>
              <a:rPr lang="en-US" altLang="ja-JP" sz="1200" dirty="0" smtClean="0"/>
              <a:t>	</a:t>
            </a:r>
            <a:r>
              <a:rPr lang="ja-JP" altLang="en-US" sz="1200" dirty="0"/>
              <a:t>公共</a:t>
            </a:r>
            <a:r>
              <a:rPr lang="ja-JP" altLang="en-US" sz="1200" dirty="0" smtClean="0"/>
              <a:t>施設等</a:t>
            </a:r>
            <a:r>
              <a:rPr lang="ja-JP" altLang="en-US" sz="1200" dirty="0"/>
              <a:t>情報のデータ規格を検討</a:t>
            </a:r>
            <a:r>
              <a:rPr lang="ja-JP" altLang="en-US" sz="1200" dirty="0" smtClean="0"/>
              <a:t>し定義</a:t>
            </a:r>
            <a:r>
              <a:rPr lang="ja-JP" altLang="en-US" sz="1200" dirty="0"/>
              <a:t>する</a:t>
            </a:r>
            <a:r>
              <a:rPr lang="ja-JP" altLang="en-US" sz="1200" dirty="0" smtClean="0"/>
              <a:t>ことで、 情報流通連携基盤の公共施設等情報における適用性を実証する</a:t>
            </a:r>
            <a:endParaRPr lang="ja-JP" altLang="en-US" sz="1200" dirty="0"/>
          </a:p>
        </p:txBody>
      </p:sp>
      <p:sp>
        <p:nvSpPr>
          <p:cNvPr id="26" name="正方形/長方形 25"/>
          <p:cNvSpPr/>
          <p:nvPr/>
        </p:nvSpPr>
        <p:spPr>
          <a:xfrm>
            <a:off x="156372" y="6079597"/>
            <a:ext cx="8469738" cy="338554"/>
          </a:xfrm>
          <a:prstGeom prst="rect">
            <a:avLst/>
          </a:prstGeom>
        </p:spPr>
        <p:txBody>
          <a:bodyPr wrap="square">
            <a:spAutoFit/>
          </a:bodyPr>
          <a:lstStyle/>
          <a:p>
            <a:pPr marL="177800" indent="-177800"/>
            <a:r>
              <a:rPr lang="ja-JP" altLang="en-US" sz="800" dirty="0" smtClean="0"/>
              <a:t>*</a:t>
            </a:r>
            <a:r>
              <a:rPr lang="en-US" altLang="ja-JP" sz="800" dirty="0" smtClean="0"/>
              <a:t>1	Public Private Partnership </a:t>
            </a:r>
            <a:r>
              <a:rPr lang="en-US" altLang="ja-JP" sz="800" dirty="0" err="1" smtClean="0"/>
              <a:t>の略</a:t>
            </a:r>
            <a:r>
              <a:rPr lang="en-US" altLang="ja-JP" sz="800" dirty="0" smtClean="0"/>
              <a:t>。公共サービスの提供に民間が参画する手法を幅広く捉えた概念で、民間資本や民間のノウハウを利用し、効率化や公共サービスの向上を目指すもの。</a:t>
            </a:r>
          </a:p>
          <a:p>
            <a:pPr marL="177800" indent="-177800"/>
            <a:r>
              <a:rPr lang="ja-JP" altLang="en-US" sz="800" dirty="0" smtClean="0"/>
              <a:t>*</a:t>
            </a:r>
            <a:r>
              <a:rPr lang="en-US" altLang="ja-JP" sz="800" dirty="0" smtClean="0"/>
              <a:t>2	Public Finance Initiative </a:t>
            </a:r>
            <a:r>
              <a:rPr lang="ja-JP" altLang="ja-JP" sz="800" dirty="0" smtClean="0"/>
              <a:t>の略。公共施設等の建設、維持管理、運営等を民間の資金、経営能力及び技術的能力を活用することで、効率化やサービス向上を図る公共事業の手法をいう。</a:t>
            </a:r>
            <a:endParaRPr lang="ja-JP" altLang="en-US" sz="800" dirty="0" smtClean="0">
              <a:latin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正方形/長方形 18"/>
          <p:cNvSpPr/>
          <p:nvPr/>
        </p:nvSpPr>
        <p:spPr>
          <a:xfrm>
            <a:off x="4358963" y="3121461"/>
            <a:ext cx="2853516" cy="2912829"/>
          </a:xfrm>
          <a:prstGeom prst="rect">
            <a:avLst/>
          </a:prstGeom>
          <a:solidFill>
            <a:schemeClr val="accent1">
              <a:lumMod val="20000"/>
              <a:lumOff val="8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91431" tIns="45715" rIns="91431" bIns="45715" rtlCol="0" anchor="ctr"/>
          <a:lstStyle/>
          <a:p>
            <a:pPr algn="ctr"/>
            <a:endParaRPr lang="ja-JP" altLang="en-US" smtClean="0">
              <a:solidFill>
                <a:prstClr val="white"/>
              </a:solidFill>
            </a:endParaRPr>
          </a:p>
        </p:txBody>
      </p:sp>
      <p:sp>
        <p:nvSpPr>
          <p:cNvPr id="11" name="正方形/長方形 10"/>
          <p:cNvSpPr/>
          <p:nvPr/>
        </p:nvSpPr>
        <p:spPr>
          <a:xfrm>
            <a:off x="1268854" y="3121461"/>
            <a:ext cx="2953639" cy="2912829"/>
          </a:xfrm>
          <a:prstGeom prst="rect">
            <a:avLst/>
          </a:prstGeom>
          <a:solidFill>
            <a:schemeClr val="accent3">
              <a:lumMod val="60000"/>
              <a:lumOff val="4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91431" tIns="45715" rIns="91431" bIns="45715" rtlCol="0" anchor="ctr"/>
          <a:lstStyle/>
          <a:p>
            <a:pPr algn="ctr"/>
            <a:endParaRPr lang="ja-JP" altLang="en-US" smtClean="0">
              <a:solidFill>
                <a:prstClr val="white"/>
              </a:solidFill>
            </a:endParaRPr>
          </a:p>
        </p:txBody>
      </p:sp>
      <p:sp>
        <p:nvSpPr>
          <p:cNvPr id="2" name="タイトル 1"/>
          <p:cNvSpPr>
            <a:spLocks noGrp="1"/>
          </p:cNvSpPr>
          <p:nvPr>
            <p:ph type="title"/>
          </p:nvPr>
        </p:nvSpPr>
        <p:spPr/>
        <p:txBody>
          <a:bodyPr/>
          <a:lstStyle/>
          <a:p>
            <a:r>
              <a:rPr kumimoji="1" lang="ja-JP" altLang="en-US" dirty="0" smtClean="0"/>
              <a:t>２．実証概要</a:t>
            </a:r>
            <a:endParaRPr kumimoji="1" lang="ja-JP" altLang="en-US" dirty="0"/>
          </a:p>
        </p:txBody>
      </p:sp>
      <p:pic>
        <p:nvPicPr>
          <p:cNvPr id="3" name="図 2"/>
          <p:cNvPicPr>
            <a:picLocks noChangeAspect="1"/>
          </p:cNvPicPr>
          <p:nvPr/>
        </p:nvPicPr>
        <p:blipFill>
          <a:blip r:embed="rId2" cstate="screen">
            <a:extLst>
              <a:ext uri="{BEBA8EAE-BF5A-486C-A8C5-ECC9F3942E4B}">
                <a14:imgProps xmlns:a14="http://schemas.microsoft.com/office/drawing/2010/main" xmlns="">
                  <a14:imgLayer r:embed="rId3">
                    <a14:imgEffect>
                      <a14:backgroundRemoval t="9524" b="100000" l="9524" r="89881"/>
                    </a14:imgEffect>
                  </a14:imgLayer>
                </a14:imgProps>
              </a:ext>
            </a:extLst>
          </a:blip>
          <a:stretch>
            <a:fillRect/>
          </a:stretch>
        </p:blipFill>
        <p:spPr>
          <a:xfrm>
            <a:off x="2683485" y="3773805"/>
            <a:ext cx="1157657" cy="1119789"/>
          </a:xfrm>
          <a:prstGeom prst="rect">
            <a:avLst/>
          </a:prstGeom>
          <a:ln>
            <a:noFill/>
          </a:ln>
          <a:effectLst>
            <a:outerShdw blurRad="292100" dist="139700" dir="2700000" algn="tl" rotWithShape="0">
              <a:srgbClr val="333333">
                <a:alpha val="65000"/>
              </a:srgbClr>
            </a:outerShdw>
          </a:effectLst>
        </p:spPr>
      </p:pic>
      <p:pic>
        <p:nvPicPr>
          <p:cNvPr id="4" name="図 3"/>
          <p:cNvPicPr>
            <a:picLocks noChangeAspect="1"/>
          </p:cNvPicPr>
          <p:nvPr/>
        </p:nvPicPr>
        <p:blipFill>
          <a:blip r:embed="rId4" cstate="screen"/>
          <a:stretch>
            <a:fillRect/>
          </a:stretch>
        </p:blipFill>
        <p:spPr>
          <a:xfrm>
            <a:off x="3149226" y="4394998"/>
            <a:ext cx="562827" cy="596069"/>
          </a:xfrm>
          <a:prstGeom prst="rect">
            <a:avLst/>
          </a:prstGeom>
          <a:ln>
            <a:noFill/>
          </a:ln>
          <a:effectLst>
            <a:outerShdw blurRad="292100" dist="139700" dir="2700000" algn="tl" rotWithShape="0">
              <a:srgbClr val="333333">
                <a:alpha val="65000"/>
              </a:srgbClr>
            </a:outerShdw>
          </a:effectLst>
        </p:spPr>
      </p:pic>
      <p:sp>
        <p:nvSpPr>
          <p:cNvPr id="5" name="テキスト ボックス 4"/>
          <p:cNvSpPr txBox="1"/>
          <p:nvPr/>
        </p:nvSpPr>
        <p:spPr>
          <a:xfrm>
            <a:off x="1907208" y="3593934"/>
            <a:ext cx="1325426" cy="357054"/>
          </a:xfrm>
          <a:prstGeom prst="ellipse">
            <a:avLst/>
          </a:prstGeom>
        </p:spPr>
        <p:style>
          <a:lnRef idx="1">
            <a:schemeClr val="accent1"/>
          </a:lnRef>
          <a:fillRef idx="2">
            <a:schemeClr val="accent1"/>
          </a:fillRef>
          <a:effectRef idx="1">
            <a:schemeClr val="accent1"/>
          </a:effectRef>
          <a:fontRef idx="minor">
            <a:schemeClr val="dk1"/>
          </a:fontRef>
        </p:style>
        <p:txBody>
          <a:bodyPr wrap="square" lIns="0" rIns="0" rtlCol="0">
            <a:spAutoFit/>
          </a:bodyPr>
          <a:lstStyle/>
          <a:p>
            <a:r>
              <a:rPr kumimoji="1" lang="ja-JP" altLang="en-US" sz="1050" dirty="0" smtClean="0"/>
              <a:t>公共施設等情報</a:t>
            </a:r>
            <a:endParaRPr kumimoji="1" lang="ja-JP" altLang="en-US" sz="1050" dirty="0"/>
          </a:p>
        </p:txBody>
      </p:sp>
      <p:sp>
        <p:nvSpPr>
          <p:cNvPr id="6" name="テキスト ボックス 5"/>
          <p:cNvSpPr txBox="1"/>
          <p:nvPr/>
        </p:nvSpPr>
        <p:spPr>
          <a:xfrm>
            <a:off x="1333250" y="4364793"/>
            <a:ext cx="1512000" cy="357054"/>
          </a:xfrm>
          <a:prstGeom prst="ellipse">
            <a:avLst/>
          </a:prstGeom>
        </p:spPr>
        <p:style>
          <a:lnRef idx="1">
            <a:schemeClr val="accent1"/>
          </a:lnRef>
          <a:fillRef idx="2">
            <a:schemeClr val="accent1"/>
          </a:fillRef>
          <a:effectRef idx="1">
            <a:schemeClr val="accent1"/>
          </a:effectRef>
          <a:fontRef idx="minor">
            <a:schemeClr val="dk1"/>
          </a:fontRef>
        </p:style>
        <p:txBody>
          <a:bodyPr wrap="square" lIns="0" rIns="0" rtlCol="0">
            <a:spAutoFit/>
          </a:bodyPr>
          <a:lstStyle/>
          <a:p>
            <a:r>
              <a:rPr kumimoji="1" lang="ja-JP" altLang="en-US" sz="1050" dirty="0" smtClean="0"/>
              <a:t>行政情報（白書等）</a:t>
            </a:r>
            <a:endParaRPr kumimoji="1" lang="ja-JP" altLang="en-US" sz="1050" dirty="0"/>
          </a:p>
        </p:txBody>
      </p:sp>
      <p:sp>
        <p:nvSpPr>
          <p:cNvPr id="7" name="テキスト ボックス 6"/>
          <p:cNvSpPr txBox="1"/>
          <p:nvPr/>
        </p:nvSpPr>
        <p:spPr>
          <a:xfrm>
            <a:off x="1495890" y="3950988"/>
            <a:ext cx="1136079" cy="357054"/>
          </a:xfrm>
          <a:prstGeom prst="ellipse">
            <a:avLst/>
          </a:prstGeom>
        </p:spPr>
        <p:style>
          <a:lnRef idx="1">
            <a:schemeClr val="accent1"/>
          </a:lnRef>
          <a:fillRef idx="2">
            <a:schemeClr val="accent1"/>
          </a:fillRef>
          <a:effectRef idx="1">
            <a:schemeClr val="accent1"/>
          </a:effectRef>
          <a:fontRef idx="minor">
            <a:schemeClr val="dk1"/>
          </a:fontRef>
        </p:style>
        <p:txBody>
          <a:bodyPr wrap="square" lIns="0" rIns="0" rtlCol="0">
            <a:spAutoFit/>
          </a:bodyPr>
          <a:lstStyle/>
          <a:p>
            <a:r>
              <a:rPr lang="ja-JP" altLang="en-US" sz="1050" dirty="0"/>
              <a:t>公共料金情報</a:t>
            </a:r>
          </a:p>
        </p:txBody>
      </p:sp>
      <p:sp>
        <p:nvSpPr>
          <p:cNvPr id="8" name="テキスト ボックス 7"/>
          <p:cNvSpPr txBox="1"/>
          <p:nvPr/>
        </p:nvSpPr>
        <p:spPr>
          <a:xfrm>
            <a:off x="2607361" y="5158150"/>
            <a:ext cx="1136079" cy="357054"/>
          </a:xfrm>
          <a:prstGeom prst="ellipse">
            <a:avLst/>
          </a:prstGeom>
        </p:spPr>
        <p:style>
          <a:lnRef idx="1">
            <a:schemeClr val="accent1"/>
          </a:lnRef>
          <a:fillRef idx="2">
            <a:schemeClr val="accent1"/>
          </a:fillRef>
          <a:effectRef idx="1">
            <a:schemeClr val="accent1"/>
          </a:effectRef>
          <a:fontRef idx="minor">
            <a:schemeClr val="dk1"/>
          </a:fontRef>
        </p:style>
        <p:txBody>
          <a:bodyPr wrap="square" lIns="0" rIns="0" rtlCol="0">
            <a:spAutoFit/>
          </a:bodyPr>
          <a:lstStyle/>
          <a:p>
            <a:r>
              <a:rPr lang="ja-JP" altLang="en-US" sz="1050" dirty="0" smtClean="0"/>
              <a:t>固定資産情報</a:t>
            </a:r>
            <a:endParaRPr lang="ja-JP" altLang="en-US" sz="1050" dirty="0"/>
          </a:p>
        </p:txBody>
      </p:sp>
      <p:sp>
        <p:nvSpPr>
          <p:cNvPr id="9" name="テキスト ボックス 8"/>
          <p:cNvSpPr txBox="1"/>
          <p:nvPr/>
        </p:nvSpPr>
        <p:spPr>
          <a:xfrm>
            <a:off x="1659579" y="4767967"/>
            <a:ext cx="1402066" cy="357054"/>
          </a:xfrm>
          <a:prstGeom prst="ellipse">
            <a:avLst/>
          </a:prstGeom>
        </p:spPr>
        <p:style>
          <a:lnRef idx="1">
            <a:schemeClr val="accent1"/>
          </a:lnRef>
          <a:fillRef idx="2">
            <a:schemeClr val="accent1"/>
          </a:fillRef>
          <a:effectRef idx="1">
            <a:schemeClr val="accent1"/>
          </a:effectRef>
          <a:fontRef idx="minor">
            <a:schemeClr val="dk1"/>
          </a:fontRef>
        </p:style>
        <p:txBody>
          <a:bodyPr wrap="square" lIns="0" rIns="0" rtlCol="0">
            <a:spAutoFit/>
          </a:bodyPr>
          <a:lstStyle/>
          <a:p>
            <a:r>
              <a:rPr lang="ja-JP" altLang="en-US" sz="1050" dirty="0"/>
              <a:t>子育て・教育情報</a:t>
            </a:r>
          </a:p>
        </p:txBody>
      </p:sp>
      <p:sp>
        <p:nvSpPr>
          <p:cNvPr id="10" name="正方形/長方形 9"/>
          <p:cNvSpPr/>
          <p:nvPr/>
        </p:nvSpPr>
        <p:spPr>
          <a:xfrm>
            <a:off x="1433544" y="3147813"/>
            <a:ext cx="2619187" cy="261610"/>
          </a:xfrm>
          <a:prstGeom prst="rect">
            <a:avLst/>
          </a:prstGeom>
          <a:noFill/>
          <a:effectLst>
            <a:softEdge rad="63500"/>
          </a:effectLst>
        </p:spPr>
        <p:txBody>
          <a:bodyPr wrap="square">
            <a:spAutoFit/>
          </a:bodyPr>
          <a:lstStyle/>
          <a:p>
            <a:pPr algn="ctr" fontAlgn="auto">
              <a:spcBef>
                <a:spcPts val="0"/>
              </a:spcBef>
              <a:spcAft>
                <a:spcPts val="0"/>
              </a:spcAft>
            </a:pPr>
            <a:r>
              <a:rPr lang="ja-JP" altLang="en-US" sz="1100" b="1" dirty="0">
                <a:solidFill>
                  <a:prstClr val="black"/>
                </a:solidFill>
                <a:latin typeface="Calibri"/>
                <a:ea typeface="ＭＳ Ｐゴシック"/>
              </a:rPr>
              <a:t>公共施設等</a:t>
            </a:r>
            <a:r>
              <a:rPr lang="ja-JP" altLang="en-US" sz="1100" b="1" dirty="0" smtClean="0">
                <a:solidFill>
                  <a:prstClr val="black"/>
                </a:solidFill>
                <a:latin typeface="Calibri"/>
                <a:ea typeface="ＭＳ Ｐゴシック"/>
              </a:rPr>
              <a:t>情報流通連携基盤システム</a:t>
            </a:r>
            <a:endParaRPr lang="ja-JP" altLang="en-US" sz="1100" b="1" dirty="0">
              <a:solidFill>
                <a:prstClr val="black"/>
              </a:solidFill>
              <a:latin typeface="Calibri"/>
              <a:ea typeface="ＭＳ Ｐゴシック"/>
            </a:endParaRPr>
          </a:p>
        </p:txBody>
      </p:sp>
      <p:pic>
        <p:nvPicPr>
          <p:cNvPr id="12" name="図 11"/>
          <p:cNvPicPr>
            <a:picLocks noChangeAspect="1"/>
          </p:cNvPicPr>
          <p:nvPr/>
        </p:nvPicPr>
        <p:blipFill>
          <a:blip r:embed="rId5" cstate="screen"/>
          <a:stretch>
            <a:fillRect/>
          </a:stretch>
        </p:blipFill>
        <p:spPr>
          <a:xfrm>
            <a:off x="4588398" y="4521124"/>
            <a:ext cx="724533" cy="581575"/>
          </a:xfrm>
          <a:prstGeom prst="rect">
            <a:avLst/>
          </a:prstGeom>
          <a:ln>
            <a:noFill/>
          </a:ln>
          <a:effectLst>
            <a:outerShdw blurRad="292100" dist="139700" dir="2700000" algn="tl" rotWithShape="0">
              <a:srgbClr val="333333">
                <a:alpha val="65000"/>
              </a:srgbClr>
            </a:outerShdw>
          </a:effectLst>
        </p:spPr>
      </p:pic>
      <p:sp>
        <p:nvSpPr>
          <p:cNvPr id="15" name="テキスト ボックス 14"/>
          <p:cNvSpPr txBox="1"/>
          <p:nvPr/>
        </p:nvSpPr>
        <p:spPr>
          <a:xfrm>
            <a:off x="5388196" y="3290423"/>
            <a:ext cx="1512000" cy="261610"/>
          </a:xfrm>
          <a:prstGeom prst="rect">
            <a:avLst/>
          </a:prstGeom>
          <a:noFill/>
        </p:spPr>
        <p:txBody>
          <a:bodyPr wrap="square" rtlCol="0">
            <a:spAutoFit/>
          </a:bodyPr>
          <a:lstStyle/>
          <a:p>
            <a:r>
              <a:rPr kumimoji="1" lang="ja-JP" altLang="en-US" sz="1100" u="sng" dirty="0" smtClean="0"/>
              <a:t>オープンデータ化実証</a:t>
            </a:r>
            <a:endParaRPr kumimoji="1" lang="ja-JP" altLang="en-US" sz="1100" u="sng" dirty="0"/>
          </a:p>
        </p:txBody>
      </p:sp>
      <p:cxnSp>
        <p:nvCxnSpPr>
          <p:cNvPr id="16" name="曲線コネクタ 15"/>
          <p:cNvCxnSpPr>
            <a:stCxn id="77" idx="3"/>
            <a:endCxn id="27" idx="1"/>
          </p:cNvCxnSpPr>
          <p:nvPr/>
        </p:nvCxnSpPr>
        <p:spPr>
          <a:xfrm flipV="1">
            <a:off x="7126754" y="4452885"/>
            <a:ext cx="694897" cy="387948"/>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17" name="角丸四角形 16"/>
          <p:cNvSpPr/>
          <p:nvPr/>
        </p:nvSpPr>
        <p:spPr>
          <a:xfrm>
            <a:off x="3743440" y="3625048"/>
            <a:ext cx="335280" cy="1584000"/>
          </a:xfrm>
          <a:prstGeom prst="roundRect">
            <a:avLst>
              <a:gd name="adj" fmla="val 39923"/>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vert="eaVert" rtlCol="0" anchor="ctr"/>
          <a:lstStyle/>
          <a:p>
            <a:pPr algn="ctr" fontAlgn="auto">
              <a:spcBef>
                <a:spcPts val="0"/>
              </a:spcBef>
              <a:spcAft>
                <a:spcPts val="0"/>
              </a:spcAft>
            </a:pPr>
            <a:r>
              <a:rPr lang="ja-JP" altLang="en-US" sz="1200" dirty="0">
                <a:solidFill>
                  <a:srgbClr val="000000"/>
                </a:solidFill>
              </a:rPr>
              <a:t>公共施設等</a:t>
            </a:r>
            <a:r>
              <a:rPr lang="ja-JP" altLang="en-US" sz="1200" dirty="0" smtClean="0">
                <a:solidFill>
                  <a:srgbClr val="000000"/>
                </a:solidFill>
              </a:rPr>
              <a:t>情報</a:t>
            </a:r>
            <a:r>
              <a:rPr lang="en-US" altLang="ja-JP" sz="1200" dirty="0" smtClean="0">
                <a:solidFill>
                  <a:srgbClr val="000000"/>
                </a:solidFill>
              </a:rPr>
              <a:t>API</a:t>
            </a:r>
            <a:endParaRPr lang="ja-JP" altLang="en-US" sz="1200" dirty="0">
              <a:solidFill>
                <a:srgbClr val="000000"/>
              </a:solidFill>
            </a:endParaRPr>
          </a:p>
        </p:txBody>
      </p:sp>
      <p:pic>
        <p:nvPicPr>
          <p:cNvPr id="21" name="図 20"/>
          <p:cNvPicPr>
            <a:picLocks noChangeAspect="1"/>
          </p:cNvPicPr>
          <p:nvPr/>
        </p:nvPicPr>
        <p:blipFill>
          <a:blip r:embed="rId5" cstate="screen"/>
          <a:stretch>
            <a:fillRect/>
          </a:stretch>
        </p:blipFill>
        <p:spPr>
          <a:xfrm>
            <a:off x="4545538" y="3511875"/>
            <a:ext cx="724533" cy="581575"/>
          </a:xfrm>
          <a:prstGeom prst="rect">
            <a:avLst/>
          </a:prstGeom>
          <a:ln>
            <a:noFill/>
          </a:ln>
          <a:effectLst>
            <a:outerShdw blurRad="292100" dist="139700" dir="2700000" algn="tl" rotWithShape="0">
              <a:srgbClr val="333333">
                <a:alpha val="65000"/>
              </a:srgbClr>
            </a:outerShdw>
          </a:effectLst>
        </p:spPr>
      </p:pic>
      <p:cxnSp>
        <p:nvCxnSpPr>
          <p:cNvPr id="22" name="曲線コネクタ 21"/>
          <p:cNvCxnSpPr>
            <a:stCxn id="17" idx="3"/>
            <a:endCxn id="21" idx="1"/>
          </p:cNvCxnSpPr>
          <p:nvPr/>
        </p:nvCxnSpPr>
        <p:spPr>
          <a:xfrm flipV="1">
            <a:off x="4078720" y="3802663"/>
            <a:ext cx="466818" cy="614385"/>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曲線コネクタ 22"/>
          <p:cNvCxnSpPr>
            <a:stCxn id="15" idx="3"/>
            <a:endCxn id="27" idx="1"/>
          </p:cNvCxnSpPr>
          <p:nvPr/>
        </p:nvCxnSpPr>
        <p:spPr>
          <a:xfrm>
            <a:off x="6900196" y="3421228"/>
            <a:ext cx="921455" cy="1031657"/>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テキスト ボックス 24"/>
          <p:cNvSpPr txBox="1"/>
          <p:nvPr/>
        </p:nvSpPr>
        <p:spPr>
          <a:xfrm>
            <a:off x="4582373" y="3534238"/>
            <a:ext cx="623248" cy="400110"/>
          </a:xfrm>
          <a:prstGeom prst="rect">
            <a:avLst/>
          </a:prstGeom>
          <a:solidFill>
            <a:schemeClr val="bg1"/>
          </a:solidFill>
          <a:effectLst>
            <a:softEdge rad="63500"/>
          </a:effectLst>
        </p:spPr>
        <p:txBody>
          <a:bodyPr wrap="square" rtlCol="0">
            <a:spAutoFit/>
          </a:bodyPr>
          <a:lstStyle/>
          <a:p>
            <a:pPr algn="ctr"/>
            <a:r>
              <a:rPr lang="ja-JP" altLang="en-US" sz="1000" dirty="0" smtClean="0">
                <a:solidFill>
                  <a:prstClr val="black"/>
                </a:solidFill>
              </a:rPr>
              <a:t>既存システム</a:t>
            </a:r>
            <a:endParaRPr lang="en-US" altLang="ja-JP" sz="1000" dirty="0" smtClean="0">
              <a:solidFill>
                <a:prstClr val="black"/>
              </a:solidFill>
            </a:endParaRPr>
          </a:p>
        </p:txBody>
      </p:sp>
      <p:grpSp>
        <p:nvGrpSpPr>
          <p:cNvPr id="26" name="グループ化 118"/>
          <p:cNvGrpSpPr/>
          <p:nvPr/>
        </p:nvGrpSpPr>
        <p:grpSpPr>
          <a:xfrm>
            <a:off x="7690175" y="4099723"/>
            <a:ext cx="1010127" cy="892279"/>
            <a:chOff x="8206479" y="3828704"/>
            <a:chExt cx="1010127" cy="892279"/>
          </a:xfrm>
        </p:grpSpPr>
        <p:pic>
          <p:nvPicPr>
            <p:cNvPr id="27" name="Picture 2" descr="C:\Users\Takaaki\Desktop\ss_family_05.gif"/>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2998" t="4854" r="10014" b="12084"/>
            <a:stretch/>
          </p:blipFill>
          <p:spPr bwMode="auto">
            <a:xfrm>
              <a:off x="8337955" y="3828704"/>
              <a:ext cx="766543" cy="706323"/>
            </a:xfrm>
            <a:prstGeom prst="rect">
              <a:avLst/>
            </a:prstGeom>
            <a:noFill/>
            <a:extLst>
              <a:ext uri="{909E8E84-426E-40dd-AFC4-6F175D3DCCD1}">
                <a14:hiddenFill xmlns:a14="http://schemas.microsoft.com/office/drawing/2010/main" xmlns="">
                  <a:solidFill>
                    <a:srgbClr val="FFFFFF"/>
                  </a:solidFill>
                </a14:hiddenFill>
              </a:ext>
            </a:extLst>
          </p:spPr>
        </p:pic>
        <p:sp>
          <p:nvSpPr>
            <p:cNvPr id="28" name="Rectangle 55"/>
            <p:cNvSpPr/>
            <p:nvPr/>
          </p:nvSpPr>
          <p:spPr>
            <a:xfrm>
              <a:off x="8206479" y="4467067"/>
              <a:ext cx="1010127" cy="253916"/>
            </a:xfrm>
            <a:prstGeom prst="rect">
              <a:avLst/>
            </a:prstGeom>
          </p:spPr>
          <p:txBody>
            <a:bodyPr wrap="square">
              <a:spAutoFit/>
            </a:bodyPr>
            <a:lstStyle/>
            <a:p>
              <a:pPr algn="r"/>
              <a:r>
                <a:rPr lang="ja-JP" altLang="en-US" sz="1050" dirty="0" smtClean="0">
                  <a:solidFill>
                    <a:srgbClr val="000000"/>
                  </a:solidFill>
                </a:rPr>
                <a:t>地域住民など</a:t>
              </a:r>
              <a:endParaRPr lang="en-US" sz="1050" dirty="0">
                <a:solidFill>
                  <a:srgbClr val="000000"/>
                </a:solidFill>
              </a:endParaRPr>
            </a:p>
          </p:txBody>
        </p:sp>
      </p:grpSp>
      <p:sp>
        <p:nvSpPr>
          <p:cNvPr id="29" name="角丸四角形吹き出し 28"/>
          <p:cNvSpPr/>
          <p:nvPr/>
        </p:nvSpPr>
        <p:spPr>
          <a:xfrm>
            <a:off x="7677795" y="5094509"/>
            <a:ext cx="1188000" cy="396000"/>
          </a:xfrm>
          <a:prstGeom prst="wedgeRoundRectCallout">
            <a:avLst>
              <a:gd name="adj1" fmla="val 7840"/>
              <a:gd name="adj2" fmla="val -86676"/>
              <a:gd name="adj3" fmla="val 16667"/>
            </a:avLst>
          </a:prstGeom>
          <a:solidFill>
            <a:schemeClr val="bg1"/>
          </a:solidFill>
          <a:ln>
            <a:solidFill>
              <a:schemeClr val="tx1">
                <a:lumMod val="65000"/>
                <a:lumOff val="35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sz="1000" dirty="0" smtClean="0">
                <a:solidFill>
                  <a:schemeClr val="tx1"/>
                </a:solidFill>
              </a:rPr>
              <a:t>公共施設をもっと</a:t>
            </a:r>
            <a:r>
              <a:rPr kumimoji="1" lang="en-US" altLang="ja-JP" sz="1000" dirty="0" smtClean="0">
                <a:solidFill>
                  <a:schemeClr val="tx1"/>
                </a:solidFill>
              </a:rPr>
              <a:t/>
            </a:r>
            <a:br>
              <a:rPr kumimoji="1" lang="en-US" altLang="ja-JP" sz="1000" dirty="0" smtClean="0">
                <a:solidFill>
                  <a:schemeClr val="tx1"/>
                </a:solidFill>
              </a:rPr>
            </a:br>
            <a:r>
              <a:rPr kumimoji="1" lang="ja-JP" altLang="en-US" sz="1000" dirty="0" smtClean="0">
                <a:solidFill>
                  <a:schemeClr val="tx1"/>
                </a:solidFill>
              </a:rPr>
              <a:t>便利に活用できる</a:t>
            </a:r>
          </a:p>
        </p:txBody>
      </p:sp>
      <p:sp>
        <p:nvSpPr>
          <p:cNvPr id="30" name="角丸四角形吹き出し 29"/>
          <p:cNvSpPr/>
          <p:nvPr/>
        </p:nvSpPr>
        <p:spPr>
          <a:xfrm>
            <a:off x="7469220" y="3457713"/>
            <a:ext cx="1368000" cy="396000"/>
          </a:xfrm>
          <a:prstGeom prst="wedgeRoundRectCallout">
            <a:avLst>
              <a:gd name="adj1" fmla="val 5475"/>
              <a:gd name="adj2" fmla="val 86226"/>
              <a:gd name="adj3" fmla="val 16667"/>
            </a:avLst>
          </a:prstGeom>
          <a:solidFill>
            <a:schemeClr val="bg1"/>
          </a:solidFill>
          <a:ln>
            <a:solidFill>
              <a:schemeClr val="tx1">
                <a:lumMod val="65000"/>
                <a:lumOff val="35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sz="1000" dirty="0" smtClean="0">
                <a:solidFill>
                  <a:schemeClr val="tx1"/>
                </a:solidFill>
              </a:rPr>
              <a:t>地域の社会的な課題の解決に役立つ</a:t>
            </a:r>
          </a:p>
        </p:txBody>
      </p:sp>
      <p:sp>
        <p:nvSpPr>
          <p:cNvPr id="31" name="角丸四角形吹き出し 30"/>
          <p:cNvSpPr/>
          <p:nvPr/>
        </p:nvSpPr>
        <p:spPr>
          <a:xfrm>
            <a:off x="7469220" y="5606119"/>
            <a:ext cx="828000" cy="360000"/>
          </a:xfrm>
          <a:prstGeom prst="wedgeRoundRectCallout">
            <a:avLst>
              <a:gd name="adj1" fmla="val 24685"/>
              <a:gd name="adj2" fmla="val -69433"/>
              <a:gd name="adj3" fmla="val 16667"/>
            </a:avLst>
          </a:prstGeom>
          <a:solidFill>
            <a:schemeClr val="bg1"/>
          </a:solidFill>
          <a:ln>
            <a:solidFill>
              <a:schemeClr val="tx1">
                <a:lumMod val="65000"/>
                <a:lumOff val="35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ja-JP" altLang="en-US" sz="1000" dirty="0" smtClean="0">
                <a:solidFill>
                  <a:schemeClr val="tx1"/>
                </a:solidFill>
              </a:rPr>
              <a:t>地域経済の活性化</a:t>
            </a:r>
          </a:p>
        </p:txBody>
      </p:sp>
      <p:sp>
        <p:nvSpPr>
          <p:cNvPr id="32" name="正方形/長方形 31"/>
          <p:cNvSpPr/>
          <p:nvPr/>
        </p:nvSpPr>
        <p:spPr>
          <a:xfrm>
            <a:off x="156372" y="3003095"/>
            <a:ext cx="8784000" cy="3155019"/>
          </a:xfrm>
          <a:prstGeom prst="rect">
            <a:avLst/>
          </a:prstGeom>
          <a:noFill/>
          <a:ln>
            <a:solidFill>
              <a:schemeClr val="tx2"/>
            </a:solid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smtClean="0"/>
          </a:p>
        </p:txBody>
      </p:sp>
      <p:pic>
        <p:nvPicPr>
          <p:cNvPr id="35" name="図 34"/>
          <p:cNvPicPr>
            <a:picLocks noChangeAspect="1"/>
          </p:cNvPicPr>
          <p:nvPr/>
        </p:nvPicPr>
        <p:blipFill>
          <a:blip r:embed="rId7" cstate="screen">
            <a:extLst>
              <a:ext uri="{BEBA8EAE-BF5A-486C-A8C5-ECC9F3942E4B}">
                <a14:imgProps xmlns:a14="http://schemas.microsoft.com/office/drawing/2010/main" xmlns="">
                  <a14:imgLayer r:embed="rId8">
                    <a14:imgEffect>
                      <a14:backgroundRemoval t="10000" b="90000" l="10000" r="90000"/>
                    </a14:imgEffect>
                  </a14:imgLayer>
                </a14:imgProps>
              </a:ext>
            </a:extLst>
          </a:blip>
          <a:stretch>
            <a:fillRect/>
          </a:stretch>
        </p:blipFill>
        <p:spPr>
          <a:xfrm>
            <a:off x="227684" y="4344627"/>
            <a:ext cx="843637" cy="591805"/>
          </a:xfrm>
          <a:prstGeom prst="rect">
            <a:avLst/>
          </a:prstGeom>
          <a:ln>
            <a:noFill/>
          </a:ln>
          <a:effectLst>
            <a:outerShdw blurRad="292100" dist="139700" dir="2700000" algn="tl" rotWithShape="0">
              <a:srgbClr val="333333">
                <a:alpha val="65000"/>
              </a:srgbClr>
            </a:outerShdw>
          </a:effectLst>
        </p:spPr>
      </p:pic>
      <p:pic>
        <p:nvPicPr>
          <p:cNvPr id="36" name="図 35"/>
          <p:cNvPicPr>
            <a:picLocks noChangeAspect="1"/>
          </p:cNvPicPr>
          <p:nvPr/>
        </p:nvPicPr>
        <p:blipFill>
          <a:blip r:embed="rId9" cstate="screen">
            <a:extLst>
              <a:ext uri="{BEBA8EAE-BF5A-486C-A8C5-ECC9F3942E4B}">
                <a14:imgProps xmlns:a14="http://schemas.microsoft.com/office/drawing/2010/main" xmlns="">
                  <a14:imgLayer r:embed="rId10">
                    <a14:imgEffect>
                      <a14:backgroundRemoval t="10000" b="90000" l="10000" r="90000"/>
                    </a14:imgEffect>
                  </a14:imgLayer>
                </a14:imgProps>
              </a:ext>
            </a:extLst>
          </a:blip>
          <a:stretch>
            <a:fillRect/>
          </a:stretch>
        </p:blipFill>
        <p:spPr>
          <a:xfrm>
            <a:off x="272451" y="4859949"/>
            <a:ext cx="706403" cy="500038"/>
          </a:xfrm>
          <a:prstGeom prst="rect">
            <a:avLst/>
          </a:prstGeom>
          <a:ln>
            <a:noFill/>
          </a:ln>
          <a:effectLst>
            <a:outerShdw blurRad="292100" dist="139700" dir="2700000" algn="tl" rotWithShape="0">
              <a:srgbClr val="333333">
                <a:alpha val="65000"/>
              </a:srgbClr>
            </a:outerShdw>
          </a:effectLst>
        </p:spPr>
      </p:pic>
      <p:pic>
        <p:nvPicPr>
          <p:cNvPr id="37" name="図 36"/>
          <p:cNvPicPr>
            <a:picLocks noChangeAspect="1"/>
          </p:cNvPicPr>
          <p:nvPr/>
        </p:nvPicPr>
        <p:blipFill>
          <a:blip r:embed="rId11" cstate="screen">
            <a:extLst>
              <a:ext uri="{BEBA8EAE-BF5A-486C-A8C5-ECC9F3942E4B}">
                <a14:imgProps xmlns:a14="http://schemas.microsoft.com/office/drawing/2010/main" xmlns="">
                  <a14:imgLayer r:embed="rId12">
                    <a14:imgEffect>
                      <a14:backgroundRemoval t="10000" b="90000" l="10000" r="90000"/>
                    </a14:imgEffect>
                  </a14:imgLayer>
                </a14:imgProps>
              </a:ext>
            </a:extLst>
          </a:blip>
          <a:stretch>
            <a:fillRect/>
          </a:stretch>
        </p:blipFill>
        <p:spPr>
          <a:xfrm>
            <a:off x="320354" y="3181398"/>
            <a:ext cx="675261" cy="675261"/>
          </a:xfrm>
          <a:prstGeom prst="rect">
            <a:avLst/>
          </a:prstGeom>
          <a:ln>
            <a:noFill/>
          </a:ln>
          <a:effectLst>
            <a:outerShdw blurRad="292100" dist="139700" dir="2700000" algn="tl" rotWithShape="0">
              <a:srgbClr val="333333">
                <a:alpha val="65000"/>
              </a:srgbClr>
            </a:outerShdw>
          </a:effectLst>
        </p:spPr>
      </p:pic>
      <p:pic>
        <p:nvPicPr>
          <p:cNvPr id="38" name="図 37"/>
          <p:cNvPicPr>
            <a:picLocks noChangeAspect="1"/>
          </p:cNvPicPr>
          <p:nvPr/>
        </p:nvPicPr>
        <p:blipFill>
          <a:blip r:embed="rId13" cstate="screen">
            <a:extLst>
              <a:ext uri="{BEBA8EAE-BF5A-486C-A8C5-ECC9F3942E4B}">
                <a14:imgProps xmlns:a14="http://schemas.microsoft.com/office/drawing/2010/main" xmlns="">
                  <a14:imgLayer r:embed="rId14">
                    <a14:imgEffect>
                      <a14:backgroundRemoval t="10000" b="90000" l="10000" r="90000"/>
                    </a14:imgEffect>
                  </a14:imgLayer>
                </a14:imgProps>
              </a:ext>
            </a:extLst>
          </a:blip>
          <a:stretch>
            <a:fillRect/>
          </a:stretch>
        </p:blipFill>
        <p:spPr>
          <a:xfrm>
            <a:off x="277111" y="3856659"/>
            <a:ext cx="826672" cy="579905"/>
          </a:xfrm>
          <a:prstGeom prst="rect">
            <a:avLst/>
          </a:prstGeom>
          <a:ln>
            <a:noFill/>
          </a:ln>
          <a:effectLst>
            <a:outerShdw blurRad="292100" dist="139700" dir="2700000" algn="tl" rotWithShape="0">
              <a:srgbClr val="333333">
                <a:alpha val="65000"/>
              </a:srgbClr>
            </a:outerShdw>
          </a:effectLst>
        </p:spPr>
      </p:pic>
      <p:sp>
        <p:nvSpPr>
          <p:cNvPr id="39" name="テキスト ボックス 38"/>
          <p:cNvSpPr txBox="1"/>
          <p:nvPr/>
        </p:nvSpPr>
        <p:spPr>
          <a:xfrm>
            <a:off x="277111" y="3469719"/>
            <a:ext cx="761747" cy="246221"/>
          </a:xfrm>
          <a:prstGeom prst="rect">
            <a:avLst/>
          </a:prstGeom>
          <a:solidFill>
            <a:schemeClr val="bg1"/>
          </a:solidFill>
          <a:effectLst>
            <a:softEdge rad="63500"/>
          </a:effectLst>
        </p:spPr>
        <p:txBody>
          <a:bodyPr wrap="none" rtlCol="0">
            <a:spAutoFit/>
          </a:bodyPr>
          <a:lstStyle/>
          <a:p>
            <a:pPr fontAlgn="auto">
              <a:spcBef>
                <a:spcPts val="0"/>
              </a:spcBef>
              <a:spcAft>
                <a:spcPts val="0"/>
              </a:spcAft>
            </a:pPr>
            <a:r>
              <a:rPr lang="ja-JP" altLang="en-US" sz="1000" dirty="0" smtClean="0">
                <a:solidFill>
                  <a:prstClr val="black"/>
                </a:solidFill>
                <a:latin typeface="Calibri"/>
                <a:ea typeface="ＭＳ Ｐゴシック"/>
              </a:rPr>
              <a:t>庁舎・役場</a:t>
            </a:r>
            <a:endParaRPr lang="ja-JP" altLang="en-US" sz="1000" dirty="0">
              <a:solidFill>
                <a:prstClr val="black"/>
              </a:solidFill>
              <a:latin typeface="Calibri"/>
              <a:ea typeface="ＭＳ Ｐゴシック"/>
            </a:endParaRPr>
          </a:p>
        </p:txBody>
      </p:sp>
      <p:sp>
        <p:nvSpPr>
          <p:cNvPr id="40" name="テキスト ボックス 39"/>
          <p:cNvSpPr txBox="1"/>
          <p:nvPr/>
        </p:nvSpPr>
        <p:spPr>
          <a:xfrm>
            <a:off x="469874" y="4102397"/>
            <a:ext cx="441146" cy="246221"/>
          </a:xfrm>
          <a:prstGeom prst="rect">
            <a:avLst/>
          </a:prstGeom>
          <a:solidFill>
            <a:schemeClr val="bg1"/>
          </a:solidFill>
          <a:effectLst>
            <a:softEdge rad="63500"/>
          </a:effectLst>
        </p:spPr>
        <p:txBody>
          <a:bodyPr wrap="none" rtlCol="0">
            <a:spAutoFit/>
          </a:bodyPr>
          <a:lstStyle/>
          <a:p>
            <a:pPr fontAlgn="auto">
              <a:spcBef>
                <a:spcPts val="0"/>
              </a:spcBef>
              <a:spcAft>
                <a:spcPts val="0"/>
              </a:spcAft>
            </a:pPr>
            <a:r>
              <a:rPr lang="ja-JP" altLang="en-US" sz="1000" dirty="0" smtClean="0">
                <a:solidFill>
                  <a:prstClr val="black"/>
                </a:solidFill>
                <a:latin typeface="Calibri"/>
                <a:ea typeface="ＭＳ Ｐゴシック"/>
              </a:rPr>
              <a:t>学校</a:t>
            </a:r>
            <a:endParaRPr lang="ja-JP" altLang="en-US" sz="1000" dirty="0">
              <a:solidFill>
                <a:prstClr val="black"/>
              </a:solidFill>
              <a:latin typeface="Calibri"/>
              <a:ea typeface="ＭＳ Ｐゴシック"/>
            </a:endParaRPr>
          </a:p>
        </p:txBody>
      </p:sp>
      <p:sp>
        <p:nvSpPr>
          <p:cNvPr id="41" name="テキスト ボックス 40"/>
          <p:cNvSpPr txBox="1"/>
          <p:nvPr/>
        </p:nvSpPr>
        <p:spPr>
          <a:xfrm>
            <a:off x="428926" y="4552421"/>
            <a:ext cx="441146" cy="246221"/>
          </a:xfrm>
          <a:prstGeom prst="rect">
            <a:avLst/>
          </a:prstGeom>
          <a:solidFill>
            <a:schemeClr val="bg1"/>
          </a:solidFill>
          <a:effectLst>
            <a:softEdge rad="63500"/>
          </a:effectLst>
        </p:spPr>
        <p:txBody>
          <a:bodyPr wrap="none" rtlCol="0">
            <a:spAutoFit/>
          </a:bodyPr>
          <a:lstStyle/>
          <a:p>
            <a:pPr fontAlgn="auto">
              <a:spcBef>
                <a:spcPts val="0"/>
              </a:spcBef>
              <a:spcAft>
                <a:spcPts val="0"/>
              </a:spcAft>
            </a:pPr>
            <a:r>
              <a:rPr lang="ja-JP" altLang="en-US" sz="1000" dirty="0" smtClean="0">
                <a:solidFill>
                  <a:prstClr val="black"/>
                </a:solidFill>
                <a:latin typeface="Calibri"/>
                <a:ea typeface="ＭＳ Ｐゴシック"/>
              </a:rPr>
              <a:t>病院</a:t>
            </a:r>
            <a:endParaRPr lang="ja-JP" altLang="en-US" sz="1000" dirty="0">
              <a:solidFill>
                <a:prstClr val="black"/>
              </a:solidFill>
              <a:latin typeface="Calibri"/>
              <a:ea typeface="ＭＳ Ｐゴシック"/>
            </a:endParaRPr>
          </a:p>
        </p:txBody>
      </p:sp>
      <p:sp>
        <p:nvSpPr>
          <p:cNvPr id="42" name="テキスト ボックス 41"/>
          <p:cNvSpPr txBox="1"/>
          <p:nvPr/>
        </p:nvSpPr>
        <p:spPr>
          <a:xfrm>
            <a:off x="340959" y="5153088"/>
            <a:ext cx="569387" cy="246221"/>
          </a:xfrm>
          <a:prstGeom prst="rect">
            <a:avLst/>
          </a:prstGeom>
          <a:solidFill>
            <a:schemeClr val="bg1"/>
          </a:solidFill>
          <a:effectLst>
            <a:softEdge rad="63500"/>
          </a:effectLst>
        </p:spPr>
        <p:txBody>
          <a:bodyPr wrap="none" rtlCol="0">
            <a:spAutoFit/>
          </a:bodyPr>
          <a:lstStyle/>
          <a:p>
            <a:pPr fontAlgn="auto">
              <a:spcBef>
                <a:spcPts val="0"/>
              </a:spcBef>
              <a:spcAft>
                <a:spcPts val="0"/>
              </a:spcAft>
            </a:pPr>
            <a:r>
              <a:rPr lang="ja-JP" altLang="en-US" sz="1000" dirty="0" smtClean="0">
                <a:solidFill>
                  <a:prstClr val="black"/>
                </a:solidFill>
                <a:latin typeface="Calibri"/>
                <a:ea typeface="ＭＳ Ｐゴシック"/>
              </a:rPr>
              <a:t>公民館</a:t>
            </a:r>
            <a:endParaRPr lang="ja-JP" altLang="en-US" sz="1000" dirty="0">
              <a:solidFill>
                <a:prstClr val="black"/>
              </a:solidFill>
              <a:latin typeface="Calibri"/>
              <a:ea typeface="ＭＳ Ｐゴシック"/>
            </a:endParaRPr>
          </a:p>
        </p:txBody>
      </p:sp>
      <p:sp>
        <p:nvSpPr>
          <p:cNvPr id="43" name="テキスト ボックス 42"/>
          <p:cNvSpPr txBox="1"/>
          <p:nvPr/>
        </p:nvSpPr>
        <p:spPr>
          <a:xfrm>
            <a:off x="161200" y="3082824"/>
            <a:ext cx="1082348" cy="246221"/>
          </a:xfrm>
          <a:prstGeom prst="rect">
            <a:avLst/>
          </a:prstGeom>
          <a:noFill/>
          <a:effectLst>
            <a:softEdge rad="63500"/>
          </a:effectLst>
        </p:spPr>
        <p:txBody>
          <a:bodyPr wrap="none" rtlCol="0">
            <a:spAutoFit/>
          </a:bodyPr>
          <a:lstStyle/>
          <a:p>
            <a:pPr fontAlgn="auto">
              <a:spcBef>
                <a:spcPts val="0"/>
              </a:spcBef>
              <a:spcAft>
                <a:spcPts val="0"/>
              </a:spcAft>
            </a:pPr>
            <a:r>
              <a:rPr lang="ja-JP" altLang="en-US" sz="1000" dirty="0" smtClean="0">
                <a:solidFill>
                  <a:prstClr val="black"/>
                </a:solidFill>
                <a:latin typeface="Calibri"/>
                <a:ea typeface="ＭＳ Ｐゴシック"/>
              </a:rPr>
              <a:t>自治体所有情報</a:t>
            </a:r>
            <a:endParaRPr lang="en-US" altLang="ja-JP" sz="1000" dirty="0" smtClean="0">
              <a:solidFill>
                <a:prstClr val="black"/>
              </a:solidFill>
              <a:latin typeface="Calibri"/>
              <a:ea typeface="ＭＳ Ｐゴシック"/>
            </a:endParaRPr>
          </a:p>
        </p:txBody>
      </p:sp>
      <p:cxnSp>
        <p:nvCxnSpPr>
          <p:cNvPr id="44" name="図形 78"/>
          <p:cNvCxnSpPr>
            <a:stCxn id="39" idx="3"/>
            <a:endCxn id="11" idx="1"/>
          </p:cNvCxnSpPr>
          <p:nvPr/>
        </p:nvCxnSpPr>
        <p:spPr>
          <a:xfrm>
            <a:off x="1038858" y="3592830"/>
            <a:ext cx="229996" cy="985046"/>
          </a:xfrm>
          <a:prstGeom prst="bentConnector3">
            <a:avLst>
              <a:gd name="adj1" fmla="val 2515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5" name="図形 78"/>
          <p:cNvCxnSpPr>
            <a:stCxn id="40" idx="3"/>
            <a:endCxn id="11" idx="1"/>
          </p:cNvCxnSpPr>
          <p:nvPr/>
        </p:nvCxnSpPr>
        <p:spPr>
          <a:xfrm>
            <a:off x="911020" y="4225508"/>
            <a:ext cx="357834" cy="352368"/>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6" name="図形 78"/>
          <p:cNvCxnSpPr>
            <a:stCxn id="41" idx="3"/>
            <a:endCxn id="11" idx="1"/>
          </p:cNvCxnSpPr>
          <p:nvPr/>
        </p:nvCxnSpPr>
        <p:spPr>
          <a:xfrm flipV="1">
            <a:off x="870072" y="4577876"/>
            <a:ext cx="398782" cy="9765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図形 78"/>
          <p:cNvCxnSpPr>
            <a:stCxn id="36" idx="3"/>
            <a:endCxn id="11" idx="1"/>
          </p:cNvCxnSpPr>
          <p:nvPr/>
        </p:nvCxnSpPr>
        <p:spPr>
          <a:xfrm flipV="1">
            <a:off x="978854" y="4577876"/>
            <a:ext cx="290000" cy="532092"/>
          </a:xfrm>
          <a:prstGeom prst="bentConnector3">
            <a:avLst>
              <a:gd name="adj1" fmla="val 30293"/>
            </a:avLst>
          </a:prstGeom>
          <a:ln>
            <a:tailEnd type="arrow"/>
          </a:ln>
        </p:spPr>
        <p:style>
          <a:lnRef idx="2">
            <a:schemeClr val="accent1"/>
          </a:lnRef>
          <a:fillRef idx="0">
            <a:schemeClr val="accent1"/>
          </a:fillRef>
          <a:effectRef idx="1">
            <a:schemeClr val="accent1"/>
          </a:effectRef>
          <a:fontRef idx="minor">
            <a:schemeClr val="tx1"/>
          </a:fontRef>
        </p:style>
      </p:cxnSp>
      <p:sp>
        <p:nvSpPr>
          <p:cNvPr id="49" name="テキスト ボックス 48"/>
          <p:cNvSpPr txBox="1"/>
          <p:nvPr/>
        </p:nvSpPr>
        <p:spPr>
          <a:xfrm>
            <a:off x="5783003" y="3548153"/>
            <a:ext cx="1404552" cy="369332"/>
          </a:xfrm>
          <a:prstGeom prst="rect">
            <a:avLst/>
          </a:prstGeom>
          <a:noFill/>
        </p:spPr>
        <p:txBody>
          <a:bodyPr wrap="none" rtlCol="0">
            <a:spAutoFit/>
          </a:bodyPr>
          <a:lstStyle/>
          <a:p>
            <a:r>
              <a:rPr lang="ja-JP" altLang="en-US" sz="900" dirty="0" smtClean="0">
                <a:solidFill>
                  <a:prstClr val="black"/>
                </a:solidFill>
              </a:rPr>
              <a:t>民間企業のシステムでの</a:t>
            </a:r>
            <a:r>
              <a:rPr lang="en-US" altLang="ja-JP" sz="900" dirty="0" smtClean="0">
                <a:solidFill>
                  <a:prstClr val="black"/>
                </a:solidFill>
              </a:rPr>
              <a:t/>
            </a:r>
            <a:br>
              <a:rPr lang="en-US" altLang="ja-JP" sz="900" dirty="0" smtClean="0">
                <a:solidFill>
                  <a:prstClr val="black"/>
                </a:solidFill>
              </a:rPr>
            </a:br>
            <a:r>
              <a:rPr lang="ja-JP" altLang="en-US" sz="900" dirty="0" smtClean="0">
                <a:solidFill>
                  <a:prstClr val="black"/>
                </a:solidFill>
              </a:rPr>
              <a:t>二次利用</a:t>
            </a:r>
            <a:endParaRPr kumimoji="1" lang="ja-JP" altLang="en-US" sz="900" dirty="0"/>
          </a:p>
        </p:txBody>
      </p:sp>
      <p:sp>
        <p:nvSpPr>
          <p:cNvPr id="52" name="正方形/長方形 51"/>
          <p:cNvSpPr/>
          <p:nvPr/>
        </p:nvSpPr>
        <p:spPr>
          <a:xfrm>
            <a:off x="156372" y="1295022"/>
            <a:ext cx="4356000" cy="324000"/>
          </a:xfrm>
          <a:prstGeom prst="rect">
            <a:avLst/>
          </a:prstGeom>
          <a:solidFill>
            <a:schemeClr val="accent3">
              <a:lumMod val="60000"/>
              <a:lumOff val="4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91431" tIns="45715" rIns="91431" bIns="45715" rtlCol="0" anchor="ctr"/>
          <a:lstStyle/>
          <a:p>
            <a:r>
              <a:rPr lang="ja-JP" altLang="en-US" sz="1200" dirty="0" smtClean="0">
                <a:solidFill>
                  <a:schemeClr val="tx1"/>
                </a:solidFill>
              </a:rPr>
              <a:t>① 公共施設等情報等のデータ規格の構築</a:t>
            </a:r>
            <a:endParaRPr lang="ja-JP" altLang="en-US" sz="1200" dirty="0">
              <a:solidFill>
                <a:schemeClr val="tx1"/>
              </a:solidFill>
            </a:endParaRPr>
          </a:p>
        </p:txBody>
      </p:sp>
      <p:sp>
        <p:nvSpPr>
          <p:cNvPr id="53" name="正方形/長方形 52"/>
          <p:cNvSpPr/>
          <p:nvPr/>
        </p:nvSpPr>
        <p:spPr>
          <a:xfrm>
            <a:off x="156372" y="1682670"/>
            <a:ext cx="4356000" cy="324000"/>
          </a:xfrm>
          <a:prstGeom prst="rect">
            <a:avLst/>
          </a:prstGeom>
          <a:solidFill>
            <a:schemeClr val="accent3">
              <a:lumMod val="60000"/>
              <a:lumOff val="4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91431" tIns="45715" rIns="91431" bIns="45715" rtlCol="0" anchor="ctr"/>
          <a:lstStyle/>
          <a:p>
            <a:r>
              <a:rPr lang="ja-JP" altLang="en-US" sz="1200" dirty="0" smtClean="0">
                <a:solidFill>
                  <a:schemeClr val="tx1"/>
                </a:solidFill>
              </a:rPr>
              <a:t>② 公共施設等情報等情報流通連携基盤システムの構築</a:t>
            </a:r>
            <a:endParaRPr lang="ja-JP" altLang="en-US" sz="1200" dirty="0">
              <a:solidFill>
                <a:schemeClr val="tx1"/>
              </a:solidFill>
            </a:endParaRPr>
          </a:p>
        </p:txBody>
      </p:sp>
      <p:sp>
        <p:nvSpPr>
          <p:cNvPr id="54" name="正方形/長方形 53"/>
          <p:cNvSpPr/>
          <p:nvPr/>
        </p:nvSpPr>
        <p:spPr>
          <a:xfrm>
            <a:off x="156372" y="2070318"/>
            <a:ext cx="4356000" cy="324000"/>
          </a:xfrm>
          <a:prstGeom prst="rect">
            <a:avLst/>
          </a:prstGeom>
          <a:solidFill>
            <a:schemeClr val="accent1">
              <a:lumMod val="20000"/>
              <a:lumOff val="8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91431" tIns="45715" rIns="91431" bIns="45715" rtlCol="0" anchor="ctr"/>
          <a:lstStyle/>
          <a:p>
            <a:r>
              <a:rPr lang="ja-JP" altLang="en-US" sz="1200" dirty="0" smtClean="0">
                <a:solidFill>
                  <a:schemeClr val="tx1"/>
                </a:solidFill>
              </a:rPr>
              <a:t>③ 公共施設等情報等のオープンデータ化の実証</a:t>
            </a:r>
            <a:endParaRPr lang="ja-JP" altLang="en-US" sz="1200" dirty="0">
              <a:solidFill>
                <a:schemeClr val="tx1"/>
              </a:solidFill>
            </a:endParaRPr>
          </a:p>
        </p:txBody>
      </p:sp>
      <p:sp>
        <p:nvSpPr>
          <p:cNvPr id="55" name="正方形/長方形 54"/>
          <p:cNvSpPr/>
          <p:nvPr/>
        </p:nvSpPr>
        <p:spPr>
          <a:xfrm>
            <a:off x="156372" y="2457965"/>
            <a:ext cx="4356000" cy="324000"/>
          </a:xfrm>
          <a:prstGeom prst="rect">
            <a:avLst/>
          </a:prstGeom>
          <a:solidFill>
            <a:schemeClr val="accent1">
              <a:lumMod val="20000"/>
              <a:lumOff val="8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91431" tIns="45715" rIns="91431" bIns="45715" rtlCol="0" anchor="ctr"/>
          <a:lstStyle/>
          <a:p>
            <a:r>
              <a:rPr lang="ja-JP" altLang="en-US" sz="1200" dirty="0" smtClean="0">
                <a:solidFill>
                  <a:schemeClr val="tx1"/>
                </a:solidFill>
              </a:rPr>
              <a:t>④ 公共施設等情報サービスの実証</a:t>
            </a:r>
            <a:endParaRPr lang="ja-JP" altLang="en-US" sz="1200" dirty="0">
              <a:solidFill>
                <a:schemeClr val="tx1"/>
              </a:solidFill>
            </a:endParaRPr>
          </a:p>
        </p:txBody>
      </p:sp>
      <p:sp>
        <p:nvSpPr>
          <p:cNvPr id="56" name="正方形/長方形 55"/>
          <p:cNvSpPr/>
          <p:nvPr/>
        </p:nvSpPr>
        <p:spPr>
          <a:xfrm>
            <a:off x="4569814" y="1295022"/>
            <a:ext cx="4356000" cy="324000"/>
          </a:xfrm>
          <a:prstGeom prst="rect">
            <a:avLst/>
          </a:prstGeom>
          <a:solidFill>
            <a:schemeClr val="accent1">
              <a:lumMod val="20000"/>
              <a:lumOff val="8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91431" tIns="45715" rIns="91431" bIns="45715" rtlCol="0" anchor="ctr"/>
          <a:lstStyle/>
          <a:p>
            <a:r>
              <a:rPr lang="ja-JP" altLang="en-US" sz="1200" dirty="0" smtClean="0">
                <a:solidFill>
                  <a:schemeClr val="tx1"/>
                </a:solidFill>
              </a:rPr>
              <a:t>⑤ 公共施設等情報の利活用のための普及活動</a:t>
            </a:r>
            <a:endParaRPr lang="ja-JP" altLang="en-US" sz="1200" dirty="0">
              <a:solidFill>
                <a:schemeClr val="tx1"/>
              </a:solidFill>
            </a:endParaRPr>
          </a:p>
        </p:txBody>
      </p:sp>
      <p:sp>
        <p:nvSpPr>
          <p:cNvPr id="57" name="正方形/長方形 56"/>
          <p:cNvSpPr/>
          <p:nvPr/>
        </p:nvSpPr>
        <p:spPr>
          <a:xfrm>
            <a:off x="4569814" y="1682670"/>
            <a:ext cx="4356000" cy="324000"/>
          </a:xfrm>
          <a:prstGeom prst="rect">
            <a:avLst/>
          </a:prstGeom>
          <a:solidFill>
            <a:schemeClr val="accent2">
              <a:lumMod val="40000"/>
              <a:lumOff val="60000"/>
            </a:schemeClr>
          </a:solidFill>
          <a:ln>
            <a:solidFill>
              <a:schemeClr val="bg1">
                <a:lumMod val="75000"/>
              </a:schemeClr>
            </a:solidFill>
          </a:ln>
          <a:effectLst/>
        </p:spPr>
        <p:style>
          <a:lnRef idx="1">
            <a:schemeClr val="accent1"/>
          </a:lnRef>
          <a:fillRef idx="2">
            <a:schemeClr val="accent1"/>
          </a:fillRef>
          <a:effectRef idx="1">
            <a:schemeClr val="accent1"/>
          </a:effectRef>
          <a:fontRef idx="minor">
            <a:schemeClr val="dk1"/>
          </a:fontRef>
        </p:style>
        <p:txBody>
          <a:bodyPr wrap="none" rtlCol="0" anchor="ctr"/>
          <a:lstStyle/>
          <a:p>
            <a:r>
              <a:rPr lang="ja-JP" altLang="en-US" sz="1200" dirty="0" smtClean="0"/>
              <a:t>⑥ </a:t>
            </a:r>
            <a:r>
              <a:rPr kumimoji="1" lang="ja-JP" altLang="en-US" sz="1200" dirty="0" smtClean="0"/>
              <a:t>継続運用・普及に係る計画の策定等</a:t>
            </a:r>
            <a:endParaRPr kumimoji="1" lang="ja-JP" altLang="en-US" sz="1200" dirty="0"/>
          </a:p>
        </p:txBody>
      </p:sp>
      <p:sp>
        <p:nvSpPr>
          <p:cNvPr id="58" name="正方形/長方形 57"/>
          <p:cNvSpPr/>
          <p:nvPr/>
        </p:nvSpPr>
        <p:spPr>
          <a:xfrm>
            <a:off x="4569814" y="2070318"/>
            <a:ext cx="4356000" cy="324000"/>
          </a:xfrm>
          <a:prstGeom prst="rect">
            <a:avLst/>
          </a:prstGeom>
          <a:solidFill>
            <a:schemeClr val="accent2">
              <a:lumMod val="40000"/>
              <a:lumOff val="60000"/>
            </a:schemeClr>
          </a:solidFill>
          <a:ln>
            <a:solidFill>
              <a:schemeClr val="bg1">
                <a:lumMod val="75000"/>
              </a:schemeClr>
            </a:solidFill>
          </a:ln>
          <a:effectLst/>
        </p:spPr>
        <p:style>
          <a:lnRef idx="1">
            <a:schemeClr val="accent1"/>
          </a:lnRef>
          <a:fillRef idx="2">
            <a:schemeClr val="accent1"/>
          </a:fillRef>
          <a:effectRef idx="1">
            <a:schemeClr val="accent1"/>
          </a:effectRef>
          <a:fontRef idx="minor">
            <a:schemeClr val="dk1"/>
          </a:fontRef>
        </p:style>
        <p:txBody>
          <a:bodyPr wrap="none" rtlCol="0" anchor="ctr"/>
          <a:lstStyle/>
          <a:p>
            <a:r>
              <a:rPr lang="ja-JP" altLang="en-US" sz="1200" dirty="0" smtClean="0"/>
              <a:t>⑦ 検討会への協力</a:t>
            </a:r>
            <a:endParaRPr lang="ja-JP" altLang="en-US" sz="1200" dirty="0"/>
          </a:p>
        </p:txBody>
      </p:sp>
      <p:sp>
        <p:nvSpPr>
          <p:cNvPr id="59" name="正方形/長方形 58"/>
          <p:cNvSpPr/>
          <p:nvPr/>
        </p:nvSpPr>
        <p:spPr>
          <a:xfrm>
            <a:off x="4569814" y="2457965"/>
            <a:ext cx="4356000" cy="324000"/>
          </a:xfrm>
          <a:prstGeom prst="rect">
            <a:avLst/>
          </a:prstGeom>
          <a:solidFill>
            <a:schemeClr val="accent2">
              <a:lumMod val="40000"/>
              <a:lumOff val="60000"/>
            </a:schemeClr>
          </a:solidFill>
          <a:ln>
            <a:solidFill>
              <a:schemeClr val="bg1">
                <a:lumMod val="75000"/>
              </a:schemeClr>
            </a:solidFill>
          </a:ln>
          <a:effectLst/>
        </p:spPr>
        <p:style>
          <a:lnRef idx="1">
            <a:schemeClr val="accent1"/>
          </a:lnRef>
          <a:fillRef idx="2">
            <a:schemeClr val="accent1"/>
          </a:fillRef>
          <a:effectRef idx="1">
            <a:schemeClr val="accent1"/>
          </a:effectRef>
          <a:fontRef idx="minor">
            <a:schemeClr val="dk1"/>
          </a:fontRef>
        </p:style>
        <p:txBody>
          <a:bodyPr wrap="none" rtlCol="0" anchor="ctr"/>
          <a:lstStyle/>
          <a:p>
            <a:r>
              <a:rPr lang="ja-JP" altLang="en-US" sz="1200" dirty="0" smtClean="0"/>
              <a:t>⑧ 今後の新地方公会計の推進に関する実務研究会への協力</a:t>
            </a:r>
          </a:p>
        </p:txBody>
      </p:sp>
      <p:pic>
        <p:nvPicPr>
          <p:cNvPr id="65" name="Picture 2" descr="福岡市オープンデータ"/>
          <p:cNvPicPr>
            <a:picLocks noChangeAspect="1" noChangeArrowheads="1"/>
          </p:cNvPicPr>
          <p:nvPr/>
        </p:nvPicPr>
        <p:blipFill>
          <a:blip r:embed="rId15" cstate="print"/>
          <a:srcRect/>
          <a:stretch>
            <a:fillRect/>
          </a:stretch>
        </p:blipFill>
        <p:spPr bwMode="auto">
          <a:xfrm>
            <a:off x="432829" y="5501797"/>
            <a:ext cx="437243" cy="437243"/>
          </a:xfrm>
          <a:prstGeom prst="rect">
            <a:avLst/>
          </a:prstGeom>
          <a:noFill/>
          <a:ln>
            <a:solidFill>
              <a:schemeClr val="bg1"/>
            </a:solidFill>
          </a:ln>
        </p:spPr>
      </p:pic>
      <p:sp>
        <p:nvSpPr>
          <p:cNvPr id="66" name="テキスト ボックス 65"/>
          <p:cNvSpPr txBox="1"/>
          <p:nvPr/>
        </p:nvSpPr>
        <p:spPr>
          <a:xfrm>
            <a:off x="226659" y="5788069"/>
            <a:ext cx="997389" cy="246221"/>
          </a:xfrm>
          <a:prstGeom prst="rect">
            <a:avLst/>
          </a:prstGeom>
          <a:solidFill>
            <a:schemeClr val="bg1"/>
          </a:solidFill>
          <a:effectLst>
            <a:softEdge rad="63500"/>
          </a:effectLst>
        </p:spPr>
        <p:txBody>
          <a:bodyPr wrap="none" rtlCol="0">
            <a:spAutoFit/>
          </a:bodyPr>
          <a:lstStyle/>
          <a:p>
            <a:pPr fontAlgn="auto">
              <a:spcBef>
                <a:spcPts val="0"/>
              </a:spcBef>
              <a:spcAft>
                <a:spcPts val="0"/>
              </a:spcAft>
            </a:pPr>
            <a:r>
              <a:rPr lang="ja-JP" altLang="en-US" sz="1000" dirty="0" smtClean="0">
                <a:solidFill>
                  <a:prstClr val="black"/>
                </a:solidFill>
                <a:latin typeface="Calibri"/>
                <a:ea typeface="ＭＳ Ｐゴシック"/>
              </a:rPr>
              <a:t>オープンデータ</a:t>
            </a:r>
            <a:endParaRPr lang="ja-JP" altLang="en-US" sz="1000" dirty="0">
              <a:solidFill>
                <a:prstClr val="black"/>
              </a:solidFill>
              <a:latin typeface="Calibri"/>
              <a:ea typeface="ＭＳ Ｐゴシック"/>
            </a:endParaRPr>
          </a:p>
        </p:txBody>
      </p:sp>
      <p:cxnSp>
        <p:nvCxnSpPr>
          <p:cNvPr id="67" name="図形 78"/>
          <p:cNvCxnSpPr>
            <a:stCxn id="65" idx="3"/>
            <a:endCxn id="11" idx="1"/>
          </p:cNvCxnSpPr>
          <p:nvPr/>
        </p:nvCxnSpPr>
        <p:spPr>
          <a:xfrm flipV="1">
            <a:off x="870072" y="4577876"/>
            <a:ext cx="398782" cy="1142543"/>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77" name="テキスト ボックス 76"/>
          <p:cNvSpPr txBox="1"/>
          <p:nvPr/>
        </p:nvSpPr>
        <p:spPr>
          <a:xfrm>
            <a:off x="5358321" y="4586917"/>
            <a:ext cx="1768433" cy="507831"/>
          </a:xfrm>
          <a:prstGeom prst="rect">
            <a:avLst/>
          </a:prstGeom>
          <a:noFill/>
        </p:spPr>
        <p:txBody>
          <a:bodyPr wrap="none" rtlCol="0">
            <a:spAutoFit/>
          </a:bodyPr>
          <a:lstStyle/>
          <a:p>
            <a:r>
              <a:rPr lang="ja-JP" altLang="en-US" sz="900" dirty="0" smtClean="0"/>
              <a:t>公共施設情報提供サービス</a:t>
            </a:r>
          </a:p>
          <a:p>
            <a:r>
              <a:rPr lang="ja-JP" altLang="en-US" sz="900" dirty="0" smtClean="0"/>
              <a:t>公共施設白書情報公開サービス</a:t>
            </a:r>
          </a:p>
          <a:p>
            <a:r>
              <a:rPr lang="ja-JP" altLang="en-US" sz="900" dirty="0" smtClean="0"/>
              <a:t>公共施設運営市民参加サービス</a:t>
            </a:r>
            <a:endParaRPr kumimoji="1" lang="ja-JP" altLang="en-US" sz="900" dirty="0"/>
          </a:p>
        </p:txBody>
      </p:sp>
      <p:pic>
        <p:nvPicPr>
          <p:cNvPr id="78" name="図 77"/>
          <p:cNvPicPr>
            <a:picLocks noChangeAspect="1"/>
          </p:cNvPicPr>
          <p:nvPr/>
        </p:nvPicPr>
        <p:blipFill>
          <a:blip r:embed="rId5" cstate="screen"/>
          <a:stretch>
            <a:fillRect/>
          </a:stretch>
        </p:blipFill>
        <p:spPr>
          <a:xfrm>
            <a:off x="4626335" y="5320332"/>
            <a:ext cx="724533" cy="581575"/>
          </a:xfrm>
          <a:prstGeom prst="rect">
            <a:avLst/>
          </a:prstGeom>
          <a:ln>
            <a:noFill/>
          </a:ln>
          <a:effectLst>
            <a:outerShdw blurRad="292100" dist="139700" dir="2700000" algn="tl" rotWithShape="0">
              <a:srgbClr val="333333">
                <a:alpha val="65000"/>
              </a:srgbClr>
            </a:outerShdw>
          </a:effectLst>
        </p:spPr>
      </p:pic>
      <p:sp>
        <p:nvSpPr>
          <p:cNvPr id="79" name="テキスト ボックス 78"/>
          <p:cNvSpPr txBox="1"/>
          <p:nvPr/>
        </p:nvSpPr>
        <p:spPr>
          <a:xfrm>
            <a:off x="4508017" y="4550664"/>
            <a:ext cx="954107" cy="400110"/>
          </a:xfrm>
          <a:prstGeom prst="rect">
            <a:avLst/>
          </a:prstGeom>
          <a:solidFill>
            <a:schemeClr val="bg1"/>
          </a:solidFill>
          <a:effectLst>
            <a:softEdge rad="63500"/>
          </a:effectLst>
        </p:spPr>
        <p:txBody>
          <a:bodyPr wrap="none" rtlCol="0">
            <a:spAutoFit/>
          </a:bodyPr>
          <a:lstStyle/>
          <a:p>
            <a:pPr algn="ctr"/>
            <a:r>
              <a:rPr kumimoji="1" lang="ja-JP" altLang="en-US" sz="1000" dirty="0" smtClean="0"/>
              <a:t>情報サービス</a:t>
            </a:r>
            <a:endParaRPr kumimoji="1" lang="en-US" altLang="ja-JP" sz="1000" dirty="0" smtClean="0"/>
          </a:p>
          <a:p>
            <a:pPr algn="ctr"/>
            <a:r>
              <a:rPr lang="ja-JP" altLang="en-US" sz="1000" dirty="0" smtClean="0"/>
              <a:t>（請負者開発）</a:t>
            </a:r>
            <a:endParaRPr kumimoji="1" lang="ja-JP" altLang="en-US" sz="1000" dirty="0"/>
          </a:p>
        </p:txBody>
      </p:sp>
      <p:sp>
        <p:nvSpPr>
          <p:cNvPr id="80" name="テキスト ボックス 79"/>
          <p:cNvSpPr txBox="1"/>
          <p:nvPr/>
        </p:nvSpPr>
        <p:spPr>
          <a:xfrm>
            <a:off x="5363192" y="4340551"/>
            <a:ext cx="1330396" cy="261610"/>
          </a:xfrm>
          <a:prstGeom prst="rect">
            <a:avLst/>
          </a:prstGeom>
          <a:noFill/>
        </p:spPr>
        <p:txBody>
          <a:bodyPr wrap="square" rtlCol="0">
            <a:spAutoFit/>
          </a:bodyPr>
          <a:lstStyle/>
          <a:p>
            <a:r>
              <a:rPr kumimoji="1" lang="ja-JP" altLang="en-US" sz="1100" u="sng" dirty="0" smtClean="0"/>
              <a:t>情報サービス実証</a:t>
            </a:r>
            <a:endParaRPr kumimoji="1" lang="ja-JP" altLang="en-US" sz="1100" u="sng" dirty="0"/>
          </a:p>
        </p:txBody>
      </p:sp>
      <p:pic>
        <p:nvPicPr>
          <p:cNvPr id="84" name="図 83"/>
          <p:cNvPicPr>
            <a:picLocks noChangeAspect="1"/>
          </p:cNvPicPr>
          <p:nvPr/>
        </p:nvPicPr>
        <p:blipFill>
          <a:blip r:embed="rId16" cstate="screen">
            <a:extLst>
              <a:ext uri="{BEBA8EAE-BF5A-486C-A8C5-ECC9F3942E4B}">
                <a14:imgProps xmlns:a14="http://schemas.microsoft.com/office/drawing/2010/main" xmlns="">
                  <a14:imgLayer r:embed="rId17">
                    <a14:imgEffect>
                      <a14:backgroundRemoval t="0" b="100000" l="0" r="99078"/>
                    </a14:imgEffect>
                  </a14:imgLayer>
                </a14:imgProps>
              </a:ext>
            </a:extLst>
          </a:blip>
          <a:stretch>
            <a:fillRect/>
          </a:stretch>
        </p:blipFill>
        <p:spPr>
          <a:xfrm flipH="1">
            <a:off x="5350868" y="3614104"/>
            <a:ext cx="378260" cy="510328"/>
          </a:xfrm>
          <a:prstGeom prst="rect">
            <a:avLst/>
          </a:prstGeom>
          <a:ln>
            <a:noFill/>
          </a:ln>
          <a:effectLst>
            <a:outerShdw blurRad="292100" dist="139700" dir="2700000" algn="tl" rotWithShape="0">
              <a:srgbClr val="333333">
                <a:alpha val="65000"/>
              </a:srgbClr>
            </a:outerShdw>
          </a:effectLst>
        </p:spPr>
      </p:pic>
      <p:pic>
        <p:nvPicPr>
          <p:cNvPr id="85" name="図 84"/>
          <p:cNvPicPr>
            <a:picLocks noChangeAspect="1"/>
          </p:cNvPicPr>
          <p:nvPr/>
        </p:nvPicPr>
        <p:blipFill>
          <a:blip r:embed="rId18" cstate="screen"/>
          <a:stretch>
            <a:fillRect/>
          </a:stretch>
        </p:blipFill>
        <p:spPr>
          <a:xfrm>
            <a:off x="5108896" y="3810735"/>
            <a:ext cx="393946" cy="417213"/>
          </a:xfrm>
          <a:prstGeom prst="rect">
            <a:avLst/>
          </a:prstGeom>
          <a:ln>
            <a:noFill/>
          </a:ln>
          <a:effectLst>
            <a:outerShdw blurRad="292100" dist="139700" dir="2700000" algn="tl" rotWithShape="0">
              <a:srgbClr val="333333">
                <a:alpha val="65000"/>
              </a:srgbClr>
            </a:outerShdw>
          </a:effectLst>
        </p:spPr>
      </p:pic>
      <p:sp>
        <p:nvSpPr>
          <p:cNvPr id="86" name="テキスト ボックス 85"/>
          <p:cNvSpPr txBox="1"/>
          <p:nvPr/>
        </p:nvSpPr>
        <p:spPr>
          <a:xfrm>
            <a:off x="4957971" y="4019342"/>
            <a:ext cx="785793" cy="246221"/>
          </a:xfrm>
          <a:prstGeom prst="rect">
            <a:avLst/>
          </a:prstGeom>
          <a:solidFill>
            <a:schemeClr val="bg1"/>
          </a:solidFill>
          <a:effectLst>
            <a:softEdge rad="63500"/>
          </a:effectLst>
        </p:spPr>
        <p:txBody>
          <a:bodyPr wrap="none" lIns="91431" tIns="45715" rIns="91431" bIns="45715" rtlCol="0">
            <a:spAutoFit/>
          </a:bodyPr>
          <a:lstStyle/>
          <a:p>
            <a:r>
              <a:rPr lang="ja-JP" altLang="en-US" sz="1000" dirty="0" smtClean="0">
                <a:solidFill>
                  <a:prstClr val="black"/>
                </a:solidFill>
                <a:latin typeface="Calibri"/>
                <a:ea typeface="ＭＳ Ｐゴシック"/>
              </a:rPr>
              <a:t>自社データ</a:t>
            </a:r>
            <a:endParaRPr lang="ja-JP" altLang="en-US" sz="1000" dirty="0">
              <a:solidFill>
                <a:prstClr val="black"/>
              </a:solidFill>
              <a:latin typeface="Calibri"/>
              <a:ea typeface="ＭＳ Ｐゴシック"/>
            </a:endParaRPr>
          </a:p>
        </p:txBody>
      </p:sp>
      <p:cxnSp>
        <p:nvCxnSpPr>
          <p:cNvPr id="95" name="曲線コネクタ 94"/>
          <p:cNvCxnSpPr>
            <a:stCxn id="17" idx="3"/>
            <a:endCxn id="78" idx="1"/>
          </p:cNvCxnSpPr>
          <p:nvPr/>
        </p:nvCxnSpPr>
        <p:spPr>
          <a:xfrm>
            <a:off x="4078720" y="4417048"/>
            <a:ext cx="547615" cy="1194072"/>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0" name="曲線コネクタ 99"/>
          <p:cNvCxnSpPr>
            <a:stCxn id="107" idx="3"/>
            <a:endCxn id="27" idx="1"/>
          </p:cNvCxnSpPr>
          <p:nvPr/>
        </p:nvCxnSpPr>
        <p:spPr>
          <a:xfrm flipV="1">
            <a:off x="7116196" y="4452885"/>
            <a:ext cx="705455" cy="969671"/>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106" name="テキスト ボックス 105"/>
          <p:cNvSpPr txBox="1"/>
          <p:nvPr/>
        </p:nvSpPr>
        <p:spPr>
          <a:xfrm>
            <a:off x="4750489" y="5353279"/>
            <a:ext cx="510057" cy="400099"/>
          </a:xfrm>
          <a:prstGeom prst="rect">
            <a:avLst/>
          </a:prstGeom>
          <a:solidFill>
            <a:schemeClr val="bg1"/>
          </a:solidFill>
          <a:effectLst>
            <a:softEdge rad="63500"/>
          </a:effectLst>
        </p:spPr>
        <p:txBody>
          <a:bodyPr wrap="none" lIns="91431" tIns="45715" rIns="91431" bIns="45715" rtlCol="0">
            <a:spAutoFit/>
          </a:bodyPr>
          <a:lstStyle/>
          <a:p>
            <a:pPr algn="ctr"/>
            <a:r>
              <a:rPr lang="ja-JP" altLang="en-US" sz="1000" dirty="0" smtClean="0">
                <a:solidFill>
                  <a:prstClr val="black"/>
                </a:solidFill>
                <a:latin typeface="Calibri"/>
                <a:ea typeface="ＭＳ Ｐゴシック"/>
              </a:rPr>
              <a:t>募集</a:t>
            </a:r>
            <a:endParaRPr lang="en-US" altLang="ja-JP" sz="1000" dirty="0" smtClean="0">
              <a:solidFill>
                <a:prstClr val="black"/>
              </a:solidFill>
              <a:latin typeface="Calibri"/>
              <a:ea typeface="ＭＳ Ｐゴシック"/>
            </a:endParaRPr>
          </a:p>
          <a:p>
            <a:pPr algn="ctr"/>
            <a:r>
              <a:rPr lang="ja-JP" altLang="en-US" sz="1000" dirty="0" smtClean="0">
                <a:solidFill>
                  <a:prstClr val="black"/>
                </a:solidFill>
                <a:latin typeface="Calibri"/>
                <a:ea typeface="ＭＳ Ｐゴシック"/>
              </a:rPr>
              <a:t>アプリ</a:t>
            </a:r>
            <a:endParaRPr lang="ja-JP" altLang="en-US" sz="1000" dirty="0">
              <a:solidFill>
                <a:prstClr val="black"/>
              </a:solidFill>
              <a:latin typeface="Calibri"/>
              <a:ea typeface="ＭＳ Ｐゴシック"/>
            </a:endParaRPr>
          </a:p>
        </p:txBody>
      </p:sp>
      <p:sp>
        <p:nvSpPr>
          <p:cNvPr id="107" name="正方形/長方形 106"/>
          <p:cNvSpPr/>
          <p:nvPr/>
        </p:nvSpPr>
        <p:spPr>
          <a:xfrm>
            <a:off x="5388196" y="5291756"/>
            <a:ext cx="1728000" cy="261600"/>
          </a:xfrm>
          <a:prstGeom prst="rect">
            <a:avLst/>
          </a:prstGeom>
          <a:noFill/>
        </p:spPr>
        <p:txBody>
          <a:bodyPr wrap="square" lIns="91431" tIns="45715" rIns="91431" bIns="45715">
            <a:spAutoFit/>
          </a:bodyPr>
          <a:lstStyle/>
          <a:p>
            <a:r>
              <a:rPr lang="ja-JP" altLang="en-US" sz="1100" u="sng" dirty="0" smtClean="0">
                <a:solidFill>
                  <a:prstClr val="black"/>
                </a:solidFill>
                <a:latin typeface="Calibri"/>
                <a:ea typeface="ＭＳ Ｐゴシック"/>
              </a:rPr>
              <a:t>オープンデータ・コンテスト</a:t>
            </a:r>
            <a:endParaRPr lang="en-US" altLang="ja-JP" sz="900" dirty="0" smtClean="0">
              <a:solidFill>
                <a:prstClr val="black"/>
              </a:solidFill>
              <a:latin typeface="Calibri"/>
              <a:ea typeface="ＭＳ Ｐゴシック"/>
            </a:endParaRPr>
          </a:p>
        </p:txBody>
      </p:sp>
      <p:sp>
        <p:nvSpPr>
          <p:cNvPr id="115" name="テキスト ボックス 114"/>
          <p:cNvSpPr txBox="1"/>
          <p:nvPr/>
        </p:nvSpPr>
        <p:spPr>
          <a:xfrm>
            <a:off x="5452599" y="5520847"/>
            <a:ext cx="1614545" cy="369332"/>
          </a:xfrm>
          <a:prstGeom prst="rect">
            <a:avLst/>
          </a:prstGeom>
          <a:noFill/>
        </p:spPr>
        <p:txBody>
          <a:bodyPr wrap="none" rtlCol="0">
            <a:spAutoFit/>
          </a:bodyPr>
          <a:lstStyle/>
          <a:p>
            <a:r>
              <a:rPr lang="ja-JP" altLang="en-US" sz="900" dirty="0" smtClean="0">
                <a:solidFill>
                  <a:prstClr val="black"/>
                </a:solidFill>
              </a:rPr>
              <a:t>一般公募による情報サービス</a:t>
            </a:r>
            <a:r>
              <a:rPr lang="en-US" altLang="ja-JP" sz="900" dirty="0" smtClean="0">
                <a:solidFill>
                  <a:prstClr val="black"/>
                </a:solidFill>
              </a:rPr>
              <a:t/>
            </a:r>
            <a:br>
              <a:rPr lang="en-US" altLang="ja-JP" sz="900" dirty="0" smtClean="0">
                <a:solidFill>
                  <a:prstClr val="black"/>
                </a:solidFill>
              </a:rPr>
            </a:br>
            <a:r>
              <a:rPr lang="ja-JP" altLang="en-US" sz="900" dirty="0" smtClean="0">
                <a:solidFill>
                  <a:prstClr val="black"/>
                </a:solidFill>
              </a:rPr>
              <a:t>の開発</a:t>
            </a:r>
            <a:endParaRPr kumimoji="1" lang="ja-JP" altLang="en-US" sz="900" dirty="0"/>
          </a:p>
        </p:txBody>
      </p:sp>
      <p:cxnSp>
        <p:nvCxnSpPr>
          <p:cNvPr id="13" name="曲線コネクタ 12"/>
          <p:cNvCxnSpPr>
            <a:stCxn id="17" idx="3"/>
          </p:cNvCxnSpPr>
          <p:nvPr/>
        </p:nvCxnSpPr>
        <p:spPr>
          <a:xfrm>
            <a:off x="4078720" y="4417048"/>
            <a:ext cx="547615" cy="321038"/>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126" name="テキスト ボックス 125"/>
          <p:cNvSpPr txBox="1"/>
          <p:nvPr/>
        </p:nvSpPr>
        <p:spPr>
          <a:xfrm>
            <a:off x="2845250" y="5596787"/>
            <a:ext cx="1288620" cy="369332"/>
          </a:xfrm>
          <a:prstGeom prst="rect">
            <a:avLst/>
          </a:prstGeom>
          <a:solidFill>
            <a:schemeClr val="bg1"/>
          </a:solidFill>
          <a:effectLst>
            <a:softEdge rad="63500"/>
          </a:effectLst>
        </p:spPr>
        <p:txBody>
          <a:bodyPr wrap="square" rtlCol="0">
            <a:spAutoFit/>
          </a:bodyPr>
          <a:lstStyle/>
          <a:p>
            <a:pPr algn="ctr"/>
            <a:r>
              <a:rPr lang="en-US" altLang="ja-JP" b="1" dirty="0" err="1" smtClean="0">
                <a:solidFill>
                  <a:schemeClr val="tx2"/>
                </a:solidFill>
              </a:rPr>
              <a:t>BODIC.org</a:t>
            </a:r>
            <a:endParaRPr kumimoji="1" lang="ja-JP" altLang="en-US" b="1" dirty="0">
              <a:solidFill>
                <a:schemeClr val="tx2"/>
              </a:solidFill>
            </a:endParaRPr>
          </a:p>
        </p:txBody>
      </p:sp>
      <p:sp>
        <p:nvSpPr>
          <p:cNvPr id="70" name="スライド番号プレースホルダ 69"/>
          <p:cNvSpPr>
            <a:spLocks noGrp="1"/>
          </p:cNvSpPr>
          <p:nvPr>
            <p:ph type="sldNum" sz="quarter" idx="4"/>
          </p:nvPr>
        </p:nvSpPr>
        <p:spPr/>
        <p:txBody>
          <a:bodyPr/>
          <a:lstStyle/>
          <a:p>
            <a:fld id="{582DF298-D7A2-4B20-BEC1-6098A5F3190C}" type="slidenum">
              <a:rPr kumimoji="1" lang="ja-JP" altLang="en-US" smtClean="0"/>
              <a:pPr/>
              <a:t>2</a:t>
            </a:fld>
            <a:endParaRPr kumimoji="1" lang="ja-JP" altLang="en-US"/>
          </a:p>
        </p:txBody>
      </p:sp>
      <p:sp>
        <p:nvSpPr>
          <p:cNvPr id="71" name="テキスト ボックス 70"/>
          <p:cNvSpPr txBox="1"/>
          <p:nvPr/>
        </p:nvSpPr>
        <p:spPr>
          <a:xfrm>
            <a:off x="224276" y="787995"/>
            <a:ext cx="8699774" cy="307777"/>
          </a:xfrm>
          <a:prstGeom prst="rect">
            <a:avLst/>
          </a:prstGeom>
          <a:noFill/>
          <a:ln w="19050">
            <a:solidFill>
              <a:schemeClr val="accent1">
                <a:lumMod val="40000"/>
                <a:lumOff val="60000"/>
              </a:schemeClr>
            </a:solidFill>
          </a:ln>
        </p:spPr>
        <p:txBody>
          <a:bodyPr wrap="square" rtlCol="0">
            <a:spAutoFit/>
          </a:bodyPr>
          <a:lstStyle/>
          <a:p>
            <a:r>
              <a:rPr lang="ja-JP" altLang="en-US" sz="1400" dirty="0" smtClean="0">
                <a:latin typeface="+mn-ea"/>
              </a:rPr>
              <a:t>本実証の実施項目は次のとおり。</a:t>
            </a:r>
            <a:endParaRPr lang="en-US" altLang="ja-JP" sz="1400" dirty="0" smtClean="0">
              <a:latin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３．公共施設等情報のデータ規格</a:t>
            </a:r>
            <a:endParaRPr kumimoji="1" lang="ja-JP" altLang="en-US" dirty="0"/>
          </a:p>
        </p:txBody>
      </p:sp>
      <p:sp>
        <p:nvSpPr>
          <p:cNvPr id="3" name="テキスト ボックス 2"/>
          <p:cNvSpPr txBox="1"/>
          <p:nvPr/>
        </p:nvSpPr>
        <p:spPr>
          <a:xfrm>
            <a:off x="447341" y="1415534"/>
            <a:ext cx="4500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公共施設等情報のデータ規格</a:t>
            </a:r>
            <a:endParaRPr lang="ja-JP" altLang="en-US" sz="1400" dirty="0">
              <a:solidFill>
                <a:prstClr val="black"/>
              </a:solidFill>
            </a:endParaRPr>
          </a:p>
        </p:txBody>
      </p:sp>
      <p:sp>
        <p:nvSpPr>
          <p:cNvPr id="13" name="テキスト ボックス 12"/>
          <p:cNvSpPr txBox="1"/>
          <p:nvPr/>
        </p:nvSpPr>
        <p:spPr>
          <a:xfrm>
            <a:off x="224276" y="787995"/>
            <a:ext cx="8699774" cy="523220"/>
          </a:xfrm>
          <a:prstGeom prst="rect">
            <a:avLst/>
          </a:prstGeom>
          <a:noFill/>
          <a:ln w="19050">
            <a:solidFill>
              <a:schemeClr val="accent1">
                <a:lumMod val="40000"/>
                <a:lumOff val="60000"/>
              </a:schemeClr>
            </a:solidFill>
          </a:ln>
        </p:spPr>
        <p:txBody>
          <a:bodyPr wrap="square" rtlCol="0">
            <a:spAutoFit/>
          </a:bodyPr>
          <a:lstStyle/>
          <a:p>
            <a:r>
              <a:rPr lang="ja-JP" altLang="en-US" sz="1400" dirty="0" smtClean="0">
                <a:latin typeface="+mn-ea"/>
              </a:rPr>
              <a:t>公共施設等情報流通連携基盤システムのデータ規格として、「</a:t>
            </a:r>
            <a:r>
              <a:rPr lang="ja-JP" altLang="en-US" sz="1400" dirty="0" smtClean="0"/>
              <a:t>施設基本情報」「建物性能情報」「施設機能情報」「行政情報」「公共料金情報」「子育て・教育情報」に加え</a:t>
            </a:r>
            <a:r>
              <a:rPr lang="ja-JP" altLang="ja-JP" sz="1400" dirty="0" smtClean="0">
                <a:latin typeface="+mn-ea"/>
              </a:rPr>
              <a:t>、</a:t>
            </a:r>
            <a:r>
              <a:rPr lang="ja-JP" altLang="en-US" sz="1400" dirty="0" smtClean="0">
                <a:latin typeface="+mn-ea"/>
              </a:rPr>
              <a:t>「固定資産情報」のデータ規格の検討・定義を行った。</a:t>
            </a:r>
            <a:endParaRPr lang="en-US" altLang="ja-JP" sz="1400" dirty="0" smtClean="0">
              <a:latin typeface="+mn-ea"/>
            </a:endParaRPr>
          </a:p>
        </p:txBody>
      </p:sp>
      <p:graphicFrame>
        <p:nvGraphicFramePr>
          <p:cNvPr id="14" name="表 13"/>
          <p:cNvGraphicFramePr>
            <a:graphicFrameLocks noGrp="1"/>
          </p:cNvGraphicFramePr>
          <p:nvPr/>
        </p:nvGraphicFramePr>
        <p:xfrm>
          <a:off x="447341" y="1853512"/>
          <a:ext cx="8128892" cy="1902942"/>
        </p:xfrm>
        <a:graphic>
          <a:graphicData uri="http://schemas.openxmlformats.org/drawingml/2006/table">
            <a:tbl>
              <a:tblPr/>
              <a:tblGrid>
                <a:gridCol w="261662"/>
                <a:gridCol w="1302589"/>
                <a:gridCol w="1362974"/>
                <a:gridCol w="5201667"/>
              </a:tblGrid>
              <a:tr h="211438">
                <a:tc>
                  <a:txBody>
                    <a:bodyPr/>
                    <a:lstStyle/>
                    <a:p>
                      <a:pPr marL="0" indent="0" algn="ctr">
                        <a:spcAft>
                          <a:spcPts val="0"/>
                        </a:spcAft>
                      </a:pPr>
                      <a:r>
                        <a:rPr lang="ja-JP" altLang="en-US" sz="1200" kern="100" dirty="0" smtClean="0">
                          <a:latin typeface="+mn-ea"/>
                          <a:ea typeface="+mn-ea"/>
                          <a:cs typeface="Times New Roman"/>
                        </a:rPr>
                        <a:t>№</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indent="0" algn="ctr">
                        <a:spcAft>
                          <a:spcPts val="0"/>
                        </a:spcAft>
                      </a:pPr>
                      <a:r>
                        <a:rPr lang="ja-JP" sz="1200" kern="100">
                          <a:latin typeface="+mn-ea"/>
                          <a:ea typeface="+mn-ea"/>
                          <a:cs typeface="Times New Roman"/>
                        </a:rPr>
                        <a:t>データタイトル</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indent="0" algn="ctr">
                        <a:spcAft>
                          <a:spcPts val="0"/>
                        </a:spcAft>
                      </a:pPr>
                      <a:r>
                        <a:rPr lang="ja-JP" sz="1200" kern="100">
                          <a:latin typeface="+mn-ea"/>
                          <a:ea typeface="+mn-ea"/>
                          <a:cs typeface="Times New Roman"/>
                        </a:rPr>
                        <a:t>データ項目</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indent="0" algn="ctr">
                        <a:spcAft>
                          <a:spcPts val="0"/>
                        </a:spcAft>
                      </a:pPr>
                      <a:r>
                        <a:rPr lang="ja-JP" altLang="en-US" sz="1200" kern="100" dirty="0" smtClean="0">
                          <a:latin typeface="+mn-ea"/>
                          <a:ea typeface="+mn-ea"/>
                          <a:cs typeface="Times New Roman"/>
                        </a:rPr>
                        <a:t>検討・定義したデータ規格</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422876">
                <a:tc rowSpan="3">
                  <a:txBody>
                    <a:bodyPr/>
                    <a:lstStyle/>
                    <a:p>
                      <a:pPr marL="0" indent="0" algn="ctr">
                        <a:spcAft>
                          <a:spcPts val="0"/>
                        </a:spcAft>
                      </a:pPr>
                      <a:r>
                        <a:rPr lang="en-US" sz="1200" kern="100" dirty="0">
                          <a:latin typeface="+mn-ea"/>
                          <a:ea typeface="+mn-ea"/>
                          <a:cs typeface="Times New Roman"/>
                        </a:rPr>
                        <a:t>1</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indent="0" algn="just">
                        <a:spcAft>
                          <a:spcPts val="0"/>
                        </a:spcAft>
                      </a:pPr>
                      <a:r>
                        <a:rPr lang="ja-JP" sz="1200" kern="100" dirty="0">
                          <a:latin typeface="+mn-ea"/>
                          <a:ea typeface="+mn-ea"/>
                          <a:cs typeface="Times New Roman"/>
                        </a:rPr>
                        <a:t>公共施設等情報</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tabLst>
                          <a:tab pos="355600" algn="l"/>
                        </a:tabLst>
                      </a:pPr>
                      <a:r>
                        <a:rPr lang="ja-JP" sz="1200" kern="100">
                          <a:latin typeface="+mn-ea"/>
                          <a:ea typeface="+mn-ea"/>
                          <a:cs typeface="Times New Roman"/>
                        </a:rPr>
                        <a:t>施設基本データ</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a:latin typeface="+mn-ea"/>
                          <a:ea typeface="+mn-ea"/>
                          <a:cs typeface="Times New Roman"/>
                        </a:rPr>
                        <a:t>学校、公園</a:t>
                      </a:r>
                      <a:r>
                        <a:rPr lang="ja-JP" sz="1200" kern="100" dirty="0" smtClean="0">
                          <a:latin typeface="+mn-ea"/>
                          <a:ea typeface="+mn-ea"/>
                          <a:cs typeface="Times New Roman"/>
                        </a:rPr>
                        <a:t>、</a:t>
                      </a:r>
                      <a:r>
                        <a:rPr lang="ja-JP" altLang="en-US" sz="1200" kern="100" dirty="0" smtClean="0">
                          <a:latin typeface="+mn-ea"/>
                          <a:ea typeface="+mn-ea"/>
                          <a:cs typeface="Times New Roman"/>
                        </a:rPr>
                        <a:t>庁舎</a:t>
                      </a:r>
                      <a:r>
                        <a:rPr lang="ja-JP" sz="1200" kern="100" dirty="0" smtClean="0">
                          <a:latin typeface="+mn-ea"/>
                          <a:ea typeface="+mn-ea"/>
                          <a:cs typeface="Times New Roman"/>
                        </a:rPr>
                        <a:t>等</a:t>
                      </a:r>
                      <a:r>
                        <a:rPr lang="ja-JP" sz="1200" kern="100" dirty="0">
                          <a:latin typeface="+mn-ea"/>
                          <a:ea typeface="+mn-ea"/>
                          <a:cs typeface="Times New Roman"/>
                        </a:rPr>
                        <a:t>の公共</a:t>
                      </a:r>
                      <a:r>
                        <a:rPr lang="ja-JP" sz="1200" kern="100" dirty="0" smtClean="0">
                          <a:latin typeface="+mn-ea"/>
                          <a:ea typeface="+mn-ea"/>
                          <a:cs typeface="Times New Roman"/>
                        </a:rPr>
                        <a:t>施設の</a:t>
                      </a:r>
                      <a:r>
                        <a:rPr lang="ja-JP" sz="1200" kern="100" dirty="0">
                          <a:latin typeface="+mn-ea"/>
                          <a:ea typeface="+mn-ea"/>
                          <a:cs typeface="Times New Roman"/>
                        </a:rPr>
                        <a:t>施設名称、緯度経度、所在地（地番、住居表示）、自治体、担当部署、敷地</a:t>
                      </a:r>
                      <a:r>
                        <a:rPr lang="ja-JP" sz="1200" kern="100" dirty="0" smtClean="0">
                          <a:latin typeface="+mn-ea"/>
                          <a:ea typeface="+mn-ea"/>
                          <a:cs typeface="Times New Roman"/>
                        </a:rPr>
                        <a:t>等</a:t>
                      </a:r>
                      <a:r>
                        <a:rPr lang="ja-JP" altLang="en-US" sz="1200" kern="100" dirty="0" smtClean="0">
                          <a:latin typeface="+mn-ea"/>
                          <a:ea typeface="+mn-ea"/>
                          <a:cs typeface="Times New Roman"/>
                        </a:rPr>
                        <a:t>の情報。</a:t>
                      </a:r>
                      <a:endParaRPr lang="en-US" altLang="ja-JP" sz="1200" kern="100" dirty="0" smtClean="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876">
                <a:tc vMerge="1">
                  <a:txBody>
                    <a:bodyPr/>
                    <a:lstStyle/>
                    <a:p>
                      <a:endParaRPr kumimoji="1" lang="ja-JP" altLang="en-US"/>
                    </a:p>
                  </a:txBody>
                  <a:tcPr/>
                </a:tc>
                <a:tc vMerge="1">
                  <a:txBody>
                    <a:bodyPr/>
                    <a:lstStyle/>
                    <a:p>
                      <a:endParaRPr kumimoji="1" lang="ja-JP" altLang="en-US"/>
                    </a:p>
                  </a:txBody>
                  <a:tcPr/>
                </a:tc>
                <a:tc>
                  <a:txBody>
                    <a:bodyPr/>
                    <a:lstStyle/>
                    <a:p>
                      <a:pPr marL="0" indent="0" algn="just">
                        <a:spcAft>
                          <a:spcPts val="0"/>
                        </a:spcAft>
                        <a:tabLst>
                          <a:tab pos="355600" algn="l"/>
                        </a:tabLst>
                      </a:pPr>
                      <a:r>
                        <a:rPr lang="ja-JP" sz="1200" kern="100" dirty="0">
                          <a:latin typeface="+mn-ea"/>
                          <a:ea typeface="+mn-ea"/>
                          <a:cs typeface="Times New Roman"/>
                        </a:rPr>
                        <a:t>建物性能データ</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a:latin typeface="+mn-ea"/>
                          <a:ea typeface="+mn-ea"/>
                          <a:cs typeface="Times New Roman"/>
                        </a:rPr>
                        <a:t>学校、公園</a:t>
                      </a:r>
                      <a:r>
                        <a:rPr lang="ja-JP" sz="1200" kern="100" dirty="0" smtClean="0">
                          <a:latin typeface="+mn-ea"/>
                          <a:ea typeface="+mn-ea"/>
                          <a:cs typeface="Times New Roman"/>
                        </a:rPr>
                        <a:t>、</a:t>
                      </a:r>
                      <a:r>
                        <a:rPr lang="ja-JP" altLang="en-US" sz="1200" kern="100" dirty="0" smtClean="0">
                          <a:latin typeface="+mn-ea"/>
                          <a:ea typeface="+mn-ea"/>
                          <a:cs typeface="Times New Roman"/>
                        </a:rPr>
                        <a:t>庁舎</a:t>
                      </a:r>
                      <a:r>
                        <a:rPr lang="ja-JP" sz="1200" kern="100" dirty="0" smtClean="0">
                          <a:latin typeface="+mn-ea"/>
                          <a:ea typeface="+mn-ea"/>
                          <a:cs typeface="Times New Roman"/>
                        </a:rPr>
                        <a:t>等</a:t>
                      </a:r>
                      <a:r>
                        <a:rPr lang="ja-JP" sz="1200" kern="100" dirty="0">
                          <a:latin typeface="+mn-ea"/>
                          <a:ea typeface="+mn-ea"/>
                          <a:cs typeface="Times New Roman"/>
                        </a:rPr>
                        <a:t>の公共</a:t>
                      </a:r>
                      <a:r>
                        <a:rPr lang="ja-JP" sz="1200" kern="100" dirty="0" smtClean="0">
                          <a:latin typeface="+mn-ea"/>
                          <a:ea typeface="+mn-ea"/>
                          <a:cs typeface="Times New Roman"/>
                        </a:rPr>
                        <a:t>施設</a:t>
                      </a:r>
                      <a:r>
                        <a:rPr lang="ja-JP" altLang="en-US" sz="1200" kern="100" dirty="0" smtClean="0">
                          <a:latin typeface="+mn-ea"/>
                          <a:ea typeface="+mn-ea"/>
                          <a:cs typeface="Times New Roman"/>
                        </a:rPr>
                        <a:t>の</a:t>
                      </a:r>
                      <a:r>
                        <a:rPr lang="ja-JP" sz="1200" kern="100" dirty="0" smtClean="0">
                          <a:latin typeface="+mn-ea"/>
                          <a:ea typeface="+mn-ea"/>
                          <a:cs typeface="Times New Roman"/>
                        </a:rPr>
                        <a:t>棟</a:t>
                      </a:r>
                      <a:r>
                        <a:rPr lang="ja-JP" sz="1200" kern="100" dirty="0">
                          <a:latin typeface="+mn-ea"/>
                          <a:ea typeface="+mn-ea"/>
                          <a:cs typeface="Times New Roman"/>
                        </a:rPr>
                        <a:t>名称、用途、構造、屋根、地上階数、地下階数、延床面積、建築面積、建築年月、耐震情報、劣化情報</a:t>
                      </a:r>
                      <a:r>
                        <a:rPr lang="ja-JP" sz="1200" kern="100" dirty="0" smtClean="0">
                          <a:latin typeface="+mn-ea"/>
                          <a:ea typeface="+mn-ea"/>
                          <a:cs typeface="Times New Roman"/>
                        </a:rPr>
                        <a:t>等</a:t>
                      </a:r>
                      <a:r>
                        <a:rPr lang="ja-JP" altLang="en-US" sz="1200" kern="100" dirty="0" smtClean="0">
                          <a:latin typeface="+mn-ea"/>
                          <a:ea typeface="+mn-ea"/>
                          <a:cs typeface="Times New Roman"/>
                        </a:rPr>
                        <a:t>の情報。</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876">
                <a:tc vMerge="1">
                  <a:txBody>
                    <a:bodyPr/>
                    <a:lstStyle/>
                    <a:p>
                      <a:endParaRPr kumimoji="1" lang="ja-JP" altLang="en-US"/>
                    </a:p>
                  </a:txBody>
                  <a:tcPr/>
                </a:tc>
                <a:tc vMerge="1">
                  <a:txBody>
                    <a:bodyPr/>
                    <a:lstStyle/>
                    <a:p>
                      <a:endParaRPr kumimoji="1" lang="ja-JP" altLang="en-US"/>
                    </a:p>
                  </a:txBody>
                  <a:tcPr/>
                </a:tc>
                <a:tc>
                  <a:txBody>
                    <a:bodyPr/>
                    <a:lstStyle/>
                    <a:p>
                      <a:pPr marL="0" indent="0" algn="just">
                        <a:spcAft>
                          <a:spcPts val="0"/>
                        </a:spcAft>
                        <a:tabLst>
                          <a:tab pos="355600" algn="l"/>
                        </a:tabLst>
                      </a:pPr>
                      <a:r>
                        <a:rPr lang="ja-JP" sz="1200" kern="100" dirty="0">
                          <a:latin typeface="+mn-ea"/>
                          <a:ea typeface="+mn-ea"/>
                          <a:cs typeface="Times New Roman"/>
                        </a:rPr>
                        <a:t>施設機能データ</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a:latin typeface="+mn-ea"/>
                          <a:ea typeface="+mn-ea"/>
                          <a:cs typeface="Times New Roman"/>
                        </a:rPr>
                        <a:t>学校、公園</a:t>
                      </a:r>
                      <a:r>
                        <a:rPr lang="ja-JP" sz="1200" kern="100" dirty="0" smtClean="0">
                          <a:latin typeface="+mn-ea"/>
                          <a:ea typeface="+mn-ea"/>
                          <a:cs typeface="Times New Roman"/>
                        </a:rPr>
                        <a:t>、</a:t>
                      </a:r>
                      <a:r>
                        <a:rPr lang="ja-JP" altLang="en-US" sz="1200" kern="100" dirty="0" smtClean="0">
                          <a:latin typeface="+mn-ea"/>
                          <a:ea typeface="+mn-ea"/>
                          <a:cs typeface="Times New Roman"/>
                        </a:rPr>
                        <a:t>庁舎</a:t>
                      </a:r>
                      <a:r>
                        <a:rPr lang="ja-JP" sz="1200" kern="100" dirty="0" smtClean="0">
                          <a:latin typeface="+mn-ea"/>
                          <a:ea typeface="+mn-ea"/>
                          <a:cs typeface="Times New Roman"/>
                        </a:rPr>
                        <a:t>等</a:t>
                      </a:r>
                      <a:r>
                        <a:rPr lang="ja-JP" sz="1200" kern="100" dirty="0">
                          <a:latin typeface="+mn-ea"/>
                          <a:ea typeface="+mn-ea"/>
                          <a:cs typeface="Times New Roman"/>
                        </a:rPr>
                        <a:t>の公共</a:t>
                      </a:r>
                      <a:r>
                        <a:rPr lang="ja-JP" sz="1200" kern="100" dirty="0" smtClean="0">
                          <a:latin typeface="+mn-ea"/>
                          <a:ea typeface="+mn-ea"/>
                          <a:cs typeface="Times New Roman"/>
                        </a:rPr>
                        <a:t>施設の</a:t>
                      </a:r>
                      <a:r>
                        <a:rPr lang="ja-JP" sz="1200" kern="100" dirty="0">
                          <a:latin typeface="+mn-ea"/>
                          <a:ea typeface="+mn-ea"/>
                          <a:cs typeface="Times New Roman"/>
                        </a:rPr>
                        <a:t>利用時間、定員、設備、利用状況、経費、維持管理状況</a:t>
                      </a:r>
                      <a:r>
                        <a:rPr lang="ja-JP" sz="1200" kern="100" dirty="0" smtClean="0">
                          <a:latin typeface="+mn-ea"/>
                          <a:ea typeface="+mn-ea"/>
                          <a:cs typeface="Times New Roman"/>
                        </a:rPr>
                        <a:t>等</a:t>
                      </a:r>
                      <a:r>
                        <a:rPr lang="ja-JP" altLang="en-US" sz="1200" kern="100" dirty="0" smtClean="0">
                          <a:latin typeface="+mn-ea"/>
                          <a:ea typeface="+mn-ea"/>
                          <a:cs typeface="Times New Roman"/>
                        </a:rPr>
                        <a:t>の情報。</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876">
                <a:tc>
                  <a:txBody>
                    <a:bodyPr/>
                    <a:lstStyle/>
                    <a:p>
                      <a:pPr marL="0" indent="0" algn="ctr">
                        <a:spcAft>
                          <a:spcPts val="0"/>
                        </a:spcAft>
                      </a:pPr>
                      <a:r>
                        <a:rPr lang="en-US" altLang="ja-JP" sz="1200" kern="100" dirty="0" smtClean="0">
                          <a:latin typeface="+mn-ea"/>
                          <a:ea typeface="+mn-ea"/>
                          <a:cs typeface="Times New Roman"/>
                        </a:rPr>
                        <a:t>2</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a:latin typeface="+mn-ea"/>
                          <a:ea typeface="+mn-ea"/>
                          <a:cs typeface="Times New Roman"/>
                        </a:rPr>
                        <a:t>固定資産情報</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a:latin typeface="+mn-ea"/>
                          <a:ea typeface="+mn-ea"/>
                          <a:cs typeface="Times New Roman"/>
                        </a:rPr>
                        <a:t>固定資産データ</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ja-JP" sz="1200" kern="100" dirty="0">
                          <a:latin typeface="+mn-ea"/>
                          <a:ea typeface="+mn-ea"/>
                          <a:cs typeface="Times New Roman"/>
                        </a:rPr>
                        <a:t>自治体が整備する固定資産</a:t>
                      </a:r>
                      <a:r>
                        <a:rPr lang="ja-JP" sz="1200" kern="100" dirty="0" smtClean="0">
                          <a:latin typeface="+mn-ea"/>
                          <a:ea typeface="+mn-ea"/>
                          <a:cs typeface="Times New Roman"/>
                        </a:rPr>
                        <a:t>台帳</a:t>
                      </a:r>
                      <a:r>
                        <a:rPr lang="ja-JP" altLang="en-US" sz="1200" kern="100" dirty="0" smtClean="0">
                          <a:latin typeface="+mn-ea"/>
                          <a:ea typeface="+mn-ea"/>
                          <a:cs typeface="Times New Roman"/>
                        </a:rPr>
                        <a:t>のデータ項目のうち、</a:t>
                      </a:r>
                      <a:r>
                        <a:rPr kumimoji="1" lang="ja-JP" altLang="en-US" sz="1200" dirty="0" smtClean="0"/>
                        <a:t>耐用年数、リース区分、評価額など</a:t>
                      </a:r>
                      <a:r>
                        <a:rPr lang="ja-JP" sz="1200" kern="100" dirty="0" smtClean="0">
                          <a:latin typeface="+mn-ea"/>
                          <a:ea typeface="+mn-ea"/>
                          <a:cs typeface="Times New Roman"/>
                        </a:rPr>
                        <a:t>公共</a:t>
                      </a:r>
                      <a:r>
                        <a:rPr lang="ja-JP" sz="1200" kern="100" dirty="0">
                          <a:latin typeface="+mn-ea"/>
                          <a:ea typeface="+mn-ea"/>
                          <a:cs typeface="Times New Roman"/>
                        </a:rPr>
                        <a:t>施設等情報に定義がない固定資産台帳特有の</a:t>
                      </a:r>
                      <a:r>
                        <a:rPr lang="ja-JP" sz="1200" kern="100" dirty="0" smtClean="0">
                          <a:latin typeface="+mn-ea"/>
                          <a:ea typeface="+mn-ea"/>
                          <a:cs typeface="Times New Roman"/>
                        </a:rPr>
                        <a:t>情報</a:t>
                      </a:r>
                      <a:r>
                        <a:rPr lang="ja-JP" altLang="en-US" sz="1200" kern="100" dirty="0" smtClean="0">
                          <a:latin typeface="+mn-ea"/>
                          <a:ea typeface="+mn-ea"/>
                          <a:cs typeface="Times New Roman"/>
                        </a:rPr>
                        <a:t>。</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8" name="表 17"/>
          <p:cNvGraphicFramePr>
            <a:graphicFrameLocks noGrp="1"/>
          </p:cNvGraphicFramePr>
          <p:nvPr>
            <p:extLst>
              <p:ext uri="{D42A27DB-BD31-4B8C-83A1-F6EECF244321}">
                <p14:modId xmlns:p14="http://schemas.microsoft.com/office/powerpoint/2010/main" xmlns="" val="1839835945"/>
              </p:ext>
            </p:extLst>
          </p:nvPr>
        </p:nvGraphicFramePr>
        <p:xfrm>
          <a:off x="447341" y="4381917"/>
          <a:ext cx="8154934" cy="1304096"/>
        </p:xfrm>
        <a:graphic>
          <a:graphicData uri="http://schemas.openxmlformats.org/drawingml/2006/table">
            <a:tbl>
              <a:tblPr/>
              <a:tblGrid>
                <a:gridCol w="278915"/>
                <a:gridCol w="1285336"/>
                <a:gridCol w="1371600"/>
                <a:gridCol w="5219083"/>
              </a:tblGrid>
              <a:tr h="217349">
                <a:tc>
                  <a:txBody>
                    <a:bodyPr/>
                    <a:lstStyle/>
                    <a:p>
                      <a:pPr marL="0" indent="0" algn="ctr">
                        <a:spcAft>
                          <a:spcPts val="0"/>
                        </a:spcAft>
                      </a:pPr>
                      <a:r>
                        <a:rPr lang="ja-JP" altLang="en-US" sz="1200" kern="100" dirty="0" smtClean="0">
                          <a:latin typeface="+mn-ea"/>
                          <a:ea typeface="+mn-ea"/>
                          <a:cs typeface="Times New Roman"/>
                        </a:rPr>
                        <a:t>№</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indent="0" algn="ctr">
                        <a:spcAft>
                          <a:spcPts val="0"/>
                        </a:spcAft>
                      </a:pPr>
                      <a:r>
                        <a:rPr lang="ja-JP" sz="1200" kern="100" dirty="0">
                          <a:latin typeface="+mn-ea"/>
                          <a:ea typeface="+mn-ea"/>
                          <a:cs typeface="Times New Roman"/>
                        </a:rPr>
                        <a:t>データタイトル</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indent="0" algn="ctr">
                        <a:spcAft>
                          <a:spcPts val="0"/>
                        </a:spcAft>
                      </a:pPr>
                      <a:r>
                        <a:rPr lang="ja-JP" sz="1200" kern="100">
                          <a:latin typeface="+mn-ea"/>
                          <a:ea typeface="+mn-ea"/>
                          <a:cs typeface="Times New Roman"/>
                        </a:rPr>
                        <a:t>データ項目</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indent="0" algn="ctr">
                        <a:spcAft>
                          <a:spcPts val="0"/>
                        </a:spcAft>
                      </a:pPr>
                      <a:r>
                        <a:rPr lang="ja-JP" altLang="en-US" sz="1200" kern="100" dirty="0" smtClean="0">
                          <a:latin typeface="+mn-ea"/>
                          <a:ea typeface="+mn-ea"/>
                          <a:cs typeface="Times New Roman"/>
                        </a:rPr>
                        <a:t>検討・定義したデータ規格</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434699">
                <a:tc>
                  <a:txBody>
                    <a:bodyPr/>
                    <a:lstStyle/>
                    <a:p>
                      <a:pPr marL="0" indent="0" algn="ctr">
                        <a:spcAft>
                          <a:spcPts val="0"/>
                        </a:spcAft>
                      </a:pPr>
                      <a:r>
                        <a:rPr lang="en-US" altLang="ja-JP" sz="1200" kern="100" dirty="0" smtClean="0">
                          <a:latin typeface="+mn-ea"/>
                          <a:ea typeface="+mn-ea"/>
                          <a:cs typeface="Times New Roman"/>
                        </a:rPr>
                        <a:t>1</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a:latin typeface="+mn-ea"/>
                          <a:ea typeface="+mn-ea"/>
                          <a:cs typeface="Times New Roman"/>
                        </a:rPr>
                        <a:t>行政情報</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a:latin typeface="+mn-ea"/>
                          <a:ea typeface="+mn-ea"/>
                          <a:cs typeface="Times New Roman"/>
                        </a:rPr>
                        <a:t>行政統計データ</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smtClean="0">
                          <a:latin typeface="+mn-ea"/>
                          <a:ea typeface="+mn-ea"/>
                          <a:cs typeface="Times New Roman"/>
                        </a:rPr>
                        <a:t>性別</a:t>
                      </a:r>
                      <a:r>
                        <a:rPr lang="ja-JP" sz="1200" kern="100" dirty="0">
                          <a:latin typeface="+mn-ea"/>
                          <a:ea typeface="+mn-ea"/>
                          <a:cs typeface="Times New Roman"/>
                        </a:rPr>
                        <a:t>・年齢別・区別人口と推計、世帯別人口と推計、歳入・歳出の</a:t>
                      </a:r>
                      <a:r>
                        <a:rPr lang="ja-JP" sz="1200" kern="100" dirty="0" smtClean="0">
                          <a:latin typeface="+mn-ea"/>
                          <a:ea typeface="+mn-ea"/>
                          <a:cs typeface="Times New Roman"/>
                        </a:rPr>
                        <a:t>推移、</a:t>
                      </a:r>
                      <a:r>
                        <a:rPr lang="ja-JP" altLang="en-US" sz="1200" kern="100" dirty="0" smtClean="0">
                          <a:latin typeface="+mn-ea"/>
                          <a:ea typeface="+mn-ea"/>
                          <a:cs typeface="Times New Roman"/>
                        </a:rPr>
                        <a:t>官民連携事業</a:t>
                      </a:r>
                      <a:r>
                        <a:rPr lang="ja-JP" sz="1200" kern="100" dirty="0" smtClean="0">
                          <a:latin typeface="+mn-ea"/>
                          <a:ea typeface="+mn-ea"/>
                          <a:cs typeface="Times New Roman"/>
                        </a:rPr>
                        <a:t>に関する</a:t>
                      </a:r>
                      <a:r>
                        <a:rPr lang="ja-JP" altLang="en-US" sz="1200" kern="100" dirty="0" smtClean="0">
                          <a:latin typeface="+mn-ea"/>
                          <a:ea typeface="+mn-ea"/>
                          <a:cs typeface="Times New Roman"/>
                        </a:rPr>
                        <a:t>リスト情報。</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349">
                <a:tc>
                  <a:txBody>
                    <a:bodyPr/>
                    <a:lstStyle/>
                    <a:p>
                      <a:pPr marL="0" indent="0" algn="ctr">
                        <a:spcAft>
                          <a:spcPts val="0"/>
                        </a:spcAft>
                      </a:pPr>
                      <a:r>
                        <a:rPr lang="en-US" altLang="ja-JP" sz="1200" kern="100" dirty="0" smtClean="0">
                          <a:latin typeface="+mn-ea"/>
                          <a:ea typeface="+mn-ea"/>
                          <a:cs typeface="Times New Roman"/>
                        </a:rPr>
                        <a:t>2</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a:latin typeface="+mn-ea"/>
                          <a:ea typeface="+mn-ea"/>
                          <a:cs typeface="Times New Roman"/>
                        </a:rPr>
                        <a:t>公共料金情報</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a:latin typeface="+mn-ea"/>
                          <a:ea typeface="+mn-ea"/>
                          <a:cs typeface="Times New Roman"/>
                        </a:rPr>
                        <a:t>公共料金データ</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smtClean="0">
                          <a:latin typeface="+mn-ea"/>
                          <a:ea typeface="+mn-ea"/>
                          <a:cs typeface="Times New Roman"/>
                        </a:rPr>
                        <a:t>上下</a:t>
                      </a:r>
                      <a:r>
                        <a:rPr lang="ja-JP" sz="1200" kern="100" dirty="0">
                          <a:latin typeface="+mn-ea"/>
                          <a:ea typeface="+mn-ea"/>
                          <a:cs typeface="Times New Roman"/>
                        </a:rPr>
                        <a:t>水道料金、公立学校授業料</a:t>
                      </a:r>
                      <a:r>
                        <a:rPr lang="ja-JP" sz="1200" kern="100" dirty="0" smtClean="0">
                          <a:latin typeface="+mn-ea"/>
                          <a:ea typeface="+mn-ea"/>
                          <a:cs typeface="Times New Roman"/>
                        </a:rPr>
                        <a:t>に</a:t>
                      </a:r>
                      <a:r>
                        <a:rPr lang="ja-JP" altLang="en-US" sz="1200" kern="100" dirty="0" smtClean="0">
                          <a:latin typeface="+mn-ea"/>
                          <a:ea typeface="+mn-ea"/>
                          <a:cs typeface="Times New Roman"/>
                        </a:rPr>
                        <a:t>関する情報。</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699">
                <a:tc>
                  <a:txBody>
                    <a:bodyPr/>
                    <a:lstStyle/>
                    <a:p>
                      <a:pPr marL="0" indent="0" algn="ctr">
                        <a:spcAft>
                          <a:spcPts val="0"/>
                        </a:spcAft>
                      </a:pPr>
                      <a:r>
                        <a:rPr lang="en-US" altLang="ja-JP" sz="1200" kern="100" dirty="0" smtClean="0">
                          <a:latin typeface="+mn-ea"/>
                          <a:ea typeface="+mn-ea"/>
                          <a:cs typeface="Times New Roman"/>
                        </a:rPr>
                        <a:t>3</a:t>
                      </a:r>
                      <a:endParaRPr lang="ja-JP" sz="1200" kern="100" dirty="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a:latin typeface="+mn-ea"/>
                          <a:ea typeface="+mn-ea"/>
                          <a:cs typeface="Times New Roman"/>
                        </a:rPr>
                        <a:t>子育て・教育情報</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a:latin typeface="+mn-ea"/>
                          <a:ea typeface="+mn-ea"/>
                          <a:cs typeface="Times New Roman"/>
                        </a:rPr>
                        <a:t>子育て・教育データ</a:t>
                      </a: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just">
                        <a:spcAft>
                          <a:spcPts val="0"/>
                        </a:spcAft>
                      </a:pPr>
                      <a:r>
                        <a:rPr lang="ja-JP" sz="1200" kern="100" dirty="0" smtClean="0">
                          <a:latin typeface="+mn-ea"/>
                          <a:ea typeface="+mn-ea"/>
                          <a:cs typeface="Times New Roman"/>
                        </a:rPr>
                        <a:t>保育料</a:t>
                      </a:r>
                      <a:r>
                        <a:rPr lang="ja-JP" sz="1200" kern="100" dirty="0">
                          <a:latin typeface="+mn-ea"/>
                          <a:ea typeface="+mn-ea"/>
                          <a:cs typeface="Times New Roman"/>
                        </a:rPr>
                        <a:t>（モデルケース、モデル料金等）、延長保育サービス、保育所等の空き状況、学童</a:t>
                      </a:r>
                      <a:r>
                        <a:rPr lang="ja-JP" sz="1200" kern="100" dirty="0" smtClean="0">
                          <a:latin typeface="+mn-ea"/>
                          <a:ea typeface="+mn-ea"/>
                          <a:cs typeface="Times New Roman"/>
                        </a:rPr>
                        <a:t>クラブサービス</a:t>
                      </a:r>
                      <a:r>
                        <a:rPr lang="ja-JP" altLang="en-US" sz="1200" kern="100" dirty="0" smtClean="0">
                          <a:latin typeface="+mn-ea"/>
                          <a:ea typeface="+mn-ea"/>
                          <a:cs typeface="Times New Roman"/>
                        </a:rPr>
                        <a:t>の情報。</a:t>
                      </a:r>
                      <a:endParaRPr lang="en-US" altLang="ja-JP" sz="1200" kern="100" dirty="0" smtClean="0">
                        <a:latin typeface="+mn-ea"/>
                        <a:ea typeface="+mn-ea"/>
                        <a:cs typeface="Times New Roman"/>
                      </a:endParaRPr>
                    </a:p>
                  </a:txBody>
                  <a:tcPr marL="51938" marR="519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9" name="テキスト ボックス 18"/>
          <p:cNvSpPr txBox="1"/>
          <p:nvPr/>
        </p:nvSpPr>
        <p:spPr>
          <a:xfrm>
            <a:off x="447340" y="3941717"/>
            <a:ext cx="4500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公共施設等情報以外の情報のデータ規格</a:t>
            </a:r>
            <a:endParaRPr lang="ja-JP" altLang="en-US" sz="1400" dirty="0">
              <a:solidFill>
                <a:prstClr val="black"/>
              </a:solidFill>
            </a:endParaRPr>
          </a:p>
        </p:txBody>
      </p:sp>
      <p:sp>
        <p:nvSpPr>
          <p:cNvPr id="8" name="スライド番号プレースホルダ 7"/>
          <p:cNvSpPr>
            <a:spLocks noGrp="1"/>
          </p:cNvSpPr>
          <p:nvPr>
            <p:ph type="sldNum" sz="quarter" idx="4"/>
          </p:nvPr>
        </p:nvSpPr>
        <p:spPr/>
        <p:txBody>
          <a:bodyPr/>
          <a:lstStyle/>
          <a:p>
            <a:fld id="{582DF298-D7A2-4B20-BEC1-6098A5F3190C}" type="slidenum">
              <a:rPr kumimoji="1" lang="ja-JP" altLang="en-US" smtClean="0"/>
              <a:pPr/>
              <a:t>3</a:t>
            </a:fld>
            <a:endParaRPr kumimoji="1" lang="ja-JP"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正方形/長方形 47"/>
          <p:cNvSpPr/>
          <p:nvPr/>
        </p:nvSpPr>
        <p:spPr>
          <a:xfrm>
            <a:off x="1432265" y="1373476"/>
            <a:ext cx="6958468" cy="4932000"/>
          </a:xfrm>
          <a:prstGeom prst="rect">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9" name="角丸四角形 48"/>
          <p:cNvSpPr/>
          <p:nvPr/>
        </p:nvSpPr>
        <p:spPr>
          <a:xfrm>
            <a:off x="1561873" y="1475153"/>
            <a:ext cx="5683778" cy="3708000"/>
          </a:xfrm>
          <a:prstGeom prst="roundRect">
            <a:avLst>
              <a:gd name="adj" fmla="val 5077"/>
            </a:avLst>
          </a:prstGeom>
          <a:solidFill>
            <a:schemeClr val="accent3">
              <a:lumMod val="60000"/>
              <a:lumOff val="4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91431" tIns="45715" rIns="91431" bIns="45715" rtlCol="0" anchor="ctr"/>
          <a:lstStyle/>
          <a:p>
            <a:pPr algn="ctr"/>
            <a:endParaRPr lang="ja-JP" altLang="en-US">
              <a:solidFill>
                <a:prstClr val="white"/>
              </a:solidFill>
            </a:endParaRPr>
          </a:p>
        </p:txBody>
      </p:sp>
      <p:sp>
        <p:nvSpPr>
          <p:cNvPr id="2" name="タイトル 1"/>
          <p:cNvSpPr>
            <a:spLocks noGrp="1"/>
          </p:cNvSpPr>
          <p:nvPr>
            <p:ph type="title"/>
          </p:nvPr>
        </p:nvSpPr>
        <p:spPr/>
        <p:txBody>
          <a:bodyPr/>
          <a:lstStyle/>
          <a:p>
            <a:r>
              <a:rPr kumimoji="1" lang="ja-JP" altLang="en-US" dirty="0" smtClean="0"/>
              <a:t>４．公共施設等情報</a:t>
            </a:r>
            <a:r>
              <a:rPr lang="ja-JP" altLang="en-US" dirty="0" smtClean="0"/>
              <a:t>流通連携基盤システムの構築</a:t>
            </a:r>
            <a:endParaRPr kumimoji="1" lang="ja-JP" altLang="en-US" dirty="0"/>
          </a:p>
        </p:txBody>
      </p:sp>
      <p:grpSp>
        <p:nvGrpSpPr>
          <p:cNvPr id="33" name="グループ化 32"/>
          <p:cNvGrpSpPr/>
          <p:nvPr/>
        </p:nvGrpSpPr>
        <p:grpSpPr>
          <a:xfrm>
            <a:off x="541038" y="1775325"/>
            <a:ext cx="6590084" cy="3293568"/>
            <a:chOff x="177876" y="1176306"/>
            <a:chExt cx="8207516" cy="4121153"/>
          </a:xfrm>
        </p:grpSpPr>
        <p:sp>
          <p:nvSpPr>
            <p:cNvPr id="30" name="テキスト ボックス 29"/>
            <p:cNvSpPr txBox="1"/>
            <p:nvPr/>
          </p:nvSpPr>
          <p:spPr>
            <a:xfrm>
              <a:off x="177876" y="3589553"/>
              <a:ext cx="948479" cy="726407"/>
            </a:xfrm>
            <a:prstGeom prst="rect">
              <a:avLst/>
            </a:prstGeom>
            <a:noFill/>
          </p:spPr>
          <p:txBody>
            <a:bodyPr wrap="square" lIns="0" tIns="36000" rIns="0" bIns="36000" rtlCol="0">
              <a:spAutoFit/>
            </a:bodyPr>
            <a:lstStyle/>
            <a:p>
              <a:pPr algn="ctr"/>
              <a:r>
                <a:rPr kumimoji="1" lang="ja-JP" altLang="en-US" sz="1100" dirty="0" smtClean="0"/>
                <a:t>各種情報</a:t>
              </a:r>
              <a:r>
                <a:rPr kumimoji="1" lang="en-US" altLang="ja-JP" sz="1100" dirty="0" smtClean="0"/>
                <a:t/>
              </a:r>
              <a:br>
                <a:rPr kumimoji="1" lang="en-US" altLang="ja-JP" sz="1100" dirty="0" smtClean="0"/>
              </a:br>
              <a:r>
                <a:rPr kumimoji="1" lang="ja-JP" altLang="en-US" sz="1100" dirty="0" smtClean="0"/>
                <a:t>サービスの</a:t>
              </a:r>
              <a:r>
                <a:rPr kumimoji="1" lang="en-US" altLang="ja-JP" sz="1100" dirty="0" smtClean="0"/>
                <a:t/>
              </a:r>
              <a:br>
                <a:rPr kumimoji="1" lang="en-US" altLang="ja-JP" sz="1100" dirty="0" smtClean="0"/>
              </a:br>
              <a:r>
                <a:rPr kumimoji="1" lang="ja-JP" altLang="en-US" sz="1100" dirty="0" smtClean="0"/>
                <a:t>利用</a:t>
              </a:r>
              <a:endParaRPr kumimoji="1" lang="ja-JP" altLang="en-US" sz="1100" dirty="0"/>
            </a:p>
          </p:txBody>
        </p:sp>
        <p:grpSp>
          <p:nvGrpSpPr>
            <p:cNvPr id="32" name="グループ化 31"/>
            <p:cNvGrpSpPr/>
            <p:nvPr/>
          </p:nvGrpSpPr>
          <p:grpSpPr>
            <a:xfrm>
              <a:off x="280612" y="1176306"/>
              <a:ext cx="8104780" cy="4121153"/>
              <a:chOff x="410570" y="1370255"/>
              <a:chExt cx="8104780" cy="4121153"/>
            </a:xfrm>
          </p:grpSpPr>
          <p:sp>
            <p:nvSpPr>
              <p:cNvPr id="4" name="正方形/長方形 3"/>
              <p:cNvSpPr/>
              <p:nvPr/>
            </p:nvSpPr>
            <p:spPr>
              <a:xfrm>
                <a:off x="5481507" y="4500399"/>
                <a:ext cx="3023211" cy="991008"/>
              </a:xfrm>
              <a:prstGeom prst="rect">
                <a:avLst/>
              </a:prstGeom>
              <a:solidFill>
                <a:schemeClr val="bg1">
                  <a:lumMod val="85000"/>
                </a:schemeClr>
              </a:solidFill>
              <a:ln>
                <a:solidFill>
                  <a:schemeClr val="bg1">
                    <a:lumMod val="75000"/>
                  </a:schemeClr>
                </a:solidFill>
              </a:ln>
            </p:spPr>
            <p:style>
              <a:lnRef idx="1">
                <a:schemeClr val="accent3"/>
              </a:lnRef>
              <a:fillRef idx="2">
                <a:schemeClr val="accent3"/>
              </a:fillRef>
              <a:effectRef idx="1">
                <a:schemeClr val="accent3"/>
              </a:effectRef>
              <a:fontRef idx="minor">
                <a:schemeClr val="dk1"/>
              </a:fontRef>
            </p:style>
            <p:txBody>
              <a:bodyPr lIns="0" tIns="36000" rIns="0" bIns="36000" rtlCol="0" anchor="b"/>
              <a:lstStyle/>
              <a:p>
                <a:pPr algn="ctr"/>
                <a:r>
                  <a:rPr lang="ja-JP" altLang="en-US" sz="1100" dirty="0" smtClean="0">
                    <a:solidFill>
                      <a:schemeClr val="tx1"/>
                    </a:solidFill>
                  </a:rPr>
                  <a:t>ユーザー管理・認証サーバー</a:t>
                </a:r>
                <a:endParaRPr lang="en-US" altLang="ja-JP" sz="1100" dirty="0" smtClean="0">
                  <a:solidFill>
                    <a:schemeClr val="tx1"/>
                  </a:solidFill>
                </a:endParaRPr>
              </a:p>
            </p:txBody>
          </p:sp>
          <p:sp>
            <p:nvSpPr>
              <p:cNvPr id="5" name="正方形/長方形 4"/>
              <p:cNvSpPr/>
              <p:nvPr/>
            </p:nvSpPr>
            <p:spPr>
              <a:xfrm>
                <a:off x="5492140" y="3433391"/>
                <a:ext cx="3023210" cy="990788"/>
              </a:xfrm>
              <a:prstGeom prst="rect">
                <a:avLst/>
              </a:prstGeom>
              <a:solidFill>
                <a:schemeClr val="bg1">
                  <a:lumMod val="85000"/>
                </a:schemeClr>
              </a:solidFill>
              <a:ln>
                <a:solidFill>
                  <a:schemeClr val="bg1">
                    <a:lumMod val="75000"/>
                  </a:schemeClr>
                </a:solidFill>
              </a:ln>
            </p:spPr>
            <p:style>
              <a:lnRef idx="1">
                <a:schemeClr val="accent3"/>
              </a:lnRef>
              <a:fillRef idx="2">
                <a:schemeClr val="accent3"/>
              </a:fillRef>
              <a:effectRef idx="1">
                <a:schemeClr val="accent3"/>
              </a:effectRef>
              <a:fontRef idx="minor">
                <a:schemeClr val="dk1"/>
              </a:fontRef>
            </p:style>
            <p:txBody>
              <a:bodyPr lIns="0" tIns="36000" rIns="0" bIns="36000" rtlCol="0" anchor="b"/>
              <a:lstStyle/>
              <a:p>
                <a:pPr algn="ctr"/>
                <a:r>
                  <a:rPr lang="ja-JP" altLang="en-US" sz="1100" dirty="0" smtClean="0">
                    <a:solidFill>
                      <a:schemeClr val="tx1"/>
                    </a:solidFill>
                  </a:rPr>
                  <a:t>イベント・コメント公開サーバー</a:t>
                </a:r>
                <a:endParaRPr lang="en-US" altLang="ja-JP" sz="1100" dirty="0" smtClean="0">
                  <a:solidFill>
                    <a:schemeClr val="tx1"/>
                  </a:solidFill>
                </a:endParaRPr>
              </a:p>
            </p:txBody>
          </p:sp>
          <p:sp>
            <p:nvSpPr>
              <p:cNvPr id="6" name="正方形/長方形 5"/>
              <p:cNvSpPr/>
              <p:nvPr/>
            </p:nvSpPr>
            <p:spPr>
              <a:xfrm>
                <a:off x="5492140" y="1370637"/>
                <a:ext cx="3023210" cy="1986533"/>
              </a:xfrm>
              <a:prstGeom prst="rect">
                <a:avLst/>
              </a:prstGeom>
              <a:solidFill>
                <a:schemeClr val="bg1">
                  <a:lumMod val="85000"/>
                </a:schemeClr>
              </a:solidFill>
              <a:ln>
                <a:solidFill>
                  <a:schemeClr val="bg1">
                    <a:lumMod val="75000"/>
                  </a:schemeClr>
                </a:solidFill>
              </a:ln>
            </p:spPr>
            <p:style>
              <a:lnRef idx="1">
                <a:schemeClr val="accent3"/>
              </a:lnRef>
              <a:fillRef idx="2">
                <a:schemeClr val="accent3"/>
              </a:fillRef>
              <a:effectRef idx="1">
                <a:schemeClr val="accent3"/>
              </a:effectRef>
              <a:fontRef idx="minor">
                <a:schemeClr val="dk1"/>
              </a:fontRef>
            </p:style>
            <p:txBody>
              <a:bodyPr lIns="0" tIns="36000" rIns="0" bIns="36000" rtlCol="0" anchor="b"/>
              <a:lstStyle/>
              <a:p>
                <a:pPr algn="ctr"/>
                <a:r>
                  <a:rPr lang="ja-JP" altLang="en-US" sz="1100" dirty="0" smtClean="0">
                    <a:solidFill>
                      <a:schemeClr val="tx1"/>
                    </a:solidFill>
                  </a:rPr>
                  <a:t>公共施設データ公開サーバー</a:t>
                </a:r>
                <a:endParaRPr lang="en-US" altLang="ja-JP" sz="1100" dirty="0" smtClean="0">
                  <a:solidFill>
                    <a:schemeClr val="tx1"/>
                  </a:solidFill>
                </a:endParaRPr>
              </a:p>
            </p:txBody>
          </p:sp>
          <p:sp>
            <p:nvSpPr>
              <p:cNvPr id="7" name="円柱 6"/>
              <p:cNvSpPr/>
              <p:nvPr/>
            </p:nvSpPr>
            <p:spPr>
              <a:xfrm>
                <a:off x="7294363" y="2420270"/>
                <a:ext cx="1041973" cy="584791"/>
              </a:xfrm>
              <a:prstGeom prst="can">
                <a:avLst/>
              </a:prstGeom>
              <a:ln/>
            </p:spPr>
            <p:style>
              <a:lnRef idx="1">
                <a:schemeClr val="accent1"/>
              </a:lnRef>
              <a:fillRef idx="2">
                <a:schemeClr val="accent1"/>
              </a:fillRef>
              <a:effectRef idx="1">
                <a:schemeClr val="accent1"/>
              </a:effectRef>
              <a:fontRef idx="minor">
                <a:schemeClr val="dk1"/>
              </a:fontRef>
            </p:style>
            <p:txBody>
              <a:bodyPr lIns="0" tIns="36000" rIns="0" bIns="36000" rtlCol="0" anchor="ctr"/>
              <a:lstStyle/>
              <a:p>
                <a:pPr algn="ctr"/>
                <a:r>
                  <a:rPr kumimoji="1" lang="en-US" altLang="ja-JP" sz="1100" dirty="0" err="1" smtClean="0">
                    <a:solidFill>
                      <a:schemeClr val="tx1"/>
                    </a:solidFill>
                  </a:rPr>
                  <a:t>Mongo</a:t>
                </a:r>
                <a:r>
                  <a:rPr lang="en-US" altLang="ja-JP" sz="1100" dirty="0" err="1" smtClean="0">
                    <a:solidFill>
                      <a:schemeClr val="tx1"/>
                    </a:solidFill>
                  </a:rPr>
                  <a:t>DB</a:t>
                </a:r>
                <a:endParaRPr kumimoji="1" lang="ja-JP" altLang="en-US" sz="1100" dirty="0">
                  <a:solidFill>
                    <a:schemeClr val="tx1"/>
                  </a:solidFill>
                </a:endParaRPr>
              </a:p>
            </p:txBody>
          </p:sp>
          <p:sp>
            <p:nvSpPr>
              <p:cNvPr id="8" name="正方形/長方形 7"/>
              <p:cNvSpPr/>
              <p:nvPr/>
            </p:nvSpPr>
            <p:spPr>
              <a:xfrm>
                <a:off x="1802878" y="1391522"/>
                <a:ext cx="999461" cy="4099886"/>
              </a:xfrm>
              <a:prstGeom prst="rect">
                <a:avLst/>
              </a:prstGeom>
              <a:solidFill>
                <a:schemeClr val="bg1">
                  <a:lumMod val="85000"/>
                </a:schemeClr>
              </a:solidFill>
              <a:ln>
                <a:solidFill>
                  <a:schemeClr val="bg1">
                    <a:lumMod val="75000"/>
                  </a:schemeClr>
                </a:solidFill>
              </a:ln>
            </p:spPr>
            <p:style>
              <a:lnRef idx="1">
                <a:schemeClr val="accent3"/>
              </a:lnRef>
              <a:fillRef idx="2">
                <a:schemeClr val="accent3"/>
              </a:fillRef>
              <a:effectRef idx="1">
                <a:schemeClr val="accent3"/>
              </a:effectRef>
              <a:fontRef idx="minor">
                <a:schemeClr val="dk1"/>
              </a:fontRef>
            </p:style>
            <p:txBody>
              <a:bodyPr lIns="0" tIns="36000" rIns="0" bIns="36000" rtlCol="0" anchor="b"/>
              <a:lstStyle/>
              <a:p>
                <a:pPr algn="ctr"/>
                <a:r>
                  <a:rPr kumimoji="1" lang="ja-JP" altLang="en-US" sz="1100" dirty="0" smtClean="0">
                    <a:solidFill>
                      <a:schemeClr val="tx1"/>
                    </a:solidFill>
                  </a:rPr>
                  <a:t>ウエブ</a:t>
                </a:r>
                <a:endParaRPr kumimoji="1" lang="en-US" altLang="ja-JP" sz="1100" dirty="0" smtClean="0">
                  <a:solidFill>
                    <a:schemeClr val="tx1"/>
                  </a:solidFill>
                </a:endParaRPr>
              </a:p>
              <a:p>
                <a:pPr algn="ctr"/>
                <a:r>
                  <a:rPr kumimoji="1" lang="ja-JP" altLang="en-US" sz="1100" dirty="0" smtClean="0">
                    <a:solidFill>
                      <a:schemeClr val="tx1"/>
                    </a:solidFill>
                  </a:rPr>
                  <a:t>サーバー</a:t>
                </a:r>
                <a:endParaRPr kumimoji="1" lang="en-US" altLang="ja-JP" sz="1100" dirty="0" smtClean="0">
                  <a:solidFill>
                    <a:schemeClr val="tx1"/>
                  </a:solidFill>
                </a:endParaRPr>
              </a:p>
            </p:txBody>
          </p:sp>
          <p:sp>
            <p:nvSpPr>
              <p:cNvPr id="9" name="正方形/長方形 8"/>
              <p:cNvSpPr/>
              <p:nvPr/>
            </p:nvSpPr>
            <p:spPr>
              <a:xfrm>
                <a:off x="3145213" y="1391522"/>
                <a:ext cx="2068058" cy="4099886"/>
              </a:xfrm>
              <a:prstGeom prst="rect">
                <a:avLst/>
              </a:prstGeom>
              <a:solidFill>
                <a:schemeClr val="bg1">
                  <a:lumMod val="85000"/>
                </a:schemeClr>
              </a:solidFill>
              <a:ln>
                <a:solidFill>
                  <a:schemeClr val="bg1">
                    <a:lumMod val="75000"/>
                  </a:schemeClr>
                </a:solidFill>
              </a:ln>
            </p:spPr>
            <p:style>
              <a:lnRef idx="1">
                <a:schemeClr val="accent3"/>
              </a:lnRef>
              <a:fillRef idx="2">
                <a:schemeClr val="accent3"/>
              </a:fillRef>
              <a:effectRef idx="1">
                <a:schemeClr val="accent3"/>
              </a:effectRef>
              <a:fontRef idx="minor">
                <a:schemeClr val="dk1"/>
              </a:fontRef>
            </p:style>
            <p:txBody>
              <a:bodyPr lIns="0" tIns="36000" rIns="0" bIns="36000" rtlCol="0" anchor="b"/>
              <a:lstStyle/>
              <a:p>
                <a:pPr algn="ctr"/>
                <a:r>
                  <a:rPr lang="en-US" altLang="ja-JP" sz="1100" dirty="0" smtClean="0">
                    <a:solidFill>
                      <a:schemeClr val="tx1"/>
                    </a:solidFill>
                  </a:rPr>
                  <a:t>API</a:t>
                </a:r>
                <a:r>
                  <a:rPr lang="ja-JP" altLang="en-US" sz="1100" dirty="0" smtClean="0">
                    <a:solidFill>
                      <a:schemeClr val="tx1"/>
                    </a:solidFill>
                  </a:rPr>
                  <a:t>エンドポイントサーバー</a:t>
                </a:r>
                <a:endParaRPr lang="en-US" altLang="ja-JP" sz="1100" dirty="0" smtClean="0">
                  <a:solidFill>
                    <a:schemeClr val="tx1"/>
                  </a:solidFill>
                </a:endParaRPr>
              </a:p>
            </p:txBody>
          </p:sp>
          <p:sp>
            <p:nvSpPr>
              <p:cNvPr id="10" name="角丸四角形 9"/>
              <p:cNvSpPr/>
              <p:nvPr/>
            </p:nvSpPr>
            <p:spPr>
              <a:xfrm>
                <a:off x="3294069" y="1692131"/>
                <a:ext cx="1711840" cy="453546"/>
              </a:xfrm>
              <a:prstGeom prst="roundRect">
                <a:avLst/>
              </a:prstGeom>
              <a:ln/>
            </p:spPr>
            <p:style>
              <a:lnRef idx="1">
                <a:schemeClr val="accent1"/>
              </a:lnRef>
              <a:fillRef idx="2">
                <a:schemeClr val="accent1"/>
              </a:fillRef>
              <a:effectRef idx="1">
                <a:schemeClr val="accent1"/>
              </a:effectRef>
              <a:fontRef idx="minor">
                <a:schemeClr val="dk1"/>
              </a:fontRef>
            </p:style>
            <p:txBody>
              <a:bodyPr lIns="0" tIns="36000" rIns="0" bIns="36000" rtlCol="0" anchor="ctr"/>
              <a:lstStyle/>
              <a:p>
                <a:pPr algn="ctr"/>
                <a:r>
                  <a:rPr kumimoji="1" lang="en-US" altLang="ja-JP" sz="1100" dirty="0" smtClean="0">
                    <a:solidFill>
                      <a:schemeClr val="tx1"/>
                    </a:solidFill>
                  </a:rPr>
                  <a:t>SPARQL-Based Command</a:t>
                </a:r>
                <a:endParaRPr kumimoji="1" lang="ja-JP" altLang="en-US" sz="1100" dirty="0">
                  <a:solidFill>
                    <a:schemeClr val="tx1"/>
                  </a:solidFill>
                </a:endParaRPr>
              </a:p>
            </p:txBody>
          </p:sp>
          <p:sp>
            <p:nvSpPr>
              <p:cNvPr id="11" name="角丸四角形 10"/>
              <p:cNvSpPr/>
              <p:nvPr/>
            </p:nvSpPr>
            <p:spPr>
              <a:xfrm>
                <a:off x="3294068" y="2389367"/>
                <a:ext cx="1711841" cy="662555"/>
              </a:xfrm>
              <a:prstGeom prst="roundRect">
                <a:avLst/>
              </a:prstGeom>
              <a:ln/>
            </p:spPr>
            <p:style>
              <a:lnRef idx="1">
                <a:schemeClr val="accent1"/>
              </a:lnRef>
              <a:fillRef idx="2">
                <a:schemeClr val="accent1"/>
              </a:fillRef>
              <a:effectRef idx="1">
                <a:schemeClr val="accent1"/>
              </a:effectRef>
              <a:fontRef idx="minor">
                <a:schemeClr val="dk1"/>
              </a:fontRef>
            </p:style>
            <p:txBody>
              <a:bodyPr lIns="0" tIns="36000" rIns="0" bIns="36000" rtlCol="0" anchor="ctr"/>
              <a:lstStyle/>
              <a:p>
                <a:pPr algn="ctr"/>
                <a:r>
                  <a:rPr lang="en-US" altLang="ja-JP" sz="1100" dirty="0" smtClean="0">
                    <a:solidFill>
                      <a:schemeClr val="tx1"/>
                    </a:solidFill>
                  </a:rPr>
                  <a:t>Geographical Data Management Command</a:t>
                </a:r>
                <a:endParaRPr kumimoji="1" lang="ja-JP" altLang="en-US" sz="1100" dirty="0">
                  <a:solidFill>
                    <a:schemeClr val="tx1"/>
                  </a:solidFill>
                </a:endParaRPr>
              </a:p>
            </p:txBody>
          </p:sp>
          <p:sp>
            <p:nvSpPr>
              <p:cNvPr id="12" name="角丸四角形 11"/>
              <p:cNvSpPr/>
              <p:nvPr/>
            </p:nvSpPr>
            <p:spPr>
              <a:xfrm>
                <a:off x="3294068" y="4613787"/>
                <a:ext cx="1711841" cy="503410"/>
              </a:xfrm>
              <a:prstGeom prst="roundRect">
                <a:avLst/>
              </a:prstGeom>
              <a:ln/>
            </p:spPr>
            <p:style>
              <a:lnRef idx="1">
                <a:schemeClr val="accent1"/>
              </a:lnRef>
              <a:fillRef idx="2">
                <a:schemeClr val="accent1"/>
              </a:fillRef>
              <a:effectRef idx="1">
                <a:schemeClr val="accent1"/>
              </a:effectRef>
              <a:fontRef idx="minor">
                <a:schemeClr val="dk1"/>
              </a:fontRef>
            </p:style>
            <p:txBody>
              <a:bodyPr lIns="0" tIns="36000" rIns="0" bIns="36000" rtlCol="0" anchor="ctr"/>
              <a:lstStyle/>
              <a:p>
                <a:pPr algn="ctr"/>
                <a:r>
                  <a:rPr lang="en-US" altLang="ja-JP" sz="1100" dirty="0" smtClean="0">
                    <a:solidFill>
                      <a:schemeClr val="tx1"/>
                    </a:solidFill>
                  </a:rPr>
                  <a:t>API</a:t>
                </a:r>
                <a:r>
                  <a:rPr lang="ja-JP" altLang="en-US" sz="1100" dirty="0" smtClean="0">
                    <a:solidFill>
                      <a:schemeClr val="tx1"/>
                    </a:solidFill>
                  </a:rPr>
                  <a:t>キー管理</a:t>
                </a:r>
                <a:endParaRPr lang="en-US" altLang="ja-JP" sz="1100" dirty="0" smtClean="0">
                  <a:solidFill>
                    <a:schemeClr val="tx1"/>
                  </a:solidFill>
                </a:endParaRPr>
              </a:p>
              <a:p>
                <a:pPr algn="ctr"/>
                <a:r>
                  <a:rPr lang="ja-JP" altLang="en-US" sz="1100" dirty="0" smtClean="0">
                    <a:solidFill>
                      <a:schemeClr val="tx1"/>
                    </a:solidFill>
                  </a:rPr>
                  <a:t>コマンド</a:t>
                </a:r>
                <a:endParaRPr kumimoji="1" lang="ja-JP" altLang="en-US" sz="1100" dirty="0">
                  <a:solidFill>
                    <a:schemeClr val="tx1"/>
                  </a:solidFill>
                </a:endParaRPr>
              </a:p>
            </p:txBody>
          </p:sp>
          <p:sp>
            <p:nvSpPr>
              <p:cNvPr id="13" name="角丸四角形 12"/>
              <p:cNvSpPr/>
              <p:nvPr/>
            </p:nvSpPr>
            <p:spPr>
              <a:xfrm>
                <a:off x="3294069" y="3584928"/>
                <a:ext cx="1711841" cy="514023"/>
              </a:xfrm>
              <a:prstGeom prst="roundRect">
                <a:avLst/>
              </a:prstGeom>
              <a:ln/>
            </p:spPr>
            <p:style>
              <a:lnRef idx="1">
                <a:schemeClr val="accent1"/>
              </a:lnRef>
              <a:fillRef idx="2">
                <a:schemeClr val="accent1"/>
              </a:fillRef>
              <a:effectRef idx="1">
                <a:schemeClr val="accent1"/>
              </a:effectRef>
              <a:fontRef idx="minor">
                <a:schemeClr val="dk1"/>
              </a:fontRef>
            </p:style>
            <p:txBody>
              <a:bodyPr lIns="0" tIns="36000" rIns="0" bIns="36000" rtlCol="0" anchor="ctr"/>
              <a:lstStyle/>
              <a:p>
                <a:pPr algn="ctr"/>
                <a:r>
                  <a:rPr lang="ja-JP" altLang="en-US" sz="1100" dirty="0" smtClean="0">
                    <a:solidFill>
                      <a:schemeClr val="tx1"/>
                    </a:solidFill>
                  </a:rPr>
                  <a:t>イベント・コメント</a:t>
                </a:r>
                <a:r>
                  <a:rPr lang="en-US" altLang="ja-JP" sz="1100" dirty="0" smtClean="0">
                    <a:solidFill>
                      <a:schemeClr val="tx1"/>
                    </a:solidFill>
                  </a:rPr>
                  <a:t/>
                </a:r>
                <a:br>
                  <a:rPr lang="en-US" altLang="ja-JP" sz="1100" dirty="0" smtClean="0">
                    <a:solidFill>
                      <a:schemeClr val="tx1"/>
                    </a:solidFill>
                  </a:rPr>
                </a:br>
                <a:r>
                  <a:rPr kumimoji="1" lang="ja-JP" altLang="en-US" sz="1100" dirty="0" smtClean="0">
                    <a:solidFill>
                      <a:schemeClr val="tx1"/>
                    </a:solidFill>
                  </a:rPr>
                  <a:t>管理コマンド</a:t>
                </a:r>
                <a:endParaRPr kumimoji="1" lang="en-US" altLang="ja-JP" sz="1100" dirty="0" smtClean="0">
                  <a:solidFill>
                    <a:schemeClr val="tx1"/>
                  </a:solidFill>
                </a:endParaRPr>
              </a:p>
            </p:txBody>
          </p:sp>
          <p:sp>
            <p:nvSpPr>
              <p:cNvPr id="14" name="正方形/長方形 13"/>
              <p:cNvSpPr/>
              <p:nvPr/>
            </p:nvSpPr>
            <p:spPr>
              <a:xfrm>
                <a:off x="5660514" y="1653351"/>
                <a:ext cx="1259955" cy="531105"/>
              </a:xfrm>
              <a:prstGeom prst="rect">
                <a:avLst/>
              </a:prstGeom>
            </p:spPr>
            <p:style>
              <a:lnRef idx="1">
                <a:schemeClr val="accent1"/>
              </a:lnRef>
              <a:fillRef idx="2">
                <a:schemeClr val="accent1"/>
              </a:fillRef>
              <a:effectRef idx="1">
                <a:schemeClr val="accent1"/>
              </a:effectRef>
              <a:fontRef idx="minor">
                <a:schemeClr val="dk1"/>
              </a:fontRef>
            </p:style>
            <p:txBody>
              <a:bodyPr lIns="0" tIns="36000" rIns="0" bIns="36000" rtlCol="0" anchor="ctr"/>
              <a:lstStyle/>
              <a:p>
                <a:pPr algn="ctr"/>
                <a:r>
                  <a:rPr kumimoji="1" lang="en-US" altLang="ja-JP" sz="1100" dirty="0" smtClean="0">
                    <a:solidFill>
                      <a:schemeClr val="tx1"/>
                    </a:solidFill>
                  </a:rPr>
                  <a:t>Apache </a:t>
                </a:r>
                <a:r>
                  <a:rPr kumimoji="1" lang="en-US" altLang="ja-JP" sz="1100" dirty="0" err="1" smtClean="0">
                    <a:solidFill>
                      <a:schemeClr val="tx1"/>
                    </a:solidFill>
                  </a:rPr>
                  <a:t>Fuseki</a:t>
                </a:r>
                <a:endParaRPr kumimoji="1" lang="ja-JP" altLang="en-US" sz="1100" dirty="0">
                  <a:solidFill>
                    <a:schemeClr val="tx1"/>
                  </a:solidFill>
                </a:endParaRPr>
              </a:p>
            </p:txBody>
          </p:sp>
          <p:sp>
            <p:nvSpPr>
              <p:cNvPr id="15" name="正方形/長方形 14"/>
              <p:cNvSpPr/>
              <p:nvPr/>
            </p:nvSpPr>
            <p:spPr>
              <a:xfrm>
                <a:off x="5660514" y="2455091"/>
                <a:ext cx="1259955" cy="531105"/>
              </a:xfrm>
              <a:prstGeom prst="rect">
                <a:avLst/>
              </a:prstGeom>
            </p:spPr>
            <p:style>
              <a:lnRef idx="1">
                <a:schemeClr val="accent1"/>
              </a:lnRef>
              <a:fillRef idx="2">
                <a:schemeClr val="accent1"/>
              </a:fillRef>
              <a:effectRef idx="1">
                <a:schemeClr val="accent1"/>
              </a:effectRef>
              <a:fontRef idx="minor">
                <a:schemeClr val="dk1"/>
              </a:fontRef>
            </p:style>
            <p:txBody>
              <a:bodyPr lIns="0" tIns="36000" rIns="0" bIns="36000" rtlCol="0" anchor="ctr"/>
              <a:lstStyle/>
              <a:p>
                <a:pPr algn="ctr"/>
                <a:r>
                  <a:rPr lang="en-US" altLang="ja-JP" sz="1100" dirty="0" err="1" smtClean="0">
                    <a:solidFill>
                      <a:schemeClr val="tx1"/>
                    </a:solidFill>
                  </a:rPr>
                  <a:t>MongoDB</a:t>
                </a:r>
                <a:endParaRPr lang="en-US" altLang="ja-JP" sz="1100" dirty="0" smtClean="0">
                  <a:solidFill>
                    <a:schemeClr val="tx1"/>
                  </a:solidFill>
                </a:endParaRPr>
              </a:p>
              <a:p>
                <a:pPr algn="ctr"/>
                <a:r>
                  <a:rPr kumimoji="1" lang="en-US" altLang="ja-JP" sz="1100" dirty="0" err="1" smtClean="0">
                    <a:solidFill>
                      <a:schemeClr val="tx1"/>
                    </a:solidFill>
                  </a:rPr>
                  <a:t>GeoJSON</a:t>
                </a:r>
                <a:r>
                  <a:rPr kumimoji="1" lang="en-US" altLang="ja-JP" sz="1100" dirty="0" smtClean="0">
                    <a:solidFill>
                      <a:schemeClr val="tx1"/>
                    </a:solidFill>
                  </a:rPr>
                  <a:t> API</a:t>
                </a:r>
                <a:endParaRPr kumimoji="1" lang="ja-JP" altLang="en-US" sz="1100" dirty="0">
                  <a:solidFill>
                    <a:schemeClr val="tx1"/>
                  </a:solidFill>
                </a:endParaRPr>
              </a:p>
            </p:txBody>
          </p:sp>
          <p:sp>
            <p:nvSpPr>
              <p:cNvPr id="16" name="円柱 15"/>
              <p:cNvSpPr/>
              <p:nvPr/>
            </p:nvSpPr>
            <p:spPr>
              <a:xfrm>
                <a:off x="7313889" y="1626507"/>
                <a:ext cx="1041973" cy="584791"/>
              </a:xfrm>
              <a:prstGeom prst="can">
                <a:avLst/>
              </a:prstGeom>
              <a:ln/>
            </p:spPr>
            <p:style>
              <a:lnRef idx="1">
                <a:schemeClr val="accent1"/>
              </a:lnRef>
              <a:fillRef idx="2">
                <a:schemeClr val="accent1"/>
              </a:fillRef>
              <a:effectRef idx="1">
                <a:schemeClr val="accent1"/>
              </a:effectRef>
              <a:fontRef idx="minor">
                <a:schemeClr val="dk1"/>
              </a:fontRef>
            </p:style>
            <p:txBody>
              <a:bodyPr lIns="0" tIns="36000" rIns="0" bIns="36000" rtlCol="0" anchor="ctr"/>
              <a:lstStyle/>
              <a:p>
                <a:pPr algn="ctr"/>
                <a:r>
                  <a:rPr kumimoji="1" lang="en-US" altLang="ja-JP" sz="1100" dirty="0" smtClean="0">
                    <a:solidFill>
                      <a:schemeClr val="tx1"/>
                    </a:solidFill>
                  </a:rPr>
                  <a:t>Apache</a:t>
                </a:r>
                <a:r>
                  <a:rPr lang="ja-JP" altLang="en-US" sz="1100" dirty="0">
                    <a:solidFill>
                      <a:schemeClr val="tx1"/>
                    </a:solidFill>
                  </a:rPr>
                  <a:t> </a:t>
                </a:r>
                <a:r>
                  <a:rPr lang="en-US" altLang="ja-JP" sz="1100" dirty="0" smtClean="0">
                    <a:solidFill>
                      <a:schemeClr val="tx1"/>
                    </a:solidFill>
                  </a:rPr>
                  <a:t>TDB</a:t>
                </a:r>
                <a:endParaRPr kumimoji="1" lang="ja-JP" altLang="en-US" sz="1100" dirty="0">
                  <a:solidFill>
                    <a:schemeClr val="tx1"/>
                  </a:solidFill>
                </a:endParaRPr>
              </a:p>
            </p:txBody>
          </p:sp>
          <p:sp>
            <p:nvSpPr>
              <p:cNvPr id="17" name="円柱 16"/>
              <p:cNvSpPr/>
              <p:nvPr/>
            </p:nvSpPr>
            <p:spPr>
              <a:xfrm>
                <a:off x="7294362" y="3549543"/>
                <a:ext cx="1041973" cy="584791"/>
              </a:xfrm>
              <a:prstGeom prst="can">
                <a:avLst/>
              </a:prstGeom>
              <a:ln/>
            </p:spPr>
            <p:style>
              <a:lnRef idx="1">
                <a:schemeClr val="accent1"/>
              </a:lnRef>
              <a:fillRef idx="2">
                <a:schemeClr val="accent1"/>
              </a:fillRef>
              <a:effectRef idx="1">
                <a:schemeClr val="accent1"/>
              </a:effectRef>
              <a:fontRef idx="minor">
                <a:schemeClr val="dk1"/>
              </a:fontRef>
            </p:style>
            <p:txBody>
              <a:bodyPr lIns="0" tIns="36000" rIns="0" bIns="36000" rtlCol="0" anchor="ctr"/>
              <a:lstStyle/>
              <a:p>
                <a:pPr algn="ctr"/>
                <a:r>
                  <a:rPr kumimoji="1" lang="en-US" altLang="ja-JP" sz="1100" dirty="0" err="1" smtClean="0">
                    <a:solidFill>
                      <a:schemeClr val="tx1"/>
                    </a:solidFill>
                  </a:rPr>
                  <a:t>MongoDB</a:t>
                </a:r>
                <a:endParaRPr kumimoji="1" lang="ja-JP" altLang="en-US" sz="1100" dirty="0">
                  <a:solidFill>
                    <a:schemeClr val="tx1"/>
                  </a:solidFill>
                </a:endParaRPr>
              </a:p>
            </p:txBody>
          </p:sp>
          <p:sp>
            <p:nvSpPr>
              <p:cNvPr id="18" name="円柱 17"/>
              <p:cNvSpPr/>
              <p:nvPr/>
            </p:nvSpPr>
            <p:spPr>
              <a:xfrm>
                <a:off x="7294361" y="4573096"/>
                <a:ext cx="1041973" cy="584791"/>
              </a:xfrm>
              <a:prstGeom prst="can">
                <a:avLst/>
              </a:prstGeom>
              <a:ln/>
            </p:spPr>
            <p:style>
              <a:lnRef idx="1">
                <a:schemeClr val="accent1"/>
              </a:lnRef>
              <a:fillRef idx="2">
                <a:schemeClr val="accent1"/>
              </a:fillRef>
              <a:effectRef idx="1">
                <a:schemeClr val="accent1"/>
              </a:effectRef>
              <a:fontRef idx="minor">
                <a:schemeClr val="dk1"/>
              </a:fontRef>
            </p:style>
            <p:txBody>
              <a:bodyPr lIns="0" tIns="36000" rIns="0" bIns="36000" rtlCol="0" anchor="ctr"/>
              <a:lstStyle/>
              <a:p>
                <a:pPr algn="ctr"/>
                <a:r>
                  <a:rPr kumimoji="1" lang="en-US" altLang="ja-JP" sz="1100" dirty="0" err="1" smtClean="0">
                    <a:solidFill>
                      <a:schemeClr val="tx1"/>
                    </a:solidFill>
                  </a:rPr>
                  <a:t>MongoDB</a:t>
                </a:r>
                <a:endParaRPr kumimoji="1" lang="ja-JP" altLang="en-US" sz="1100" dirty="0">
                  <a:solidFill>
                    <a:schemeClr val="tx1"/>
                  </a:solidFill>
                </a:endParaRPr>
              </a:p>
            </p:txBody>
          </p:sp>
          <p:cxnSp>
            <p:nvCxnSpPr>
              <p:cNvPr id="19" name="直線矢印コネクタ 18"/>
              <p:cNvCxnSpPr>
                <a:stCxn id="14" idx="1"/>
                <a:endCxn id="10" idx="3"/>
              </p:cNvCxnSpPr>
              <p:nvPr/>
            </p:nvCxnSpPr>
            <p:spPr>
              <a:xfrm flipH="1">
                <a:off x="5005909" y="1918904"/>
                <a:ext cx="65460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p:cNvCxnSpPr>
                <a:stCxn id="15" idx="1"/>
                <a:endCxn id="11" idx="3"/>
              </p:cNvCxnSpPr>
              <p:nvPr/>
            </p:nvCxnSpPr>
            <p:spPr>
              <a:xfrm flipH="1">
                <a:off x="5005909" y="2720644"/>
                <a:ext cx="654605"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a:stCxn id="13" idx="3"/>
                <a:endCxn id="17" idx="2"/>
              </p:cNvCxnSpPr>
              <p:nvPr/>
            </p:nvCxnSpPr>
            <p:spPr>
              <a:xfrm flipV="1">
                <a:off x="5005910" y="3841939"/>
                <a:ext cx="2288452" cy="1"/>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p:cNvCxnSpPr>
                <a:stCxn id="12" idx="3"/>
                <a:endCxn id="18" idx="2"/>
              </p:cNvCxnSpPr>
              <p:nvPr/>
            </p:nvCxnSpPr>
            <p:spPr>
              <a:xfrm>
                <a:off x="5005909" y="4865492"/>
                <a:ext cx="2288452"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p:cNvCxnSpPr>
                <a:stCxn id="16" idx="2"/>
                <a:endCxn id="14" idx="3"/>
              </p:cNvCxnSpPr>
              <p:nvPr/>
            </p:nvCxnSpPr>
            <p:spPr>
              <a:xfrm flipH="1">
                <a:off x="6920469" y="1918903"/>
                <a:ext cx="393420"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p:cNvSpPr txBox="1"/>
              <p:nvPr/>
            </p:nvSpPr>
            <p:spPr>
              <a:xfrm>
                <a:off x="5584554" y="1370255"/>
                <a:ext cx="1246049" cy="280040"/>
              </a:xfrm>
              <a:prstGeom prst="rect">
                <a:avLst/>
              </a:prstGeom>
              <a:noFill/>
            </p:spPr>
            <p:txBody>
              <a:bodyPr wrap="none" lIns="0" tIns="36000" rIns="0" bIns="36000" rtlCol="0">
                <a:spAutoFit/>
              </a:bodyPr>
              <a:lstStyle/>
              <a:p>
                <a:r>
                  <a:rPr kumimoji="1" lang="en-US" altLang="ja-JP" sz="1100" dirty="0" smtClean="0"/>
                  <a:t>SPARQL</a:t>
                </a:r>
                <a:r>
                  <a:rPr kumimoji="1" lang="ja-JP" altLang="en-US" sz="1100" dirty="0" smtClean="0"/>
                  <a:t>プロトコル</a:t>
                </a:r>
                <a:endParaRPr kumimoji="1" lang="ja-JP" altLang="en-US" sz="1100" dirty="0"/>
              </a:p>
            </p:txBody>
          </p:sp>
          <p:sp>
            <p:nvSpPr>
              <p:cNvPr id="25" name="テキスト ボックス 24"/>
              <p:cNvSpPr txBox="1"/>
              <p:nvPr/>
            </p:nvSpPr>
            <p:spPr>
              <a:xfrm>
                <a:off x="5817298" y="2200172"/>
                <a:ext cx="1029598" cy="280040"/>
              </a:xfrm>
              <a:prstGeom prst="rect">
                <a:avLst/>
              </a:prstGeom>
              <a:noFill/>
            </p:spPr>
            <p:txBody>
              <a:bodyPr wrap="none" lIns="0" tIns="36000" rIns="0" bIns="36000" rtlCol="0">
                <a:spAutoFit/>
              </a:bodyPr>
              <a:lstStyle/>
              <a:p>
                <a:pPr algn="ctr"/>
                <a:r>
                  <a:rPr lang="en-US" altLang="ja-JP" sz="1100" dirty="0" smtClean="0"/>
                  <a:t>HTTP</a:t>
                </a:r>
                <a:r>
                  <a:rPr kumimoji="1" lang="ja-JP" altLang="en-US" sz="1100" dirty="0" smtClean="0"/>
                  <a:t>プロトコル</a:t>
                </a:r>
                <a:endParaRPr kumimoji="1" lang="ja-JP" altLang="en-US" sz="1100" dirty="0"/>
              </a:p>
            </p:txBody>
          </p:sp>
          <p:cxnSp>
            <p:nvCxnSpPr>
              <p:cNvPr id="26" name="直線矢印コネクタ 25"/>
              <p:cNvCxnSpPr>
                <a:stCxn id="7" idx="2"/>
                <a:endCxn id="15" idx="3"/>
              </p:cNvCxnSpPr>
              <p:nvPr/>
            </p:nvCxnSpPr>
            <p:spPr>
              <a:xfrm flipH="1">
                <a:off x="6920469" y="2712666"/>
                <a:ext cx="373894" cy="797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正方形/長方形 26"/>
              <p:cNvSpPr/>
              <p:nvPr/>
            </p:nvSpPr>
            <p:spPr>
              <a:xfrm>
                <a:off x="1946423" y="1674617"/>
                <a:ext cx="696422" cy="3190875"/>
              </a:xfrm>
              <a:prstGeom prst="rect">
                <a:avLst/>
              </a:prstGeom>
            </p:spPr>
            <p:style>
              <a:lnRef idx="1">
                <a:schemeClr val="accent1"/>
              </a:lnRef>
              <a:fillRef idx="2">
                <a:schemeClr val="accent1"/>
              </a:fillRef>
              <a:effectRef idx="1">
                <a:schemeClr val="accent1"/>
              </a:effectRef>
              <a:fontRef idx="minor">
                <a:schemeClr val="dk1"/>
              </a:fontRef>
            </p:style>
            <p:txBody>
              <a:bodyPr lIns="0" tIns="36000" rIns="0" bIns="36000" rtlCol="0" anchor="ctr"/>
              <a:lstStyle/>
              <a:p>
                <a:pPr algn="ctr"/>
                <a:r>
                  <a:rPr kumimoji="1" lang="en-US" altLang="ja-JP" sz="1200" dirty="0" err="1" smtClean="0"/>
                  <a:t>NGinx</a:t>
                </a:r>
                <a:endParaRPr kumimoji="1" lang="ja-JP" altLang="en-US" sz="1200" dirty="0"/>
              </a:p>
            </p:txBody>
          </p:sp>
          <p:cxnSp>
            <p:nvCxnSpPr>
              <p:cNvPr id="28" name="直線矢印コネクタ 27"/>
              <p:cNvCxnSpPr/>
              <p:nvPr/>
            </p:nvCxnSpPr>
            <p:spPr>
              <a:xfrm flipH="1">
                <a:off x="1256313" y="3464306"/>
                <a:ext cx="546565"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p:cNvCxnSpPr>
                <a:stCxn id="9" idx="1"/>
                <a:endCxn id="8" idx="3"/>
              </p:cNvCxnSpPr>
              <p:nvPr/>
            </p:nvCxnSpPr>
            <p:spPr>
              <a:xfrm flipH="1">
                <a:off x="2802339" y="3441465"/>
                <a:ext cx="342874"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1" name="Picture 14" descr="User.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0570" y="3086336"/>
                <a:ext cx="731519" cy="731521"/>
              </a:xfrm>
              <a:prstGeom prst="rect">
                <a:avLst/>
              </a:prstGeom>
            </p:spPr>
          </p:pic>
        </p:grpSp>
      </p:grpSp>
      <p:sp>
        <p:nvSpPr>
          <p:cNvPr id="37" name="角丸四角形 36"/>
          <p:cNvSpPr/>
          <p:nvPr/>
        </p:nvSpPr>
        <p:spPr>
          <a:xfrm>
            <a:off x="2089495" y="5406432"/>
            <a:ext cx="785489" cy="349450"/>
          </a:xfrm>
          <a:prstGeom prst="roundRect">
            <a:avLst/>
          </a:prstGeom>
          <a:solidFill>
            <a:schemeClr val="accent3">
              <a:lumMod val="60000"/>
              <a:lumOff val="4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0" tIns="45715" rIns="0" bIns="45715" rtlCol="0" anchor="ctr"/>
          <a:lstStyle/>
          <a:p>
            <a:pPr algn="ctr"/>
            <a:r>
              <a:rPr lang="ja-JP" altLang="en-US" sz="800" dirty="0" smtClean="0">
                <a:solidFill>
                  <a:schemeClr val="tx1"/>
                </a:solidFill>
              </a:rPr>
              <a:t>センサーデータ</a:t>
            </a:r>
            <a:endParaRPr lang="en-US" altLang="ja-JP" sz="800" dirty="0" smtClean="0">
              <a:solidFill>
                <a:schemeClr val="tx1"/>
              </a:solidFill>
            </a:endParaRPr>
          </a:p>
          <a:p>
            <a:pPr algn="ctr"/>
            <a:r>
              <a:rPr lang="ja-JP" altLang="en-US" sz="800" dirty="0" smtClean="0">
                <a:solidFill>
                  <a:schemeClr val="tx1"/>
                </a:solidFill>
              </a:rPr>
              <a:t>プラットフォーム</a:t>
            </a:r>
            <a:endParaRPr lang="ja-JP" altLang="en-US" sz="800" dirty="0">
              <a:solidFill>
                <a:schemeClr val="tx1"/>
              </a:solidFill>
            </a:endParaRPr>
          </a:p>
        </p:txBody>
      </p:sp>
      <p:sp>
        <p:nvSpPr>
          <p:cNvPr id="38" name="角丸四角形 37"/>
          <p:cNvSpPr/>
          <p:nvPr/>
        </p:nvSpPr>
        <p:spPr>
          <a:xfrm>
            <a:off x="2089494" y="5804522"/>
            <a:ext cx="785489" cy="296874"/>
          </a:xfrm>
          <a:prstGeom prst="roundRect">
            <a:avLst/>
          </a:prstGeom>
          <a:solidFill>
            <a:schemeClr val="accent3">
              <a:lumMod val="60000"/>
              <a:lumOff val="4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0" tIns="45715" rIns="0" bIns="45715" rtlCol="0" anchor="ctr"/>
          <a:lstStyle/>
          <a:p>
            <a:pPr algn="ctr"/>
            <a:r>
              <a:rPr lang="ja-JP" altLang="en-US" sz="800" dirty="0" smtClean="0">
                <a:solidFill>
                  <a:schemeClr val="tx1"/>
                </a:solidFill>
              </a:rPr>
              <a:t>データカタログ</a:t>
            </a:r>
            <a:endParaRPr lang="en-US" altLang="ja-JP" sz="800" dirty="0" smtClean="0">
              <a:solidFill>
                <a:schemeClr val="tx1"/>
              </a:solidFill>
            </a:endParaRPr>
          </a:p>
          <a:p>
            <a:pPr algn="ctr"/>
            <a:r>
              <a:rPr lang="ja-JP" altLang="en-US" sz="800" dirty="0">
                <a:solidFill>
                  <a:schemeClr val="tx1"/>
                </a:solidFill>
              </a:rPr>
              <a:t>プラットフォーム</a:t>
            </a:r>
          </a:p>
        </p:txBody>
      </p:sp>
      <p:sp>
        <p:nvSpPr>
          <p:cNvPr id="39" name="角丸四角形 38"/>
          <p:cNvSpPr/>
          <p:nvPr/>
        </p:nvSpPr>
        <p:spPr>
          <a:xfrm>
            <a:off x="2964108" y="5406432"/>
            <a:ext cx="756000" cy="694964"/>
          </a:xfrm>
          <a:prstGeom prst="roundRect">
            <a:avLst>
              <a:gd name="adj" fmla="val 12555"/>
            </a:avLst>
          </a:prstGeom>
          <a:solidFill>
            <a:schemeClr val="accent4">
              <a:lumMod val="60000"/>
              <a:lumOff val="4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91431" tIns="45715" rIns="91431" bIns="45715" rtlCol="0" anchor="ctr"/>
          <a:lstStyle/>
          <a:p>
            <a:pPr algn="ctr"/>
            <a:r>
              <a:rPr lang="ja-JP" altLang="en-US" sz="800" dirty="0" smtClean="0">
                <a:solidFill>
                  <a:schemeClr val="tx1"/>
                </a:solidFill>
              </a:rPr>
              <a:t>データ</a:t>
            </a:r>
            <a:endParaRPr lang="en-US" altLang="ja-JP" sz="800" dirty="0" smtClean="0">
              <a:solidFill>
                <a:schemeClr val="tx1"/>
              </a:solidFill>
            </a:endParaRPr>
          </a:p>
          <a:p>
            <a:pPr algn="ctr"/>
            <a:r>
              <a:rPr lang="ja-JP" altLang="en-US" sz="800" dirty="0" smtClean="0">
                <a:solidFill>
                  <a:schemeClr val="tx1"/>
                </a:solidFill>
              </a:rPr>
              <a:t>マーケット</a:t>
            </a:r>
            <a:endParaRPr lang="en-US" altLang="ja-JP" sz="800" dirty="0" smtClean="0">
              <a:solidFill>
                <a:schemeClr val="tx1"/>
              </a:solidFill>
            </a:endParaRPr>
          </a:p>
          <a:p>
            <a:pPr algn="ctr"/>
            <a:r>
              <a:rPr lang="ja-JP" altLang="en-US" sz="800" dirty="0">
                <a:solidFill>
                  <a:schemeClr val="tx1"/>
                </a:solidFill>
              </a:rPr>
              <a:t>プレイス</a:t>
            </a:r>
          </a:p>
        </p:txBody>
      </p:sp>
      <p:sp>
        <p:nvSpPr>
          <p:cNvPr id="40" name="角丸四角形 39"/>
          <p:cNvSpPr/>
          <p:nvPr/>
        </p:nvSpPr>
        <p:spPr>
          <a:xfrm>
            <a:off x="3846591" y="5406432"/>
            <a:ext cx="756000" cy="694964"/>
          </a:xfrm>
          <a:prstGeom prst="roundRect">
            <a:avLst>
              <a:gd name="adj" fmla="val 9814"/>
            </a:avLst>
          </a:prstGeom>
          <a:solidFill>
            <a:schemeClr val="accent4">
              <a:lumMod val="60000"/>
              <a:lumOff val="40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lIns="91431" tIns="45715" rIns="91431" bIns="45715" rtlCol="0" anchor="ctr"/>
          <a:lstStyle/>
          <a:p>
            <a:pPr algn="ctr"/>
            <a:r>
              <a:rPr lang="ja-JP" altLang="en-US" sz="800" dirty="0" smtClean="0">
                <a:solidFill>
                  <a:schemeClr val="tx1"/>
                </a:solidFill>
              </a:rPr>
              <a:t>データ</a:t>
            </a:r>
            <a:endParaRPr lang="en-US" altLang="ja-JP" sz="800" dirty="0" smtClean="0">
              <a:solidFill>
                <a:schemeClr val="tx1"/>
              </a:solidFill>
            </a:endParaRPr>
          </a:p>
          <a:p>
            <a:pPr algn="ctr"/>
            <a:r>
              <a:rPr lang="ja-JP" altLang="en-US" sz="800" dirty="0" smtClean="0">
                <a:solidFill>
                  <a:schemeClr val="tx1"/>
                </a:solidFill>
              </a:rPr>
              <a:t>分析ツール</a:t>
            </a:r>
            <a:endParaRPr lang="en-US" altLang="ja-JP" sz="800" dirty="0" smtClean="0">
              <a:solidFill>
                <a:schemeClr val="tx1"/>
              </a:solidFill>
            </a:endParaRPr>
          </a:p>
        </p:txBody>
      </p:sp>
      <p:sp>
        <p:nvSpPr>
          <p:cNvPr id="41" name="左右矢印 40"/>
          <p:cNvSpPr/>
          <p:nvPr/>
        </p:nvSpPr>
        <p:spPr>
          <a:xfrm>
            <a:off x="1493744" y="5463211"/>
            <a:ext cx="506393" cy="196591"/>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endParaRPr kumimoji="1" lang="ja-JP" altLang="en-US" sz="900"/>
          </a:p>
        </p:txBody>
      </p:sp>
      <p:sp>
        <p:nvSpPr>
          <p:cNvPr id="42" name="左右矢印 41"/>
          <p:cNvSpPr/>
          <p:nvPr/>
        </p:nvSpPr>
        <p:spPr>
          <a:xfrm>
            <a:off x="1493744" y="5804522"/>
            <a:ext cx="506393" cy="196591"/>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endParaRPr kumimoji="1" lang="ja-JP" altLang="en-US" sz="900"/>
          </a:p>
        </p:txBody>
      </p:sp>
      <p:sp>
        <p:nvSpPr>
          <p:cNvPr id="44" name="テキスト ボックス 43"/>
          <p:cNvSpPr txBox="1"/>
          <p:nvPr/>
        </p:nvSpPr>
        <p:spPr>
          <a:xfrm>
            <a:off x="1449014" y="5307833"/>
            <a:ext cx="494919" cy="135866"/>
          </a:xfrm>
          <a:prstGeom prst="rect">
            <a:avLst/>
          </a:prstGeom>
          <a:noFill/>
        </p:spPr>
        <p:txBody>
          <a:bodyPr wrap="none" lIns="0" tIns="36000" rIns="0" bIns="36000" rtlCol="0">
            <a:spAutoFit/>
          </a:bodyPr>
          <a:lstStyle/>
          <a:p>
            <a:r>
              <a:rPr kumimoji="1" lang="ja-JP" altLang="en-US" sz="700" dirty="0" smtClean="0"/>
              <a:t>データアクセス</a:t>
            </a:r>
            <a:r>
              <a:rPr kumimoji="1" lang="en-US" altLang="ja-JP" sz="700" dirty="0" smtClean="0"/>
              <a:t>I/F</a:t>
            </a:r>
            <a:endParaRPr kumimoji="1" lang="ja-JP" altLang="en-US" sz="700" dirty="0"/>
          </a:p>
        </p:txBody>
      </p:sp>
      <p:sp>
        <p:nvSpPr>
          <p:cNvPr id="45" name="テキスト ボックス 44"/>
          <p:cNvSpPr txBox="1"/>
          <p:nvPr/>
        </p:nvSpPr>
        <p:spPr>
          <a:xfrm>
            <a:off x="1470750" y="5662339"/>
            <a:ext cx="494919" cy="135866"/>
          </a:xfrm>
          <a:prstGeom prst="rect">
            <a:avLst/>
          </a:prstGeom>
          <a:noFill/>
        </p:spPr>
        <p:txBody>
          <a:bodyPr wrap="none" lIns="0" tIns="36000" rIns="0" bIns="36000" rtlCol="0">
            <a:spAutoFit/>
          </a:bodyPr>
          <a:lstStyle/>
          <a:p>
            <a:r>
              <a:rPr kumimoji="1" lang="ja-JP" altLang="en-US" sz="700" dirty="0" smtClean="0"/>
              <a:t>データアクセス</a:t>
            </a:r>
            <a:r>
              <a:rPr kumimoji="1" lang="en-US" altLang="ja-JP" sz="700" dirty="0" smtClean="0"/>
              <a:t>I/F</a:t>
            </a:r>
            <a:endParaRPr kumimoji="1" lang="ja-JP" altLang="en-US" sz="700" dirty="0"/>
          </a:p>
        </p:txBody>
      </p:sp>
      <p:sp>
        <p:nvSpPr>
          <p:cNvPr id="47" name="テキスト ボックス 46"/>
          <p:cNvSpPr txBox="1"/>
          <p:nvPr/>
        </p:nvSpPr>
        <p:spPr>
          <a:xfrm>
            <a:off x="4764742" y="5211728"/>
            <a:ext cx="1288620" cy="369332"/>
          </a:xfrm>
          <a:prstGeom prst="rect">
            <a:avLst/>
          </a:prstGeom>
          <a:noFill/>
          <a:effectLst>
            <a:softEdge rad="63500"/>
          </a:effectLst>
        </p:spPr>
        <p:txBody>
          <a:bodyPr wrap="square" rtlCol="0">
            <a:spAutoFit/>
          </a:bodyPr>
          <a:lstStyle/>
          <a:p>
            <a:pPr algn="ctr"/>
            <a:r>
              <a:rPr lang="en-US" altLang="ja-JP" b="1" dirty="0" err="1" smtClean="0">
                <a:solidFill>
                  <a:schemeClr val="tx2"/>
                </a:solidFill>
              </a:rPr>
              <a:t>BODIC.org</a:t>
            </a:r>
            <a:endParaRPr kumimoji="1" lang="ja-JP" altLang="en-US" b="1" dirty="0">
              <a:solidFill>
                <a:schemeClr val="tx2"/>
              </a:solidFill>
            </a:endParaRPr>
          </a:p>
        </p:txBody>
      </p:sp>
      <p:sp>
        <p:nvSpPr>
          <p:cNvPr id="50" name="正方形/長方形 49"/>
          <p:cNvSpPr/>
          <p:nvPr/>
        </p:nvSpPr>
        <p:spPr>
          <a:xfrm>
            <a:off x="2938783" y="1484677"/>
            <a:ext cx="2619187" cy="261610"/>
          </a:xfrm>
          <a:prstGeom prst="rect">
            <a:avLst/>
          </a:prstGeom>
          <a:noFill/>
          <a:effectLst>
            <a:softEdge rad="63500"/>
          </a:effectLst>
        </p:spPr>
        <p:txBody>
          <a:bodyPr wrap="square">
            <a:spAutoFit/>
          </a:bodyPr>
          <a:lstStyle/>
          <a:p>
            <a:pPr algn="ctr" fontAlgn="auto">
              <a:spcBef>
                <a:spcPts val="0"/>
              </a:spcBef>
              <a:spcAft>
                <a:spcPts val="0"/>
              </a:spcAft>
            </a:pPr>
            <a:r>
              <a:rPr lang="ja-JP" altLang="en-US" sz="1100" b="1" dirty="0">
                <a:solidFill>
                  <a:prstClr val="black"/>
                </a:solidFill>
                <a:latin typeface="Calibri"/>
                <a:ea typeface="ＭＳ Ｐゴシック"/>
              </a:rPr>
              <a:t>公共施設等</a:t>
            </a:r>
            <a:r>
              <a:rPr lang="ja-JP" altLang="en-US" sz="1100" b="1" dirty="0" smtClean="0">
                <a:solidFill>
                  <a:prstClr val="black"/>
                </a:solidFill>
                <a:latin typeface="Calibri"/>
                <a:ea typeface="ＭＳ Ｐゴシック"/>
              </a:rPr>
              <a:t>情報流通連携基盤システム</a:t>
            </a:r>
            <a:endParaRPr lang="ja-JP" altLang="en-US" sz="1100" b="1" dirty="0">
              <a:solidFill>
                <a:prstClr val="black"/>
              </a:solidFill>
              <a:latin typeface="Calibri"/>
              <a:ea typeface="ＭＳ Ｐゴシック"/>
            </a:endParaRPr>
          </a:p>
        </p:txBody>
      </p:sp>
      <p:sp>
        <p:nvSpPr>
          <p:cNvPr id="53" name="正方形/長方形 52"/>
          <p:cNvSpPr/>
          <p:nvPr/>
        </p:nvSpPr>
        <p:spPr>
          <a:xfrm>
            <a:off x="4863615" y="5503767"/>
            <a:ext cx="3528000" cy="784830"/>
          </a:xfrm>
          <a:prstGeom prst="rect">
            <a:avLst/>
          </a:prstGeom>
        </p:spPr>
        <p:txBody>
          <a:bodyPr wrap="square">
            <a:spAutoFit/>
          </a:bodyPr>
          <a:lstStyle/>
          <a:p>
            <a:r>
              <a:rPr lang="en-US" altLang="ja-JP" sz="900" dirty="0" smtClean="0">
                <a:latin typeface="+mn-ea"/>
              </a:rPr>
              <a:t>BODIC.org</a:t>
            </a:r>
            <a:r>
              <a:rPr lang="ja-JP" altLang="ja-JP" sz="900" dirty="0" smtClean="0">
                <a:latin typeface="+mn-ea"/>
              </a:rPr>
              <a:t>は、多種多様なビッグデータ、オープンデータを用いて、誰でも容易にデータを収集・蓄積・分析・活用できるよう、データタイプやアプリケーションに応じた複数タイプの「データファームプラットフォーム（</a:t>
            </a:r>
            <a:r>
              <a:rPr lang="en-US" altLang="ja-JP" sz="900" dirty="0" smtClean="0">
                <a:latin typeface="+mn-ea"/>
              </a:rPr>
              <a:t>Data Farm Platform</a:t>
            </a:r>
            <a:r>
              <a:rPr lang="ja-JP" altLang="ja-JP" sz="900" dirty="0" smtClean="0">
                <a:latin typeface="+mn-ea"/>
              </a:rPr>
              <a:t>）」、および、データマーケットプレイス、データ分析ツール、データアクセスインターフェースを備えたシステムで</a:t>
            </a:r>
            <a:r>
              <a:rPr lang="ja-JP" altLang="en-US" sz="900" dirty="0" smtClean="0">
                <a:latin typeface="+mn-ea"/>
              </a:rPr>
              <a:t>す。</a:t>
            </a:r>
            <a:endParaRPr lang="ja-JP" altLang="en-US" sz="900" dirty="0">
              <a:latin typeface="+mn-ea"/>
            </a:endParaRPr>
          </a:p>
        </p:txBody>
      </p:sp>
      <p:sp>
        <p:nvSpPr>
          <p:cNvPr id="54" name="テキスト ボックス 53"/>
          <p:cNvSpPr txBox="1"/>
          <p:nvPr/>
        </p:nvSpPr>
        <p:spPr>
          <a:xfrm>
            <a:off x="212981" y="774649"/>
            <a:ext cx="8699774" cy="523220"/>
          </a:xfrm>
          <a:prstGeom prst="rect">
            <a:avLst/>
          </a:prstGeom>
          <a:noFill/>
          <a:ln w="19050">
            <a:solidFill>
              <a:schemeClr val="accent1">
                <a:lumMod val="40000"/>
                <a:lumOff val="60000"/>
              </a:schemeClr>
            </a:solidFill>
          </a:ln>
        </p:spPr>
        <p:txBody>
          <a:bodyPr wrap="square" rtlCol="0">
            <a:spAutoFit/>
          </a:bodyPr>
          <a:lstStyle/>
          <a:p>
            <a:r>
              <a:rPr lang="ja-JP" altLang="en-US" sz="1400" dirty="0" smtClean="0">
                <a:latin typeface="+mn-ea"/>
              </a:rPr>
              <a:t>公共施設等情報流通連携基盤システムは</a:t>
            </a:r>
            <a:r>
              <a:rPr lang="ja-JP" altLang="ja-JP" sz="1400" dirty="0" smtClean="0">
                <a:latin typeface="+mn-ea"/>
              </a:rPr>
              <a:t>、</a:t>
            </a:r>
            <a:r>
              <a:rPr lang="ja-JP" altLang="en-US" sz="1400" dirty="0" smtClean="0">
                <a:latin typeface="+mn-ea"/>
              </a:rPr>
              <a:t>外部仕様書に準拠した基盤システムであり、</a:t>
            </a:r>
            <a:r>
              <a:rPr lang="en-US" altLang="ja-JP" sz="1400" dirty="0" smtClean="0">
                <a:latin typeface="+mn-ea"/>
              </a:rPr>
              <a:t>BODIC.org</a:t>
            </a:r>
            <a:r>
              <a:rPr lang="ja-JP" altLang="ja-JP" sz="1400" dirty="0" smtClean="0">
                <a:latin typeface="+mn-ea"/>
              </a:rPr>
              <a:t>の１つ</a:t>
            </a:r>
            <a:r>
              <a:rPr lang="ja-JP" altLang="ja-JP" sz="1400" dirty="0" smtClean="0">
                <a:latin typeface="+mn-ea"/>
              </a:rPr>
              <a:t>のサブシステムとして実装</a:t>
            </a:r>
            <a:r>
              <a:rPr lang="ja-JP" altLang="en-US" sz="1400" dirty="0" smtClean="0">
                <a:latin typeface="+mn-ea"/>
              </a:rPr>
              <a:t>した</a:t>
            </a:r>
            <a:r>
              <a:rPr lang="ja-JP" altLang="ja-JP" sz="1400" dirty="0" smtClean="0">
                <a:latin typeface="+mn-ea"/>
              </a:rPr>
              <a:t>。</a:t>
            </a:r>
            <a:endParaRPr lang="en-US" altLang="ja-JP" sz="1400" dirty="0" smtClean="0">
              <a:latin typeface="+mn-ea"/>
            </a:endParaRPr>
          </a:p>
        </p:txBody>
      </p:sp>
      <p:sp>
        <p:nvSpPr>
          <p:cNvPr id="51" name="スライド番号プレースホルダ 50"/>
          <p:cNvSpPr>
            <a:spLocks noGrp="1"/>
          </p:cNvSpPr>
          <p:nvPr>
            <p:ph type="sldNum" sz="quarter" idx="4"/>
          </p:nvPr>
        </p:nvSpPr>
        <p:spPr/>
        <p:txBody>
          <a:bodyPr/>
          <a:lstStyle/>
          <a:p>
            <a:fld id="{582DF298-D7A2-4B20-BEC1-6098A5F3190C}" type="slidenum">
              <a:rPr kumimoji="1" lang="ja-JP" altLang="en-US" smtClean="0"/>
              <a:pPr/>
              <a:t>4</a:t>
            </a:fld>
            <a:endParaRPr kumimoji="1" lang="ja-JP"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線吹き出し 1 (枠付き) 77"/>
          <p:cNvSpPr/>
          <p:nvPr/>
        </p:nvSpPr>
        <p:spPr>
          <a:xfrm>
            <a:off x="3445281" y="3366969"/>
            <a:ext cx="5472000" cy="3068401"/>
          </a:xfrm>
          <a:prstGeom prst="borderCallout1">
            <a:avLst>
              <a:gd name="adj1" fmla="val 5949"/>
              <a:gd name="adj2" fmla="val -514"/>
              <a:gd name="adj3" fmla="val 2927"/>
              <a:gd name="adj4" fmla="val -5042"/>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7" name="線吹き出し 1 (枠付き) 76"/>
          <p:cNvSpPr/>
          <p:nvPr/>
        </p:nvSpPr>
        <p:spPr>
          <a:xfrm>
            <a:off x="3436655" y="1703471"/>
            <a:ext cx="5566587" cy="1224000"/>
          </a:xfrm>
          <a:prstGeom prst="borderCallout1">
            <a:avLst>
              <a:gd name="adj1" fmla="val 40812"/>
              <a:gd name="adj2" fmla="val 336"/>
              <a:gd name="adj3" fmla="val 31659"/>
              <a:gd name="adj4" fmla="val -3041"/>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180975" indent="-180975">
              <a:buFont typeface="Wingdings" pitchFamily="2" charset="2"/>
              <a:buChar char="l"/>
              <a:tabLst>
                <a:tab pos="180975" algn="l"/>
              </a:tabLst>
            </a:pPr>
            <a:r>
              <a:rPr lang="en-US" altLang="ja-JP" sz="1200" dirty="0" smtClean="0">
                <a:solidFill>
                  <a:schemeClr val="tx1"/>
                </a:solidFill>
                <a:latin typeface="+mn-ea"/>
              </a:rPr>
              <a:t>PFI</a:t>
            </a:r>
            <a:r>
              <a:rPr lang="ja-JP" altLang="ja-JP" sz="1200" dirty="0" smtClean="0">
                <a:solidFill>
                  <a:schemeClr val="tx1"/>
                </a:solidFill>
                <a:latin typeface="+mn-ea"/>
              </a:rPr>
              <a:t>事業者ならびに不動産事業者において、既存システムで公共施設等情報を二次利用する際の、システム面からの利便性およびビジネス面からのメリットを確認できた</a:t>
            </a:r>
            <a:endParaRPr lang="en-US" altLang="ja-JP" sz="1200" dirty="0" smtClean="0">
              <a:solidFill>
                <a:schemeClr val="tx1"/>
              </a:solidFill>
              <a:latin typeface="+mn-ea"/>
            </a:endParaRPr>
          </a:p>
          <a:p>
            <a:pPr marL="180975" indent="-180975">
              <a:buFont typeface="Wingdings" pitchFamily="2" charset="2"/>
              <a:buChar char="l"/>
              <a:tabLst>
                <a:tab pos="180975" algn="l"/>
              </a:tabLst>
            </a:pPr>
            <a:r>
              <a:rPr lang="ja-JP" altLang="ja-JP" sz="1200" dirty="0" smtClean="0">
                <a:solidFill>
                  <a:schemeClr val="tx1"/>
                </a:solidFill>
                <a:latin typeface="+mn-ea"/>
              </a:rPr>
              <a:t>不動産事業者においては、不動産事業者向けクラウドサービスにて、公共施設等情報を活用した周辺施設検索機能を開発いただき、不動産事業者に利用いただいた。住まい探しをしているエンドユーザーからの問合せに</a:t>
            </a:r>
            <a:r>
              <a:rPr lang="ja-JP" altLang="ja-JP" sz="1200" dirty="0" smtClean="0">
                <a:solidFill>
                  <a:schemeClr val="tx1"/>
                </a:solidFill>
                <a:latin typeface="+mn-ea"/>
              </a:rPr>
              <a:t>役立つ</a:t>
            </a:r>
            <a:r>
              <a:rPr lang="ja-JP" altLang="en-US" sz="1200" dirty="0" smtClean="0">
                <a:solidFill>
                  <a:schemeClr val="tx1"/>
                </a:solidFill>
                <a:latin typeface="+mn-ea"/>
              </a:rPr>
              <a:t>など</a:t>
            </a:r>
            <a:r>
              <a:rPr lang="ja-JP" altLang="ja-JP" sz="1200" dirty="0" smtClean="0">
                <a:solidFill>
                  <a:schemeClr val="tx1"/>
                </a:solidFill>
                <a:latin typeface="+mn-ea"/>
              </a:rPr>
              <a:t>した</a:t>
            </a:r>
            <a:endParaRPr lang="en-US" altLang="ja-JP" sz="1200" dirty="0" smtClean="0">
              <a:solidFill>
                <a:schemeClr val="tx1"/>
              </a:solidFill>
              <a:latin typeface="+mn-ea"/>
            </a:endParaRPr>
          </a:p>
        </p:txBody>
      </p:sp>
      <p:sp>
        <p:nvSpPr>
          <p:cNvPr id="2" name="タイトル 1"/>
          <p:cNvSpPr>
            <a:spLocks noGrp="1"/>
          </p:cNvSpPr>
          <p:nvPr>
            <p:ph type="title"/>
          </p:nvPr>
        </p:nvSpPr>
        <p:spPr/>
        <p:txBody>
          <a:bodyPr/>
          <a:lstStyle/>
          <a:p>
            <a:r>
              <a:rPr kumimoji="1" lang="ja-JP" altLang="en-US" dirty="0" smtClean="0"/>
              <a:t>５．公共施設等情報等の</a:t>
            </a:r>
            <a:r>
              <a:rPr lang="ja-JP" altLang="en-US" dirty="0" smtClean="0"/>
              <a:t>オープンデータ化の実証</a:t>
            </a:r>
            <a:endParaRPr kumimoji="1" lang="ja-JP" altLang="en-US" dirty="0"/>
          </a:p>
        </p:txBody>
      </p:sp>
      <p:graphicFrame>
        <p:nvGraphicFramePr>
          <p:cNvPr id="7" name="表 6"/>
          <p:cNvGraphicFramePr>
            <a:graphicFrameLocks noGrp="1"/>
          </p:cNvGraphicFramePr>
          <p:nvPr/>
        </p:nvGraphicFramePr>
        <p:xfrm>
          <a:off x="280612" y="4829310"/>
          <a:ext cx="939848" cy="853440"/>
        </p:xfrm>
        <a:graphic>
          <a:graphicData uri="http://schemas.openxmlformats.org/drawingml/2006/table">
            <a:tbl>
              <a:tblPr firstRow="1" bandRow="1">
                <a:tableStyleId>{7DF18680-E054-41AD-8BC1-D1AEF772440D}</a:tableStyleId>
              </a:tblPr>
              <a:tblGrid>
                <a:gridCol w="939848"/>
              </a:tblGrid>
              <a:tr h="77123">
                <a:tc>
                  <a:txBody>
                    <a:bodyPr/>
                    <a:lstStyle/>
                    <a:p>
                      <a:r>
                        <a:rPr kumimoji="1" lang="ja-JP" altLang="en-US" sz="800" dirty="0" smtClean="0"/>
                        <a:t>福岡県</a:t>
                      </a:r>
                      <a:endParaRPr kumimoji="1" lang="ja-JP" altLang="en-US" sz="800" dirty="0"/>
                    </a:p>
                  </a:txBody>
                  <a:tcPr marT="0" marB="0"/>
                </a:tc>
              </a:tr>
              <a:tr h="77123">
                <a:tc>
                  <a:txBody>
                    <a:bodyPr/>
                    <a:lstStyle/>
                    <a:p>
                      <a:r>
                        <a:rPr kumimoji="1" lang="ja-JP" altLang="en-US" sz="800" dirty="0" smtClean="0"/>
                        <a:t>交番</a:t>
                      </a:r>
                      <a:endParaRPr kumimoji="1" lang="ja-JP" altLang="en-US" sz="800" dirty="0"/>
                    </a:p>
                  </a:txBody>
                  <a:tcPr marT="0" marB="0"/>
                </a:tc>
              </a:tr>
              <a:tr h="77123">
                <a:tc>
                  <a:txBody>
                    <a:bodyPr/>
                    <a:lstStyle/>
                    <a:p>
                      <a:r>
                        <a:rPr kumimoji="1" lang="ja-JP" altLang="en-US" sz="800" dirty="0" smtClean="0"/>
                        <a:t>スポーツ施設</a:t>
                      </a:r>
                      <a:endParaRPr kumimoji="1" lang="ja-JP" altLang="en-US" sz="800" dirty="0"/>
                    </a:p>
                  </a:txBody>
                  <a:tcPr marT="0" marB="0"/>
                </a:tc>
              </a:tr>
              <a:tr h="77123">
                <a:tc>
                  <a:txBody>
                    <a:bodyPr/>
                    <a:lstStyle/>
                    <a:p>
                      <a:r>
                        <a:rPr kumimoji="1" lang="ja-JP" altLang="en-US" sz="800" dirty="0" smtClean="0"/>
                        <a:t>文化施設</a:t>
                      </a:r>
                      <a:endParaRPr kumimoji="1" lang="ja-JP" altLang="en-US" sz="800" dirty="0"/>
                    </a:p>
                  </a:txBody>
                  <a:tcPr marT="0" marB="0"/>
                </a:tc>
              </a:tr>
              <a:tr h="77123">
                <a:tc>
                  <a:txBody>
                    <a:bodyPr/>
                    <a:lstStyle/>
                    <a:p>
                      <a:r>
                        <a:rPr kumimoji="1" lang="ja-JP" altLang="en-US" sz="800" dirty="0" smtClean="0"/>
                        <a:t>県立学校</a:t>
                      </a:r>
                      <a:endParaRPr kumimoji="1" lang="ja-JP" altLang="en-US" sz="800" dirty="0"/>
                    </a:p>
                  </a:txBody>
                  <a:tcPr marT="0" marB="0"/>
                </a:tc>
              </a:tr>
              <a:tr h="77123">
                <a:tc>
                  <a:txBody>
                    <a:bodyPr/>
                    <a:lstStyle/>
                    <a:p>
                      <a:r>
                        <a:rPr kumimoji="1" lang="ja-JP" altLang="en-US" sz="800" dirty="0" smtClean="0"/>
                        <a:t>県営住宅</a:t>
                      </a:r>
                      <a:endParaRPr kumimoji="1" lang="en-US" altLang="ja-JP" sz="800" dirty="0" smtClean="0"/>
                    </a:p>
                  </a:txBody>
                  <a:tcPr marT="0" marB="0"/>
                </a:tc>
              </a:tr>
              <a:tr h="77123">
                <a:tc>
                  <a:txBody>
                    <a:bodyPr/>
                    <a:lstStyle/>
                    <a:p>
                      <a:r>
                        <a:rPr kumimoji="1" lang="ja-JP" altLang="en-US" sz="800" dirty="0" smtClean="0"/>
                        <a:t>庁舎</a:t>
                      </a:r>
                      <a:endParaRPr kumimoji="1" lang="en-US" altLang="ja-JP" sz="800" dirty="0" smtClean="0"/>
                    </a:p>
                  </a:txBody>
                  <a:tcPr marT="0" marB="0"/>
                </a:tc>
              </a:tr>
            </a:tbl>
          </a:graphicData>
        </a:graphic>
      </p:graphicFrame>
      <p:graphicFrame>
        <p:nvGraphicFramePr>
          <p:cNvPr id="8" name="表 7"/>
          <p:cNvGraphicFramePr>
            <a:graphicFrameLocks noGrp="1"/>
          </p:cNvGraphicFramePr>
          <p:nvPr/>
        </p:nvGraphicFramePr>
        <p:xfrm>
          <a:off x="295373" y="5693666"/>
          <a:ext cx="921429" cy="731520"/>
        </p:xfrm>
        <a:graphic>
          <a:graphicData uri="http://schemas.openxmlformats.org/drawingml/2006/table">
            <a:tbl>
              <a:tblPr firstRow="1" bandRow="1">
                <a:tableStyleId>{7DF18680-E054-41AD-8BC1-D1AEF772440D}</a:tableStyleId>
              </a:tblPr>
              <a:tblGrid>
                <a:gridCol w="921429"/>
              </a:tblGrid>
              <a:tr h="68309">
                <a:tc>
                  <a:txBody>
                    <a:bodyPr/>
                    <a:lstStyle/>
                    <a:p>
                      <a:r>
                        <a:rPr kumimoji="1" lang="ja-JP" altLang="en-US" sz="800" dirty="0" smtClean="0"/>
                        <a:t>糸島市</a:t>
                      </a:r>
                      <a:endParaRPr kumimoji="1" lang="ja-JP" altLang="en-US" sz="800" dirty="0"/>
                    </a:p>
                  </a:txBody>
                  <a:tcPr marT="0" marB="0"/>
                </a:tc>
              </a:tr>
              <a:tr h="68309">
                <a:tc>
                  <a:txBody>
                    <a:bodyPr/>
                    <a:lstStyle/>
                    <a:p>
                      <a:r>
                        <a:rPr kumimoji="1" lang="ja-JP" altLang="en-US" sz="800" dirty="0" smtClean="0"/>
                        <a:t>庁舎</a:t>
                      </a:r>
                      <a:endParaRPr kumimoji="1" lang="ja-JP" altLang="en-US" sz="800" dirty="0"/>
                    </a:p>
                  </a:txBody>
                  <a:tcPr marT="0" marB="0"/>
                </a:tc>
              </a:tr>
              <a:tr h="68309">
                <a:tc>
                  <a:txBody>
                    <a:bodyPr/>
                    <a:lstStyle/>
                    <a:p>
                      <a:r>
                        <a:rPr kumimoji="1" lang="ja-JP" altLang="en-US" sz="800" dirty="0" smtClean="0"/>
                        <a:t>文化施設</a:t>
                      </a:r>
                      <a:endParaRPr kumimoji="1" lang="ja-JP" altLang="en-US" sz="800" dirty="0"/>
                    </a:p>
                  </a:txBody>
                  <a:tcPr marT="0" marB="0"/>
                </a:tc>
              </a:tr>
              <a:tr h="68309">
                <a:tc>
                  <a:txBody>
                    <a:bodyPr/>
                    <a:lstStyle/>
                    <a:p>
                      <a:r>
                        <a:rPr kumimoji="1" lang="ja-JP" altLang="en-US" sz="800" dirty="0" smtClean="0"/>
                        <a:t>スポーツ施設</a:t>
                      </a:r>
                      <a:endParaRPr kumimoji="1" lang="ja-JP" altLang="en-US" sz="800" dirty="0"/>
                    </a:p>
                  </a:txBody>
                  <a:tcPr marT="0" marB="0"/>
                </a:tc>
              </a:tr>
              <a:tr h="68309">
                <a:tc>
                  <a:txBody>
                    <a:bodyPr/>
                    <a:lstStyle/>
                    <a:p>
                      <a:r>
                        <a:rPr kumimoji="1" lang="ja-JP" altLang="en-US" sz="800" dirty="0" smtClean="0"/>
                        <a:t>小中学校</a:t>
                      </a:r>
                      <a:endParaRPr kumimoji="1" lang="ja-JP" altLang="en-US" sz="800" dirty="0"/>
                    </a:p>
                  </a:txBody>
                  <a:tcPr marT="0" marB="0"/>
                </a:tc>
              </a:tr>
              <a:tr h="68309">
                <a:tc>
                  <a:txBody>
                    <a:bodyPr/>
                    <a:lstStyle/>
                    <a:p>
                      <a:r>
                        <a:rPr kumimoji="1" lang="ja-JP" altLang="en-US" sz="800" dirty="0" smtClean="0"/>
                        <a:t>子育て関連施設</a:t>
                      </a:r>
                      <a:endParaRPr kumimoji="1" lang="ja-JP" altLang="en-US" sz="800" dirty="0"/>
                    </a:p>
                  </a:txBody>
                  <a:tcPr marT="0" marB="0"/>
                </a:tc>
              </a:tr>
            </a:tbl>
          </a:graphicData>
        </a:graphic>
      </p:graphicFrame>
      <p:graphicFrame>
        <p:nvGraphicFramePr>
          <p:cNvPr id="9" name="表 8"/>
          <p:cNvGraphicFramePr>
            <a:graphicFrameLocks noGrp="1"/>
          </p:cNvGraphicFramePr>
          <p:nvPr/>
        </p:nvGraphicFramePr>
        <p:xfrm>
          <a:off x="1249440" y="4824319"/>
          <a:ext cx="940794" cy="1584960"/>
        </p:xfrm>
        <a:graphic>
          <a:graphicData uri="http://schemas.openxmlformats.org/drawingml/2006/table">
            <a:tbl>
              <a:tblPr firstRow="1" bandRow="1">
                <a:tableStyleId>{7DF18680-E054-41AD-8BC1-D1AEF772440D}</a:tableStyleId>
              </a:tblPr>
              <a:tblGrid>
                <a:gridCol w="940794"/>
              </a:tblGrid>
              <a:tr h="88606">
                <a:tc>
                  <a:txBody>
                    <a:bodyPr/>
                    <a:lstStyle/>
                    <a:p>
                      <a:r>
                        <a:rPr kumimoji="1" lang="ja-JP" altLang="en-US" sz="800" dirty="0" smtClean="0"/>
                        <a:t>福岡市</a:t>
                      </a:r>
                      <a:endParaRPr kumimoji="1" lang="ja-JP" altLang="en-US" sz="800" dirty="0"/>
                    </a:p>
                  </a:txBody>
                  <a:tcPr marL="66455" marR="66455" marT="0" marB="0"/>
                </a:tc>
              </a:tr>
              <a:tr h="88606">
                <a:tc>
                  <a:txBody>
                    <a:bodyPr/>
                    <a:lstStyle/>
                    <a:p>
                      <a:r>
                        <a:rPr kumimoji="1" lang="ja-JP" altLang="en-US" sz="800" dirty="0" smtClean="0"/>
                        <a:t>庁舎</a:t>
                      </a:r>
                      <a:endParaRPr kumimoji="1" lang="ja-JP" altLang="en-US" sz="800" dirty="0"/>
                    </a:p>
                  </a:txBody>
                  <a:tcPr marL="66455" marR="66455" marT="0" marB="0"/>
                </a:tc>
              </a:tr>
              <a:tr h="88606">
                <a:tc>
                  <a:txBody>
                    <a:bodyPr/>
                    <a:lstStyle/>
                    <a:p>
                      <a:r>
                        <a:rPr kumimoji="1" lang="ja-JP" altLang="en-US" sz="800" dirty="0" smtClean="0"/>
                        <a:t>公民館</a:t>
                      </a:r>
                      <a:endParaRPr kumimoji="1" lang="ja-JP" altLang="en-US" sz="800" dirty="0"/>
                    </a:p>
                  </a:txBody>
                  <a:tcPr marL="66455" marR="66455" marT="0" marB="0"/>
                </a:tc>
              </a:tr>
              <a:tr h="88606">
                <a:tc>
                  <a:txBody>
                    <a:bodyPr/>
                    <a:lstStyle/>
                    <a:p>
                      <a:r>
                        <a:rPr kumimoji="1" lang="ja-JP" altLang="en-US" sz="800" dirty="0" smtClean="0"/>
                        <a:t>公園</a:t>
                      </a:r>
                      <a:endParaRPr kumimoji="1" lang="ja-JP" altLang="en-US" sz="800" dirty="0"/>
                    </a:p>
                  </a:txBody>
                  <a:tcPr marL="66455" marR="66455" marT="0" marB="0"/>
                </a:tc>
              </a:tr>
              <a:tr h="88606">
                <a:tc>
                  <a:txBody>
                    <a:bodyPr/>
                    <a:lstStyle/>
                    <a:p>
                      <a:r>
                        <a:rPr kumimoji="1" lang="ja-JP" altLang="en-US" sz="800" dirty="0" smtClean="0"/>
                        <a:t>小中学校</a:t>
                      </a:r>
                      <a:endParaRPr kumimoji="1" lang="ja-JP" altLang="en-US" sz="800" dirty="0"/>
                    </a:p>
                  </a:txBody>
                  <a:tcPr marL="66455" marR="66455" marT="0" marB="0"/>
                </a:tc>
              </a:tr>
              <a:tr h="88606">
                <a:tc>
                  <a:txBody>
                    <a:bodyPr/>
                    <a:lstStyle/>
                    <a:p>
                      <a:r>
                        <a:rPr kumimoji="1" lang="ja-JP" altLang="en-US" sz="800" dirty="0" smtClean="0"/>
                        <a:t>子育て関連施設</a:t>
                      </a:r>
                      <a:endParaRPr kumimoji="1" lang="ja-JP" altLang="en-US" sz="800" dirty="0"/>
                    </a:p>
                  </a:txBody>
                  <a:tcPr marL="66455" marR="66455" marT="0" marB="0"/>
                </a:tc>
              </a:tr>
              <a:tr h="88606">
                <a:tc>
                  <a:txBody>
                    <a:bodyPr/>
                    <a:lstStyle/>
                    <a:p>
                      <a:r>
                        <a:rPr kumimoji="1" lang="ja-JP" altLang="en-US" sz="800" dirty="0" smtClean="0"/>
                        <a:t>教育関連施設</a:t>
                      </a:r>
                      <a:endParaRPr kumimoji="1" lang="ja-JP" altLang="en-US" sz="800" dirty="0"/>
                    </a:p>
                  </a:txBody>
                  <a:tcPr marL="66455" marR="66455" marT="0" marB="0"/>
                </a:tc>
              </a:tr>
              <a:tr h="88606">
                <a:tc>
                  <a:txBody>
                    <a:bodyPr/>
                    <a:lstStyle/>
                    <a:p>
                      <a:r>
                        <a:rPr kumimoji="1" lang="ja-JP" altLang="en-US" sz="800" dirty="0" smtClean="0"/>
                        <a:t>高齢者向け施設</a:t>
                      </a:r>
                      <a:endParaRPr kumimoji="1" lang="ja-JP" altLang="en-US" sz="800" dirty="0"/>
                    </a:p>
                  </a:txBody>
                  <a:tcPr marL="66455" marR="66455" marT="0" marB="0"/>
                </a:tc>
              </a:tr>
              <a:tr h="88606">
                <a:tc>
                  <a:txBody>
                    <a:bodyPr/>
                    <a:lstStyle/>
                    <a:p>
                      <a:r>
                        <a:rPr kumimoji="1" lang="ja-JP" altLang="en-US" sz="800" dirty="0" smtClean="0"/>
                        <a:t>病院</a:t>
                      </a:r>
                      <a:endParaRPr kumimoji="1" lang="ja-JP" altLang="en-US" sz="800" dirty="0"/>
                    </a:p>
                  </a:txBody>
                  <a:tcPr marL="66455" marR="66455" marT="0" marB="0"/>
                </a:tc>
              </a:tr>
              <a:tr h="88606">
                <a:tc>
                  <a:txBody>
                    <a:bodyPr/>
                    <a:lstStyle/>
                    <a:p>
                      <a:r>
                        <a:rPr kumimoji="1" lang="ja-JP" altLang="en-US" sz="800" dirty="0" smtClean="0"/>
                        <a:t>駐車場</a:t>
                      </a:r>
                      <a:endParaRPr kumimoji="1" lang="ja-JP" altLang="en-US" sz="800" dirty="0"/>
                    </a:p>
                  </a:txBody>
                  <a:tcPr marL="66455" marR="66455" marT="0" marB="0"/>
                </a:tc>
              </a:tr>
              <a:tr h="88606">
                <a:tc>
                  <a:txBody>
                    <a:bodyPr/>
                    <a:lstStyle/>
                    <a:p>
                      <a:r>
                        <a:rPr kumimoji="1" lang="ja-JP" altLang="en-US" sz="800" dirty="0" smtClean="0"/>
                        <a:t>消防署</a:t>
                      </a:r>
                      <a:endParaRPr kumimoji="1" lang="ja-JP" altLang="en-US" sz="800" dirty="0"/>
                    </a:p>
                  </a:txBody>
                  <a:tcPr marL="66455" marR="66455" marT="0" marB="0"/>
                </a:tc>
              </a:tr>
              <a:tr h="88606">
                <a:tc>
                  <a:txBody>
                    <a:bodyPr/>
                    <a:lstStyle/>
                    <a:p>
                      <a:r>
                        <a:rPr kumimoji="1" lang="en-US" altLang="ja-JP" sz="800" dirty="0" err="1" smtClean="0"/>
                        <a:t>WiFi</a:t>
                      </a:r>
                      <a:endParaRPr kumimoji="1" lang="ja-JP" altLang="en-US" sz="800" dirty="0"/>
                    </a:p>
                  </a:txBody>
                  <a:tcPr marL="66455" marR="66455" marT="0" marB="0"/>
                </a:tc>
              </a:tr>
              <a:tr h="88606">
                <a:tc>
                  <a:txBody>
                    <a:bodyPr/>
                    <a:lstStyle/>
                    <a:p>
                      <a:r>
                        <a:rPr kumimoji="1" lang="en-US" altLang="ja-JP" sz="800" dirty="0" smtClean="0"/>
                        <a:t>AED</a:t>
                      </a:r>
                      <a:endParaRPr kumimoji="1" lang="ja-JP" altLang="en-US" sz="800" dirty="0"/>
                    </a:p>
                  </a:txBody>
                  <a:tcPr marL="66455" marR="66455" marT="0" marB="0"/>
                </a:tc>
              </a:tr>
            </a:tbl>
          </a:graphicData>
        </a:graphic>
      </p:graphicFrame>
      <p:sp>
        <p:nvSpPr>
          <p:cNvPr id="17" name="テキスト ボックス 16"/>
          <p:cNvSpPr txBox="1"/>
          <p:nvPr/>
        </p:nvSpPr>
        <p:spPr>
          <a:xfrm>
            <a:off x="3436655" y="1359987"/>
            <a:ext cx="5566587"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民間企業での二次利用</a:t>
            </a:r>
            <a:endParaRPr lang="ja-JP" altLang="en-US" sz="1400" dirty="0">
              <a:solidFill>
                <a:prstClr val="black"/>
              </a:solidFill>
            </a:endParaRPr>
          </a:p>
        </p:txBody>
      </p:sp>
      <p:grpSp>
        <p:nvGrpSpPr>
          <p:cNvPr id="70" name="グループ化 69"/>
          <p:cNvGrpSpPr/>
          <p:nvPr/>
        </p:nvGrpSpPr>
        <p:grpSpPr>
          <a:xfrm>
            <a:off x="306593" y="1418690"/>
            <a:ext cx="3025985" cy="3475773"/>
            <a:chOff x="3429844" y="457004"/>
            <a:chExt cx="5430705" cy="6237945"/>
          </a:xfrm>
        </p:grpSpPr>
        <p:sp>
          <p:nvSpPr>
            <p:cNvPr id="14" name="角丸四角形 13"/>
            <p:cNvSpPr/>
            <p:nvPr/>
          </p:nvSpPr>
          <p:spPr>
            <a:xfrm>
              <a:off x="3429844" y="1353231"/>
              <a:ext cx="1625285" cy="3578629"/>
            </a:xfrm>
            <a:prstGeom prst="roundRect">
              <a:avLst>
                <a:gd name="adj" fmla="val 10608"/>
              </a:avLst>
            </a:prstGeom>
            <a:ln w="19050">
              <a:solidFill>
                <a:schemeClr val="accent3"/>
              </a:solidFill>
              <a:prstDash val="dash"/>
            </a:ln>
          </p:spPr>
          <p:style>
            <a:lnRef idx="2">
              <a:schemeClr val="accent2"/>
            </a:lnRef>
            <a:fillRef idx="1">
              <a:schemeClr val="lt1"/>
            </a:fillRef>
            <a:effectRef idx="0">
              <a:schemeClr val="accent2"/>
            </a:effectRef>
            <a:fontRef idx="minor">
              <a:schemeClr val="dk1"/>
            </a:fontRef>
          </p:style>
          <p:txBody>
            <a:bodyPr wrap="none" rtlCol="0" anchor="t"/>
            <a:lstStyle/>
            <a:p>
              <a:pPr algn="ctr"/>
              <a:endParaRPr kumimoji="1" lang="en-US" altLang="ja-JP" sz="900" smtClean="0"/>
            </a:p>
          </p:txBody>
        </p:sp>
        <p:sp>
          <p:nvSpPr>
            <p:cNvPr id="15" name="屈折矢印 14"/>
            <p:cNvSpPr/>
            <p:nvPr/>
          </p:nvSpPr>
          <p:spPr>
            <a:xfrm rot="5400000" flipH="1">
              <a:off x="3801175" y="3114038"/>
              <a:ext cx="827129" cy="662853"/>
            </a:xfrm>
            <a:prstGeom prst="bentUpArrow">
              <a:avLst>
                <a:gd name="adj1" fmla="val 30829"/>
                <a:gd name="adj2" fmla="val 33743"/>
                <a:gd name="adj3" fmla="val 30829"/>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kumimoji="1" lang="ja-JP" altLang="en-US" sz="1000" smtClean="0"/>
            </a:p>
          </p:txBody>
        </p:sp>
        <p:sp>
          <p:nvSpPr>
            <p:cNvPr id="20" name="角丸四角形 19"/>
            <p:cNvSpPr/>
            <p:nvPr/>
          </p:nvSpPr>
          <p:spPr>
            <a:xfrm>
              <a:off x="7122660" y="1347331"/>
              <a:ext cx="1625285" cy="1042145"/>
            </a:xfrm>
            <a:prstGeom prst="roundRect">
              <a:avLst>
                <a:gd name="adj" fmla="val 9743"/>
              </a:avLst>
            </a:prstGeom>
            <a:ln w="19050">
              <a:solidFill>
                <a:schemeClr val="accent3"/>
              </a:solidFill>
              <a:prstDash val="dash"/>
            </a:ln>
          </p:spPr>
          <p:style>
            <a:lnRef idx="2">
              <a:schemeClr val="accent2"/>
            </a:lnRef>
            <a:fillRef idx="1">
              <a:schemeClr val="lt1"/>
            </a:fillRef>
            <a:effectRef idx="0">
              <a:schemeClr val="accent2"/>
            </a:effectRef>
            <a:fontRef idx="minor">
              <a:schemeClr val="dk1"/>
            </a:fontRef>
          </p:style>
          <p:txBody>
            <a:bodyPr wrap="none" rtlCol="0" anchor="t"/>
            <a:lstStyle/>
            <a:p>
              <a:pPr algn="ctr"/>
              <a:endParaRPr lang="en-US" altLang="ja-JP" sz="900" smtClean="0"/>
            </a:p>
          </p:txBody>
        </p:sp>
        <p:sp>
          <p:nvSpPr>
            <p:cNvPr id="21" name="角丸四角形 20"/>
            <p:cNvSpPr/>
            <p:nvPr/>
          </p:nvSpPr>
          <p:spPr>
            <a:xfrm>
              <a:off x="3429844" y="5975593"/>
              <a:ext cx="3365070" cy="491066"/>
            </a:xfrm>
            <a:prstGeom prst="roundRect">
              <a:avLst/>
            </a:prstGeom>
            <a:ln/>
          </p:spPr>
          <p:style>
            <a:lnRef idx="1">
              <a:schemeClr val="accent5"/>
            </a:lnRef>
            <a:fillRef idx="2">
              <a:schemeClr val="accent5"/>
            </a:fillRef>
            <a:effectRef idx="1">
              <a:schemeClr val="accent5"/>
            </a:effectRef>
            <a:fontRef idx="minor">
              <a:schemeClr val="dk1"/>
            </a:fontRef>
          </p:style>
          <p:txBody>
            <a:bodyPr wrap="none" rtlCol="0" anchor="ctr"/>
            <a:lstStyle/>
            <a:p>
              <a:pPr algn="ctr"/>
              <a:r>
                <a:rPr kumimoji="1" lang="ja-JP" altLang="en-US" sz="700" dirty="0" smtClean="0"/>
                <a:t>地方自治体</a:t>
              </a:r>
              <a:endParaRPr kumimoji="1" lang="en-US" altLang="ja-JP" sz="700" dirty="0" smtClean="0"/>
            </a:p>
            <a:p>
              <a:pPr algn="ctr"/>
              <a:r>
                <a:rPr kumimoji="1" lang="ja-JP" altLang="en-US" sz="700" dirty="0" smtClean="0"/>
                <a:t>（福岡県・福岡市・糸島市）</a:t>
              </a:r>
              <a:endParaRPr kumimoji="1" lang="en-US" altLang="ja-JP" sz="700" dirty="0" smtClean="0"/>
            </a:p>
          </p:txBody>
        </p:sp>
        <p:sp>
          <p:nvSpPr>
            <p:cNvPr id="22" name="ホームベース 21"/>
            <p:cNvSpPr/>
            <p:nvPr/>
          </p:nvSpPr>
          <p:spPr>
            <a:xfrm>
              <a:off x="3429851" y="457004"/>
              <a:ext cx="5374366" cy="396001"/>
            </a:xfrm>
            <a:prstGeom prst="homePlate">
              <a:avLst/>
            </a:prstGeom>
          </p:spPr>
          <p:style>
            <a:lnRef idx="1">
              <a:schemeClr val="accent3"/>
            </a:lnRef>
            <a:fillRef idx="2">
              <a:schemeClr val="accent3"/>
            </a:fillRef>
            <a:effectRef idx="1">
              <a:schemeClr val="accent3"/>
            </a:effectRef>
            <a:fontRef idx="minor">
              <a:schemeClr val="dk1"/>
            </a:fontRef>
          </p:style>
          <p:txBody>
            <a:bodyPr wrap="none" rtlCol="0" anchor="ctr"/>
            <a:lstStyle/>
            <a:p>
              <a:pPr algn="ctr"/>
              <a:r>
                <a:rPr kumimoji="1" lang="ja-JP" altLang="en-US" sz="700" dirty="0" smtClean="0"/>
                <a:t>オープンデータ化実証</a:t>
              </a:r>
              <a:endParaRPr kumimoji="1" lang="ja-JP" altLang="en-US" sz="700" dirty="0"/>
            </a:p>
          </p:txBody>
        </p:sp>
        <p:sp>
          <p:nvSpPr>
            <p:cNvPr id="23" name="角丸四角形 22"/>
            <p:cNvSpPr/>
            <p:nvPr/>
          </p:nvSpPr>
          <p:spPr>
            <a:xfrm>
              <a:off x="5197213" y="1353231"/>
              <a:ext cx="1625285" cy="3578629"/>
            </a:xfrm>
            <a:prstGeom prst="roundRect">
              <a:avLst>
                <a:gd name="adj" fmla="val 8877"/>
              </a:avLst>
            </a:prstGeom>
            <a:ln w="19050">
              <a:solidFill>
                <a:schemeClr val="accent3"/>
              </a:solidFill>
              <a:prstDash val="dash"/>
            </a:ln>
          </p:spPr>
          <p:style>
            <a:lnRef idx="2">
              <a:schemeClr val="accent2"/>
            </a:lnRef>
            <a:fillRef idx="1">
              <a:schemeClr val="lt1"/>
            </a:fillRef>
            <a:effectRef idx="0">
              <a:schemeClr val="accent2"/>
            </a:effectRef>
            <a:fontRef idx="minor">
              <a:schemeClr val="dk1"/>
            </a:fontRef>
          </p:style>
          <p:txBody>
            <a:bodyPr wrap="none" rtlCol="0" anchor="t"/>
            <a:lstStyle/>
            <a:p>
              <a:pPr algn="ctr"/>
              <a:endParaRPr kumimoji="1" lang="en-US" altLang="ja-JP" sz="900" smtClean="0"/>
            </a:p>
          </p:txBody>
        </p:sp>
        <p:sp>
          <p:nvSpPr>
            <p:cNvPr id="24" name="角丸四角形 23"/>
            <p:cNvSpPr/>
            <p:nvPr/>
          </p:nvSpPr>
          <p:spPr>
            <a:xfrm>
              <a:off x="7150424" y="2926163"/>
              <a:ext cx="1625285" cy="2411067"/>
            </a:xfrm>
            <a:prstGeom prst="roundRect">
              <a:avLst>
                <a:gd name="adj" fmla="val 9743"/>
              </a:avLst>
            </a:prstGeom>
            <a:ln w="19050">
              <a:solidFill>
                <a:schemeClr val="accent1"/>
              </a:solidFill>
              <a:prstDash val="dash"/>
            </a:ln>
          </p:spPr>
          <p:style>
            <a:lnRef idx="2">
              <a:schemeClr val="accent2"/>
            </a:lnRef>
            <a:fillRef idx="1">
              <a:schemeClr val="lt1"/>
            </a:fillRef>
            <a:effectRef idx="0">
              <a:schemeClr val="accent2"/>
            </a:effectRef>
            <a:fontRef idx="minor">
              <a:schemeClr val="dk1"/>
            </a:fontRef>
          </p:style>
          <p:txBody>
            <a:bodyPr wrap="none" rtlCol="0" anchor="t"/>
            <a:lstStyle/>
            <a:p>
              <a:pPr algn="ctr"/>
              <a:endParaRPr kumimoji="1" lang="en-US" altLang="ja-JP" sz="900" smtClean="0"/>
            </a:p>
          </p:txBody>
        </p:sp>
        <p:pic>
          <p:nvPicPr>
            <p:cNvPr id="25" name="図 24"/>
            <p:cNvPicPr>
              <a:picLocks noChangeAspect="1"/>
            </p:cNvPicPr>
            <p:nvPr/>
          </p:nvPicPr>
          <p:blipFill>
            <a:blip r:embed="rId2" cstate="screen">
              <a:extLst>
                <a:ext uri="{BEBA8EAE-BF5A-486C-A8C5-ECC9F3942E4B}">
                  <a14:imgProps xmlns:a14="http://schemas.microsoft.com/office/drawing/2010/main" xmlns="">
                    <a14:imgLayer r:embed="rId3">
                      <a14:imgEffect>
                        <a14:backgroundRemoval t="9524" b="100000" l="9524" r="89881"/>
                      </a14:imgEffect>
                    </a14:imgLayer>
                  </a14:imgProps>
                </a:ext>
              </a:extLst>
            </a:blip>
            <a:stretch>
              <a:fillRect/>
            </a:stretch>
          </p:blipFill>
          <p:spPr>
            <a:xfrm>
              <a:off x="4339190" y="2496586"/>
              <a:ext cx="1502184" cy="1098852"/>
            </a:xfrm>
            <a:prstGeom prst="rect">
              <a:avLst/>
            </a:prstGeom>
            <a:ln>
              <a:noFill/>
            </a:ln>
            <a:effectLst>
              <a:outerShdw blurRad="292100" dist="139700" dir="2700000" algn="tl" rotWithShape="0">
                <a:srgbClr val="333333">
                  <a:alpha val="65000"/>
                </a:srgbClr>
              </a:outerShdw>
            </a:effectLst>
          </p:spPr>
        </p:pic>
        <p:pic>
          <p:nvPicPr>
            <p:cNvPr id="26" name="図 25"/>
            <p:cNvPicPr>
              <a:picLocks noChangeAspect="1"/>
            </p:cNvPicPr>
            <p:nvPr/>
          </p:nvPicPr>
          <p:blipFill>
            <a:blip r:embed="rId4" cstate="screen"/>
            <a:stretch>
              <a:fillRect/>
            </a:stretch>
          </p:blipFill>
          <p:spPr>
            <a:xfrm>
              <a:off x="4486640" y="3116911"/>
              <a:ext cx="730328" cy="548866"/>
            </a:xfrm>
            <a:prstGeom prst="rect">
              <a:avLst/>
            </a:prstGeom>
            <a:ln>
              <a:noFill/>
            </a:ln>
            <a:effectLst>
              <a:outerShdw blurRad="292100" dist="139700" dir="2700000" algn="tl" rotWithShape="0">
                <a:srgbClr val="333333">
                  <a:alpha val="65000"/>
                </a:srgbClr>
              </a:outerShdw>
            </a:effectLst>
          </p:spPr>
        </p:pic>
        <p:sp>
          <p:nvSpPr>
            <p:cNvPr id="27" name="テキスト ボックス 26"/>
            <p:cNvSpPr txBox="1"/>
            <p:nvPr/>
          </p:nvSpPr>
          <p:spPr>
            <a:xfrm>
              <a:off x="4486640" y="2968641"/>
              <a:ext cx="1066033" cy="359037"/>
            </a:xfrm>
            <a:prstGeom prst="rect">
              <a:avLst/>
            </a:prstGeom>
            <a:solidFill>
              <a:schemeClr val="bg1"/>
            </a:solidFill>
            <a:effectLst>
              <a:softEdge rad="63500"/>
            </a:effectLst>
          </p:spPr>
          <p:txBody>
            <a:bodyPr wrap="square" rtlCol="0">
              <a:spAutoFit/>
            </a:bodyPr>
            <a:lstStyle/>
            <a:p>
              <a:pPr algn="ctr"/>
              <a:r>
                <a:rPr lang="en-US" altLang="ja-JP" sz="700" b="1" dirty="0" err="1" smtClean="0">
                  <a:solidFill>
                    <a:schemeClr val="tx2"/>
                  </a:solidFill>
                </a:rPr>
                <a:t>BODIC.org</a:t>
              </a:r>
              <a:endParaRPr kumimoji="1" lang="ja-JP" altLang="en-US" sz="700" b="1" dirty="0">
                <a:solidFill>
                  <a:schemeClr val="tx2"/>
                </a:solidFill>
              </a:endParaRPr>
            </a:p>
          </p:txBody>
        </p:sp>
        <p:sp>
          <p:nvSpPr>
            <p:cNvPr id="28" name="ホームベース 27"/>
            <p:cNvSpPr/>
            <p:nvPr/>
          </p:nvSpPr>
          <p:spPr>
            <a:xfrm>
              <a:off x="3429844" y="955047"/>
              <a:ext cx="1681558" cy="396000"/>
            </a:xfrm>
            <a:prstGeom prst="homePlate">
              <a:avLst/>
            </a:prstGeom>
          </p:spPr>
          <p:style>
            <a:lnRef idx="1">
              <a:schemeClr val="accent3"/>
            </a:lnRef>
            <a:fillRef idx="2">
              <a:schemeClr val="accent3"/>
            </a:fillRef>
            <a:effectRef idx="1">
              <a:schemeClr val="accent3"/>
            </a:effectRef>
            <a:fontRef idx="minor">
              <a:schemeClr val="dk1"/>
            </a:fontRef>
          </p:style>
          <p:txBody>
            <a:bodyPr wrap="none" rtlCol="0" anchor="ctr"/>
            <a:lstStyle/>
            <a:p>
              <a:pPr algn="ctr"/>
              <a:r>
                <a:rPr lang="ja-JP" altLang="en-US" sz="700" dirty="0" smtClean="0"/>
                <a:t>データの変換・登録</a:t>
              </a:r>
              <a:endParaRPr lang="en-US" altLang="ja-JP" sz="700" dirty="0" smtClean="0"/>
            </a:p>
          </p:txBody>
        </p:sp>
        <p:sp>
          <p:nvSpPr>
            <p:cNvPr id="29" name="ホームベース 28"/>
            <p:cNvSpPr/>
            <p:nvPr/>
          </p:nvSpPr>
          <p:spPr>
            <a:xfrm>
              <a:off x="5183145" y="955047"/>
              <a:ext cx="1681558" cy="396000"/>
            </a:xfrm>
            <a:prstGeom prst="homePlate">
              <a:avLst/>
            </a:prstGeom>
          </p:spPr>
          <p:style>
            <a:lnRef idx="1">
              <a:schemeClr val="accent3"/>
            </a:lnRef>
            <a:fillRef idx="2">
              <a:schemeClr val="accent3"/>
            </a:fillRef>
            <a:effectRef idx="1">
              <a:schemeClr val="accent3"/>
            </a:effectRef>
            <a:fontRef idx="minor">
              <a:schemeClr val="dk1"/>
            </a:fontRef>
          </p:style>
          <p:txBody>
            <a:bodyPr wrap="none" rtlCol="0" anchor="ctr"/>
            <a:lstStyle/>
            <a:p>
              <a:pPr algn="ctr"/>
              <a:r>
                <a:rPr kumimoji="1" lang="en-US" altLang="ja-JP" sz="700" dirty="0" smtClean="0"/>
                <a:t>API</a:t>
              </a:r>
              <a:r>
                <a:rPr kumimoji="1" lang="ja-JP" altLang="en-US" sz="700" dirty="0" smtClean="0"/>
                <a:t>によるデータ</a:t>
              </a:r>
              <a:r>
                <a:rPr lang="ja-JP" altLang="en-US" sz="700" dirty="0" smtClean="0"/>
                <a:t>の</a:t>
              </a:r>
              <a:r>
                <a:rPr kumimoji="1" lang="ja-JP" altLang="en-US" sz="700" dirty="0" smtClean="0"/>
                <a:t>公開</a:t>
              </a:r>
              <a:endParaRPr kumimoji="1" lang="ja-JP" altLang="en-US" sz="700" dirty="0"/>
            </a:p>
          </p:txBody>
        </p:sp>
        <p:pic>
          <p:nvPicPr>
            <p:cNvPr id="30" name="Picture 53"/>
            <p:cNvPicPr>
              <a:picLocks noChangeAspect="1"/>
            </p:cNvPicPr>
            <p:nvPr/>
          </p:nvPicPr>
          <p:blipFill>
            <a:blip r:embed="rId5" cstate="screen"/>
            <a:stretch>
              <a:fillRect/>
            </a:stretch>
          </p:blipFill>
          <p:spPr>
            <a:xfrm>
              <a:off x="7364401" y="3939807"/>
              <a:ext cx="415811" cy="408824"/>
            </a:xfrm>
            <a:prstGeom prst="rect">
              <a:avLst/>
            </a:prstGeom>
          </p:spPr>
        </p:pic>
        <p:sp>
          <p:nvSpPr>
            <p:cNvPr id="31" name="Rectangle 54"/>
            <p:cNvSpPr/>
            <p:nvPr/>
          </p:nvSpPr>
          <p:spPr>
            <a:xfrm>
              <a:off x="6988553" y="4288874"/>
              <a:ext cx="1195881" cy="331419"/>
            </a:xfrm>
            <a:prstGeom prst="rect">
              <a:avLst/>
            </a:prstGeom>
          </p:spPr>
          <p:txBody>
            <a:bodyPr wrap="square">
              <a:spAutoFit/>
            </a:bodyPr>
            <a:lstStyle/>
            <a:p>
              <a:pPr algn="ctr"/>
              <a:r>
                <a:rPr lang="ja-JP" altLang="en-US" sz="600" dirty="0" smtClean="0">
                  <a:solidFill>
                    <a:srgbClr val="000000"/>
                  </a:solidFill>
                </a:rPr>
                <a:t>情報サービス</a:t>
              </a:r>
              <a:endParaRPr lang="en-US" sz="600" dirty="0">
                <a:solidFill>
                  <a:srgbClr val="000000"/>
                </a:solidFill>
              </a:endParaRPr>
            </a:p>
          </p:txBody>
        </p:sp>
        <p:sp>
          <p:nvSpPr>
            <p:cNvPr id="32" name="Rectangle 55"/>
            <p:cNvSpPr/>
            <p:nvPr/>
          </p:nvSpPr>
          <p:spPr>
            <a:xfrm>
              <a:off x="7053921" y="3427158"/>
              <a:ext cx="1148332" cy="331419"/>
            </a:xfrm>
            <a:prstGeom prst="rect">
              <a:avLst/>
            </a:prstGeom>
          </p:spPr>
          <p:txBody>
            <a:bodyPr wrap="square">
              <a:spAutoFit/>
            </a:bodyPr>
            <a:lstStyle/>
            <a:p>
              <a:pPr algn="ctr"/>
              <a:r>
                <a:rPr lang="ja-JP" altLang="en-US" sz="600" dirty="0" smtClean="0">
                  <a:solidFill>
                    <a:srgbClr val="000000"/>
                  </a:solidFill>
                </a:rPr>
                <a:t>情報サービス</a:t>
              </a:r>
              <a:endParaRPr lang="en-US" altLang="ja-JP" sz="600" dirty="0" smtClean="0">
                <a:solidFill>
                  <a:srgbClr val="000000"/>
                </a:solidFill>
              </a:endParaRPr>
            </a:p>
          </p:txBody>
        </p:sp>
        <p:pic>
          <p:nvPicPr>
            <p:cNvPr id="33" name="Picture 56"/>
            <p:cNvPicPr>
              <a:picLocks noChangeAspect="1"/>
            </p:cNvPicPr>
            <p:nvPr/>
          </p:nvPicPr>
          <p:blipFill>
            <a:blip r:embed="rId6" cstate="screen"/>
            <a:stretch>
              <a:fillRect/>
            </a:stretch>
          </p:blipFill>
          <p:spPr>
            <a:xfrm>
              <a:off x="7340769" y="3131050"/>
              <a:ext cx="462013" cy="331688"/>
            </a:xfrm>
            <a:prstGeom prst="rect">
              <a:avLst/>
            </a:prstGeom>
          </p:spPr>
        </p:pic>
        <p:grpSp>
          <p:nvGrpSpPr>
            <p:cNvPr id="34" name="グループ化 83"/>
            <p:cNvGrpSpPr/>
            <p:nvPr/>
          </p:nvGrpSpPr>
          <p:grpSpPr>
            <a:xfrm>
              <a:off x="7627377" y="3589048"/>
              <a:ext cx="1148332" cy="1086855"/>
              <a:chOff x="7762647" y="1707580"/>
              <a:chExt cx="1148332" cy="1086855"/>
            </a:xfrm>
          </p:grpSpPr>
          <p:pic>
            <p:nvPicPr>
              <p:cNvPr id="35" name="Picture 3" descr="C:\Users\Takaaki\Desktop\ss_30.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222072" y="1707580"/>
                <a:ext cx="574859" cy="744153"/>
              </a:xfrm>
              <a:prstGeom prst="rect">
                <a:avLst/>
              </a:prstGeom>
              <a:noFill/>
              <a:extLst>
                <a:ext uri="{909E8E84-426E-40dd-AFC4-6F175D3DCCD1}">
                  <a14:hiddenFill xmlns:a14="http://schemas.microsoft.com/office/drawing/2010/main" xmlns="">
                    <a:solidFill>
                      <a:srgbClr val="FFFFFF"/>
                    </a:solidFill>
                  </a14:hiddenFill>
                </a:ext>
              </a:extLst>
            </p:spPr>
          </p:pic>
          <p:sp>
            <p:nvSpPr>
              <p:cNvPr id="36" name="Rectangle 55"/>
              <p:cNvSpPr/>
              <p:nvPr/>
            </p:nvSpPr>
            <p:spPr>
              <a:xfrm>
                <a:off x="7762647" y="2463016"/>
                <a:ext cx="1148332" cy="331419"/>
              </a:xfrm>
              <a:prstGeom prst="rect">
                <a:avLst/>
              </a:prstGeom>
            </p:spPr>
            <p:txBody>
              <a:bodyPr wrap="square">
                <a:spAutoFit/>
              </a:bodyPr>
              <a:lstStyle/>
              <a:p>
                <a:pPr algn="r"/>
                <a:r>
                  <a:rPr lang="ja-JP" altLang="en-US" sz="600" dirty="0" smtClean="0">
                    <a:solidFill>
                      <a:srgbClr val="000000"/>
                    </a:solidFill>
                  </a:rPr>
                  <a:t>民間事業者</a:t>
                </a:r>
                <a:endParaRPr lang="en-US" sz="600" dirty="0">
                  <a:solidFill>
                    <a:srgbClr val="000000"/>
                  </a:solidFill>
                </a:endParaRPr>
              </a:p>
            </p:txBody>
          </p:sp>
        </p:grpSp>
        <p:sp>
          <p:nvSpPr>
            <p:cNvPr id="37" name="上矢印 36"/>
            <p:cNvSpPr/>
            <p:nvPr/>
          </p:nvSpPr>
          <p:spPr>
            <a:xfrm>
              <a:off x="4005367" y="4821018"/>
              <a:ext cx="508000" cy="817707"/>
            </a:xfrm>
            <a:prstGeom prst="up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sz="1000" smtClean="0"/>
            </a:p>
          </p:txBody>
        </p:sp>
        <p:pic>
          <p:nvPicPr>
            <p:cNvPr id="38" name="Picture 5"/>
            <p:cNvPicPr>
              <a:picLocks noChangeAspect="1" noChangeArrowheads="1"/>
            </p:cNvPicPr>
            <p:nvPr/>
          </p:nvPicPr>
          <p:blipFill>
            <a:blip r:embed="rId8" cstate="screen"/>
            <a:srcRect r="55343" b="48335"/>
            <a:stretch>
              <a:fillRect/>
            </a:stretch>
          </p:blipFill>
          <p:spPr bwMode="auto">
            <a:xfrm>
              <a:off x="3887072" y="5471142"/>
              <a:ext cx="739601" cy="454919"/>
            </a:xfrm>
            <a:prstGeom prst="rect">
              <a:avLst/>
            </a:prstGeom>
            <a:solidFill>
              <a:schemeClr val="bg1"/>
            </a:solidFill>
            <a:ln w="9525">
              <a:solidFill>
                <a:schemeClr val="tx1">
                  <a:lumMod val="50000"/>
                  <a:lumOff val="50000"/>
                </a:schemeClr>
              </a:solidFill>
              <a:miter lim="800000"/>
              <a:headEnd/>
              <a:tailEnd/>
            </a:ln>
            <a:effectLst/>
          </p:spPr>
        </p:pic>
        <p:pic>
          <p:nvPicPr>
            <p:cNvPr id="39" name="Picture 5"/>
            <p:cNvPicPr>
              <a:picLocks noChangeAspect="1" noChangeArrowheads="1"/>
            </p:cNvPicPr>
            <p:nvPr/>
          </p:nvPicPr>
          <p:blipFill>
            <a:blip r:embed="rId8" cstate="screen"/>
            <a:srcRect r="55343" b="48335"/>
            <a:stretch>
              <a:fillRect/>
            </a:stretch>
          </p:blipFill>
          <p:spPr bwMode="auto">
            <a:xfrm>
              <a:off x="4005367" y="5558659"/>
              <a:ext cx="739601" cy="454919"/>
            </a:xfrm>
            <a:prstGeom prst="rect">
              <a:avLst/>
            </a:prstGeom>
            <a:solidFill>
              <a:schemeClr val="bg1"/>
            </a:solidFill>
            <a:ln w="9525">
              <a:solidFill>
                <a:schemeClr val="tx1">
                  <a:lumMod val="50000"/>
                  <a:lumOff val="50000"/>
                </a:schemeClr>
              </a:solidFill>
              <a:miter lim="800000"/>
              <a:headEnd/>
              <a:tailEnd/>
            </a:ln>
            <a:effectLst/>
          </p:spPr>
        </p:pic>
        <p:pic>
          <p:nvPicPr>
            <p:cNvPr id="40" name="Picture 3" descr="C:\Users\nakayama\AppData\Local\Microsoft\Windows\Temporary Internet Files\Content.IE5\OYZBD981\MC900426070[1].wmf"/>
            <p:cNvPicPr>
              <a:picLocks noChangeAspect="1" noChangeArrowheads="1"/>
            </p:cNvPicPr>
            <p:nvPr/>
          </p:nvPicPr>
          <p:blipFill>
            <a:blip r:embed="rId9" cstate="screen"/>
            <a:srcRect/>
            <a:stretch>
              <a:fillRect/>
            </a:stretch>
          </p:blipFill>
          <p:spPr bwMode="auto">
            <a:xfrm>
              <a:off x="4439306" y="5558659"/>
              <a:ext cx="405059" cy="471610"/>
            </a:xfrm>
            <a:prstGeom prst="rect">
              <a:avLst/>
            </a:prstGeom>
            <a:noFill/>
          </p:spPr>
        </p:pic>
        <p:pic>
          <p:nvPicPr>
            <p:cNvPr id="41" name="Picture 10" descr="http://blog.cozic.fr/wp-content/uploads/2008/04/lod-datasets.png"/>
            <p:cNvPicPr>
              <a:picLocks noChangeAspect="1" noChangeArrowheads="1"/>
            </p:cNvPicPr>
            <p:nvPr/>
          </p:nvPicPr>
          <p:blipFill>
            <a:blip r:embed="rId10" cstate="screen"/>
            <a:srcRect/>
            <a:stretch>
              <a:fillRect/>
            </a:stretch>
          </p:blipFill>
          <p:spPr bwMode="auto">
            <a:xfrm>
              <a:off x="3578734" y="3677901"/>
              <a:ext cx="1366438" cy="1035759"/>
            </a:xfrm>
            <a:prstGeom prst="rect">
              <a:avLst/>
            </a:prstGeom>
            <a:noFill/>
          </p:spPr>
        </p:pic>
        <p:sp>
          <p:nvSpPr>
            <p:cNvPr id="42" name="テキスト ボックス 41"/>
            <p:cNvSpPr txBox="1"/>
            <p:nvPr/>
          </p:nvSpPr>
          <p:spPr>
            <a:xfrm>
              <a:off x="3501460" y="5077494"/>
              <a:ext cx="1532669" cy="718074"/>
            </a:xfrm>
            <a:prstGeom prst="rect">
              <a:avLst/>
            </a:prstGeom>
            <a:gradFill flip="none" rotWithShape="1">
              <a:gsLst>
                <a:gs pos="0">
                  <a:schemeClr val="bg1">
                    <a:alpha val="0"/>
                  </a:schemeClr>
                </a:gs>
                <a:gs pos="20000">
                  <a:schemeClr val="bg1">
                    <a:alpha val="70000"/>
                  </a:schemeClr>
                </a:gs>
                <a:gs pos="80000">
                  <a:schemeClr val="bg1">
                    <a:alpha val="70000"/>
                  </a:schemeClr>
                </a:gs>
                <a:gs pos="100000">
                  <a:schemeClr val="bg1">
                    <a:alpha val="0"/>
                  </a:schemeClr>
                </a:gs>
              </a:gsLst>
              <a:lin ang="5400000" scaled="1"/>
              <a:tileRect/>
            </a:gradFill>
          </p:spPr>
          <p:txBody>
            <a:bodyPr wrap="square" rtlCol="0">
              <a:spAutoFit/>
            </a:bodyPr>
            <a:lstStyle/>
            <a:p>
              <a:pPr algn="ctr"/>
              <a:r>
                <a:rPr kumimoji="1" lang="ja-JP" altLang="en-US" sz="500" dirty="0" smtClean="0"/>
                <a:t>オープンデータ化が可能な</a:t>
              </a:r>
              <a:r>
                <a:rPr lang="ja-JP" altLang="en-US" sz="500" dirty="0" smtClean="0"/>
                <a:t>データの提供</a:t>
              </a:r>
              <a:endParaRPr kumimoji="1" lang="en-US" altLang="ja-JP" sz="500" dirty="0" smtClean="0"/>
            </a:p>
            <a:p>
              <a:pPr algn="ctr"/>
              <a:r>
                <a:rPr lang="ja-JP" altLang="en-US" sz="500" dirty="0" smtClean="0"/>
                <a:t>（難しい場合は、理由等をヒアリング）</a:t>
              </a:r>
              <a:endParaRPr kumimoji="1" lang="ja-JP" altLang="en-US" sz="500" dirty="0"/>
            </a:p>
          </p:txBody>
        </p:sp>
        <p:sp>
          <p:nvSpPr>
            <p:cNvPr id="43" name="Rectangle 54"/>
            <p:cNvSpPr/>
            <p:nvPr/>
          </p:nvSpPr>
          <p:spPr>
            <a:xfrm>
              <a:off x="6955270" y="4990983"/>
              <a:ext cx="1246985" cy="331419"/>
            </a:xfrm>
            <a:prstGeom prst="rect">
              <a:avLst/>
            </a:prstGeom>
          </p:spPr>
          <p:txBody>
            <a:bodyPr wrap="square">
              <a:spAutoFit/>
            </a:bodyPr>
            <a:lstStyle/>
            <a:p>
              <a:pPr algn="ctr"/>
              <a:r>
                <a:rPr lang="ja-JP" altLang="en-US" sz="600" dirty="0" smtClean="0">
                  <a:solidFill>
                    <a:srgbClr val="000000"/>
                  </a:solidFill>
                </a:rPr>
                <a:t>情報サービス</a:t>
              </a:r>
              <a:endParaRPr lang="en-US" sz="600" dirty="0">
                <a:solidFill>
                  <a:srgbClr val="000000"/>
                </a:solidFill>
              </a:endParaRPr>
            </a:p>
          </p:txBody>
        </p:sp>
        <p:sp>
          <p:nvSpPr>
            <p:cNvPr id="44" name="Rectangle 55"/>
            <p:cNvSpPr/>
            <p:nvPr/>
          </p:nvSpPr>
          <p:spPr>
            <a:xfrm>
              <a:off x="7934674" y="5068031"/>
              <a:ext cx="813275" cy="497128"/>
            </a:xfrm>
            <a:prstGeom prst="rect">
              <a:avLst/>
            </a:prstGeom>
          </p:spPr>
          <p:txBody>
            <a:bodyPr wrap="square">
              <a:spAutoFit/>
            </a:bodyPr>
            <a:lstStyle/>
            <a:p>
              <a:pPr algn="r"/>
              <a:r>
                <a:rPr lang="ja-JP" altLang="en-US" sz="600" dirty="0" smtClean="0">
                  <a:solidFill>
                    <a:srgbClr val="000000"/>
                  </a:solidFill>
                </a:rPr>
                <a:t>自治体職員</a:t>
              </a:r>
              <a:endParaRPr lang="en-US" sz="600" dirty="0">
                <a:solidFill>
                  <a:srgbClr val="000000"/>
                </a:solidFill>
              </a:endParaRPr>
            </a:p>
          </p:txBody>
        </p:sp>
        <p:pic>
          <p:nvPicPr>
            <p:cNvPr id="45" name="Picture 2" descr="C:\Users\nakayama\AppData\Local\Microsoft\Windows\Temporary Internet Files\Content.IE5\HXCBDPBT\MC900292014[1].wmf"/>
            <p:cNvPicPr>
              <a:picLocks noChangeAspect="1" noChangeArrowheads="1"/>
            </p:cNvPicPr>
            <p:nvPr/>
          </p:nvPicPr>
          <p:blipFill>
            <a:blip r:embed="rId11" cstate="screen"/>
            <a:srcRect/>
            <a:stretch>
              <a:fillRect/>
            </a:stretch>
          </p:blipFill>
          <p:spPr bwMode="auto">
            <a:xfrm>
              <a:off x="8044046" y="4553658"/>
              <a:ext cx="540000" cy="546951"/>
            </a:xfrm>
            <a:prstGeom prst="rect">
              <a:avLst/>
            </a:prstGeom>
            <a:noFill/>
          </p:spPr>
        </p:pic>
        <p:sp>
          <p:nvSpPr>
            <p:cNvPr id="46" name="テキスト ボックス 45"/>
            <p:cNvSpPr txBox="1"/>
            <p:nvPr/>
          </p:nvSpPr>
          <p:spPr>
            <a:xfrm>
              <a:off x="3501141" y="4076727"/>
              <a:ext cx="1460418" cy="386656"/>
            </a:xfrm>
            <a:prstGeom prst="rect">
              <a:avLst/>
            </a:prstGeom>
            <a:gradFill flip="none" rotWithShape="1">
              <a:gsLst>
                <a:gs pos="0">
                  <a:schemeClr val="bg1">
                    <a:alpha val="0"/>
                  </a:schemeClr>
                </a:gs>
                <a:gs pos="20000">
                  <a:schemeClr val="bg1">
                    <a:alpha val="70000"/>
                  </a:schemeClr>
                </a:gs>
                <a:gs pos="80000">
                  <a:schemeClr val="bg1">
                    <a:alpha val="70000"/>
                  </a:schemeClr>
                </a:gs>
                <a:gs pos="100000">
                  <a:schemeClr val="bg1">
                    <a:alpha val="0"/>
                  </a:schemeClr>
                </a:gs>
              </a:gsLst>
              <a:lin ang="5400000" scaled="1"/>
              <a:tileRect/>
            </a:gradFill>
          </p:spPr>
          <p:txBody>
            <a:bodyPr wrap="square" rtlCol="0">
              <a:spAutoFit/>
            </a:bodyPr>
            <a:lstStyle/>
            <a:p>
              <a:pPr algn="ctr"/>
              <a:r>
                <a:rPr lang="ja-JP" altLang="en-US" sz="800" dirty="0" smtClean="0"/>
                <a:t>データ変換</a:t>
              </a:r>
              <a:endParaRPr lang="en-US" altLang="ja-JP" sz="800" dirty="0" smtClean="0"/>
            </a:p>
          </p:txBody>
        </p:sp>
        <p:pic>
          <p:nvPicPr>
            <p:cNvPr id="47" name="Picture 56"/>
            <p:cNvPicPr>
              <a:picLocks noChangeAspect="1"/>
            </p:cNvPicPr>
            <p:nvPr/>
          </p:nvPicPr>
          <p:blipFill>
            <a:blip r:embed="rId6" cstate="screen"/>
            <a:stretch>
              <a:fillRect/>
            </a:stretch>
          </p:blipFill>
          <p:spPr>
            <a:xfrm>
              <a:off x="7340769" y="4695532"/>
              <a:ext cx="462013" cy="331688"/>
            </a:xfrm>
            <a:prstGeom prst="rect">
              <a:avLst/>
            </a:prstGeom>
          </p:spPr>
        </p:pic>
        <p:sp>
          <p:nvSpPr>
            <p:cNvPr id="48" name="正方形/長方形 47"/>
            <p:cNvSpPr/>
            <p:nvPr/>
          </p:nvSpPr>
          <p:spPr>
            <a:xfrm>
              <a:off x="4194997" y="1924399"/>
              <a:ext cx="1849884" cy="552365"/>
            </a:xfrm>
            <a:prstGeom prst="rect">
              <a:avLst/>
            </a:prstGeom>
          </p:spPr>
          <p:txBody>
            <a:bodyPr wrap="square">
              <a:spAutoFit/>
            </a:bodyPr>
            <a:lstStyle/>
            <a:p>
              <a:pPr algn="ctr"/>
              <a:r>
                <a:rPr lang="ja-JP" altLang="en-US" sz="700" dirty="0" smtClean="0">
                  <a:solidFill>
                    <a:prstClr val="black"/>
                  </a:solidFill>
                  <a:latin typeface="+mn-ea"/>
                </a:rPr>
                <a:t>公共施設等情報流通</a:t>
              </a:r>
              <a:r>
                <a:rPr lang="en-US" altLang="ja-JP" sz="700" dirty="0" smtClean="0">
                  <a:solidFill>
                    <a:prstClr val="black"/>
                  </a:solidFill>
                  <a:latin typeface="+mn-ea"/>
                </a:rPr>
                <a:t/>
              </a:r>
              <a:br>
                <a:rPr lang="en-US" altLang="ja-JP" sz="700" dirty="0" smtClean="0">
                  <a:solidFill>
                    <a:prstClr val="black"/>
                  </a:solidFill>
                  <a:latin typeface="+mn-ea"/>
                </a:rPr>
              </a:br>
              <a:r>
                <a:rPr lang="ja-JP" altLang="en-US" sz="700" dirty="0" smtClean="0">
                  <a:solidFill>
                    <a:prstClr val="black"/>
                  </a:solidFill>
                  <a:latin typeface="+mn-ea"/>
                </a:rPr>
                <a:t>連携基盤システム</a:t>
              </a:r>
              <a:endParaRPr lang="ja-JP" altLang="en-US" sz="700" dirty="0"/>
            </a:p>
          </p:txBody>
        </p:sp>
        <p:sp>
          <p:nvSpPr>
            <p:cNvPr id="49" name="右矢印 48"/>
            <p:cNvSpPr/>
            <p:nvPr/>
          </p:nvSpPr>
          <p:spPr>
            <a:xfrm rot="19814510">
              <a:off x="5691192" y="2325649"/>
              <a:ext cx="1590370" cy="252000"/>
            </a:xfrm>
            <a:prstGeom prst="right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kumimoji="1" lang="ja-JP" altLang="en-US" sz="1000" smtClean="0"/>
            </a:p>
          </p:txBody>
        </p:sp>
        <p:sp>
          <p:nvSpPr>
            <p:cNvPr id="50" name="右矢印 49"/>
            <p:cNvSpPr/>
            <p:nvPr/>
          </p:nvSpPr>
          <p:spPr>
            <a:xfrm rot="1678061">
              <a:off x="5574116" y="3543967"/>
              <a:ext cx="1836000" cy="252000"/>
            </a:xfrm>
            <a:prstGeom prst="right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kumimoji="1" lang="ja-JP" altLang="en-US" sz="1000" smtClean="0"/>
            </a:p>
          </p:txBody>
        </p:sp>
        <p:sp>
          <p:nvSpPr>
            <p:cNvPr id="51" name="右矢印 50"/>
            <p:cNvSpPr/>
            <p:nvPr/>
          </p:nvSpPr>
          <p:spPr>
            <a:xfrm rot="2796738">
              <a:off x="5563733" y="4071525"/>
              <a:ext cx="1917740" cy="252000"/>
            </a:xfrm>
            <a:prstGeom prst="right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kumimoji="1" lang="ja-JP" altLang="en-US" sz="1000" smtClean="0"/>
            </a:p>
          </p:txBody>
        </p:sp>
        <p:sp>
          <p:nvSpPr>
            <p:cNvPr id="52" name="ホームベース 51"/>
            <p:cNvSpPr/>
            <p:nvPr/>
          </p:nvSpPr>
          <p:spPr>
            <a:xfrm>
              <a:off x="7178991" y="2497048"/>
              <a:ext cx="1681558" cy="396000"/>
            </a:xfrm>
            <a:prstGeom prst="homePlate">
              <a:avLst/>
            </a:prstGeom>
          </p:spPr>
          <p:style>
            <a:lnRef idx="1">
              <a:schemeClr val="accent1"/>
            </a:lnRef>
            <a:fillRef idx="2">
              <a:schemeClr val="accent1"/>
            </a:fillRef>
            <a:effectRef idx="1">
              <a:schemeClr val="accent1"/>
            </a:effectRef>
            <a:fontRef idx="minor">
              <a:schemeClr val="dk1"/>
            </a:fontRef>
          </p:style>
          <p:txBody>
            <a:bodyPr wrap="none" rtlCol="0" anchor="ctr"/>
            <a:lstStyle/>
            <a:p>
              <a:pPr algn="ctr"/>
              <a:r>
                <a:rPr lang="ja-JP" altLang="en-US" sz="700" dirty="0" smtClean="0">
                  <a:latin typeface="+mn-ea"/>
                </a:rPr>
                <a:t>情報サービス実証</a:t>
              </a:r>
              <a:endParaRPr lang="ja-JP" altLang="en-US" sz="700" dirty="0">
                <a:latin typeface="+mn-ea"/>
              </a:endParaRPr>
            </a:p>
          </p:txBody>
        </p:sp>
        <p:grpSp>
          <p:nvGrpSpPr>
            <p:cNvPr id="53" name="グループ化 83"/>
            <p:cNvGrpSpPr/>
            <p:nvPr/>
          </p:nvGrpSpPr>
          <p:grpSpPr>
            <a:xfrm>
              <a:off x="7599613" y="1319548"/>
              <a:ext cx="1148332" cy="1099732"/>
              <a:chOff x="7762647" y="1707580"/>
              <a:chExt cx="1148332" cy="1099732"/>
            </a:xfrm>
          </p:grpSpPr>
          <p:pic>
            <p:nvPicPr>
              <p:cNvPr id="54" name="Picture 3" descr="C:\Users\Takaaki\Desktop\ss_30.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222072" y="1707580"/>
                <a:ext cx="574859" cy="744153"/>
              </a:xfrm>
              <a:prstGeom prst="rect">
                <a:avLst/>
              </a:prstGeom>
              <a:noFill/>
              <a:extLst>
                <a:ext uri="{909E8E84-426E-40dd-AFC4-6F175D3DCCD1}">
                  <a14:hiddenFill xmlns:a14="http://schemas.microsoft.com/office/drawing/2010/main" xmlns="">
                    <a:solidFill>
                      <a:srgbClr val="FFFFFF"/>
                    </a:solidFill>
                  </a14:hiddenFill>
                </a:ext>
              </a:extLst>
            </p:spPr>
          </p:pic>
          <p:sp>
            <p:nvSpPr>
              <p:cNvPr id="55" name="Rectangle 55"/>
              <p:cNvSpPr/>
              <p:nvPr/>
            </p:nvSpPr>
            <p:spPr>
              <a:xfrm>
                <a:off x="7762647" y="2475893"/>
                <a:ext cx="1148332" cy="331419"/>
              </a:xfrm>
              <a:prstGeom prst="rect">
                <a:avLst/>
              </a:prstGeom>
              <a:noFill/>
            </p:spPr>
            <p:txBody>
              <a:bodyPr wrap="square">
                <a:spAutoFit/>
              </a:bodyPr>
              <a:lstStyle/>
              <a:p>
                <a:pPr algn="r"/>
                <a:r>
                  <a:rPr lang="ja-JP" altLang="en-US" sz="600" dirty="0" smtClean="0">
                    <a:solidFill>
                      <a:srgbClr val="000000"/>
                    </a:solidFill>
                  </a:rPr>
                  <a:t>民間事業者</a:t>
                </a:r>
                <a:endParaRPr lang="en-US" sz="600" dirty="0">
                  <a:solidFill>
                    <a:srgbClr val="000000"/>
                  </a:solidFill>
                </a:endParaRPr>
              </a:p>
            </p:txBody>
          </p:sp>
        </p:grpSp>
        <p:sp>
          <p:nvSpPr>
            <p:cNvPr id="56" name="ホームベース 55"/>
            <p:cNvSpPr/>
            <p:nvPr/>
          </p:nvSpPr>
          <p:spPr>
            <a:xfrm>
              <a:off x="7122660" y="957231"/>
              <a:ext cx="1681558" cy="396000"/>
            </a:xfrm>
            <a:prstGeom prst="homePlate">
              <a:avLst/>
            </a:prstGeom>
          </p:spPr>
          <p:style>
            <a:lnRef idx="1">
              <a:schemeClr val="accent3"/>
            </a:lnRef>
            <a:fillRef idx="2">
              <a:schemeClr val="accent3"/>
            </a:fillRef>
            <a:effectRef idx="1">
              <a:schemeClr val="accent3"/>
            </a:effectRef>
            <a:fontRef idx="minor">
              <a:schemeClr val="dk1"/>
            </a:fontRef>
          </p:style>
          <p:txBody>
            <a:bodyPr wrap="none" rtlCol="0" anchor="ctr"/>
            <a:lstStyle/>
            <a:p>
              <a:pPr algn="ctr"/>
              <a:r>
                <a:rPr lang="ja-JP" altLang="en-US" sz="700" dirty="0" smtClean="0"/>
                <a:t>民間企業での二次利用</a:t>
              </a:r>
              <a:endParaRPr lang="ja-JP" altLang="en-US" sz="700" dirty="0"/>
            </a:p>
          </p:txBody>
        </p:sp>
        <p:pic>
          <p:nvPicPr>
            <p:cNvPr id="57" name="図 56"/>
            <p:cNvPicPr>
              <a:picLocks noChangeAspect="1"/>
            </p:cNvPicPr>
            <p:nvPr/>
          </p:nvPicPr>
          <p:blipFill>
            <a:blip r:embed="rId12" cstate="screen">
              <a:extLst>
                <a:ext uri="{BEBA8EAE-BF5A-486C-A8C5-ECC9F3942E4B}">
                  <a14:imgProps xmlns:a14="http://schemas.microsoft.com/office/drawing/2010/main" xmlns="">
                    <a14:imgLayer r:embed="rId13">
                      <a14:imgEffect>
                        <a14:backgroundRemoval t="0" b="100000" l="0" r="99078"/>
                      </a14:imgEffect>
                    </a14:imgLayer>
                  </a14:imgProps>
                </a:ext>
              </a:extLst>
            </a:blip>
            <a:stretch>
              <a:fillRect/>
            </a:stretch>
          </p:blipFill>
          <p:spPr>
            <a:xfrm flipH="1">
              <a:off x="7239239" y="1633632"/>
              <a:ext cx="409782" cy="510328"/>
            </a:xfrm>
            <a:prstGeom prst="rect">
              <a:avLst/>
            </a:prstGeom>
            <a:ln>
              <a:noFill/>
            </a:ln>
            <a:effectLst/>
          </p:spPr>
        </p:pic>
        <p:pic>
          <p:nvPicPr>
            <p:cNvPr id="58" name="図 57"/>
            <p:cNvPicPr>
              <a:picLocks noChangeAspect="1"/>
            </p:cNvPicPr>
            <p:nvPr/>
          </p:nvPicPr>
          <p:blipFill>
            <a:blip r:embed="rId14" cstate="screen"/>
            <a:stretch>
              <a:fillRect/>
            </a:stretch>
          </p:blipFill>
          <p:spPr>
            <a:xfrm>
              <a:off x="7589394" y="1710563"/>
              <a:ext cx="426775" cy="417213"/>
            </a:xfrm>
            <a:prstGeom prst="rect">
              <a:avLst/>
            </a:prstGeom>
            <a:ln>
              <a:noFill/>
            </a:ln>
            <a:effectLst/>
          </p:spPr>
        </p:pic>
        <p:sp>
          <p:nvSpPr>
            <p:cNvPr id="59" name="テキスト ボックス 58"/>
            <p:cNvSpPr txBox="1"/>
            <p:nvPr/>
          </p:nvSpPr>
          <p:spPr>
            <a:xfrm>
              <a:off x="7053920" y="1763154"/>
              <a:ext cx="1087734" cy="331419"/>
            </a:xfrm>
            <a:prstGeom prst="rect">
              <a:avLst/>
            </a:prstGeom>
            <a:solidFill>
              <a:schemeClr val="bg1"/>
            </a:solidFill>
            <a:effectLst>
              <a:softEdge rad="63500"/>
            </a:effectLst>
          </p:spPr>
          <p:txBody>
            <a:bodyPr wrap="square" rtlCol="0">
              <a:spAutoFit/>
            </a:bodyPr>
            <a:lstStyle/>
            <a:p>
              <a:pPr fontAlgn="auto">
                <a:spcBef>
                  <a:spcPts val="0"/>
                </a:spcBef>
                <a:spcAft>
                  <a:spcPts val="0"/>
                </a:spcAft>
              </a:pPr>
              <a:r>
                <a:rPr lang="ja-JP" altLang="en-US" sz="600" dirty="0" smtClean="0">
                  <a:solidFill>
                    <a:prstClr val="black"/>
                  </a:solidFill>
                  <a:latin typeface="Calibri"/>
                  <a:ea typeface="ＭＳ Ｐゴシック"/>
                </a:rPr>
                <a:t>自社データ</a:t>
              </a:r>
              <a:endParaRPr lang="ja-JP" altLang="en-US" sz="600" dirty="0">
                <a:solidFill>
                  <a:prstClr val="black"/>
                </a:solidFill>
                <a:latin typeface="Calibri"/>
                <a:ea typeface="ＭＳ Ｐゴシック"/>
              </a:endParaRPr>
            </a:p>
          </p:txBody>
        </p:sp>
        <p:grpSp>
          <p:nvGrpSpPr>
            <p:cNvPr id="60" name="グループ化 84"/>
            <p:cNvGrpSpPr/>
            <p:nvPr/>
          </p:nvGrpSpPr>
          <p:grpSpPr>
            <a:xfrm>
              <a:off x="7802783" y="2985403"/>
              <a:ext cx="972926" cy="809292"/>
              <a:chOff x="7938053" y="2825207"/>
              <a:chExt cx="972926" cy="809292"/>
            </a:xfrm>
          </p:grpSpPr>
          <p:pic>
            <p:nvPicPr>
              <p:cNvPr id="61" name="Picture 2" descr="C:\Users\Takaaki\Desktop\ss_family_05.gif"/>
              <p:cNvPicPr>
                <a:picLocks noChangeAspect="1" noChangeArrowheads="1"/>
              </p:cNvPicPr>
              <p:nvPr/>
            </p:nvPicPr>
            <p:blipFill rotWithShape="1">
              <a:blip r:embed="rId15" cstate="print">
                <a:extLst>
                  <a:ext uri="{28A0092B-C50C-407E-A947-70E740481C1C}">
                    <a14:useLocalDpi xmlns:a14="http://schemas.microsoft.com/office/drawing/2010/main" xmlns="" val="0"/>
                  </a:ext>
                </a:extLst>
              </a:blip>
              <a:srcRect l="2998" t="4854" r="10014" b="12084"/>
              <a:stretch/>
            </p:blipFill>
            <p:spPr bwMode="auto">
              <a:xfrm>
                <a:off x="8179317" y="2825207"/>
                <a:ext cx="564802" cy="520431"/>
              </a:xfrm>
              <a:prstGeom prst="rect">
                <a:avLst/>
              </a:prstGeom>
              <a:noFill/>
              <a:extLst>
                <a:ext uri="{909E8E84-426E-40dd-AFC4-6F175D3DCCD1}">
                  <a14:hiddenFill xmlns:a14="http://schemas.microsoft.com/office/drawing/2010/main" xmlns="">
                    <a:solidFill>
                      <a:srgbClr val="FFFFFF"/>
                    </a:solidFill>
                  </a14:hiddenFill>
                </a:ext>
              </a:extLst>
            </p:spPr>
          </p:pic>
          <p:sp>
            <p:nvSpPr>
              <p:cNvPr id="62" name="Rectangle 55"/>
              <p:cNvSpPr/>
              <p:nvPr/>
            </p:nvSpPr>
            <p:spPr>
              <a:xfrm>
                <a:off x="7938053" y="3303080"/>
                <a:ext cx="972926" cy="331419"/>
              </a:xfrm>
              <a:prstGeom prst="rect">
                <a:avLst/>
              </a:prstGeom>
            </p:spPr>
            <p:txBody>
              <a:bodyPr wrap="square">
                <a:spAutoFit/>
              </a:bodyPr>
              <a:lstStyle/>
              <a:p>
                <a:pPr algn="r"/>
                <a:r>
                  <a:rPr lang="ja-JP" altLang="en-US" sz="600" dirty="0" smtClean="0">
                    <a:solidFill>
                      <a:srgbClr val="000000"/>
                    </a:solidFill>
                  </a:rPr>
                  <a:t>地域住民</a:t>
                </a:r>
                <a:endParaRPr lang="en-US" sz="600" dirty="0">
                  <a:solidFill>
                    <a:srgbClr val="000000"/>
                  </a:solidFill>
                </a:endParaRPr>
              </a:p>
            </p:txBody>
          </p:sp>
        </p:grpSp>
        <p:sp>
          <p:nvSpPr>
            <p:cNvPr id="63" name="角丸四角形 62"/>
            <p:cNvSpPr/>
            <p:nvPr/>
          </p:nvSpPr>
          <p:spPr>
            <a:xfrm>
              <a:off x="7178991" y="5798245"/>
              <a:ext cx="1625285" cy="873522"/>
            </a:xfrm>
            <a:prstGeom prst="roundRect">
              <a:avLst>
                <a:gd name="adj" fmla="val 9743"/>
              </a:avLst>
            </a:prstGeom>
            <a:ln w="19050">
              <a:solidFill>
                <a:schemeClr val="accent6"/>
              </a:solidFill>
              <a:prstDash val="dash"/>
            </a:ln>
          </p:spPr>
          <p:style>
            <a:lnRef idx="2">
              <a:schemeClr val="accent2"/>
            </a:lnRef>
            <a:fillRef idx="1">
              <a:schemeClr val="lt1"/>
            </a:fillRef>
            <a:effectRef idx="0">
              <a:schemeClr val="accent2"/>
            </a:effectRef>
            <a:fontRef idx="minor">
              <a:schemeClr val="dk1"/>
            </a:fontRef>
          </p:style>
          <p:txBody>
            <a:bodyPr wrap="none" rtlCol="0" anchor="t"/>
            <a:lstStyle/>
            <a:p>
              <a:pPr algn="ctr"/>
              <a:endParaRPr lang="en-US" altLang="ja-JP" sz="900" smtClean="0"/>
            </a:p>
          </p:txBody>
        </p:sp>
        <p:pic>
          <p:nvPicPr>
            <p:cNvPr id="64" name="Picture 2" descr="C:\Users\nakayama\AppData\Local\Microsoft\Windows\Temporary Internet Files\Content.IE5\HXCBDPBT\MC900200017[1].wmf"/>
            <p:cNvPicPr>
              <a:picLocks noChangeAspect="1" noChangeArrowheads="1"/>
            </p:cNvPicPr>
            <p:nvPr/>
          </p:nvPicPr>
          <p:blipFill>
            <a:blip r:embed="rId16" cstate="screen"/>
            <a:srcRect/>
            <a:stretch>
              <a:fillRect/>
            </a:stretch>
          </p:blipFill>
          <p:spPr bwMode="auto">
            <a:xfrm>
              <a:off x="7519326" y="5890290"/>
              <a:ext cx="860911" cy="561729"/>
            </a:xfrm>
            <a:prstGeom prst="rect">
              <a:avLst/>
            </a:prstGeom>
            <a:noFill/>
          </p:spPr>
        </p:pic>
        <p:sp>
          <p:nvSpPr>
            <p:cNvPr id="65" name="Rectangle 54"/>
            <p:cNvSpPr/>
            <p:nvPr/>
          </p:nvSpPr>
          <p:spPr>
            <a:xfrm>
              <a:off x="7263533" y="6363530"/>
              <a:ext cx="1422491" cy="331419"/>
            </a:xfrm>
            <a:prstGeom prst="rect">
              <a:avLst/>
            </a:prstGeom>
          </p:spPr>
          <p:txBody>
            <a:bodyPr wrap="square">
              <a:spAutoFit/>
            </a:bodyPr>
            <a:lstStyle/>
            <a:p>
              <a:pPr algn="ctr"/>
              <a:r>
                <a:rPr lang="ja-JP" altLang="en-US" sz="600" dirty="0" smtClean="0">
                  <a:solidFill>
                    <a:srgbClr val="000000"/>
                  </a:solidFill>
                </a:rPr>
                <a:t>コンテスト参加者</a:t>
              </a:r>
              <a:endParaRPr lang="en-US" sz="600" dirty="0">
                <a:solidFill>
                  <a:srgbClr val="000000"/>
                </a:solidFill>
              </a:endParaRPr>
            </a:p>
          </p:txBody>
        </p:sp>
        <p:sp>
          <p:nvSpPr>
            <p:cNvPr id="66" name="ホームベース 65"/>
            <p:cNvSpPr/>
            <p:nvPr/>
          </p:nvSpPr>
          <p:spPr>
            <a:xfrm>
              <a:off x="7178991" y="5408144"/>
              <a:ext cx="1681558" cy="396000"/>
            </a:xfrm>
            <a:prstGeom prst="homePlate">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r>
                <a:rPr lang="ja-JP" altLang="en-US" sz="700" dirty="0" smtClean="0">
                  <a:latin typeface="+mn-ea"/>
                </a:rPr>
                <a:t>オープンデータ・</a:t>
              </a:r>
              <a:r>
                <a:rPr lang="en-US" altLang="ja-JP" sz="700" dirty="0" smtClean="0">
                  <a:latin typeface="+mn-ea"/>
                </a:rPr>
                <a:t/>
              </a:r>
              <a:br>
                <a:rPr lang="en-US" altLang="ja-JP" sz="700" dirty="0" smtClean="0">
                  <a:latin typeface="+mn-ea"/>
                </a:rPr>
              </a:br>
              <a:r>
                <a:rPr lang="ja-JP" altLang="en-US" sz="700" dirty="0" smtClean="0">
                  <a:latin typeface="+mn-ea"/>
                </a:rPr>
                <a:t>コンテスト</a:t>
              </a:r>
              <a:endParaRPr lang="ja-JP" altLang="en-US" sz="700" dirty="0">
                <a:latin typeface="+mn-ea"/>
              </a:endParaRPr>
            </a:p>
          </p:txBody>
        </p:sp>
        <p:sp>
          <p:nvSpPr>
            <p:cNvPr id="67" name="右矢印 66"/>
            <p:cNvSpPr/>
            <p:nvPr/>
          </p:nvSpPr>
          <p:spPr>
            <a:xfrm rot="3581573">
              <a:off x="4975777" y="4755130"/>
              <a:ext cx="3050718" cy="252000"/>
            </a:xfrm>
            <a:prstGeom prst="right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kumimoji="1" lang="ja-JP" altLang="en-US" sz="1000" smtClean="0"/>
            </a:p>
          </p:txBody>
        </p:sp>
        <p:sp>
          <p:nvSpPr>
            <p:cNvPr id="68" name="右矢印 67"/>
            <p:cNvSpPr/>
            <p:nvPr/>
          </p:nvSpPr>
          <p:spPr>
            <a:xfrm rot="701708">
              <a:off x="5752523" y="3047802"/>
              <a:ext cx="1573954" cy="252000"/>
            </a:xfrm>
            <a:prstGeom prst="right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kumimoji="1" lang="ja-JP" altLang="en-US" sz="1000" smtClean="0"/>
            </a:p>
          </p:txBody>
        </p:sp>
        <p:sp>
          <p:nvSpPr>
            <p:cNvPr id="69" name="角丸四角形 68"/>
            <p:cNvSpPr/>
            <p:nvPr/>
          </p:nvSpPr>
          <p:spPr>
            <a:xfrm>
              <a:off x="5599683" y="2550764"/>
              <a:ext cx="295322" cy="1115130"/>
            </a:xfrm>
            <a:prstGeom prst="roundRect">
              <a:avLst/>
            </a:prstGeom>
          </p:spPr>
          <p:style>
            <a:lnRef idx="1">
              <a:schemeClr val="dk1"/>
            </a:lnRef>
            <a:fillRef idx="2">
              <a:schemeClr val="dk1"/>
            </a:fillRef>
            <a:effectRef idx="1">
              <a:schemeClr val="dk1"/>
            </a:effectRef>
            <a:fontRef idx="minor">
              <a:schemeClr val="dk1"/>
            </a:fontRef>
          </p:style>
          <p:txBody>
            <a:bodyPr vert="eaVert" rtlCol="0" anchor="ctr"/>
            <a:lstStyle/>
            <a:p>
              <a:pPr algn="ctr"/>
              <a:r>
                <a:rPr kumimoji="1" lang="en-US" altLang="ja-JP" sz="1000" dirty="0" smtClean="0"/>
                <a:t>API</a:t>
              </a:r>
              <a:endParaRPr kumimoji="1" lang="ja-JP" altLang="en-US" sz="1000" dirty="0"/>
            </a:p>
          </p:txBody>
        </p:sp>
      </p:grpSp>
      <p:graphicFrame>
        <p:nvGraphicFramePr>
          <p:cNvPr id="71" name="表 70"/>
          <p:cNvGraphicFramePr>
            <a:graphicFrameLocks noGrp="1"/>
          </p:cNvGraphicFramePr>
          <p:nvPr>
            <p:extLst>
              <p:ext uri="{D42A27DB-BD31-4B8C-83A1-F6EECF244321}">
                <p14:modId xmlns:p14="http://schemas.microsoft.com/office/powerpoint/2010/main" xmlns="" val="4045065726"/>
              </p:ext>
            </p:extLst>
          </p:nvPr>
        </p:nvGraphicFramePr>
        <p:xfrm>
          <a:off x="3548793" y="3812202"/>
          <a:ext cx="5273233" cy="2590800"/>
        </p:xfrm>
        <a:graphic>
          <a:graphicData uri="http://schemas.openxmlformats.org/drawingml/2006/table">
            <a:tbl>
              <a:tblPr/>
              <a:tblGrid>
                <a:gridCol w="1551241"/>
                <a:gridCol w="3721992"/>
              </a:tblGrid>
              <a:tr h="81013">
                <a:tc>
                  <a:txBody>
                    <a:bodyPr/>
                    <a:lstStyle/>
                    <a:p>
                      <a:pPr algn="ctr">
                        <a:spcAft>
                          <a:spcPts val="0"/>
                        </a:spcAft>
                      </a:pPr>
                      <a:r>
                        <a:rPr lang="ja-JP" sz="1000" kern="100" dirty="0">
                          <a:latin typeface="ＭＳ 明朝"/>
                          <a:cs typeface="Times New Roman"/>
                        </a:rPr>
                        <a:t>目的</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ja-JP" sz="1000" kern="100" dirty="0">
                          <a:latin typeface="ＭＳ 明朝"/>
                          <a:cs typeface="Times New Roman"/>
                        </a:rPr>
                        <a:t>組み合わせる情報の項目</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276000">
                <a:tc rowSpan="3">
                  <a:txBody>
                    <a:bodyPr/>
                    <a:lstStyle/>
                    <a:p>
                      <a:pPr algn="just">
                        <a:spcAft>
                          <a:spcPts val="0"/>
                        </a:spcAft>
                      </a:pPr>
                      <a:r>
                        <a:rPr lang="ja-JP" sz="1000" kern="100" dirty="0">
                          <a:latin typeface="ＭＳ 明朝"/>
                          <a:cs typeface="Times New Roman"/>
                        </a:rPr>
                        <a:t>公共性のあるサービスの利用しやすさの向上</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0" lvl="0" indent="-88900" algn="just">
                        <a:spcAft>
                          <a:spcPts val="0"/>
                        </a:spcAft>
                        <a:buFont typeface="Calibri"/>
                        <a:buChar char="▪"/>
                      </a:pPr>
                      <a:r>
                        <a:rPr lang="ja-JP" sz="1000" kern="100" dirty="0">
                          <a:latin typeface="ＭＳ 明朝"/>
                          <a:cs typeface="Times New Roman"/>
                        </a:rPr>
                        <a:t>公共施設等情報と、公共性の高い民間施設（病院やバス停、バス路線などの交通機関等）の情報、公共目的のために設置される</a:t>
                      </a:r>
                      <a:r>
                        <a:rPr lang="ja-JP" sz="1000" kern="100" dirty="0" smtClean="0">
                          <a:latin typeface="ＭＳ 明朝"/>
                          <a:cs typeface="Times New Roman"/>
                        </a:rPr>
                        <a:t>第</a:t>
                      </a:r>
                      <a:r>
                        <a:rPr lang="ja-JP" altLang="en-US" sz="1000" kern="100" dirty="0" smtClean="0">
                          <a:latin typeface="ＭＳ 明朝"/>
                          <a:cs typeface="Times New Roman"/>
                        </a:rPr>
                        <a:t>三</a:t>
                      </a:r>
                      <a:r>
                        <a:rPr lang="ja-JP" sz="1000" kern="100" dirty="0" smtClean="0">
                          <a:latin typeface="ＭＳ 明朝"/>
                          <a:cs typeface="Times New Roman"/>
                        </a:rPr>
                        <a:t>セクター</a:t>
                      </a:r>
                      <a:r>
                        <a:rPr lang="ja-JP" sz="1000" kern="100" dirty="0">
                          <a:latin typeface="ＭＳ 明朝"/>
                          <a:cs typeface="Times New Roman"/>
                        </a:rPr>
                        <a:t>による施設の情報と組み合わせて提供</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599">
                <a:tc vMerge="1">
                  <a:txBody>
                    <a:bodyPr/>
                    <a:lstStyle/>
                    <a:p>
                      <a:endParaRPr kumimoji="1" lang="ja-JP" altLang="en-US"/>
                    </a:p>
                  </a:txBody>
                  <a:tcPr/>
                </a:tc>
                <a:tc>
                  <a:txBody>
                    <a:bodyPr/>
                    <a:lstStyle/>
                    <a:p>
                      <a:pPr marL="88900" lvl="0" indent="-88900" algn="just">
                        <a:spcAft>
                          <a:spcPts val="0"/>
                        </a:spcAft>
                        <a:buFont typeface="Calibri"/>
                        <a:buChar char="▪"/>
                      </a:pPr>
                      <a:r>
                        <a:rPr lang="ja-JP" sz="1000" kern="100" dirty="0" smtClean="0">
                          <a:latin typeface="ＭＳ 明朝"/>
                          <a:cs typeface="Times New Roman"/>
                        </a:rPr>
                        <a:t>公共施設</a:t>
                      </a:r>
                      <a:r>
                        <a:rPr lang="ja-JP" sz="1000" kern="100" dirty="0">
                          <a:latin typeface="ＭＳ 明朝"/>
                          <a:cs typeface="Times New Roman"/>
                        </a:rPr>
                        <a:t>等の情報とバリアフリーの情報を組み合わせて検索し閲覧できるように提供</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400">
                <a:tc vMerge="1">
                  <a:txBody>
                    <a:bodyPr/>
                    <a:lstStyle/>
                    <a:p>
                      <a:endParaRPr kumimoji="1" lang="ja-JP" altLang="en-US"/>
                    </a:p>
                  </a:txBody>
                  <a:tcPr/>
                </a:tc>
                <a:tc>
                  <a:txBody>
                    <a:bodyPr/>
                    <a:lstStyle/>
                    <a:p>
                      <a:pPr marL="88900" lvl="0" indent="-88900" algn="just">
                        <a:spcAft>
                          <a:spcPts val="0"/>
                        </a:spcAft>
                        <a:buFont typeface="Calibri"/>
                        <a:buChar char="▪"/>
                      </a:pPr>
                      <a:r>
                        <a:rPr lang="en-US" sz="1000" kern="100" dirty="0">
                          <a:latin typeface="+mn-ea"/>
                          <a:ea typeface="+mn-ea"/>
                          <a:cs typeface="Times New Roman"/>
                        </a:rPr>
                        <a:t>AED</a:t>
                      </a:r>
                      <a:r>
                        <a:rPr lang="ja-JP" sz="1000" kern="100" dirty="0">
                          <a:latin typeface="+mn-ea"/>
                          <a:ea typeface="+mn-ea"/>
                          <a:cs typeface="Times New Roman"/>
                        </a:rPr>
                        <a:t>の</a:t>
                      </a:r>
                      <a:r>
                        <a:rPr lang="ja-JP" sz="1000" kern="100" dirty="0">
                          <a:latin typeface="ＭＳ 明朝"/>
                          <a:cs typeface="Times New Roman"/>
                        </a:rPr>
                        <a:t>位置情報と公共施設の開館時間を組合せて提供</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599">
                <a:tc>
                  <a:txBody>
                    <a:bodyPr/>
                    <a:lstStyle/>
                    <a:p>
                      <a:pPr algn="just">
                        <a:spcAft>
                          <a:spcPts val="0"/>
                        </a:spcAft>
                      </a:pPr>
                      <a:r>
                        <a:rPr lang="ja-JP" sz="1000" kern="100" dirty="0">
                          <a:latin typeface="ＭＳ 明朝"/>
                          <a:cs typeface="Times New Roman"/>
                        </a:rPr>
                        <a:t>自身や近親者の住居での防災上の安全の確認</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0" lvl="0" indent="-88900" algn="just">
                        <a:spcAft>
                          <a:spcPts val="0"/>
                        </a:spcAft>
                        <a:buFont typeface="Calibri"/>
                        <a:buChar char="▪"/>
                      </a:pPr>
                      <a:r>
                        <a:rPr lang="ja-JP" sz="1000" kern="100" dirty="0">
                          <a:latin typeface="ＭＳ 明朝"/>
                          <a:cs typeface="Times New Roman"/>
                        </a:rPr>
                        <a:t>地図上でハザードマップと公共施設の情報を、重ね合わせて提供</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400">
                <a:tc rowSpan="3">
                  <a:txBody>
                    <a:bodyPr/>
                    <a:lstStyle/>
                    <a:p>
                      <a:pPr algn="just">
                        <a:spcAft>
                          <a:spcPts val="0"/>
                        </a:spcAft>
                      </a:pPr>
                      <a:r>
                        <a:rPr lang="en-US" sz="1000" kern="100" dirty="0">
                          <a:latin typeface="+mn-ea"/>
                          <a:ea typeface="+mn-ea"/>
                          <a:cs typeface="Times New Roman"/>
                        </a:rPr>
                        <a:t>PPP/PFI</a:t>
                      </a:r>
                      <a:r>
                        <a:rPr lang="ja-JP" sz="1000" kern="100" dirty="0">
                          <a:latin typeface="+mn-ea"/>
                          <a:ea typeface="+mn-ea"/>
                          <a:cs typeface="Times New Roman"/>
                        </a:rPr>
                        <a:t>の提案</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0" lvl="0" indent="-88900" algn="just">
                        <a:spcAft>
                          <a:spcPts val="0"/>
                        </a:spcAft>
                        <a:buFont typeface="Calibri"/>
                        <a:buChar char="▪"/>
                      </a:pPr>
                      <a:r>
                        <a:rPr lang="ja-JP" sz="1000" kern="100" dirty="0">
                          <a:latin typeface="ＭＳ 明朝"/>
                          <a:cs typeface="Times New Roman"/>
                        </a:rPr>
                        <a:t>公共施設情報と土地の用途地域等の情報を組み合わせて提供</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199">
                <a:tc vMerge="1">
                  <a:txBody>
                    <a:bodyPr/>
                    <a:lstStyle/>
                    <a:p>
                      <a:endParaRPr kumimoji="1" lang="ja-JP" altLang="en-US"/>
                    </a:p>
                  </a:txBody>
                  <a:tcPr/>
                </a:tc>
                <a:tc>
                  <a:txBody>
                    <a:bodyPr/>
                    <a:lstStyle/>
                    <a:p>
                      <a:pPr marL="88900" lvl="0" indent="-88900" algn="just">
                        <a:spcAft>
                          <a:spcPts val="0"/>
                        </a:spcAft>
                        <a:buFont typeface="Calibri"/>
                        <a:buChar char="▪"/>
                      </a:pPr>
                      <a:r>
                        <a:rPr lang="ja-JP" sz="1000" kern="100" dirty="0">
                          <a:latin typeface="ＭＳ 明朝"/>
                          <a:cs typeface="Times New Roman"/>
                        </a:rPr>
                        <a:t>学校などの公共施設等の状況と人口の将来推計（単なる総人口数ではなく、転入と転出の情報）のデータとを組み合わせて提供（スクールバスを走らせる場合の委託運営費と現状の費用との検討など行う）</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000">
                <a:tc vMerge="1">
                  <a:txBody>
                    <a:bodyPr/>
                    <a:lstStyle/>
                    <a:p>
                      <a:endParaRPr kumimoji="1" lang="ja-JP" altLang="en-US"/>
                    </a:p>
                  </a:txBody>
                  <a:tcPr/>
                </a:tc>
                <a:tc>
                  <a:txBody>
                    <a:bodyPr/>
                    <a:lstStyle/>
                    <a:p>
                      <a:pPr marL="88900" lvl="0" indent="-88900" algn="just">
                        <a:spcAft>
                          <a:spcPts val="0"/>
                        </a:spcAft>
                        <a:buFont typeface="Calibri"/>
                        <a:buChar char="▪"/>
                      </a:pPr>
                      <a:r>
                        <a:rPr lang="ja-JP" sz="1000" kern="100" dirty="0">
                          <a:latin typeface="ＭＳ 明朝"/>
                          <a:cs typeface="Times New Roman"/>
                        </a:rPr>
                        <a:t>公共施設に使用されている建材や設備の情報の一元化（事故が発生した場合に、同様の建材等を用いた施設の有無がすぐに把握でき、該当する施設の調査などの対応の迅速化に役立つ）</a:t>
                      </a:r>
                    </a:p>
                  </a:txBody>
                  <a:tcPr marL="56469" marR="56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4" name="テキスト ボックス 73"/>
          <p:cNvSpPr txBox="1"/>
          <p:nvPr/>
        </p:nvSpPr>
        <p:spPr>
          <a:xfrm>
            <a:off x="3445281" y="3012584"/>
            <a:ext cx="5472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二次利用者へのヒアリング</a:t>
            </a:r>
            <a:endParaRPr lang="ja-JP" altLang="en-US" sz="1400" dirty="0">
              <a:solidFill>
                <a:prstClr val="black"/>
              </a:solidFill>
            </a:endParaRPr>
          </a:p>
        </p:txBody>
      </p:sp>
      <p:sp>
        <p:nvSpPr>
          <p:cNvPr id="75" name="正方形/長方形 74"/>
          <p:cNvSpPr/>
          <p:nvPr/>
        </p:nvSpPr>
        <p:spPr>
          <a:xfrm>
            <a:off x="3548794" y="3346217"/>
            <a:ext cx="5273233" cy="461665"/>
          </a:xfrm>
          <a:prstGeom prst="rect">
            <a:avLst/>
          </a:prstGeom>
        </p:spPr>
        <p:txBody>
          <a:bodyPr wrap="square">
            <a:spAutoFit/>
          </a:bodyPr>
          <a:lstStyle/>
          <a:p>
            <a:r>
              <a:rPr lang="ja-JP" altLang="ja-JP" sz="1200" dirty="0" smtClean="0"/>
              <a:t>公共施設等情報を、実際の生活やビジネスに使用する場合には、他の各種情報と組み合わせてこそ価値が出てくる、という声が多く聞かれた。</a:t>
            </a:r>
            <a:endParaRPr lang="ja-JP" altLang="en-US" sz="1200" dirty="0"/>
          </a:p>
        </p:txBody>
      </p:sp>
      <p:sp>
        <p:nvSpPr>
          <p:cNvPr id="73" name="スライド番号プレースホルダ 72"/>
          <p:cNvSpPr>
            <a:spLocks noGrp="1"/>
          </p:cNvSpPr>
          <p:nvPr>
            <p:ph type="sldNum" sz="quarter" idx="4"/>
          </p:nvPr>
        </p:nvSpPr>
        <p:spPr/>
        <p:txBody>
          <a:bodyPr/>
          <a:lstStyle/>
          <a:p>
            <a:fld id="{582DF298-D7A2-4B20-BEC1-6098A5F3190C}" type="slidenum">
              <a:rPr kumimoji="1" lang="ja-JP" altLang="en-US" smtClean="0"/>
              <a:pPr/>
              <a:t>5</a:t>
            </a:fld>
            <a:endParaRPr kumimoji="1" lang="ja-JP" altLang="en-US"/>
          </a:p>
        </p:txBody>
      </p:sp>
      <p:sp>
        <p:nvSpPr>
          <p:cNvPr id="72" name="テキスト ボックス 71"/>
          <p:cNvSpPr txBox="1"/>
          <p:nvPr/>
        </p:nvSpPr>
        <p:spPr>
          <a:xfrm>
            <a:off x="212981" y="774649"/>
            <a:ext cx="8699774" cy="523220"/>
          </a:xfrm>
          <a:prstGeom prst="rect">
            <a:avLst/>
          </a:prstGeom>
          <a:noFill/>
          <a:ln w="19050">
            <a:solidFill>
              <a:schemeClr val="accent1">
                <a:lumMod val="40000"/>
                <a:lumOff val="60000"/>
              </a:schemeClr>
            </a:solidFill>
          </a:ln>
        </p:spPr>
        <p:txBody>
          <a:bodyPr wrap="square" rtlCol="0">
            <a:spAutoFit/>
          </a:bodyPr>
          <a:lstStyle/>
          <a:p>
            <a:r>
              <a:rPr lang="ja-JP" altLang="en-US" sz="1400" dirty="0" smtClean="0">
                <a:latin typeface="+mn-ea"/>
              </a:rPr>
              <a:t>自治体から提供された公共施設等情報等を機械読み取り可能な形式に変換し、基盤システムを通じて二次利用が可能な形でオープンにした。オープンにした公共施設等情報等を二次利用し、項目の妥当性等について検証した。</a:t>
            </a:r>
            <a:endParaRPr lang="en-US" altLang="ja-JP" sz="1400" dirty="0" smtClean="0">
              <a:latin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６</a:t>
            </a:r>
            <a:r>
              <a:rPr kumimoji="1" lang="en-US" altLang="ja-JP" dirty="0" smtClean="0"/>
              <a:t>-</a:t>
            </a:r>
            <a:r>
              <a:rPr kumimoji="1" lang="ja-JP" altLang="en-US" dirty="0" smtClean="0"/>
              <a:t>１．情報サービスの実証：公共施設情報提供サービス</a:t>
            </a:r>
            <a:endParaRPr kumimoji="1" lang="ja-JP" altLang="en-US" dirty="0"/>
          </a:p>
        </p:txBody>
      </p:sp>
      <p:sp>
        <p:nvSpPr>
          <p:cNvPr id="9" name="テキスト ボックス 8"/>
          <p:cNvSpPr txBox="1"/>
          <p:nvPr/>
        </p:nvSpPr>
        <p:spPr>
          <a:xfrm>
            <a:off x="4268746" y="1172766"/>
            <a:ext cx="4680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利用</a:t>
            </a:r>
            <a:r>
              <a:rPr lang="ja-JP" altLang="en-US" sz="1400" dirty="0">
                <a:solidFill>
                  <a:prstClr val="black"/>
                </a:solidFill>
              </a:rPr>
              <a:t>シーン</a:t>
            </a:r>
          </a:p>
        </p:txBody>
      </p:sp>
      <p:sp>
        <p:nvSpPr>
          <p:cNvPr id="15" name="テキスト ボックス 14"/>
          <p:cNvSpPr txBox="1"/>
          <p:nvPr/>
        </p:nvSpPr>
        <p:spPr>
          <a:xfrm>
            <a:off x="4268746" y="5109082"/>
            <a:ext cx="4680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利用データ</a:t>
            </a:r>
            <a:endParaRPr lang="ja-JP" altLang="en-US" sz="1400" dirty="0">
              <a:solidFill>
                <a:prstClr val="black"/>
              </a:solidFill>
            </a:endParaRPr>
          </a:p>
        </p:txBody>
      </p:sp>
      <p:pic>
        <p:nvPicPr>
          <p:cNvPr id="16" name="Picture 2"/>
          <p:cNvPicPr>
            <a:picLocks noChangeAspect="1" noChangeArrowheads="1"/>
          </p:cNvPicPr>
          <p:nvPr/>
        </p:nvPicPr>
        <p:blipFill>
          <a:blip r:embed="rId2" cstate="print"/>
          <a:srcRect/>
          <a:stretch>
            <a:fillRect/>
          </a:stretch>
        </p:blipFill>
        <p:spPr bwMode="auto">
          <a:xfrm>
            <a:off x="4268747" y="1538977"/>
            <a:ext cx="4679902" cy="3457575"/>
          </a:xfrm>
          <a:prstGeom prst="rect">
            <a:avLst/>
          </a:prstGeom>
          <a:noFill/>
          <a:ln w="9525">
            <a:solidFill>
              <a:schemeClr val="tx1">
                <a:lumMod val="50000"/>
                <a:lumOff val="50000"/>
              </a:schemeClr>
            </a:solidFill>
            <a:miter lim="800000"/>
            <a:headEnd/>
            <a:tailEnd/>
          </a:ln>
          <a:effectLst/>
        </p:spPr>
      </p:pic>
      <p:sp>
        <p:nvSpPr>
          <p:cNvPr id="42" name="正方形/長方形 41"/>
          <p:cNvSpPr/>
          <p:nvPr/>
        </p:nvSpPr>
        <p:spPr>
          <a:xfrm>
            <a:off x="4268746" y="5400675"/>
            <a:ext cx="4820661" cy="1015663"/>
          </a:xfrm>
          <a:prstGeom prst="rect">
            <a:avLst/>
          </a:prstGeom>
        </p:spPr>
        <p:txBody>
          <a:bodyPr wrap="square">
            <a:spAutoFit/>
          </a:bodyPr>
          <a:lstStyle/>
          <a:p>
            <a:pPr marL="180975" lvl="1" indent="-180975">
              <a:buFont typeface="Wingdings" pitchFamily="2" charset="2"/>
              <a:buChar char="l"/>
            </a:pPr>
            <a:r>
              <a:rPr lang="ja-JP" altLang="en-US" sz="1200" dirty="0" smtClean="0"/>
              <a:t>施設名称、所在地、緯度・経度、担当部局、</a:t>
            </a:r>
            <a:r>
              <a:rPr lang="en-US" altLang="ja-JP" sz="1200" dirty="0" smtClean="0"/>
              <a:t>HP</a:t>
            </a:r>
            <a:r>
              <a:rPr lang="ja-JP" altLang="en-US" sz="1200" dirty="0" err="1" smtClean="0"/>
              <a:t>、</a:t>
            </a:r>
            <a:r>
              <a:rPr lang="ja-JP" altLang="en-US" sz="1200" dirty="0" smtClean="0"/>
              <a:t>施設種別、敷地面積</a:t>
            </a:r>
            <a:endParaRPr lang="en-US" altLang="ja-JP" sz="1200" dirty="0" smtClean="0"/>
          </a:p>
          <a:p>
            <a:pPr marL="180975" lvl="1" indent="-180975">
              <a:buFont typeface="Wingdings" pitchFamily="2" charset="2"/>
              <a:buChar char="l"/>
            </a:pPr>
            <a:r>
              <a:rPr lang="ja-JP" altLang="en-US" sz="1200" dirty="0" smtClean="0"/>
              <a:t>避難所指定、官民連携事業の発案対象</a:t>
            </a:r>
            <a:endParaRPr lang="en-US" altLang="ja-JP" sz="1200" dirty="0" smtClean="0"/>
          </a:p>
          <a:p>
            <a:pPr marL="180975" lvl="1" indent="-180975">
              <a:buFont typeface="Wingdings" pitchFamily="2" charset="2"/>
              <a:buChar char="l"/>
            </a:pPr>
            <a:r>
              <a:rPr lang="ja-JP" altLang="en-US" sz="1200" dirty="0" smtClean="0"/>
              <a:t>利用状況、運営方法、指定維持管理業者、運営人員</a:t>
            </a:r>
            <a:endParaRPr lang="en-US" altLang="ja-JP" sz="1200" dirty="0" smtClean="0"/>
          </a:p>
          <a:p>
            <a:pPr marL="180975" lvl="1" indent="-180975">
              <a:buFont typeface="Wingdings" pitchFamily="2" charset="2"/>
              <a:buChar char="l"/>
            </a:pPr>
            <a:r>
              <a:rPr lang="ja-JP" altLang="en-US" sz="1200" dirty="0" smtClean="0"/>
              <a:t>棟名称、延床面積、建築年度、構造、階数 </a:t>
            </a:r>
            <a:r>
              <a:rPr lang="en-US" altLang="ja-JP" sz="1200" dirty="0" smtClean="0"/>
              <a:t/>
            </a:r>
            <a:br>
              <a:rPr lang="en-US" altLang="ja-JP" sz="1200" dirty="0" smtClean="0"/>
            </a:br>
            <a:r>
              <a:rPr lang="ja-JP" altLang="en-US" sz="1200" dirty="0" smtClean="0"/>
              <a:t>等</a:t>
            </a:r>
            <a:endParaRPr lang="en-US" altLang="ja-JP" sz="1200" dirty="0" smtClean="0"/>
          </a:p>
        </p:txBody>
      </p:sp>
      <p:sp>
        <p:nvSpPr>
          <p:cNvPr id="35" name="スライド番号プレースホルダ 34"/>
          <p:cNvSpPr>
            <a:spLocks noGrp="1"/>
          </p:cNvSpPr>
          <p:nvPr>
            <p:ph type="sldNum" sz="quarter" idx="4"/>
          </p:nvPr>
        </p:nvSpPr>
        <p:spPr/>
        <p:txBody>
          <a:bodyPr/>
          <a:lstStyle/>
          <a:p>
            <a:fld id="{582DF298-D7A2-4B20-BEC1-6098A5F3190C}" type="slidenum">
              <a:rPr kumimoji="1" lang="ja-JP" altLang="en-US" smtClean="0"/>
              <a:pPr/>
              <a:t>6</a:t>
            </a:fld>
            <a:endParaRPr kumimoji="1" lang="ja-JP" altLang="en-US"/>
          </a:p>
        </p:txBody>
      </p:sp>
      <p:sp>
        <p:nvSpPr>
          <p:cNvPr id="30" name="テキスト ボックス 29"/>
          <p:cNvSpPr txBox="1"/>
          <p:nvPr/>
        </p:nvSpPr>
        <p:spPr>
          <a:xfrm>
            <a:off x="248244" y="809336"/>
            <a:ext cx="8676000" cy="307777"/>
          </a:xfrm>
          <a:prstGeom prst="rect">
            <a:avLst/>
          </a:prstGeom>
          <a:noFill/>
          <a:ln w="19050">
            <a:solidFill>
              <a:schemeClr val="accent1">
                <a:lumMod val="40000"/>
                <a:lumOff val="60000"/>
              </a:schemeClr>
            </a:solidFill>
          </a:ln>
        </p:spPr>
        <p:txBody>
          <a:bodyPr wrap="square" rtlCol="0">
            <a:spAutoFit/>
          </a:bodyPr>
          <a:lstStyle/>
          <a:p>
            <a:r>
              <a:rPr lang="ja-JP" altLang="en-US" sz="1400" dirty="0" smtClean="0"/>
              <a:t>公共施設等情報等を活用した情報サービスを開発することで、民間企業や地域住民での活用の有効性を検証した。</a:t>
            </a:r>
            <a:endParaRPr lang="ja-JP" altLang="en-US" sz="1400" dirty="0"/>
          </a:p>
        </p:txBody>
      </p:sp>
      <p:sp>
        <p:nvSpPr>
          <p:cNvPr id="31" name="テキスト ボックス 30"/>
          <p:cNvSpPr txBox="1"/>
          <p:nvPr/>
        </p:nvSpPr>
        <p:spPr>
          <a:xfrm>
            <a:off x="226019" y="1163826"/>
            <a:ext cx="3852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サービス概要</a:t>
            </a:r>
            <a:endParaRPr lang="ja-JP" altLang="en-US" sz="1400" dirty="0">
              <a:solidFill>
                <a:prstClr val="black"/>
              </a:solidFill>
            </a:endParaRPr>
          </a:p>
        </p:txBody>
      </p:sp>
      <p:sp>
        <p:nvSpPr>
          <p:cNvPr id="32" name="テキスト ボックス 31"/>
          <p:cNvSpPr txBox="1"/>
          <p:nvPr/>
        </p:nvSpPr>
        <p:spPr>
          <a:xfrm>
            <a:off x="226020" y="3965262"/>
            <a:ext cx="3852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効果</a:t>
            </a:r>
            <a:endParaRPr lang="ja-JP" altLang="en-US" sz="1400" dirty="0">
              <a:solidFill>
                <a:prstClr val="black"/>
              </a:solidFill>
            </a:endParaRPr>
          </a:p>
        </p:txBody>
      </p:sp>
      <p:sp>
        <p:nvSpPr>
          <p:cNvPr id="33" name="正方形/長方形 32"/>
          <p:cNvSpPr/>
          <p:nvPr/>
        </p:nvSpPr>
        <p:spPr>
          <a:xfrm>
            <a:off x="232011" y="1471603"/>
            <a:ext cx="3713897" cy="461665"/>
          </a:xfrm>
          <a:prstGeom prst="rect">
            <a:avLst/>
          </a:prstGeom>
        </p:spPr>
        <p:txBody>
          <a:bodyPr wrap="square">
            <a:spAutoFit/>
          </a:bodyPr>
          <a:lstStyle/>
          <a:p>
            <a:pPr marL="0" lvl="1"/>
            <a:r>
              <a:rPr lang="ja-JP" altLang="en-US" sz="1200" dirty="0" smtClean="0"/>
              <a:t>公共施設を地図に表示するほか、対象の公共施設の一覧表示、施設の詳細を表示する機能を提供する。</a:t>
            </a:r>
            <a:endParaRPr lang="en-US" altLang="ja-JP" sz="1200" dirty="0" smtClean="0"/>
          </a:p>
        </p:txBody>
      </p:sp>
      <p:sp>
        <p:nvSpPr>
          <p:cNvPr id="34" name="正方形/長方形 33"/>
          <p:cNvSpPr/>
          <p:nvPr/>
        </p:nvSpPr>
        <p:spPr>
          <a:xfrm>
            <a:off x="232011" y="4256540"/>
            <a:ext cx="3713897" cy="1169551"/>
          </a:xfrm>
          <a:prstGeom prst="rect">
            <a:avLst/>
          </a:prstGeom>
        </p:spPr>
        <p:txBody>
          <a:bodyPr wrap="square">
            <a:spAutoFit/>
          </a:bodyPr>
          <a:lstStyle/>
          <a:p>
            <a:pPr marL="180975" lvl="1" indent="-180975">
              <a:buFont typeface="Arial" pitchFamily="34" charset="0"/>
              <a:buChar char="•"/>
            </a:pPr>
            <a:r>
              <a:rPr lang="ja-JP" altLang="en-US" sz="1400" dirty="0" smtClean="0">
                <a:latin typeface="+mn-ea"/>
              </a:rPr>
              <a:t>複数の自治体の公共施設について、その配置や施設の詳細情報を確認することで、最適な公共施設の検討が可能に</a:t>
            </a:r>
            <a:r>
              <a:rPr lang="ja-JP" altLang="en-US" sz="1400" dirty="0" smtClean="0">
                <a:latin typeface="+mn-ea"/>
              </a:rPr>
              <a:t>なる</a:t>
            </a:r>
            <a:endParaRPr lang="en-US" altLang="ja-JP" sz="1400" dirty="0" smtClean="0">
              <a:latin typeface="+mn-ea"/>
            </a:endParaRPr>
          </a:p>
          <a:p>
            <a:pPr marL="180975" lvl="1" indent="-180975">
              <a:buFont typeface="Arial" pitchFamily="34" charset="0"/>
              <a:buChar char="•"/>
            </a:pPr>
            <a:r>
              <a:rPr lang="ja-JP" altLang="en-US" sz="1400" dirty="0" smtClean="0">
                <a:latin typeface="+mn-ea"/>
              </a:rPr>
              <a:t>不動産会社や</a:t>
            </a:r>
            <a:r>
              <a:rPr lang="en-US" altLang="ja-JP" sz="1400" dirty="0" smtClean="0">
                <a:latin typeface="+mn-ea"/>
              </a:rPr>
              <a:t>PPP/PFI</a:t>
            </a:r>
            <a:r>
              <a:rPr lang="ja-JP" altLang="en-US" sz="1400" dirty="0" smtClean="0">
                <a:latin typeface="+mn-ea"/>
              </a:rPr>
              <a:t>事業者も有効活用ができ、地域経済の活性化に</a:t>
            </a:r>
            <a:r>
              <a:rPr lang="ja-JP" altLang="en-US" sz="1400" dirty="0" smtClean="0">
                <a:latin typeface="+mn-ea"/>
              </a:rPr>
              <a:t>繋がる</a:t>
            </a:r>
            <a:endParaRPr lang="en-US" altLang="ja-JP" sz="1400" dirty="0" smtClean="0">
              <a:latin typeface="+mn-ea"/>
            </a:endParaRPr>
          </a:p>
        </p:txBody>
      </p:sp>
      <p:grpSp>
        <p:nvGrpSpPr>
          <p:cNvPr id="36" name="グループ化 60"/>
          <p:cNvGrpSpPr/>
          <p:nvPr/>
        </p:nvGrpSpPr>
        <p:grpSpPr>
          <a:xfrm>
            <a:off x="510797" y="1935362"/>
            <a:ext cx="3368813" cy="1984052"/>
            <a:chOff x="299066" y="1868545"/>
            <a:chExt cx="3301683" cy="1944516"/>
          </a:xfrm>
        </p:grpSpPr>
        <p:pic>
          <p:nvPicPr>
            <p:cNvPr id="56" name="図 55" descr="図2.png"/>
            <p:cNvPicPr>
              <a:picLocks noChangeAspect="1"/>
            </p:cNvPicPr>
            <p:nvPr/>
          </p:nvPicPr>
          <p:blipFill>
            <a:blip r:embed="rId3" cstate="print"/>
            <a:srcRect/>
            <a:stretch>
              <a:fillRect/>
            </a:stretch>
          </p:blipFill>
          <p:spPr>
            <a:xfrm>
              <a:off x="299066" y="1868545"/>
              <a:ext cx="2171534" cy="1224136"/>
            </a:xfrm>
            <a:prstGeom prst="rect">
              <a:avLst/>
            </a:prstGeom>
            <a:ln>
              <a:solidFill>
                <a:schemeClr val="tx1"/>
              </a:solidFill>
            </a:ln>
          </p:spPr>
        </p:pic>
        <p:grpSp>
          <p:nvGrpSpPr>
            <p:cNvPr id="57" name="グループ化 37"/>
            <p:cNvGrpSpPr/>
            <p:nvPr/>
          </p:nvGrpSpPr>
          <p:grpSpPr>
            <a:xfrm>
              <a:off x="336946" y="3236996"/>
              <a:ext cx="981526" cy="576065"/>
              <a:chOff x="2936776" y="3861048"/>
              <a:chExt cx="1728192" cy="1014289"/>
            </a:xfrm>
          </p:grpSpPr>
          <p:pic>
            <p:nvPicPr>
              <p:cNvPr id="72" name="図 71"/>
              <p:cNvPicPr>
                <a:picLocks noChangeAspect="1"/>
              </p:cNvPicPr>
              <p:nvPr/>
            </p:nvPicPr>
            <p:blipFill>
              <a:blip r:embed="rId4" cstate="screen">
                <a:extLst>
                  <a:ext uri="{28A0092B-C50C-407E-A947-70E740481C1C}">
                    <a14:useLocalDpi xmlns:a14="http://schemas.microsoft.com/office/drawing/2010/main" xmlns="" val="0"/>
                  </a:ext>
                </a:extLst>
              </a:blip>
              <a:stretch>
                <a:fillRect/>
              </a:stretch>
            </p:blipFill>
            <p:spPr>
              <a:xfrm>
                <a:off x="2936776" y="3861048"/>
                <a:ext cx="1728192" cy="1014289"/>
              </a:xfrm>
              <a:prstGeom prst="rect">
                <a:avLst/>
              </a:prstGeom>
              <a:ln>
                <a:solidFill>
                  <a:schemeClr val="tx1">
                    <a:lumMod val="95000"/>
                    <a:lumOff val="5000"/>
                  </a:schemeClr>
                </a:solidFill>
              </a:ln>
            </p:spPr>
          </p:pic>
          <p:pic>
            <p:nvPicPr>
              <p:cNvPr id="73" name="図 72"/>
              <p:cNvPicPr>
                <a:picLocks noChangeAspect="1"/>
              </p:cNvPicPr>
              <p:nvPr/>
            </p:nvPicPr>
            <p:blipFill>
              <a:blip r:embed="rId5" cstate="screen">
                <a:extLst>
                  <a:ext uri="{28A0092B-C50C-407E-A947-70E740481C1C}">
                    <a14:useLocalDpi xmlns:a14="http://schemas.microsoft.com/office/drawing/2010/main" xmlns="" val="0"/>
                  </a:ext>
                </a:extLst>
              </a:blip>
              <a:stretch>
                <a:fillRect/>
              </a:stretch>
            </p:blipFill>
            <p:spPr>
              <a:xfrm>
                <a:off x="3008784" y="3933056"/>
                <a:ext cx="1611506" cy="876849"/>
              </a:xfrm>
              <a:prstGeom prst="rect">
                <a:avLst/>
              </a:prstGeom>
            </p:spPr>
          </p:pic>
        </p:grpSp>
        <p:sp>
          <p:nvSpPr>
            <p:cNvPr id="58" name="正方形/長方形 57"/>
            <p:cNvSpPr/>
            <p:nvPr/>
          </p:nvSpPr>
          <p:spPr>
            <a:xfrm>
              <a:off x="454376" y="3339201"/>
              <a:ext cx="746666" cy="400110"/>
            </a:xfrm>
            <a:prstGeom prst="rect">
              <a:avLst/>
            </a:prstGeom>
            <a:solidFill>
              <a:schemeClr val="bg1"/>
            </a:solidFill>
            <a:effectLst>
              <a:softEdge rad="63500"/>
            </a:effectLst>
          </p:spPr>
          <p:txBody>
            <a:bodyPr wrap="square">
              <a:spAutoFit/>
            </a:bodyPr>
            <a:lstStyle/>
            <a:p>
              <a:pPr algn="ctr"/>
              <a:r>
                <a:rPr lang="ja-JP" altLang="en-US" sz="1000" dirty="0" smtClean="0"/>
                <a:t>施設の</a:t>
              </a:r>
              <a:endParaRPr lang="en-US" altLang="ja-JP" sz="1000" dirty="0" smtClean="0"/>
            </a:p>
            <a:p>
              <a:pPr algn="ctr"/>
              <a:r>
                <a:rPr lang="ja-JP" altLang="en-US" sz="1000" dirty="0" smtClean="0"/>
                <a:t>一覧表示</a:t>
              </a:r>
              <a:endParaRPr lang="en-US" altLang="ja-JP" sz="1000" dirty="0" smtClean="0"/>
            </a:p>
          </p:txBody>
        </p:sp>
        <p:grpSp>
          <p:nvGrpSpPr>
            <p:cNvPr id="59" name="グループ化 43"/>
            <p:cNvGrpSpPr/>
            <p:nvPr/>
          </p:nvGrpSpPr>
          <p:grpSpPr>
            <a:xfrm>
              <a:off x="2661167" y="2061317"/>
              <a:ext cx="810825" cy="936104"/>
              <a:chOff x="3779912" y="1100420"/>
              <a:chExt cx="4511792" cy="5208900"/>
            </a:xfrm>
          </p:grpSpPr>
          <p:sp>
            <p:nvSpPr>
              <p:cNvPr id="70" name="正方形/長方形 69"/>
              <p:cNvSpPr/>
              <p:nvPr/>
            </p:nvSpPr>
            <p:spPr>
              <a:xfrm>
                <a:off x="3779912" y="1100420"/>
                <a:ext cx="4511792" cy="5208900"/>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1" name="図 70"/>
              <p:cNvPicPr>
                <a:picLocks noChangeAspect="1"/>
              </p:cNvPicPr>
              <p:nvPr/>
            </p:nvPicPr>
            <p:blipFill>
              <a:blip r:embed="rId6" cstate="screen">
                <a:extLst>
                  <a:ext uri="{28A0092B-C50C-407E-A947-70E740481C1C}">
                    <a14:useLocalDpi xmlns:a14="http://schemas.microsoft.com/office/drawing/2010/main" xmlns="" val="0"/>
                  </a:ext>
                </a:extLst>
              </a:blip>
              <a:stretch>
                <a:fillRect/>
              </a:stretch>
            </p:blipFill>
            <p:spPr>
              <a:xfrm>
                <a:off x="3851920" y="1155699"/>
                <a:ext cx="4368594" cy="4937597"/>
              </a:xfrm>
              <a:prstGeom prst="rect">
                <a:avLst/>
              </a:prstGeom>
            </p:spPr>
          </p:pic>
        </p:grpSp>
        <p:sp>
          <p:nvSpPr>
            <p:cNvPr id="60" name="正方形/長方形 59"/>
            <p:cNvSpPr/>
            <p:nvPr/>
          </p:nvSpPr>
          <p:spPr>
            <a:xfrm>
              <a:off x="2520629" y="3035634"/>
              <a:ext cx="1080120" cy="400110"/>
            </a:xfrm>
            <a:prstGeom prst="rect">
              <a:avLst/>
            </a:prstGeom>
            <a:solidFill>
              <a:schemeClr val="bg1"/>
            </a:solidFill>
            <a:effectLst>
              <a:softEdge rad="127000"/>
            </a:effectLst>
          </p:spPr>
          <p:txBody>
            <a:bodyPr wrap="square">
              <a:spAutoFit/>
            </a:bodyPr>
            <a:lstStyle/>
            <a:p>
              <a:pPr algn="ctr"/>
              <a:r>
                <a:rPr lang="ja-JP" altLang="en-US" sz="1000" dirty="0" smtClean="0"/>
                <a:t>施設詳細表示（比較ができる）</a:t>
              </a:r>
              <a:endParaRPr lang="en-US" altLang="ja-JP" sz="1000" dirty="0" smtClean="0"/>
            </a:p>
          </p:txBody>
        </p:sp>
        <p:pic>
          <p:nvPicPr>
            <p:cNvPr id="62" name="図 61"/>
            <p:cNvPicPr>
              <a:picLocks noChangeAspect="1"/>
            </p:cNvPicPr>
            <p:nvPr/>
          </p:nvPicPr>
          <p:blipFill>
            <a:blip r:embed="rId7" cstate="screen">
              <a:extLst>
                <a:ext uri="{28A0092B-C50C-407E-A947-70E740481C1C}">
                  <a14:useLocalDpi xmlns:a14="http://schemas.microsoft.com/office/drawing/2010/main" xmlns="" val="0"/>
                </a:ext>
              </a:extLst>
            </a:blip>
            <a:srcRect/>
            <a:stretch>
              <a:fillRect/>
            </a:stretch>
          </p:blipFill>
          <p:spPr>
            <a:xfrm>
              <a:off x="1030440" y="1868545"/>
              <a:ext cx="1440160" cy="1224136"/>
            </a:xfrm>
            <a:prstGeom prst="rect">
              <a:avLst/>
            </a:prstGeom>
          </p:spPr>
        </p:pic>
        <p:sp>
          <p:nvSpPr>
            <p:cNvPr id="63" name="円/楕円 62"/>
            <p:cNvSpPr/>
            <p:nvPr/>
          </p:nvSpPr>
          <p:spPr>
            <a:xfrm>
              <a:off x="1678512" y="2660633"/>
              <a:ext cx="216024" cy="216024"/>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4" name="直線矢印コネクタ 63"/>
            <p:cNvCxnSpPr>
              <a:stCxn id="63" idx="4"/>
            </p:cNvCxnSpPr>
            <p:nvPr/>
          </p:nvCxnSpPr>
          <p:spPr>
            <a:xfrm flipV="1">
              <a:off x="1786524" y="2732641"/>
              <a:ext cx="1025600" cy="144016"/>
            </a:xfrm>
            <a:prstGeom prst="straightConnector1">
              <a:avLst/>
            </a:prstGeom>
            <a:ln w="28575">
              <a:solidFill>
                <a:srgbClr val="C00000"/>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65" name="直線矢印コネクタ 64"/>
            <p:cNvCxnSpPr>
              <a:stCxn id="68" idx="6"/>
            </p:cNvCxnSpPr>
            <p:nvPr/>
          </p:nvCxnSpPr>
          <p:spPr>
            <a:xfrm>
              <a:off x="2182568" y="2624629"/>
              <a:ext cx="629556" cy="36004"/>
            </a:xfrm>
            <a:prstGeom prst="straightConnector1">
              <a:avLst/>
            </a:prstGeom>
            <a:ln w="28575">
              <a:solidFill>
                <a:srgbClr val="C00000"/>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66" name="直線矢印コネクタ 65"/>
            <p:cNvCxnSpPr>
              <a:stCxn id="67" idx="7"/>
            </p:cNvCxnSpPr>
            <p:nvPr/>
          </p:nvCxnSpPr>
          <p:spPr>
            <a:xfrm>
              <a:off x="1790892" y="2476245"/>
              <a:ext cx="1021232" cy="112380"/>
            </a:xfrm>
            <a:prstGeom prst="straightConnector1">
              <a:avLst/>
            </a:prstGeom>
            <a:ln w="28575">
              <a:solidFill>
                <a:srgbClr val="C0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67" name="円/楕円 66"/>
            <p:cNvSpPr/>
            <p:nvPr/>
          </p:nvSpPr>
          <p:spPr>
            <a:xfrm>
              <a:off x="1606504" y="2444609"/>
              <a:ext cx="216024" cy="216024"/>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円/楕円 67"/>
            <p:cNvSpPr/>
            <p:nvPr/>
          </p:nvSpPr>
          <p:spPr>
            <a:xfrm>
              <a:off x="1966544" y="2516617"/>
              <a:ext cx="216024" cy="216024"/>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下矢印 68"/>
            <p:cNvSpPr/>
            <p:nvPr/>
          </p:nvSpPr>
          <p:spPr>
            <a:xfrm>
              <a:off x="670400" y="3020973"/>
              <a:ext cx="288032" cy="21602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4" name="テキスト ボックス 73"/>
          <p:cNvSpPr txBox="1"/>
          <p:nvPr/>
        </p:nvSpPr>
        <p:spPr>
          <a:xfrm>
            <a:off x="226020" y="5437848"/>
            <a:ext cx="3852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普及のポイント</a:t>
            </a:r>
            <a:endParaRPr lang="ja-JP" altLang="en-US" sz="1400" dirty="0">
              <a:solidFill>
                <a:prstClr val="black"/>
              </a:solidFill>
            </a:endParaRPr>
          </a:p>
        </p:txBody>
      </p:sp>
      <p:sp>
        <p:nvSpPr>
          <p:cNvPr id="75" name="正方形/長方形 74"/>
          <p:cNvSpPr/>
          <p:nvPr/>
        </p:nvSpPr>
        <p:spPr>
          <a:xfrm>
            <a:off x="232011" y="5745625"/>
            <a:ext cx="3846009" cy="738664"/>
          </a:xfrm>
          <a:prstGeom prst="rect">
            <a:avLst/>
          </a:prstGeom>
        </p:spPr>
        <p:txBody>
          <a:bodyPr wrap="square">
            <a:spAutoFit/>
          </a:bodyPr>
          <a:lstStyle/>
          <a:p>
            <a:pPr marL="180975" lvl="1" indent="-180975">
              <a:buFont typeface="Arial" pitchFamily="34" charset="0"/>
              <a:buChar char="•"/>
            </a:pPr>
            <a:r>
              <a:rPr kumimoji="0" lang="ja-JP" altLang="en-US" sz="1400" kern="0" dirty="0" smtClean="0">
                <a:solidFill>
                  <a:sysClr val="windowText" lastClr="000000"/>
                </a:solidFill>
                <a:latin typeface="ＭＳ Ｐゴシック" panose="020B0600070205080204" pitchFamily="50" charset="-128"/>
                <a:cs typeface="メイリオ" pitchFamily="50" charset="-128"/>
              </a:rPr>
              <a:t>広義の公共施設（民間移転した施設、交通系施設等）の情報収集</a:t>
            </a:r>
            <a:endParaRPr kumimoji="0" lang="en-US" altLang="ja-JP" sz="1400" kern="0" dirty="0" smtClean="0">
              <a:solidFill>
                <a:sysClr val="windowText" lastClr="000000"/>
              </a:solidFill>
              <a:latin typeface="ＭＳ Ｐゴシック" panose="020B0600070205080204" pitchFamily="50" charset="-128"/>
              <a:cs typeface="メイリオ" pitchFamily="50" charset="-128"/>
            </a:endParaRPr>
          </a:p>
          <a:p>
            <a:pPr marL="180975" lvl="1" indent="-180975">
              <a:buFont typeface="Arial" pitchFamily="34" charset="0"/>
              <a:buChar char="•"/>
            </a:pPr>
            <a:r>
              <a:rPr kumimoji="0" lang="ja-JP" altLang="en-US" sz="1400" kern="0" dirty="0" smtClean="0">
                <a:solidFill>
                  <a:sysClr val="windowText" lastClr="000000"/>
                </a:solidFill>
                <a:latin typeface="ＭＳ Ｐゴシック" panose="020B0600070205080204" pitchFamily="50" charset="-128"/>
                <a:cs typeface="メイリオ" pitchFamily="50" charset="-128"/>
              </a:rPr>
              <a:t>不動産事業者での利活用には学区情報</a:t>
            </a:r>
            <a:endParaRPr kumimoji="0" lang="en-US" altLang="ja-JP" sz="1400" kern="0" dirty="0" smtClean="0">
              <a:solidFill>
                <a:sysClr val="windowText" lastClr="000000"/>
              </a:solidFill>
              <a:latin typeface="ＭＳ Ｐゴシック" panose="020B0600070205080204" pitchFamily="50" charset="-128"/>
              <a:cs typeface="メイリオ" pitchFamily="50" charset="-12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６</a:t>
            </a:r>
            <a:r>
              <a:rPr lang="en-US" altLang="ja-JP" dirty="0" smtClean="0"/>
              <a:t>-</a:t>
            </a:r>
            <a:r>
              <a:rPr lang="ja-JP" altLang="en-US" dirty="0" smtClean="0"/>
              <a:t>２．情報サービスの実証：公共施設白書情報公開サービス</a:t>
            </a:r>
            <a:endParaRPr kumimoji="1" lang="ja-JP" altLang="en-US" dirty="0"/>
          </a:p>
        </p:txBody>
      </p:sp>
      <p:sp>
        <p:nvSpPr>
          <p:cNvPr id="15" name="正方形/長方形 14"/>
          <p:cNvSpPr/>
          <p:nvPr/>
        </p:nvSpPr>
        <p:spPr>
          <a:xfrm>
            <a:off x="4323338" y="5400675"/>
            <a:ext cx="4820661" cy="646331"/>
          </a:xfrm>
          <a:prstGeom prst="rect">
            <a:avLst/>
          </a:prstGeom>
        </p:spPr>
        <p:txBody>
          <a:bodyPr wrap="square">
            <a:spAutoFit/>
          </a:bodyPr>
          <a:lstStyle/>
          <a:p>
            <a:pPr marL="180975" lvl="1" indent="-180975">
              <a:buFont typeface="Wingdings" pitchFamily="2" charset="2"/>
              <a:buChar char="l"/>
            </a:pPr>
            <a:r>
              <a:rPr lang="ja-JP" altLang="en-US" sz="1200" dirty="0" smtClean="0"/>
              <a:t>施設名称、所在地、緯度・経度、担当部局、施設種別、敷地面積</a:t>
            </a:r>
            <a:endParaRPr lang="en-US" altLang="ja-JP" sz="1200" dirty="0" smtClean="0"/>
          </a:p>
          <a:p>
            <a:pPr marL="180975" lvl="1" indent="-180975">
              <a:buFont typeface="Wingdings" pitchFamily="2" charset="2"/>
              <a:buChar char="l"/>
            </a:pPr>
            <a:r>
              <a:rPr lang="ja-JP" altLang="en-US" sz="1200" dirty="0" smtClean="0"/>
              <a:t>延床面積、建築年度、構造</a:t>
            </a:r>
            <a:r>
              <a:rPr lang="en-US" altLang="ja-JP" sz="1200" dirty="0" smtClean="0"/>
              <a:t/>
            </a:r>
            <a:br>
              <a:rPr lang="en-US" altLang="ja-JP" sz="1200" dirty="0" smtClean="0"/>
            </a:br>
            <a:r>
              <a:rPr lang="ja-JP" altLang="en-US" sz="1200" dirty="0" smtClean="0"/>
              <a:t>等</a:t>
            </a:r>
            <a:endParaRPr lang="en-US" altLang="ja-JP" sz="1200" dirty="0" smtClean="0"/>
          </a:p>
        </p:txBody>
      </p:sp>
      <p:sp>
        <p:nvSpPr>
          <p:cNvPr id="22" name="スライド番号プレースホルダ 21"/>
          <p:cNvSpPr>
            <a:spLocks noGrp="1"/>
          </p:cNvSpPr>
          <p:nvPr>
            <p:ph type="sldNum" sz="quarter" idx="4"/>
          </p:nvPr>
        </p:nvSpPr>
        <p:spPr/>
        <p:txBody>
          <a:bodyPr/>
          <a:lstStyle/>
          <a:p>
            <a:fld id="{582DF298-D7A2-4B20-BEC1-6098A5F3190C}" type="slidenum">
              <a:rPr kumimoji="1" lang="ja-JP" altLang="en-US" smtClean="0"/>
              <a:pPr/>
              <a:t>7</a:t>
            </a:fld>
            <a:endParaRPr kumimoji="1" lang="ja-JP" altLang="en-US"/>
          </a:p>
        </p:txBody>
      </p:sp>
      <p:sp>
        <p:nvSpPr>
          <p:cNvPr id="28" name="テキスト ボックス 27"/>
          <p:cNvSpPr txBox="1"/>
          <p:nvPr/>
        </p:nvSpPr>
        <p:spPr>
          <a:xfrm>
            <a:off x="4268746" y="849086"/>
            <a:ext cx="4680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利用</a:t>
            </a:r>
            <a:r>
              <a:rPr lang="ja-JP" altLang="en-US" sz="1400" dirty="0">
                <a:solidFill>
                  <a:prstClr val="black"/>
                </a:solidFill>
              </a:rPr>
              <a:t>シーン</a:t>
            </a:r>
          </a:p>
        </p:txBody>
      </p:sp>
      <p:sp>
        <p:nvSpPr>
          <p:cNvPr id="30" name="テキスト ボックス 29"/>
          <p:cNvSpPr txBox="1"/>
          <p:nvPr/>
        </p:nvSpPr>
        <p:spPr>
          <a:xfrm>
            <a:off x="4268746" y="5031343"/>
            <a:ext cx="4680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利用データ</a:t>
            </a:r>
            <a:endParaRPr lang="ja-JP" altLang="en-US" sz="1400" dirty="0">
              <a:solidFill>
                <a:prstClr val="black"/>
              </a:solidFill>
            </a:endParaRPr>
          </a:p>
        </p:txBody>
      </p:sp>
      <p:sp>
        <p:nvSpPr>
          <p:cNvPr id="23" name="正方形/長方形 22"/>
          <p:cNvSpPr/>
          <p:nvPr/>
        </p:nvSpPr>
        <p:spPr>
          <a:xfrm>
            <a:off x="270556" y="1196752"/>
            <a:ext cx="3768043" cy="461665"/>
          </a:xfrm>
          <a:prstGeom prst="rect">
            <a:avLst/>
          </a:prstGeom>
        </p:spPr>
        <p:txBody>
          <a:bodyPr wrap="square">
            <a:spAutoFit/>
          </a:bodyPr>
          <a:lstStyle/>
          <a:p>
            <a:r>
              <a:rPr lang="ja-JP" altLang="en-US" sz="1200" dirty="0" smtClean="0"/>
              <a:t>公共施設、および該当する公共施設白書情報をグラフ表示する。</a:t>
            </a:r>
            <a:endParaRPr lang="en-US" altLang="ja-JP" sz="1200" dirty="0" smtClean="0"/>
          </a:p>
        </p:txBody>
      </p:sp>
      <p:grpSp>
        <p:nvGrpSpPr>
          <p:cNvPr id="25" name="グループ化 31"/>
          <p:cNvGrpSpPr/>
          <p:nvPr/>
        </p:nvGrpSpPr>
        <p:grpSpPr>
          <a:xfrm>
            <a:off x="321370" y="1662109"/>
            <a:ext cx="3679130" cy="2258704"/>
            <a:chOff x="321370" y="1815998"/>
            <a:chExt cx="2697705" cy="1656184"/>
          </a:xfrm>
        </p:grpSpPr>
        <p:pic>
          <p:nvPicPr>
            <p:cNvPr id="26" name="Picture 6"/>
            <p:cNvPicPr>
              <a:picLocks noChangeAspect="1" noChangeArrowheads="1"/>
            </p:cNvPicPr>
            <p:nvPr/>
          </p:nvPicPr>
          <p:blipFill>
            <a:blip r:embed="rId2" cstate="print"/>
            <a:srcRect/>
            <a:stretch>
              <a:fillRect/>
            </a:stretch>
          </p:blipFill>
          <p:spPr bwMode="auto">
            <a:xfrm>
              <a:off x="321370" y="1815998"/>
              <a:ext cx="2202631" cy="1224136"/>
            </a:xfrm>
            <a:prstGeom prst="rect">
              <a:avLst/>
            </a:prstGeom>
            <a:noFill/>
            <a:ln w="9525">
              <a:solidFill>
                <a:schemeClr val="tx1"/>
              </a:solidFill>
              <a:miter lim="800000"/>
              <a:headEnd/>
              <a:tailEnd/>
            </a:ln>
            <a:effectLst/>
          </p:spPr>
        </p:pic>
        <p:pic>
          <p:nvPicPr>
            <p:cNvPr id="31" name="Picture 3"/>
            <p:cNvPicPr>
              <a:picLocks noChangeAspect="1" noChangeArrowheads="1"/>
            </p:cNvPicPr>
            <p:nvPr/>
          </p:nvPicPr>
          <p:blipFill>
            <a:blip r:embed="rId3" cstate="screen"/>
            <a:srcRect/>
            <a:stretch>
              <a:fillRect/>
            </a:stretch>
          </p:blipFill>
          <p:spPr bwMode="auto">
            <a:xfrm>
              <a:off x="1085891" y="2896118"/>
              <a:ext cx="1933184" cy="576064"/>
            </a:xfrm>
            <a:prstGeom prst="rect">
              <a:avLst/>
            </a:prstGeom>
            <a:noFill/>
            <a:ln w="9525">
              <a:solidFill>
                <a:schemeClr val="tx1"/>
              </a:solidFill>
              <a:miter lim="800000"/>
              <a:headEnd/>
              <a:tailEnd/>
            </a:ln>
          </p:spPr>
        </p:pic>
        <p:sp>
          <p:nvSpPr>
            <p:cNvPr id="33" name="正方形/長方形 32"/>
            <p:cNvSpPr/>
            <p:nvPr/>
          </p:nvSpPr>
          <p:spPr>
            <a:xfrm>
              <a:off x="1118292" y="2982984"/>
              <a:ext cx="1872208" cy="400110"/>
            </a:xfrm>
            <a:prstGeom prst="rect">
              <a:avLst/>
            </a:prstGeom>
            <a:solidFill>
              <a:schemeClr val="bg1"/>
            </a:solidFill>
            <a:effectLst>
              <a:softEdge rad="63500"/>
            </a:effectLst>
          </p:spPr>
          <p:txBody>
            <a:bodyPr wrap="square">
              <a:spAutoFit/>
            </a:bodyPr>
            <a:lstStyle/>
            <a:p>
              <a:pPr algn="ctr"/>
              <a:r>
                <a:rPr lang="ja-JP" altLang="en-US" sz="1000" dirty="0" smtClean="0"/>
                <a:t>データの明細</a:t>
              </a:r>
              <a:endParaRPr lang="en-US" altLang="ja-JP" sz="1000" dirty="0" smtClean="0"/>
            </a:p>
            <a:p>
              <a:pPr algn="ctr"/>
              <a:r>
                <a:rPr lang="ja-JP" altLang="en-US" sz="1000" dirty="0" smtClean="0"/>
                <a:t>（</a:t>
              </a:r>
              <a:r>
                <a:rPr lang="en-US" altLang="ja-JP" sz="1000" dirty="0" smtClean="0"/>
                <a:t>1</a:t>
              </a:r>
              <a:r>
                <a:rPr lang="ja-JP" altLang="en-US" sz="1000" dirty="0" smtClean="0"/>
                <a:t>件ずつの施設が確認できる）</a:t>
              </a:r>
              <a:endParaRPr lang="en-US" altLang="ja-JP" sz="1000" dirty="0" smtClean="0"/>
            </a:p>
          </p:txBody>
        </p:sp>
        <p:sp>
          <p:nvSpPr>
            <p:cNvPr id="34" name="正方形/長方形 33"/>
            <p:cNvSpPr/>
            <p:nvPr/>
          </p:nvSpPr>
          <p:spPr>
            <a:xfrm>
              <a:off x="1208584" y="2320054"/>
              <a:ext cx="144016" cy="360040"/>
            </a:xfrm>
            <a:prstGeom prst="rect">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5" name="直線矢印コネクタ 34"/>
            <p:cNvCxnSpPr>
              <a:stCxn id="34" idx="2"/>
            </p:cNvCxnSpPr>
            <p:nvPr/>
          </p:nvCxnSpPr>
          <p:spPr>
            <a:xfrm>
              <a:off x="1280592" y="2680094"/>
              <a:ext cx="0" cy="302890"/>
            </a:xfrm>
            <a:prstGeom prst="straightConnector1">
              <a:avLst/>
            </a:prstGeom>
            <a:ln w="28575">
              <a:solidFill>
                <a:srgbClr val="C00000"/>
              </a:solidFill>
              <a:prstDash val="solid"/>
              <a:tailEnd type="arrow"/>
            </a:ln>
          </p:spPr>
          <p:style>
            <a:lnRef idx="1">
              <a:schemeClr val="accent1"/>
            </a:lnRef>
            <a:fillRef idx="0">
              <a:schemeClr val="accent1"/>
            </a:fillRef>
            <a:effectRef idx="0">
              <a:schemeClr val="accent1"/>
            </a:effectRef>
            <a:fontRef idx="minor">
              <a:schemeClr val="tx1"/>
            </a:fontRef>
          </p:style>
        </p:cxnSp>
      </p:grpSp>
      <p:sp>
        <p:nvSpPr>
          <p:cNvPr id="36" name="正方形/長方形 35"/>
          <p:cNvSpPr/>
          <p:nvPr/>
        </p:nvSpPr>
        <p:spPr>
          <a:xfrm>
            <a:off x="286601" y="4429158"/>
            <a:ext cx="3816000" cy="1169551"/>
          </a:xfrm>
          <a:prstGeom prst="rect">
            <a:avLst/>
          </a:prstGeom>
        </p:spPr>
        <p:txBody>
          <a:bodyPr wrap="square">
            <a:spAutoFit/>
          </a:bodyPr>
          <a:lstStyle/>
          <a:p>
            <a:pPr marL="180975" lvl="1" indent="-180975">
              <a:buFont typeface="Arial" pitchFamily="34" charset="0"/>
              <a:buChar char="•"/>
            </a:pPr>
            <a:r>
              <a:rPr lang="ja-JP" altLang="en-US" sz="1400" dirty="0" smtClean="0"/>
              <a:t>グラフが簡単に作成でき、地域住民に分かり易く公共施設の状況が</a:t>
            </a:r>
            <a:r>
              <a:rPr lang="ja-JP" altLang="en-US" sz="1400" dirty="0" smtClean="0"/>
              <a:t>伝わる</a:t>
            </a:r>
            <a:endParaRPr lang="en-US" altLang="ja-JP" sz="1400" dirty="0" smtClean="0"/>
          </a:p>
          <a:p>
            <a:pPr marL="180975" lvl="1" indent="-180975">
              <a:buFont typeface="Arial" pitchFamily="34" charset="0"/>
              <a:buChar char="•"/>
            </a:pPr>
            <a:r>
              <a:rPr lang="ja-JP" altLang="en-US" sz="1400" dirty="0" smtClean="0"/>
              <a:t>固定資産台帳が整備されオープンデータ化されると、全国の自治体の公共施設の状況が確認でき、より効果的な維持管理が可能</a:t>
            </a:r>
            <a:r>
              <a:rPr lang="ja-JP" altLang="en-US" sz="1400" dirty="0" smtClean="0"/>
              <a:t>になる</a:t>
            </a:r>
            <a:endParaRPr lang="ja-JP" altLang="en-US" sz="1400" dirty="0" smtClean="0"/>
          </a:p>
        </p:txBody>
      </p:sp>
      <p:sp>
        <p:nvSpPr>
          <p:cNvPr id="37" name="テキスト ボックス 36"/>
          <p:cNvSpPr txBox="1"/>
          <p:nvPr/>
        </p:nvSpPr>
        <p:spPr>
          <a:xfrm>
            <a:off x="226019" y="849086"/>
            <a:ext cx="3852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サービス概要</a:t>
            </a:r>
            <a:endParaRPr lang="ja-JP" altLang="en-US" sz="1400" dirty="0">
              <a:solidFill>
                <a:prstClr val="black"/>
              </a:solidFill>
            </a:endParaRPr>
          </a:p>
        </p:txBody>
      </p:sp>
      <p:sp>
        <p:nvSpPr>
          <p:cNvPr id="38" name="テキスト ボックス 37"/>
          <p:cNvSpPr txBox="1"/>
          <p:nvPr/>
        </p:nvSpPr>
        <p:spPr>
          <a:xfrm>
            <a:off x="226020" y="4114748"/>
            <a:ext cx="3852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効果</a:t>
            </a:r>
            <a:endParaRPr lang="ja-JP" altLang="en-US" sz="1400" dirty="0">
              <a:solidFill>
                <a:prstClr val="black"/>
              </a:solidFill>
            </a:endParaRPr>
          </a:p>
        </p:txBody>
      </p:sp>
      <p:sp>
        <p:nvSpPr>
          <p:cNvPr id="39" name="テキスト ボックス 38"/>
          <p:cNvSpPr txBox="1"/>
          <p:nvPr/>
        </p:nvSpPr>
        <p:spPr>
          <a:xfrm>
            <a:off x="226020" y="5598709"/>
            <a:ext cx="3852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普及のポイント</a:t>
            </a:r>
            <a:endParaRPr lang="ja-JP" altLang="en-US" sz="1400" dirty="0">
              <a:solidFill>
                <a:prstClr val="black"/>
              </a:solidFill>
            </a:endParaRPr>
          </a:p>
        </p:txBody>
      </p:sp>
      <p:sp>
        <p:nvSpPr>
          <p:cNvPr id="40" name="正方形/長方形 39"/>
          <p:cNvSpPr/>
          <p:nvPr/>
        </p:nvSpPr>
        <p:spPr>
          <a:xfrm>
            <a:off x="286603" y="5906486"/>
            <a:ext cx="3713897" cy="523220"/>
          </a:xfrm>
          <a:prstGeom prst="rect">
            <a:avLst/>
          </a:prstGeom>
        </p:spPr>
        <p:txBody>
          <a:bodyPr wrap="square">
            <a:spAutoFit/>
          </a:bodyPr>
          <a:lstStyle/>
          <a:p>
            <a:pPr marL="180975" lvl="1" indent="-180975">
              <a:buFont typeface="Arial" pitchFamily="34" charset="0"/>
              <a:buChar char="•"/>
            </a:pPr>
            <a:r>
              <a:rPr kumimoji="0" lang="ja-JP" altLang="en-US" sz="1400" kern="0" dirty="0" smtClean="0">
                <a:solidFill>
                  <a:sysClr val="windowText" lastClr="000000"/>
                </a:solidFill>
                <a:latin typeface="ＭＳ Ｐゴシック" panose="020B0600070205080204" pitchFamily="50" charset="-128"/>
                <a:cs typeface="メイリオ" pitchFamily="50" charset="-128"/>
              </a:rPr>
              <a:t>全国の自治体の公共施設情報等のオープンデータ化</a:t>
            </a:r>
            <a:endParaRPr kumimoji="0" lang="en-US" altLang="ja-JP" sz="1400" kern="0" dirty="0" smtClean="0">
              <a:solidFill>
                <a:sysClr val="windowText" lastClr="000000"/>
              </a:solidFill>
              <a:latin typeface="ＭＳ Ｐゴシック" panose="020B0600070205080204" pitchFamily="50" charset="-128"/>
              <a:cs typeface="メイリオ" pitchFamily="50" charset="-128"/>
            </a:endParaRPr>
          </a:p>
        </p:txBody>
      </p:sp>
      <p:pic>
        <p:nvPicPr>
          <p:cNvPr id="1027" name="Picture 3"/>
          <p:cNvPicPr>
            <a:picLocks noChangeAspect="1" noChangeArrowheads="1"/>
          </p:cNvPicPr>
          <p:nvPr/>
        </p:nvPicPr>
        <p:blipFill>
          <a:blip r:embed="rId4" cstate="print"/>
          <a:srcRect/>
          <a:stretch>
            <a:fillRect/>
          </a:stretch>
        </p:blipFill>
        <p:spPr bwMode="auto">
          <a:xfrm>
            <a:off x="4276838" y="1206856"/>
            <a:ext cx="4671908" cy="3627759"/>
          </a:xfrm>
          <a:prstGeom prst="rect">
            <a:avLst/>
          </a:prstGeom>
          <a:noFill/>
          <a:ln w="9525">
            <a:solidFill>
              <a:schemeClr val="tx1">
                <a:lumMod val="50000"/>
                <a:lumOff val="50000"/>
              </a:schemeClr>
            </a:solid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６</a:t>
            </a:r>
            <a:r>
              <a:rPr lang="en-US" altLang="ja-JP" dirty="0" smtClean="0"/>
              <a:t>-</a:t>
            </a:r>
            <a:r>
              <a:rPr lang="ja-JP" altLang="en-US" dirty="0" smtClean="0"/>
              <a:t>３．情報サービスの実証：公共施設運営市民参加支援サービス</a:t>
            </a:r>
            <a:endParaRPr kumimoji="1" lang="ja-JP" altLang="en-US" dirty="0"/>
          </a:p>
        </p:txBody>
      </p:sp>
      <p:sp>
        <p:nvSpPr>
          <p:cNvPr id="73" name="正方形/長方形 72"/>
          <p:cNvSpPr/>
          <p:nvPr/>
        </p:nvSpPr>
        <p:spPr>
          <a:xfrm>
            <a:off x="4323338" y="5400675"/>
            <a:ext cx="4820661" cy="461665"/>
          </a:xfrm>
          <a:prstGeom prst="rect">
            <a:avLst/>
          </a:prstGeom>
        </p:spPr>
        <p:txBody>
          <a:bodyPr wrap="square">
            <a:spAutoFit/>
          </a:bodyPr>
          <a:lstStyle/>
          <a:p>
            <a:pPr marL="180975" lvl="1" indent="-180975">
              <a:buFont typeface="Wingdings" pitchFamily="2" charset="2"/>
              <a:buChar char="l"/>
            </a:pPr>
            <a:r>
              <a:rPr lang="ja-JP" altLang="en-US" sz="1200" dirty="0" smtClean="0"/>
              <a:t>施設名称、所在地、緯度・経度、担当部局、施設種別</a:t>
            </a:r>
            <a:endParaRPr lang="en-US" altLang="ja-JP" sz="1200" dirty="0" smtClean="0"/>
          </a:p>
          <a:p>
            <a:pPr marL="180975" lvl="1" indent="-180975">
              <a:buFont typeface="Wingdings" pitchFamily="2" charset="2"/>
              <a:buChar char="l"/>
            </a:pPr>
            <a:r>
              <a:rPr lang="ja-JP" altLang="en-US" sz="1200" dirty="0" smtClean="0"/>
              <a:t>イベント、コメント</a:t>
            </a:r>
            <a:endParaRPr lang="en-US" altLang="ja-JP" sz="1200" dirty="0" smtClean="0"/>
          </a:p>
        </p:txBody>
      </p:sp>
      <p:sp>
        <p:nvSpPr>
          <p:cNvPr id="17" name="スライド番号プレースホルダ 16"/>
          <p:cNvSpPr>
            <a:spLocks noGrp="1"/>
          </p:cNvSpPr>
          <p:nvPr>
            <p:ph type="sldNum" sz="quarter" idx="4"/>
          </p:nvPr>
        </p:nvSpPr>
        <p:spPr/>
        <p:txBody>
          <a:bodyPr/>
          <a:lstStyle/>
          <a:p>
            <a:fld id="{582DF298-D7A2-4B20-BEC1-6098A5F3190C}" type="slidenum">
              <a:rPr kumimoji="1" lang="ja-JP" altLang="en-US" smtClean="0"/>
              <a:pPr/>
              <a:t>8</a:t>
            </a:fld>
            <a:endParaRPr kumimoji="1" lang="ja-JP" altLang="en-US"/>
          </a:p>
        </p:txBody>
      </p:sp>
      <p:sp>
        <p:nvSpPr>
          <p:cNvPr id="19" name="テキスト ボックス 18"/>
          <p:cNvSpPr txBox="1"/>
          <p:nvPr/>
        </p:nvSpPr>
        <p:spPr>
          <a:xfrm>
            <a:off x="4268746" y="849086"/>
            <a:ext cx="4680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利用</a:t>
            </a:r>
            <a:r>
              <a:rPr lang="ja-JP" altLang="en-US" sz="1400" dirty="0">
                <a:solidFill>
                  <a:prstClr val="black"/>
                </a:solidFill>
              </a:rPr>
              <a:t>シーン</a:t>
            </a:r>
          </a:p>
        </p:txBody>
      </p:sp>
      <p:sp>
        <p:nvSpPr>
          <p:cNvPr id="21" name="テキスト ボックス 20"/>
          <p:cNvSpPr txBox="1"/>
          <p:nvPr/>
        </p:nvSpPr>
        <p:spPr>
          <a:xfrm>
            <a:off x="4268746" y="5031343"/>
            <a:ext cx="4680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利用データ</a:t>
            </a:r>
            <a:endParaRPr lang="ja-JP" altLang="en-US" sz="1400" dirty="0">
              <a:solidFill>
                <a:prstClr val="black"/>
              </a:solidFill>
            </a:endParaRPr>
          </a:p>
        </p:txBody>
      </p:sp>
      <p:pic>
        <p:nvPicPr>
          <p:cNvPr id="2050" name="Picture 2"/>
          <p:cNvPicPr>
            <a:picLocks noChangeAspect="1" noChangeArrowheads="1"/>
          </p:cNvPicPr>
          <p:nvPr/>
        </p:nvPicPr>
        <p:blipFill>
          <a:blip r:embed="rId2" cstate="print"/>
          <a:srcRect/>
          <a:stretch>
            <a:fillRect/>
          </a:stretch>
        </p:blipFill>
        <p:spPr bwMode="auto">
          <a:xfrm>
            <a:off x="4268746" y="1319290"/>
            <a:ext cx="4680000" cy="3440260"/>
          </a:xfrm>
          <a:prstGeom prst="rect">
            <a:avLst/>
          </a:prstGeom>
          <a:noFill/>
          <a:ln w="9525">
            <a:solidFill>
              <a:schemeClr val="tx1">
                <a:lumMod val="50000"/>
                <a:lumOff val="50000"/>
              </a:schemeClr>
            </a:solidFill>
            <a:miter lim="800000"/>
            <a:headEnd/>
            <a:tailEnd/>
          </a:ln>
          <a:effectLst/>
        </p:spPr>
      </p:pic>
      <p:sp>
        <p:nvSpPr>
          <p:cNvPr id="22" name="正方形/長方形 21"/>
          <p:cNvSpPr/>
          <p:nvPr/>
        </p:nvSpPr>
        <p:spPr>
          <a:xfrm>
            <a:off x="280612" y="1218418"/>
            <a:ext cx="3834188" cy="646331"/>
          </a:xfrm>
          <a:prstGeom prst="rect">
            <a:avLst/>
          </a:prstGeom>
        </p:spPr>
        <p:txBody>
          <a:bodyPr wrap="square">
            <a:spAutoFit/>
          </a:bodyPr>
          <a:lstStyle/>
          <a:p>
            <a:r>
              <a:rPr lang="ja-JP" altLang="ja-JP" sz="1200" dirty="0" smtClean="0"/>
              <a:t>公共施設等情報、イベント、コメント等を組み合わせて地図上に表示するほか、イベントを検索できる機能を提供する。</a:t>
            </a:r>
            <a:endParaRPr lang="ja-JP" altLang="en-US" sz="1200" dirty="0"/>
          </a:p>
        </p:txBody>
      </p:sp>
      <p:grpSp>
        <p:nvGrpSpPr>
          <p:cNvPr id="24" name="グループ化 22"/>
          <p:cNvGrpSpPr/>
          <p:nvPr/>
        </p:nvGrpSpPr>
        <p:grpSpPr>
          <a:xfrm>
            <a:off x="500893" y="1878825"/>
            <a:ext cx="3222540" cy="2253377"/>
            <a:chOff x="369223" y="1944660"/>
            <a:chExt cx="2820916" cy="1972539"/>
          </a:xfrm>
        </p:grpSpPr>
        <p:pic>
          <p:nvPicPr>
            <p:cNvPr id="25" name="図 24" descr="図1.png"/>
            <p:cNvPicPr>
              <a:picLocks noChangeAspect="1"/>
            </p:cNvPicPr>
            <p:nvPr/>
          </p:nvPicPr>
          <p:blipFill>
            <a:blip r:embed="rId3" cstate="print"/>
            <a:stretch>
              <a:fillRect/>
            </a:stretch>
          </p:blipFill>
          <p:spPr>
            <a:xfrm>
              <a:off x="369223" y="1944660"/>
              <a:ext cx="2123188" cy="1224136"/>
            </a:xfrm>
            <a:prstGeom prst="rect">
              <a:avLst/>
            </a:prstGeom>
            <a:ln>
              <a:solidFill>
                <a:schemeClr val="tx1"/>
              </a:solidFill>
            </a:ln>
          </p:spPr>
        </p:pic>
        <p:pic>
          <p:nvPicPr>
            <p:cNvPr id="26" name="図 25"/>
            <p:cNvPicPr>
              <a:picLocks noChangeAspect="1"/>
            </p:cNvPicPr>
            <p:nvPr/>
          </p:nvPicPr>
          <p:blipFill>
            <a:blip r:embed="rId4" cstate="screen">
              <a:extLst>
                <a:ext uri="{28A0092B-C50C-407E-A947-70E740481C1C}">
                  <a14:useLocalDpi xmlns:a14="http://schemas.microsoft.com/office/drawing/2010/main" xmlns="" val="0"/>
                </a:ext>
              </a:extLst>
            </a:blip>
            <a:srcRect/>
            <a:stretch>
              <a:fillRect/>
            </a:stretch>
          </p:blipFill>
          <p:spPr>
            <a:xfrm>
              <a:off x="2293751" y="2342800"/>
              <a:ext cx="896388" cy="1152128"/>
            </a:xfrm>
            <a:prstGeom prst="rect">
              <a:avLst/>
            </a:prstGeom>
            <a:ln>
              <a:solidFill>
                <a:schemeClr val="tx1"/>
              </a:solidFill>
            </a:ln>
          </p:spPr>
        </p:pic>
        <p:sp>
          <p:nvSpPr>
            <p:cNvPr id="27" name="正方形/長方形 26"/>
            <p:cNvSpPr/>
            <p:nvPr/>
          </p:nvSpPr>
          <p:spPr>
            <a:xfrm>
              <a:off x="2038011" y="3517089"/>
              <a:ext cx="1152128" cy="400110"/>
            </a:xfrm>
            <a:prstGeom prst="rect">
              <a:avLst/>
            </a:prstGeom>
            <a:solidFill>
              <a:schemeClr val="bg1"/>
            </a:solidFill>
            <a:effectLst>
              <a:softEdge rad="63500"/>
            </a:effectLst>
          </p:spPr>
          <p:txBody>
            <a:bodyPr wrap="square">
              <a:spAutoFit/>
            </a:bodyPr>
            <a:lstStyle/>
            <a:p>
              <a:pPr algn="r"/>
              <a:r>
                <a:rPr lang="ja-JP" altLang="en-US" sz="1000" dirty="0" smtClean="0"/>
                <a:t>施設にイベントを</a:t>
              </a:r>
              <a:r>
                <a:rPr lang="en-US" altLang="ja-JP" sz="1000" dirty="0" smtClean="0"/>
                <a:t/>
              </a:r>
              <a:br>
                <a:rPr lang="en-US" altLang="ja-JP" sz="1000" dirty="0" smtClean="0"/>
              </a:br>
              <a:r>
                <a:rPr lang="ja-JP" altLang="en-US" sz="1000" dirty="0" smtClean="0"/>
                <a:t>登録＆閲覧</a:t>
              </a:r>
              <a:endParaRPr lang="en-US" altLang="ja-JP" sz="1000" dirty="0" smtClean="0"/>
            </a:p>
          </p:txBody>
        </p:sp>
        <p:sp>
          <p:nvSpPr>
            <p:cNvPr id="28" name="円/楕円 27"/>
            <p:cNvSpPr/>
            <p:nvPr/>
          </p:nvSpPr>
          <p:spPr>
            <a:xfrm>
              <a:off x="1576756" y="2342800"/>
              <a:ext cx="216024" cy="216024"/>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矢印コネクタ 28"/>
            <p:cNvCxnSpPr>
              <a:stCxn id="28" idx="6"/>
              <a:endCxn id="26" idx="1"/>
            </p:cNvCxnSpPr>
            <p:nvPr/>
          </p:nvCxnSpPr>
          <p:spPr>
            <a:xfrm>
              <a:off x="1792780" y="2450812"/>
              <a:ext cx="500971" cy="468052"/>
            </a:xfrm>
            <a:prstGeom prst="straightConnector1">
              <a:avLst/>
            </a:prstGeom>
            <a:ln w="28575">
              <a:solidFill>
                <a:srgbClr val="C0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30" name="テキスト ボックス 29"/>
            <p:cNvSpPr txBox="1"/>
            <p:nvPr/>
          </p:nvSpPr>
          <p:spPr>
            <a:xfrm>
              <a:off x="1547040" y="2342800"/>
              <a:ext cx="287258" cy="215444"/>
            </a:xfrm>
            <a:prstGeom prst="rect">
              <a:avLst/>
            </a:prstGeom>
            <a:noFill/>
          </p:spPr>
          <p:txBody>
            <a:bodyPr wrap="none" rtlCol="0">
              <a:spAutoFit/>
            </a:bodyPr>
            <a:lstStyle/>
            <a:p>
              <a:r>
                <a:rPr kumimoji="1" lang="ja-JP" altLang="en-US" sz="800" dirty="0" smtClean="0">
                  <a:solidFill>
                    <a:schemeClr val="accent4">
                      <a:lumMod val="75000"/>
                    </a:schemeClr>
                  </a:solidFill>
                </a:rPr>
                <a:t>★</a:t>
              </a:r>
              <a:endParaRPr kumimoji="1" lang="ja-JP" altLang="en-US" sz="800" dirty="0">
                <a:solidFill>
                  <a:schemeClr val="accent4">
                    <a:lumMod val="75000"/>
                  </a:schemeClr>
                </a:solidFill>
              </a:endParaRPr>
            </a:p>
          </p:txBody>
        </p:sp>
      </p:grpSp>
      <p:sp>
        <p:nvSpPr>
          <p:cNvPr id="31" name="正方形/長方形 30"/>
          <p:cNvSpPr/>
          <p:nvPr/>
        </p:nvSpPr>
        <p:spPr>
          <a:xfrm>
            <a:off x="286603" y="4439934"/>
            <a:ext cx="3713897" cy="1169551"/>
          </a:xfrm>
          <a:prstGeom prst="rect">
            <a:avLst/>
          </a:prstGeom>
        </p:spPr>
        <p:txBody>
          <a:bodyPr wrap="square">
            <a:spAutoFit/>
          </a:bodyPr>
          <a:lstStyle/>
          <a:p>
            <a:pPr marL="180975" lvl="1" indent="-180975">
              <a:buFont typeface="Arial" pitchFamily="34" charset="0"/>
              <a:buChar char="•"/>
            </a:pPr>
            <a:r>
              <a:rPr lang="ja-JP" altLang="en-US" sz="1400" dirty="0" smtClean="0"/>
              <a:t>公共施設で開催されるイベント等を登録することで、地域住民の利便性向上や地域のコミュニティ形成に寄与</a:t>
            </a:r>
            <a:r>
              <a:rPr lang="ja-JP" altLang="en-US" sz="1400" dirty="0" smtClean="0"/>
              <a:t>する</a:t>
            </a:r>
            <a:endParaRPr lang="en-US" altLang="ja-JP" sz="1400" dirty="0" smtClean="0"/>
          </a:p>
          <a:p>
            <a:pPr marL="180975" lvl="1" indent="-180975">
              <a:buFont typeface="Arial" pitchFamily="34" charset="0"/>
              <a:buChar char="•"/>
            </a:pPr>
            <a:r>
              <a:rPr lang="ja-JP" altLang="en-US" sz="1400" dirty="0" smtClean="0"/>
              <a:t>また市民と自治体が双方向でコミュニケーションが取れるツールとして期待が</a:t>
            </a:r>
            <a:r>
              <a:rPr lang="ja-JP" altLang="en-US" sz="1400" dirty="0" smtClean="0"/>
              <a:t>できる</a:t>
            </a:r>
            <a:endParaRPr lang="ja-JP" altLang="en-US" sz="1400" dirty="0" smtClean="0"/>
          </a:p>
        </p:txBody>
      </p:sp>
      <p:sp>
        <p:nvSpPr>
          <p:cNvPr id="32" name="テキスト ボックス 31"/>
          <p:cNvSpPr txBox="1"/>
          <p:nvPr/>
        </p:nvSpPr>
        <p:spPr>
          <a:xfrm>
            <a:off x="226019" y="849086"/>
            <a:ext cx="3852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サービス概要</a:t>
            </a:r>
            <a:endParaRPr lang="ja-JP" altLang="en-US" sz="1400" dirty="0">
              <a:solidFill>
                <a:prstClr val="black"/>
              </a:solidFill>
            </a:endParaRPr>
          </a:p>
        </p:txBody>
      </p:sp>
      <p:sp>
        <p:nvSpPr>
          <p:cNvPr id="33" name="テキスト ボックス 32"/>
          <p:cNvSpPr txBox="1"/>
          <p:nvPr/>
        </p:nvSpPr>
        <p:spPr>
          <a:xfrm>
            <a:off x="226020" y="4132157"/>
            <a:ext cx="3852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効果</a:t>
            </a:r>
            <a:endParaRPr lang="ja-JP" altLang="en-US" sz="1400" dirty="0">
              <a:solidFill>
                <a:prstClr val="black"/>
              </a:solidFill>
            </a:endParaRPr>
          </a:p>
        </p:txBody>
      </p:sp>
      <p:sp>
        <p:nvSpPr>
          <p:cNvPr id="34" name="正方形/長方形 33"/>
          <p:cNvSpPr/>
          <p:nvPr/>
        </p:nvSpPr>
        <p:spPr>
          <a:xfrm>
            <a:off x="286603" y="5967676"/>
            <a:ext cx="3713897" cy="523220"/>
          </a:xfrm>
          <a:prstGeom prst="rect">
            <a:avLst/>
          </a:prstGeom>
        </p:spPr>
        <p:txBody>
          <a:bodyPr wrap="square">
            <a:spAutoFit/>
          </a:bodyPr>
          <a:lstStyle/>
          <a:p>
            <a:pPr marL="180975" lvl="1" indent="-180975">
              <a:buFont typeface="Arial" pitchFamily="34" charset="0"/>
              <a:buChar char="•"/>
            </a:pPr>
            <a:r>
              <a:rPr lang="ja-JP" altLang="en-US" sz="1400" dirty="0" smtClean="0"/>
              <a:t>市民参加型の政策や活動のモチベーションアップにつながる仕掛け</a:t>
            </a:r>
          </a:p>
        </p:txBody>
      </p:sp>
      <p:sp>
        <p:nvSpPr>
          <p:cNvPr id="35" name="テキスト ボックス 34"/>
          <p:cNvSpPr txBox="1"/>
          <p:nvPr/>
        </p:nvSpPr>
        <p:spPr>
          <a:xfrm>
            <a:off x="226020" y="5659899"/>
            <a:ext cx="3852000" cy="307777"/>
          </a:xfrm>
          <a:prstGeom prst="rect">
            <a:avLst/>
          </a:prstGeom>
          <a:solidFill>
            <a:schemeClr val="accent1">
              <a:lumMod val="40000"/>
              <a:lumOff val="60000"/>
            </a:schemeClr>
          </a:solidFill>
        </p:spPr>
        <p:txBody>
          <a:bodyPr wrap="square" rtlCol="0">
            <a:spAutoFit/>
          </a:bodyPr>
          <a:lstStyle/>
          <a:p>
            <a:pPr algn="ctr"/>
            <a:r>
              <a:rPr lang="ja-JP" altLang="en-US" sz="1400" dirty="0" smtClean="0">
                <a:solidFill>
                  <a:prstClr val="black"/>
                </a:solidFill>
              </a:rPr>
              <a:t>普及のポイント</a:t>
            </a:r>
            <a:endParaRPr lang="ja-JP" altLang="en-US" sz="1400" dirty="0">
              <a:solidFill>
                <a:prstClr val="black"/>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T戦2014v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豆蔵IT戦2014（ロゴ付き）">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IT戦2014v2</Template>
  <TotalTime>2133</TotalTime>
  <Words>3523</Words>
  <Application>Microsoft Office PowerPoint</Application>
  <PresentationFormat>画面に合わせる (4:3)</PresentationFormat>
  <Paragraphs>445</Paragraphs>
  <Slides>14</Slides>
  <Notes>1</Notes>
  <HiddenSlides>0</HiddenSlides>
  <MMClips>0</MMClips>
  <ScaleCrop>false</ScaleCrop>
  <HeadingPairs>
    <vt:vector size="4" baseType="variant">
      <vt:variant>
        <vt:lpstr>テーマ</vt:lpstr>
      </vt:variant>
      <vt:variant>
        <vt:i4>2</vt:i4>
      </vt:variant>
      <vt:variant>
        <vt:lpstr>スライド タイトル</vt:lpstr>
      </vt:variant>
      <vt:variant>
        <vt:i4>14</vt:i4>
      </vt:variant>
    </vt:vector>
  </HeadingPairs>
  <TitlesOfParts>
    <vt:vector size="16" baseType="lpstr">
      <vt:lpstr>IT戦2014v2</vt:lpstr>
      <vt:lpstr>豆蔵IT戦2014（ロゴ付き）</vt:lpstr>
      <vt:lpstr>平成26年度 情報流通連携基盤の公共施設等情報における実証 報告書（概要版）</vt:lpstr>
      <vt:lpstr>１．実証背景・目的</vt:lpstr>
      <vt:lpstr>２．実証概要</vt:lpstr>
      <vt:lpstr>３．公共施設等情報のデータ規格</vt:lpstr>
      <vt:lpstr>４．公共施設等情報流通連携基盤システムの構築</vt:lpstr>
      <vt:lpstr>５．公共施設等情報等のオープンデータ化の実証</vt:lpstr>
      <vt:lpstr>６-１．情報サービスの実証：公共施設情報提供サービス</vt:lpstr>
      <vt:lpstr>６-２．情報サービスの実証：公共施設白書情報公開サービス</vt:lpstr>
      <vt:lpstr>６-３．情報サービスの実証：公共施設運営市民参加支援サービス</vt:lpstr>
      <vt:lpstr>７．公共施設等情報の利活用促進のための普及活動</vt:lpstr>
      <vt:lpstr>８-１．継続運用・普及に係る計画（マクロ視野の課題・解決策）</vt:lpstr>
      <vt:lpstr>８-２．継続運用・普及に係る計画</vt:lpstr>
      <vt:lpstr>９．固定資産台帳の利活用ユースケース</vt:lpstr>
      <vt:lpstr>１０．総括</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情報流通連携基盤の公共施設等情報における実証」報告書（概要版）</dc:title>
  <dc:subject>平成26年度情報流通連携基盤の公共施設等情報における実証に係る請負</dc:subject>
  <dc:creator>株式会社豆蔵</dc:creator>
  <cp:keywords>オープンデータ,固定資産台帳,公共施設マネージメント</cp:keywords>
  <dc:description>平成26年度オープンデータ実証実験の報告書（概要版）です。</dc:description>
  <cp:lastModifiedBy>nakayama</cp:lastModifiedBy>
  <cp:revision>100</cp:revision>
  <dcterms:created xsi:type="dcterms:W3CDTF">2015-03-17T13:38:54Z</dcterms:created>
  <dcterms:modified xsi:type="dcterms:W3CDTF">2015-04-05T23:23:47Z</dcterms:modified>
  <cp:category>報告書</cp:category>
</cp:coreProperties>
</file>