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0" r:id="rId3"/>
    <p:sldId id="263" r:id="rId4"/>
    <p:sldId id="257" r:id="rId5"/>
    <p:sldId id="264" r:id="rId6"/>
    <p:sldId id="258" r:id="rId7"/>
    <p:sldId id="265" r:id="rId8"/>
    <p:sldId id="266" r:id="rId9"/>
    <p:sldId id="259" r:id="rId10"/>
    <p:sldId id="260" r:id="rId11"/>
    <p:sldId id="267" r:id="rId12"/>
    <p:sldId id="261" r:id="rId13"/>
    <p:sldId id="268" r:id="rId14"/>
    <p:sldId id="262" r:id="rId15"/>
    <p:sldId id="269" r:id="rId1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00" autoAdjust="0"/>
    <p:restoredTop sz="94660"/>
  </p:normalViewPr>
  <p:slideViewPr>
    <p:cSldViewPr>
      <p:cViewPr varScale="1">
        <p:scale>
          <a:sx n="85" d="100"/>
          <a:sy n="85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04272-3BBC-4BDF-8667-BAC8D0239304}" type="datetimeFigureOut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56748-1F2D-41F9-985C-CC59E203EF8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6241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D024-6E4C-4C9C-A3F6-506132E593CD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010400" y="6503548"/>
            <a:ext cx="2133600" cy="365125"/>
          </a:xfrm>
        </p:spPr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050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05AD5-F879-4B50-A4A3-A832D4F72630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348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7DBB-DE52-4D69-9949-27A1242E118D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923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5EA45-86B5-424E-BA18-813B0EF407A4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7307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BA197-8FCA-4A30-9A78-56315456BC3F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011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CAA7A-0EEE-482B-BF6A-10A3BE41B8B1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503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07CBE-8515-4A88-B1A6-6DD951A1B5B6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9995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1A033-FC91-4F22-B6F2-033EC1738292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7458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1FC0-4E21-4D66-9991-38210B9B5C62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945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BA5CA-D29D-4448-8942-4C50A25AA1B9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238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DF44F-5E78-44A0-9C47-6791949B0CD3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856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EEF96-E945-427A-AF51-65B57C82AA0C}" type="datetime1">
              <a:rPr kumimoji="1" lang="ja-JP" altLang="en-US" smtClean="0"/>
              <a:t>2015/6/2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DAB15-CBFE-4F4D-8B1E-53921E07EA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9084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j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vled.or.jp/" TargetMode="External"/><Relationship Id="rId4" Type="http://schemas.openxmlformats.org/officeDocument/2006/relationships/hyperlink" Target="http://www.soumu.go.jp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2195736" y="2312050"/>
            <a:ext cx="4786888" cy="2185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40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オープンデータシティ</a:t>
            </a:r>
            <a:endParaRPr lang="en-US" altLang="ja-JP" sz="4000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400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イメージスケッチ</a:t>
            </a:r>
            <a:r>
              <a:rPr lang="ja-JP" altLang="en-US" sz="400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原画集</a:t>
            </a:r>
            <a:endParaRPr lang="en-US" altLang="ja-JP" sz="4000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lang="en-US" altLang="zh-TW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zh-TW" sz="28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2015.03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165304"/>
            <a:ext cx="912456" cy="31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1307992" y="6174903"/>
            <a:ext cx="54457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  <a:hlinkClick r:id="rId3"/>
              </a:rPr>
              <a:t>CC BY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  <a:hlinkClick r:id="rId3"/>
              </a:rPr>
              <a:t> </a:t>
            </a:r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  <a:hlinkClick r:id="rId3"/>
              </a:rPr>
              <a:t>4.0</a:t>
            </a:r>
            <a:r>
              <a:rPr lang="ja-JP" altLang="en-US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  <a:hlinkClick r:id="rId3"/>
              </a:rPr>
              <a:t>（表示 </a:t>
            </a:r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  <a:hlinkClick r:id="rId3"/>
              </a:rPr>
              <a:t>4.0 </a:t>
            </a:r>
            <a:r>
              <a:rPr lang="ja-JP" altLang="en-US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  <a:hlinkClick r:id="rId3"/>
              </a:rPr>
              <a:t>国際）</a:t>
            </a:r>
            <a:r>
              <a:rPr lang="ja-JP" altLang="en-US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著作権者：</a:t>
            </a:r>
            <a:r>
              <a:rPr lang="ja-JP" altLang="en-US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  <a:hlinkClick r:id="rId4"/>
              </a:rPr>
              <a:t>総務省</a:t>
            </a:r>
            <a:r>
              <a:rPr lang="ja-JP" altLang="en-US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（情報流通行政局）、</a:t>
            </a:r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  <a:hlinkClick r:id="rId5"/>
              </a:rPr>
              <a:t>VLED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61957" y="5805264"/>
            <a:ext cx="7234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この画像は誰でも自由に使うことができます。改変、商用利用、なんでも</a:t>
            </a:r>
            <a:r>
              <a:rPr kumimoji="1"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OK</a:t>
            </a:r>
            <a:r>
              <a:rPr kumimoji="1" lang="ja-JP" altLang="en-US" sz="12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です。著作権者を表記しなくてもよいです。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195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31311" cy="631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9760" y="-12574"/>
            <a:ext cx="1279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５．ヘルスケア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3600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84" y="1074965"/>
            <a:ext cx="7007583" cy="484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9760" y="-12574"/>
            <a:ext cx="1279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５．ヘルスケア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314216" y="6109846"/>
            <a:ext cx="1761840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データを大量処理するスーパーコンピュータ（イメージ）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6" name="直線コネクタ 5"/>
          <p:cNvCxnSpPr/>
          <p:nvPr/>
        </p:nvCxnSpPr>
        <p:spPr>
          <a:xfrm flipH="1">
            <a:off x="3347864" y="3453674"/>
            <a:ext cx="1271544" cy="254367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5277072" y="694091"/>
            <a:ext cx="453970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散歩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228184" y="788116"/>
            <a:ext cx="769763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サイクリング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608064" y="1319771"/>
            <a:ext cx="490840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ゴルフ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7717896" y="2149438"/>
            <a:ext cx="1128835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山登り・ハイキング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275145" y="788116"/>
            <a:ext cx="442750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ヨット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982473" y="694091"/>
            <a:ext cx="1103187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家族の</a:t>
            </a:r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食事</a:t>
            </a:r>
            <a:r>
              <a:rPr lang="ja-JP" altLang="en-US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管理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80402" y="949739"/>
            <a:ext cx="1556836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生産者の顔が見える野菜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50823" y="2254200"/>
            <a:ext cx="1529586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データに基づくトレーニング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1" name="直線コネクタ 20"/>
          <p:cNvCxnSpPr/>
          <p:nvPr/>
        </p:nvCxnSpPr>
        <p:spPr>
          <a:xfrm>
            <a:off x="2014331" y="1203655"/>
            <a:ext cx="260959" cy="39793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>
            <a:off x="1880409" y="2508116"/>
            <a:ext cx="432003" cy="68091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flipH="1">
            <a:off x="3779912" y="948007"/>
            <a:ext cx="305748" cy="145859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>
            <a:off x="5176564" y="915074"/>
            <a:ext cx="201016" cy="1201431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/>
          <p:cNvCxnSpPr/>
          <p:nvPr/>
        </p:nvCxnSpPr>
        <p:spPr>
          <a:xfrm flipH="1">
            <a:off x="5504057" y="1000571"/>
            <a:ext cx="724127" cy="89231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7672650" y="4140257"/>
            <a:ext cx="790601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通勤・通学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7968140" y="3554518"/>
            <a:ext cx="745717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ショッピング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40" name="直線コネクタ 39"/>
          <p:cNvCxnSpPr/>
          <p:nvPr/>
        </p:nvCxnSpPr>
        <p:spPr>
          <a:xfrm flipH="1">
            <a:off x="6228184" y="1573687"/>
            <a:ext cx="1379880" cy="68051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 flipH="1">
            <a:off x="6441995" y="1062908"/>
            <a:ext cx="833151" cy="71757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/>
        </p:nvCxnSpPr>
        <p:spPr>
          <a:xfrm flipH="1">
            <a:off x="7164288" y="2403354"/>
            <a:ext cx="553608" cy="324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 flipH="1" flipV="1">
            <a:off x="7496520" y="3453674"/>
            <a:ext cx="471620" cy="10084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/>
          <p:cNvCxnSpPr/>
          <p:nvPr/>
        </p:nvCxnSpPr>
        <p:spPr>
          <a:xfrm flipH="1">
            <a:off x="7226534" y="4140257"/>
            <a:ext cx="471620" cy="7653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/>
          <p:cNvSpPr txBox="1"/>
          <p:nvPr/>
        </p:nvSpPr>
        <p:spPr>
          <a:xfrm>
            <a:off x="6916412" y="5946280"/>
            <a:ext cx="1512477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自己</a:t>
            </a:r>
            <a:r>
              <a:rPr lang="ja-JP" altLang="en-US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データ</a:t>
            </a:r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r>
              <a:rPr lang="ja-JP" altLang="en-US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可視化</a:t>
            </a:r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とデータに基づく健康管理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H="1" flipV="1">
            <a:off x="6441995" y="5425808"/>
            <a:ext cx="476129" cy="498045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テキスト ボックス 61"/>
          <p:cNvSpPr txBox="1"/>
          <p:nvPr/>
        </p:nvSpPr>
        <p:spPr>
          <a:xfrm>
            <a:off x="451302" y="4692715"/>
            <a:ext cx="654346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ダイエット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63" name="直線コネクタ 62"/>
          <p:cNvCxnSpPr/>
          <p:nvPr/>
        </p:nvCxnSpPr>
        <p:spPr>
          <a:xfrm flipV="1">
            <a:off x="1105648" y="3898768"/>
            <a:ext cx="1467723" cy="7939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テキスト ボックス 66"/>
          <p:cNvSpPr txBox="1"/>
          <p:nvPr/>
        </p:nvSpPr>
        <p:spPr>
          <a:xfrm>
            <a:off x="687448" y="5746076"/>
            <a:ext cx="1737976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乳幼児やペットの健康管理も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68" name="直線コネクタ 67"/>
          <p:cNvCxnSpPr/>
          <p:nvPr/>
        </p:nvCxnSpPr>
        <p:spPr>
          <a:xfrm flipH="1" flipV="1">
            <a:off x="2096410" y="5061240"/>
            <a:ext cx="329014" cy="68483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/>
          <p:cNvSpPr txBox="1"/>
          <p:nvPr/>
        </p:nvSpPr>
        <p:spPr>
          <a:xfrm>
            <a:off x="233264" y="320718"/>
            <a:ext cx="86409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・自己データを</a:t>
            </a:r>
            <a:r>
              <a:rPr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記録・可視化</a:t>
            </a:r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して、健康管理に活用。匿名化した大量のデータを解析して医療技術開発などにも活用。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4177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04664"/>
            <a:ext cx="7940894" cy="64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9760" y="-12574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６．産業・技術開発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5324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405" y="1313202"/>
            <a:ext cx="5902943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9760" y="-12574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６．産業・技術開発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33264" y="320718"/>
            <a:ext cx="86409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・世界中の様々な研究者がデータを公開し研究することで</a:t>
            </a:r>
            <a:r>
              <a:rPr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、オープン</a:t>
            </a:r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イノベーションを推進。（図の地域はあくまでもイメージ。）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55576" y="1633450"/>
            <a:ext cx="487634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スイス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7" name="直線コネクタ 6"/>
          <p:cNvCxnSpPr/>
          <p:nvPr/>
        </p:nvCxnSpPr>
        <p:spPr>
          <a:xfrm>
            <a:off x="1243210" y="1633450"/>
            <a:ext cx="2032646" cy="6513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7812360" y="1887366"/>
            <a:ext cx="574196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チベット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 flipV="1">
            <a:off x="5851722" y="1887366"/>
            <a:ext cx="1960638" cy="79208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7964760" y="2552496"/>
            <a:ext cx="494046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ロシア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5" name="直線コネクタ 14"/>
          <p:cNvCxnSpPr/>
          <p:nvPr/>
        </p:nvCxnSpPr>
        <p:spPr>
          <a:xfrm flipV="1">
            <a:off x="6732240" y="2552496"/>
            <a:ext cx="1232520" cy="48699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7888832" y="3327526"/>
            <a:ext cx="670376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ヨーロッパ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9" name="直線コネクタ 18"/>
          <p:cNvCxnSpPr/>
          <p:nvPr/>
        </p:nvCxnSpPr>
        <p:spPr>
          <a:xfrm>
            <a:off x="6012160" y="3191894"/>
            <a:ext cx="1876672" cy="13563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7903729" y="4136672"/>
            <a:ext cx="453970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中東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 flipV="1">
            <a:off x="6588224" y="4136672"/>
            <a:ext cx="1318588" cy="25391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7135516" y="5729480"/>
            <a:ext cx="551754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アフリカ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7" name="直線コネクタ 26"/>
          <p:cNvCxnSpPr/>
          <p:nvPr/>
        </p:nvCxnSpPr>
        <p:spPr>
          <a:xfrm>
            <a:off x="6444208" y="5381642"/>
            <a:ext cx="691308" cy="34783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621305" y="3454484"/>
            <a:ext cx="553357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アメリカ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3" name="直線コネクタ 32"/>
          <p:cNvCxnSpPr/>
          <p:nvPr/>
        </p:nvCxnSpPr>
        <p:spPr>
          <a:xfrm>
            <a:off x="1174662" y="3454485"/>
            <a:ext cx="1309106" cy="25729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/>
          <p:cNvSpPr txBox="1"/>
          <p:nvPr/>
        </p:nvSpPr>
        <p:spPr>
          <a:xfrm>
            <a:off x="439721" y="2298580"/>
            <a:ext cx="593432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エジプト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8" name="直線コネクタ 37"/>
          <p:cNvCxnSpPr/>
          <p:nvPr/>
        </p:nvCxnSpPr>
        <p:spPr>
          <a:xfrm>
            <a:off x="999393" y="2307446"/>
            <a:ext cx="2636503" cy="49896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/>
          <p:cNvSpPr txBox="1"/>
          <p:nvPr/>
        </p:nvSpPr>
        <p:spPr>
          <a:xfrm>
            <a:off x="818210" y="4468777"/>
            <a:ext cx="748923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アラブ諸国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43" name="直線コネクタ 42"/>
          <p:cNvCxnSpPr/>
          <p:nvPr/>
        </p:nvCxnSpPr>
        <p:spPr>
          <a:xfrm flipV="1">
            <a:off x="1567133" y="3711778"/>
            <a:ext cx="2212779" cy="75700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/>
          <p:cNvSpPr txBox="1"/>
          <p:nvPr/>
        </p:nvSpPr>
        <p:spPr>
          <a:xfrm>
            <a:off x="467343" y="5983396"/>
            <a:ext cx="1523174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クラウドでつながるイメージ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49" name="直線コネクタ 48"/>
          <p:cNvCxnSpPr/>
          <p:nvPr/>
        </p:nvCxnSpPr>
        <p:spPr>
          <a:xfrm flipV="1">
            <a:off x="1990517" y="5057618"/>
            <a:ext cx="683005" cy="92577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テキスト ボックス 51"/>
          <p:cNvSpPr txBox="1"/>
          <p:nvPr/>
        </p:nvSpPr>
        <p:spPr>
          <a:xfrm>
            <a:off x="5168384" y="908720"/>
            <a:ext cx="2489784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通信衛星（</a:t>
            </a:r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世界規模でつながるイメージ）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53" name="直線コネクタ 52"/>
          <p:cNvCxnSpPr/>
          <p:nvPr/>
        </p:nvCxnSpPr>
        <p:spPr>
          <a:xfrm flipV="1">
            <a:off x="4481876" y="1162636"/>
            <a:ext cx="686508" cy="47081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/>
          <p:cNvSpPr txBox="1"/>
          <p:nvPr/>
        </p:nvSpPr>
        <p:spPr>
          <a:xfrm>
            <a:off x="7271061" y="4917168"/>
            <a:ext cx="1271502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ドローン（イメージ）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56" name="直線コネクタ 55"/>
          <p:cNvCxnSpPr/>
          <p:nvPr/>
        </p:nvCxnSpPr>
        <p:spPr>
          <a:xfrm>
            <a:off x="5851722" y="4390588"/>
            <a:ext cx="1419339" cy="52658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363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3022"/>
            <a:ext cx="8729823" cy="6404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9760" y="-12574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７．教育・人材育成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471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70402"/>
            <a:ext cx="7001631" cy="5137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9760" y="-12574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７．教育・人材育成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15</a:t>
            </a:fld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67544" y="6181854"/>
            <a:ext cx="2339102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小学生による英語でのプレゼンテーション</a:t>
            </a:r>
            <a:endParaRPr kumimoji="1"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外国人</a:t>
            </a:r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に自分の住む地域の魅力を説明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7" name="直線コネクタ 6"/>
          <p:cNvCxnSpPr/>
          <p:nvPr/>
        </p:nvCxnSpPr>
        <p:spPr>
          <a:xfrm flipV="1">
            <a:off x="2806646" y="3734698"/>
            <a:ext cx="901258" cy="247272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5580112" y="6262645"/>
            <a:ext cx="2105063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パソコン組み立て・プログラミング</a:t>
            </a:r>
            <a:r>
              <a:rPr lang="ja-JP" altLang="en-US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教室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 flipV="1">
            <a:off x="5580112" y="5246867"/>
            <a:ext cx="360040" cy="101577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404223" y="1161302"/>
            <a:ext cx="1287532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自分たちの街の地図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6" name="直線コネクタ 15"/>
          <p:cNvCxnSpPr/>
          <p:nvPr/>
        </p:nvCxnSpPr>
        <p:spPr>
          <a:xfrm>
            <a:off x="1691755" y="1161302"/>
            <a:ext cx="792013" cy="136289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7731310" y="1715793"/>
            <a:ext cx="1059906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緑が豊かな団地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0" name="直線コネクタ 19"/>
          <p:cNvCxnSpPr/>
          <p:nvPr/>
        </p:nvCxnSpPr>
        <p:spPr>
          <a:xfrm flipV="1">
            <a:off x="7236296" y="1969709"/>
            <a:ext cx="495014" cy="706891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3923928" y="816486"/>
            <a:ext cx="588623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図書館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627784" y="835771"/>
            <a:ext cx="857927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中心市街地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942552" y="896990"/>
            <a:ext cx="723275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寺社仏閣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236296" y="3839161"/>
            <a:ext cx="963725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戸建て住宅地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8" name="直線コネクタ 27"/>
          <p:cNvCxnSpPr/>
          <p:nvPr/>
        </p:nvCxnSpPr>
        <p:spPr>
          <a:xfrm>
            <a:off x="5580112" y="3446666"/>
            <a:ext cx="1656184" cy="392495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V="1">
            <a:off x="5292080" y="1150906"/>
            <a:ext cx="648072" cy="85560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 flipH="1" flipV="1">
            <a:off x="3923928" y="1070402"/>
            <a:ext cx="216024" cy="43204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/>
          <p:cNvCxnSpPr/>
          <p:nvPr/>
        </p:nvCxnSpPr>
        <p:spPr>
          <a:xfrm flipH="1" flipV="1">
            <a:off x="3470997" y="1072236"/>
            <a:ext cx="560943" cy="172635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/>
          <p:cNvSpPr txBox="1"/>
          <p:nvPr/>
        </p:nvSpPr>
        <p:spPr>
          <a:xfrm>
            <a:off x="6916179" y="5781105"/>
            <a:ext cx="1406154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パーツや回路の説明図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41" name="直線コネクタ 40"/>
          <p:cNvCxnSpPr/>
          <p:nvPr/>
        </p:nvCxnSpPr>
        <p:spPr>
          <a:xfrm flipH="1" flipV="1">
            <a:off x="6804248" y="4971061"/>
            <a:ext cx="111932" cy="810045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テキスト ボックス 45"/>
          <p:cNvSpPr txBox="1"/>
          <p:nvPr/>
        </p:nvSpPr>
        <p:spPr>
          <a:xfrm>
            <a:off x="233264" y="320718"/>
            <a:ext cx="8640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・英語学習の一環として、海外からの留学生などに、子どもたち（小学生）が自分たちの住む街の魅力</a:t>
            </a:r>
            <a:r>
              <a:rPr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を調べて、英語でプレゼンテーション。</a:t>
            </a:r>
            <a:endParaRPr lang="en-US" altLang="ja-JP" sz="1050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85725" indent="-85725"/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・小学生向けプログラミング教室も。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5552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362"/>
            <a:ext cx="9147289" cy="605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9741" y="-2300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１．</a:t>
            </a:r>
            <a:r>
              <a:rPr lang="zh-TW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外国人</a:t>
            </a:r>
            <a:r>
              <a:rPr lang="zh-TW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旅行者受入環境整備</a:t>
            </a:r>
          </a:p>
        </p:txBody>
      </p:sp>
    </p:spTree>
    <p:extLst>
      <p:ext uri="{BB962C8B-B14F-4D97-AF65-F5344CB8AC3E}">
        <p14:creationId xmlns:p14="http://schemas.microsoft.com/office/powerpoint/2010/main" val="2460465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04520"/>
            <a:ext cx="6969028" cy="461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9741" y="-2300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１．</a:t>
            </a:r>
            <a:r>
              <a:rPr lang="zh-TW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外国人</a:t>
            </a:r>
            <a:r>
              <a:rPr lang="zh-TW" altLang="en-US" sz="1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旅行者受入環境整備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91127" y="977096"/>
            <a:ext cx="2632452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空港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・目的地まで交通案内や両替などもスムーズに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79512" y="320340"/>
            <a:ext cx="8640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自動翻訳などによるコミュニケーション支援、キャッシュレスでの支払い、公共交通機関の案内・誘導、ハラルなど各国の文化・習慣に合わせた対応など、外国人旅行者が快適・便利に過ごせるための様々なおもてなしサービスを提供。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20032" y="1853392"/>
            <a:ext cx="1691489" cy="5770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レストラン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・注文や支払いも簡単</a:t>
            </a:r>
            <a:endParaRPr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・ハラルやアレルギーにも対応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818152" y="918491"/>
            <a:ext cx="2286203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観光案内所・コンシェルジュ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・希望に合わせた観光ルート紹介・予約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515295" y="6061203"/>
            <a:ext cx="1292341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交番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困ったときは交番に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452045" y="5853454"/>
            <a:ext cx="1759915" cy="5770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ナビゲーション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pPr marL="92075" indent="-92075"/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・目的地までの経路案内や観光情報、イベント情報なども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7308304" y="5461774"/>
            <a:ext cx="1656184" cy="5770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交通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pPr marL="92075" indent="-92075"/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・経路検索、予約、支払いなども簡単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20032" y="5070471"/>
            <a:ext cx="1426827" cy="5770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ビジネス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pPr marL="92075" indent="-92075"/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・様々なビジネスニーズにも対応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2" name="直線コネクタ 21"/>
          <p:cNvCxnSpPr/>
          <p:nvPr/>
        </p:nvCxnSpPr>
        <p:spPr>
          <a:xfrm>
            <a:off x="1911521" y="2430473"/>
            <a:ext cx="284215" cy="92651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H="1">
            <a:off x="3907642" y="1333989"/>
            <a:ext cx="1910510" cy="187898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flipH="1" flipV="1">
            <a:off x="7164288" y="4874631"/>
            <a:ext cx="144016" cy="58733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 flipH="1" flipV="1">
            <a:off x="5148065" y="5461775"/>
            <a:ext cx="367230" cy="59942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>
            <a:off x="1646859" y="5070471"/>
            <a:ext cx="908917" cy="8672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>
            <a:off x="3623579" y="1392594"/>
            <a:ext cx="163665" cy="74933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/>
          <p:cNvCxnSpPr/>
          <p:nvPr/>
        </p:nvCxnSpPr>
        <p:spPr>
          <a:xfrm flipV="1">
            <a:off x="2452045" y="5070471"/>
            <a:ext cx="895820" cy="78298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6468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-11252" y="0"/>
            <a:ext cx="27109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２．</a:t>
            </a:r>
            <a:r>
              <a:rPr lang="ja-JP" altLang="en-US" sz="1400" b="1" dirty="0" err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障がい</a:t>
            </a:r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者への理解・環境整備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6305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115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307" y="1124744"/>
            <a:ext cx="6620873" cy="44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-11252" y="0"/>
            <a:ext cx="27109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２．</a:t>
            </a:r>
            <a:r>
              <a:rPr lang="ja-JP" altLang="en-US" sz="1400" b="1" dirty="0" err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障がい</a:t>
            </a:r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者への理解・環境整備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5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1520" y="5676958"/>
            <a:ext cx="2504212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err="1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視覚障がい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者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・音声と振動などで目的地までナビゲーション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6" name="直線コネクタ 5"/>
          <p:cNvCxnSpPr/>
          <p:nvPr/>
        </p:nvCxnSpPr>
        <p:spPr>
          <a:xfrm flipH="1">
            <a:off x="2755732" y="4927619"/>
            <a:ext cx="46407" cy="74933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3327188" y="5884707"/>
            <a:ext cx="2066591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車いす利用者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・車いすで移動しやすい経路を案内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 flipH="1">
            <a:off x="3327188" y="4725144"/>
            <a:ext cx="668748" cy="115956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6444208" y="5676958"/>
            <a:ext cx="2304255" cy="5770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050" b="1" dirty="0" err="1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聴覚</a:t>
            </a:r>
            <a:r>
              <a:rPr lang="ja-JP" altLang="en-US" sz="1050" b="1" dirty="0" err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障がい</a:t>
            </a:r>
            <a:r>
              <a:rPr lang="ja-JP" altLang="en-US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者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pPr marL="85725" indent="-85725"/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・文字＋自動翻訳で外国のひとともコミュニケーション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6" name="直線コネクタ 15"/>
          <p:cNvCxnSpPr/>
          <p:nvPr/>
        </p:nvCxnSpPr>
        <p:spPr>
          <a:xfrm>
            <a:off x="5652120" y="4149080"/>
            <a:ext cx="792088" cy="152787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 flipV="1">
            <a:off x="6372200" y="4149080"/>
            <a:ext cx="1872208" cy="57606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8244408" y="4149080"/>
            <a:ext cx="720080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介助犬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33264" y="425653"/>
            <a:ext cx="86409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・障がいの程度やニーズに応じた支援サービスなどを提供。もちろん外国語自動翻訳などにも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対応</a:t>
            </a:r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。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6479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092615" cy="6299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-1245" y="-12574"/>
            <a:ext cx="2685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３．海外への和食や食文化の</a:t>
            </a:r>
            <a:r>
              <a:rPr lang="en-US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79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01" y="1348235"/>
            <a:ext cx="6963838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-1245" y="-12574"/>
            <a:ext cx="2685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３．海外への和食や食文化の</a:t>
            </a:r>
            <a:r>
              <a:rPr lang="en-US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707254" y="994680"/>
            <a:ext cx="1045479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酒蔵めぐりツアー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6" name="直線コネクタ 5"/>
          <p:cNvCxnSpPr/>
          <p:nvPr/>
        </p:nvCxnSpPr>
        <p:spPr>
          <a:xfrm flipH="1">
            <a:off x="3885654" y="1256310"/>
            <a:ext cx="867079" cy="66052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1691680" y="6292262"/>
            <a:ext cx="1899485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海外からの留学生による和食や食文化の</a:t>
            </a:r>
            <a:r>
              <a:rPr lang="en-US" altLang="ja-JP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</a:t>
            </a:r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コンテスト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8" name="直線コネクタ 7"/>
          <p:cNvCxnSpPr/>
          <p:nvPr/>
        </p:nvCxnSpPr>
        <p:spPr>
          <a:xfrm flipH="1">
            <a:off x="3591165" y="4509120"/>
            <a:ext cx="18180" cy="178314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6172244" y="5749806"/>
            <a:ext cx="1127232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和食（田舎膳）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33264" y="3022793"/>
            <a:ext cx="1622560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器も重要な食文化のひとつ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>
            <a:off x="1869398" y="3052410"/>
            <a:ext cx="542362" cy="30458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6080819" y="5246277"/>
            <a:ext cx="91425" cy="50352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2431452" y="894935"/>
            <a:ext cx="817853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古い</a:t>
            </a:r>
            <a:r>
              <a:rPr lang="ja-JP" altLang="en-US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街並み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3249305" y="1115971"/>
            <a:ext cx="288032" cy="46452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1415428" y="1486220"/>
            <a:ext cx="453970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盆栽</a:t>
            </a:r>
            <a:endParaRPr kumimoji="1"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0" name="直線コネクタ 29"/>
          <p:cNvCxnSpPr/>
          <p:nvPr/>
        </p:nvCxnSpPr>
        <p:spPr>
          <a:xfrm>
            <a:off x="1869398" y="1707457"/>
            <a:ext cx="830394" cy="6535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5317629" y="833098"/>
            <a:ext cx="1526380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レストランでの</a:t>
            </a:r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和食体験。</a:t>
            </a:r>
            <a:endParaRPr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日本酒の振る舞いも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4" name="直線コネクタ 33"/>
          <p:cNvCxnSpPr/>
          <p:nvPr/>
        </p:nvCxnSpPr>
        <p:spPr>
          <a:xfrm flipH="1">
            <a:off x="4845520" y="1256310"/>
            <a:ext cx="485045" cy="202039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/>
          <p:cNvSpPr txBox="1"/>
          <p:nvPr/>
        </p:nvSpPr>
        <p:spPr>
          <a:xfrm>
            <a:off x="7052773" y="1015531"/>
            <a:ext cx="453970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農村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41" name="直線コネクタ 40"/>
          <p:cNvCxnSpPr/>
          <p:nvPr/>
        </p:nvCxnSpPr>
        <p:spPr>
          <a:xfrm flipH="1">
            <a:off x="6172244" y="1256310"/>
            <a:ext cx="920036" cy="101019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テキスト ボックス 45"/>
          <p:cNvSpPr txBox="1"/>
          <p:nvPr/>
        </p:nvSpPr>
        <p:spPr>
          <a:xfrm>
            <a:off x="7642795" y="4532129"/>
            <a:ext cx="1032655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板前による調理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48" name="直線コネクタ 47"/>
          <p:cNvCxnSpPr/>
          <p:nvPr/>
        </p:nvCxnSpPr>
        <p:spPr>
          <a:xfrm flipH="1" flipV="1">
            <a:off x="7642795" y="4149080"/>
            <a:ext cx="1" cy="38305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テキスト ボックス 51"/>
          <p:cNvSpPr txBox="1"/>
          <p:nvPr/>
        </p:nvSpPr>
        <p:spPr>
          <a:xfrm>
            <a:off x="7792019" y="1437324"/>
            <a:ext cx="319318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漁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53" name="直線コネクタ 52"/>
          <p:cNvCxnSpPr/>
          <p:nvPr/>
        </p:nvCxnSpPr>
        <p:spPr>
          <a:xfrm flipH="1">
            <a:off x="7660872" y="1691240"/>
            <a:ext cx="136544" cy="72964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820769" y="1892477"/>
            <a:ext cx="410690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踊り</a:t>
            </a:r>
            <a:endParaRPr kumimoji="1"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59" name="直線コネクタ 58"/>
          <p:cNvCxnSpPr/>
          <p:nvPr/>
        </p:nvCxnSpPr>
        <p:spPr>
          <a:xfrm>
            <a:off x="1191404" y="2146393"/>
            <a:ext cx="1426979" cy="778551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テキスト ボックス 62"/>
          <p:cNvSpPr txBox="1"/>
          <p:nvPr/>
        </p:nvSpPr>
        <p:spPr>
          <a:xfrm>
            <a:off x="233264" y="320718"/>
            <a:ext cx="86409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・海外に和食や日本の食文化の魅力を</a:t>
            </a:r>
            <a:r>
              <a:rPr kumimoji="1" lang="en-US" altLang="ja-JP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</a:t>
            </a:r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する。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9817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04665"/>
            <a:ext cx="8352928" cy="640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9760" y="-12574"/>
            <a:ext cx="26725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４．都市イメージ向上・転入促進</a:t>
            </a:r>
            <a:endParaRPr lang="ja-JP" altLang="en-US" sz="14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2295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058" y="1196752"/>
            <a:ext cx="6380522" cy="489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9760" y="-12574"/>
            <a:ext cx="26725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４．都市イメージ向上・転入促進</a:t>
            </a:r>
            <a:endParaRPr lang="ja-JP" altLang="en-US" sz="14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DAB15-CBFE-4F4D-8B1E-53921E07EAAB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74806" y="5892982"/>
            <a:ext cx="2452916" cy="5770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・自分で比較できる</a:t>
            </a:r>
            <a:endParaRPr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・サポートスタアッフも</a:t>
            </a:r>
            <a:endParaRPr kumimoji="1"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・自宅の</a:t>
            </a:r>
            <a:r>
              <a:rPr lang="en-US" altLang="ja-JP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PC</a:t>
            </a:r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やモバイル端末からも利用可能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6" name="直線コネクタ 5"/>
          <p:cNvCxnSpPr/>
          <p:nvPr/>
        </p:nvCxnSpPr>
        <p:spPr>
          <a:xfrm flipH="1">
            <a:off x="3127722" y="5143643"/>
            <a:ext cx="97704" cy="75804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5618368" y="5901691"/>
            <a:ext cx="2626040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不動産会社でのアドバイスサービス</a:t>
            </a:r>
            <a:r>
              <a:rPr kumimoji="1" lang="en-US" altLang="ja-JP" sz="105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</a:p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・複数の引越し先候補地域を比較検討できる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8" name="直線コネクタ 7"/>
          <p:cNvCxnSpPr/>
          <p:nvPr/>
        </p:nvCxnSpPr>
        <p:spPr>
          <a:xfrm>
            <a:off x="5257718" y="3933056"/>
            <a:ext cx="360650" cy="1968635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233264" y="320718"/>
            <a:ext cx="86409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kumimoji="1" lang="ja-JP" altLang="en-US" sz="105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・複数の地域の暮らしやすさや魅力などを比較検討できる。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39271" y="3725307"/>
            <a:ext cx="1194558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・通勤通学条件</a:t>
            </a:r>
            <a:endParaRPr kumimoji="1"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・公共施設充実度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3" name="直線コネクタ 12"/>
          <p:cNvCxnSpPr/>
          <p:nvPr/>
        </p:nvCxnSpPr>
        <p:spPr>
          <a:xfrm flipH="1">
            <a:off x="1722130" y="3284984"/>
            <a:ext cx="608860" cy="44032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656550" y="1195959"/>
            <a:ext cx="1579278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・地域のマップ</a:t>
            </a:r>
            <a:endParaRPr kumimoji="1"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・地形図やハザードマップも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8" name="直線コネクタ 17"/>
          <p:cNvCxnSpPr/>
          <p:nvPr/>
        </p:nvCxnSpPr>
        <p:spPr>
          <a:xfrm flipH="1" flipV="1">
            <a:off x="2235828" y="1611458"/>
            <a:ext cx="383194" cy="305374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/>
          <p:cNvSpPr txBox="1"/>
          <p:nvPr/>
        </p:nvSpPr>
        <p:spPr>
          <a:xfrm>
            <a:off x="4932319" y="939837"/>
            <a:ext cx="1276311" cy="25391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・様々な条件を比較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2" name="直線コネクタ 21"/>
          <p:cNvCxnSpPr>
            <a:endCxn id="4098" idx="0"/>
          </p:cNvCxnSpPr>
          <p:nvPr/>
        </p:nvCxnSpPr>
        <p:spPr>
          <a:xfrm flipV="1">
            <a:off x="4347214" y="1196752"/>
            <a:ext cx="585105" cy="115212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7227534" y="1609740"/>
            <a:ext cx="898003" cy="4154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・街並み</a:t>
            </a:r>
            <a:endParaRPr kumimoji="1" lang="en-US" altLang="ja-JP" sz="105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05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・暮らしやすさ</a:t>
            </a:r>
            <a:endParaRPr kumimoji="1" lang="ja-JP" altLang="en-US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6" name="直線コネクタ 25"/>
          <p:cNvCxnSpPr/>
          <p:nvPr/>
        </p:nvCxnSpPr>
        <p:spPr>
          <a:xfrm flipV="1">
            <a:off x="6363438" y="2025238"/>
            <a:ext cx="864096" cy="53966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411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745</Words>
  <Application>Microsoft Office PowerPoint</Application>
  <PresentationFormat>画面に合わせる (4:3)</PresentationFormat>
  <Paragraphs>125</Paragraphs>
  <Slides>15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6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村上　文洋</dc:creator>
  <cp:lastModifiedBy>総務省</cp:lastModifiedBy>
  <cp:revision>69</cp:revision>
  <dcterms:created xsi:type="dcterms:W3CDTF">2015-03-30T04:51:55Z</dcterms:created>
  <dcterms:modified xsi:type="dcterms:W3CDTF">2015-06-02T08:10:15Z</dcterms:modified>
</cp:coreProperties>
</file>