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61" r:id="rId3"/>
    <p:sldId id="259" r:id="rId4"/>
    <p:sldId id="258" r:id="rId5"/>
    <p:sldId id="257" r:id="rId6"/>
    <p:sldId id="260" r:id="rId7"/>
    <p:sldId id="262" r:id="rId8"/>
    <p:sldId id="265" r:id="rId9"/>
    <p:sldId id="263" r:id="rId10"/>
    <p:sldId id="264" r:id="rId11"/>
  </p:sldIdLst>
  <p:sldSz cx="12801600" cy="9601200" type="A3"/>
  <p:notesSz cx="6807200" cy="9939338"/>
  <p:defaultTextStyle>
    <a:defPPr>
      <a:defRPr lang="ja-JP"/>
    </a:defPPr>
    <a:lvl1pPr marL="0" algn="l" defTabSz="1280160" rtl="0" eaLnBrk="1" latinLnBrk="0" hangingPunct="1">
      <a:defRPr kumimoji="1" sz="2500" kern="1200">
        <a:solidFill>
          <a:schemeClr val="tx1"/>
        </a:solidFill>
        <a:latin typeface="+mn-lt"/>
        <a:ea typeface="+mn-ea"/>
        <a:cs typeface="+mn-cs"/>
      </a:defRPr>
    </a:lvl1pPr>
    <a:lvl2pPr marL="640080" algn="l" defTabSz="1280160" rtl="0" eaLnBrk="1" latinLnBrk="0" hangingPunct="1">
      <a:defRPr kumimoji="1" sz="2500" kern="1200">
        <a:solidFill>
          <a:schemeClr val="tx1"/>
        </a:solidFill>
        <a:latin typeface="+mn-lt"/>
        <a:ea typeface="+mn-ea"/>
        <a:cs typeface="+mn-cs"/>
      </a:defRPr>
    </a:lvl2pPr>
    <a:lvl3pPr marL="1280160" algn="l" defTabSz="1280160" rtl="0" eaLnBrk="1" latinLnBrk="0" hangingPunct="1">
      <a:defRPr kumimoji="1" sz="2500" kern="1200">
        <a:solidFill>
          <a:schemeClr val="tx1"/>
        </a:solidFill>
        <a:latin typeface="+mn-lt"/>
        <a:ea typeface="+mn-ea"/>
        <a:cs typeface="+mn-cs"/>
      </a:defRPr>
    </a:lvl3pPr>
    <a:lvl4pPr marL="1920240" algn="l" defTabSz="1280160" rtl="0" eaLnBrk="1" latinLnBrk="0" hangingPunct="1">
      <a:defRPr kumimoji="1" sz="2500" kern="1200">
        <a:solidFill>
          <a:schemeClr val="tx1"/>
        </a:solidFill>
        <a:latin typeface="+mn-lt"/>
        <a:ea typeface="+mn-ea"/>
        <a:cs typeface="+mn-cs"/>
      </a:defRPr>
    </a:lvl4pPr>
    <a:lvl5pPr marL="2560320" algn="l" defTabSz="1280160" rtl="0" eaLnBrk="1" latinLnBrk="0" hangingPunct="1">
      <a:defRPr kumimoji="1" sz="2500" kern="1200">
        <a:solidFill>
          <a:schemeClr val="tx1"/>
        </a:solidFill>
        <a:latin typeface="+mn-lt"/>
        <a:ea typeface="+mn-ea"/>
        <a:cs typeface="+mn-cs"/>
      </a:defRPr>
    </a:lvl5pPr>
    <a:lvl6pPr marL="3200400" algn="l" defTabSz="1280160" rtl="0" eaLnBrk="1" latinLnBrk="0" hangingPunct="1">
      <a:defRPr kumimoji="1" sz="2500" kern="1200">
        <a:solidFill>
          <a:schemeClr val="tx1"/>
        </a:solidFill>
        <a:latin typeface="+mn-lt"/>
        <a:ea typeface="+mn-ea"/>
        <a:cs typeface="+mn-cs"/>
      </a:defRPr>
    </a:lvl6pPr>
    <a:lvl7pPr marL="3840480" algn="l" defTabSz="1280160" rtl="0" eaLnBrk="1" latinLnBrk="0" hangingPunct="1">
      <a:defRPr kumimoji="1" sz="2500" kern="1200">
        <a:solidFill>
          <a:schemeClr val="tx1"/>
        </a:solidFill>
        <a:latin typeface="+mn-lt"/>
        <a:ea typeface="+mn-ea"/>
        <a:cs typeface="+mn-cs"/>
      </a:defRPr>
    </a:lvl7pPr>
    <a:lvl8pPr marL="4480560" algn="l" defTabSz="1280160" rtl="0" eaLnBrk="1" latinLnBrk="0" hangingPunct="1">
      <a:defRPr kumimoji="1" sz="2500" kern="1200">
        <a:solidFill>
          <a:schemeClr val="tx1"/>
        </a:solidFill>
        <a:latin typeface="+mn-lt"/>
        <a:ea typeface="+mn-ea"/>
        <a:cs typeface="+mn-cs"/>
      </a:defRPr>
    </a:lvl8pPr>
    <a:lvl9pPr marL="5120640" algn="l" defTabSz="1280160" rtl="0" eaLnBrk="1" latinLnBrk="0" hangingPunct="1">
      <a:defRPr kumimoji="1" sz="25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FF"/>
    <a:srgbClr val="CCFFCC"/>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4232" autoAdjust="0"/>
    <p:restoredTop sz="94660"/>
  </p:normalViewPr>
  <p:slideViewPr>
    <p:cSldViewPr>
      <p:cViewPr>
        <p:scale>
          <a:sx n="100" d="100"/>
          <a:sy n="100" d="100"/>
        </p:scale>
        <p:origin x="-72" y="708"/>
      </p:cViewPr>
      <p:guideLst>
        <p:guide orient="horz" pos="3024"/>
        <p:guide pos="403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787" cy="496967"/>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838" y="0"/>
            <a:ext cx="2949787" cy="496967"/>
          </a:xfrm>
          <a:prstGeom prst="rect">
            <a:avLst/>
          </a:prstGeom>
        </p:spPr>
        <p:txBody>
          <a:bodyPr vert="horz" lIns="91440" tIns="45720" rIns="91440" bIns="45720" rtlCol="0"/>
          <a:lstStyle>
            <a:lvl1pPr algn="r">
              <a:defRPr sz="1200"/>
            </a:lvl1pPr>
          </a:lstStyle>
          <a:p>
            <a:fld id="{3326F9AA-EA99-4F8E-88E7-36CACDAF52F5}" type="datetimeFigureOut">
              <a:rPr kumimoji="1" lang="ja-JP" altLang="en-US" smtClean="0"/>
              <a:t>2015/6/2</a:t>
            </a:fld>
            <a:endParaRPr kumimoji="1" lang="ja-JP" altLang="en-US"/>
          </a:p>
        </p:txBody>
      </p:sp>
      <p:sp>
        <p:nvSpPr>
          <p:cNvPr id="4" name="スライド イメージ プレースホルダー 3"/>
          <p:cNvSpPr>
            <a:spLocks noGrp="1" noRot="1" noChangeAspect="1"/>
          </p:cNvSpPr>
          <p:nvPr>
            <p:ph type="sldImg" idx="2"/>
          </p:nvPr>
        </p:nvSpPr>
        <p:spPr>
          <a:xfrm>
            <a:off x="920750" y="746125"/>
            <a:ext cx="4965700" cy="372586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720" y="4721186"/>
            <a:ext cx="5445760" cy="4472702"/>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9440646"/>
            <a:ext cx="2949787" cy="49696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838" y="9440646"/>
            <a:ext cx="2949787" cy="496967"/>
          </a:xfrm>
          <a:prstGeom prst="rect">
            <a:avLst/>
          </a:prstGeom>
        </p:spPr>
        <p:txBody>
          <a:bodyPr vert="horz" lIns="91440" tIns="45720" rIns="91440" bIns="45720" rtlCol="0" anchor="b"/>
          <a:lstStyle>
            <a:lvl1pPr algn="r">
              <a:defRPr sz="1200"/>
            </a:lvl1pPr>
          </a:lstStyle>
          <a:p>
            <a:fld id="{71EA30D4-1996-440F-857A-D0BE6FF509AB}" type="slidenum">
              <a:rPr kumimoji="1" lang="ja-JP" altLang="en-US" smtClean="0"/>
              <a:t>‹#›</a:t>
            </a:fld>
            <a:endParaRPr kumimoji="1" lang="ja-JP" altLang="en-US"/>
          </a:p>
        </p:txBody>
      </p:sp>
    </p:spTree>
    <p:extLst>
      <p:ext uri="{BB962C8B-B14F-4D97-AF65-F5344CB8AC3E}">
        <p14:creationId xmlns:p14="http://schemas.microsoft.com/office/powerpoint/2010/main" val="3596041951"/>
      </p:ext>
    </p:extLst>
  </p:cSld>
  <p:clrMap bg1="lt1" tx1="dk1" bg2="lt2" tx2="dk2" accent1="accent1" accent2="accent2" accent3="accent3" accent4="accent4" accent5="accent5" accent6="accent6" hlink="hlink" folHlink="folHlink"/>
  <p:notesStyle>
    <a:lvl1pPr marL="0" algn="l" defTabSz="1280160" rtl="0" eaLnBrk="1" latinLnBrk="0" hangingPunct="1">
      <a:defRPr kumimoji="1" sz="1700" kern="1200">
        <a:solidFill>
          <a:schemeClr val="tx1"/>
        </a:solidFill>
        <a:latin typeface="+mn-lt"/>
        <a:ea typeface="+mn-ea"/>
        <a:cs typeface="+mn-cs"/>
      </a:defRPr>
    </a:lvl1pPr>
    <a:lvl2pPr marL="640080" algn="l" defTabSz="1280160" rtl="0" eaLnBrk="1" latinLnBrk="0" hangingPunct="1">
      <a:defRPr kumimoji="1" sz="1700" kern="1200">
        <a:solidFill>
          <a:schemeClr val="tx1"/>
        </a:solidFill>
        <a:latin typeface="+mn-lt"/>
        <a:ea typeface="+mn-ea"/>
        <a:cs typeface="+mn-cs"/>
      </a:defRPr>
    </a:lvl2pPr>
    <a:lvl3pPr marL="1280160" algn="l" defTabSz="1280160" rtl="0" eaLnBrk="1" latinLnBrk="0" hangingPunct="1">
      <a:defRPr kumimoji="1" sz="1700" kern="1200">
        <a:solidFill>
          <a:schemeClr val="tx1"/>
        </a:solidFill>
        <a:latin typeface="+mn-lt"/>
        <a:ea typeface="+mn-ea"/>
        <a:cs typeface="+mn-cs"/>
      </a:defRPr>
    </a:lvl3pPr>
    <a:lvl4pPr marL="1920240" algn="l" defTabSz="1280160" rtl="0" eaLnBrk="1" latinLnBrk="0" hangingPunct="1">
      <a:defRPr kumimoji="1" sz="1700" kern="1200">
        <a:solidFill>
          <a:schemeClr val="tx1"/>
        </a:solidFill>
        <a:latin typeface="+mn-lt"/>
        <a:ea typeface="+mn-ea"/>
        <a:cs typeface="+mn-cs"/>
      </a:defRPr>
    </a:lvl4pPr>
    <a:lvl5pPr marL="2560320" algn="l" defTabSz="1280160" rtl="0" eaLnBrk="1" latinLnBrk="0" hangingPunct="1">
      <a:defRPr kumimoji="1" sz="1700" kern="1200">
        <a:solidFill>
          <a:schemeClr val="tx1"/>
        </a:solidFill>
        <a:latin typeface="+mn-lt"/>
        <a:ea typeface="+mn-ea"/>
        <a:cs typeface="+mn-cs"/>
      </a:defRPr>
    </a:lvl5pPr>
    <a:lvl6pPr marL="3200400" algn="l" defTabSz="1280160" rtl="0" eaLnBrk="1" latinLnBrk="0" hangingPunct="1">
      <a:defRPr kumimoji="1" sz="1700" kern="1200">
        <a:solidFill>
          <a:schemeClr val="tx1"/>
        </a:solidFill>
        <a:latin typeface="+mn-lt"/>
        <a:ea typeface="+mn-ea"/>
        <a:cs typeface="+mn-cs"/>
      </a:defRPr>
    </a:lvl6pPr>
    <a:lvl7pPr marL="3840480" algn="l" defTabSz="1280160" rtl="0" eaLnBrk="1" latinLnBrk="0" hangingPunct="1">
      <a:defRPr kumimoji="1" sz="1700" kern="1200">
        <a:solidFill>
          <a:schemeClr val="tx1"/>
        </a:solidFill>
        <a:latin typeface="+mn-lt"/>
        <a:ea typeface="+mn-ea"/>
        <a:cs typeface="+mn-cs"/>
      </a:defRPr>
    </a:lvl7pPr>
    <a:lvl8pPr marL="4480560" algn="l" defTabSz="1280160" rtl="0" eaLnBrk="1" latinLnBrk="0" hangingPunct="1">
      <a:defRPr kumimoji="1" sz="1700" kern="1200">
        <a:solidFill>
          <a:schemeClr val="tx1"/>
        </a:solidFill>
        <a:latin typeface="+mn-lt"/>
        <a:ea typeface="+mn-ea"/>
        <a:cs typeface="+mn-cs"/>
      </a:defRPr>
    </a:lvl8pPr>
    <a:lvl9pPr marL="5120640" algn="l" defTabSz="1280160" rtl="0" eaLnBrk="1" latinLnBrk="0" hangingPunct="1">
      <a:defRPr kumimoji="1" sz="17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60120" y="2982596"/>
            <a:ext cx="10881360" cy="205803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920240" y="5440680"/>
            <a:ext cx="8961120" cy="2453640"/>
          </a:xfrm>
        </p:spPr>
        <p:txBody>
          <a:bodyPr/>
          <a:lstStyle>
            <a:lvl1pPr marL="0" indent="0" algn="ctr">
              <a:buNone/>
              <a:defRPr>
                <a:solidFill>
                  <a:schemeClr val="tx1">
                    <a:tint val="75000"/>
                  </a:schemeClr>
                </a:solidFill>
              </a:defRPr>
            </a:lvl1pPr>
            <a:lvl2pPr marL="640080" indent="0" algn="ctr">
              <a:buNone/>
              <a:defRPr>
                <a:solidFill>
                  <a:schemeClr val="tx1">
                    <a:tint val="75000"/>
                  </a:schemeClr>
                </a:solidFill>
              </a:defRPr>
            </a:lvl2pPr>
            <a:lvl3pPr marL="1280160" indent="0" algn="ctr">
              <a:buNone/>
              <a:defRPr>
                <a:solidFill>
                  <a:schemeClr val="tx1">
                    <a:tint val="75000"/>
                  </a:schemeClr>
                </a:solidFill>
              </a:defRPr>
            </a:lvl3pPr>
            <a:lvl4pPr marL="1920240" indent="0" algn="ctr">
              <a:buNone/>
              <a:defRPr>
                <a:solidFill>
                  <a:schemeClr val="tx1">
                    <a:tint val="75000"/>
                  </a:schemeClr>
                </a:solidFill>
              </a:defRPr>
            </a:lvl4pPr>
            <a:lvl5pPr marL="2560320" indent="0" algn="ctr">
              <a:buNone/>
              <a:defRPr>
                <a:solidFill>
                  <a:schemeClr val="tx1">
                    <a:tint val="75000"/>
                  </a:schemeClr>
                </a:solidFill>
              </a:defRPr>
            </a:lvl5pPr>
            <a:lvl6pPr marL="3200400" indent="0" algn="ctr">
              <a:buNone/>
              <a:defRPr>
                <a:solidFill>
                  <a:schemeClr val="tx1">
                    <a:tint val="75000"/>
                  </a:schemeClr>
                </a:solidFill>
              </a:defRPr>
            </a:lvl6pPr>
            <a:lvl7pPr marL="3840480" indent="0" algn="ctr">
              <a:buNone/>
              <a:defRPr>
                <a:solidFill>
                  <a:schemeClr val="tx1">
                    <a:tint val="75000"/>
                  </a:schemeClr>
                </a:solidFill>
              </a:defRPr>
            </a:lvl7pPr>
            <a:lvl8pPr marL="4480560" indent="0" algn="ctr">
              <a:buNone/>
              <a:defRPr>
                <a:solidFill>
                  <a:schemeClr val="tx1">
                    <a:tint val="75000"/>
                  </a:schemeClr>
                </a:solidFill>
              </a:defRPr>
            </a:lvl8pPr>
            <a:lvl9pPr marL="512064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4BCB9369-7470-4E36-8D37-CA18C883BC30}" type="datetimeFigureOut">
              <a:rPr kumimoji="1" lang="ja-JP" altLang="en-US" smtClean="0"/>
              <a:t>2015/6/2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741FA7A-C8FC-43AC-A9E6-3C41ED923A89}" type="slidenum">
              <a:rPr kumimoji="1" lang="ja-JP" altLang="en-US" smtClean="0"/>
              <a:t>‹#›</a:t>
            </a:fld>
            <a:endParaRPr kumimoji="1" lang="ja-JP" altLang="en-US"/>
          </a:p>
        </p:txBody>
      </p:sp>
    </p:spTree>
    <p:extLst>
      <p:ext uri="{BB962C8B-B14F-4D97-AF65-F5344CB8AC3E}">
        <p14:creationId xmlns:p14="http://schemas.microsoft.com/office/powerpoint/2010/main" val="11482478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4BCB9369-7470-4E36-8D37-CA18C883BC30}" type="datetimeFigureOut">
              <a:rPr kumimoji="1" lang="ja-JP" altLang="en-US" smtClean="0"/>
              <a:t>2015/6/2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741FA7A-C8FC-43AC-A9E6-3C41ED923A89}" type="slidenum">
              <a:rPr kumimoji="1" lang="ja-JP" altLang="en-US" smtClean="0"/>
              <a:t>‹#›</a:t>
            </a:fld>
            <a:endParaRPr kumimoji="1" lang="ja-JP" altLang="en-US"/>
          </a:p>
        </p:txBody>
      </p:sp>
    </p:spTree>
    <p:extLst>
      <p:ext uri="{BB962C8B-B14F-4D97-AF65-F5344CB8AC3E}">
        <p14:creationId xmlns:p14="http://schemas.microsoft.com/office/powerpoint/2010/main" val="29433328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9281160" y="384494"/>
            <a:ext cx="2880360" cy="819213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640080" y="384494"/>
            <a:ext cx="8427720" cy="819213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4BCB9369-7470-4E36-8D37-CA18C883BC30}" type="datetimeFigureOut">
              <a:rPr kumimoji="1" lang="ja-JP" altLang="en-US" smtClean="0"/>
              <a:t>2015/6/2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741FA7A-C8FC-43AC-A9E6-3C41ED923A89}" type="slidenum">
              <a:rPr kumimoji="1" lang="ja-JP" altLang="en-US" smtClean="0"/>
              <a:t>‹#›</a:t>
            </a:fld>
            <a:endParaRPr kumimoji="1" lang="ja-JP" altLang="en-US"/>
          </a:p>
        </p:txBody>
      </p:sp>
    </p:spTree>
    <p:extLst>
      <p:ext uri="{BB962C8B-B14F-4D97-AF65-F5344CB8AC3E}">
        <p14:creationId xmlns:p14="http://schemas.microsoft.com/office/powerpoint/2010/main" val="2614834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4BCB9369-7470-4E36-8D37-CA18C883BC30}" type="datetimeFigureOut">
              <a:rPr kumimoji="1" lang="ja-JP" altLang="en-US" smtClean="0"/>
              <a:t>2015/6/2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741FA7A-C8FC-43AC-A9E6-3C41ED923A89}" type="slidenum">
              <a:rPr kumimoji="1" lang="ja-JP" altLang="en-US" smtClean="0"/>
              <a:t>‹#›</a:t>
            </a:fld>
            <a:endParaRPr kumimoji="1" lang="ja-JP" altLang="en-US"/>
          </a:p>
        </p:txBody>
      </p:sp>
    </p:spTree>
    <p:extLst>
      <p:ext uri="{BB962C8B-B14F-4D97-AF65-F5344CB8AC3E}">
        <p14:creationId xmlns:p14="http://schemas.microsoft.com/office/powerpoint/2010/main" val="10469553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1011238" y="6169661"/>
            <a:ext cx="10881360" cy="1906905"/>
          </a:xfrm>
        </p:spPr>
        <p:txBody>
          <a:bodyPr anchor="t"/>
          <a:lstStyle>
            <a:lvl1pPr algn="l">
              <a:defRPr sz="56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1011238" y="4069399"/>
            <a:ext cx="10881360" cy="2100262"/>
          </a:xfrm>
        </p:spPr>
        <p:txBody>
          <a:bodyPr anchor="b"/>
          <a:lstStyle>
            <a:lvl1pPr marL="0" indent="0">
              <a:buNone/>
              <a:defRPr sz="2800">
                <a:solidFill>
                  <a:schemeClr val="tx1">
                    <a:tint val="75000"/>
                  </a:schemeClr>
                </a:solidFill>
              </a:defRPr>
            </a:lvl1pPr>
            <a:lvl2pPr marL="640080" indent="0">
              <a:buNone/>
              <a:defRPr sz="2500">
                <a:solidFill>
                  <a:schemeClr val="tx1">
                    <a:tint val="75000"/>
                  </a:schemeClr>
                </a:solidFill>
              </a:defRPr>
            </a:lvl2pPr>
            <a:lvl3pPr marL="1280160" indent="0">
              <a:buNone/>
              <a:defRPr sz="2200">
                <a:solidFill>
                  <a:schemeClr val="tx1">
                    <a:tint val="75000"/>
                  </a:schemeClr>
                </a:solidFill>
              </a:defRPr>
            </a:lvl3pPr>
            <a:lvl4pPr marL="1920240" indent="0">
              <a:buNone/>
              <a:defRPr sz="2000">
                <a:solidFill>
                  <a:schemeClr val="tx1">
                    <a:tint val="75000"/>
                  </a:schemeClr>
                </a:solidFill>
              </a:defRPr>
            </a:lvl4pPr>
            <a:lvl5pPr marL="2560320" indent="0">
              <a:buNone/>
              <a:defRPr sz="2000">
                <a:solidFill>
                  <a:schemeClr val="tx1">
                    <a:tint val="75000"/>
                  </a:schemeClr>
                </a:solidFill>
              </a:defRPr>
            </a:lvl5pPr>
            <a:lvl6pPr marL="3200400" indent="0">
              <a:buNone/>
              <a:defRPr sz="2000">
                <a:solidFill>
                  <a:schemeClr val="tx1">
                    <a:tint val="75000"/>
                  </a:schemeClr>
                </a:solidFill>
              </a:defRPr>
            </a:lvl6pPr>
            <a:lvl7pPr marL="3840480" indent="0">
              <a:buNone/>
              <a:defRPr sz="2000">
                <a:solidFill>
                  <a:schemeClr val="tx1">
                    <a:tint val="75000"/>
                  </a:schemeClr>
                </a:solidFill>
              </a:defRPr>
            </a:lvl7pPr>
            <a:lvl8pPr marL="4480560" indent="0">
              <a:buNone/>
              <a:defRPr sz="2000">
                <a:solidFill>
                  <a:schemeClr val="tx1">
                    <a:tint val="75000"/>
                  </a:schemeClr>
                </a:solidFill>
              </a:defRPr>
            </a:lvl8pPr>
            <a:lvl9pPr marL="5120640" indent="0">
              <a:buNone/>
              <a:defRPr sz="20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4BCB9369-7470-4E36-8D37-CA18C883BC30}" type="datetimeFigureOut">
              <a:rPr kumimoji="1" lang="ja-JP" altLang="en-US" smtClean="0"/>
              <a:t>2015/6/2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741FA7A-C8FC-43AC-A9E6-3C41ED923A89}" type="slidenum">
              <a:rPr kumimoji="1" lang="ja-JP" altLang="en-US" smtClean="0"/>
              <a:t>‹#›</a:t>
            </a:fld>
            <a:endParaRPr kumimoji="1" lang="ja-JP" altLang="en-US"/>
          </a:p>
        </p:txBody>
      </p:sp>
    </p:spTree>
    <p:extLst>
      <p:ext uri="{BB962C8B-B14F-4D97-AF65-F5344CB8AC3E}">
        <p14:creationId xmlns:p14="http://schemas.microsoft.com/office/powerpoint/2010/main" val="8781366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640080" y="2240281"/>
            <a:ext cx="5654040" cy="6336348"/>
          </a:xfrm>
        </p:spPr>
        <p:txBody>
          <a:bodyPr/>
          <a:lstStyle>
            <a:lvl1pPr>
              <a:defRPr sz="3900"/>
            </a:lvl1pPr>
            <a:lvl2pPr>
              <a:defRPr sz="3400"/>
            </a:lvl2pPr>
            <a:lvl3pPr>
              <a:defRPr sz="2800"/>
            </a:lvl3pPr>
            <a:lvl4pPr>
              <a:defRPr sz="2500"/>
            </a:lvl4pPr>
            <a:lvl5pPr>
              <a:defRPr sz="2500"/>
            </a:lvl5pPr>
            <a:lvl6pPr>
              <a:defRPr sz="2500"/>
            </a:lvl6pPr>
            <a:lvl7pPr>
              <a:defRPr sz="2500"/>
            </a:lvl7pPr>
            <a:lvl8pPr>
              <a:defRPr sz="2500"/>
            </a:lvl8pPr>
            <a:lvl9pPr>
              <a:defRPr sz="25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6507480" y="2240281"/>
            <a:ext cx="5654040" cy="6336348"/>
          </a:xfrm>
        </p:spPr>
        <p:txBody>
          <a:bodyPr/>
          <a:lstStyle>
            <a:lvl1pPr>
              <a:defRPr sz="3900"/>
            </a:lvl1pPr>
            <a:lvl2pPr>
              <a:defRPr sz="3400"/>
            </a:lvl2pPr>
            <a:lvl3pPr>
              <a:defRPr sz="2800"/>
            </a:lvl3pPr>
            <a:lvl4pPr>
              <a:defRPr sz="2500"/>
            </a:lvl4pPr>
            <a:lvl5pPr>
              <a:defRPr sz="2500"/>
            </a:lvl5pPr>
            <a:lvl6pPr>
              <a:defRPr sz="2500"/>
            </a:lvl6pPr>
            <a:lvl7pPr>
              <a:defRPr sz="2500"/>
            </a:lvl7pPr>
            <a:lvl8pPr>
              <a:defRPr sz="2500"/>
            </a:lvl8pPr>
            <a:lvl9pPr>
              <a:defRPr sz="25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4BCB9369-7470-4E36-8D37-CA18C883BC30}" type="datetimeFigureOut">
              <a:rPr kumimoji="1" lang="ja-JP" altLang="en-US" smtClean="0"/>
              <a:t>2015/6/2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9741FA7A-C8FC-43AC-A9E6-3C41ED923A89}" type="slidenum">
              <a:rPr kumimoji="1" lang="ja-JP" altLang="en-US" smtClean="0"/>
              <a:t>‹#›</a:t>
            </a:fld>
            <a:endParaRPr kumimoji="1" lang="ja-JP" altLang="en-US"/>
          </a:p>
        </p:txBody>
      </p:sp>
    </p:spTree>
    <p:extLst>
      <p:ext uri="{BB962C8B-B14F-4D97-AF65-F5344CB8AC3E}">
        <p14:creationId xmlns:p14="http://schemas.microsoft.com/office/powerpoint/2010/main" val="33416554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40080" y="2149158"/>
            <a:ext cx="5656263" cy="895667"/>
          </a:xfrm>
        </p:spPr>
        <p:txBody>
          <a:bodyPr anchor="b"/>
          <a:lstStyle>
            <a:lvl1pPr marL="0" indent="0">
              <a:buNone/>
              <a:defRPr sz="3400" b="1"/>
            </a:lvl1pPr>
            <a:lvl2pPr marL="640080" indent="0">
              <a:buNone/>
              <a:defRPr sz="2800" b="1"/>
            </a:lvl2pPr>
            <a:lvl3pPr marL="1280160" indent="0">
              <a:buNone/>
              <a:defRPr sz="2500" b="1"/>
            </a:lvl3pPr>
            <a:lvl4pPr marL="1920240" indent="0">
              <a:buNone/>
              <a:defRPr sz="2200" b="1"/>
            </a:lvl4pPr>
            <a:lvl5pPr marL="2560320" indent="0">
              <a:buNone/>
              <a:defRPr sz="2200" b="1"/>
            </a:lvl5pPr>
            <a:lvl6pPr marL="3200400" indent="0">
              <a:buNone/>
              <a:defRPr sz="2200" b="1"/>
            </a:lvl6pPr>
            <a:lvl7pPr marL="3840480" indent="0">
              <a:buNone/>
              <a:defRPr sz="2200" b="1"/>
            </a:lvl7pPr>
            <a:lvl8pPr marL="4480560" indent="0">
              <a:buNone/>
              <a:defRPr sz="2200" b="1"/>
            </a:lvl8pPr>
            <a:lvl9pPr marL="5120640" indent="0">
              <a:buNone/>
              <a:defRPr sz="22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640080" y="3044825"/>
            <a:ext cx="5656263" cy="5531803"/>
          </a:xfrm>
        </p:spPr>
        <p:txBody>
          <a:bodyPr/>
          <a:lstStyle>
            <a:lvl1pPr>
              <a:defRPr sz="3400"/>
            </a:lvl1pPr>
            <a:lvl2pPr>
              <a:defRPr sz="2800"/>
            </a:lvl2pPr>
            <a:lvl3pPr>
              <a:defRPr sz="2500"/>
            </a:lvl3pPr>
            <a:lvl4pPr>
              <a:defRPr sz="2200"/>
            </a:lvl4pPr>
            <a:lvl5pPr>
              <a:defRPr sz="2200"/>
            </a:lvl5pPr>
            <a:lvl6pPr>
              <a:defRPr sz="2200"/>
            </a:lvl6pPr>
            <a:lvl7pPr>
              <a:defRPr sz="2200"/>
            </a:lvl7pPr>
            <a:lvl8pPr>
              <a:defRPr sz="2200"/>
            </a:lvl8pPr>
            <a:lvl9pPr>
              <a:defRPr sz="22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6503036" y="2149158"/>
            <a:ext cx="5658485" cy="895667"/>
          </a:xfrm>
        </p:spPr>
        <p:txBody>
          <a:bodyPr anchor="b"/>
          <a:lstStyle>
            <a:lvl1pPr marL="0" indent="0">
              <a:buNone/>
              <a:defRPr sz="3400" b="1"/>
            </a:lvl1pPr>
            <a:lvl2pPr marL="640080" indent="0">
              <a:buNone/>
              <a:defRPr sz="2800" b="1"/>
            </a:lvl2pPr>
            <a:lvl3pPr marL="1280160" indent="0">
              <a:buNone/>
              <a:defRPr sz="2500" b="1"/>
            </a:lvl3pPr>
            <a:lvl4pPr marL="1920240" indent="0">
              <a:buNone/>
              <a:defRPr sz="2200" b="1"/>
            </a:lvl4pPr>
            <a:lvl5pPr marL="2560320" indent="0">
              <a:buNone/>
              <a:defRPr sz="2200" b="1"/>
            </a:lvl5pPr>
            <a:lvl6pPr marL="3200400" indent="0">
              <a:buNone/>
              <a:defRPr sz="2200" b="1"/>
            </a:lvl6pPr>
            <a:lvl7pPr marL="3840480" indent="0">
              <a:buNone/>
              <a:defRPr sz="2200" b="1"/>
            </a:lvl7pPr>
            <a:lvl8pPr marL="4480560" indent="0">
              <a:buNone/>
              <a:defRPr sz="2200" b="1"/>
            </a:lvl8pPr>
            <a:lvl9pPr marL="5120640" indent="0">
              <a:buNone/>
              <a:defRPr sz="22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6503036" y="3044825"/>
            <a:ext cx="5658485" cy="5531803"/>
          </a:xfrm>
        </p:spPr>
        <p:txBody>
          <a:bodyPr/>
          <a:lstStyle>
            <a:lvl1pPr>
              <a:defRPr sz="3400"/>
            </a:lvl1pPr>
            <a:lvl2pPr>
              <a:defRPr sz="2800"/>
            </a:lvl2pPr>
            <a:lvl3pPr>
              <a:defRPr sz="2500"/>
            </a:lvl3pPr>
            <a:lvl4pPr>
              <a:defRPr sz="2200"/>
            </a:lvl4pPr>
            <a:lvl5pPr>
              <a:defRPr sz="2200"/>
            </a:lvl5pPr>
            <a:lvl6pPr>
              <a:defRPr sz="2200"/>
            </a:lvl6pPr>
            <a:lvl7pPr>
              <a:defRPr sz="2200"/>
            </a:lvl7pPr>
            <a:lvl8pPr>
              <a:defRPr sz="2200"/>
            </a:lvl8pPr>
            <a:lvl9pPr>
              <a:defRPr sz="22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4BCB9369-7470-4E36-8D37-CA18C883BC30}" type="datetimeFigureOut">
              <a:rPr kumimoji="1" lang="ja-JP" altLang="en-US" smtClean="0"/>
              <a:t>2015/6/2</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9741FA7A-C8FC-43AC-A9E6-3C41ED923A89}" type="slidenum">
              <a:rPr kumimoji="1" lang="ja-JP" altLang="en-US" smtClean="0"/>
              <a:t>‹#›</a:t>
            </a:fld>
            <a:endParaRPr kumimoji="1" lang="ja-JP" altLang="en-US"/>
          </a:p>
        </p:txBody>
      </p:sp>
    </p:spTree>
    <p:extLst>
      <p:ext uri="{BB962C8B-B14F-4D97-AF65-F5344CB8AC3E}">
        <p14:creationId xmlns:p14="http://schemas.microsoft.com/office/powerpoint/2010/main" val="17221296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4BCB9369-7470-4E36-8D37-CA18C883BC30}" type="datetimeFigureOut">
              <a:rPr kumimoji="1" lang="ja-JP" altLang="en-US" smtClean="0"/>
              <a:t>2015/6/2</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9741FA7A-C8FC-43AC-A9E6-3C41ED923A89}" type="slidenum">
              <a:rPr kumimoji="1" lang="ja-JP" altLang="en-US" smtClean="0"/>
              <a:t>‹#›</a:t>
            </a:fld>
            <a:endParaRPr kumimoji="1" lang="ja-JP" altLang="en-US"/>
          </a:p>
        </p:txBody>
      </p:sp>
    </p:spTree>
    <p:extLst>
      <p:ext uri="{BB962C8B-B14F-4D97-AF65-F5344CB8AC3E}">
        <p14:creationId xmlns:p14="http://schemas.microsoft.com/office/powerpoint/2010/main" val="1753456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4BCB9369-7470-4E36-8D37-CA18C883BC30}" type="datetimeFigureOut">
              <a:rPr kumimoji="1" lang="ja-JP" altLang="en-US" smtClean="0"/>
              <a:t>2015/6/2</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9741FA7A-C8FC-43AC-A9E6-3C41ED923A89}" type="slidenum">
              <a:rPr kumimoji="1" lang="ja-JP" altLang="en-US" smtClean="0"/>
              <a:t>‹#›</a:t>
            </a:fld>
            <a:endParaRPr kumimoji="1" lang="ja-JP" altLang="en-US"/>
          </a:p>
        </p:txBody>
      </p:sp>
    </p:spTree>
    <p:extLst>
      <p:ext uri="{BB962C8B-B14F-4D97-AF65-F5344CB8AC3E}">
        <p14:creationId xmlns:p14="http://schemas.microsoft.com/office/powerpoint/2010/main" val="32759454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40081" y="382270"/>
            <a:ext cx="4211638" cy="1626870"/>
          </a:xfrm>
        </p:spPr>
        <p:txBody>
          <a:bodyPr anchor="b"/>
          <a:lstStyle>
            <a:lvl1pPr algn="l">
              <a:defRPr sz="28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5005070" y="382271"/>
            <a:ext cx="7156450" cy="8194358"/>
          </a:xfrm>
        </p:spPr>
        <p:txBody>
          <a:bodyPr/>
          <a:lstStyle>
            <a:lvl1pPr>
              <a:defRPr sz="4500"/>
            </a:lvl1pPr>
            <a:lvl2pPr>
              <a:defRPr sz="3900"/>
            </a:lvl2pPr>
            <a:lvl3pPr>
              <a:defRPr sz="3400"/>
            </a:lvl3pPr>
            <a:lvl4pPr>
              <a:defRPr sz="2800"/>
            </a:lvl4pPr>
            <a:lvl5pPr>
              <a:defRPr sz="2800"/>
            </a:lvl5pPr>
            <a:lvl6pPr>
              <a:defRPr sz="2800"/>
            </a:lvl6pPr>
            <a:lvl7pPr>
              <a:defRPr sz="2800"/>
            </a:lvl7pPr>
            <a:lvl8pPr>
              <a:defRPr sz="2800"/>
            </a:lvl8pPr>
            <a:lvl9pPr>
              <a:defRPr sz="2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640081" y="2009141"/>
            <a:ext cx="4211638" cy="6567488"/>
          </a:xfrm>
        </p:spPr>
        <p:txBody>
          <a:bodyPr/>
          <a:lstStyle>
            <a:lvl1pPr marL="0" indent="0">
              <a:buNone/>
              <a:defRPr sz="2000"/>
            </a:lvl1pPr>
            <a:lvl2pPr marL="640080" indent="0">
              <a:buNone/>
              <a:defRPr sz="1700"/>
            </a:lvl2pPr>
            <a:lvl3pPr marL="1280160" indent="0">
              <a:buNone/>
              <a:defRPr sz="1400"/>
            </a:lvl3pPr>
            <a:lvl4pPr marL="1920240" indent="0">
              <a:buNone/>
              <a:defRPr sz="1300"/>
            </a:lvl4pPr>
            <a:lvl5pPr marL="2560320" indent="0">
              <a:buNone/>
              <a:defRPr sz="1300"/>
            </a:lvl5pPr>
            <a:lvl6pPr marL="3200400" indent="0">
              <a:buNone/>
              <a:defRPr sz="1300"/>
            </a:lvl6pPr>
            <a:lvl7pPr marL="3840480" indent="0">
              <a:buNone/>
              <a:defRPr sz="1300"/>
            </a:lvl7pPr>
            <a:lvl8pPr marL="4480560" indent="0">
              <a:buNone/>
              <a:defRPr sz="1300"/>
            </a:lvl8pPr>
            <a:lvl9pPr marL="5120640" indent="0">
              <a:buNone/>
              <a:defRPr sz="13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4BCB9369-7470-4E36-8D37-CA18C883BC30}" type="datetimeFigureOut">
              <a:rPr kumimoji="1" lang="ja-JP" altLang="en-US" smtClean="0"/>
              <a:t>2015/6/2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9741FA7A-C8FC-43AC-A9E6-3C41ED923A89}" type="slidenum">
              <a:rPr kumimoji="1" lang="ja-JP" altLang="en-US" smtClean="0"/>
              <a:t>‹#›</a:t>
            </a:fld>
            <a:endParaRPr kumimoji="1" lang="ja-JP" altLang="en-US"/>
          </a:p>
        </p:txBody>
      </p:sp>
    </p:spTree>
    <p:extLst>
      <p:ext uri="{BB962C8B-B14F-4D97-AF65-F5344CB8AC3E}">
        <p14:creationId xmlns:p14="http://schemas.microsoft.com/office/powerpoint/2010/main" val="20249656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2509203" y="6720840"/>
            <a:ext cx="7680960" cy="793433"/>
          </a:xfrm>
        </p:spPr>
        <p:txBody>
          <a:bodyPr anchor="b"/>
          <a:lstStyle>
            <a:lvl1pPr algn="l">
              <a:defRPr sz="28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2509203" y="857885"/>
            <a:ext cx="7680960" cy="5760720"/>
          </a:xfrm>
        </p:spPr>
        <p:txBody>
          <a:bodyPr/>
          <a:lstStyle>
            <a:lvl1pPr marL="0" indent="0">
              <a:buNone/>
              <a:defRPr sz="4500"/>
            </a:lvl1pPr>
            <a:lvl2pPr marL="640080" indent="0">
              <a:buNone/>
              <a:defRPr sz="3900"/>
            </a:lvl2pPr>
            <a:lvl3pPr marL="1280160" indent="0">
              <a:buNone/>
              <a:defRPr sz="3400"/>
            </a:lvl3pPr>
            <a:lvl4pPr marL="1920240" indent="0">
              <a:buNone/>
              <a:defRPr sz="2800"/>
            </a:lvl4pPr>
            <a:lvl5pPr marL="2560320" indent="0">
              <a:buNone/>
              <a:defRPr sz="2800"/>
            </a:lvl5pPr>
            <a:lvl6pPr marL="3200400" indent="0">
              <a:buNone/>
              <a:defRPr sz="2800"/>
            </a:lvl6pPr>
            <a:lvl7pPr marL="3840480" indent="0">
              <a:buNone/>
              <a:defRPr sz="2800"/>
            </a:lvl7pPr>
            <a:lvl8pPr marL="4480560" indent="0">
              <a:buNone/>
              <a:defRPr sz="2800"/>
            </a:lvl8pPr>
            <a:lvl9pPr marL="5120640" indent="0">
              <a:buNone/>
              <a:defRPr sz="2800"/>
            </a:lvl9pPr>
          </a:lstStyle>
          <a:p>
            <a:endParaRPr kumimoji="1" lang="ja-JP" altLang="en-US"/>
          </a:p>
        </p:txBody>
      </p:sp>
      <p:sp>
        <p:nvSpPr>
          <p:cNvPr id="4" name="テキスト プレースホルダー 3"/>
          <p:cNvSpPr>
            <a:spLocks noGrp="1"/>
          </p:cNvSpPr>
          <p:nvPr>
            <p:ph type="body" sz="half" idx="2"/>
          </p:nvPr>
        </p:nvSpPr>
        <p:spPr>
          <a:xfrm>
            <a:off x="2509203" y="7514273"/>
            <a:ext cx="7680960" cy="1126807"/>
          </a:xfrm>
        </p:spPr>
        <p:txBody>
          <a:bodyPr/>
          <a:lstStyle>
            <a:lvl1pPr marL="0" indent="0">
              <a:buNone/>
              <a:defRPr sz="2000"/>
            </a:lvl1pPr>
            <a:lvl2pPr marL="640080" indent="0">
              <a:buNone/>
              <a:defRPr sz="1700"/>
            </a:lvl2pPr>
            <a:lvl3pPr marL="1280160" indent="0">
              <a:buNone/>
              <a:defRPr sz="1400"/>
            </a:lvl3pPr>
            <a:lvl4pPr marL="1920240" indent="0">
              <a:buNone/>
              <a:defRPr sz="1300"/>
            </a:lvl4pPr>
            <a:lvl5pPr marL="2560320" indent="0">
              <a:buNone/>
              <a:defRPr sz="1300"/>
            </a:lvl5pPr>
            <a:lvl6pPr marL="3200400" indent="0">
              <a:buNone/>
              <a:defRPr sz="1300"/>
            </a:lvl6pPr>
            <a:lvl7pPr marL="3840480" indent="0">
              <a:buNone/>
              <a:defRPr sz="1300"/>
            </a:lvl7pPr>
            <a:lvl8pPr marL="4480560" indent="0">
              <a:buNone/>
              <a:defRPr sz="1300"/>
            </a:lvl8pPr>
            <a:lvl9pPr marL="5120640" indent="0">
              <a:buNone/>
              <a:defRPr sz="13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4BCB9369-7470-4E36-8D37-CA18C883BC30}" type="datetimeFigureOut">
              <a:rPr kumimoji="1" lang="ja-JP" altLang="en-US" smtClean="0"/>
              <a:t>2015/6/2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9741FA7A-C8FC-43AC-A9E6-3C41ED923A89}" type="slidenum">
              <a:rPr kumimoji="1" lang="ja-JP" altLang="en-US" smtClean="0"/>
              <a:t>‹#›</a:t>
            </a:fld>
            <a:endParaRPr kumimoji="1" lang="ja-JP" altLang="en-US"/>
          </a:p>
        </p:txBody>
      </p:sp>
    </p:spTree>
    <p:extLst>
      <p:ext uri="{BB962C8B-B14F-4D97-AF65-F5344CB8AC3E}">
        <p14:creationId xmlns:p14="http://schemas.microsoft.com/office/powerpoint/2010/main" val="35818277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40080" y="384493"/>
            <a:ext cx="11521440" cy="1600200"/>
          </a:xfrm>
          <a:prstGeom prst="rect">
            <a:avLst/>
          </a:prstGeom>
        </p:spPr>
        <p:txBody>
          <a:bodyPr vert="horz" lIns="128016" tIns="64008" rIns="128016" bIns="64008"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40080" y="2240281"/>
            <a:ext cx="11521440" cy="6336348"/>
          </a:xfrm>
          <a:prstGeom prst="rect">
            <a:avLst/>
          </a:prstGeom>
        </p:spPr>
        <p:txBody>
          <a:bodyPr vert="horz" lIns="128016" tIns="64008" rIns="128016" bIns="64008"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640080" y="8898891"/>
            <a:ext cx="2987040" cy="511175"/>
          </a:xfrm>
          <a:prstGeom prst="rect">
            <a:avLst/>
          </a:prstGeom>
        </p:spPr>
        <p:txBody>
          <a:bodyPr vert="horz" lIns="128016" tIns="64008" rIns="128016" bIns="64008" rtlCol="0" anchor="ctr"/>
          <a:lstStyle>
            <a:lvl1pPr algn="l">
              <a:defRPr sz="1700">
                <a:solidFill>
                  <a:schemeClr val="tx1">
                    <a:tint val="75000"/>
                  </a:schemeClr>
                </a:solidFill>
              </a:defRPr>
            </a:lvl1pPr>
          </a:lstStyle>
          <a:p>
            <a:fld id="{4BCB9369-7470-4E36-8D37-CA18C883BC30}" type="datetimeFigureOut">
              <a:rPr kumimoji="1" lang="ja-JP" altLang="en-US" smtClean="0"/>
              <a:t>2015/6/2</a:t>
            </a:fld>
            <a:endParaRPr kumimoji="1" lang="ja-JP" altLang="en-US"/>
          </a:p>
        </p:txBody>
      </p:sp>
      <p:sp>
        <p:nvSpPr>
          <p:cNvPr id="5" name="フッター プレースホルダー 4"/>
          <p:cNvSpPr>
            <a:spLocks noGrp="1"/>
          </p:cNvSpPr>
          <p:nvPr>
            <p:ph type="ftr" sz="quarter" idx="3"/>
          </p:nvPr>
        </p:nvSpPr>
        <p:spPr>
          <a:xfrm>
            <a:off x="4373880" y="8898891"/>
            <a:ext cx="4053840" cy="511175"/>
          </a:xfrm>
          <a:prstGeom prst="rect">
            <a:avLst/>
          </a:prstGeom>
        </p:spPr>
        <p:txBody>
          <a:bodyPr vert="horz" lIns="128016" tIns="64008" rIns="128016" bIns="64008" rtlCol="0" anchor="ctr"/>
          <a:lstStyle>
            <a:lvl1pPr algn="ctr">
              <a:defRPr sz="17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9174480" y="8898891"/>
            <a:ext cx="2987040" cy="511175"/>
          </a:xfrm>
          <a:prstGeom prst="rect">
            <a:avLst/>
          </a:prstGeom>
        </p:spPr>
        <p:txBody>
          <a:bodyPr vert="horz" lIns="128016" tIns="64008" rIns="128016" bIns="64008" rtlCol="0" anchor="ctr"/>
          <a:lstStyle>
            <a:lvl1pPr algn="r">
              <a:defRPr sz="1700">
                <a:solidFill>
                  <a:schemeClr val="tx1">
                    <a:tint val="75000"/>
                  </a:schemeClr>
                </a:solidFill>
              </a:defRPr>
            </a:lvl1pPr>
          </a:lstStyle>
          <a:p>
            <a:fld id="{9741FA7A-C8FC-43AC-A9E6-3C41ED923A89}" type="slidenum">
              <a:rPr kumimoji="1" lang="ja-JP" altLang="en-US" smtClean="0"/>
              <a:t>‹#›</a:t>
            </a:fld>
            <a:endParaRPr kumimoji="1" lang="ja-JP" altLang="en-US"/>
          </a:p>
        </p:txBody>
      </p:sp>
    </p:spTree>
    <p:extLst>
      <p:ext uri="{BB962C8B-B14F-4D97-AF65-F5344CB8AC3E}">
        <p14:creationId xmlns:p14="http://schemas.microsoft.com/office/powerpoint/2010/main" val="21162639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280160" rtl="0" eaLnBrk="1" latinLnBrk="0" hangingPunct="1">
        <a:spcBef>
          <a:spcPct val="0"/>
        </a:spcBef>
        <a:buNone/>
        <a:defRPr kumimoji="1" sz="6200" kern="1200">
          <a:solidFill>
            <a:schemeClr val="tx1"/>
          </a:solidFill>
          <a:latin typeface="+mj-lt"/>
          <a:ea typeface="+mj-ea"/>
          <a:cs typeface="+mj-cs"/>
        </a:defRPr>
      </a:lvl1pPr>
    </p:titleStyle>
    <p:bodyStyle>
      <a:lvl1pPr marL="480060" indent="-480060" algn="l" defTabSz="1280160" rtl="0" eaLnBrk="1" latinLnBrk="0" hangingPunct="1">
        <a:spcBef>
          <a:spcPct val="20000"/>
        </a:spcBef>
        <a:buFont typeface="Arial" panose="020B0604020202020204" pitchFamily="34" charset="0"/>
        <a:buChar char="•"/>
        <a:defRPr kumimoji="1" sz="4500" kern="1200">
          <a:solidFill>
            <a:schemeClr val="tx1"/>
          </a:solidFill>
          <a:latin typeface="+mn-lt"/>
          <a:ea typeface="+mn-ea"/>
          <a:cs typeface="+mn-cs"/>
        </a:defRPr>
      </a:lvl1pPr>
      <a:lvl2pPr marL="1040130" indent="-400050" algn="l" defTabSz="1280160" rtl="0" eaLnBrk="1" latinLnBrk="0" hangingPunct="1">
        <a:spcBef>
          <a:spcPct val="20000"/>
        </a:spcBef>
        <a:buFont typeface="Arial" panose="020B0604020202020204" pitchFamily="34" charset="0"/>
        <a:buChar char="–"/>
        <a:defRPr kumimoji="1" sz="3900" kern="1200">
          <a:solidFill>
            <a:schemeClr val="tx1"/>
          </a:solidFill>
          <a:latin typeface="+mn-lt"/>
          <a:ea typeface="+mn-ea"/>
          <a:cs typeface="+mn-cs"/>
        </a:defRPr>
      </a:lvl2pPr>
      <a:lvl3pPr marL="1600200" indent="-320040" algn="l" defTabSz="1280160" rtl="0" eaLnBrk="1" latinLnBrk="0" hangingPunct="1">
        <a:spcBef>
          <a:spcPct val="20000"/>
        </a:spcBef>
        <a:buFont typeface="Arial" panose="020B0604020202020204" pitchFamily="34" charset="0"/>
        <a:buChar char="•"/>
        <a:defRPr kumimoji="1" sz="3400" kern="1200">
          <a:solidFill>
            <a:schemeClr val="tx1"/>
          </a:solidFill>
          <a:latin typeface="+mn-lt"/>
          <a:ea typeface="+mn-ea"/>
          <a:cs typeface="+mn-cs"/>
        </a:defRPr>
      </a:lvl3pPr>
      <a:lvl4pPr marL="2240280" indent="-320040" algn="l" defTabSz="128016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4pPr>
      <a:lvl5pPr marL="2880360" indent="-320040" algn="l" defTabSz="128016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5pPr>
      <a:lvl6pPr marL="3520440" indent="-320040" algn="l" defTabSz="128016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6pPr>
      <a:lvl7pPr marL="4160520" indent="-320040" algn="l" defTabSz="128016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7pPr>
      <a:lvl8pPr marL="4800600" indent="-320040" algn="l" defTabSz="128016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8pPr>
      <a:lvl9pPr marL="5440680" indent="-320040" algn="l" defTabSz="128016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9pPr>
    </p:bodyStyle>
    <p:otherStyle>
      <a:defPPr>
        <a:defRPr lang="ja-JP"/>
      </a:defPPr>
      <a:lvl1pPr marL="0" algn="l" defTabSz="1280160" rtl="0" eaLnBrk="1" latinLnBrk="0" hangingPunct="1">
        <a:defRPr kumimoji="1" sz="2500" kern="1200">
          <a:solidFill>
            <a:schemeClr val="tx1"/>
          </a:solidFill>
          <a:latin typeface="+mn-lt"/>
          <a:ea typeface="+mn-ea"/>
          <a:cs typeface="+mn-cs"/>
        </a:defRPr>
      </a:lvl1pPr>
      <a:lvl2pPr marL="640080" algn="l" defTabSz="1280160" rtl="0" eaLnBrk="1" latinLnBrk="0" hangingPunct="1">
        <a:defRPr kumimoji="1" sz="2500" kern="1200">
          <a:solidFill>
            <a:schemeClr val="tx1"/>
          </a:solidFill>
          <a:latin typeface="+mn-lt"/>
          <a:ea typeface="+mn-ea"/>
          <a:cs typeface="+mn-cs"/>
        </a:defRPr>
      </a:lvl2pPr>
      <a:lvl3pPr marL="1280160" algn="l" defTabSz="1280160" rtl="0" eaLnBrk="1" latinLnBrk="0" hangingPunct="1">
        <a:defRPr kumimoji="1" sz="2500" kern="1200">
          <a:solidFill>
            <a:schemeClr val="tx1"/>
          </a:solidFill>
          <a:latin typeface="+mn-lt"/>
          <a:ea typeface="+mn-ea"/>
          <a:cs typeface="+mn-cs"/>
        </a:defRPr>
      </a:lvl3pPr>
      <a:lvl4pPr marL="1920240" algn="l" defTabSz="1280160" rtl="0" eaLnBrk="1" latinLnBrk="0" hangingPunct="1">
        <a:defRPr kumimoji="1" sz="2500" kern="1200">
          <a:solidFill>
            <a:schemeClr val="tx1"/>
          </a:solidFill>
          <a:latin typeface="+mn-lt"/>
          <a:ea typeface="+mn-ea"/>
          <a:cs typeface="+mn-cs"/>
        </a:defRPr>
      </a:lvl4pPr>
      <a:lvl5pPr marL="2560320" algn="l" defTabSz="1280160" rtl="0" eaLnBrk="1" latinLnBrk="0" hangingPunct="1">
        <a:defRPr kumimoji="1" sz="2500" kern="1200">
          <a:solidFill>
            <a:schemeClr val="tx1"/>
          </a:solidFill>
          <a:latin typeface="+mn-lt"/>
          <a:ea typeface="+mn-ea"/>
          <a:cs typeface="+mn-cs"/>
        </a:defRPr>
      </a:lvl5pPr>
      <a:lvl6pPr marL="3200400" algn="l" defTabSz="1280160" rtl="0" eaLnBrk="1" latinLnBrk="0" hangingPunct="1">
        <a:defRPr kumimoji="1" sz="2500" kern="1200">
          <a:solidFill>
            <a:schemeClr val="tx1"/>
          </a:solidFill>
          <a:latin typeface="+mn-lt"/>
          <a:ea typeface="+mn-ea"/>
          <a:cs typeface="+mn-cs"/>
        </a:defRPr>
      </a:lvl6pPr>
      <a:lvl7pPr marL="3840480" algn="l" defTabSz="1280160" rtl="0" eaLnBrk="1" latinLnBrk="0" hangingPunct="1">
        <a:defRPr kumimoji="1" sz="2500" kern="1200">
          <a:solidFill>
            <a:schemeClr val="tx1"/>
          </a:solidFill>
          <a:latin typeface="+mn-lt"/>
          <a:ea typeface="+mn-ea"/>
          <a:cs typeface="+mn-cs"/>
        </a:defRPr>
      </a:lvl7pPr>
      <a:lvl8pPr marL="4480560" algn="l" defTabSz="1280160" rtl="0" eaLnBrk="1" latinLnBrk="0" hangingPunct="1">
        <a:defRPr kumimoji="1" sz="2500" kern="1200">
          <a:solidFill>
            <a:schemeClr val="tx1"/>
          </a:solidFill>
          <a:latin typeface="+mn-lt"/>
          <a:ea typeface="+mn-ea"/>
          <a:cs typeface="+mn-cs"/>
        </a:defRPr>
      </a:lvl8pPr>
      <a:lvl9pPr marL="5120640" algn="l" defTabSz="1280160" rtl="0" eaLnBrk="1" latinLnBrk="0" hangingPunct="1">
        <a:defRPr kumimoji="1" sz="2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スライド番号プレースホルダー 15"/>
          <p:cNvSpPr>
            <a:spLocks noGrp="1"/>
          </p:cNvSpPr>
          <p:nvPr>
            <p:ph type="sldNum" sz="quarter" idx="12"/>
          </p:nvPr>
        </p:nvSpPr>
        <p:spPr>
          <a:xfrm>
            <a:off x="9797677" y="9125456"/>
            <a:ext cx="2987040" cy="475744"/>
          </a:xfrm>
        </p:spPr>
        <p:txBody>
          <a:bodyPr/>
          <a:lstStyle/>
          <a:p>
            <a:fld id="{9741FA7A-C8FC-43AC-A9E6-3C41ED923A89}" type="slidenum">
              <a:rPr kumimoji="1" lang="ja-JP" altLang="en-US" smtClean="0"/>
              <a:t>1</a:t>
            </a:fld>
            <a:endParaRPr kumimoji="1" lang="ja-JP" altLang="en-US" dirty="0"/>
          </a:p>
        </p:txBody>
      </p:sp>
      <p:sp>
        <p:nvSpPr>
          <p:cNvPr id="51" name="テキスト ボックス 50"/>
          <p:cNvSpPr txBox="1"/>
          <p:nvPr/>
        </p:nvSpPr>
        <p:spPr>
          <a:xfrm>
            <a:off x="1120884" y="2856384"/>
            <a:ext cx="10759677" cy="5016758"/>
          </a:xfrm>
          <a:prstGeom prst="rect">
            <a:avLst/>
          </a:prstGeom>
          <a:noFill/>
        </p:spPr>
        <p:txBody>
          <a:bodyPr wrap="none" rtlCol="0">
            <a:spAutoFit/>
          </a:bodyPr>
          <a:lstStyle/>
          <a:p>
            <a:pPr algn="ctr"/>
            <a:r>
              <a:rPr lang="ja-JP" altLang="en-US" sz="4000" b="1" dirty="0" smtClean="0">
                <a:latin typeface="Meiryo UI" panose="020B0604030504040204" pitchFamily="50" charset="-128"/>
                <a:ea typeface="Meiryo UI" panose="020B0604030504040204" pitchFamily="50" charset="-128"/>
                <a:cs typeface="Meiryo UI" panose="020B0604030504040204" pitchFamily="50" charset="-128"/>
              </a:rPr>
              <a:t>オープンデータシティ</a:t>
            </a:r>
            <a:r>
              <a:rPr lang="ja-JP" altLang="en-US" sz="4000" b="1" dirty="0">
                <a:latin typeface="Meiryo UI" panose="020B0604030504040204" pitchFamily="50" charset="-128"/>
                <a:ea typeface="Meiryo UI" panose="020B0604030504040204" pitchFamily="50" charset="-128"/>
                <a:cs typeface="Meiryo UI" panose="020B0604030504040204" pitchFamily="50" charset="-128"/>
              </a:rPr>
              <a:t>実証に</a:t>
            </a:r>
            <a:r>
              <a:rPr lang="ja-JP" altLang="en-US" sz="4000" b="1" dirty="0" smtClean="0">
                <a:latin typeface="Meiryo UI" panose="020B0604030504040204" pitchFamily="50" charset="-128"/>
                <a:ea typeface="Meiryo UI" panose="020B0604030504040204" pitchFamily="50" charset="-128"/>
                <a:cs typeface="Meiryo UI" panose="020B0604030504040204" pitchFamily="50" charset="-128"/>
              </a:rPr>
              <a:t>向けた調査</a:t>
            </a:r>
            <a:r>
              <a:rPr lang="ja-JP" altLang="en-US" sz="4000" b="1" dirty="0">
                <a:latin typeface="Meiryo UI" panose="020B0604030504040204" pitchFamily="50" charset="-128"/>
                <a:ea typeface="Meiryo UI" panose="020B0604030504040204" pitchFamily="50" charset="-128"/>
                <a:cs typeface="Meiryo UI" panose="020B0604030504040204" pitchFamily="50" charset="-128"/>
              </a:rPr>
              <a:t>研究</a:t>
            </a:r>
            <a:r>
              <a:rPr lang="ja-JP" altLang="en-US" sz="4000" b="1" dirty="0" smtClean="0">
                <a:latin typeface="Meiryo UI" panose="020B0604030504040204" pitchFamily="50" charset="-128"/>
                <a:ea typeface="Meiryo UI" panose="020B0604030504040204" pitchFamily="50" charset="-128"/>
                <a:cs typeface="Meiryo UI" panose="020B0604030504040204" pitchFamily="50" charset="-128"/>
              </a:rPr>
              <a:t>報告書</a:t>
            </a:r>
            <a:endParaRPr lang="en-US" altLang="ja-JP" sz="4000" b="1" dirty="0" smtClean="0">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ja-JP" sz="4000" b="1" dirty="0">
              <a:latin typeface="Meiryo UI" panose="020B0604030504040204" pitchFamily="50" charset="-128"/>
              <a:ea typeface="Meiryo UI" panose="020B0604030504040204" pitchFamily="50" charset="-128"/>
              <a:cs typeface="Meiryo UI" panose="020B0604030504040204" pitchFamily="50" charset="-128"/>
            </a:endParaRPr>
          </a:p>
          <a:p>
            <a:pPr algn="ctr"/>
            <a:r>
              <a:rPr lang="en-US" altLang="ja-JP" sz="4000" b="1"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4000" b="1" dirty="0" smtClean="0">
                <a:latin typeface="Meiryo UI" panose="020B0604030504040204" pitchFamily="50" charset="-128"/>
                <a:ea typeface="Meiryo UI" panose="020B0604030504040204" pitchFamily="50" charset="-128"/>
                <a:cs typeface="Meiryo UI" panose="020B0604030504040204" pitchFamily="50" charset="-128"/>
              </a:rPr>
              <a:t>概要版</a:t>
            </a:r>
            <a:r>
              <a:rPr lang="en-US" altLang="ja-JP" sz="4000" b="1" dirty="0" smtClean="0">
                <a:latin typeface="Meiryo UI" panose="020B0604030504040204" pitchFamily="50" charset="-128"/>
                <a:ea typeface="Meiryo UI" panose="020B0604030504040204" pitchFamily="50" charset="-128"/>
                <a:cs typeface="Meiryo UI" panose="020B0604030504040204" pitchFamily="50" charset="-128"/>
              </a:rPr>
              <a:t>】</a:t>
            </a:r>
          </a:p>
          <a:p>
            <a:pPr algn="ctr"/>
            <a:endParaRPr lang="en-US" altLang="ja-JP" sz="3600" b="1" dirty="0" smtClean="0">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ja-JP" sz="3600" b="1"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lang="en-US" altLang="ja-JP" sz="3200" dirty="0">
                <a:latin typeface="Meiryo UI" panose="020B0604030504040204" pitchFamily="50" charset="-128"/>
                <a:ea typeface="Meiryo UI" panose="020B0604030504040204" pitchFamily="50" charset="-128"/>
                <a:cs typeface="Meiryo UI" panose="020B0604030504040204" pitchFamily="50" charset="-128"/>
              </a:rPr>
              <a:t>2015</a:t>
            </a:r>
            <a:r>
              <a:rPr lang="ja-JP" altLang="en-US" sz="3200" dirty="0">
                <a:latin typeface="Meiryo UI" panose="020B0604030504040204" pitchFamily="50" charset="-128"/>
                <a:ea typeface="Meiryo UI" panose="020B0604030504040204" pitchFamily="50" charset="-128"/>
                <a:cs typeface="Meiryo UI" panose="020B0604030504040204" pitchFamily="50" charset="-128"/>
              </a:rPr>
              <a:t>年</a:t>
            </a:r>
            <a:r>
              <a:rPr lang="en-US" altLang="ja-JP" sz="3200" dirty="0">
                <a:latin typeface="Meiryo UI" panose="020B0604030504040204" pitchFamily="50" charset="-128"/>
                <a:ea typeface="Meiryo UI" panose="020B0604030504040204" pitchFamily="50" charset="-128"/>
                <a:cs typeface="Meiryo UI" panose="020B0604030504040204" pitchFamily="50" charset="-128"/>
              </a:rPr>
              <a:t>3</a:t>
            </a:r>
            <a:r>
              <a:rPr lang="ja-JP" altLang="en-US" sz="3200" dirty="0" smtClean="0">
                <a:latin typeface="Meiryo UI" panose="020B0604030504040204" pitchFamily="50" charset="-128"/>
                <a:ea typeface="Meiryo UI" panose="020B0604030504040204" pitchFamily="50" charset="-128"/>
                <a:cs typeface="Meiryo UI" panose="020B0604030504040204" pitchFamily="50" charset="-128"/>
              </a:rPr>
              <a:t>月</a:t>
            </a:r>
            <a:endParaRPr lang="en-US" altLang="ja-JP" sz="3200" dirty="0" smtClean="0">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ja-JP" sz="3200" dirty="0" smtClean="0">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ja-JP" sz="3200" dirty="0">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3200" dirty="0" smtClean="0">
                <a:latin typeface="Meiryo UI" panose="020B0604030504040204" pitchFamily="50" charset="-128"/>
                <a:ea typeface="Meiryo UI" panose="020B0604030504040204" pitchFamily="50" charset="-128"/>
                <a:cs typeface="Meiryo UI" panose="020B0604030504040204" pitchFamily="50" charset="-128"/>
              </a:rPr>
              <a:t>株式会社 三菱総合研究所</a:t>
            </a:r>
            <a:endParaRPr lang="ja-JP" altLang="en-US" sz="3200"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836403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スライド番号プレースホルダー 15"/>
          <p:cNvSpPr>
            <a:spLocks noGrp="1"/>
          </p:cNvSpPr>
          <p:nvPr>
            <p:ph type="sldNum" sz="quarter" idx="12"/>
          </p:nvPr>
        </p:nvSpPr>
        <p:spPr>
          <a:xfrm>
            <a:off x="9797677" y="9125456"/>
            <a:ext cx="2987040" cy="475744"/>
          </a:xfrm>
        </p:spPr>
        <p:txBody>
          <a:bodyPr/>
          <a:lstStyle/>
          <a:p>
            <a:fld id="{9741FA7A-C8FC-43AC-A9E6-3C41ED923A89}" type="slidenum">
              <a:rPr kumimoji="1" lang="ja-JP" altLang="en-US" smtClean="0"/>
              <a:t>10</a:t>
            </a:fld>
            <a:endParaRPr kumimoji="1" lang="ja-JP" altLang="en-US" dirty="0"/>
          </a:p>
        </p:txBody>
      </p:sp>
      <p:sp>
        <p:nvSpPr>
          <p:cNvPr id="136" name="テキスト ボックス 135"/>
          <p:cNvSpPr txBox="1"/>
          <p:nvPr/>
        </p:nvSpPr>
        <p:spPr>
          <a:xfrm>
            <a:off x="0" y="-3745"/>
            <a:ext cx="4476354" cy="461665"/>
          </a:xfrm>
          <a:prstGeom prst="rect">
            <a:avLst/>
          </a:prstGeom>
          <a:noFill/>
        </p:spPr>
        <p:txBody>
          <a:bodyPr wrap="none" rtlCol="0">
            <a:spAutoFit/>
          </a:bodyPr>
          <a:lstStyle/>
          <a:p>
            <a:r>
              <a:rPr kumimoji="1" lang="ja-JP" altLang="en-US" sz="2400" b="1" dirty="0" smtClean="0">
                <a:latin typeface="Meiryo UI" panose="020B0604030504040204" pitchFamily="50" charset="-128"/>
                <a:ea typeface="Meiryo UI" panose="020B0604030504040204" pitchFamily="50" charset="-128"/>
                <a:cs typeface="Meiryo UI" panose="020B0604030504040204" pitchFamily="50" charset="-128"/>
              </a:rPr>
              <a:t>６．</a:t>
            </a:r>
            <a:r>
              <a:rPr kumimoji="1" lang="en-US" altLang="ja-JP" sz="2400" b="1" dirty="0" smtClean="0">
                <a:latin typeface="Meiryo UI" panose="020B0604030504040204" pitchFamily="50" charset="-128"/>
                <a:ea typeface="Meiryo UI" panose="020B0604030504040204" pitchFamily="50" charset="-128"/>
                <a:cs typeface="Meiryo UI" panose="020B0604030504040204" pitchFamily="50" charset="-128"/>
              </a:rPr>
              <a:t>ICT</a:t>
            </a:r>
            <a:r>
              <a:rPr kumimoji="1" lang="ja-JP" altLang="en-US" sz="2400" b="1" dirty="0" smtClean="0">
                <a:latin typeface="Meiryo UI" panose="020B0604030504040204" pitchFamily="50" charset="-128"/>
                <a:ea typeface="Meiryo UI" panose="020B0604030504040204" pitchFamily="50" charset="-128"/>
                <a:cs typeface="Meiryo UI" panose="020B0604030504040204" pitchFamily="50" charset="-128"/>
              </a:rPr>
              <a:t>ショーケース案のイメージ</a:t>
            </a:r>
            <a:endParaRPr kumimoji="1" lang="ja-JP" altLang="en-US" sz="2400" b="1" dirty="0">
              <a:latin typeface="Meiryo UI" panose="020B0604030504040204" pitchFamily="50" charset="-128"/>
              <a:ea typeface="Meiryo UI" panose="020B0604030504040204" pitchFamily="50" charset="-128"/>
              <a:cs typeface="Meiryo UI" panose="020B0604030504040204" pitchFamily="50" charset="-128"/>
            </a:endParaRPr>
          </a:p>
        </p:txBody>
      </p:sp>
      <p:graphicFrame>
        <p:nvGraphicFramePr>
          <p:cNvPr id="2" name="表 1"/>
          <p:cNvGraphicFramePr>
            <a:graphicFrameLocks noGrp="1"/>
          </p:cNvGraphicFramePr>
          <p:nvPr>
            <p:extLst>
              <p:ext uri="{D42A27DB-BD31-4B8C-83A1-F6EECF244321}">
                <p14:modId xmlns:p14="http://schemas.microsoft.com/office/powerpoint/2010/main" val="3119764650"/>
              </p:ext>
            </p:extLst>
          </p:nvPr>
        </p:nvGraphicFramePr>
        <p:xfrm>
          <a:off x="352128" y="624136"/>
          <a:ext cx="6264696" cy="8668513"/>
        </p:xfrm>
        <a:graphic>
          <a:graphicData uri="http://schemas.openxmlformats.org/drawingml/2006/table">
            <a:tbl>
              <a:tblPr firstRow="1" firstCol="1" bandRow="1">
                <a:tableStyleId>{5C22544A-7EE6-4342-B048-85BDC9FD1C3A}</a:tableStyleId>
              </a:tblPr>
              <a:tblGrid>
                <a:gridCol w="1224136"/>
                <a:gridCol w="5040560"/>
              </a:tblGrid>
              <a:tr h="576064">
                <a:tc>
                  <a:txBody>
                    <a:bodyPr/>
                    <a:lstStyle/>
                    <a:p>
                      <a:pPr algn="ctr">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テーマ</a:t>
                      </a:r>
                    </a:p>
                  </a:txBody>
                  <a:tcPr marL="68580" marR="68580" marT="0" marB="0" anchor="ctr"/>
                </a:tc>
                <a:tc>
                  <a:txBody>
                    <a:bodyPr/>
                    <a:lstStyle/>
                    <a:p>
                      <a:pPr algn="ctr">
                        <a:spcAft>
                          <a:spcPts val="0"/>
                        </a:spcAft>
                      </a:pPr>
                      <a:r>
                        <a:rPr lang="ja-JP" sz="1600" kern="100" dirty="0">
                          <a:effectLst/>
                          <a:latin typeface="Meiryo UI" panose="020B0604030504040204" pitchFamily="50" charset="-128"/>
                          <a:ea typeface="Meiryo UI" panose="020B0604030504040204" pitchFamily="50" charset="-128"/>
                          <a:cs typeface="Meiryo UI" panose="020B0604030504040204" pitchFamily="50" charset="-128"/>
                        </a:rPr>
                        <a:t>教育・人材育成</a:t>
                      </a:r>
                    </a:p>
                  </a:txBody>
                  <a:tcPr marL="68580" marR="68580" marT="0" marB="0" anchor="ctr"/>
                </a:tc>
              </a:tr>
              <a:tr h="531609">
                <a:tc>
                  <a:txBody>
                    <a:bodyPr/>
                    <a:lstStyle/>
                    <a:p>
                      <a:pPr algn="ctr">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主な対象者</a:t>
                      </a:r>
                    </a:p>
                  </a:txBody>
                  <a:tcPr marL="68580" marR="68580" marT="0" marB="0" anchor="ctr"/>
                </a:tc>
                <a:tc>
                  <a:txBody>
                    <a:bodyPr/>
                    <a:lstStyle/>
                    <a:p>
                      <a:pPr marL="110490" indent="-110490" algn="l">
                        <a:spcAft>
                          <a:spcPts val="0"/>
                        </a:spcAf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・小学生</a:t>
                      </a:r>
                    </a:p>
                  </a:txBody>
                  <a:tcPr marL="68580" marR="68580" marT="0" marB="0" anchor="ctr"/>
                </a:tc>
              </a:tr>
              <a:tr h="996801">
                <a:tc>
                  <a:txBody>
                    <a:bodyPr/>
                    <a:lstStyle/>
                    <a:p>
                      <a:pPr algn="ctr">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概要</a:t>
                      </a:r>
                    </a:p>
                  </a:txBody>
                  <a:tcPr marL="68580" marR="68580" marT="0" marB="0" anchor="ctr"/>
                </a:tc>
                <a:tc>
                  <a:txBody>
                    <a:bodyPr/>
                    <a:lstStyle/>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・小学生を対象に、自分が住む地域の魅力を外国人に英語で伝えるプレゼンテーションプログラムを提供し、効果や全国展開に向けた課題を検証する。</a:t>
                      </a:r>
                    </a:p>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・小学生を対象に、コンピュータプログラミング教育を提供し、効果や全国展開に向けた課題を検証する。</a:t>
                      </a:r>
                    </a:p>
                  </a:txBody>
                  <a:tcPr marL="68580" marR="68580" marT="0" marB="0" anchor="ctr"/>
                </a:tc>
              </a:tr>
              <a:tr h="409297">
                <a:tc>
                  <a:txBody>
                    <a:bodyPr/>
                    <a:lstStyle/>
                    <a:p>
                      <a:pPr algn="ctr">
                        <a:spcAft>
                          <a:spcPts val="0"/>
                        </a:spcAf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想定される場所</a:t>
                      </a:r>
                    </a:p>
                  </a:txBody>
                  <a:tcPr marL="68580" marR="68580" marT="0" marB="0" anchor="ctr"/>
                </a:tc>
                <a:tc>
                  <a:txBody>
                    <a:bodyPr/>
                    <a:lstStyle/>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・全国の学校・学習塾など</a:t>
                      </a:r>
                    </a:p>
                  </a:txBody>
                  <a:tcPr marL="68580" marR="68580" marT="0" marB="0" anchor="ctr"/>
                </a:tc>
              </a:tr>
              <a:tr h="730473">
                <a:tc>
                  <a:txBody>
                    <a:bodyPr/>
                    <a:lstStyle/>
                    <a:p>
                      <a:pPr algn="ctr">
                        <a:spcAft>
                          <a:spcPts val="0"/>
                        </a:spcAft>
                      </a:pPr>
                      <a:r>
                        <a:rPr lang="en-US" sz="1200" kern="100">
                          <a:effectLst/>
                          <a:latin typeface="Meiryo UI" panose="020B0604030504040204" pitchFamily="50" charset="-128"/>
                          <a:ea typeface="Meiryo UI" panose="020B0604030504040204" pitchFamily="50" charset="-128"/>
                          <a:cs typeface="Meiryo UI" panose="020B0604030504040204" pitchFamily="50" charset="-128"/>
                        </a:rPr>
                        <a:t>PR</a:t>
                      </a:r>
                      <a:r>
                        <a:rPr lang="ja-JP" sz="1200" kern="100">
                          <a:effectLst/>
                          <a:latin typeface="Meiryo UI" panose="020B0604030504040204" pitchFamily="50" charset="-128"/>
                          <a:ea typeface="Meiryo UI" panose="020B0604030504040204" pitchFamily="50" charset="-128"/>
                          <a:cs typeface="Meiryo UI" panose="020B0604030504040204" pitchFamily="50" charset="-128"/>
                        </a:rPr>
                        <a:t>する主な技術・サービス</a:t>
                      </a:r>
                    </a:p>
                  </a:txBody>
                  <a:tcPr marL="68580" marR="68580" marT="0" marB="0" anchor="ctr"/>
                </a:tc>
                <a:tc>
                  <a:txBody>
                    <a:bodyPr/>
                    <a:lstStyle/>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・プレゼンテーション支援ツール</a:t>
                      </a:r>
                    </a:p>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・自動翻訳</a:t>
                      </a:r>
                    </a:p>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・プログラミング教材</a:t>
                      </a:r>
                    </a:p>
                  </a:txBody>
                  <a:tcPr marL="68580" marR="68580" marT="0" marB="0" anchor="ctr"/>
                </a:tc>
              </a:tr>
              <a:tr h="541873">
                <a:tc>
                  <a:txBody>
                    <a:bodyPr/>
                    <a:lstStyle/>
                    <a:p>
                      <a:pPr algn="ctr">
                        <a:spcAft>
                          <a:spcPts val="0"/>
                        </a:spcAft>
                      </a:pPr>
                      <a:r>
                        <a:rPr lang="en-US" sz="1200" kern="100">
                          <a:effectLst/>
                          <a:latin typeface="Meiryo UI" panose="020B0604030504040204" pitchFamily="50" charset="-128"/>
                          <a:ea typeface="Meiryo UI" panose="020B0604030504040204" pitchFamily="50" charset="-128"/>
                          <a:cs typeface="Meiryo UI" panose="020B0604030504040204" pitchFamily="50" charset="-128"/>
                        </a:rPr>
                        <a:t>PR</a:t>
                      </a:r>
                      <a:r>
                        <a:rPr lang="ja-JP" sz="1200" kern="100">
                          <a:effectLst/>
                          <a:latin typeface="Meiryo UI" panose="020B0604030504040204" pitchFamily="50" charset="-128"/>
                          <a:ea typeface="Meiryo UI" panose="020B0604030504040204" pitchFamily="50" charset="-128"/>
                          <a:cs typeface="Meiryo UI" panose="020B0604030504040204" pitchFamily="50" charset="-128"/>
                        </a:rPr>
                        <a:t>・体験方法</a:t>
                      </a:r>
                    </a:p>
                  </a:txBody>
                  <a:tcPr marL="68580" marR="68580" marT="0" marB="0" anchor="ctr"/>
                </a:tc>
                <a:tc>
                  <a:txBody>
                    <a:bodyPr/>
                    <a:lstStyle/>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・英語でのプレゼンテーションプログラム</a:t>
                      </a:r>
                    </a:p>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・コンピュータ・プログラミング教室</a:t>
                      </a:r>
                    </a:p>
                  </a:txBody>
                  <a:tcPr marL="68580" marR="68580" marT="0" marB="0" anchor="ctr"/>
                </a:tc>
              </a:tr>
              <a:tr h="464145">
                <a:tc>
                  <a:txBody>
                    <a:bodyPr/>
                    <a:lstStyle/>
                    <a:p>
                      <a:pPr algn="ctr">
                        <a:spcAft>
                          <a:spcPts val="0"/>
                        </a:spcAf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実施主体など</a:t>
                      </a:r>
                    </a:p>
                  </a:txBody>
                  <a:tcPr marL="68580" marR="68580" marT="0" marB="0" anchor="ctr"/>
                </a:tc>
                <a:tc>
                  <a:txBody>
                    <a:bodyPr/>
                    <a:lstStyle/>
                    <a:p>
                      <a:pPr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・学校、民間の学習塾など</a:t>
                      </a:r>
                    </a:p>
                  </a:txBody>
                  <a:tcPr marL="68580" marR="68580" marT="0" marB="0" anchor="ctr"/>
                </a:tc>
              </a:tr>
              <a:tr h="4418251">
                <a:tc>
                  <a:txBody>
                    <a:bodyPr/>
                    <a:lstStyle/>
                    <a:p>
                      <a:pPr algn="ctr">
                        <a:spcAft>
                          <a:spcPts val="0"/>
                        </a:spcAf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実施イメージ</a:t>
                      </a:r>
                    </a:p>
                    <a:p>
                      <a:pPr algn="ctr">
                        <a:spcAft>
                          <a:spcPts val="0"/>
                        </a:spcAft>
                      </a:pPr>
                      <a:r>
                        <a:rPr lang="en-US" sz="1200" kern="100">
                          <a:effectLst/>
                          <a:latin typeface="Meiryo UI" panose="020B0604030504040204" pitchFamily="50" charset="-128"/>
                          <a:ea typeface="Meiryo UI" panose="020B0604030504040204" pitchFamily="50" charset="-128"/>
                          <a:cs typeface="Meiryo UI" panose="020B0604030504040204" pitchFamily="50" charset="-128"/>
                        </a:rPr>
                        <a:t> </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tc>
                <a:tc>
                  <a:txBody>
                    <a:bodyPr/>
                    <a:lstStyle/>
                    <a:p>
                      <a:pPr indent="67945" algn="l">
                        <a:spcAft>
                          <a:spcPts val="0"/>
                        </a:spcAft>
                      </a:pPr>
                      <a:endParaRPr lang="en-US"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tc>
              </a:tr>
            </a:tbl>
          </a:graphicData>
        </a:graphic>
      </p:graphicFrame>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48272" y="5304656"/>
            <a:ext cx="4824536" cy="35611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323435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角丸四角形 3"/>
          <p:cNvSpPr/>
          <p:nvPr/>
        </p:nvSpPr>
        <p:spPr>
          <a:xfrm>
            <a:off x="712166" y="1244800"/>
            <a:ext cx="2448274" cy="592075"/>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１．外国人</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観光客</a:t>
            </a:r>
            <a:endParaRPr lang="en-US" altLang="ja-JP"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ja-JP" sz="3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en-US" altLang="ja-JP"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Wi-Fi</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設置箇所、</a:t>
            </a:r>
            <a:r>
              <a:rPr lang="ja-JP" altLang="en-US" sz="9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交通情報</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9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観光・イベント情報</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、飲食店情報、</a:t>
            </a:r>
            <a:r>
              <a:rPr lang="ja-JP" altLang="en-US" sz="9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気象情報</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など</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角丸四角形 4"/>
          <p:cNvSpPr/>
          <p:nvPr/>
        </p:nvSpPr>
        <p:spPr>
          <a:xfrm>
            <a:off x="712166" y="1936405"/>
            <a:ext cx="2448274" cy="592075"/>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２．</a:t>
            </a:r>
            <a:r>
              <a:rPr lang="ja-JP" altLang="en-US" sz="1050" b="1" dirty="0" err="1">
                <a:solidFill>
                  <a:schemeClr val="tx1"/>
                </a:solidFill>
                <a:latin typeface="Meiryo UI" panose="020B0604030504040204" pitchFamily="50" charset="-128"/>
                <a:ea typeface="Meiryo UI" panose="020B0604030504040204" pitchFamily="50" charset="-128"/>
                <a:cs typeface="Meiryo UI" panose="020B0604030504040204" pitchFamily="50" charset="-128"/>
              </a:rPr>
              <a:t>障がい</a:t>
            </a: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者・社会的</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弱者</a:t>
            </a:r>
            <a:endParaRPr lang="en-US" altLang="ja-JP"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ja-JP" sz="3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公共交通バリアフリー情報、公共施設情報、タクシー配車情報、</a:t>
            </a:r>
            <a:r>
              <a:rPr lang="ja-JP" altLang="en-US" sz="9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気象情報</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など</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角丸四角形 5"/>
          <p:cNvSpPr/>
          <p:nvPr/>
        </p:nvSpPr>
        <p:spPr>
          <a:xfrm>
            <a:off x="712166" y="2646626"/>
            <a:ext cx="2448274" cy="592075"/>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３．子どもの</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教育</a:t>
            </a:r>
            <a:endParaRPr lang="en-US" altLang="ja-JP"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9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各種統計情報、地理空間情報、気象情報</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、地域の歴史・文化情報など</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角丸四角形 6"/>
          <p:cNvSpPr/>
          <p:nvPr/>
        </p:nvSpPr>
        <p:spPr>
          <a:xfrm>
            <a:off x="712166" y="3335239"/>
            <a:ext cx="2448274" cy="592075"/>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４．子どもの安全・</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安心</a:t>
            </a:r>
            <a:endParaRPr lang="en-US" altLang="ja-JP"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ja-JP" sz="3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交通事故・犯罪情報、街灯の位置情報、通学路情報、子供の位置情報など</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角丸四角形 7"/>
          <p:cNvSpPr/>
          <p:nvPr/>
        </p:nvSpPr>
        <p:spPr>
          <a:xfrm>
            <a:off x="712166" y="4024055"/>
            <a:ext cx="2448274" cy="592075"/>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５．</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食</a:t>
            </a:r>
            <a:endParaRPr lang="en-US" altLang="ja-JP"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ja-JP" sz="3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生産者情報、品質情報、レシピ、食文化に関する情報、各国の規制情報など</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角丸四角形 8"/>
          <p:cNvSpPr/>
          <p:nvPr/>
        </p:nvSpPr>
        <p:spPr>
          <a:xfrm>
            <a:off x="712166" y="4712668"/>
            <a:ext cx="2448274" cy="592075"/>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６．公共</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交通</a:t>
            </a:r>
            <a:endParaRPr lang="en-US" altLang="ja-JP"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ja-JP" sz="3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路線情報、時刻表情報、運行情報、気象情報、イベント情報など</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角丸四角形 9"/>
          <p:cNvSpPr/>
          <p:nvPr/>
        </p:nvSpPr>
        <p:spPr>
          <a:xfrm>
            <a:off x="712166" y="5401281"/>
            <a:ext cx="2448274" cy="592075"/>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７．道路</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交通</a:t>
            </a:r>
            <a:endParaRPr lang="en-US" altLang="ja-JP"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ja-JP" sz="3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道路情報、混雑情報、プローブ情報、工事情報、気象情報など</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角丸四角形 10"/>
          <p:cNvSpPr/>
          <p:nvPr/>
        </p:nvSpPr>
        <p:spPr>
          <a:xfrm>
            <a:off x="712166" y="6089893"/>
            <a:ext cx="2448274" cy="592075"/>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８．環境</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マネジメント</a:t>
            </a:r>
            <a:endParaRPr lang="en-US" altLang="ja-JP"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ja-JP" sz="3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9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気象情報</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、河川水位情報、</a:t>
            </a:r>
            <a:r>
              <a:rPr lang="ja-JP" altLang="en-US" sz="9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地理空間情報、</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エネルギー消費情報など</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角丸四角形 11"/>
          <p:cNvSpPr/>
          <p:nvPr/>
        </p:nvSpPr>
        <p:spPr>
          <a:xfrm>
            <a:off x="712166" y="6799898"/>
            <a:ext cx="2448274" cy="592075"/>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９．</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ヘルスケア</a:t>
            </a:r>
            <a:endParaRPr lang="en-US" altLang="ja-JP"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ja-JP" sz="3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90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健</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診情報、検査情報、診断・治療・投薬情報、身体情報など</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角丸四角形 12"/>
          <p:cNvSpPr/>
          <p:nvPr/>
        </p:nvSpPr>
        <p:spPr>
          <a:xfrm>
            <a:off x="712166" y="7491408"/>
            <a:ext cx="2448274" cy="592075"/>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１０．</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医療</a:t>
            </a:r>
            <a:endParaRPr lang="en-US" altLang="ja-JP"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ja-JP" sz="3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感染症</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罹患</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情報、感染拡大予測、投薬効果、人の移動情報など</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角丸四角形 13"/>
          <p:cNvSpPr/>
          <p:nvPr/>
        </p:nvSpPr>
        <p:spPr>
          <a:xfrm>
            <a:off x="3376462" y="1227118"/>
            <a:ext cx="2448274" cy="592075"/>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１１．</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防災</a:t>
            </a:r>
            <a:endParaRPr lang="en-US" altLang="ja-JP"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ja-JP" sz="3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9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気象情報</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、地質情報、住民情報、ハザードマップ、避難所情報など</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角丸四角形 14"/>
          <p:cNvSpPr/>
          <p:nvPr/>
        </p:nvSpPr>
        <p:spPr>
          <a:xfrm>
            <a:off x="3376462" y="1936405"/>
            <a:ext cx="2448274" cy="592075"/>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１２．</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マーケティング</a:t>
            </a:r>
            <a:endParaRPr lang="en-US" altLang="ja-JP"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ja-JP" sz="3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9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各種統計情報、観光・イベント情報、気象情報</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、商品販売情報など</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角丸四角形 15"/>
          <p:cNvSpPr/>
          <p:nvPr/>
        </p:nvSpPr>
        <p:spPr>
          <a:xfrm>
            <a:off x="3376462" y="2625017"/>
            <a:ext cx="2448274" cy="592075"/>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１３．企業</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の輸出促進</a:t>
            </a:r>
            <a:endParaRPr lang="en-US" altLang="ja-JP"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ja-JP" sz="3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各国</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の規制、マーケティング情報、現地販売チャネル、輸出支援制度など</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角丸四角形 16"/>
          <p:cNvSpPr/>
          <p:nvPr/>
        </p:nvSpPr>
        <p:spPr>
          <a:xfrm>
            <a:off x="3376462" y="3313630"/>
            <a:ext cx="2448274" cy="592075"/>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zh-TW"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１４．生産</a:t>
            </a:r>
            <a:r>
              <a:rPr lang="zh-TW"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技術</a:t>
            </a:r>
            <a:endParaRPr lang="en-US" altLang="zh-TW"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ja-JP" sz="3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特許情報、企業情報、生産現場情報、人材・職人・研究者情報など</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角丸四角形 17"/>
          <p:cNvSpPr/>
          <p:nvPr/>
        </p:nvSpPr>
        <p:spPr>
          <a:xfrm>
            <a:off x="3376462" y="4035475"/>
            <a:ext cx="2448274" cy="592075"/>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１５．</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コミュニケーションロボット</a:t>
            </a:r>
            <a:endParaRPr lang="en-US" altLang="ja-JP"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ja-JP" sz="3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9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気象情報</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、ニュース、</a:t>
            </a:r>
            <a:r>
              <a:rPr lang="ja-JP" altLang="en-US" sz="9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交通情報、観光・イベント情報</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など</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角丸四角形 18"/>
          <p:cNvSpPr/>
          <p:nvPr/>
        </p:nvSpPr>
        <p:spPr>
          <a:xfrm>
            <a:off x="3376462" y="4745697"/>
            <a:ext cx="2448274" cy="592075"/>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１６．</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オープンサイエンス</a:t>
            </a:r>
            <a:endParaRPr lang="en-US" altLang="ja-JP"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ja-JP" sz="3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論文、学会情報、大学研究室情報、研究者情報など</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0" name="角丸四角形 19"/>
          <p:cNvSpPr/>
          <p:nvPr/>
        </p:nvSpPr>
        <p:spPr>
          <a:xfrm>
            <a:off x="3376462" y="5437003"/>
            <a:ext cx="2448274" cy="592075"/>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１７．</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海洋関係</a:t>
            </a:r>
            <a:endParaRPr lang="en-US" altLang="ja-JP"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ja-JP" sz="3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9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気象情報、</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海象情報、海上輸送関係情報、海賊などの犯罪情報など</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1" name="角丸四角形 20"/>
          <p:cNvSpPr/>
          <p:nvPr/>
        </p:nvSpPr>
        <p:spPr>
          <a:xfrm>
            <a:off x="3376462" y="6125616"/>
            <a:ext cx="2448274" cy="592075"/>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１８．</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宇宙</a:t>
            </a:r>
            <a:endParaRPr lang="en-US" altLang="ja-JP"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ja-JP" sz="3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天文関係情報、宇宙船・宇宙飛行士に関する情報、教育教材情報など</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角丸四角形 21"/>
          <p:cNvSpPr/>
          <p:nvPr/>
        </p:nvSpPr>
        <p:spPr>
          <a:xfrm>
            <a:off x="3376462" y="6814229"/>
            <a:ext cx="2448274" cy="592075"/>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１９．</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オリパラ競技関係</a:t>
            </a:r>
            <a:endParaRPr lang="en-US" altLang="ja-JP"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ja-JP" sz="3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競技予定・結果、映像、選手、競技会場へのアクセス、混雑予測など</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角丸四角形 22"/>
          <p:cNvSpPr/>
          <p:nvPr/>
        </p:nvSpPr>
        <p:spPr>
          <a:xfrm>
            <a:off x="3376462" y="7491408"/>
            <a:ext cx="2448274" cy="592075"/>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２０．競技施設の後</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利用</a:t>
            </a:r>
            <a:endParaRPr lang="en-US" altLang="ja-JP"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ja-JP" sz="3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施設情報、地域情報、イベント情報、競技記録情報など</a:t>
            </a:r>
            <a:endParaRPr lang="en-US" altLang="ja-JP"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4" name="角丸四角形 23"/>
          <p:cNvSpPr/>
          <p:nvPr/>
        </p:nvSpPr>
        <p:spPr>
          <a:xfrm>
            <a:off x="6472808" y="1227844"/>
            <a:ext cx="2819487" cy="764446"/>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２１．海外への地域の魅力発信と観光地でのおもてなし情報提供による海外観光客</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誘致</a:t>
            </a:r>
            <a:endParaRPr lang="en-US" altLang="ja-JP"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ja-JP" sz="3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Wi-Fi</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設置箇所、</a:t>
            </a:r>
            <a:r>
              <a:rPr lang="ja-JP" altLang="en-US" sz="900" dirty="0">
                <a:solidFill>
                  <a:srgbClr val="00B0F0"/>
                </a:solidFill>
                <a:latin typeface="Meiryo UI" panose="020B0604030504040204" pitchFamily="50" charset="-128"/>
                <a:ea typeface="Meiryo UI" panose="020B0604030504040204" pitchFamily="50" charset="-128"/>
                <a:cs typeface="Meiryo UI" panose="020B0604030504040204" pitchFamily="50" charset="-128"/>
              </a:rPr>
              <a:t>交通情報</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900" dirty="0">
                <a:solidFill>
                  <a:srgbClr val="00B0F0"/>
                </a:solidFill>
                <a:latin typeface="Meiryo UI" panose="020B0604030504040204" pitchFamily="50" charset="-128"/>
                <a:ea typeface="Meiryo UI" panose="020B0604030504040204" pitchFamily="50" charset="-128"/>
                <a:cs typeface="Meiryo UI" panose="020B0604030504040204" pitchFamily="50" charset="-128"/>
              </a:rPr>
              <a:t>観光・イベント情報</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、飲食店情報、</a:t>
            </a:r>
            <a:r>
              <a:rPr lang="ja-JP" altLang="en-US" sz="900" dirty="0">
                <a:solidFill>
                  <a:srgbClr val="00B0F0"/>
                </a:solidFill>
                <a:latin typeface="Meiryo UI" panose="020B0604030504040204" pitchFamily="50" charset="-128"/>
                <a:ea typeface="Meiryo UI" panose="020B0604030504040204" pitchFamily="50" charset="-128"/>
                <a:cs typeface="Meiryo UI" panose="020B0604030504040204" pitchFamily="50" charset="-128"/>
              </a:rPr>
              <a:t>気象情報</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など</a:t>
            </a:r>
          </a:p>
        </p:txBody>
      </p:sp>
      <p:sp>
        <p:nvSpPr>
          <p:cNvPr id="25" name="角丸四角形 24"/>
          <p:cNvSpPr/>
          <p:nvPr/>
        </p:nvSpPr>
        <p:spPr>
          <a:xfrm>
            <a:off x="6480078" y="2139536"/>
            <a:ext cx="2810398" cy="788856"/>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２２．イベント・観光情報提供を中核とした地域</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活性化</a:t>
            </a:r>
            <a:endParaRPr lang="en-US" altLang="ja-JP"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ja-JP" sz="3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Wi-Fi</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設置箇所、</a:t>
            </a:r>
            <a:r>
              <a:rPr lang="ja-JP" altLang="en-US" sz="900" dirty="0">
                <a:solidFill>
                  <a:srgbClr val="00B0F0"/>
                </a:solidFill>
                <a:latin typeface="Meiryo UI" panose="020B0604030504040204" pitchFamily="50" charset="-128"/>
                <a:ea typeface="Meiryo UI" panose="020B0604030504040204" pitchFamily="50" charset="-128"/>
                <a:cs typeface="Meiryo UI" panose="020B0604030504040204" pitchFamily="50" charset="-128"/>
              </a:rPr>
              <a:t>交通情報</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900" dirty="0">
                <a:solidFill>
                  <a:srgbClr val="00B0F0"/>
                </a:solidFill>
                <a:latin typeface="Meiryo UI" panose="020B0604030504040204" pitchFamily="50" charset="-128"/>
                <a:ea typeface="Meiryo UI" panose="020B0604030504040204" pitchFamily="50" charset="-128"/>
                <a:cs typeface="Meiryo UI" panose="020B0604030504040204" pitchFamily="50" charset="-128"/>
              </a:rPr>
              <a:t>観光・イベント情報</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、飲食店情報、</a:t>
            </a:r>
            <a:r>
              <a:rPr lang="ja-JP" altLang="en-US" sz="900" dirty="0">
                <a:solidFill>
                  <a:srgbClr val="00B0F0"/>
                </a:solidFill>
                <a:latin typeface="Meiryo UI" panose="020B0604030504040204" pitchFamily="50" charset="-128"/>
                <a:ea typeface="Meiryo UI" panose="020B0604030504040204" pitchFamily="50" charset="-128"/>
                <a:cs typeface="Meiryo UI" panose="020B0604030504040204" pitchFamily="50" charset="-128"/>
              </a:rPr>
              <a:t>気象情報</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など</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6" name="角丸四角形 25"/>
          <p:cNvSpPr/>
          <p:nvPr/>
        </p:nvSpPr>
        <p:spPr>
          <a:xfrm>
            <a:off x="6472807" y="3072407"/>
            <a:ext cx="2819489" cy="833297"/>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２３．訪日外国人観光客に対する情報提供</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サービス</a:t>
            </a:r>
            <a:endParaRPr lang="en-US" altLang="ja-JP"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ja-JP" sz="5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Wi-Fi</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設置箇所、</a:t>
            </a:r>
            <a:r>
              <a:rPr lang="ja-JP" altLang="en-US" sz="900" dirty="0">
                <a:solidFill>
                  <a:srgbClr val="00B0F0"/>
                </a:solidFill>
                <a:latin typeface="Meiryo UI" panose="020B0604030504040204" pitchFamily="50" charset="-128"/>
                <a:ea typeface="Meiryo UI" panose="020B0604030504040204" pitchFamily="50" charset="-128"/>
                <a:cs typeface="Meiryo UI" panose="020B0604030504040204" pitchFamily="50" charset="-128"/>
              </a:rPr>
              <a:t>交通情報</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900" dirty="0">
                <a:solidFill>
                  <a:srgbClr val="00B0F0"/>
                </a:solidFill>
                <a:latin typeface="Meiryo UI" panose="020B0604030504040204" pitchFamily="50" charset="-128"/>
                <a:ea typeface="Meiryo UI" panose="020B0604030504040204" pitchFamily="50" charset="-128"/>
                <a:cs typeface="Meiryo UI" panose="020B0604030504040204" pitchFamily="50" charset="-128"/>
              </a:rPr>
              <a:t>観光・イベント情報</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、飲食店情報、</a:t>
            </a:r>
            <a:r>
              <a:rPr lang="ja-JP" altLang="en-US" sz="900" dirty="0">
                <a:solidFill>
                  <a:srgbClr val="00B0F0"/>
                </a:solidFill>
                <a:latin typeface="Meiryo UI" panose="020B0604030504040204" pitchFamily="50" charset="-128"/>
                <a:ea typeface="Meiryo UI" panose="020B0604030504040204" pitchFamily="50" charset="-128"/>
                <a:cs typeface="Meiryo UI" panose="020B0604030504040204" pitchFamily="50" charset="-128"/>
              </a:rPr>
              <a:t>気象情報</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など</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7" name="角丸四角形 26"/>
          <p:cNvSpPr/>
          <p:nvPr/>
        </p:nvSpPr>
        <p:spPr>
          <a:xfrm>
            <a:off x="6480078" y="4024056"/>
            <a:ext cx="2810400" cy="488512"/>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２４．体験型</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観光</a:t>
            </a:r>
            <a:endParaRPr lang="en-US" altLang="ja-JP"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ja-JP" sz="3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900" dirty="0">
                <a:solidFill>
                  <a:srgbClr val="00B0F0"/>
                </a:solidFill>
                <a:latin typeface="Meiryo UI" panose="020B0604030504040204" pitchFamily="50" charset="-128"/>
                <a:ea typeface="Meiryo UI" panose="020B0604030504040204" pitchFamily="50" charset="-128"/>
                <a:cs typeface="Meiryo UI" panose="020B0604030504040204" pitchFamily="50" charset="-128"/>
              </a:rPr>
              <a:t>交通情報</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900" dirty="0">
                <a:solidFill>
                  <a:srgbClr val="00B0F0"/>
                </a:solidFill>
                <a:latin typeface="Meiryo UI" panose="020B0604030504040204" pitchFamily="50" charset="-128"/>
                <a:ea typeface="Meiryo UI" panose="020B0604030504040204" pitchFamily="50" charset="-128"/>
                <a:cs typeface="Meiryo UI" panose="020B0604030504040204" pitchFamily="50" charset="-128"/>
              </a:rPr>
              <a:t>観光・イベント情報</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9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気象</a:t>
            </a:r>
            <a:r>
              <a:rPr lang="ja-JP" altLang="en-US" sz="900" dirty="0">
                <a:solidFill>
                  <a:srgbClr val="00B0F0"/>
                </a:solidFill>
                <a:latin typeface="Meiryo UI" panose="020B0604030504040204" pitchFamily="50" charset="-128"/>
                <a:ea typeface="Meiryo UI" panose="020B0604030504040204" pitchFamily="50" charset="-128"/>
                <a:cs typeface="Meiryo UI" panose="020B0604030504040204" pitchFamily="50" charset="-128"/>
              </a:rPr>
              <a:t>情報</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など</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角丸四角形 27"/>
          <p:cNvSpPr/>
          <p:nvPr/>
        </p:nvSpPr>
        <p:spPr>
          <a:xfrm>
            <a:off x="6480078" y="4616131"/>
            <a:ext cx="2810399" cy="472501"/>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２５．ふるさと魅力配信</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事業</a:t>
            </a:r>
            <a:endParaRPr lang="en-US" altLang="ja-JP"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ja-JP" sz="3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ふるさと納税情報、自治体</a:t>
            </a:r>
            <a:r>
              <a:rPr lang="en-US" altLang="ja-JP"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PR</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情報、特産品情報など</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角丸四角形 28"/>
          <p:cNvSpPr/>
          <p:nvPr/>
        </p:nvSpPr>
        <p:spPr>
          <a:xfrm>
            <a:off x="6480079" y="5193756"/>
            <a:ext cx="2810398" cy="902988"/>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２６．海外消費者へのトレーサビリティ情報の提供による日本の農産物高付加価値化（ブランド化</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endParaRPr lang="en-US" altLang="ja-JP"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ja-JP" sz="3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米の銘柄情報、安全・安心情報、調理情報、消費者評価情報など</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角丸四角形 29"/>
          <p:cNvSpPr/>
          <p:nvPr/>
        </p:nvSpPr>
        <p:spPr>
          <a:xfrm>
            <a:off x="6480079" y="6188273"/>
            <a:ext cx="2810398" cy="484535"/>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２７．</a:t>
            </a:r>
            <a:r>
              <a:rPr lang="en-US" altLang="ja-JP"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LOD</a:t>
            </a: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活用による農畜産業の</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振興</a:t>
            </a:r>
            <a:endParaRPr lang="en-US" altLang="ja-JP"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ja-JP" sz="30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生産実績、育成条件、</a:t>
            </a:r>
            <a:r>
              <a:rPr lang="ja-JP" altLang="en-US" sz="9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気象情報</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など</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角丸四角形 30"/>
          <p:cNvSpPr/>
          <p:nvPr/>
        </p:nvSpPr>
        <p:spPr>
          <a:xfrm>
            <a:off x="6472808" y="6744816"/>
            <a:ext cx="2813781" cy="502983"/>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２８．</a:t>
            </a:r>
            <a:r>
              <a:rPr lang="en-US" altLang="ja-JP"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ICT</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スポーツ</a:t>
            </a:r>
            <a:endParaRPr lang="en-US" altLang="ja-JP"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ja-JP" sz="3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位置情報、</a:t>
            </a:r>
            <a:r>
              <a:rPr lang="ja-JP" altLang="en-US" sz="9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地理空間情報、気象情報</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、混雑情報など</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角丸四角形 31"/>
          <p:cNvSpPr/>
          <p:nvPr/>
        </p:nvSpPr>
        <p:spPr>
          <a:xfrm>
            <a:off x="6477370" y="7320880"/>
            <a:ext cx="2813786" cy="504056"/>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２９．</a:t>
            </a: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糖尿病予備軍に対する重症化</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予防</a:t>
            </a:r>
            <a:endParaRPr lang="en-US" altLang="ja-JP"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ja-JP" sz="3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検査情報、レセプト情報、投薬情報など</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角丸四角形 32"/>
          <p:cNvSpPr/>
          <p:nvPr/>
        </p:nvSpPr>
        <p:spPr>
          <a:xfrm>
            <a:off x="6472807" y="7896944"/>
            <a:ext cx="2813383" cy="609758"/>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３０．</a:t>
            </a: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高度な</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リアルタイムナビゲーション</a:t>
            </a:r>
            <a:endParaRPr lang="en-US" altLang="ja-JP"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ja-JP" sz="3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9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交通情報、地理空間情報</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、プローブ情報、</a:t>
            </a:r>
            <a:r>
              <a:rPr lang="ja-JP" altLang="en-US" sz="9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気象情報</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など</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角丸四角形 33"/>
          <p:cNvSpPr/>
          <p:nvPr/>
        </p:nvSpPr>
        <p:spPr>
          <a:xfrm>
            <a:off x="9514498" y="1200200"/>
            <a:ext cx="2813383" cy="792090"/>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３１．</a:t>
            </a: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地域住民へのわかりやすい災害リスク情報提供と避難誘導による</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減災</a:t>
            </a:r>
            <a:endParaRPr lang="en-US" altLang="ja-JP"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ja-JP" sz="3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ハザードマップ、避難所情報、</a:t>
            </a:r>
            <a:r>
              <a:rPr lang="ja-JP" altLang="en-US" sz="9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地理空間情報、気象情報</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、災害情報など</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角丸四角形 34"/>
          <p:cNvSpPr/>
          <p:nvPr/>
        </p:nvSpPr>
        <p:spPr>
          <a:xfrm>
            <a:off x="9514496" y="2136304"/>
            <a:ext cx="2813383" cy="648072"/>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３２．</a:t>
            </a: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災害時における避難誘導</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支援</a:t>
            </a:r>
            <a:endParaRPr lang="en-US" altLang="ja-JP"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ja-JP" sz="3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9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気象情報</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、災害情報、避難所情報、ハザードマップ、</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プローブ</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情報</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など</a:t>
            </a:r>
          </a:p>
        </p:txBody>
      </p:sp>
      <p:sp>
        <p:nvSpPr>
          <p:cNvPr id="36" name="角丸四角形 35"/>
          <p:cNvSpPr/>
          <p:nvPr/>
        </p:nvSpPr>
        <p:spPr>
          <a:xfrm>
            <a:off x="9514501" y="2874959"/>
            <a:ext cx="2813383" cy="583602"/>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３３．</a:t>
            </a: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高齢者や身障者向け移動</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支援</a:t>
            </a:r>
            <a:endParaRPr lang="en-US" altLang="ja-JP"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ja-JP" sz="3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バリアフリー情報、</a:t>
            </a:r>
            <a:r>
              <a:rPr lang="ja-JP" altLang="en-US" sz="9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交通情報、</a:t>
            </a:r>
            <a:r>
              <a:rPr lang="ja-JP" altLang="en-US" sz="90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地理空間</a:t>
            </a:r>
            <a:r>
              <a:rPr lang="ja-JP" altLang="en-US" sz="9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情報、気象情報</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など</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角丸四角形 36"/>
          <p:cNvSpPr/>
          <p:nvPr/>
        </p:nvSpPr>
        <p:spPr>
          <a:xfrm>
            <a:off x="9514496" y="3577381"/>
            <a:ext cx="2813382" cy="603026"/>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３４．</a:t>
            </a: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プログラミング教育による人材の育成とイノベーションの</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促進</a:t>
            </a:r>
            <a:endParaRPr lang="en-US" altLang="ja-JP"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ja-JP" sz="3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テキスト、サンプルプログラムなど</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角丸四角形 37"/>
          <p:cNvSpPr/>
          <p:nvPr/>
        </p:nvSpPr>
        <p:spPr>
          <a:xfrm>
            <a:off x="9514497" y="4263792"/>
            <a:ext cx="2813383" cy="748230"/>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３５．</a:t>
            </a: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子ども連れ家族向け</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サービス</a:t>
            </a:r>
            <a:endParaRPr lang="en-US" altLang="ja-JP"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ja-JP" sz="3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子供向け施設・サービス情報、</a:t>
            </a:r>
            <a:r>
              <a:rPr lang="ja-JP" altLang="en-US" sz="9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観光・イベント情報</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、混雑情報、</a:t>
            </a:r>
            <a:r>
              <a:rPr lang="ja-JP" altLang="en-US" sz="9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交通情報、気象情報</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、おむつ交換・授乳室情報など</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角丸四角形 38"/>
          <p:cNvSpPr/>
          <p:nvPr/>
        </p:nvSpPr>
        <p:spPr>
          <a:xfrm>
            <a:off x="9514493" y="5099218"/>
            <a:ext cx="2813385" cy="778753"/>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３６．</a:t>
            </a: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公共インフラの異常発生の早期検知・長寿</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命化</a:t>
            </a:r>
            <a:endParaRPr lang="en-US" altLang="ja-JP"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ja-JP" sz="3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センサー情報、</a:t>
            </a:r>
            <a:r>
              <a:rPr lang="en-US" altLang="ja-JP"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CAD</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情報（施工図など）、点検・修繕記録、</a:t>
            </a:r>
            <a:r>
              <a:rPr lang="ja-JP" altLang="en-US" sz="9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交通情報、気象情報</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など</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角丸四角形 39"/>
          <p:cNvSpPr/>
          <p:nvPr/>
        </p:nvSpPr>
        <p:spPr>
          <a:xfrm>
            <a:off x="9514499" y="5953643"/>
            <a:ext cx="2813385" cy="720080"/>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３７．</a:t>
            </a: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オープンデータを活用した複合的空き家</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対策</a:t>
            </a:r>
            <a:endParaRPr lang="en-US" altLang="ja-JP"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ja-JP" sz="3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空き家情報、</a:t>
            </a:r>
            <a:r>
              <a:rPr lang="ja-JP" altLang="en-US" sz="9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各種統計情報</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、農地基本台帳（遊休農地情報）など</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角丸四角形 40"/>
          <p:cNvSpPr/>
          <p:nvPr/>
        </p:nvSpPr>
        <p:spPr>
          <a:xfrm>
            <a:off x="9514500" y="6745730"/>
            <a:ext cx="2813383" cy="791174"/>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３８．</a:t>
            </a: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不動産取引等の</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活性化</a:t>
            </a:r>
            <a:endParaRPr lang="en-US" altLang="ja-JP"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ja-JP" sz="3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地質情報、建築計画概要書、公園・緑地情報、行政サービス情報、</a:t>
            </a:r>
            <a:r>
              <a:rPr lang="ja-JP" altLang="en-US" sz="900"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交通情報、地理空間情報、気象情報</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など</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スライド番号プレースホルダー 15"/>
          <p:cNvSpPr>
            <a:spLocks noGrp="1"/>
          </p:cNvSpPr>
          <p:nvPr>
            <p:ph type="sldNum" sz="quarter" idx="12"/>
          </p:nvPr>
        </p:nvSpPr>
        <p:spPr>
          <a:xfrm>
            <a:off x="9797677" y="9125456"/>
            <a:ext cx="2987040" cy="475744"/>
          </a:xfrm>
        </p:spPr>
        <p:txBody>
          <a:bodyPr/>
          <a:lstStyle/>
          <a:p>
            <a:fld id="{9741FA7A-C8FC-43AC-A9E6-3C41ED923A89}" type="slidenum">
              <a:rPr kumimoji="1" lang="ja-JP" altLang="en-US" smtClean="0"/>
              <a:t>2</a:t>
            </a:fld>
            <a:endParaRPr kumimoji="1" lang="ja-JP" altLang="en-US" dirty="0"/>
          </a:p>
        </p:txBody>
      </p:sp>
      <p:sp>
        <p:nvSpPr>
          <p:cNvPr id="46" name="正方形/長方形 45"/>
          <p:cNvSpPr/>
          <p:nvPr/>
        </p:nvSpPr>
        <p:spPr>
          <a:xfrm>
            <a:off x="496144" y="973142"/>
            <a:ext cx="5544616" cy="7787899"/>
          </a:xfrm>
          <a:prstGeom prst="rect">
            <a:avLst/>
          </a:prstGeom>
          <a:noFill/>
          <a:ln w="127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正方形/長方形 46"/>
          <p:cNvSpPr/>
          <p:nvPr/>
        </p:nvSpPr>
        <p:spPr>
          <a:xfrm>
            <a:off x="6256784" y="973143"/>
            <a:ext cx="6264695" cy="7787898"/>
          </a:xfrm>
          <a:prstGeom prst="rect">
            <a:avLst/>
          </a:prstGeom>
          <a:noFill/>
          <a:ln w="127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テキスト ボックス 47"/>
          <p:cNvSpPr txBox="1"/>
          <p:nvPr/>
        </p:nvSpPr>
        <p:spPr>
          <a:xfrm>
            <a:off x="496144" y="696144"/>
            <a:ext cx="1107996" cy="276999"/>
          </a:xfrm>
          <a:prstGeom prst="rect">
            <a:avLst/>
          </a:prstGeom>
          <a:noFill/>
        </p:spPr>
        <p:txBody>
          <a:bodyPr wrap="none" rtlCol="0">
            <a:spAutoFit/>
          </a:bodyPr>
          <a:lstStyle/>
          <a:p>
            <a:r>
              <a:rPr kumimoji="1" lang="ja-JP" altLang="en-US" sz="1200" b="1" dirty="0" smtClean="0">
                <a:latin typeface="Meiryo UI" panose="020B0604030504040204" pitchFamily="50" charset="-128"/>
                <a:ea typeface="Meiryo UI" panose="020B0604030504040204" pitchFamily="50" charset="-128"/>
                <a:cs typeface="Meiryo UI" panose="020B0604030504040204" pitchFamily="50" charset="-128"/>
              </a:rPr>
              <a:t>事務局検討案</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テキスト ボックス 48"/>
          <p:cNvSpPr txBox="1"/>
          <p:nvPr/>
        </p:nvSpPr>
        <p:spPr>
          <a:xfrm>
            <a:off x="6256785" y="696144"/>
            <a:ext cx="2124299" cy="276999"/>
          </a:xfrm>
          <a:prstGeom prst="rect">
            <a:avLst/>
          </a:prstGeom>
          <a:noFill/>
        </p:spPr>
        <p:txBody>
          <a:bodyPr wrap="none" rtlCol="0">
            <a:spAutoFit/>
          </a:bodyPr>
          <a:lstStyle/>
          <a:p>
            <a:r>
              <a:rPr kumimoji="1" lang="en-US" altLang="ja-JP" sz="1200" b="1" dirty="0" smtClean="0">
                <a:latin typeface="Meiryo UI" panose="020B0604030504040204" pitchFamily="50" charset="-128"/>
                <a:ea typeface="Meiryo UI" panose="020B0604030504040204" pitchFamily="50" charset="-128"/>
                <a:cs typeface="Meiryo UI" panose="020B0604030504040204" pitchFamily="50" charset="-128"/>
              </a:rPr>
              <a:t>VLED</a:t>
            </a:r>
            <a:r>
              <a:rPr kumimoji="1" lang="ja-JP" altLang="en-US" sz="1200" b="1" dirty="0" smtClean="0">
                <a:latin typeface="Meiryo UI" panose="020B0604030504040204" pitchFamily="50" charset="-128"/>
                <a:ea typeface="Meiryo UI" panose="020B0604030504040204" pitchFamily="50" charset="-128"/>
                <a:cs typeface="Meiryo UI" panose="020B0604030504040204" pitchFamily="50" charset="-128"/>
              </a:rPr>
              <a:t>社員企業からのアイデア</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a:off x="6896" y="0"/>
            <a:ext cx="3097323" cy="461665"/>
          </a:xfrm>
          <a:prstGeom prst="rect">
            <a:avLst/>
          </a:prstGeom>
          <a:noFill/>
        </p:spPr>
        <p:txBody>
          <a:bodyPr wrap="none" rtlCol="0">
            <a:spAutoFit/>
          </a:bodyPr>
          <a:lstStyle/>
          <a:p>
            <a:r>
              <a:rPr kumimoji="1" lang="ja-JP" altLang="en-US" sz="2400" b="1" dirty="0" smtClean="0">
                <a:latin typeface="Meiryo UI" panose="020B0604030504040204" pitchFamily="50" charset="-128"/>
                <a:ea typeface="Meiryo UI" panose="020B0604030504040204" pitchFamily="50" charset="-128"/>
                <a:cs typeface="Meiryo UI" panose="020B0604030504040204" pitchFamily="50" charset="-128"/>
              </a:rPr>
              <a:t>１．実証テーマ案一覧</a:t>
            </a:r>
            <a:endParaRPr kumimoji="1" lang="ja-JP" altLang="en-US" sz="24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41810572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スライド番号プレースホルダー 15"/>
          <p:cNvSpPr>
            <a:spLocks noGrp="1"/>
          </p:cNvSpPr>
          <p:nvPr>
            <p:ph type="sldNum" sz="quarter" idx="12"/>
          </p:nvPr>
        </p:nvSpPr>
        <p:spPr>
          <a:xfrm>
            <a:off x="9797677" y="9125456"/>
            <a:ext cx="2987040" cy="475744"/>
          </a:xfrm>
        </p:spPr>
        <p:txBody>
          <a:bodyPr/>
          <a:lstStyle/>
          <a:p>
            <a:fld id="{9741FA7A-C8FC-43AC-A9E6-3C41ED923A89}" type="slidenum">
              <a:rPr kumimoji="1" lang="ja-JP" altLang="en-US" smtClean="0"/>
              <a:t>3</a:t>
            </a:fld>
            <a:endParaRPr kumimoji="1" lang="ja-JP" altLang="en-US" dirty="0"/>
          </a:p>
        </p:txBody>
      </p:sp>
      <p:sp>
        <p:nvSpPr>
          <p:cNvPr id="50" name="テキスト ボックス 49"/>
          <p:cNvSpPr txBox="1"/>
          <p:nvPr/>
        </p:nvSpPr>
        <p:spPr>
          <a:xfrm>
            <a:off x="0" y="23083"/>
            <a:ext cx="3995004" cy="461665"/>
          </a:xfrm>
          <a:prstGeom prst="rect">
            <a:avLst/>
          </a:prstGeom>
          <a:noFill/>
        </p:spPr>
        <p:txBody>
          <a:bodyPr wrap="none" rtlCol="0">
            <a:spAutoFit/>
          </a:bodyPr>
          <a:lstStyle/>
          <a:p>
            <a:r>
              <a:rPr kumimoji="1" lang="ja-JP" altLang="en-US" sz="2400" b="1" dirty="0" smtClean="0">
                <a:latin typeface="Meiryo UI" panose="020B0604030504040204" pitchFamily="50" charset="-128"/>
                <a:ea typeface="Meiryo UI" panose="020B0604030504040204" pitchFamily="50" charset="-128"/>
                <a:cs typeface="Meiryo UI" panose="020B0604030504040204" pitchFamily="50" charset="-128"/>
              </a:rPr>
              <a:t>２．実証テーマ案の評価方法</a:t>
            </a:r>
            <a:endParaRPr kumimoji="1" lang="ja-JP" altLang="en-US" sz="2400" b="1" dirty="0">
              <a:latin typeface="Meiryo UI" panose="020B0604030504040204" pitchFamily="50" charset="-128"/>
              <a:ea typeface="Meiryo UI" panose="020B0604030504040204" pitchFamily="50" charset="-128"/>
              <a:cs typeface="Meiryo UI" panose="020B0604030504040204" pitchFamily="50" charset="-128"/>
            </a:endParaRPr>
          </a:p>
        </p:txBody>
      </p:sp>
      <p:graphicFrame>
        <p:nvGraphicFramePr>
          <p:cNvPr id="51" name="表 50"/>
          <p:cNvGraphicFramePr>
            <a:graphicFrameLocks noGrp="1"/>
          </p:cNvGraphicFramePr>
          <p:nvPr>
            <p:extLst>
              <p:ext uri="{D42A27DB-BD31-4B8C-83A1-F6EECF244321}">
                <p14:modId xmlns:p14="http://schemas.microsoft.com/office/powerpoint/2010/main" val="345968183"/>
              </p:ext>
            </p:extLst>
          </p:nvPr>
        </p:nvGraphicFramePr>
        <p:xfrm>
          <a:off x="640160" y="696144"/>
          <a:ext cx="10873208" cy="5976664"/>
        </p:xfrm>
        <a:graphic>
          <a:graphicData uri="http://schemas.openxmlformats.org/drawingml/2006/table">
            <a:tbl>
              <a:tblPr firstRow="1" bandRow="1">
                <a:tableStyleId>{5C22544A-7EE6-4342-B048-85BDC9FD1C3A}</a:tableStyleId>
              </a:tblPr>
              <a:tblGrid>
                <a:gridCol w="1656184"/>
                <a:gridCol w="4752528"/>
                <a:gridCol w="4464496"/>
              </a:tblGrid>
              <a:tr h="370840">
                <a:tc>
                  <a:txBody>
                    <a:bodyPr/>
                    <a:lstStyle/>
                    <a:p>
                      <a:pPr algn="ctr">
                        <a:spcAft>
                          <a:spcPts val="0"/>
                        </a:spcAft>
                      </a:pPr>
                      <a:r>
                        <a:rPr lang="ja-JP" sz="1200" b="1" kern="100" dirty="0">
                          <a:solidFill>
                            <a:schemeClr val="bg1"/>
                          </a:solidFill>
                          <a:effectLst/>
                          <a:latin typeface="Meiryo UI" panose="020B0604030504040204" pitchFamily="50" charset="-128"/>
                          <a:ea typeface="Meiryo UI" panose="020B0604030504040204" pitchFamily="50" charset="-128"/>
                          <a:cs typeface="Meiryo UI" panose="020B0604030504040204" pitchFamily="50" charset="-128"/>
                        </a:rPr>
                        <a:t>評価項目</a:t>
                      </a:r>
                    </a:p>
                  </a:txBody>
                  <a:tcPr marL="68580" marR="68580" marT="0" marB="0" anchor="ctr"/>
                </a:tc>
                <a:tc>
                  <a:txBody>
                    <a:bodyPr/>
                    <a:lstStyle/>
                    <a:p>
                      <a:pPr algn="ctr">
                        <a:spcAft>
                          <a:spcPts val="0"/>
                        </a:spcAft>
                      </a:pPr>
                      <a:r>
                        <a:rPr lang="ja-JP" sz="1200" b="1" kern="100" dirty="0">
                          <a:solidFill>
                            <a:schemeClr val="bg1"/>
                          </a:solidFill>
                          <a:effectLst/>
                          <a:latin typeface="Meiryo UI" panose="020B0604030504040204" pitchFamily="50" charset="-128"/>
                          <a:ea typeface="Meiryo UI" panose="020B0604030504040204" pitchFamily="50" charset="-128"/>
                          <a:cs typeface="Meiryo UI" panose="020B0604030504040204" pitchFamily="50" charset="-128"/>
                        </a:rPr>
                        <a:t>評価の</a:t>
                      </a:r>
                      <a:r>
                        <a:rPr lang="ja-JP" sz="1200" b="1" kern="100" dirty="0" smtClean="0">
                          <a:solidFill>
                            <a:schemeClr val="bg1"/>
                          </a:solidFill>
                          <a:effectLst/>
                          <a:latin typeface="Meiryo UI" panose="020B0604030504040204" pitchFamily="50" charset="-128"/>
                          <a:ea typeface="Meiryo UI" panose="020B0604030504040204" pitchFamily="50" charset="-128"/>
                          <a:cs typeface="Meiryo UI" panose="020B0604030504040204" pitchFamily="50" charset="-128"/>
                        </a:rPr>
                        <a:t>視点</a:t>
                      </a:r>
                      <a:endParaRPr lang="ja-JP" sz="1200" b="1" kern="100" dirty="0">
                        <a:solidFill>
                          <a:schemeClr val="bg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tc>
                <a:tc>
                  <a:txBody>
                    <a:bodyPr/>
                    <a:lstStyle/>
                    <a:p>
                      <a:pPr algn="ctr">
                        <a:spcAft>
                          <a:spcPts val="0"/>
                        </a:spcAft>
                      </a:pPr>
                      <a:r>
                        <a:rPr lang="ja-JP" altLang="en-US" sz="1200" b="1" kern="100" dirty="0" smtClean="0">
                          <a:solidFill>
                            <a:schemeClr val="bg1"/>
                          </a:solidFill>
                          <a:effectLst/>
                          <a:latin typeface="Meiryo UI" panose="020B0604030504040204" pitchFamily="50" charset="-128"/>
                          <a:ea typeface="Meiryo UI" panose="020B0604030504040204" pitchFamily="50" charset="-128"/>
                          <a:cs typeface="Meiryo UI" panose="020B0604030504040204" pitchFamily="50" charset="-128"/>
                        </a:rPr>
                        <a:t>評価方法</a:t>
                      </a:r>
                      <a:endParaRPr lang="ja-JP" sz="1200" b="1" kern="100" dirty="0">
                        <a:solidFill>
                          <a:schemeClr val="bg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tc>
              </a:tr>
              <a:tr h="781288">
                <a:tc>
                  <a:txBody>
                    <a:bodyPr/>
                    <a:lstStyle/>
                    <a:p>
                      <a:pPr algn="ctr">
                        <a:spcAft>
                          <a:spcPts val="0"/>
                        </a:spcAft>
                      </a:pPr>
                      <a:r>
                        <a:rPr lang="ja-JP" sz="1200" b="1"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社会的ニーズ</a:t>
                      </a:r>
                    </a:p>
                  </a:txBody>
                  <a:tcPr marL="68580" marR="68580" marT="0" marB="0" anchor="ctr"/>
                </a:tc>
                <a:tc>
                  <a:txBody>
                    <a:bodyPr/>
                    <a:lstStyle/>
                    <a:p>
                      <a:pPr algn="just">
                        <a:spcAft>
                          <a:spcPts val="0"/>
                        </a:spcAft>
                      </a:pPr>
                      <a:r>
                        <a:rPr lang="ja-JP" sz="12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・関連施策の</a:t>
                      </a:r>
                      <a:r>
                        <a:rPr lang="ja-JP"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位置付け</a:t>
                      </a:r>
                      <a:r>
                        <a:rPr lang="ja-JP" altLang="en-US"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（参考）</a:t>
                      </a:r>
                      <a:endParaRPr lang="ja-JP" sz="12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p>
                      <a:pPr algn="just">
                        <a:spcAft>
                          <a:spcPts val="0"/>
                        </a:spcAft>
                      </a:pPr>
                      <a:r>
                        <a:rPr lang="ja-JP" sz="12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・影響範囲の規模（対象者数など</a:t>
                      </a:r>
                      <a:r>
                        <a:rPr lang="ja-JP"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a:t>
                      </a:r>
                      <a:endParaRPr lang="ja-JP" sz="12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tc>
                <a:tc>
                  <a:txBody>
                    <a:bodyPr/>
                    <a:lstStyle/>
                    <a:p>
                      <a:pPr indent="133350" algn="just">
                        <a:spcAft>
                          <a:spcPts val="0"/>
                        </a:spcAft>
                      </a:pPr>
                      <a:r>
                        <a:rPr lang="en-US" altLang="ja-JP"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1</a:t>
                      </a:r>
                      <a:r>
                        <a:rPr lang="ja-JP" altLang="ja-JP"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億人以上：★★★</a:t>
                      </a:r>
                    </a:p>
                    <a:p>
                      <a:pPr indent="133350" algn="just">
                        <a:spcAft>
                          <a:spcPts val="0"/>
                        </a:spcAft>
                      </a:pPr>
                      <a:r>
                        <a:rPr lang="en-US" altLang="ja-JP"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1000</a:t>
                      </a:r>
                      <a:r>
                        <a:rPr lang="ja-JP" altLang="en-US"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万人以上</a:t>
                      </a:r>
                      <a:r>
                        <a:rPr lang="en-US" altLang="ja-JP"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1</a:t>
                      </a:r>
                      <a:r>
                        <a:rPr lang="ja-JP" altLang="ja-JP"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億人未満：★★</a:t>
                      </a:r>
                    </a:p>
                    <a:p>
                      <a:pPr indent="133350" algn="just">
                        <a:spcAft>
                          <a:spcPts val="0"/>
                        </a:spcAft>
                      </a:pPr>
                      <a:r>
                        <a:rPr lang="en-US" altLang="ja-JP"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1000</a:t>
                      </a:r>
                      <a:r>
                        <a:rPr lang="ja-JP" altLang="ja-JP"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万人未満</a:t>
                      </a:r>
                      <a:r>
                        <a:rPr lang="ja-JP" altLang="en-US"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a:t>
                      </a:r>
                      <a:r>
                        <a:rPr lang="ja-JP" altLang="ja-JP"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または不明：★</a:t>
                      </a:r>
                    </a:p>
                  </a:txBody>
                  <a:tcPr marL="68580" marR="68580" marT="0" marB="0" anchor="ctr"/>
                </a:tc>
              </a:tr>
              <a:tr h="792088">
                <a:tc>
                  <a:txBody>
                    <a:bodyPr/>
                    <a:lstStyle/>
                    <a:p>
                      <a:pPr algn="ctr">
                        <a:spcAft>
                          <a:spcPts val="0"/>
                        </a:spcAft>
                      </a:pPr>
                      <a:r>
                        <a:rPr lang="ja-JP" sz="1200" b="1"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レガシー実現</a:t>
                      </a:r>
                    </a:p>
                  </a:txBody>
                  <a:tcPr marL="68580" marR="68580" marT="0" marB="0" anchor="ctr"/>
                </a:tc>
                <a:tc>
                  <a:txBody>
                    <a:bodyPr/>
                    <a:lstStyle/>
                    <a:p>
                      <a:pPr marL="110490" indent="-110490" algn="just">
                        <a:spcAft>
                          <a:spcPts val="0"/>
                        </a:spcAft>
                      </a:pPr>
                      <a:r>
                        <a:rPr lang="ja-JP" sz="12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・社会課題の解決につながる</a:t>
                      </a:r>
                      <a:r>
                        <a:rPr lang="ja-JP"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か</a:t>
                      </a:r>
                      <a:r>
                        <a:rPr lang="ja-JP" altLang="en-US"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a:t>
                      </a:r>
                      <a:endParaRPr lang="ja-JP" sz="12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p>
                      <a:pPr marL="110490" indent="-110490" algn="just">
                        <a:spcAft>
                          <a:spcPts val="0"/>
                        </a:spcAft>
                      </a:pPr>
                      <a:r>
                        <a:rPr lang="ja-JP" sz="12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a:t>
                      </a:r>
                      <a:r>
                        <a:rPr lang="en-US" sz="12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2020</a:t>
                      </a:r>
                      <a:r>
                        <a:rPr lang="ja-JP" sz="12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オリンピック・パラリンピックを契機に社会課題の解決を加速することができる</a:t>
                      </a:r>
                      <a:r>
                        <a:rPr lang="ja-JP"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か</a:t>
                      </a:r>
                      <a:r>
                        <a:rPr lang="ja-JP" altLang="en-US"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a:t>
                      </a:r>
                      <a:endParaRPr lang="ja-JP" sz="12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tc>
                <a:tc>
                  <a:txBody>
                    <a:bodyPr/>
                    <a:lstStyle/>
                    <a:p>
                      <a:pPr marL="110490" indent="-110490" algn="just">
                        <a:spcAft>
                          <a:spcPts val="0"/>
                        </a:spcAft>
                      </a:pPr>
                      <a:r>
                        <a:rPr lang="ja-JP" altLang="en-US"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　レガシーとの関係が大きい：★★★</a:t>
                      </a:r>
                      <a:endParaRPr lang="en-US" altLang="ja-JP"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p>
                      <a:pPr marL="110490" indent="-110490" algn="just">
                        <a:spcAft>
                          <a:spcPts val="0"/>
                        </a:spcAft>
                      </a:pPr>
                      <a:r>
                        <a:rPr lang="ja-JP" altLang="en-US"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　レガシーとの関係がやや大きい：★★</a:t>
                      </a:r>
                      <a:endParaRPr lang="en-US" altLang="ja-JP"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p>
                      <a:pPr marL="110490" indent="-110490" algn="just">
                        <a:spcAft>
                          <a:spcPts val="0"/>
                        </a:spcAft>
                      </a:pPr>
                      <a:r>
                        <a:rPr lang="ja-JP" altLang="en-US"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　レガシーとの関係はそれほど大きくない、または不明：★</a:t>
                      </a:r>
                      <a:endParaRPr lang="ja-JP" sz="12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tc>
              </a:tr>
              <a:tr h="864096">
                <a:tc>
                  <a:txBody>
                    <a:bodyPr/>
                    <a:lstStyle/>
                    <a:p>
                      <a:pPr algn="ctr">
                        <a:spcAft>
                          <a:spcPts val="0"/>
                        </a:spcAft>
                      </a:pPr>
                      <a:r>
                        <a:rPr lang="ja-JP" sz="1200" b="1"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実証の必要性</a:t>
                      </a:r>
                    </a:p>
                  </a:txBody>
                  <a:tcPr marL="68580" marR="68580" marT="0" marB="0" anchor="ctr"/>
                </a:tc>
                <a:tc>
                  <a:txBody>
                    <a:bodyPr/>
                    <a:lstStyle/>
                    <a:p>
                      <a:pPr algn="just">
                        <a:spcAft>
                          <a:spcPts val="0"/>
                        </a:spcAft>
                      </a:pPr>
                      <a:r>
                        <a:rPr lang="ja-JP" sz="12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・純粋民間事業や公共事業で推進することに課題があるか。</a:t>
                      </a:r>
                    </a:p>
                    <a:p>
                      <a:pPr algn="just">
                        <a:spcAft>
                          <a:spcPts val="0"/>
                        </a:spcAft>
                      </a:pPr>
                      <a:r>
                        <a:rPr lang="ja-JP" sz="12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・実証で明らかにすべきことは明確か。</a:t>
                      </a:r>
                    </a:p>
                  </a:txBody>
                  <a:tcPr marL="68580" marR="68580" marT="0" marB="0" anchor="ctr"/>
                </a:tc>
                <a:tc>
                  <a:txBody>
                    <a:bodyPr/>
                    <a:lstStyle/>
                    <a:p>
                      <a:pPr algn="just">
                        <a:spcAft>
                          <a:spcPts val="0"/>
                        </a:spcAft>
                      </a:pPr>
                      <a:r>
                        <a:rPr lang="ja-JP" altLang="en-US"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　実証の必要性や課題が明確：★★★</a:t>
                      </a:r>
                      <a:endParaRPr lang="en-US" altLang="ja-JP"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p>
                      <a:pPr algn="just">
                        <a:spcAft>
                          <a:spcPts val="0"/>
                        </a:spcAft>
                      </a:pPr>
                      <a:r>
                        <a:rPr lang="ja-JP" altLang="en-US"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　実証の必要性や課題がやや明確：★★</a:t>
                      </a:r>
                      <a:endParaRPr lang="en-US" altLang="ja-JP"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p>
                      <a:pPr algn="just">
                        <a:spcAft>
                          <a:spcPts val="0"/>
                        </a:spcAft>
                      </a:pPr>
                      <a:r>
                        <a:rPr lang="ja-JP" altLang="en-US"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　実証の必要性が低い、または不明：★</a:t>
                      </a:r>
                      <a:endParaRPr lang="ja-JP" sz="12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tc>
              </a:tr>
              <a:tr h="792088">
                <a:tc>
                  <a:txBody>
                    <a:bodyPr/>
                    <a:lstStyle/>
                    <a:p>
                      <a:pPr algn="ctr">
                        <a:spcAft>
                          <a:spcPts val="0"/>
                        </a:spcAft>
                      </a:pPr>
                      <a:r>
                        <a:rPr lang="ja-JP" sz="1200" b="1"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情報発信</a:t>
                      </a:r>
                    </a:p>
                  </a:txBody>
                  <a:tcPr marL="68580" marR="68580" marT="0" marB="0" anchor="ctr"/>
                </a:tc>
                <a:tc>
                  <a:txBody>
                    <a:bodyPr/>
                    <a:lstStyle/>
                    <a:p>
                      <a:pPr algn="just">
                        <a:spcAft>
                          <a:spcPts val="0"/>
                        </a:spcAft>
                      </a:pPr>
                      <a:r>
                        <a:rPr lang="ja-JP" sz="12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・情報発信効果は大きい</a:t>
                      </a:r>
                      <a:r>
                        <a:rPr lang="ja-JP"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か</a:t>
                      </a:r>
                      <a:r>
                        <a:rPr lang="ja-JP" altLang="en-US"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a:t>
                      </a:r>
                      <a:endParaRPr lang="ja-JP" sz="12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tc>
                <a:tc>
                  <a:txBody>
                    <a:bodyPr/>
                    <a:lstStyle/>
                    <a:p>
                      <a:pPr algn="just">
                        <a:spcAft>
                          <a:spcPts val="0"/>
                        </a:spcAft>
                      </a:pPr>
                      <a:r>
                        <a:rPr lang="ja-JP" altLang="en-US"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　情報発信効果が大きい：★★★</a:t>
                      </a:r>
                      <a:endParaRPr lang="en-US" altLang="ja-JP"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p>
                      <a:pPr algn="just">
                        <a:spcAft>
                          <a:spcPts val="0"/>
                        </a:spcAft>
                      </a:pPr>
                      <a:r>
                        <a:rPr lang="ja-JP" altLang="en-US"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　情報発信効果がやや大きい：★★</a:t>
                      </a:r>
                      <a:endParaRPr lang="en-US" altLang="ja-JP"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p>
                      <a:pPr algn="just">
                        <a:spcAft>
                          <a:spcPts val="0"/>
                        </a:spcAft>
                      </a:pPr>
                      <a:r>
                        <a:rPr lang="ja-JP" altLang="en-US"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　情報発信効果はそれほど大きくない、または不明：★</a:t>
                      </a:r>
                      <a:endParaRPr lang="ja-JP" sz="12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tc>
              </a:tr>
              <a:tr h="792088">
                <a:tc>
                  <a:txBody>
                    <a:bodyPr/>
                    <a:lstStyle/>
                    <a:p>
                      <a:pPr algn="ctr">
                        <a:spcAft>
                          <a:spcPts val="0"/>
                        </a:spcAft>
                      </a:pPr>
                      <a:r>
                        <a:rPr lang="ja-JP" sz="1200" b="1"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ビジネス性</a:t>
                      </a:r>
                    </a:p>
                  </a:txBody>
                  <a:tcPr marL="68580" marR="68580" marT="0" marB="0" anchor="ctr"/>
                </a:tc>
                <a:tc>
                  <a:txBody>
                    <a:bodyPr/>
                    <a:lstStyle/>
                    <a:p>
                      <a:pPr algn="just">
                        <a:spcAft>
                          <a:spcPts val="0"/>
                        </a:spcAft>
                      </a:pPr>
                      <a:r>
                        <a:rPr lang="ja-JP" sz="12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・将来的に民間ビジネスとして継続・拡大することが期待できる</a:t>
                      </a:r>
                      <a:r>
                        <a:rPr lang="ja-JP"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か</a:t>
                      </a:r>
                      <a:r>
                        <a:rPr lang="ja-JP" altLang="en-US"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a:t>
                      </a:r>
                      <a:endParaRPr lang="ja-JP" sz="12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tc>
                <a:tc>
                  <a:txBody>
                    <a:bodyPr/>
                    <a:lstStyle/>
                    <a:p>
                      <a:pPr algn="just">
                        <a:spcAft>
                          <a:spcPts val="0"/>
                        </a:spcAft>
                      </a:pPr>
                      <a:r>
                        <a:rPr lang="ja-JP" altLang="en-US"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　将来的な民間ビジネス展開が期待できる：★★★</a:t>
                      </a:r>
                      <a:endParaRPr lang="en-US" altLang="ja-JP"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p>
                      <a:pPr algn="just">
                        <a:spcAft>
                          <a:spcPts val="0"/>
                        </a:spcAft>
                      </a:pPr>
                      <a:r>
                        <a:rPr lang="ja-JP" altLang="en-US"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　将来的な民間ビジネス展開がやや期待できる：★★</a:t>
                      </a:r>
                      <a:endParaRPr lang="en-US" altLang="ja-JP"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p>
                      <a:pPr algn="just">
                        <a:spcAft>
                          <a:spcPts val="0"/>
                        </a:spcAft>
                      </a:pPr>
                      <a:r>
                        <a:rPr lang="ja-JP" altLang="en-US"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　将来的な民間ビジネス展開はそれほど期待できない、または不明：★</a:t>
                      </a:r>
                      <a:endParaRPr lang="en-US" altLang="ja-JP"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tc>
              </a:tr>
              <a:tr h="792088">
                <a:tc>
                  <a:txBody>
                    <a:bodyPr/>
                    <a:lstStyle/>
                    <a:p>
                      <a:pPr algn="ctr">
                        <a:spcAft>
                          <a:spcPts val="0"/>
                        </a:spcAft>
                      </a:pPr>
                      <a:r>
                        <a:rPr lang="ja-JP" sz="1200" b="1"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普及展開</a:t>
                      </a:r>
                    </a:p>
                  </a:txBody>
                  <a:tcPr marL="68580" marR="68580" marT="0" marB="0" anchor="ctr"/>
                </a:tc>
                <a:tc>
                  <a:txBody>
                    <a:bodyPr/>
                    <a:lstStyle/>
                    <a:p>
                      <a:pPr algn="just">
                        <a:spcAft>
                          <a:spcPts val="0"/>
                        </a:spcAft>
                      </a:pPr>
                      <a:r>
                        <a:rPr lang="ja-JP" sz="12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・実証成果を踏まえ全国への普及展開が期待できる</a:t>
                      </a:r>
                      <a:r>
                        <a:rPr lang="ja-JP"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か</a:t>
                      </a:r>
                      <a:r>
                        <a:rPr lang="ja-JP" altLang="en-US"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a:t>
                      </a:r>
                      <a:endParaRPr lang="ja-JP" sz="12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tc>
                <a:tc>
                  <a:txBody>
                    <a:bodyPr/>
                    <a:lstStyle/>
                    <a:p>
                      <a:pPr algn="just">
                        <a:spcAft>
                          <a:spcPts val="0"/>
                        </a:spcAft>
                      </a:pPr>
                      <a:r>
                        <a:rPr lang="ja-JP" altLang="en-US"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　全国への普及展開が期待できる：★★★</a:t>
                      </a:r>
                      <a:endParaRPr lang="en-US" altLang="ja-JP"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p>
                      <a:pPr algn="just">
                        <a:spcAft>
                          <a:spcPts val="0"/>
                        </a:spcAft>
                      </a:pPr>
                      <a:r>
                        <a:rPr lang="ja-JP" altLang="en-US"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　全国の一部への普及展開が期待できる：★★</a:t>
                      </a:r>
                      <a:endParaRPr lang="en-US" altLang="ja-JP"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p>
                      <a:pPr algn="just">
                        <a:spcAft>
                          <a:spcPts val="0"/>
                        </a:spcAft>
                      </a:pPr>
                      <a:r>
                        <a:rPr lang="ja-JP" altLang="en-US"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　全国への普及展開はそれほど期待できない、または不明：★</a:t>
                      </a:r>
                      <a:endParaRPr lang="ja-JP" sz="12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tc>
              </a:tr>
              <a:tr h="792088">
                <a:tc>
                  <a:txBody>
                    <a:bodyPr/>
                    <a:lstStyle/>
                    <a:p>
                      <a:pPr algn="ctr">
                        <a:spcAft>
                          <a:spcPts val="0"/>
                        </a:spcAft>
                      </a:pPr>
                      <a:r>
                        <a:rPr lang="ja-JP" sz="1200" b="1"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総合評価</a:t>
                      </a:r>
                    </a:p>
                  </a:txBody>
                  <a:tcPr marL="68580" marR="68580" marT="0" marB="0" anchor="ctr"/>
                </a:tc>
                <a:tc>
                  <a:txBody>
                    <a:bodyPr/>
                    <a:lstStyle/>
                    <a:p>
                      <a:pPr algn="just">
                        <a:spcAft>
                          <a:spcPts val="0"/>
                        </a:spcAft>
                      </a:pPr>
                      <a:r>
                        <a:rPr lang="ja-JP" sz="12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・以上の評価内容を総合的に</a:t>
                      </a:r>
                      <a:r>
                        <a:rPr lang="ja-JP"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評価</a:t>
                      </a:r>
                      <a:r>
                        <a:rPr lang="ja-JP" altLang="en-US"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a:t>
                      </a:r>
                      <a:endParaRPr lang="ja-JP" sz="1200" b="0" kern="1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tc>
                <a:tc>
                  <a:txBody>
                    <a:bodyPr/>
                    <a:lstStyle/>
                    <a:p>
                      <a:pPr algn="just">
                        <a:spcAft>
                          <a:spcPts val="0"/>
                        </a:spcAft>
                      </a:pPr>
                      <a:r>
                        <a:rPr lang="ja-JP" altLang="ja-JP"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　</a:t>
                      </a:r>
                      <a:r>
                        <a:rPr lang="en-US" altLang="ja-JP"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15</a:t>
                      </a:r>
                      <a:r>
                        <a:rPr lang="ja-JP" altLang="ja-JP"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以上</a:t>
                      </a:r>
                      <a:r>
                        <a:rPr lang="en-US" altLang="ja-JP"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/18</a:t>
                      </a:r>
                      <a:r>
                        <a:rPr lang="ja-JP" altLang="ja-JP"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a:t>
                      </a:r>
                      <a:endParaRPr lang="en-US" altLang="ja-JP"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p>
                      <a:pPr algn="just">
                        <a:spcAft>
                          <a:spcPts val="0"/>
                        </a:spcAft>
                      </a:pPr>
                      <a:r>
                        <a:rPr lang="ja-JP" altLang="ja-JP"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　</a:t>
                      </a:r>
                      <a:r>
                        <a:rPr lang="en-US" altLang="ja-JP"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10-14/18</a:t>
                      </a:r>
                      <a:r>
                        <a:rPr lang="ja-JP" altLang="ja-JP"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a:t>
                      </a:r>
                    </a:p>
                    <a:p>
                      <a:pPr marL="0" marR="0" indent="0" algn="just" defTabSz="1280160" rtl="0" eaLnBrk="1" fontAlgn="auto" latinLnBrk="0" hangingPunct="1">
                        <a:lnSpc>
                          <a:spcPct val="100000"/>
                        </a:lnSpc>
                        <a:spcBef>
                          <a:spcPts val="0"/>
                        </a:spcBef>
                        <a:spcAft>
                          <a:spcPts val="0"/>
                        </a:spcAft>
                        <a:buClrTx/>
                        <a:buSzTx/>
                        <a:buFontTx/>
                        <a:buNone/>
                        <a:tabLst/>
                        <a:defRPr/>
                      </a:pPr>
                      <a:r>
                        <a:rPr lang="ja-JP" altLang="en-US"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　</a:t>
                      </a:r>
                      <a:r>
                        <a:rPr lang="en-US" altLang="ja-JP"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9</a:t>
                      </a:r>
                      <a:r>
                        <a:rPr lang="ja-JP" altLang="ja-JP"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以下</a:t>
                      </a:r>
                      <a:r>
                        <a:rPr lang="en-US" altLang="ja-JP"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/18</a:t>
                      </a:r>
                      <a:r>
                        <a:rPr lang="ja-JP" altLang="ja-JP" sz="1200" b="0" kern="100" dirty="0" smtClean="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a:t>
                      </a:r>
                    </a:p>
                  </a:txBody>
                  <a:tcPr marL="68580" marR="68580" marT="0" marB="0" anchor="ctr"/>
                </a:tc>
              </a:tr>
            </a:tbl>
          </a:graphicData>
        </a:graphic>
      </p:graphicFrame>
    </p:spTree>
    <p:extLst>
      <p:ext uri="{BB962C8B-B14F-4D97-AF65-F5344CB8AC3E}">
        <p14:creationId xmlns:p14="http://schemas.microsoft.com/office/powerpoint/2010/main" val="14674340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正方形/長方形 158"/>
          <p:cNvSpPr/>
          <p:nvPr/>
        </p:nvSpPr>
        <p:spPr>
          <a:xfrm>
            <a:off x="7346154" y="784102"/>
            <a:ext cx="1680817" cy="6248746"/>
          </a:xfrm>
          <a:prstGeom prst="rect">
            <a:avLst/>
          </a:prstGeom>
          <a:noFill/>
          <a:ln>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8" name="正方形/長方形 157"/>
          <p:cNvSpPr/>
          <p:nvPr/>
        </p:nvSpPr>
        <p:spPr>
          <a:xfrm>
            <a:off x="5536704" y="784101"/>
            <a:ext cx="1668502" cy="6248747"/>
          </a:xfrm>
          <a:prstGeom prst="rect">
            <a:avLst/>
          </a:prstGeom>
          <a:noFill/>
          <a:ln>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7" name="正方形/長方形 156"/>
          <p:cNvSpPr/>
          <p:nvPr/>
        </p:nvSpPr>
        <p:spPr>
          <a:xfrm>
            <a:off x="3736506" y="784102"/>
            <a:ext cx="1680124" cy="6248746"/>
          </a:xfrm>
          <a:prstGeom prst="rect">
            <a:avLst/>
          </a:prstGeom>
          <a:noFill/>
          <a:ln>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6" name="正方形/長方形 155"/>
          <p:cNvSpPr/>
          <p:nvPr/>
        </p:nvSpPr>
        <p:spPr>
          <a:xfrm>
            <a:off x="1966072" y="784102"/>
            <a:ext cx="1656183" cy="6248746"/>
          </a:xfrm>
          <a:prstGeom prst="rect">
            <a:avLst/>
          </a:prstGeom>
          <a:noFill/>
          <a:ln>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p:cNvSpPr/>
          <p:nvPr/>
        </p:nvSpPr>
        <p:spPr>
          <a:xfrm>
            <a:off x="165871" y="784102"/>
            <a:ext cx="1680818" cy="6248746"/>
          </a:xfrm>
          <a:prstGeom prst="rect">
            <a:avLst/>
          </a:prstGeom>
          <a:noFill/>
          <a:ln>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スライド番号プレースホルダー 15"/>
          <p:cNvSpPr>
            <a:spLocks noGrp="1"/>
          </p:cNvSpPr>
          <p:nvPr>
            <p:ph type="sldNum" sz="quarter" idx="12"/>
          </p:nvPr>
        </p:nvSpPr>
        <p:spPr>
          <a:xfrm>
            <a:off x="9797677" y="9125456"/>
            <a:ext cx="2987040" cy="475744"/>
          </a:xfrm>
        </p:spPr>
        <p:txBody>
          <a:bodyPr/>
          <a:lstStyle/>
          <a:p>
            <a:fld id="{9741FA7A-C8FC-43AC-A9E6-3C41ED923A89}" type="slidenum">
              <a:rPr kumimoji="1" lang="ja-JP" altLang="en-US" smtClean="0"/>
              <a:t>4</a:t>
            </a:fld>
            <a:endParaRPr kumimoji="1" lang="ja-JP" altLang="en-US" dirty="0"/>
          </a:p>
        </p:txBody>
      </p:sp>
      <p:sp>
        <p:nvSpPr>
          <p:cNvPr id="25" name="正方形/長方形 24"/>
          <p:cNvSpPr/>
          <p:nvPr/>
        </p:nvSpPr>
        <p:spPr>
          <a:xfrm>
            <a:off x="2092377" y="595443"/>
            <a:ext cx="1391513" cy="361419"/>
          </a:xfrm>
          <a:prstGeom prst="rect">
            <a:avLst/>
          </a:prstGeom>
          <a:solidFill>
            <a:srgbClr val="0070C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50" b="1" dirty="0" err="1"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障がい</a:t>
            </a:r>
            <a:r>
              <a:rPr kumimoji="1" lang="ja-JP" altLang="en-US"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者への理解・環境整備</a:t>
            </a:r>
            <a:endParaRPr kumimoji="1" lang="en-US" altLang="ja-JP"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6" name="正方形/長方形 25"/>
          <p:cNvSpPr/>
          <p:nvPr/>
        </p:nvSpPr>
        <p:spPr>
          <a:xfrm>
            <a:off x="3880521" y="584702"/>
            <a:ext cx="1379834" cy="361419"/>
          </a:xfrm>
          <a:prstGeom prst="rect">
            <a:avLst/>
          </a:prstGeom>
          <a:solidFill>
            <a:srgbClr val="0070C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海外への和食や食文化の</a:t>
            </a:r>
            <a:r>
              <a:rPr lang="en-US" altLang="ja-JP"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PR</a:t>
            </a:r>
            <a:endParaRPr kumimoji="1" lang="en-US" altLang="ja-JP"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7" name="正方形/長方形 26"/>
          <p:cNvSpPr/>
          <p:nvPr/>
        </p:nvSpPr>
        <p:spPr>
          <a:xfrm>
            <a:off x="5680720" y="583424"/>
            <a:ext cx="1399489" cy="361419"/>
          </a:xfrm>
          <a:prstGeom prst="rect">
            <a:avLst/>
          </a:prstGeom>
          <a:solidFill>
            <a:srgbClr val="0070C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都市イメージ向上・転入促進</a:t>
            </a:r>
            <a:endParaRPr kumimoji="1" lang="en-US" altLang="ja-JP"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正方形/長方形 27"/>
          <p:cNvSpPr/>
          <p:nvPr/>
        </p:nvSpPr>
        <p:spPr>
          <a:xfrm>
            <a:off x="7492716" y="584701"/>
            <a:ext cx="1387692" cy="361419"/>
          </a:xfrm>
          <a:prstGeom prst="rect">
            <a:avLst/>
          </a:prstGeom>
          <a:solidFill>
            <a:srgbClr val="0070C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健康・ヘルスケア</a:t>
            </a:r>
            <a:endParaRPr kumimoji="1" lang="en-US" altLang="ja-JP"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1" name="正方形/長方形 20"/>
          <p:cNvSpPr/>
          <p:nvPr/>
        </p:nvSpPr>
        <p:spPr>
          <a:xfrm>
            <a:off x="323657" y="584702"/>
            <a:ext cx="1389532" cy="361419"/>
          </a:xfrm>
          <a:prstGeom prst="rect">
            <a:avLst/>
          </a:prstGeom>
          <a:solidFill>
            <a:srgbClr val="0070C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外国人旅行者受入環境整備</a:t>
            </a:r>
            <a:endParaRPr kumimoji="1" lang="en-US" altLang="ja-JP"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2" name="角丸四角形 101"/>
          <p:cNvSpPr/>
          <p:nvPr/>
        </p:nvSpPr>
        <p:spPr>
          <a:xfrm>
            <a:off x="309619" y="1056468"/>
            <a:ext cx="1403570" cy="520068"/>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１．外国人</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観光客</a:t>
            </a:r>
            <a:r>
              <a:rPr lang="ja-JP" altLang="en-US"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endParaRPr lang="en-US" altLang="ja-JP"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4" name="角丸四角形 103"/>
          <p:cNvSpPr/>
          <p:nvPr/>
        </p:nvSpPr>
        <p:spPr>
          <a:xfrm>
            <a:off x="2092377" y="1056184"/>
            <a:ext cx="1403571" cy="520352"/>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２．</a:t>
            </a:r>
            <a:r>
              <a:rPr lang="ja-JP" altLang="en-US" sz="1050" b="1" dirty="0" err="1">
                <a:solidFill>
                  <a:schemeClr val="tx1"/>
                </a:solidFill>
                <a:latin typeface="Meiryo UI" panose="020B0604030504040204" pitchFamily="50" charset="-128"/>
                <a:ea typeface="Meiryo UI" panose="020B0604030504040204" pitchFamily="50" charset="-128"/>
                <a:cs typeface="Meiryo UI" panose="020B0604030504040204" pitchFamily="50" charset="-128"/>
              </a:rPr>
              <a:t>障がい</a:t>
            </a: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者・社会的</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弱者</a:t>
            </a:r>
            <a:r>
              <a:rPr lang="ja-JP" altLang="en-US"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endParaRPr lang="en-US" altLang="ja-JP"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5" name="角丸四角形 104"/>
          <p:cNvSpPr/>
          <p:nvPr/>
        </p:nvSpPr>
        <p:spPr>
          <a:xfrm>
            <a:off x="11026495" y="1056187"/>
            <a:ext cx="1422977" cy="520349"/>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３．子どもの</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教育</a:t>
            </a:r>
            <a:r>
              <a:rPr lang="ja-JP" altLang="en-US"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endParaRPr lang="en-US" altLang="ja-JP"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8" name="角丸四角形 107"/>
          <p:cNvSpPr/>
          <p:nvPr/>
        </p:nvSpPr>
        <p:spPr>
          <a:xfrm>
            <a:off x="5692364" y="1056187"/>
            <a:ext cx="1395980" cy="520349"/>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４．子どもの安全・</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安心</a:t>
            </a:r>
            <a:r>
              <a:rPr lang="ja-JP" altLang="en-US"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endParaRPr lang="en-US" altLang="ja-JP"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10" name="角丸四角形 109"/>
          <p:cNvSpPr/>
          <p:nvPr/>
        </p:nvSpPr>
        <p:spPr>
          <a:xfrm>
            <a:off x="3848940" y="1056184"/>
            <a:ext cx="1411415" cy="520352"/>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５．</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食</a:t>
            </a:r>
            <a:r>
              <a:rPr lang="ja-JP" altLang="en-US"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endParaRPr lang="en-US" altLang="ja-JP"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11" name="角丸四角形 110"/>
          <p:cNvSpPr/>
          <p:nvPr/>
        </p:nvSpPr>
        <p:spPr>
          <a:xfrm>
            <a:off x="309619" y="7608912"/>
            <a:ext cx="12139852" cy="304043"/>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６．</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公共交通</a:t>
            </a:r>
            <a:r>
              <a:rPr lang="ja-JP" altLang="en-US"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12" name="角丸四角形 111"/>
          <p:cNvSpPr/>
          <p:nvPr/>
        </p:nvSpPr>
        <p:spPr>
          <a:xfrm>
            <a:off x="323657" y="8016943"/>
            <a:ext cx="12125813" cy="304043"/>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７．道路</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交通</a:t>
            </a:r>
            <a:r>
              <a:rPr lang="ja-JP" altLang="en-US"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1" name="角丸四角形 120"/>
          <p:cNvSpPr/>
          <p:nvPr/>
        </p:nvSpPr>
        <p:spPr>
          <a:xfrm>
            <a:off x="9281120" y="1056187"/>
            <a:ext cx="1412685" cy="520349"/>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８．環境</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マネジメント</a:t>
            </a:r>
            <a:r>
              <a:rPr lang="ja-JP" altLang="en-US"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endParaRPr lang="en-US" altLang="ja-JP"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2" name="角丸四角形 121"/>
          <p:cNvSpPr/>
          <p:nvPr/>
        </p:nvSpPr>
        <p:spPr>
          <a:xfrm>
            <a:off x="7480921" y="1056187"/>
            <a:ext cx="1411414" cy="520349"/>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９．</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ヘルスケア</a:t>
            </a:r>
            <a:r>
              <a:rPr lang="ja-JP" altLang="en-US"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endParaRPr lang="en-US" altLang="ja-JP"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7" name="角丸四角形 126"/>
          <p:cNvSpPr/>
          <p:nvPr/>
        </p:nvSpPr>
        <p:spPr>
          <a:xfrm>
            <a:off x="7480921" y="1679696"/>
            <a:ext cx="1411416" cy="527292"/>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１０．</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医療</a:t>
            </a:r>
            <a:r>
              <a:rPr lang="ja-JP" altLang="en-US"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endParaRPr lang="en-US" altLang="ja-JP"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8" name="角丸四角形 127"/>
          <p:cNvSpPr/>
          <p:nvPr/>
        </p:nvSpPr>
        <p:spPr>
          <a:xfrm>
            <a:off x="316636" y="8401001"/>
            <a:ext cx="12123984" cy="288032"/>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１１．</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防災</a:t>
            </a:r>
            <a:r>
              <a:rPr lang="ja-JP" altLang="en-US"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9" name="角丸四角形 128"/>
          <p:cNvSpPr/>
          <p:nvPr/>
        </p:nvSpPr>
        <p:spPr>
          <a:xfrm>
            <a:off x="5680720" y="1679695"/>
            <a:ext cx="1403570" cy="527292"/>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１２．</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マーケティング</a:t>
            </a:r>
            <a:r>
              <a:rPr lang="ja-JP" altLang="en-US"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endParaRPr lang="en-US" altLang="ja-JP"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30" name="角丸四角形 129"/>
          <p:cNvSpPr/>
          <p:nvPr/>
        </p:nvSpPr>
        <p:spPr>
          <a:xfrm>
            <a:off x="3848941" y="1679696"/>
            <a:ext cx="1411414" cy="527291"/>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１３．企業</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の輸出促進</a:t>
            </a:r>
            <a:r>
              <a:rPr lang="ja-JP" altLang="en-US"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endParaRPr lang="en-US" altLang="ja-JP" sz="3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31" name="角丸四角形 130"/>
          <p:cNvSpPr/>
          <p:nvPr/>
        </p:nvSpPr>
        <p:spPr>
          <a:xfrm>
            <a:off x="9274567" y="1695515"/>
            <a:ext cx="1419238" cy="527291"/>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zh-TW"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１４．生産</a:t>
            </a:r>
            <a:r>
              <a:rPr lang="zh-TW"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技術</a:t>
            </a:r>
            <a:r>
              <a:rPr lang="ja-JP" altLang="en-US"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05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endParaRPr lang="en-US" altLang="zh-TW"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32" name="角丸四角形 131"/>
          <p:cNvSpPr/>
          <p:nvPr/>
        </p:nvSpPr>
        <p:spPr>
          <a:xfrm>
            <a:off x="2092377" y="1679696"/>
            <a:ext cx="1403570" cy="527292"/>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１５．</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コミュニケーションロボット</a:t>
            </a:r>
            <a:r>
              <a:rPr lang="ja-JP" altLang="en-US"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endParaRPr lang="en-US" altLang="ja-JP"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33" name="角丸四角形 132"/>
          <p:cNvSpPr/>
          <p:nvPr/>
        </p:nvSpPr>
        <p:spPr>
          <a:xfrm>
            <a:off x="9281119" y="2298667"/>
            <a:ext cx="1412686" cy="525907"/>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１６．</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オープンサイエンス</a:t>
            </a:r>
            <a:r>
              <a:rPr lang="ja-JP" altLang="en-US"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endParaRPr lang="en-US" altLang="ja-JP"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34" name="角丸四角形 133"/>
          <p:cNvSpPr/>
          <p:nvPr/>
        </p:nvSpPr>
        <p:spPr>
          <a:xfrm>
            <a:off x="9281119" y="2928392"/>
            <a:ext cx="1412686" cy="556533"/>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１７．</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海洋関係</a:t>
            </a:r>
            <a:r>
              <a:rPr lang="ja-JP" altLang="en-US"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endParaRPr lang="en-US" altLang="ja-JP"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35" name="角丸四角形 134"/>
          <p:cNvSpPr/>
          <p:nvPr/>
        </p:nvSpPr>
        <p:spPr>
          <a:xfrm>
            <a:off x="11026496" y="1682696"/>
            <a:ext cx="1422977" cy="524539"/>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１８．</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宇宙</a:t>
            </a:r>
            <a:r>
              <a:rPr lang="ja-JP" altLang="en-US"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endParaRPr lang="en-US" altLang="ja-JP" sz="105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36" name="角丸四角形 135"/>
          <p:cNvSpPr/>
          <p:nvPr/>
        </p:nvSpPr>
        <p:spPr>
          <a:xfrm>
            <a:off x="323657" y="8785493"/>
            <a:ext cx="12125816" cy="277474"/>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１９．</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オリパラ競技関係</a:t>
            </a:r>
            <a:r>
              <a:rPr lang="ja-JP" altLang="en-US"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37" name="角丸四角形 136"/>
          <p:cNvSpPr/>
          <p:nvPr/>
        </p:nvSpPr>
        <p:spPr>
          <a:xfrm>
            <a:off x="323657" y="9147559"/>
            <a:ext cx="12125814" cy="261553"/>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２０．競技施設の後</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利用</a:t>
            </a:r>
            <a:r>
              <a:rPr lang="ja-JP" altLang="en-US"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endParaRPr lang="en-US" altLang="ja-JP"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38" name="角丸四角形 137"/>
          <p:cNvSpPr/>
          <p:nvPr/>
        </p:nvSpPr>
        <p:spPr>
          <a:xfrm>
            <a:off x="309619" y="1686530"/>
            <a:ext cx="1403570" cy="1167696"/>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２１．海外への地域の魅力発信と観光地でのおもてなし情報提供による海外観光客</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誘致</a:t>
            </a:r>
            <a:r>
              <a:rPr lang="ja-JP" altLang="en-US"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05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39" name="角丸四角形 138"/>
          <p:cNvSpPr/>
          <p:nvPr/>
        </p:nvSpPr>
        <p:spPr>
          <a:xfrm>
            <a:off x="5686040" y="2298667"/>
            <a:ext cx="1402304" cy="740017"/>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２２．イベント・観光情報提供を中核とした地域</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活性化</a:t>
            </a:r>
            <a:r>
              <a:rPr lang="ja-JP" altLang="en-US"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05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40" name="角丸四角形 139"/>
          <p:cNvSpPr/>
          <p:nvPr/>
        </p:nvSpPr>
        <p:spPr>
          <a:xfrm>
            <a:off x="314195" y="2991461"/>
            <a:ext cx="1394418" cy="758930"/>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２３．訪日外国人観光客に対する情報提供</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サービス</a:t>
            </a:r>
            <a:r>
              <a:rPr lang="ja-JP" altLang="en-US"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05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41" name="角丸四角形 140"/>
          <p:cNvSpPr/>
          <p:nvPr/>
        </p:nvSpPr>
        <p:spPr>
          <a:xfrm>
            <a:off x="305271" y="3894407"/>
            <a:ext cx="1394418" cy="400633"/>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２４．体験型</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観光</a:t>
            </a:r>
            <a:r>
              <a:rPr lang="ja-JP" altLang="en-US"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05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42" name="角丸四角形 141"/>
          <p:cNvSpPr/>
          <p:nvPr/>
        </p:nvSpPr>
        <p:spPr>
          <a:xfrm>
            <a:off x="5694918" y="3151455"/>
            <a:ext cx="1393425" cy="528254"/>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２５．ふるさと魅力配信</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事業</a:t>
            </a:r>
            <a:r>
              <a:rPr lang="ja-JP" altLang="en-US"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05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43" name="角丸四角形 142"/>
          <p:cNvSpPr/>
          <p:nvPr/>
        </p:nvSpPr>
        <p:spPr>
          <a:xfrm>
            <a:off x="3848940" y="2311123"/>
            <a:ext cx="1411416" cy="1272380"/>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２６．海外消費者へのトレーサビリティ情報の提供による日本の農産物高付加価値化（ブランド化</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05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44" name="角丸四角形 143"/>
          <p:cNvSpPr/>
          <p:nvPr/>
        </p:nvSpPr>
        <p:spPr>
          <a:xfrm>
            <a:off x="3848940" y="3732293"/>
            <a:ext cx="1411415" cy="761899"/>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２７．</a:t>
            </a:r>
            <a:r>
              <a:rPr lang="en-US" altLang="ja-JP"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LOD</a:t>
            </a: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活用に</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よる農畜</a:t>
            </a: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産業の</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振興</a:t>
            </a:r>
            <a:r>
              <a:rPr lang="ja-JP" altLang="en-US"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05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45" name="角丸四角形 144"/>
          <p:cNvSpPr/>
          <p:nvPr/>
        </p:nvSpPr>
        <p:spPr>
          <a:xfrm>
            <a:off x="7480920" y="2298668"/>
            <a:ext cx="1411416" cy="525906"/>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２８．</a:t>
            </a:r>
            <a:r>
              <a:rPr lang="en-US" altLang="ja-JP"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ICT</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スポーツ</a:t>
            </a:r>
            <a:r>
              <a:rPr lang="ja-JP" altLang="en-US"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05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46" name="角丸四角形 145"/>
          <p:cNvSpPr/>
          <p:nvPr/>
        </p:nvSpPr>
        <p:spPr>
          <a:xfrm>
            <a:off x="7480920" y="2947314"/>
            <a:ext cx="1411416" cy="780206"/>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２９．</a:t>
            </a: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糖尿病予備軍に対する重症化</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予防</a:t>
            </a:r>
            <a:r>
              <a:rPr lang="ja-JP" altLang="en-US"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05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47" name="角丸四角形 146"/>
          <p:cNvSpPr/>
          <p:nvPr/>
        </p:nvSpPr>
        <p:spPr>
          <a:xfrm>
            <a:off x="301773" y="4400146"/>
            <a:ext cx="1403570" cy="641012"/>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３０．</a:t>
            </a: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高度な</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リアルタイムナビゲーション</a:t>
            </a:r>
            <a:r>
              <a:rPr lang="ja-JP" altLang="en-US"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05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48" name="角丸四角形 147"/>
          <p:cNvSpPr/>
          <p:nvPr/>
        </p:nvSpPr>
        <p:spPr>
          <a:xfrm>
            <a:off x="5694918" y="3799081"/>
            <a:ext cx="1393425" cy="1010880"/>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３１．</a:t>
            </a: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地域住民へのわかりやすい災害リスク情報提供と避難誘導による</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減災</a:t>
            </a:r>
            <a:r>
              <a:rPr lang="ja-JP" altLang="en-US"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05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49" name="角丸四角形 148"/>
          <p:cNvSpPr/>
          <p:nvPr/>
        </p:nvSpPr>
        <p:spPr>
          <a:xfrm>
            <a:off x="301773" y="5190551"/>
            <a:ext cx="3182117" cy="259095"/>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３２．</a:t>
            </a: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災害時における避難誘導</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支援</a:t>
            </a:r>
            <a:r>
              <a:rPr lang="ja-JP" altLang="en-US"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05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50" name="角丸四角形 149"/>
          <p:cNvSpPr/>
          <p:nvPr/>
        </p:nvSpPr>
        <p:spPr>
          <a:xfrm>
            <a:off x="2092377" y="2298668"/>
            <a:ext cx="1403571" cy="649254"/>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３３．</a:t>
            </a: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高齢者や</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身障者向け移動支援</a:t>
            </a:r>
            <a:r>
              <a:rPr lang="ja-JP" altLang="en-US"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05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51" name="角丸四角形 150"/>
          <p:cNvSpPr/>
          <p:nvPr/>
        </p:nvSpPr>
        <p:spPr>
          <a:xfrm>
            <a:off x="11026495" y="2311122"/>
            <a:ext cx="1422977" cy="727561"/>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３４．</a:t>
            </a: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プログラミング教育による人材の育成とイノベーションの</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促進</a:t>
            </a:r>
            <a:r>
              <a:rPr lang="ja-JP" altLang="en-US"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05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52" name="角丸四角形 151"/>
          <p:cNvSpPr/>
          <p:nvPr/>
        </p:nvSpPr>
        <p:spPr>
          <a:xfrm>
            <a:off x="5694919" y="4907665"/>
            <a:ext cx="1393424" cy="583406"/>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３５．</a:t>
            </a: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子ども連れ</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家族向け</a:t>
            </a:r>
            <a:endParaRPr lang="en-US" altLang="ja-JP"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サービス</a:t>
            </a:r>
            <a:r>
              <a:rPr lang="ja-JP" altLang="en-US"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05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53" name="角丸四角形 152"/>
          <p:cNvSpPr/>
          <p:nvPr/>
        </p:nvSpPr>
        <p:spPr>
          <a:xfrm>
            <a:off x="9281120" y="3576464"/>
            <a:ext cx="1412685" cy="761900"/>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３６．</a:t>
            </a: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公共インフラの異常発生の早期検知・長寿</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命化</a:t>
            </a:r>
            <a:r>
              <a:rPr lang="ja-JP" altLang="en-US"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05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54" name="角丸四角形 153"/>
          <p:cNvSpPr/>
          <p:nvPr/>
        </p:nvSpPr>
        <p:spPr>
          <a:xfrm>
            <a:off x="5694919" y="5607143"/>
            <a:ext cx="1393424" cy="571141"/>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３７．</a:t>
            </a: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オープンデータを活用した複合的空き家</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対策</a:t>
            </a:r>
            <a:r>
              <a:rPr lang="ja-JP" altLang="en-US"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05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55" name="角丸四角形 154"/>
          <p:cNvSpPr/>
          <p:nvPr/>
        </p:nvSpPr>
        <p:spPr>
          <a:xfrm>
            <a:off x="5694918" y="6307399"/>
            <a:ext cx="1393425" cy="535888"/>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rtlCol="0" anchor="ctr"/>
          <a:lstStyle/>
          <a:p>
            <a:pPr algn="ct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３８．</a:t>
            </a: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不動産取引等の</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活性化</a:t>
            </a:r>
            <a:r>
              <a:rPr lang="ja-JP" altLang="en-US" sz="105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05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60" name="正方形/長方形 159"/>
          <p:cNvSpPr/>
          <p:nvPr/>
        </p:nvSpPr>
        <p:spPr>
          <a:xfrm>
            <a:off x="165871" y="7338882"/>
            <a:ext cx="12427618" cy="2214246"/>
          </a:xfrm>
          <a:prstGeom prst="rect">
            <a:avLst/>
          </a:prstGeom>
          <a:noFill/>
          <a:ln>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1" name="正方形/長方形 160"/>
          <p:cNvSpPr/>
          <p:nvPr/>
        </p:nvSpPr>
        <p:spPr>
          <a:xfrm>
            <a:off x="5422119" y="7176864"/>
            <a:ext cx="2173386" cy="324036"/>
          </a:xfrm>
          <a:prstGeom prst="rect">
            <a:avLst/>
          </a:prstGeom>
          <a:solidFill>
            <a:srgbClr val="0070C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分野横断</a:t>
            </a:r>
            <a:endParaRPr kumimoji="1" lang="en-US" altLang="ja-JP"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62" name="正方形/長方形 161"/>
          <p:cNvSpPr/>
          <p:nvPr/>
        </p:nvSpPr>
        <p:spPr>
          <a:xfrm>
            <a:off x="9144909" y="794844"/>
            <a:ext cx="1662886" cy="6236599"/>
          </a:xfrm>
          <a:prstGeom prst="rect">
            <a:avLst/>
          </a:prstGeom>
          <a:noFill/>
          <a:ln>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3" name="正方形/長方形 162"/>
          <p:cNvSpPr/>
          <p:nvPr/>
        </p:nvSpPr>
        <p:spPr>
          <a:xfrm>
            <a:off x="9265601" y="584702"/>
            <a:ext cx="1387692" cy="361419"/>
          </a:xfrm>
          <a:prstGeom prst="rect">
            <a:avLst/>
          </a:prstGeom>
          <a:solidFill>
            <a:srgbClr val="0070C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産業・技術開発</a:t>
            </a:r>
            <a:endParaRPr kumimoji="1" lang="en-US" altLang="ja-JP"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64" name="正方形/長方形 163"/>
          <p:cNvSpPr/>
          <p:nvPr/>
        </p:nvSpPr>
        <p:spPr>
          <a:xfrm>
            <a:off x="10925685" y="798369"/>
            <a:ext cx="1667804" cy="6232614"/>
          </a:xfrm>
          <a:prstGeom prst="rect">
            <a:avLst/>
          </a:prstGeom>
          <a:noFill/>
          <a:ln>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5" name="正方形/長方形 164"/>
          <p:cNvSpPr/>
          <p:nvPr/>
        </p:nvSpPr>
        <p:spPr>
          <a:xfrm>
            <a:off x="11019741" y="579560"/>
            <a:ext cx="1395827" cy="361419"/>
          </a:xfrm>
          <a:prstGeom prst="rect">
            <a:avLst/>
          </a:prstGeom>
          <a:solidFill>
            <a:srgbClr val="0070C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教育・人材育成</a:t>
            </a:r>
            <a:endParaRPr kumimoji="1" lang="en-US" altLang="ja-JP"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66" name="テキスト ボックス 165"/>
          <p:cNvSpPr txBox="1"/>
          <p:nvPr/>
        </p:nvSpPr>
        <p:spPr>
          <a:xfrm>
            <a:off x="0" y="-3745"/>
            <a:ext cx="5748690" cy="461665"/>
          </a:xfrm>
          <a:prstGeom prst="rect">
            <a:avLst/>
          </a:prstGeom>
          <a:noFill/>
        </p:spPr>
        <p:txBody>
          <a:bodyPr wrap="none" rtlCol="0">
            <a:spAutoFit/>
          </a:bodyPr>
          <a:lstStyle/>
          <a:p>
            <a:r>
              <a:rPr kumimoji="1" lang="ja-JP" altLang="en-US" sz="2400" b="1" dirty="0" smtClean="0">
                <a:latin typeface="Meiryo UI" panose="020B0604030504040204" pitchFamily="50" charset="-128"/>
                <a:ea typeface="Meiryo UI" panose="020B0604030504040204" pitchFamily="50" charset="-128"/>
                <a:cs typeface="Meiryo UI" panose="020B0604030504040204" pitchFamily="50" charset="-128"/>
              </a:rPr>
              <a:t>３．実証テーマ案の評価結果と</a:t>
            </a:r>
            <a:r>
              <a:rPr lang="ja-JP" altLang="en-US" sz="2400" b="1" dirty="0" smtClean="0">
                <a:latin typeface="Meiryo UI" panose="020B0604030504040204" pitchFamily="50" charset="-128"/>
                <a:ea typeface="Meiryo UI" panose="020B0604030504040204" pitchFamily="50" charset="-128"/>
                <a:cs typeface="Meiryo UI" panose="020B0604030504040204" pitchFamily="50" charset="-128"/>
              </a:rPr>
              <a:t>グルーピング</a:t>
            </a:r>
            <a:endParaRPr lang="ja-JP" altLang="en-US" sz="24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8083539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スライド番号プレースホルダー 15"/>
          <p:cNvSpPr>
            <a:spLocks noGrp="1"/>
          </p:cNvSpPr>
          <p:nvPr>
            <p:ph type="sldNum" sz="quarter" idx="12"/>
          </p:nvPr>
        </p:nvSpPr>
        <p:spPr>
          <a:xfrm>
            <a:off x="9814560" y="9125456"/>
            <a:ext cx="2987040" cy="475744"/>
          </a:xfrm>
        </p:spPr>
        <p:txBody>
          <a:bodyPr/>
          <a:lstStyle/>
          <a:p>
            <a:fld id="{9741FA7A-C8FC-43AC-A9E6-3C41ED923A89}" type="slidenum">
              <a:rPr kumimoji="1" lang="ja-JP" altLang="en-US" smtClean="0"/>
              <a:t>5</a:t>
            </a:fld>
            <a:endParaRPr kumimoji="1" lang="ja-JP" altLang="en-US" dirty="0"/>
          </a:p>
        </p:txBody>
      </p:sp>
      <p:cxnSp>
        <p:nvCxnSpPr>
          <p:cNvPr id="20" name="直線コネクタ 19"/>
          <p:cNvCxnSpPr/>
          <p:nvPr/>
        </p:nvCxnSpPr>
        <p:spPr>
          <a:xfrm>
            <a:off x="352128" y="8772490"/>
            <a:ext cx="12313368" cy="0"/>
          </a:xfrm>
          <a:prstGeom prst="line">
            <a:avLst/>
          </a:prstGeom>
          <a:ln w="19050">
            <a:solidFill>
              <a:srgbClr val="0070C0"/>
            </a:solidFill>
            <a:prstDash val="sysDash"/>
          </a:ln>
        </p:spPr>
        <p:style>
          <a:lnRef idx="1">
            <a:schemeClr val="accent1"/>
          </a:lnRef>
          <a:fillRef idx="0">
            <a:schemeClr val="accent1"/>
          </a:fillRef>
          <a:effectRef idx="0">
            <a:schemeClr val="accent1"/>
          </a:effectRef>
          <a:fontRef idx="minor">
            <a:schemeClr val="tx1"/>
          </a:fontRef>
        </p:style>
      </p:cxnSp>
      <p:sp>
        <p:nvSpPr>
          <p:cNvPr id="25" name="正方形/長方形 24"/>
          <p:cNvSpPr/>
          <p:nvPr/>
        </p:nvSpPr>
        <p:spPr>
          <a:xfrm>
            <a:off x="3168792" y="480120"/>
            <a:ext cx="1547061" cy="397099"/>
          </a:xfrm>
          <a:prstGeom prst="rect">
            <a:avLst/>
          </a:prstGeom>
          <a:solidFill>
            <a:srgbClr val="0070C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50" b="1" dirty="0" err="1"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障がい</a:t>
            </a:r>
            <a:r>
              <a:rPr kumimoji="1" lang="ja-JP" altLang="en-US"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者への理解</a:t>
            </a:r>
            <a:endParaRPr kumimoji="1" lang="en-US" altLang="ja-JP"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・環境整備</a:t>
            </a:r>
            <a:endParaRPr kumimoji="1" lang="en-US" altLang="ja-JP"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6" name="正方形/長方形 25"/>
          <p:cNvSpPr/>
          <p:nvPr/>
        </p:nvSpPr>
        <p:spPr>
          <a:xfrm>
            <a:off x="4811491" y="480120"/>
            <a:ext cx="1506351" cy="397099"/>
          </a:xfrm>
          <a:prstGeom prst="rect">
            <a:avLst/>
          </a:prstGeom>
          <a:solidFill>
            <a:srgbClr val="0070C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海外への和食や</a:t>
            </a:r>
            <a:endParaRPr lang="en-US" altLang="ja-JP"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食文化の</a:t>
            </a:r>
            <a:r>
              <a:rPr lang="en-US" altLang="ja-JP"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PR</a:t>
            </a:r>
            <a:endParaRPr kumimoji="1" lang="en-US" altLang="ja-JP"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7" name="正方形/長方形 26"/>
          <p:cNvSpPr/>
          <p:nvPr/>
        </p:nvSpPr>
        <p:spPr>
          <a:xfrm>
            <a:off x="6387208" y="480120"/>
            <a:ext cx="1662385" cy="397099"/>
          </a:xfrm>
          <a:prstGeom prst="rect">
            <a:avLst/>
          </a:prstGeom>
          <a:solidFill>
            <a:srgbClr val="0070C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都市イメージ向上</a:t>
            </a:r>
            <a:endParaRPr kumimoji="1" lang="en-US" altLang="ja-JP"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・転入促進</a:t>
            </a:r>
            <a:endParaRPr kumimoji="1" lang="en-US" altLang="ja-JP"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正方形/長方形 27"/>
          <p:cNvSpPr/>
          <p:nvPr/>
        </p:nvSpPr>
        <p:spPr>
          <a:xfrm>
            <a:off x="8135813" y="480120"/>
            <a:ext cx="1433338" cy="397099"/>
          </a:xfrm>
          <a:prstGeom prst="rect">
            <a:avLst/>
          </a:prstGeom>
          <a:solidFill>
            <a:srgbClr val="0070C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ヘルスケア</a:t>
            </a:r>
            <a:endParaRPr kumimoji="1" lang="en-US" altLang="ja-JP"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32" name="直線コネクタ 31"/>
          <p:cNvCxnSpPr/>
          <p:nvPr/>
        </p:nvCxnSpPr>
        <p:spPr>
          <a:xfrm>
            <a:off x="352128" y="5736704"/>
            <a:ext cx="12313368" cy="0"/>
          </a:xfrm>
          <a:prstGeom prst="line">
            <a:avLst/>
          </a:prstGeom>
          <a:ln w="19050">
            <a:solidFill>
              <a:srgbClr val="0070C0"/>
            </a:solidFill>
            <a:prstDash val="sysDash"/>
          </a:ln>
        </p:spPr>
        <p:style>
          <a:lnRef idx="1">
            <a:schemeClr val="accent1"/>
          </a:lnRef>
          <a:fillRef idx="0">
            <a:schemeClr val="accent1"/>
          </a:fillRef>
          <a:effectRef idx="0">
            <a:schemeClr val="accent1"/>
          </a:effectRef>
          <a:fontRef idx="minor">
            <a:schemeClr val="tx1"/>
          </a:fontRef>
        </p:style>
      </p:cxnSp>
      <p:sp>
        <p:nvSpPr>
          <p:cNvPr id="36" name="角丸四角形 35"/>
          <p:cNvSpPr/>
          <p:nvPr/>
        </p:nvSpPr>
        <p:spPr>
          <a:xfrm>
            <a:off x="1473959" y="5845011"/>
            <a:ext cx="11102808" cy="281941"/>
          </a:xfrm>
          <a:prstGeom prst="roundRect">
            <a:avLst/>
          </a:prstGeom>
          <a:solidFill>
            <a:srgbClr val="CCFFCC"/>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公共交通情報</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（鉄道、バス、タクシー、航空機、船</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など）（路線</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、時刻表、料金、運行</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情報、施設情報など</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37" name="角丸四角形 36"/>
          <p:cNvSpPr/>
          <p:nvPr/>
        </p:nvSpPr>
        <p:spPr>
          <a:xfrm>
            <a:off x="1468080" y="6205051"/>
            <a:ext cx="11116093" cy="281941"/>
          </a:xfrm>
          <a:prstGeom prst="roundRect">
            <a:avLst/>
          </a:prstGeom>
          <a:solidFill>
            <a:srgbClr val="CCFFCC"/>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道路情報</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（道路施設情報、混雑状況、工事情報など）</a:t>
            </a:r>
          </a:p>
        </p:txBody>
      </p:sp>
      <p:sp>
        <p:nvSpPr>
          <p:cNvPr id="38" name="角丸四角形 37"/>
          <p:cNvSpPr/>
          <p:nvPr/>
        </p:nvSpPr>
        <p:spPr>
          <a:xfrm>
            <a:off x="1468080" y="6565091"/>
            <a:ext cx="11116093" cy="281941"/>
          </a:xfrm>
          <a:prstGeom prst="roundRect">
            <a:avLst/>
          </a:prstGeom>
          <a:solidFill>
            <a:srgbClr val="CCFFCC"/>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気象情報</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（天気図、実測値、予報、警報、海象情報など）</a:t>
            </a:r>
          </a:p>
        </p:txBody>
      </p:sp>
      <p:sp>
        <p:nvSpPr>
          <p:cNvPr id="39" name="角丸四角形 38"/>
          <p:cNvSpPr/>
          <p:nvPr/>
        </p:nvSpPr>
        <p:spPr>
          <a:xfrm>
            <a:off x="1473958" y="6940281"/>
            <a:ext cx="11102808" cy="281941"/>
          </a:xfrm>
          <a:prstGeom prst="roundRect">
            <a:avLst/>
          </a:prstGeom>
          <a:solidFill>
            <a:srgbClr val="CCFFCC"/>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地理空間情報</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（地図、航空写真、地質情報、古地図など）</a:t>
            </a:r>
          </a:p>
        </p:txBody>
      </p:sp>
      <p:sp>
        <p:nvSpPr>
          <p:cNvPr id="40" name="角丸四角形 39"/>
          <p:cNvSpPr/>
          <p:nvPr/>
        </p:nvSpPr>
        <p:spPr>
          <a:xfrm>
            <a:off x="1473958" y="7300321"/>
            <a:ext cx="11102807" cy="281941"/>
          </a:xfrm>
          <a:prstGeom prst="roundRect">
            <a:avLst/>
          </a:prstGeom>
          <a:solidFill>
            <a:srgbClr val="CCFFCC"/>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統計情報</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（人口、産業、雇用、消費、住宅・土地など）</a:t>
            </a:r>
          </a:p>
        </p:txBody>
      </p:sp>
      <p:sp>
        <p:nvSpPr>
          <p:cNvPr id="41" name="角丸四角形 40"/>
          <p:cNvSpPr/>
          <p:nvPr/>
        </p:nvSpPr>
        <p:spPr>
          <a:xfrm>
            <a:off x="1473958" y="7645211"/>
            <a:ext cx="11102808" cy="281941"/>
          </a:xfrm>
          <a:prstGeom prst="roundRect">
            <a:avLst/>
          </a:prstGeom>
          <a:solidFill>
            <a:srgbClr val="CCFFCC"/>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公共施設情報</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（学校、病院、</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公園、商業施設など</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42" name="角丸四角形 41"/>
          <p:cNvSpPr/>
          <p:nvPr/>
        </p:nvSpPr>
        <p:spPr>
          <a:xfrm>
            <a:off x="1473958" y="8005251"/>
            <a:ext cx="11102808" cy="281941"/>
          </a:xfrm>
          <a:prstGeom prst="roundRect">
            <a:avLst/>
          </a:prstGeom>
          <a:solidFill>
            <a:srgbClr val="CCFFCC"/>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観光・イベント情報</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（観光地情報、アクセス、利用可能時間、</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料金、混雑予想、宿泊施設、飲食店、買い物など</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43" name="角丸四角形 42"/>
          <p:cNvSpPr/>
          <p:nvPr/>
        </p:nvSpPr>
        <p:spPr>
          <a:xfrm>
            <a:off x="1473958" y="8357107"/>
            <a:ext cx="11102808" cy="281941"/>
          </a:xfrm>
          <a:prstGeom prst="roundRect">
            <a:avLst/>
          </a:prstGeom>
          <a:solidFill>
            <a:srgbClr val="CCFFCC"/>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緊急・災害情報</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（避難指示・誘導、避難所、ハザードマップ、警報・注意報、緊急車両接近など）</a:t>
            </a:r>
          </a:p>
        </p:txBody>
      </p:sp>
      <p:sp>
        <p:nvSpPr>
          <p:cNvPr id="44" name="角丸四角形 43"/>
          <p:cNvSpPr/>
          <p:nvPr/>
        </p:nvSpPr>
        <p:spPr>
          <a:xfrm>
            <a:off x="1473958" y="8871736"/>
            <a:ext cx="11102807" cy="281941"/>
          </a:xfrm>
          <a:prstGeom prst="roundRect">
            <a:avLst/>
          </a:prstGeom>
          <a:solidFill>
            <a:srgbClr val="CCFF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競技・選手情報</a:t>
            </a:r>
            <a:r>
              <a:rPr lang="ja-JP" altLang="en-US" sz="105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（競技時間・会場</a:t>
            </a:r>
            <a:r>
              <a:rPr lang="ja-JP" altLang="en-US" sz="105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、チケット</a:t>
            </a:r>
            <a:r>
              <a:rPr lang="ja-JP" altLang="en-US" sz="105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情報、選手プロフィール、競技結果、過去の記録など）</a:t>
            </a:r>
          </a:p>
        </p:txBody>
      </p:sp>
      <p:sp>
        <p:nvSpPr>
          <p:cNvPr id="45" name="角丸四角形 44"/>
          <p:cNvSpPr/>
          <p:nvPr/>
        </p:nvSpPr>
        <p:spPr>
          <a:xfrm>
            <a:off x="1473958" y="9249132"/>
            <a:ext cx="11102808" cy="281941"/>
          </a:xfrm>
          <a:prstGeom prst="roundRect">
            <a:avLst/>
          </a:prstGeom>
          <a:solidFill>
            <a:srgbClr val="CCFF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競技施設情報</a:t>
            </a:r>
            <a:r>
              <a:rPr lang="ja-JP" altLang="en-US" sz="105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（場所、アクセス、施設情報など）</a:t>
            </a:r>
          </a:p>
        </p:txBody>
      </p:sp>
      <p:sp>
        <p:nvSpPr>
          <p:cNvPr id="46" name="正方形/長方形 45"/>
          <p:cNvSpPr/>
          <p:nvPr/>
        </p:nvSpPr>
        <p:spPr>
          <a:xfrm>
            <a:off x="208113" y="5847672"/>
            <a:ext cx="1160480" cy="2791375"/>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分野横断で</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の</a:t>
            </a:r>
            <a:endParaRPr lang="en-US" altLang="ja-JP"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共通</a:t>
            </a: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利用</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ニーズ</a:t>
            </a:r>
            <a:endParaRPr lang="en-US" altLang="ja-JP"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が高い</a:t>
            </a: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情報</a:t>
            </a:r>
          </a:p>
        </p:txBody>
      </p:sp>
      <p:sp>
        <p:nvSpPr>
          <p:cNvPr id="51" name="正方形/長方形 50"/>
          <p:cNvSpPr/>
          <p:nvPr/>
        </p:nvSpPr>
        <p:spPr>
          <a:xfrm>
            <a:off x="216464" y="8874398"/>
            <a:ext cx="1152127" cy="674316"/>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オリパラ時の情報</a:t>
            </a:r>
          </a:p>
        </p:txBody>
      </p:sp>
      <p:sp>
        <p:nvSpPr>
          <p:cNvPr id="52" name="正方形/長方形 51"/>
          <p:cNvSpPr/>
          <p:nvPr/>
        </p:nvSpPr>
        <p:spPr>
          <a:xfrm>
            <a:off x="208112" y="4584133"/>
            <a:ext cx="1160479" cy="576506"/>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分野別情報</a:t>
            </a:r>
            <a:endPar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3" name="正方形/長方形 52"/>
          <p:cNvSpPr/>
          <p:nvPr/>
        </p:nvSpPr>
        <p:spPr>
          <a:xfrm>
            <a:off x="208112" y="4073576"/>
            <a:ext cx="1160479" cy="431552"/>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個人が保有</a:t>
            </a: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する</a:t>
            </a:r>
            <a:endParaRPr lang="en-US" altLang="ja-JP"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情報</a:t>
            </a:r>
            <a:endPar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正方形/長方形 53"/>
          <p:cNvSpPr/>
          <p:nvPr/>
        </p:nvSpPr>
        <p:spPr>
          <a:xfrm>
            <a:off x="208113" y="5225691"/>
            <a:ext cx="1160479" cy="439005"/>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必要機能</a:t>
            </a:r>
            <a:endPar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正方形/長方形 56"/>
          <p:cNvSpPr/>
          <p:nvPr/>
        </p:nvSpPr>
        <p:spPr>
          <a:xfrm>
            <a:off x="208434" y="480120"/>
            <a:ext cx="1160479" cy="397099"/>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テーマ</a:t>
            </a:r>
            <a:endPar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正方形/長方形 58"/>
          <p:cNvSpPr/>
          <p:nvPr/>
        </p:nvSpPr>
        <p:spPr>
          <a:xfrm>
            <a:off x="216464" y="972760"/>
            <a:ext cx="1152128" cy="1170069"/>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概要</a:t>
            </a:r>
            <a:endPar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77" name="直線コネクタ 76"/>
          <p:cNvCxnSpPr/>
          <p:nvPr/>
        </p:nvCxnSpPr>
        <p:spPr>
          <a:xfrm>
            <a:off x="2516950" y="1332897"/>
            <a:ext cx="8712" cy="8071801"/>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79" name="テキスト ボックス 78"/>
          <p:cNvSpPr txBox="1"/>
          <p:nvPr/>
        </p:nvSpPr>
        <p:spPr>
          <a:xfrm>
            <a:off x="2341362" y="5834325"/>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角丸四角形 33"/>
          <p:cNvSpPr/>
          <p:nvPr/>
        </p:nvSpPr>
        <p:spPr>
          <a:xfrm>
            <a:off x="1505069" y="5227407"/>
            <a:ext cx="1611285" cy="436462"/>
          </a:xfrm>
          <a:prstGeom prst="roundRect">
            <a:avLst/>
          </a:prstGeom>
          <a:solidFill>
            <a:srgbClr val="FFFFCC"/>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翻訳・多言語対応、クレジットカード決済、ナビゲーションなど</a:t>
            </a:r>
            <a:endParaRPr kumimoji="1"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5" name="角丸四角形 54"/>
          <p:cNvSpPr/>
          <p:nvPr/>
        </p:nvSpPr>
        <p:spPr>
          <a:xfrm>
            <a:off x="1481430" y="4073575"/>
            <a:ext cx="1611285" cy="431552"/>
          </a:xfrm>
          <a:prstGeom prst="roundRect">
            <a:avLst/>
          </a:prstGeom>
          <a:solidFill>
            <a:srgbClr val="FFFFCC"/>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現在地、行動予定、食事に関する制約、使用言語など</a:t>
            </a:r>
            <a:endParaRPr kumimoji="1"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6" name="角丸四角形 55"/>
          <p:cNvSpPr/>
          <p:nvPr/>
        </p:nvSpPr>
        <p:spPr>
          <a:xfrm>
            <a:off x="1488970" y="4588990"/>
            <a:ext cx="1611285" cy="571650"/>
          </a:xfrm>
          <a:prstGeom prst="roundRect">
            <a:avLst>
              <a:gd name="adj" fmla="val 11536"/>
            </a:avLst>
          </a:prstGeom>
          <a:solidFill>
            <a:srgbClr val="FFFFCC"/>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Wi-Fi</a:t>
            </a:r>
            <a:r>
              <a:rPr kumimoji="1"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スポット情報、食に関する情報（ハラールなど）、観光案内所、口コミ情報など</a:t>
            </a:r>
            <a:endParaRPr kumimoji="1"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0" name="正方形/長方形 59"/>
          <p:cNvSpPr/>
          <p:nvPr/>
        </p:nvSpPr>
        <p:spPr>
          <a:xfrm>
            <a:off x="1440601" y="972760"/>
            <a:ext cx="1643793" cy="1170069"/>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外国人旅行者向けのパーソナルアシスタント（コンシェルジュ）サービス向上に向け、情報サービス事業者等の協力を得て、オープンデータ化が必要な情報や、公開方法などを検証。</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1" name="正方形/長方形 20"/>
          <p:cNvSpPr/>
          <p:nvPr/>
        </p:nvSpPr>
        <p:spPr>
          <a:xfrm>
            <a:off x="1440600" y="480120"/>
            <a:ext cx="1643793" cy="397099"/>
          </a:xfrm>
          <a:prstGeom prst="rect">
            <a:avLst/>
          </a:prstGeom>
          <a:solidFill>
            <a:srgbClr val="0070C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外国人旅行者</a:t>
            </a:r>
            <a:endParaRPr kumimoji="1" lang="en-US" altLang="ja-JP"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受入環境整備</a:t>
            </a:r>
            <a:endParaRPr kumimoji="1" lang="en-US" altLang="ja-JP"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0" name="テキスト ボックス 79"/>
          <p:cNvSpPr txBox="1"/>
          <p:nvPr/>
        </p:nvSpPr>
        <p:spPr>
          <a:xfrm>
            <a:off x="2341362" y="6194365"/>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1" name="テキスト ボックス 80"/>
          <p:cNvSpPr txBox="1"/>
          <p:nvPr/>
        </p:nvSpPr>
        <p:spPr>
          <a:xfrm>
            <a:off x="2341362" y="6554405"/>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2" name="テキスト ボックス 81"/>
          <p:cNvSpPr txBox="1"/>
          <p:nvPr/>
        </p:nvSpPr>
        <p:spPr>
          <a:xfrm>
            <a:off x="2348903" y="6910545"/>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3" name="テキスト ボックス 82"/>
          <p:cNvSpPr txBox="1"/>
          <p:nvPr/>
        </p:nvSpPr>
        <p:spPr>
          <a:xfrm>
            <a:off x="2341362" y="7634525"/>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4" name="テキスト ボックス 83"/>
          <p:cNvSpPr txBox="1"/>
          <p:nvPr/>
        </p:nvSpPr>
        <p:spPr>
          <a:xfrm>
            <a:off x="2341362" y="7994565"/>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5" name="テキスト ボックス 84"/>
          <p:cNvSpPr txBox="1"/>
          <p:nvPr/>
        </p:nvSpPr>
        <p:spPr>
          <a:xfrm>
            <a:off x="2341362" y="8354605"/>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6" name="テキスト ボックス 85"/>
          <p:cNvSpPr txBox="1"/>
          <p:nvPr/>
        </p:nvSpPr>
        <p:spPr>
          <a:xfrm>
            <a:off x="2341362" y="8861050"/>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7" name="テキスト ボックス 86"/>
          <p:cNvSpPr txBox="1"/>
          <p:nvPr/>
        </p:nvSpPr>
        <p:spPr>
          <a:xfrm>
            <a:off x="2341362" y="9238446"/>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6" name="正方形/長方形 75"/>
          <p:cNvSpPr/>
          <p:nvPr/>
        </p:nvSpPr>
        <p:spPr>
          <a:xfrm>
            <a:off x="208112" y="2214836"/>
            <a:ext cx="1160479" cy="1763141"/>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主な関連</a:t>
            </a:r>
            <a:endParaRPr lang="en-US" altLang="ja-JP"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105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プロジェクト</a:t>
            </a:r>
            <a:endParaRPr lang="ja-JP" altLang="en-US" sz="105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8" name="正方形/長方形 77"/>
          <p:cNvSpPr/>
          <p:nvPr/>
        </p:nvSpPr>
        <p:spPr>
          <a:xfrm>
            <a:off x="1459827" y="2214836"/>
            <a:ext cx="1628487" cy="1763141"/>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5725" indent="-85725"/>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・多言語対応協議会（国、東京都、民間企業等）</a:t>
            </a:r>
            <a:endParaRPr lang="en-US" altLang="ja-JP"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marL="85725" indent="-85725"/>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無料公衆無線</a:t>
            </a:r>
            <a:r>
              <a:rPr lang="en-US" altLang="ja-JP"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LAN</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整備促進協議会（総務省等）</a:t>
            </a:r>
            <a:endParaRPr lang="en-US" altLang="ja-JP"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marL="85725" indent="-85725"/>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医療</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機関</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における</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外国人</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患者受入環境</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整備（厚生労働省）</a:t>
            </a:r>
            <a:endParaRPr lang="en-US" altLang="ja-JP"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marL="85725" indent="-85725"/>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・外国人来訪者等への救急・防災</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対応（総務省）</a:t>
            </a:r>
            <a:endParaRPr lang="en-US" altLang="ja-JP"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marL="85725" indent="-85725"/>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・おもてなしプラットフォーム研究会（経済産業省等）　など</a:t>
            </a:r>
            <a:endParaRPr lang="en-US" altLang="ja-JP"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2" name="直線コネクタ 91"/>
          <p:cNvCxnSpPr/>
          <p:nvPr/>
        </p:nvCxnSpPr>
        <p:spPr>
          <a:xfrm>
            <a:off x="3897339" y="1339802"/>
            <a:ext cx="8712" cy="8071801"/>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93" name="テキスト ボックス 92"/>
          <p:cNvSpPr txBox="1"/>
          <p:nvPr/>
        </p:nvSpPr>
        <p:spPr>
          <a:xfrm>
            <a:off x="3735747" y="5841230"/>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4" name="テキスト ボックス 93"/>
          <p:cNvSpPr txBox="1"/>
          <p:nvPr/>
        </p:nvSpPr>
        <p:spPr>
          <a:xfrm>
            <a:off x="3735747" y="6201270"/>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5" name="テキスト ボックス 94"/>
          <p:cNvSpPr txBox="1"/>
          <p:nvPr/>
        </p:nvSpPr>
        <p:spPr>
          <a:xfrm>
            <a:off x="3735747" y="6561310"/>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6" name="テキスト ボックス 95"/>
          <p:cNvSpPr txBox="1"/>
          <p:nvPr/>
        </p:nvSpPr>
        <p:spPr>
          <a:xfrm>
            <a:off x="3743288" y="6917450"/>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7" name="テキスト ボックス 96"/>
          <p:cNvSpPr txBox="1"/>
          <p:nvPr/>
        </p:nvSpPr>
        <p:spPr>
          <a:xfrm>
            <a:off x="3735747" y="7641430"/>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8" name="テキスト ボックス 97"/>
          <p:cNvSpPr txBox="1"/>
          <p:nvPr/>
        </p:nvSpPr>
        <p:spPr>
          <a:xfrm>
            <a:off x="3735747" y="8001470"/>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9" name="テキスト ボックス 98"/>
          <p:cNvSpPr txBox="1"/>
          <p:nvPr/>
        </p:nvSpPr>
        <p:spPr>
          <a:xfrm>
            <a:off x="3735747" y="8361510"/>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0" name="テキスト ボックス 99"/>
          <p:cNvSpPr txBox="1"/>
          <p:nvPr/>
        </p:nvSpPr>
        <p:spPr>
          <a:xfrm>
            <a:off x="3735747" y="8867955"/>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1" name="テキスト ボックス 100"/>
          <p:cNvSpPr txBox="1"/>
          <p:nvPr/>
        </p:nvSpPr>
        <p:spPr>
          <a:xfrm>
            <a:off x="3735747" y="9245351"/>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8" name="角丸四角形 57"/>
          <p:cNvSpPr/>
          <p:nvPr/>
        </p:nvSpPr>
        <p:spPr>
          <a:xfrm>
            <a:off x="3168792" y="4073575"/>
            <a:ext cx="1547061" cy="431551"/>
          </a:xfrm>
          <a:prstGeom prst="roundRect">
            <a:avLst/>
          </a:prstGeom>
          <a:solidFill>
            <a:srgbClr val="FFFFCC"/>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現在地、行動予定</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、障がいの状況など</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角丸四角形 63"/>
          <p:cNvSpPr/>
          <p:nvPr/>
        </p:nvSpPr>
        <p:spPr>
          <a:xfrm>
            <a:off x="3168793" y="5227407"/>
            <a:ext cx="1547061" cy="436462"/>
          </a:xfrm>
          <a:prstGeom prst="roundRect">
            <a:avLst/>
          </a:prstGeom>
          <a:solidFill>
            <a:srgbClr val="FFFFCC"/>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文字・音声変換、ナビゲーションなど</a:t>
            </a:r>
            <a:endParaRPr kumimoji="1"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5" name="角丸四角形 64"/>
          <p:cNvSpPr/>
          <p:nvPr/>
        </p:nvSpPr>
        <p:spPr>
          <a:xfrm>
            <a:off x="3168794" y="4588990"/>
            <a:ext cx="1547060" cy="571650"/>
          </a:xfrm>
          <a:prstGeom prst="roundRect">
            <a:avLst>
              <a:gd name="adj" fmla="val 12562"/>
            </a:avLst>
          </a:prstGeom>
          <a:solidFill>
            <a:srgbClr val="FFFFCC"/>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交通や施設等に関するアクセシビリティ情報、サポート情報など</a:t>
            </a:r>
            <a:endParaRPr kumimoji="1"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正方形/長方形 65"/>
          <p:cNvSpPr/>
          <p:nvPr/>
        </p:nvSpPr>
        <p:spPr>
          <a:xfrm>
            <a:off x="3168794" y="972760"/>
            <a:ext cx="1547060" cy="1170069"/>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海外からの</a:t>
            </a:r>
            <a:r>
              <a:rPr lang="ja-JP" altLang="en-US" sz="900" dirty="0" err="1"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障がいを</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持つ観光客の受入や、内外の障がい者の国内での自立活動拡大を図るため、オープンデータ化が必要な情報や、公開方法などを検証。</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8" name="正方形/長方形 87"/>
          <p:cNvSpPr/>
          <p:nvPr/>
        </p:nvSpPr>
        <p:spPr>
          <a:xfrm>
            <a:off x="3168794" y="2214836"/>
            <a:ext cx="1547059" cy="1763141"/>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5725" indent="-85725"/>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・アクセシビリティ協議会（組織委、都、国等）</a:t>
            </a:r>
            <a:endParaRPr lang="en-US" altLang="ja-JP"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marL="85725" indent="-85725"/>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・バリアフリー</a:t>
            </a:r>
            <a:r>
              <a:rPr lang="en-US" altLang="ja-JP"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WG</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（国土交通省）</a:t>
            </a:r>
            <a:endParaRPr lang="en-US" altLang="ja-JP"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marL="85725" indent="-85725"/>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・競技施設のバリアフリー化（文部科学省等）</a:t>
            </a:r>
            <a:endParaRPr lang="en-US" altLang="ja-JP"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marL="85725" indent="-85725"/>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歩行者移動支援の普及促進（国土交通省、総務省）</a:t>
            </a:r>
            <a:endParaRPr lang="en-US" altLang="ja-JP"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marL="85725" indent="-85725"/>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900" dirty="0" err="1"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障がい</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者スポーツの推進（文部科学省等）　など</a:t>
            </a:r>
            <a:endParaRPr lang="en-US" altLang="ja-JP"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103" name="直線コネクタ 102"/>
          <p:cNvCxnSpPr/>
          <p:nvPr/>
        </p:nvCxnSpPr>
        <p:spPr>
          <a:xfrm>
            <a:off x="5507884" y="1339802"/>
            <a:ext cx="8712" cy="8071801"/>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106" name="テキスト ボックス 105"/>
          <p:cNvSpPr txBox="1"/>
          <p:nvPr/>
        </p:nvSpPr>
        <p:spPr>
          <a:xfrm>
            <a:off x="5329147" y="6528792"/>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7" name="テキスト ボックス 106"/>
          <p:cNvSpPr txBox="1"/>
          <p:nvPr/>
        </p:nvSpPr>
        <p:spPr>
          <a:xfrm>
            <a:off x="5336688" y="6884932"/>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9" name="テキスト ボックス 108"/>
          <p:cNvSpPr txBox="1"/>
          <p:nvPr/>
        </p:nvSpPr>
        <p:spPr>
          <a:xfrm>
            <a:off x="5329147" y="7968952"/>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1" name="角丸四角形 60"/>
          <p:cNvSpPr/>
          <p:nvPr/>
        </p:nvSpPr>
        <p:spPr>
          <a:xfrm>
            <a:off x="4816624" y="4073575"/>
            <a:ext cx="1497328" cy="431551"/>
          </a:xfrm>
          <a:prstGeom prst="roundRect">
            <a:avLst/>
          </a:prstGeom>
          <a:solidFill>
            <a:srgbClr val="FFFFCC"/>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（特になし）</a:t>
            </a:r>
            <a:endParaRPr kumimoji="1"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7" name="角丸四角形 66"/>
          <p:cNvSpPr/>
          <p:nvPr/>
        </p:nvSpPr>
        <p:spPr>
          <a:xfrm>
            <a:off x="4816624" y="5227407"/>
            <a:ext cx="1497327" cy="436462"/>
          </a:xfrm>
          <a:prstGeom prst="roundRect">
            <a:avLst/>
          </a:prstGeom>
          <a:solidFill>
            <a:srgbClr val="FFFFCC"/>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生産地や品質のトレーサビリティ</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など</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8" name="角丸四角形 67"/>
          <p:cNvSpPr/>
          <p:nvPr/>
        </p:nvSpPr>
        <p:spPr>
          <a:xfrm>
            <a:off x="4816624" y="4588990"/>
            <a:ext cx="1497327" cy="571650"/>
          </a:xfrm>
          <a:prstGeom prst="roundRect">
            <a:avLst>
              <a:gd name="adj" fmla="val 10510"/>
            </a:avLst>
          </a:prstGeom>
          <a:solidFill>
            <a:srgbClr val="FFFFCC"/>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日本の食、レシピ、食文化、気候・風土などに関する情報、口コミ情報、品質情報など</a:t>
            </a:r>
          </a:p>
        </p:txBody>
      </p:sp>
      <p:sp>
        <p:nvSpPr>
          <p:cNvPr id="69" name="正方形/長方形 68"/>
          <p:cNvSpPr/>
          <p:nvPr/>
        </p:nvSpPr>
        <p:spPr>
          <a:xfrm>
            <a:off x="4817660" y="972760"/>
            <a:ext cx="1501601" cy="1170069"/>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和食や日本の食材、食文化に関する情報を効果的に海外に発信・</a:t>
            </a:r>
            <a:r>
              <a:rPr lang="en-US" altLang="ja-JP"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PR</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するための方法を検証。コンテンツをオープンデータ化することで、二次利用を促進し、拡散させることが考えられる。</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9" name="正方形/長方形 88"/>
          <p:cNvSpPr/>
          <p:nvPr/>
        </p:nvSpPr>
        <p:spPr>
          <a:xfrm>
            <a:off x="4823815" y="2224386"/>
            <a:ext cx="1491809" cy="1763141"/>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5725" indent="-85725"/>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・国際的注目度</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を活かした</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訪日</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プロモーション（内閣官房等）</a:t>
            </a:r>
            <a:endParaRPr lang="en-US" altLang="ja-JP"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marL="85725" indent="-85725"/>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文化プログラムの推進</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（内閣官房、文部科学省、外務省等）</a:t>
            </a:r>
            <a:endParaRPr lang="en-US" altLang="ja-JP"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marL="85725" indent="-85725"/>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・和食・和の文化の発信強化（農林水産省等）</a:t>
            </a:r>
            <a:endParaRPr lang="en-US" altLang="ja-JP"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marL="85725" indent="-85725"/>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・多言語</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対応協議会（国、東京都、民間企業等）</a:t>
            </a:r>
          </a:p>
          <a:p>
            <a:pPr marL="85725" indent="-85725"/>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・大会とクール・ジャパンの連携（経済産業省）　など</a:t>
            </a:r>
            <a:endParaRPr lang="en-US" altLang="ja-JP"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113" name="直線コネクタ 112"/>
          <p:cNvCxnSpPr/>
          <p:nvPr/>
        </p:nvCxnSpPr>
        <p:spPr>
          <a:xfrm>
            <a:off x="7336904" y="1339802"/>
            <a:ext cx="8712" cy="8071801"/>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114" name="テキスト ボックス 113"/>
          <p:cNvSpPr txBox="1"/>
          <p:nvPr/>
        </p:nvSpPr>
        <p:spPr>
          <a:xfrm>
            <a:off x="7175312" y="5841230"/>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15" name="テキスト ボックス 114"/>
          <p:cNvSpPr txBox="1"/>
          <p:nvPr/>
        </p:nvSpPr>
        <p:spPr>
          <a:xfrm>
            <a:off x="7175312" y="6201270"/>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16" name="テキスト ボックス 115"/>
          <p:cNvSpPr txBox="1"/>
          <p:nvPr/>
        </p:nvSpPr>
        <p:spPr>
          <a:xfrm>
            <a:off x="7175312" y="6561310"/>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17" name="テキスト ボックス 116"/>
          <p:cNvSpPr txBox="1"/>
          <p:nvPr/>
        </p:nvSpPr>
        <p:spPr>
          <a:xfrm>
            <a:off x="7182853" y="6917450"/>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18" name="テキスト ボックス 117"/>
          <p:cNvSpPr txBox="1"/>
          <p:nvPr/>
        </p:nvSpPr>
        <p:spPr>
          <a:xfrm>
            <a:off x="7175312" y="7641430"/>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19" name="テキスト ボックス 118"/>
          <p:cNvSpPr txBox="1"/>
          <p:nvPr/>
        </p:nvSpPr>
        <p:spPr>
          <a:xfrm>
            <a:off x="7175312" y="8001470"/>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0" name="テキスト ボックス 119"/>
          <p:cNvSpPr txBox="1"/>
          <p:nvPr/>
        </p:nvSpPr>
        <p:spPr>
          <a:xfrm>
            <a:off x="7175312" y="8361510"/>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角丸四角形 61"/>
          <p:cNvSpPr/>
          <p:nvPr/>
        </p:nvSpPr>
        <p:spPr>
          <a:xfrm>
            <a:off x="6400800" y="4077296"/>
            <a:ext cx="1649826" cy="431551"/>
          </a:xfrm>
          <a:prstGeom prst="roundRect">
            <a:avLst/>
          </a:prstGeom>
          <a:solidFill>
            <a:srgbClr val="FFFFCC"/>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所得、貯蓄額、通勤など（購入シミュレーション）</a:t>
            </a:r>
          </a:p>
        </p:txBody>
      </p:sp>
      <p:sp>
        <p:nvSpPr>
          <p:cNvPr id="70" name="角丸四角形 69"/>
          <p:cNvSpPr/>
          <p:nvPr/>
        </p:nvSpPr>
        <p:spPr>
          <a:xfrm>
            <a:off x="6394395" y="5227407"/>
            <a:ext cx="1655198" cy="436462"/>
          </a:xfrm>
          <a:prstGeom prst="roundRect">
            <a:avLst/>
          </a:prstGeom>
          <a:solidFill>
            <a:srgbClr val="FFFFCC"/>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地域間比較、シミュレーションなど</a:t>
            </a:r>
          </a:p>
        </p:txBody>
      </p:sp>
      <p:sp>
        <p:nvSpPr>
          <p:cNvPr id="71" name="角丸四角形 70"/>
          <p:cNvSpPr/>
          <p:nvPr/>
        </p:nvSpPr>
        <p:spPr>
          <a:xfrm>
            <a:off x="6394396" y="4588990"/>
            <a:ext cx="1655198" cy="571650"/>
          </a:xfrm>
          <a:prstGeom prst="roundRect">
            <a:avLst>
              <a:gd name="adj" fmla="val 11536"/>
            </a:avLst>
          </a:prstGeom>
          <a:solidFill>
            <a:srgbClr val="FFFFCC"/>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地域の交通事故・犯罪情報、緑の多さ、生活利便性、教育環境、行政サービス、都市の将来計画・人口予測など</a:t>
            </a:r>
          </a:p>
        </p:txBody>
      </p:sp>
      <p:sp>
        <p:nvSpPr>
          <p:cNvPr id="72" name="正方形/長方形 71"/>
          <p:cNvSpPr/>
          <p:nvPr/>
        </p:nvSpPr>
        <p:spPr>
          <a:xfrm>
            <a:off x="6393637" y="972760"/>
            <a:ext cx="1656989" cy="1170069"/>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地域の住みやすさや各種サービス水準、将来的な都市の発展性などについて、多様な観点から比較検討できるようにするため、自治体・不動産事業者等の協力を得て、オープンデータ化が必要な情報や、民間サービスも含めた提供方法などを検証。</a:t>
            </a:r>
          </a:p>
        </p:txBody>
      </p:sp>
      <p:sp>
        <p:nvSpPr>
          <p:cNvPr id="90" name="正方形/長方形 89"/>
          <p:cNvSpPr/>
          <p:nvPr/>
        </p:nvSpPr>
        <p:spPr>
          <a:xfrm>
            <a:off x="6400801" y="2224386"/>
            <a:ext cx="1651624" cy="1763141"/>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5725" indent="-85725"/>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ICT</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街づくり推進</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会議（総務省）</a:t>
            </a:r>
            <a:endParaRPr lang="en-US" altLang="ja-JP"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marL="85725" indent="-85725"/>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・ホストシティ・タウン構想の推進（</a:t>
            </a:r>
            <a:r>
              <a:rPr lang="zh-TW"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内閣官房、総務省、外務省、文部科学省</a:t>
            </a:r>
            <a:r>
              <a:rPr lang="zh-TW"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等</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endParaRPr lang="en-US" altLang="ja-JP"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marL="85725" indent="-85725"/>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・広域観光周遊ルートの</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形成（観光庁等）　など</a:t>
            </a:r>
            <a:endParaRPr lang="en-US" altLang="ja-JP"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3" name="テキスト ボックス 122"/>
          <p:cNvSpPr txBox="1"/>
          <p:nvPr/>
        </p:nvSpPr>
        <p:spPr>
          <a:xfrm>
            <a:off x="7182853" y="7296721"/>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4" name="テキスト ボックス 123"/>
          <p:cNvSpPr txBox="1"/>
          <p:nvPr/>
        </p:nvSpPr>
        <p:spPr>
          <a:xfrm>
            <a:off x="2353066" y="7296721"/>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5" name="テキスト ボックス 124"/>
          <p:cNvSpPr txBox="1"/>
          <p:nvPr/>
        </p:nvSpPr>
        <p:spPr>
          <a:xfrm>
            <a:off x="3743288" y="7296721"/>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6" name="テキスト ボックス 125"/>
          <p:cNvSpPr txBox="1"/>
          <p:nvPr/>
        </p:nvSpPr>
        <p:spPr>
          <a:xfrm>
            <a:off x="5336688" y="7264203"/>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127" name="直線コネクタ 126"/>
          <p:cNvCxnSpPr/>
          <p:nvPr/>
        </p:nvCxnSpPr>
        <p:spPr>
          <a:xfrm>
            <a:off x="8880644" y="1344216"/>
            <a:ext cx="8712" cy="8071801"/>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130" name="テキスト ボックス 129"/>
          <p:cNvSpPr txBox="1"/>
          <p:nvPr/>
        </p:nvSpPr>
        <p:spPr>
          <a:xfrm>
            <a:off x="8705056" y="6565724"/>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31" name="テキスト ボックス 130"/>
          <p:cNvSpPr txBox="1"/>
          <p:nvPr/>
        </p:nvSpPr>
        <p:spPr>
          <a:xfrm>
            <a:off x="8712597" y="6921864"/>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32" name="テキスト ボックス 131"/>
          <p:cNvSpPr txBox="1"/>
          <p:nvPr/>
        </p:nvSpPr>
        <p:spPr>
          <a:xfrm>
            <a:off x="8705056" y="7661175"/>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33" name="テキスト ボックス 132"/>
          <p:cNvSpPr txBox="1"/>
          <p:nvPr/>
        </p:nvSpPr>
        <p:spPr>
          <a:xfrm>
            <a:off x="8705056" y="7968952"/>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34" name="テキスト ボックス 133"/>
          <p:cNvSpPr txBox="1"/>
          <p:nvPr/>
        </p:nvSpPr>
        <p:spPr>
          <a:xfrm>
            <a:off x="8705056" y="8328992"/>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35" name="テキスト ボックス 134"/>
          <p:cNvSpPr txBox="1"/>
          <p:nvPr/>
        </p:nvSpPr>
        <p:spPr>
          <a:xfrm>
            <a:off x="8712597" y="7301135"/>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角丸四角形 62"/>
          <p:cNvSpPr/>
          <p:nvPr/>
        </p:nvSpPr>
        <p:spPr>
          <a:xfrm>
            <a:off x="8135814" y="4081017"/>
            <a:ext cx="1433338" cy="431551"/>
          </a:xfrm>
          <a:prstGeom prst="roundRect">
            <a:avLst/>
          </a:prstGeom>
          <a:solidFill>
            <a:srgbClr val="FFFFCC"/>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身体</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情報、活動情報、健診結果、服薬情報など</a:t>
            </a:r>
            <a:endParaRPr kumimoji="1"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3" name="角丸四角形 72"/>
          <p:cNvSpPr/>
          <p:nvPr/>
        </p:nvSpPr>
        <p:spPr>
          <a:xfrm>
            <a:off x="8135814" y="5227407"/>
            <a:ext cx="1433338" cy="436462"/>
          </a:xfrm>
          <a:prstGeom prst="roundRect">
            <a:avLst/>
          </a:prstGeom>
          <a:solidFill>
            <a:srgbClr val="FFFFCC"/>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ウェアラブルセンサー等による自動測定、可視化など</a:t>
            </a:r>
          </a:p>
        </p:txBody>
      </p:sp>
      <p:sp>
        <p:nvSpPr>
          <p:cNvPr id="74" name="角丸四角形 73"/>
          <p:cNvSpPr/>
          <p:nvPr/>
        </p:nvSpPr>
        <p:spPr>
          <a:xfrm>
            <a:off x="8135814" y="4588990"/>
            <a:ext cx="1433338" cy="571650"/>
          </a:xfrm>
          <a:prstGeom prst="roundRect">
            <a:avLst>
              <a:gd name="adj" fmla="val 12562"/>
            </a:avLst>
          </a:prstGeom>
          <a:solidFill>
            <a:srgbClr val="FFFFCC"/>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生活習慣病予防方法、重症化予防方法、お薦め健康増進方法など</a:t>
            </a:r>
          </a:p>
        </p:txBody>
      </p:sp>
      <p:sp>
        <p:nvSpPr>
          <p:cNvPr id="75" name="正方形/長方形 74"/>
          <p:cNvSpPr/>
          <p:nvPr/>
        </p:nvSpPr>
        <p:spPr>
          <a:xfrm>
            <a:off x="8135813" y="972760"/>
            <a:ext cx="1433337" cy="1170069"/>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健康データ等</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を有効活用し、ひとりひとりにあった健康維持・増進サービスを提供するとともに、匿名化して疫学的分析等に活用する。</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1" name="正方形/長方形 90"/>
          <p:cNvSpPr/>
          <p:nvPr/>
        </p:nvSpPr>
        <p:spPr>
          <a:xfrm>
            <a:off x="8120525" y="2245371"/>
            <a:ext cx="1431905" cy="1763141"/>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5725" indent="-85725"/>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・スマートプラチナ社会推進</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会議（総務省）</a:t>
            </a:r>
            <a:endParaRPr lang="en-US" altLang="ja-JP"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marL="85725" indent="-85725"/>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・健康・医療・介護分野に</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おける</a:t>
            </a:r>
            <a:r>
              <a:rPr lang="en-US" altLang="ja-JP"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ICT</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化</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の</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推進（厚生労働省）</a:t>
            </a:r>
            <a:endParaRPr lang="en-US" altLang="ja-JP"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marL="85725" indent="-85725"/>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・データヘルス計画、コラボヘルス（厚生労働省）　など</a:t>
            </a:r>
            <a:endParaRPr lang="en-US" altLang="ja-JP"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36" name="テキスト ボックス 135"/>
          <p:cNvSpPr txBox="1"/>
          <p:nvPr/>
        </p:nvSpPr>
        <p:spPr>
          <a:xfrm>
            <a:off x="-9674" y="0"/>
            <a:ext cx="6743000" cy="461665"/>
          </a:xfrm>
          <a:prstGeom prst="rect">
            <a:avLst/>
          </a:prstGeom>
          <a:noFill/>
        </p:spPr>
        <p:txBody>
          <a:bodyPr wrap="none" rtlCol="0">
            <a:spAutoFit/>
          </a:bodyPr>
          <a:lstStyle/>
          <a:p>
            <a:r>
              <a:rPr kumimoji="1" lang="ja-JP" altLang="en-US" sz="2400" b="1" dirty="0" smtClean="0">
                <a:latin typeface="Meiryo UI" panose="020B0604030504040204" pitchFamily="50" charset="-128"/>
                <a:ea typeface="Meiryo UI" panose="020B0604030504040204" pitchFamily="50" charset="-128"/>
                <a:cs typeface="Meiryo UI" panose="020B0604030504040204" pitchFamily="50" charset="-128"/>
              </a:rPr>
              <a:t>４．実証テーマ案に基づく</a:t>
            </a:r>
            <a:r>
              <a:rPr kumimoji="1" lang="en-US" altLang="ja-JP" sz="2400" b="1" dirty="0" smtClean="0">
                <a:latin typeface="Meiryo UI" panose="020B0604030504040204" pitchFamily="50" charset="-128"/>
                <a:ea typeface="Meiryo UI" panose="020B0604030504040204" pitchFamily="50" charset="-128"/>
                <a:cs typeface="Meiryo UI" panose="020B0604030504040204" pitchFamily="50" charset="-128"/>
              </a:rPr>
              <a:t>ICT</a:t>
            </a:r>
            <a:r>
              <a:rPr kumimoji="1" lang="ja-JP" altLang="en-US" sz="2400" b="1" dirty="0" smtClean="0">
                <a:latin typeface="Meiryo UI" panose="020B0604030504040204" pitchFamily="50" charset="-128"/>
                <a:ea typeface="Meiryo UI" panose="020B0604030504040204" pitchFamily="50" charset="-128"/>
                <a:cs typeface="Meiryo UI" panose="020B0604030504040204" pitchFamily="50" charset="-128"/>
              </a:rPr>
              <a:t>ショーケース案の検討</a:t>
            </a:r>
            <a:endParaRPr kumimoji="1" lang="ja-JP" altLang="en-US" sz="24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2" name="正方形/長方形 101"/>
          <p:cNvSpPr/>
          <p:nvPr/>
        </p:nvSpPr>
        <p:spPr>
          <a:xfrm>
            <a:off x="9632694" y="480120"/>
            <a:ext cx="1441235" cy="397099"/>
          </a:xfrm>
          <a:prstGeom prst="rect">
            <a:avLst/>
          </a:prstGeom>
          <a:solidFill>
            <a:srgbClr val="0070C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産業・技術開発</a:t>
            </a:r>
            <a:endParaRPr kumimoji="1" lang="en-US" altLang="ja-JP"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4" name="正方形/長方形 103"/>
          <p:cNvSpPr/>
          <p:nvPr/>
        </p:nvSpPr>
        <p:spPr>
          <a:xfrm>
            <a:off x="11160149" y="480120"/>
            <a:ext cx="1433338" cy="397099"/>
          </a:xfrm>
          <a:prstGeom prst="rect">
            <a:avLst/>
          </a:prstGeom>
          <a:solidFill>
            <a:srgbClr val="0070C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教育・人材育成</a:t>
            </a:r>
            <a:endParaRPr kumimoji="1" lang="en-US" altLang="ja-JP" sz="105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138" name="直線コネクタ 137"/>
          <p:cNvCxnSpPr/>
          <p:nvPr/>
        </p:nvCxnSpPr>
        <p:spPr>
          <a:xfrm>
            <a:off x="10365447" y="1327438"/>
            <a:ext cx="8712" cy="8071801"/>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39" name="直線コネクタ 138"/>
          <p:cNvCxnSpPr/>
          <p:nvPr/>
        </p:nvCxnSpPr>
        <p:spPr>
          <a:xfrm>
            <a:off x="11838677" y="1327438"/>
            <a:ext cx="8712" cy="8071801"/>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105" name="角丸四角形 104"/>
          <p:cNvSpPr/>
          <p:nvPr/>
        </p:nvSpPr>
        <p:spPr>
          <a:xfrm>
            <a:off x="9638404" y="4077296"/>
            <a:ext cx="1436557" cy="431551"/>
          </a:xfrm>
          <a:prstGeom prst="roundRect">
            <a:avLst/>
          </a:prstGeom>
          <a:solidFill>
            <a:srgbClr val="FFFFCC"/>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家庭の電力消費量（</a:t>
            </a:r>
            <a:r>
              <a:rPr lang="en-US" altLang="ja-JP"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HEMS</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）など</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8" name="角丸四角形 107"/>
          <p:cNvSpPr/>
          <p:nvPr/>
        </p:nvSpPr>
        <p:spPr>
          <a:xfrm>
            <a:off x="9632693" y="5227407"/>
            <a:ext cx="1441235" cy="436462"/>
          </a:xfrm>
          <a:prstGeom prst="roundRect">
            <a:avLst/>
          </a:prstGeom>
          <a:solidFill>
            <a:srgbClr val="FFFFCC"/>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ビッグデータ解析、シミュレーションなど</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10" name="角丸四角形 109"/>
          <p:cNvSpPr/>
          <p:nvPr/>
        </p:nvSpPr>
        <p:spPr>
          <a:xfrm>
            <a:off x="9632694" y="4588990"/>
            <a:ext cx="1441235" cy="571650"/>
          </a:xfrm>
          <a:prstGeom prst="roundRect">
            <a:avLst>
              <a:gd name="adj" fmla="val 11536"/>
            </a:avLst>
          </a:prstGeom>
          <a:solidFill>
            <a:srgbClr val="FFFFCC"/>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プローブ情報、各種センサー情報（環境、インフラ管理など）など</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11" name="正方形/長方形 110"/>
          <p:cNvSpPr/>
          <p:nvPr/>
        </p:nvSpPr>
        <p:spPr>
          <a:xfrm>
            <a:off x="9638404" y="972760"/>
            <a:ext cx="1436557" cy="1170069"/>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各種計測データや研究成果などをプライバシーに配慮してオープンにし、世界中の研究者の知恵を集めて課題解決に取り組むことの可能性と課題を検証。</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12" name="正方形/長方形 111"/>
          <p:cNvSpPr/>
          <p:nvPr/>
        </p:nvSpPr>
        <p:spPr>
          <a:xfrm>
            <a:off x="9644855" y="2224386"/>
            <a:ext cx="1431905" cy="1763141"/>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5725" indent="-85725"/>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国際的動向を踏まえたオープンサイエンスに関する</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検討会（内閣府）</a:t>
            </a:r>
            <a:endParaRPr lang="en-US" altLang="ja-JP"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marL="85725" indent="-85725"/>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ICT</a:t>
            </a:r>
            <a:r>
              <a:rPr lang="zh-TW"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新事業創出推進会議</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（総務省</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endParaRPr lang="en-US" altLang="ja-JP"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marL="85725" indent="-85725"/>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・データ駆動型（ドリブン）イノベーション創出戦略協</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議会（経済産業省）　など</a:t>
            </a:r>
            <a:endParaRPr lang="en-US" altLang="ja-JP"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1" name="角丸四角形 120"/>
          <p:cNvSpPr/>
          <p:nvPr/>
        </p:nvSpPr>
        <p:spPr>
          <a:xfrm>
            <a:off x="11160150" y="4081017"/>
            <a:ext cx="1433338" cy="431551"/>
          </a:xfrm>
          <a:prstGeom prst="roundRect">
            <a:avLst/>
          </a:prstGeom>
          <a:solidFill>
            <a:srgbClr val="FFFFCC"/>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（特になし）</a:t>
            </a:r>
            <a:endParaRPr kumimoji="1"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2" name="角丸四角形 121"/>
          <p:cNvSpPr/>
          <p:nvPr/>
        </p:nvSpPr>
        <p:spPr>
          <a:xfrm>
            <a:off x="11160150" y="5227407"/>
            <a:ext cx="1433338" cy="436462"/>
          </a:xfrm>
          <a:prstGeom prst="roundRect">
            <a:avLst/>
          </a:prstGeom>
          <a:solidFill>
            <a:srgbClr val="FFFFCC"/>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プレゼンテーションツール、プログラミングキット</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など</a:t>
            </a:r>
          </a:p>
        </p:txBody>
      </p:sp>
      <p:sp>
        <p:nvSpPr>
          <p:cNvPr id="128" name="角丸四角形 127"/>
          <p:cNvSpPr/>
          <p:nvPr/>
        </p:nvSpPr>
        <p:spPr>
          <a:xfrm>
            <a:off x="11160150" y="4588990"/>
            <a:ext cx="1433338" cy="571650"/>
          </a:xfrm>
          <a:prstGeom prst="roundRect">
            <a:avLst>
              <a:gd name="adj" fmla="val 12562"/>
            </a:avLst>
          </a:prstGeom>
          <a:solidFill>
            <a:srgbClr val="FFFFCC"/>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地域の情報（地理、歴史、文化、観光など）、写真などのコンテンツなど</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9" name="正方形/長方形 128"/>
          <p:cNvSpPr/>
          <p:nvPr/>
        </p:nvSpPr>
        <p:spPr>
          <a:xfrm>
            <a:off x="11160149" y="972760"/>
            <a:ext cx="1433337" cy="1170069"/>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小学生を対象に、英語による自分の住む地域のプレゼンテーションプログラムと、コンピュータプログラミング教育を導入し、効果を検証。</a:t>
            </a:r>
            <a:endPar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37" name="正方形/長方形 136"/>
          <p:cNvSpPr/>
          <p:nvPr/>
        </p:nvSpPr>
        <p:spPr>
          <a:xfrm>
            <a:off x="11144861" y="2245371"/>
            <a:ext cx="1431905" cy="1763141"/>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5725" indent="-85725"/>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ICT</a:t>
            </a:r>
            <a:r>
              <a:rPr lang="ja-JP" altLang="en-US" sz="9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を活用した教育の推進に関する</a:t>
            </a:r>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懇談会（文部科学省）</a:t>
            </a:r>
            <a:endParaRPr lang="en-US" altLang="ja-JP"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marL="85725" indent="-85725"/>
            <a:r>
              <a:rPr lang="ja-JP" altLang="en-US"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・小学生向けプログラミング教室（武雄市、民間企業など）　など</a:t>
            </a:r>
            <a:endParaRPr lang="en-US" altLang="ja-JP" sz="9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40" name="テキスト ボックス 139"/>
          <p:cNvSpPr txBox="1"/>
          <p:nvPr/>
        </p:nvSpPr>
        <p:spPr>
          <a:xfrm>
            <a:off x="10189121" y="6554405"/>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41" name="テキスト ボックス 140"/>
          <p:cNvSpPr txBox="1"/>
          <p:nvPr/>
        </p:nvSpPr>
        <p:spPr>
          <a:xfrm>
            <a:off x="10189121" y="6938165"/>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42" name="テキスト ボックス 141"/>
          <p:cNvSpPr txBox="1"/>
          <p:nvPr/>
        </p:nvSpPr>
        <p:spPr>
          <a:xfrm>
            <a:off x="10189121" y="7263507"/>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43" name="テキスト ボックス 142"/>
          <p:cNvSpPr txBox="1"/>
          <p:nvPr/>
        </p:nvSpPr>
        <p:spPr>
          <a:xfrm>
            <a:off x="10189121" y="6179215"/>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44" name="テキスト ボックス 143"/>
          <p:cNvSpPr txBox="1"/>
          <p:nvPr/>
        </p:nvSpPr>
        <p:spPr>
          <a:xfrm>
            <a:off x="11653639" y="6538639"/>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45" name="テキスト ボックス 144"/>
          <p:cNvSpPr txBox="1"/>
          <p:nvPr/>
        </p:nvSpPr>
        <p:spPr>
          <a:xfrm>
            <a:off x="11653638" y="6933721"/>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46" name="テキスト ボックス 145"/>
          <p:cNvSpPr txBox="1"/>
          <p:nvPr/>
        </p:nvSpPr>
        <p:spPr>
          <a:xfrm>
            <a:off x="11653636" y="7263506"/>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47" name="テキスト ボックス 146"/>
          <p:cNvSpPr txBox="1"/>
          <p:nvPr/>
        </p:nvSpPr>
        <p:spPr>
          <a:xfrm>
            <a:off x="11653636" y="5825342"/>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48" name="テキスト ボックス 147"/>
          <p:cNvSpPr txBox="1"/>
          <p:nvPr/>
        </p:nvSpPr>
        <p:spPr>
          <a:xfrm>
            <a:off x="11662351" y="8341140"/>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49" name="テキスト ボックス 148"/>
          <p:cNvSpPr txBox="1"/>
          <p:nvPr/>
        </p:nvSpPr>
        <p:spPr>
          <a:xfrm>
            <a:off x="11653635" y="8845900"/>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50" name="テキスト ボックス 149"/>
          <p:cNvSpPr txBox="1"/>
          <p:nvPr/>
        </p:nvSpPr>
        <p:spPr>
          <a:xfrm>
            <a:off x="11653635" y="7995932"/>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51" name="テキスト ボックス 150"/>
          <p:cNvSpPr txBox="1"/>
          <p:nvPr/>
        </p:nvSpPr>
        <p:spPr>
          <a:xfrm>
            <a:off x="11657995" y="7631711"/>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52" name="テキスト ボックス 151"/>
          <p:cNvSpPr txBox="1"/>
          <p:nvPr/>
        </p:nvSpPr>
        <p:spPr>
          <a:xfrm>
            <a:off x="10189121" y="5847485"/>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53" name="テキスト ボックス 152"/>
          <p:cNvSpPr txBox="1"/>
          <p:nvPr/>
        </p:nvSpPr>
        <p:spPr>
          <a:xfrm>
            <a:off x="10189121" y="8343607"/>
            <a:ext cx="370075" cy="307777"/>
          </a:xfrm>
          <a:prstGeom prst="rect">
            <a:avLst/>
          </a:prstGeom>
          <a:noFill/>
        </p:spPr>
        <p:txBody>
          <a:bodyPr wrap="square" rtlCol="0">
            <a:spAutoFit/>
          </a:bodyPr>
          <a:lstStyle/>
          <a:p>
            <a:r>
              <a:rPr kumimoji="1" lang="ja-JP" altLang="en-US" sz="1400" dirty="0" smtClean="0">
                <a:solidFill>
                  <a:srgbClr val="00B0F0"/>
                </a:solidFill>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solidFill>
                <a:srgbClr val="00B0F0"/>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1188069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スライド番号プレースホルダー 15"/>
          <p:cNvSpPr>
            <a:spLocks noGrp="1"/>
          </p:cNvSpPr>
          <p:nvPr>
            <p:ph type="sldNum" sz="quarter" idx="12"/>
          </p:nvPr>
        </p:nvSpPr>
        <p:spPr>
          <a:xfrm>
            <a:off x="9797677" y="9125456"/>
            <a:ext cx="2987040" cy="475744"/>
          </a:xfrm>
        </p:spPr>
        <p:txBody>
          <a:bodyPr/>
          <a:lstStyle/>
          <a:p>
            <a:fld id="{9741FA7A-C8FC-43AC-A9E6-3C41ED923A89}" type="slidenum">
              <a:rPr kumimoji="1" lang="ja-JP" altLang="en-US" smtClean="0"/>
              <a:t>6</a:t>
            </a:fld>
            <a:endParaRPr kumimoji="1" lang="ja-JP" altLang="en-US" dirty="0"/>
          </a:p>
        </p:txBody>
      </p:sp>
      <p:sp>
        <p:nvSpPr>
          <p:cNvPr id="136" name="テキスト ボックス 135"/>
          <p:cNvSpPr txBox="1"/>
          <p:nvPr/>
        </p:nvSpPr>
        <p:spPr>
          <a:xfrm>
            <a:off x="0" y="-3745"/>
            <a:ext cx="4064382" cy="461665"/>
          </a:xfrm>
          <a:prstGeom prst="rect">
            <a:avLst/>
          </a:prstGeom>
          <a:noFill/>
        </p:spPr>
        <p:txBody>
          <a:bodyPr wrap="none" rtlCol="0">
            <a:spAutoFit/>
          </a:bodyPr>
          <a:lstStyle/>
          <a:p>
            <a:r>
              <a:rPr kumimoji="1" lang="ja-JP" altLang="en-US" sz="2400" b="1" dirty="0" smtClean="0">
                <a:latin typeface="Meiryo UI" panose="020B0604030504040204" pitchFamily="50" charset="-128"/>
                <a:ea typeface="Meiryo UI" panose="020B0604030504040204" pitchFamily="50" charset="-128"/>
                <a:cs typeface="Meiryo UI" panose="020B0604030504040204" pitchFamily="50" charset="-128"/>
              </a:rPr>
              <a:t>５．</a:t>
            </a:r>
            <a:r>
              <a:rPr kumimoji="1" lang="en-US" altLang="ja-JP" sz="2400" b="1" dirty="0" smtClean="0">
                <a:latin typeface="Meiryo UI" panose="020B0604030504040204" pitchFamily="50" charset="-128"/>
                <a:ea typeface="Meiryo UI" panose="020B0604030504040204" pitchFamily="50" charset="-128"/>
                <a:cs typeface="Meiryo UI" panose="020B0604030504040204" pitchFamily="50" charset="-128"/>
              </a:rPr>
              <a:t>ICT</a:t>
            </a:r>
            <a:r>
              <a:rPr kumimoji="1" lang="ja-JP" altLang="en-US" sz="2400" b="1" dirty="0" smtClean="0">
                <a:latin typeface="Meiryo UI" panose="020B0604030504040204" pitchFamily="50" charset="-128"/>
                <a:ea typeface="Meiryo UI" panose="020B0604030504040204" pitchFamily="50" charset="-128"/>
                <a:cs typeface="Meiryo UI" panose="020B0604030504040204" pitchFamily="50" charset="-128"/>
              </a:rPr>
              <a:t>ショーケース案の概要</a:t>
            </a:r>
            <a:endParaRPr kumimoji="1" lang="ja-JP" altLang="en-US" sz="2400" b="1" dirty="0">
              <a:latin typeface="Meiryo UI" panose="020B0604030504040204" pitchFamily="50" charset="-128"/>
              <a:ea typeface="Meiryo UI" panose="020B0604030504040204" pitchFamily="50" charset="-128"/>
              <a:cs typeface="Meiryo UI" panose="020B0604030504040204" pitchFamily="50" charset="-128"/>
            </a:endParaRPr>
          </a:p>
        </p:txBody>
      </p:sp>
      <p:graphicFrame>
        <p:nvGraphicFramePr>
          <p:cNvPr id="2" name="表 1"/>
          <p:cNvGraphicFramePr>
            <a:graphicFrameLocks noGrp="1"/>
          </p:cNvGraphicFramePr>
          <p:nvPr>
            <p:extLst>
              <p:ext uri="{D42A27DB-BD31-4B8C-83A1-F6EECF244321}">
                <p14:modId xmlns:p14="http://schemas.microsoft.com/office/powerpoint/2010/main" val="844604521"/>
              </p:ext>
            </p:extLst>
          </p:nvPr>
        </p:nvGraphicFramePr>
        <p:xfrm>
          <a:off x="-7912" y="411160"/>
          <a:ext cx="12889432" cy="8805924"/>
        </p:xfrm>
        <a:graphic>
          <a:graphicData uri="http://schemas.openxmlformats.org/drawingml/2006/table">
            <a:tbl>
              <a:tblPr firstRow="1" bandRow="1">
                <a:tableStyleId>{5C22544A-7EE6-4342-B048-85BDC9FD1C3A}</a:tableStyleId>
              </a:tblPr>
              <a:tblGrid>
                <a:gridCol w="1080120"/>
                <a:gridCol w="2088232"/>
                <a:gridCol w="1800200"/>
                <a:gridCol w="4536504"/>
                <a:gridCol w="3384376"/>
              </a:tblGrid>
              <a:tr h="370840">
                <a:tc>
                  <a:txBody>
                    <a:bodyPr/>
                    <a:lstStyle/>
                    <a:p>
                      <a:pPr algn="ctr"/>
                      <a:r>
                        <a:rPr kumimoji="1" lang="ja-JP" altLang="en-US" sz="1050" b="1" dirty="0" smtClean="0">
                          <a:latin typeface="Meiryo UI" panose="020B0604030504040204" pitchFamily="50" charset="-128"/>
                          <a:ea typeface="Meiryo UI" panose="020B0604030504040204" pitchFamily="50" charset="-128"/>
                          <a:cs typeface="Meiryo UI" panose="020B0604030504040204" pitchFamily="50" charset="-128"/>
                        </a:rPr>
                        <a:t>テーマ</a:t>
                      </a:r>
                      <a:endParaRPr kumimoji="1" lang="ja-JP" altLang="en-US" sz="1050" b="1" dirty="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algn="ctr"/>
                      <a:r>
                        <a:rPr kumimoji="1" lang="ja-JP" altLang="en-US" sz="1050" b="1" dirty="0" smtClean="0">
                          <a:latin typeface="Meiryo UI" panose="020B0604030504040204" pitchFamily="50" charset="-128"/>
                          <a:ea typeface="Meiryo UI" panose="020B0604030504040204" pitchFamily="50" charset="-128"/>
                          <a:cs typeface="Meiryo UI" panose="020B0604030504040204" pitchFamily="50" charset="-128"/>
                        </a:rPr>
                        <a:t>現在の課題</a:t>
                      </a:r>
                      <a:endParaRPr kumimoji="1" lang="ja-JP" altLang="en-US" sz="1050" b="1" dirty="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algn="ctr"/>
                      <a:r>
                        <a:rPr kumimoji="1" lang="ja-JP" altLang="en-US" sz="1050" b="1" dirty="0" smtClean="0">
                          <a:latin typeface="Meiryo UI" panose="020B0604030504040204" pitchFamily="50" charset="-128"/>
                          <a:ea typeface="Meiryo UI" panose="020B0604030504040204" pitchFamily="50" charset="-128"/>
                          <a:cs typeface="Meiryo UI" panose="020B0604030504040204" pitchFamily="50" charset="-128"/>
                        </a:rPr>
                        <a:t>実証で明らかにすること</a:t>
                      </a:r>
                      <a:endParaRPr kumimoji="1" lang="ja-JP" altLang="en-US" sz="1050" b="1" dirty="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algn="ctr"/>
                      <a:r>
                        <a:rPr kumimoji="1" lang="ja-JP" altLang="en-US" sz="1050" b="1" dirty="0" smtClean="0">
                          <a:latin typeface="Meiryo UI" panose="020B0604030504040204" pitchFamily="50" charset="-128"/>
                          <a:ea typeface="Meiryo UI" panose="020B0604030504040204" pitchFamily="50" charset="-128"/>
                          <a:cs typeface="Meiryo UI" panose="020B0604030504040204" pitchFamily="50" charset="-128"/>
                        </a:rPr>
                        <a:t>実証方法</a:t>
                      </a:r>
                      <a:endParaRPr kumimoji="1" lang="ja-JP" altLang="en-US" sz="1050" b="1" dirty="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algn="ctr"/>
                      <a:r>
                        <a:rPr kumimoji="1" lang="ja-JP" altLang="en-US" sz="1050" b="1" dirty="0" smtClean="0">
                          <a:latin typeface="Meiryo UI" panose="020B0604030504040204" pitchFamily="50" charset="-128"/>
                          <a:ea typeface="Meiryo UI" panose="020B0604030504040204" pitchFamily="50" charset="-128"/>
                          <a:cs typeface="Meiryo UI" panose="020B0604030504040204" pitchFamily="50" charset="-128"/>
                        </a:rPr>
                        <a:t>活用するデータの例</a:t>
                      </a:r>
                      <a:endParaRPr kumimoji="1" lang="ja-JP" altLang="en-US" sz="1050" b="1" dirty="0">
                        <a:latin typeface="Meiryo UI" panose="020B0604030504040204" pitchFamily="50" charset="-128"/>
                        <a:ea typeface="Meiryo UI" panose="020B0604030504040204" pitchFamily="50" charset="-128"/>
                        <a:cs typeface="Meiryo UI" panose="020B0604030504040204" pitchFamily="50" charset="-128"/>
                      </a:endParaRPr>
                    </a:p>
                  </a:txBody>
                  <a:tcPr anchor="ctr"/>
                </a:tc>
              </a:tr>
              <a:tr h="1447576">
                <a:tc>
                  <a:txBody>
                    <a:bodyPr/>
                    <a:lstStyle/>
                    <a:p>
                      <a:pPr algn="ctr"/>
                      <a:r>
                        <a:rPr kumimoji="1" lang="zh-TW" altLang="en-US" sz="1050" b="1" dirty="0" smtClean="0">
                          <a:latin typeface="Meiryo UI" panose="020B0604030504040204" pitchFamily="50" charset="-128"/>
                          <a:ea typeface="Meiryo UI" panose="020B0604030504040204" pitchFamily="50" charset="-128"/>
                          <a:cs typeface="Meiryo UI" panose="020B0604030504040204" pitchFamily="50" charset="-128"/>
                        </a:rPr>
                        <a:t>外国人旅行者</a:t>
                      </a:r>
                      <a:endParaRPr kumimoji="1" lang="en-US" altLang="zh-TW" sz="1050" b="1"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zh-TW" altLang="en-US" sz="1050" b="1" dirty="0" smtClean="0">
                          <a:latin typeface="Meiryo UI" panose="020B0604030504040204" pitchFamily="50" charset="-128"/>
                          <a:ea typeface="Meiryo UI" panose="020B0604030504040204" pitchFamily="50" charset="-128"/>
                          <a:cs typeface="Meiryo UI" panose="020B0604030504040204" pitchFamily="50" charset="-128"/>
                        </a:rPr>
                        <a:t>受入環境整備</a:t>
                      </a:r>
                    </a:p>
                  </a:txBody>
                  <a:tcPr anchor="ctr"/>
                </a:tc>
                <a:tc>
                  <a:txBody>
                    <a:bodyPr/>
                    <a:lstStyle/>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・外国語での情報提供が不十分。</a:t>
                      </a:r>
                      <a:endPar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・外国語で接客できるスタッフが不足。</a:t>
                      </a:r>
                      <a:endParaRPr kumimoji="1" lang="zh-TW" altLang="en-US" sz="105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・訪日外国人が、国際空港に着いてから目的地や宿泊地までの、円滑な移動や活動を支援するための、情報サービスの可能性と必要な情報を明らかにする。</a:t>
                      </a:r>
                      <a:endParaRPr kumimoji="1" lang="zh-TW" altLang="en-US" sz="105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・国際空港で、外国人モニターにスマートフォンを利用した</a:t>
                      </a:r>
                      <a:r>
                        <a:rPr kumimoji="1" lang="ja-JP" altLang="en-US" sz="1050" b="1" u="sng"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外国人向け「パーソナルアシスタント」（仮称）</a:t>
                      </a:r>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を貸し出し、目的地まで利用してもらう。各自が保有するスマートフォン等にアプリを入れて利用することも検討。</a:t>
                      </a:r>
                      <a:endPar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・機能は、移動案内（道路、公共交通機関など）、施設・観光・イベント案内、カメラや音声認識を利用した自動翻訳、料金決済など。</a:t>
                      </a:r>
                      <a:endPar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・サービス構築時の情報利用制約や、外国人モニターの評価などをもとに、商用化に向けた課題を明らかにする。</a:t>
                      </a:r>
                      <a:endPar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rPr>
                        <a:t>2017</a:t>
                      </a:r>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年の冬季アジア大会（札幌）で本格試行し、</a:t>
                      </a:r>
                      <a:r>
                        <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rPr>
                        <a:t>2019</a:t>
                      </a:r>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年のラグビーワールドカップ日本大会での本格利用を目指す。</a:t>
                      </a:r>
                      <a:endParaRPr kumimoji="1" lang="zh-TW" altLang="en-US" sz="105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・移動案内（地図、公共交通機関利用など）</a:t>
                      </a:r>
                      <a:endPar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・観光施設案内（内容、アクセス、営業時間、所要時間、料金、評判・口コミ情報など）</a:t>
                      </a:r>
                      <a:endPar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・イベント案内（内容、会場、開始・終了時間、料金、</a:t>
                      </a:r>
                      <a:r>
                        <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rPr>
                        <a:t>SNS</a:t>
                      </a:r>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情報など）</a:t>
                      </a:r>
                      <a:endPar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・宿泊・店舗案内（飲食、物販、サービスなど）</a:t>
                      </a:r>
                      <a:endPar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・困った時（病院、警察など）</a:t>
                      </a:r>
                    </a:p>
                  </a:txBody>
                  <a:tcPr anchor="ctr"/>
                </a:tc>
              </a:tr>
              <a:tr h="1026328">
                <a:tc>
                  <a:txBody>
                    <a:bodyPr/>
                    <a:lstStyle/>
                    <a:p>
                      <a:pPr algn="ctr"/>
                      <a:r>
                        <a:rPr kumimoji="1" lang="ja-JP" altLang="en-US" sz="1050" b="1" dirty="0" err="1" smtClean="0">
                          <a:latin typeface="Meiryo UI" panose="020B0604030504040204" pitchFamily="50" charset="-128"/>
                          <a:ea typeface="Meiryo UI" panose="020B0604030504040204" pitchFamily="50" charset="-128"/>
                          <a:cs typeface="Meiryo UI" panose="020B0604030504040204" pitchFamily="50" charset="-128"/>
                        </a:rPr>
                        <a:t>障がい</a:t>
                      </a:r>
                      <a:r>
                        <a:rPr kumimoji="1" lang="ja-JP" altLang="en-US" sz="1050" b="1" dirty="0" smtClean="0">
                          <a:latin typeface="Meiryo UI" panose="020B0604030504040204" pitchFamily="50" charset="-128"/>
                          <a:ea typeface="Meiryo UI" panose="020B0604030504040204" pitchFamily="50" charset="-128"/>
                          <a:cs typeface="Meiryo UI" panose="020B0604030504040204" pitchFamily="50" charset="-128"/>
                        </a:rPr>
                        <a:t>者への</a:t>
                      </a:r>
                      <a:endParaRPr kumimoji="1" lang="en-US" altLang="ja-JP" sz="1050" b="1"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1050" b="1" dirty="0" smtClean="0">
                          <a:latin typeface="Meiryo UI" panose="020B0604030504040204" pitchFamily="50" charset="-128"/>
                          <a:ea typeface="Meiryo UI" panose="020B0604030504040204" pitchFamily="50" charset="-128"/>
                          <a:cs typeface="Meiryo UI" panose="020B0604030504040204" pitchFamily="50" charset="-128"/>
                        </a:rPr>
                        <a:t>理解・環境整備</a:t>
                      </a:r>
                      <a:endParaRPr kumimoji="1" lang="ja-JP" altLang="en-US" sz="1050" b="1" dirty="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・公共交通機関や公共施設などのバリアフリー化が進みつつあるものの、必ずしも十分ではない。</a:t>
                      </a:r>
                      <a:endPar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・点から線・面での整備と情報提供が必要。</a:t>
                      </a:r>
                      <a:endPar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a:p>
                      <a:pPr marL="85725" marR="0" indent="-85725" algn="l" defTabSz="1280160" rtl="0" eaLnBrk="1" fontAlgn="auto" latinLnBrk="0" hangingPunct="1">
                        <a:lnSpc>
                          <a:spcPct val="100000"/>
                        </a:lnSpc>
                        <a:spcBef>
                          <a:spcPts val="0"/>
                        </a:spcBef>
                        <a:spcAft>
                          <a:spcPts val="0"/>
                        </a:spcAft>
                        <a:buClrTx/>
                        <a:buSzTx/>
                        <a:buFontTx/>
                        <a:buNone/>
                        <a:tabLst/>
                        <a:defRPr/>
                      </a:pPr>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050" dirty="0" err="1" smtClean="0">
                          <a:latin typeface="Meiryo UI" panose="020B0604030504040204" pitchFamily="50" charset="-128"/>
                          <a:ea typeface="Meiryo UI" panose="020B0604030504040204" pitchFamily="50" charset="-128"/>
                          <a:cs typeface="Meiryo UI" panose="020B0604030504040204" pitchFamily="50" charset="-128"/>
                        </a:rPr>
                        <a:t>障がい</a:t>
                      </a:r>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者に対する周囲の人やサービススタッフの理解が不十分。</a:t>
                      </a:r>
                    </a:p>
                  </a:txBody>
                  <a:tcPr anchor="ctr"/>
                </a:tc>
                <a:tc>
                  <a:txBody>
                    <a:bodyPr/>
                    <a:lstStyle/>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050" dirty="0" err="1" smtClean="0">
                          <a:latin typeface="Meiryo UI" panose="020B0604030504040204" pitchFamily="50" charset="-128"/>
                          <a:ea typeface="Meiryo UI" panose="020B0604030504040204" pitchFamily="50" charset="-128"/>
                          <a:cs typeface="Meiryo UI" panose="020B0604030504040204" pitchFamily="50" charset="-128"/>
                        </a:rPr>
                        <a:t>障がい</a:t>
                      </a:r>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者が、原則介助なしに街を移動し活動できるようにするための、情報サービスの可能性と必要な情報を明らかにする。</a:t>
                      </a:r>
                      <a:endPar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050" dirty="0" err="1" smtClean="0">
                          <a:latin typeface="Meiryo UI" panose="020B0604030504040204" pitchFamily="50" charset="-128"/>
                          <a:ea typeface="Meiryo UI" panose="020B0604030504040204" pitchFamily="50" charset="-128"/>
                          <a:cs typeface="Meiryo UI" panose="020B0604030504040204" pitchFamily="50" charset="-128"/>
                        </a:rPr>
                        <a:t>障がい</a:t>
                      </a:r>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者モニターにスマートフォンを利用した</a:t>
                      </a:r>
                      <a:r>
                        <a:rPr kumimoji="1" lang="ja-JP" altLang="en-US" sz="1050" b="1" u="sng"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障がい者向け「パーソナルアシスタント」（仮称）</a:t>
                      </a:r>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を貸し出し、街の中で利用してもらう。各自が保有するスマートフォン等にアプリを入れて利用することも検討。</a:t>
                      </a:r>
                      <a:endPar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・障がいの種類によって、必要な機能や情報は異なる。まずは、車いす利用者、視覚障害者（全盲・弱視・色覚障害）、聴覚障害者を対象とした機能を盛り込む。</a:t>
                      </a:r>
                      <a:endPar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a:p>
                      <a:pPr marL="85725" marR="0" indent="-85725" algn="l" defTabSz="1280160" rtl="0" eaLnBrk="1" fontAlgn="auto" latinLnBrk="0" hangingPunct="1">
                        <a:lnSpc>
                          <a:spcPct val="100000"/>
                        </a:lnSpc>
                        <a:spcBef>
                          <a:spcPts val="0"/>
                        </a:spcBef>
                        <a:spcAft>
                          <a:spcPts val="0"/>
                        </a:spcAft>
                        <a:buClrTx/>
                        <a:buSzTx/>
                        <a:buFontTx/>
                        <a:buNone/>
                        <a:tabLst/>
                        <a:defRPr/>
                      </a:pPr>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・サービス構築時の情報利用制約や、モニターの評価などをもとに、商用化に向けた課題を明らかにする。</a:t>
                      </a:r>
                      <a:endPar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a:p>
                      <a:pPr marL="85725" marR="0" indent="-85725" algn="l" defTabSz="1280160" rtl="0" eaLnBrk="1" fontAlgn="auto" latinLnBrk="0" hangingPunct="1">
                        <a:lnSpc>
                          <a:spcPct val="100000"/>
                        </a:lnSpc>
                        <a:spcBef>
                          <a:spcPts val="0"/>
                        </a:spcBef>
                        <a:spcAft>
                          <a:spcPts val="0"/>
                        </a:spcAft>
                        <a:buClrTx/>
                        <a:buSzTx/>
                        <a:buFontTx/>
                        <a:buNone/>
                        <a:tabLst/>
                        <a:defRPr/>
                      </a:pPr>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rPr>
                        <a:t>2020</a:t>
                      </a:r>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年のパラリンピックでの本格利用を目指す。</a:t>
                      </a:r>
                      <a:endParaRPr kumimoji="1" lang="zh-TW" altLang="en-US" sz="105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050" dirty="0" err="1" smtClean="0">
                          <a:latin typeface="Meiryo UI" panose="020B0604030504040204" pitchFamily="50" charset="-128"/>
                          <a:ea typeface="Meiryo UI" panose="020B0604030504040204" pitchFamily="50" charset="-128"/>
                          <a:cs typeface="Meiryo UI" panose="020B0604030504040204" pitchFamily="50" charset="-128"/>
                        </a:rPr>
                        <a:t>障がい</a:t>
                      </a:r>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別のアクセス支援情報（車いすで利用しやすい経路、多機能トイレの位置、案内所の位置など）</a:t>
                      </a:r>
                      <a:endPar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・障害別のコミュニケーションサポートに必要な情報</a:t>
                      </a:r>
                      <a:endParaRPr kumimoji="1" lang="ja-JP" altLang="en-US" sz="1050" dirty="0">
                        <a:latin typeface="Meiryo UI" panose="020B0604030504040204" pitchFamily="50" charset="-128"/>
                        <a:ea typeface="Meiryo UI" panose="020B0604030504040204" pitchFamily="50" charset="-128"/>
                        <a:cs typeface="Meiryo UI" panose="020B0604030504040204" pitchFamily="50" charset="-128"/>
                      </a:endParaRPr>
                    </a:p>
                  </a:txBody>
                  <a:tcPr anchor="ctr"/>
                </a:tc>
              </a:tr>
              <a:tr h="1492716">
                <a:tc>
                  <a:txBody>
                    <a:bodyPr/>
                    <a:lstStyle/>
                    <a:p>
                      <a:pPr algn="ctr"/>
                      <a:r>
                        <a:rPr kumimoji="1" lang="ja-JP" altLang="en-US" sz="1050" b="1" dirty="0" smtClean="0">
                          <a:latin typeface="Meiryo UI" panose="020B0604030504040204" pitchFamily="50" charset="-128"/>
                          <a:ea typeface="Meiryo UI" panose="020B0604030504040204" pitchFamily="50" charset="-128"/>
                          <a:cs typeface="Meiryo UI" panose="020B0604030504040204" pitchFamily="50" charset="-128"/>
                        </a:rPr>
                        <a:t>海外への和食や食文化の</a:t>
                      </a:r>
                      <a:r>
                        <a:rPr kumimoji="1" lang="en-US" altLang="ja-JP" sz="1050" b="1" dirty="0" smtClean="0">
                          <a:latin typeface="Meiryo UI" panose="020B0604030504040204" pitchFamily="50" charset="-128"/>
                          <a:ea typeface="Meiryo UI" panose="020B0604030504040204" pitchFamily="50" charset="-128"/>
                          <a:cs typeface="Meiryo UI" panose="020B0604030504040204" pitchFamily="50" charset="-128"/>
                        </a:rPr>
                        <a:t>PR</a:t>
                      </a:r>
                    </a:p>
                  </a:txBody>
                  <a:tcPr anchor="ctr"/>
                </a:tc>
                <a:tc>
                  <a:txBody>
                    <a:bodyPr/>
                    <a:lstStyle/>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・訪日観光客増や、農産物・食品の輸出促進のためには、和食や日本の生活文化に関する情報発信の強化が必要。</a:t>
                      </a:r>
                      <a:endPar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marL="85725" marR="0" indent="-85725" algn="l" defTabSz="1280160" rtl="0" eaLnBrk="1" fontAlgn="auto" latinLnBrk="0" hangingPunct="1">
                        <a:lnSpc>
                          <a:spcPct val="100000"/>
                        </a:lnSpc>
                        <a:spcBef>
                          <a:spcPts val="0"/>
                        </a:spcBef>
                        <a:spcAft>
                          <a:spcPts val="0"/>
                        </a:spcAft>
                        <a:buClrTx/>
                        <a:buSzTx/>
                        <a:buFontTx/>
                        <a:buNone/>
                        <a:tabLst/>
                        <a:defRPr/>
                      </a:pPr>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・オープンデータの持つ情報拡散性をうまく活用して、海外に和食や日本文化を</a:t>
                      </a:r>
                      <a:r>
                        <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rPr>
                        <a:t>PR</a:t>
                      </a:r>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する方法の可能性を明らかにする。</a:t>
                      </a:r>
                      <a:endPar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・単体の情報ではなく、相手に合わせて編集して届けることが必要。コンテンツに魅力がなければ、オープンデータにしても拡散されない。</a:t>
                      </a:r>
                      <a:endPar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・個々の素材がオープンデータであることはもちろん、編集した情報もオープンデータとして提供されることが望ましい。（各国語に翻訳されて拡散できる。）</a:t>
                      </a:r>
                      <a:endPar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・和食や日本文化に関する情報のうち、オープンデータで公開可能なものを収集するとともに、新たな素材を作成。</a:t>
                      </a:r>
                      <a:endPar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・これらを活用した</a:t>
                      </a:r>
                      <a:r>
                        <a:rPr kumimoji="1" lang="ja-JP" altLang="en-US" sz="1050" b="1" u="sng"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「和食と日本文化を伝えるコンテスト」（仮称）</a:t>
                      </a:r>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を開催。</a:t>
                      </a:r>
                      <a:endPar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・海外からの参加も募る。</a:t>
                      </a:r>
                      <a:endPar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・和食（食材、レシピ、器、調理器具など）</a:t>
                      </a:r>
                      <a:endPar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・食文化・生活文化（歴史、地域・風土、外国人の体験記など）</a:t>
                      </a:r>
                      <a:endPar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・店舗情報（日本食レストラン、日本食材や器・調理器具などを購入できる店など）</a:t>
                      </a:r>
                      <a:endPar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tc>
              </a:tr>
              <a:tr h="1008112">
                <a:tc>
                  <a:txBody>
                    <a:bodyPr/>
                    <a:lstStyle/>
                    <a:p>
                      <a:pPr algn="ctr"/>
                      <a:r>
                        <a:rPr kumimoji="1" lang="ja-JP" altLang="en-US" sz="1050" b="1" dirty="0" smtClean="0">
                          <a:latin typeface="Meiryo UI" panose="020B0604030504040204" pitchFamily="50" charset="-128"/>
                          <a:ea typeface="Meiryo UI" panose="020B0604030504040204" pitchFamily="50" charset="-128"/>
                          <a:cs typeface="Meiryo UI" panose="020B0604030504040204" pitchFamily="50" charset="-128"/>
                        </a:rPr>
                        <a:t>都市イメージ向上・転入促進</a:t>
                      </a:r>
                    </a:p>
                  </a:txBody>
                  <a:tcPr anchor="ctr"/>
                </a:tc>
                <a:tc>
                  <a:txBody>
                    <a:bodyPr/>
                    <a:lstStyle/>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・引越しや家を購入する際に住む場所を調べたり、民間企業が街づくりの計画・実行を行う際に、十分な情報が提供されていない。</a:t>
                      </a:r>
                    </a:p>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・特に住民の生活圏に関する利便性など、実用的な地域で提供できる情報が充分に提供されていない。</a:t>
                      </a:r>
                    </a:p>
                  </a:txBody>
                  <a:tcPr anchor="ctr"/>
                </a:tc>
                <a:tc>
                  <a:txBody>
                    <a:bodyPr/>
                    <a:lstStyle/>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・引越し先や不動産を探す際、どのような情報があると便利・有効かを明らかにする。</a:t>
                      </a:r>
                    </a:p>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・民間サービスの質の向上による効果（利用者の利便性向上の可能性など）を明らかにする。</a:t>
                      </a:r>
                    </a:p>
                  </a:txBody>
                  <a:tcPr anchor="ctr"/>
                </a:tc>
                <a:tc>
                  <a:txBody>
                    <a:bodyPr/>
                    <a:lstStyle/>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050" b="1" u="sng"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住む場所を、複数の候補で比較検討できるウェブサイト</a:t>
                      </a:r>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を構築・試験公開して、利用者の意見を収集し、必要な情報および情報入手上の課題を明らかにする。また不動産会社等の民間サービスの活用を試行し、民間サービスの質の向上について、利用者の意見を収集し、その有効性を評価する。</a:t>
                      </a:r>
                    </a:p>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駅からの距離や価格・家賃、間取りだけでなく、各種サービス（公共交通、医療・福祉、商業施設など）の充実度や、緑などの生活環境、防災面、まちづくりの計画、人口予測なども比較できるようにする。</a:t>
                      </a:r>
                    </a:p>
                  </a:txBody>
                  <a:tcPr anchor="ctr"/>
                </a:tc>
                <a:tc>
                  <a:txBody>
                    <a:bodyPr/>
                    <a:lstStyle/>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・生活利便情報（公共交通利用条件、店舗・医療・福祉施設などの位置・利用可能時間など）</a:t>
                      </a:r>
                    </a:p>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・生活環境情報（公園・緑地、学校、図書館など）</a:t>
                      </a:r>
                    </a:p>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・行政サービス情報（自治体間比較、待機児童など）</a:t>
                      </a:r>
                    </a:p>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・防災情報（地質情報、ハザードマップ、避難所情報など）</a:t>
                      </a:r>
                    </a:p>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・都市計画情報（道路計画、土地利用計画など）</a:t>
                      </a:r>
                    </a:p>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・人口予測情報（年齢別人口予測など）</a:t>
                      </a:r>
                    </a:p>
                  </a:txBody>
                  <a:tcPr anchor="ctr"/>
                </a:tc>
              </a:tr>
              <a:tr h="961736">
                <a:tc>
                  <a:txBody>
                    <a:bodyPr/>
                    <a:lstStyle/>
                    <a:p>
                      <a:pPr algn="ctr"/>
                      <a:r>
                        <a:rPr kumimoji="1" lang="ja-JP" altLang="en-US" sz="1050" b="1" dirty="0" smtClean="0">
                          <a:latin typeface="Meiryo UI" panose="020B0604030504040204" pitchFamily="50" charset="-128"/>
                          <a:ea typeface="Meiryo UI" panose="020B0604030504040204" pitchFamily="50" charset="-128"/>
                          <a:cs typeface="Meiryo UI" panose="020B0604030504040204" pitchFamily="50" charset="-128"/>
                        </a:rPr>
                        <a:t>ヘルスケア</a:t>
                      </a:r>
                    </a:p>
                  </a:txBody>
                  <a:tcPr anchor="ctr"/>
                </a:tc>
                <a:tc>
                  <a:txBody>
                    <a:bodyPr/>
                    <a:lstStyle/>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・国民一人ひとりの健康意識を高め、健康寿命を延伸する必要がある。</a:t>
                      </a:r>
                      <a:endParaRPr kumimoji="1" lang="ja-JP" altLang="en-US" sz="1050" dirty="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・各自の身体状況や行動特性などに応じた、健康意識向上などへの効果的な介入方法を明らかにする。</a:t>
                      </a:r>
                      <a:endParaRPr kumimoji="1" lang="ja-JP" altLang="en-US" sz="1050" dirty="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・スマートフォンを利用して、</a:t>
                      </a:r>
                      <a:r>
                        <a:rPr kumimoji="1" lang="ja-JP" altLang="en-US" sz="1050" b="1" u="sng"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身体状況や生活状況の可視化や、行動特性に応じたアドバイスなどを行うサービス</a:t>
                      </a:r>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を提供し、健康に対する意識向上や健康増進活動への取り組み向上効果を検証する。</a:t>
                      </a:r>
                      <a:endParaRPr kumimoji="1" lang="ja-JP" altLang="en-US" sz="1050" dirty="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・各自の身体情報（体重、血圧など）、生活情報（食事、活動量など）、行動特性（行動経済学に基づく特性分類など）</a:t>
                      </a:r>
                      <a:endPar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・上記に応じた健康に関する情報</a:t>
                      </a:r>
                      <a:endPar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・上記を収集・分析してベンチマークとして活用</a:t>
                      </a:r>
                      <a:endPar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tc>
              </a:tr>
              <a:tr h="1078308">
                <a:tc>
                  <a:txBody>
                    <a:bodyPr/>
                    <a:lstStyle/>
                    <a:p>
                      <a:pPr algn="ctr"/>
                      <a:r>
                        <a:rPr kumimoji="1" lang="ja-JP" altLang="en-US" sz="1050" b="1" dirty="0" smtClean="0">
                          <a:latin typeface="Meiryo UI" panose="020B0604030504040204" pitchFamily="50" charset="-128"/>
                          <a:ea typeface="Meiryo UI" panose="020B0604030504040204" pitchFamily="50" charset="-128"/>
                          <a:cs typeface="Meiryo UI" panose="020B0604030504040204" pitchFamily="50" charset="-128"/>
                        </a:rPr>
                        <a:t>産業・技術開発</a:t>
                      </a:r>
                    </a:p>
                  </a:txBody>
                  <a:tcPr anchor="ctr"/>
                </a:tc>
                <a:tc>
                  <a:txBody>
                    <a:bodyPr/>
                    <a:lstStyle/>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・より多くの知恵を集め、研究開発などを加速するためには、オープンイノベーションの取り組みが必要。</a:t>
                      </a:r>
                      <a:endParaRPr kumimoji="1" lang="ja-JP" altLang="en-US" sz="1050" dirty="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・分野やテーマを特定して、関連するデータや研究成果などを公開し、オープンな環境での分析・研究の可能性と課題を明らかにする。</a:t>
                      </a:r>
                      <a:endParaRPr kumimoji="1" lang="ja-JP" altLang="en-US" sz="1050" dirty="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・「環境マネジメント」または「公共インフラ管理」などをテーマとして、プライバシーに十分配慮した上で、各種計測データや、これまでの研究成果などをインターネット上で公開し、</a:t>
                      </a:r>
                      <a:r>
                        <a:rPr kumimoji="1" lang="ja-JP" altLang="en-US" sz="1050" b="1" u="sng"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オープンな環境での研究開発活動</a:t>
                      </a:r>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を行ない、可能性と本格化するための課題を明らかにする。</a:t>
                      </a:r>
                      <a:endParaRPr kumimoji="1" lang="ja-JP" altLang="en-US" sz="1050" dirty="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・環境マネジメント：</a:t>
                      </a:r>
                      <a:r>
                        <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rPr>
                        <a:t>HEMS</a:t>
                      </a:r>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などの家庭のデータ、プローブ情報、気象情報、イベント情報、各種センサー情報など</a:t>
                      </a:r>
                      <a:endPar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・公共インフラ管理：公共インフラのセンサー情報、プローブ情報、点検データ、補修計画など</a:t>
                      </a:r>
                      <a:endPar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tc>
              </a:tr>
              <a:tr h="787524">
                <a:tc>
                  <a:txBody>
                    <a:bodyPr/>
                    <a:lstStyle/>
                    <a:p>
                      <a:pPr algn="ctr"/>
                      <a:r>
                        <a:rPr kumimoji="1" lang="ja-JP" altLang="en-US" sz="1050" b="1" dirty="0" smtClean="0">
                          <a:latin typeface="Meiryo UI" panose="020B0604030504040204" pitchFamily="50" charset="-128"/>
                          <a:ea typeface="Meiryo UI" panose="020B0604030504040204" pitchFamily="50" charset="-128"/>
                          <a:cs typeface="Meiryo UI" panose="020B0604030504040204" pitchFamily="50" charset="-128"/>
                        </a:rPr>
                        <a:t>教育・人材育成</a:t>
                      </a:r>
                    </a:p>
                  </a:txBody>
                  <a:tcPr anchor="ctr"/>
                </a:tc>
                <a:tc>
                  <a:txBody>
                    <a:bodyPr/>
                    <a:lstStyle/>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・国際化に対応できる人材やプログラミングができる人材不足が懸念される。</a:t>
                      </a:r>
                      <a:endParaRPr kumimoji="1" lang="ja-JP" altLang="en-US" sz="1050" dirty="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・小学生を対象に、英語によるプレゼンテーションと、プログラミング教育プログラムを提供し、効果や課題を明らかにする。</a:t>
                      </a:r>
                      <a:endParaRPr kumimoji="1" lang="ja-JP" altLang="en-US" sz="1050" dirty="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・小学生を対象に、</a:t>
                      </a:r>
                      <a:r>
                        <a:rPr kumimoji="1" lang="ja-JP" altLang="en-US" sz="1050" b="1" u="sng"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自分が住む地域の魅力を外国人に英語で伝えるプレゼンテーションプログラム</a:t>
                      </a:r>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を提供し、効果や全国展開に向けた課題を検証する。</a:t>
                      </a:r>
                      <a:endPar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・小学生を対象に、</a:t>
                      </a:r>
                      <a:r>
                        <a:rPr kumimoji="1" lang="ja-JP" altLang="en-US" sz="1050" b="1" u="sng" dirty="0" smtClean="0">
                          <a:solidFill>
                            <a:srgbClr val="0070C0"/>
                          </a:solidFill>
                          <a:latin typeface="Meiryo UI" panose="020B0604030504040204" pitchFamily="50" charset="-128"/>
                          <a:ea typeface="Meiryo UI" panose="020B0604030504040204" pitchFamily="50" charset="-128"/>
                          <a:cs typeface="Meiryo UI" panose="020B0604030504040204" pitchFamily="50" charset="-128"/>
                        </a:rPr>
                        <a:t>コンピュータプログラミング教育</a:t>
                      </a:r>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を提供し、効果や全国展開に向けた課題を検証する。</a:t>
                      </a:r>
                      <a:endPar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・地域の魅力を伝えるための素材（地図、歴史的文書、写真、動画など）</a:t>
                      </a:r>
                      <a:endPar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a:p>
                      <a:pPr marL="85725" indent="-85725" algn="l"/>
                      <a:r>
                        <a:rPr kumimoji="1" lang="ja-JP" altLang="en-US" sz="1050" dirty="0" smtClean="0">
                          <a:latin typeface="Meiryo UI" panose="020B0604030504040204" pitchFamily="50" charset="-128"/>
                          <a:ea typeface="Meiryo UI" panose="020B0604030504040204" pitchFamily="50" charset="-128"/>
                          <a:cs typeface="Meiryo UI" panose="020B0604030504040204" pitchFamily="50" charset="-128"/>
                        </a:rPr>
                        <a:t>・サンプルプログラム</a:t>
                      </a:r>
                      <a:endParaRPr kumimoji="1" lang="en-US" altLang="ja-JP" sz="105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tc>
              </a:tr>
            </a:tbl>
          </a:graphicData>
        </a:graphic>
      </p:graphicFrame>
    </p:spTree>
    <p:extLst>
      <p:ext uri="{BB962C8B-B14F-4D97-AF65-F5344CB8AC3E}">
        <p14:creationId xmlns:p14="http://schemas.microsoft.com/office/powerpoint/2010/main" val="36784281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スライド番号プレースホルダー 15"/>
          <p:cNvSpPr>
            <a:spLocks noGrp="1"/>
          </p:cNvSpPr>
          <p:nvPr>
            <p:ph type="sldNum" sz="quarter" idx="12"/>
          </p:nvPr>
        </p:nvSpPr>
        <p:spPr>
          <a:xfrm>
            <a:off x="9797677" y="9125456"/>
            <a:ext cx="2987040" cy="475744"/>
          </a:xfrm>
        </p:spPr>
        <p:txBody>
          <a:bodyPr/>
          <a:lstStyle/>
          <a:p>
            <a:fld id="{9741FA7A-C8FC-43AC-A9E6-3C41ED923A89}" type="slidenum">
              <a:rPr kumimoji="1" lang="ja-JP" altLang="en-US" smtClean="0"/>
              <a:t>7</a:t>
            </a:fld>
            <a:endParaRPr kumimoji="1" lang="ja-JP" altLang="en-US" dirty="0"/>
          </a:p>
        </p:txBody>
      </p:sp>
      <p:sp>
        <p:nvSpPr>
          <p:cNvPr id="136" name="テキスト ボックス 135"/>
          <p:cNvSpPr txBox="1"/>
          <p:nvPr/>
        </p:nvSpPr>
        <p:spPr>
          <a:xfrm>
            <a:off x="0" y="-3745"/>
            <a:ext cx="4476354" cy="461665"/>
          </a:xfrm>
          <a:prstGeom prst="rect">
            <a:avLst/>
          </a:prstGeom>
          <a:noFill/>
        </p:spPr>
        <p:txBody>
          <a:bodyPr wrap="none" rtlCol="0">
            <a:spAutoFit/>
          </a:bodyPr>
          <a:lstStyle/>
          <a:p>
            <a:r>
              <a:rPr kumimoji="1" lang="ja-JP" altLang="en-US" sz="2400" b="1" dirty="0" smtClean="0">
                <a:latin typeface="Meiryo UI" panose="020B0604030504040204" pitchFamily="50" charset="-128"/>
                <a:ea typeface="Meiryo UI" panose="020B0604030504040204" pitchFamily="50" charset="-128"/>
                <a:cs typeface="Meiryo UI" panose="020B0604030504040204" pitchFamily="50" charset="-128"/>
              </a:rPr>
              <a:t>６．</a:t>
            </a:r>
            <a:r>
              <a:rPr kumimoji="1" lang="en-US" altLang="ja-JP" sz="2400" b="1" dirty="0" smtClean="0">
                <a:latin typeface="Meiryo UI" panose="020B0604030504040204" pitchFamily="50" charset="-128"/>
                <a:ea typeface="Meiryo UI" panose="020B0604030504040204" pitchFamily="50" charset="-128"/>
                <a:cs typeface="Meiryo UI" panose="020B0604030504040204" pitchFamily="50" charset="-128"/>
              </a:rPr>
              <a:t>ICT</a:t>
            </a:r>
            <a:r>
              <a:rPr kumimoji="1" lang="ja-JP" altLang="en-US" sz="2400" b="1" dirty="0" smtClean="0">
                <a:latin typeface="Meiryo UI" panose="020B0604030504040204" pitchFamily="50" charset="-128"/>
                <a:ea typeface="Meiryo UI" panose="020B0604030504040204" pitchFamily="50" charset="-128"/>
                <a:cs typeface="Meiryo UI" panose="020B0604030504040204" pitchFamily="50" charset="-128"/>
              </a:rPr>
              <a:t>ショーケース案のイメージ</a:t>
            </a:r>
            <a:endParaRPr kumimoji="1" lang="ja-JP" altLang="en-US" sz="2400" b="1" dirty="0">
              <a:latin typeface="Meiryo UI" panose="020B0604030504040204" pitchFamily="50" charset="-128"/>
              <a:ea typeface="Meiryo UI" panose="020B0604030504040204" pitchFamily="50" charset="-128"/>
              <a:cs typeface="Meiryo UI" panose="020B0604030504040204" pitchFamily="50" charset="-128"/>
            </a:endParaRPr>
          </a:p>
        </p:txBody>
      </p:sp>
      <p:graphicFrame>
        <p:nvGraphicFramePr>
          <p:cNvPr id="3" name="表 2"/>
          <p:cNvGraphicFramePr>
            <a:graphicFrameLocks noGrp="1"/>
          </p:cNvGraphicFramePr>
          <p:nvPr>
            <p:extLst>
              <p:ext uri="{D42A27DB-BD31-4B8C-83A1-F6EECF244321}">
                <p14:modId xmlns:p14="http://schemas.microsoft.com/office/powerpoint/2010/main" val="1916967826"/>
              </p:ext>
            </p:extLst>
          </p:nvPr>
        </p:nvGraphicFramePr>
        <p:xfrm>
          <a:off x="320949" y="552129"/>
          <a:ext cx="5976664" cy="8476908"/>
        </p:xfrm>
        <a:graphic>
          <a:graphicData uri="http://schemas.openxmlformats.org/drawingml/2006/table">
            <a:tbl>
              <a:tblPr firstRow="1" firstCol="1" bandRow="1">
                <a:tableStyleId>{5C22544A-7EE6-4342-B048-85BDC9FD1C3A}</a:tableStyleId>
              </a:tblPr>
              <a:tblGrid>
                <a:gridCol w="1224136"/>
                <a:gridCol w="4752528"/>
              </a:tblGrid>
              <a:tr h="576064">
                <a:tc>
                  <a:txBody>
                    <a:bodyPr/>
                    <a:lstStyle/>
                    <a:p>
                      <a:pPr algn="ctr">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テーマ</a:t>
                      </a:r>
                    </a:p>
                  </a:txBody>
                  <a:tcPr marL="68580" marR="68580" marT="0" marB="0" anchor="ctr"/>
                </a:tc>
                <a:tc>
                  <a:txBody>
                    <a:bodyPr/>
                    <a:lstStyle/>
                    <a:p>
                      <a:pPr algn="ctr">
                        <a:spcAft>
                          <a:spcPts val="0"/>
                        </a:spcAft>
                      </a:pPr>
                      <a:r>
                        <a:rPr lang="ja-JP" sz="1600" kern="100" dirty="0">
                          <a:effectLst/>
                          <a:latin typeface="Meiryo UI" panose="020B0604030504040204" pitchFamily="50" charset="-128"/>
                          <a:ea typeface="Meiryo UI" panose="020B0604030504040204" pitchFamily="50" charset="-128"/>
                          <a:cs typeface="Meiryo UI" panose="020B0604030504040204" pitchFamily="50" charset="-128"/>
                        </a:rPr>
                        <a:t>外国人旅行者受入環境整備</a:t>
                      </a:r>
                    </a:p>
                  </a:txBody>
                  <a:tcPr marL="68580" marR="68580" marT="0" marB="0" anchor="ctr"/>
                </a:tc>
              </a:tr>
              <a:tr h="376122">
                <a:tc>
                  <a:txBody>
                    <a:bodyPr/>
                    <a:lstStyle/>
                    <a:p>
                      <a:pPr algn="ctr">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主な対象者</a:t>
                      </a:r>
                    </a:p>
                  </a:txBody>
                  <a:tcPr marL="68580" marR="68580" marT="0" marB="0" anchor="ctr"/>
                </a:tc>
                <a:tc>
                  <a:txBody>
                    <a:bodyPr/>
                    <a:lstStyle/>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・外国人旅行者</a:t>
                      </a:r>
                    </a:p>
                  </a:txBody>
                  <a:tcPr marL="68580" marR="68580" marT="0" marB="0" anchor="ctr"/>
                </a:tc>
              </a:tr>
              <a:tr h="1784118">
                <a:tc>
                  <a:txBody>
                    <a:bodyPr/>
                    <a:lstStyle/>
                    <a:p>
                      <a:pPr algn="ctr">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概要</a:t>
                      </a:r>
                    </a:p>
                  </a:txBody>
                  <a:tcPr marL="68580" marR="68580" marT="0" marB="0" anchor="ctr"/>
                </a:tc>
                <a:tc>
                  <a:txBody>
                    <a:bodyPr/>
                    <a:lstStyle/>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国際空港で、外国人モニターにスマートフォンを利用した外国人向け「パーソナルアシスタント」（仮称）を貸し出し、目的地まで利用してもらう。各自が保有するスマートフォン等にアプリを入れて利用することも検討。</a:t>
                      </a:r>
                    </a:p>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・機能は、移動案内（道路、公共交通機関など）、施設・観光・イベント案内、カメラや音声認識を利用した自動翻訳、料金決済など。</a:t>
                      </a:r>
                    </a:p>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・サービス構築時の情報利用制約や、外国人モニターの評価などをもとに、商用化に向けた課題を明らかにする。</a:t>
                      </a:r>
                    </a:p>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a:t>
                      </a:r>
                      <a:r>
                        <a:rPr lang="en-US" sz="1200" kern="100" dirty="0">
                          <a:effectLst/>
                          <a:latin typeface="Meiryo UI" panose="020B0604030504040204" pitchFamily="50" charset="-128"/>
                          <a:ea typeface="Meiryo UI" panose="020B0604030504040204" pitchFamily="50" charset="-128"/>
                          <a:cs typeface="Meiryo UI" panose="020B0604030504040204" pitchFamily="50" charset="-128"/>
                        </a:rPr>
                        <a:t>2017</a:t>
                      </a: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年の冬季アジア大会（札幌）で本格試行し、</a:t>
                      </a:r>
                      <a:r>
                        <a:rPr lang="en-US" sz="1200" kern="100" dirty="0">
                          <a:effectLst/>
                          <a:latin typeface="Meiryo UI" panose="020B0604030504040204" pitchFamily="50" charset="-128"/>
                          <a:ea typeface="Meiryo UI" panose="020B0604030504040204" pitchFamily="50" charset="-128"/>
                          <a:cs typeface="Meiryo UI" panose="020B0604030504040204" pitchFamily="50" charset="-128"/>
                        </a:rPr>
                        <a:t>2019</a:t>
                      </a: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年のラグビーワールドカップ日本大会での本格利用を目指す。</a:t>
                      </a:r>
                    </a:p>
                  </a:txBody>
                  <a:tcPr marL="68580" marR="68580" marT="0" marB="0" anchor="ctr"/>
                </a:tc>
              </a:tr>
              <a:tr h="376122">
                <a:tc>
                  <a:txBody>
                    <a:bodyPr/>
                    <a:lstStyle/>
                    <a:p>
                      <a:pPr algn="ctr">
                        <a:spcAft>
                          <a:spcPts val="0"/>
                        </a:spcAf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想定される場所</a:t>
                      </a:r>
                    </a:p>
                  </a:txBody>
                  <a:tcPr marL="68580" marR="68580" marT="0" marB="0" anchor="ctr"/>
                </a:tc>
                <a:tc>
                  <a:txBody>
                    <a:bodyPr/>
                    <a:lstStyle/>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・東京都内、地方都市</a:t>
                      </a:r>
                    </a:p>
                  </a:txBody>
                  <a:tcPr marL="68580" marR="68580" marT="0" marB="0" anchor="ctr"/>
                </a:tc>
              </a:tr>
              <a:tr h="752242">
                <a:tc>
                  <a:txBody>
                    <a:bodyPr/>
                    <a:lstStyle/>
                    <a:p>
                      <a:pPr algn="ctr">
                        <a:spcAft>
                          <a:spcPts val="0"/>
                        </a:spcAft>
                      </a:pPr>
                      <a:r>
                        <a:rPr lang="en-US" sz="1200" kern="100">
                          <a:effectLst/>
                          <a:latin typeface="Meiryo UI" panose="020B0604030504040204" pitchFamily="50" charset="-128"/>
                          <a:ea typeface="Meiryo UI" panose="020B0604030504040204" pitchFamily="50" charset="-128"/>
                          <a:cs typeface="Meiryo UI" panose="020B0604030504040204" pitchFamily="50" charset="-128"/>
                        </a:rPr>
                        <a:t>PR</a:t>
                      </a:r>
                      <a:r>
                        <a:rPr lang="ja-JP" sz="1200" kern="100">
                          <a:effectLst/>
                          <a:latin typeface="Meiryo UI" panose="020B0604030504040204" pitchFamily="50" charset="-128"/>
                          <a:ea typeface="Meiryo UI" panose="020B0604030504040204" pitchFamily="50" charset="-128"/>
                          <a:cs typeface="Meiryo UI" panose="020B0604030504040204" pitchFamily="50" charset="-128"/>
                        </a:rPr>
                        <a:t>する主な技術・サービス</a:t>
                      </a:r>
                    </a:p>
                  </a:txBody>
                  <a:tcPr marL="68580" marR="68580" marT="0" marB="0" anchor="ctr"/>
                </a:tc>
                <a:tc>
                  <a:txBody>
                    <a:bodyPr/>
                    <a:lstStyle/>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・利用者別にカスタマイズされたパーソナルアシスタントサービス</a:t>
                      </a:r>
                    </a:p>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・自動翻訳サービス　など</a:t>
                      </a:r>
                    </a:p>
                  </a:txBody>
                  <a:tcPr marL="68580" marR="68580" marT="0" marB="0" anchor="ctr"/>
                </a:tc>
              </a:tr>
              <a:tr h="376122">
                <a:tc>
                  <a:txBody>
                    <a:bodyPr/>
                    <a:lstStyle/>
                    <a:p>
                      <a:pPr algn="ctr">
                        <a:spcAft>
                          <a:spcPts val="0"/>
                        </a:spcAft>
                      </a:pPr>
                      <a:r>
                        <a:rPr lang="en-US" sz="1200" kern="100">
                          <a:effectLst/>
                          <a:latin typeface="Meiryo UI" panose="020B0604030504040204" pitchFamily="50" charset="-128"/>
                          <a:ea typeface="Meiryo UI" panose="020B0604030504040204" pitchFamily="50" charset="-128"/>
                          <a:cs typeface="Meiryo UI" panose="020B0604030504040204" pitchFamily="50" charset="-128"/>
                        </a:rPr>
                        <a:t>PR</a:t>
                      </a:r>
                      <a:r>
                        <a:rPr lang="ja-JP" sz="1200" kern="100">
                          <a:effectLst/>
                          <a:latin typeface="Meiryo UI" panose="020B0604030504040204" pitchFamily="50" charset="-128"/>
                          <a:ea typeface="Meiryo UI" panose="020B0604030504040204" pitchFamily="50" charset="-128"/>
                          <a:cs typeface="Meiryo UI" panose="020B0604030504040204" pitchFamily="50" charset="-128"/>
                        </a:rPr>
                        <a:t>・体験方法</a:t>
                      </a:r>
                    </a:p>
                  </a:txBody>
                  <a:tcPr marL="68580" marR="68580" marT="0" marB="0" anchor="ctr"/>
                </a:tc>
                <a:tc>
                  <a:txBody>
                    <a:bodyPr/>
                    <a:lstStyle/>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・スマホを活用した多言語案内サービス</a:t>
                      </a:r>
                    </a:p>
                  </a:txBody>
                  <a:tcPr marL="68580" marR="68580" marT="0" marB="0" anchor="ctr"/>
                </a:tc>
              </a:tr>
              <a:tr h="433912">
                <a:tc>
                  <a:txBody>
                    <a:bodyPr/>
                    <a:lstStyle/>
                    <a:p>
                      <a:pPr algn="ctr">
                        <a:spcAft>
                          <a:spcPts val="0"/>
                        </a:spcAf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実施主体など</a:t>
                      </a:r>
                    </a:p>
                  </a:txBody>
                  <a:tcPr marL="68580" marR="68580" marT="0" marB="0" anchor="ctr"/>
                </a:tc>
                <a:tc>
                  <a:txBody>
                    <a:bodyPr/>
                    <a:lstStyle/>
                    <a:p>
                      <a:pPr marL="87313" indent="-87313"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・国、自治体、公共交通機関、民間事業者等によるコンソーシアム形式など</a:t>
                      </a:r>
                    </a:p>
                  </a:txBody>
                  <a:tcPr marL="68580" marR="68580" marT="0" marB="0" anchor="ctr"/>
                </a:tc>
              </a:tr>
              <a:tr h="3802206">
                <a:tc>
                  <a:txBody>
                    <a:bodyPr/>
                    <a:lstStyle/>
                    <a:p>
                      <a:pPr algn="ctr">
                        <a:spcAft>
                          <a:spcPts val="0"/>
                        </a:spcAf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実施イメージ</a:t>
                      </a:r>
                    </a:p>
                    <a:p>
                      <a:pPr algn="ctr">
                        <a:spcAft>
                          <a:spcPts val="0"/>
                        </a:spcAft>
                      </a:pPr>
                      <a:r>
                        <a:rPr lang="en-US" sz="1200" kern="100">
                          <a:effectLst/>
                          <a:latin typeface="Meiryo UI" panose="020B0604030504040204" pitchFamily="50" charset="-128"/>
                          <a:ea typeface="Meiryo UI" panose="020B0604030504040204" pitchFamily="50" charset="-128"/>
                          <a:cs typeface="Meiryo UI" panose="020B0604030504040204" pitchFamily="50" charset="-128"/>
                        </a:rPr>
                        <a:t> </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tc>
                <a:tc>
                  <a:txBody>
                    <a:bodyPr/>
                    <a:lstStyle/>
                    <a:p>
                      <a:pPr indent="67945" algn="l">
                        <a:spcAft>
                          <a:spcPts val="0"/>
                        </a:spcAft>
                      </a:pPr>
                      <a:endParaRPr lang="en-US"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tc>
              </a:tr>
            </a:tbl>
          </a:graphicData>
        </a:graphic>
      </p:graphicFrame>
      <p:graphicFrame>
        <p:nvGraphicFramePr>
          <p:cNvPr id="4" name="表 3"/>
          <p:cNvGraphicFramePr>
            <a:graphicFrameLocks noGrp="1"/>
          </p:cNvGraphicFramePr>
          <p:nvPr>
            <p:extLst>
              <p:ext uri="{D42A27DB-BD31-4B8C-83A1-F6EECF244321}">
                <p14:modId xmlns:p14="http://schemas.microsoft.com/office/powerpoint/2010/main" val="1687658599"/>
              </p:ext>
            </p:extLst>
          </p:nvPr>
        </p:nvGraphicFramePr>
        <p:xfrm>
          <a:off x="6544816" y="552128"/>
          <a:ext cx="5904656" cy="8662793"/>
        </p:xfrm>
        <a:graphic>
          <a:graphicData uri="http://schemas.openxmlformats.org/drawingml/2006/table">
            <a:tbl>
              <a:tblPr firstRow="1" firstCol="1" bandRow="1">
                <a:tableStyleId>{5C22544A-7EE6-4342-B048-85BDC9FD1C3A}</a:tableStyleId>
              </a:tblPr>
              <a:tblGrid>
                <a:gridCol w="1224136"/>
                <a:gridCol w="4680520"/>
              </a:tblGrid>
              <a:tr h="548511">
                <a:tc>
                  <a:txBody>
                    <a:bodyPr/>
                    <a:lstStyle/>
                    <a:p>
                      <a:pPr algn="ctr">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テーマ</a:t>
                      </a:r>
                    </a:p>
                  </a:txBody>
                  <a:tcPr marL="68580" marR="68580" marT="0" marB="0" anchor="ctr"/>
                </a:tc>
                <a:tc>
                  <a:txBody>
                    <a:bodyPr/>
                    <a:lstStyle/>
                    <a:p>
                      <a:pPr algn="ctr">
                        <a:spcAft>
                          <a:spcPts val="0"/>
                        </a:spcAft>
                      </a:pPr>
                      <a:r>
                        <a:rPr lang="ja-JP" sz="1600" kern="100" dirty="0" err="1">
                          <a:effectLst/>
                          <a:latin typeface="Meiryo UI" panose="020B0604030504040204" pitchFamily="50" charset="-128"/>
                          <a:ea typeface="Meiryo UI" panose="020B0604030504040204" pitchFamily="50" charset="-128"/>
                          <a:cs typeface="Meiryo UI" panose="020B0604030504040204" pitchFamily="50" charset="-128"/>
                        </a:rPr>
                        <a:t>障がい</a:t>
                      </a:r>
                      <a:r>
                        <a:rPr lang="ja-JP" sz="1600" kern="100" dirty="0">
                          <a:effectLst/>
                          <a:latin typeface="Meiryo UI" panose="020B0604030504040204" pitchFamily="50" charset="-128"/>
                          <a:ea typeface="Meiryo UI" panose="020B0604030504040204" pitchFamily="50" charset="-128"/>
                          <a:cs typeface="Meiryo UI" panose="020B0604030504040204" pitchFamily="50" charset="-128"/>
                        </a:rPr>
                        <a:t>者への理解・環境整備</a:t>
                      </a:r>
                    </a:p>
                  </a:txBody>
                  <a:tcPr marL="68580" marR="68580" marT="0" marB="0" anchor="ctr"/>
                </a:tc>
              </a:tr>
              <a:tr h="531609">
                <a:tc>
                  <a:txBody>
                    <a:bodyPr/>
                    <a:lstStyle/>
                    <a:p>
                      <a:pPr algn="ctr">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主な対象者</a:t>
                      </a:r>
                    </a:p>
                  </a:txBody>
                  <a:tcPr marL="68580" marR="68580" marT="0" marB="0" anchor="ctr"/>
                </a:tc>
                <a:tc>
                  <a:txBody>
                    <a:bodyPr/>
                    <a:lstStyle/>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sz="1200" kern="100" dirty="0" err="1">
                          <a:effectLst/>
                          <a:latin typeface="Meiryo UI" panose="020B0604030504040204" pitchFamily="50" charset="-128"/>
                          <a:ea typeface="Meiryo UI" panose="020B0604030504040204" pitchFamily="50" charset="-128"/>
                          <a:cs typeface="Meiryo UI" panose="020B0604030504040204" pitchFamily="50" charset="-128"/>
                        </a:rPr>
                        <a:t>障がい</a:t>
                      </a: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者（今回は、車いす利用者、視覚障がい者、聴覚障がい者）</a:t>
                      </a:r>
                    </a:p>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・海外からの来訪者を含む</a:t>
                      </a:r>
                    </a:p>
                  </a:txBody>
                  <a:tcPr marL="68580" marR="68580" marT="0" marB="0" anchor="ctr"/>
                </a:tc>
              </a:tr>
              <a:tr h="1822033">
                <a:tc>
                  <a:txBody>
                    <a:bodyPr/>
                    <a:lstStyle/>
                    <a:p>
                      <a:pPr algn="ctr">
                        <a:spcAft>
                          <a:spcPts val="0"/>
                        </a:spcAf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概要</a:t>
                      </a:r>
                    </a:p>
                  </a:txBody>
                  <a:tcPr marL="68580" marR="68580" marT="0" marB="0" anchor="ctr"/>
                </a:tc>
                <a:tc>
                  <a:txBody>
                    <a:bodyPr/>
                    <a:lstStyle/>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sz="1200" kern="100" dirty="0" err="1">
                          <a:effectLst/>
                          <a:latin typeface="Meiryo UI" panose="020B0604030504040204" pitchFamily="50" charset="-128"/>
                          <a:ea typeface="Meiryo UI" panose="020B0604030504040204" pitchFamily="50" charset="-128"/>
                          <a:cs typeface="Meiryo UI" panose="020B0604030504040204" pitchFamily="50" charset="-128"/>
                        </a:rPr>
                        <a:t>障がい</a:t>
                      </a: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者モニターにスマートフォンを利用した障がい者向け「パーソナルアシスタント」（仮称）を貸し出し、街の中で利用してもらう。各自が保有するスマートフォン等にアプリを入れて利用することも検討。</a:t>
                      </a:r>
                    </a:p>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・障がいの種類によって、必要な機能や情報は異なる。まずは、車いす利用者、視覚障害者（全盲・弱視・色覚障害）、聴覚障害者を対象とした機能を盛り込む。</a:t>
                      </a:r>
                    </a:p>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・サービス構築時の情報利用制約や、モニターの評価などをもとに、商用化に向けた課題を明らかにする。</a:t>
                      </a:r>
                    </a:p>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a:t>
                      </a:r>
                      <a:r>
                        <a:rPr lang="en-US" sz="1200" kern="100" dirty="0">
                          <a:effectLst/>
                          <a:latin typeface="Meiryo UI" panose="020B0604030504040204" pitchFamily="50" charset="-128"/>
                          <a:ea typeface="Meiryo UI" panose="020B0604030504040204" pitchFamily="50" charset="-128"/>
                          <a:cs typeface="Meiryo UI" panose="020B0604030504040204" pitchFamily="50" charset="-128"/>
                        </a:rPr>
                        <a:t>2020</a:t>
                      </a: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年のパラリンピックでの本格利用を目指す。</a:t>
                      </a:r>
                    </a:p>
                  </a:txBody>
                  <a:tcPr marL="68580" marR="68580" marT="0" marB="0" anchor="ctr"/>
                </a:tc>
              </a:tr>
              <a:tr h="360040">
                <a:tc>
                  <a:txBody>
                    <a:bodyPr/>
                    <a:lstStyle/>
                    <a:p>
                      <a:pPr algn="ctr">
                        <a:spcAft>
                          <a:spcPts val="0"/>
                        </a:spcAf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想定される場所</a:t>
                      </a:r>
                    </a:p>
                  </a:txBody>
                  <a:tcPr marL="68580" marR="68580" marT="0" marB="0" anchor="ctr"/>
                </a:tc>
                <a:tc>
                  <a:txBody>
                    <a:bodyPr/>
                    <a:lstStyle/>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・東京都内、地方都市</a:t>
                      </a:r>
                    </a:p>
                  </a:txBody>
                  <a:tcPr marL="68580" marR="68580" marT="0" marB="0" anchor="ctr"/>
                </a:tc>
              </a:tr>
              <a:tr h="530433">
                <a:tc>
                  <a:txBody>
                    <a:bodyPr/>
                    <a:lstStyle/>
                    <a:p>
                      <a:pPr algn="ctr">
                        <a:spcAft>
                          <a:spcPts val="0"/>
                        </a:spcAft>
                      </a:pPr>
                      <a:r>
                        <a:rPr lang="en-US" sz="1200" kern="100">
                          <a:effectLst/>
                          <a:latin typeface="Meiryo UI" panose="020B0604030504040204" pitchFamily="50" charset="-128"/>
                          <a:ea typeface="Meiryo UI" panose="020B0604030504040204" pitchFamily="50" charset="-128"/>
                          <a:cs typeface="Meiryo UI" panose="020B0604030504040204" pitchFamily="50" charset="-128"/>
                        </a:rPr>
                        <a:t>PR</a:t>
                      </a:r>
                      <a:r>
                        <a:rPr lang="ja-JP" sz="1200" kern="100">
                          <a:effectLst/>
                          <a:latin typeface="Meiryo UI" panose="020B0604030504040204" pitchFamily="50" charset="-128"/>
                          <a:ea typeface="Meiryo UI" panose="020B0604030504040204" pitchFamily="50" charset="-128"/>
                          <a:cs typeface="Meiryo UI" panose="020B0604030504040204" pitchFamily="50" charset="-128"/>
                        </a:rPr>
                        <a:t>する主な技術・サービス</a:t>
                      </a:r>
                    </a:p>
                  </a:txBody>
                  <a:tcPr marL="68580" marR="68580" marT="0" marB="0" anchor="ctr"/>
                </a:tc>
                <a:tc>
                  <a:txBody>
                    <a:bodyPr/>
                    <a:lstStyle/>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sz="1200" kern="100" dirty="0" err="1">
                          <a:effectLst/>
                          <a:latin typeface="Meiryo UI" panose="020B0604030504040204" pitchFamily="50" charset="-128"/>
                          <a:ea typeface="Meiryo UI" panose="020B0604030504040204" pitchFamily="50" charset="-128"/>
                          <a:cs typeface="Meiryo UI" panose="020B0604030504040204" pitchFamily="50" charset="-128"/>
                        </a:rPr>
                        <a:t>障がい</a:t>
                      </a: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別のパーソナルアシスタント</a:t>
                      </a:r>
                    </a:p>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・シームレスなサービス（公共交通機関、民間事業者など）</a:t>
                      </a:r>
                    </a:p>
                  </a:txBody>
                  <a:tcPr marL="68580" marR="68580" marT="0" marB="0" anchor="ctr"/>
                </a:tc>
              </a:tr>
              <a:tr h="740737">
                <a:tc>
                  <a:txBody>
                    <a:bodyPr/>
                    <a:lstStyle/>
                    <a:p>
                      <a:pPr algn="ctr">
                        <a:spcAft>
                          <a:spcPts val="0"/>
                        </a:spcAft>
                      </a:pPr>
                      <a:r>
                        <a:rPr lang="en-US" sz="1200" kern="100">
                          <a:effectLst/>
                          <a:latin typeface="Meiryo UI" panose="020B0604030504040204" pitchFamily="50" charset="-128"/>
                          <a:ea typeface="Meiryo UI" panose="020B0604030504040204" pitchFamily="50" charset="-128"/>
                          <a:cs typeface="Meiryo UI" panose="020B0604030504040204" pitchFamily="50" charset="-128"/>
                        </a:rPr>
                        <a:t>PR</a:t>
                      </a:r>
                      <a:r>
                        <a:rPr lang="ja-JP" sz="1200" kern="100">
                          <a:effectLst/>
                          <a:latin typeface="Meiryo UI" panose="020B0604030504040204" pitchFamily="50" charset="-128"/>
                          <a:ea typeface="Meiryo UI" panose="020B0604030504040204" pitchFamily="50" charset="-128"/>
                          <a:cs typeface="Meiryo UI" panose="020B0604030504040204" pitchFamily="50" charset="-128"/>
                        </a:rPr>
                        <a:t>・体験方法</a:t>
                      </a:r>
                    </a:p>
                  </a:txBody>
                  <a:tcPr marL="68580" marR="68580" marT="0" marB="0" anchor="ctr"/>
                </a:tc>
                <a:tc>
                  <a:txBody>
                    <a:bodyPr/>
                    <a:lstStyle/>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・車いす利用者への経路や施設案内</a:t>
                      </a:r>
                    </a:p>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sz="1200" kern="100" dirty="0" err="1">
                          <a:effectLst/>
                          <a:latin typeface="Meiryo UI" panose="020B0604030504040204" pitchFamily="50" charset="-128"/>
                          <a:ea typeface="Meiryo UI" panose="020B0604030504040204" pitchFamily="50" charset="-128"/>
                          <a:cs typeface="Meiryo UI" panose="020B0604030504040204" pitchFamily="50" charset="-128"/>
                        </a:rPr>
                        <a:t>視覚障がい</a:t>
                      </a: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者への音声による案内</a:t>
                      </a:r>
                    </a:p>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a:t>
                      </a:r>
                      <a:r>
                        <a:rPr lang="ja-JP" sz="1200" kern="100" dirty="0" err="1">
                          <a:effectLst/>
                          <a:latin typeface="Meiryo UI" panose="020B0604030504040204" pitchFamily="50" charset="-128"/>
                          <a:ea typeface="Meiryo UI" panose="020B0604030504040204" pitchFamily="50" charset="-128"/>
                          <a:cs typeface="Meiryo UI" panose="020B0604030504040204" pitchFamily="50" charset="-128"/>
                        </a:rPr>
                        <a:t>聴覚障がい</a:t>
                      </a: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者への振動や文字、光などによる情報提供　など</a:t>
                      </a:r>
                    </a:p>
                  </a:txBody>
                  <a:tcPr marL="68580" marR="68580" marT="0" marB="0" anchor="ctr"/>
                </a:tc>
              </a:tr>
              <a:tr h="408121">
                <a:tc>
                  <a:txBody>
                    <a:bodyPr/>
                    <a:lstStyle/>
                    <a:p>
                      <a:pPr algn="ctr">
                        <a:spcAft>
                          <a:spcPts val="0"/>
                        </a:spcAf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実施主体など</a:t>
                      </a:r>
                    </a:p>
                  </a:txBody>
                  <a:tcPr marL="68580" marR="68580" marT="0" marB="0" anchor="ctr"/>
                </a:tc>
                <a:tc>
                  <a:txBody>
                    <a:bodyPr/>
                    <a:lstStyle/>
                    <a:p>
                      <a:pPr marL="174625" indent="-174625"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・国、自治体、公共交通機関、民間事業者等によるコンソーシアム形式など</a:t>
                      </a:r>
                    </a:p>
                  </a:txBody>
                  <a:tcPr marL="68580" marR="68580" marT="0" marB="0" anchor="ctr"/>
                </a:tc>
              </a:tr>
              <a:tr h="3721309">
                <a:tc>
                  <a:txBody>
                    <a:bodyPr/>
                    <a:lstStyle/>
                    <a:p>
                      <a:pPr algn="ctr">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実施イメージ</a:t>
                      </a:r>
                    </a:p>
                    <a:p>
                      <a:pPr algn="ctr">
                        <a:spcAft>
                          <a:spcPts val="0"/>
                        </a:spcAft>
                      </a:pPr>
                      <a:r>
                        <a:rPr lang="en-US" sz="1200" kern="100" dirty="0">
                          <a:effectLst/>
                          <a:latin typeface="Meiryo UI" panose="020B0604030504040204" pitchFamily="50" charset="-128"/>
                          <a:ea typeface="Meiryo UI" panose="020B0604030504040204" pitchFamily="50" charset="-128"/>
                          <a:cs typeface="Meiryo UI" panose="020B0604030504040204" pitchFamily="50" charset="-128"/>
                        </a:rPr>
                        <a:t> </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tc>
                <a:tc>
                  <a:txBody>
                    <a:bodyPr/>
                    <a:lstStyle/>
                    <a:p>
                      <a:pPr indent="67945" algn="l">
                        <a:spcAft>
                          <a:spcPts val="0"/>
                        </a:spcAft>
                      </a:pPr>
                      <a:endParaRPr lang="en-US"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tc>
              </a:tr>
            </a:tbl>
          </a:graphicData>
        </a:graphic>
      </p:graphicFrame>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48273" y="5682560"/>
            <a:ext cx="4536504" cy="29990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75844" y="5826228"/>
            <a:ext cx="4447812" cy="30068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665628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スライド番号プレースホルダー 15"/>
          <p:cNvSpPr>
            <a:spLocks noGrp="1"/>
          </p:cNvSpPr>
          <p:nvPr>
            <p:ph type="sldNum" sz="quarter" idx="12"/>
          </p:nvPr>
        </p:nvSpPr>
        <p:spPr>
          <a:xfrm>
            <a:off x="9797677" y="9125456"/>
            <a:ext cx="2987040" cy="475744"/>
          </a:xfrm>
        </p:spPr>
        <p:txBody>
          <a:bodyPr/>
          <a:lstStyle/>
          <a:p>
            <a:fld id="{9741FA7A-C8FC-43AC-A9E6-3C41ED923A89}" type="slidenum">
              <a:rPr kumimoji="1" lang="ja-JP" altLang="en-US" smtClean="0"/>
              <a:t>8</a:t>
            </a:fld>
            <a:endParaRPr kumimoji="1" lang="ja-JP" altLang="en-US" dirty="0"/>
          </a:p>
        </p:txBody>
      </p:sp>
      <p:sp>
        <p:nvSpPr>
          <p:cNvPr id="136" name="テキスト ボックス 135"/>
          <p:cNvSpPr txBox="1"/>
          <p:nvPr/>
        </p:nvSpPr>
        <p:spPr>
          <a:xfrm>
            <a:off x="0" y="-3745"/>
            <a:ext cx="4476354" cy="461665"/>
          </a:xfrm>
          <a:prstGeom prst="rect">
            <a:avLst/>
          </a:prstGeom>
          <a:noFill/>
        </p:spPr>
        <p:txBody>
          <a:bodyPr wrap="none" rtlCol="0">
            <a:spAutoFit/>
          </a:bodyPr>
          <a:lstStyle/>
          <a:p>
            <a:r>
              <a:rPr kumimoji="1" lang="ja-JP" altLang="en-US" sz="2400" b="1" dirty="0" smtClean="0">
                <a:latin typeface="Meiryo UI" panose="020B0604030504040204" pitchFamily="50" charset="-128"/>
                <a:ea typeface="Meiryo UI" panose="020B0604030504040204" pitchFamily="50" charset="-128"/>
                <a:cs typeface="Meiryo UI" panose="020B0604030504040204" pitchFamily="50" charset="-128"/>
              </a:rPr>
              <a:t>６．</a:t>
            </a:r>
            <a:r>
              <a:rPr kumimoji="1" lang="en-US" altLang="ja-JP" sz="2400" b="1" dirty="0" smtClean="0">
                <a:latin typeface="Meiryo UI" panose="020B0604030504040204" pitchFamily="50" charset="-128"/>
                <a:ea typeface="Meiryo UI" panose="020B0604030504040204" pitchFamily="50" charset="-128"/>
                <a:cs typeface="Meiryo UI" panose="020B0604030504040204" pitchFamily="50" charset="-128"/>
              </a:rPr>
              <a:t>ICT</a:t>
            </a:r>
            <a:r>
              <a:rPr kumimoji="1" lang="ja-JP" altLang="en-US" sz="2400" b="1" dirty="0" smtClean="0">
                <a:latin typeface="Meiryo UI" panose="020B0604030504040204" pitchFamily="50" charset="-128"/>
                <a:ea typeface="Meiryo UI" panose="020B0604030504040204" pitchFamily="50" charset="-128"/>
                <a:cs typeface="Meiryo UI" panose="020B0604030504040204" pitchFamily="50" charset="-128"/>
              </a:rPr>
              <a:t>ショーケース案のイメージ</a:t>
            </a:r>
            <a:endParaRPr kumimoji="1" lang="ja-JP" altLang="en-US" sz="2400" b="1" dirty="0">
              <a:latin typeface="Meiryo UI" panose="020B0604030504040204" pitchFamily="50" charset="-128"/>
              <a:ea typeface="Meiryo UI" panose="020B0604030504040204" pitchFamily="50" charset="-128"/>
              <a:cs typeface="Meiryo UI" panose="020B0604030504040204" pitchFamily="50" charset="-128"/>
            </a:endParaRPr>
          </a:p>
        </p:txBody>
      </p:sp>
      <p:graphicFrame>
        <p:nvGraphicFramePr>
          <p:cNvPr id="2" name="表 1"/>
          <p:cNvGraphicFramePr>
            <a:graphicFrameLocks noGrp="1"/>
          </p:cNvGraphicFramePr>
          <p:nvPr>
            <p:extLst>
              <p:ext uri="{D42A27DB-BD31-4B8C-83A1-F6EECF244321}">
                <p14:modId xmlns:p14="http://schemas.microsoft.com/office/powerpoint/2010/main" val="3993497391"/>
              </p:ext>
            </p:extLst>
          </p:nvPr>
        </p:nvGraphicFramePr>
        <p:xfrm>
          <a:off x="136104" y="552129"/>
          <a:ext cx="6264696" cy="8712968"/>
        </p:xfrm>
        <a:graphic>
          <a:graphicData uri="http://schemas.openxmlformats.org/drawingml/2006/table">
            <a:tbl>
              <a:tblPr firstRow="1" firstCol="1" bandRow="1">
                <a:tableStyleId>{5C22544A-7EE6-4342-B048-85BDC9FD1C3A}</a:tableStyleId>
              </a:tblPr>
              <a:tblGrid>
                <a:gridCol w="1078107"/>
                <a:gridCol w="5186589"/>
              </a:tblGrid>
              <a:tr h="548511">
                <a:tc>
                  <a:txBody>
                    <a:bodyPr/>
                    <a:lstStyle/>
                    <a:p>
                      <a:pPr algn="ctr">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テーマ</a:t>
                      </a:r>
                    </a:p>
                  </a:txBody>
                  <a:tcPr marL="68580" marR="68580" marT="0" marB="0" anchor="ctr"/>
                </a:tc>
                <a:tc>
                  <a:txBody>
                    <a:bodyPr/>
                    <a:lstStyle/>
                    <a:p>
                      <a:pPr algn="ctr">
                        <a:spcAft>
                          <a:spcPts val="0"/>
                        </a:spcAft>
                      </a:pPr>
                      <a:r>
                        <a:rPr lang="ja-JP" sz="1600" kern="100" dirty="0">
                          <a:effectLst/>
                          <a:latin typeface="Meiryo UI" panose="020B0604030504040204" pitchFamily="50" charset="-128"/>
                          <a:ea typeface="Meiryo UI" panose="020B0604030504040204" pitchFamily="50" charset="-128"/>
                          <a:cs typeface="Meiryo UI" panose="020B0604030504040204" pitchFamily="50" charset="-128"/>
                        </a:rPr>
                        <a:t>海外への和食や食文化の</a:t>
                      </a:r>
                      <a:r>
                        <a:rPr lang="en-US" sz="1600" kern="100" dirty="0">
                          <a:effectLst/>
                          <a:latin typeface="Meiryo UI" panose="020B0604030504040204" pitchFamily="50" charset="-128"/>
                          <a:ea typeface="Meiryo UI" panose="020B0604030504040204" pitchFamily="50" charset="-128"/>
                          <a:cs typeface="Meiryo UI" panose="020B0604030504040204" pitchFamily="50" charset="-128"/>
                        </a:rPr>
                        <a:t>PR</a:t>
                      </a:r>
                      <a:endParaRPr lang="ja-JP" sz="16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tc>
              </a:tr>
              <a:tr h="747633">
                <a:tc>
                  <a:txBody>
                    <a:bodyPr/>
                    <a:lstStyle/>
                    <a:p>
                      <a:pPr algn="ctr">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主な対象者</a:t>
                      </a:r>
                    </a:p>
                  </a:txBody>
                  <a:tcPr marL="68580" marR="68580" marT="0" marB="0" anchor="ctr"/>
                </a:tc>
                <a:tc>
                  <a:txBody>
                    <a:bodyPr/>
                    <a:lstStyle/>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・和食や日本の食文化に関心を持ってもらいたい世界の人々（関心喚起）</a:t>
                      </a:r>
                    </a:p>
                    <a:p>
                      <a:pPr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・外国人からの来訪者（より深い理解や体験）</a:t>
                      </a:r>
                    </a:p>
                    <a:p>
                      <a:pPr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・コンテスト参加者（海外への伝道師役）</a:t>
                      </a:r>
                    </a:p>
                  </a:txBody>
                  <a:tcPr marL="68580" marR="68580" marT="0" marB="0" anchor="ctr"/>
                </a:tc>
              </a:tr>
              <a:tr h="1656184">
                <a:tc>
                  <a:txBody>
                    <a:bodyPr/>
                    <a:lstStyle/>
                    <a:p>
                      <a:pPr algn="ctr">
                        <a:spcAft>
                          <a:spcPts val="0"/>
                        </a:spcAf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概要</a:t>
                      </a:r>
                    </a:p>
                  </a:txBody>
                  <a:tcPr marL="68580" marR="68580" marT="0" marB="0" anchor="ctr"/>
                </a:tc>
                <a:tc>
                  <a:txBody>
                    <a:bodyPr/>
                    <a:lstStyle/>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・単体の情報ではなく、相手に合わせて編集して届けることが必要。コンテンツに魅力がなければ、オープンデータにしても拡散されない。</a:t>
                      </a:r>
                    </a:p>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・個々の素材がオープンデータであることはもちろん、編集した情報もオープンデータとして提供されることが望ましい。（各国語に翻訳されて拡散できる。）</a:t>
                      </a:r>
                    </a:p>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・和食や日本文化に関する情報のうち、オープンデータで公開可能なものを収集するとともに、新たな素材を作成。</a:t>
                      </a:r>
                    </a:p>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・これらを活用した「和食と日本文化を伝えるコンテスト」（仮称）を開催。</a:t>
                      </a:r>
                    </a:p>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・海外からの参加も募る。</a:t>
                      </a:r>
                    </a:p>
                  </a:txBody>
                  <a:tcPr marL="68580" marR="68580" marT="0" marB="0" anchor="ctr"/>
                </a:tc>
              </a:tr>
              <a:tr h="504056">
                <a:tc>
                  <a:txBody>
                    <a:bodyPr/>
                    <a:lstStyle/>
                    <a:p>
                      <a:pPr algn="ctr">
                        <a:spcAft>
                          <a:spcPts val="0"/>
                        </a:spcAf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想定される場所</a:t>
                      </a:r>
                    </a:p>
                  </a:txBody>
                  <a:tcPr marL="68580" marR="68580" marT="0" marB="0" anchor="ctr"/>
                </a:tc>
                <a:tc>
                  <a:txBody>
                    <a:bodyPr/>
                    <a:lstStyle/>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・東京都内、地方都市</a:t>
                      </a:r>
                    </a:p>
                  </a:txBody>
                  <a:tcPr marL="68580" marR="68580" marT="0" marB="0" anchor="ctr"/>
                </a:tc>
              </a:tr>
              <a:tr h="576064">
                <a:tc>
                  <a:txBody>
                    <a:bodyPr/>
                    <a:lstStyle/>
                    <a:p>
                      <a:pPr algn="ctr">
                        <a:spcAft>
                          <a:spcPts val="0"/>
                        </a:spcAft>
                      </a:pPr>
                      <a:r>
                        <a:rPr lang="en-US" sz="1200" kern="100">
                          <a:effectLst/>
                          <a:latin typeface="Meiryo UI" panose="020B0604030504040204" pitchFamily="50" charset="-128"/>
                          <a:ea typeface="Meiryo UI" panose="020B0604030504040204" pitchFamily="50" charset="-128"/>
                          <a:cs typeface="Meiryo UI" panose="020B0604030504040204" pitchFamily="50" charset="-128"/>
                        </a:rPr>
                        <a:t>PR</a:t>
                      </a:r>
                      <a:r>
                        <a:rPr lang="ja-JP" sz="1200" kern="100">
                          <a:effectLst/>
                          <a:latin typeface="Meiryo UI" panose="020B0604030504040204" pitchFamily="50" charset="-128"/>
                          <a:ea typeface="Meiryo UI" panose="020B0604030504040204" pitchFamily="50" charset="-128"/>
                          <a:cs typeface="Meiryo UI" panose="020B0604030504040204" pitchFamily="50" charset="-128"/>
                        </a:rPr>
                        <a:t>する主な技術・サービス</a:t>
                      </a:r>
                    </a:p>
                  </a:txBody>
                  <a:tcPr marL="68580" marR="68580" marT="0" marB="0" anchor="ctr"/>
                </a:tc>
                <a:tc>
                  <a:txBody>
                    <a:bodyPr/>
                    <a:lstStyle/>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・和食や食文化に関する様々な情報（素材）をオープンデータ化</a:t>
                      </a:r>
                    </a:p>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・これを自由に編集・翻訳して海外に拡散</a:t>
                      </a:r>
                    </a:p>
                  </a:txBody>
                  <a:tcPr marL="68580" marR="68580" marT="0" marB="0" anchor="ctr"/>
                </a:tc>
              </a:tr>
              <a:tr h="504056">
                <a:tc>
                  <a:txBody>
                    <a:bodyPr/>
                    <a:lstStyle/>
                    <a:p>
                      <a:pPr algn="ctr">
                        <a:spcAft>
                          <a:spcPts val="0"/>
                        </a:spcAft>
                      </a:pPr>
                      <a:r>
                        <a:rPr lang="en-US" sz="1200" kern="100">
                          <a:effectLst/>
                          <a:latin typeface="Meiryo UI" panose="020B0604030504040204" pitchFamily="50" charset="-128"/>
                          <a:ea typeface="Meiryo UI" panose="020B0604030504040204" pitchFamily="50" charset="-128"/>
                          <a:cs typeface="Meiryo UI" panose="020B0604030504040204" pitchFamily="50" charset="-128"/>
                        </a:rPr>
                        <a:t>PR</a:t>
                      </a:r>
                      <a:r>
                        <a:rPr lang="ja-JP" sz="1200" kern="100">
                          <a:effectLst/>
                          <a:latin typeface="Meiryo UI" panose="020B0604030504040204" pitchFamily="50" charset="-128"/>
                          <a:ea typeface="Meiryo UI" panose="020B0604030504040204" pitchFamily="50" charset="-128"/>
                          <a:cs typeface="Meiryo UI" panose="020B0604030504040204" pitchFamily="50" charset="-128"/>
                        </a:rPr>
                        <a:t>・体験方法</a:t>
                      </a:r>
                    </a:p>
                  </a:txBody>
                  <a:tcPr marL="68580" marR="68580" marT="0" marB="0" anchor="ctr"/>
                </a:tc>
                <a:tc>
                  <a:txBody>
                    <a:bodyPr/>
                    <a:lstStyle/>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・生産、調理、食事などの体験イベント</a:t>
                      </a:r>
                    </a:p>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a:t>
                      </a:r>
                      <a:r>
                        <a:rPr lang="en-US" sz="1200" kern="100" dirty="0">
                          <a:effectLst/>
                          <a:latin typeface="Meiryo UI" panose="020B0604030504040204" pitchFamily="50" charset="-128"/>
                          <a:ea typeface="Meiryo UI" panose="020B0604030504040204" pitchFamily="50" charset="-128"/>
                          <a:cs typeface="Meiryo UI" panose="020B0604030504040204" pitchFamily="50" charset="-128"/>
                        </a:rPr>
                        <a:t>PR</a:t>
                      </a: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コンテスト（海外からの参加推奨）</a:t>
                      </a:r>
                    </a:p>
                  </a:txBody>
                  <a:tcPr marL="68580" marR="68580" marT="0" marB="0" anchor="ctr"/>
                </a:tc>
              </a:tr>
              <a:tr h="432048">
                <a:tc>
                  <a:txBody>
                    <a:bodyPr/>
                    <a:lstStyle/>
                    <a:p>
                      <a:pPr algn="ctr">
                        <a:spcAft>
                          <a:spcPts val="0"/>
                        </a:spcAf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実施主体など</a:t>
                      </a:r>
                    </a:p>
                  </a:txBody>
                  <a:tcPr marL="68580" marR="68580" marT="0" marB="0" anchor="ctr"/>
                </a:tc>
                <a:tc>
                  <a:txBody>
                    <a:bodyPr/>
                    <a:lstStyle/>
                    <a:p>
                      <a:pPr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・国、自治体、民間事業者等によるコンソーシアム形式など</a:t>
                      </a:r>
                    </a:p>
                  </a:txBody>
                  <a:tcPr marL="68580" marR="68580" marT="0" marB="0" anchor="ctr"/>
                </a:tc>
              </a:tr>
              <a:tr h="3744416">
                <a:tc>
                  <a:txBody>
                    <a:bodyPr/>
                    <a:lstStyle/>
                    <a:p>
                      <a:pPr algn="ctr">
                        <a:spcAft>
                          <a:spcPts val="0"/>
                        </a:spcAf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実施イメージ</a:t>
                      </a:r>
                    </a:p>
                    <a:p>
                      <a:pPr algn="ctr">
                        <a:spcAft>
                          <a:spcPts val="0"/>
                        </a:spcAft>
                      </a:pPr>
                      <a:r>
                        <a:rPr lang="en-US" sz="1200" kern="100">
                          <a:effectLst/>
                          <a:latin typeface="Meiryo UI" panose="020B0604030504040204" pitchFamily="50" charset="-128"/>
                          <a:ea typeface="Meiryo UI" panose="020B0604030504040204" pitchFamily="50" charset="-128"/>
                          <a:cs typeface="Meiryo UI" panose="020B0604030504040204" pitchFamily="50" charset="-128"/>
                        </a:rPr>
                        <a:t> </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tc>
                <a:tc>
                  <a:txBody>
                    <a:bodyPr/>
                    <a:lstStyle/>
                    <a:p>
                      <a:pPr indent="67945" algn="l">
                        <a:spcAft>
                          <a:spcPts val="0"/>
                        </a:spcAft>
                      </a:pPr>
                      <a:endParaRPr lang="en-US"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tc>
              </a:tr>
            </a:tbl>
          </a:graphicData>
        </a:graphic>
      </p:graphicFrame>
      <p:graphicFrame>
        <p:nvGraphicFramePr>
          <p:cNvPr id="3" name="表 2"/>
          <p:cNvGraphicFramePr>
            <a:graphicFrameLocks noGrp="1"/>
          </p:cNvGraphicFramePr>
          <p:nvPr>
            <p:extLst>
              <p:ext uri="{D42A27DB-BD31-4B8C-83A1-F6EECF244321}">
                <p14:modId xmlns:p14="http://schemas.microsoft.com/office/powerpoint/2010/main" val="2013726852"/>
              </p:ext>
            </p:extLst>
          </p:nvPr>
        </p:nvGraphicFramePr>
        <p:xfrm>
          <a:off x="6616824" y="552129"/>
          <a:ext cx="6048672" cy="8712967"/>
        </p:xfrm>
        <a:graphic>
          <a:graphicData uri="http://schemas.openxmlformats.org/drawingml/2006/table">
            <a:tbl>
              <a:tblPr firstRow="1" firstCol="1" bandRow="1">
                <a:tableStyleId>{5C22544A-7EE6-4342-B048-85BDC9FD1C3A}</a:tableStyleId>
              </a:tblPr>
              <a:tblGrid>
                <a:gridCol w="1224136"/>
                <a:gridCol w="4824536"/>
              </a:tblGrid>
              <a:tr h="548511">
                <a:tc>
                  <a:txBody>
                    <a:bodyPr/>
                    <a:lstStyle/>
                    <a:p>
                      <a:pPr algn="ctr">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テーマ</a:t>
                      </a:r>
                    </a:p>
                  </a:txBody>
                  <a:tcPr marL="68580" marR="68580" marT="0" marB="0" anchor="ctr"/>
                </a:tc>
                <a:tc>
                  <a:txBody>
                    <a:bodyPr/>
                    <a:lstStyle/>
                    <a:p>
                      <a:pPr algn="ctr">
                        <a:spcAft>
                          <a:spcPts val="0"/>
                        </a:spcAft>
                      </a:pPr>
                      <a:r>
                        <a:rPr lang="ja-JP" sz="1600" kern="100" dirty="0">
                          <a:effectLst/>
                          <a:latin typeface="Meiryo UI" panose="020B0604030504040204" pitchFamily="50" charset="-128"/>
                          <a:ea typeface="Meiryo UI" panose="020B0604030504040204" pitchFamily="50" charset="-128"/>
                          <a:cs typeface="Meiryo UI" panose="020B0604030504040204" pitchFamily="50" charset="-128"/>
                        </a:rPr>
                        <a:t>都市イメージ向上・転入促進</a:t>
                      </a:r>
                    </a:p>
                  </a:txBody>
                  <a:tcPr marL="68580" marR="68580" marT="0" marB="0" anchor="ctr"/>
                </a:tc>
              </a:tr>
              <a:tr h="459601">
                <a:tc>
                  <a:txBody>
                    <a:bodyPr/>
                    <a:lstStyle/>
                    <a:p>
                      <a:pPr algn="ctr">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主な対象者</a:t>
                      </a:r>
                    </a:p>
                  </a:txBody>
                  <a:tcPr marL="68580" marR="68580" marT="0" marB="0" anchor="ctr"/>
                </a:tc>
                <a:tc>
                  <a:txBody>
                    <a:bodyPr/>
                    <a:lstStyle/>
                    <a:p>
                      <a:pPr marL="110490" indent="-110490" algn="l">
                        <a:spcAft>
                          <a:spcPts val="0"/>
                        </a:spcAf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・転居を考えている人々</a:t>
                      </a:r>
                    </a:p>
                  </a:txBody>
                  <a:tcPr marL="68580" marR="68580" marT="0" marB="0" anchor="ctr"/>
                </a:tc>
              </a:tr>
              <a:tr h="1212825">
                <a:tc>
                  <a:txBody>
                    <a:bodyPr/>
                    <a:lstStyle/>
                    <a:p>
                      <a:pPr algn="ctr">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概要</a:t>
                      </a:r>
                    </a:p>
                  </a:txBody>
                  <a:tcPr marL="68580" marR="68580" marT="0" marB="0" anchor="ctr"/>
                </a:tc>
                <a:tc>
                  <a:txBody>
                    <a:bodyPr/>
                    <a:lstStyle/>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・住む場所を、複数の候補で比較検討できるウェブサイトを構築・試験公開して、利用者の意見を収集し、必要な情報と、現在の情報入手上の課題を明らかにする。</a:t>
                      </a:r>
                    </a:p>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・駅からの距離や価格・家賃、間取りだけでなく、各種サービスの充実度や、緑などの生活環境、防災面なども比較できるようにする。</a:t>
                      </a:r>
                    </a:p>
                  </a:txBody>
                  <a:tcPr marL="68580" marR="68580" marT="0" marB="0" anchor="ctr"/>
                </a:tc>
              </a:tr>
              <a:tr h="514449">
                <a:tc>
                  <a:txBody>
                    <a:bodyPr/>
                    <a:lstStyle/>
                    <a:p>
                      <a:pPr algn="ctr">
                        <a:spcAft>
                          <a:spcPts val="0"/>
                        </a:spcAf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想定される場所</a:t>
                      </a:r>
                    </a:p>
                  </a:txBody>
                  <a:tcPr marL="68580" marR="68580" marT="0" marB="0" anchor="ctr"/>
                </a:tc>
                <a:tc>
                  <a:txBody>
                    <a:bodyPr/>
                    <a:lstStyle/>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・東京都内、地方都市</a:t>
                      </a:r>
                    </a:p>
                  </a:txBody>
                  <a:tcPr marL="68580" marR="68580" marT="0" marB="0" anchor="ctr"/>
                </a:tc>
              </a:tr>
              <a:tr h="796761">
                <a:tc>
                  <a:txBody>
                    <a:bodyPr/>
                    <a:lstStyle/>
                    <a:p>
                      <a:pPr algn="ctr">
                        <a:spcAft>
                          <a:spcPts val="0"/>
                        </a:spcAft>
                      </a:pPr>
                      <a:r>
                        <a:rPr lang="en-US" sz="1200" kern="100">
                          <a:effectLst/>
                          <a:latin typeface="Meiryo UI" panose="020B0604030504040204" pitchFamily="50" charset="-128"/>
                          <a:ea typeface="Meiryo UI" panose="020B0604030504040204" pitchFamily="50" charset="-128"/>
                          <a:cs typeface="Meiryo UI" panose="020B0604030504040204" pitchFamily="50" charset="-128"/>
                        </a:rPr>
                        <a:t>PR</a:t>
                      </a:r>
                      <a:r>
                        <a:rPr lang="ja-JP" sz="1200" kern="100">
                          <a:effectLst/>
                          <a:latin typeface="Meiryo UI" panose="020B0604030504040204" pitchFamily="50" charset="-128"/>
                          <a:ea typeface="Meiryo UI" panose="020B0604030504040204" pitchFamily="50" charset="-128"/>
                          <a:cs typeface="Meiryo UI" panose="020B0604030504040204" pitchFamily="50" charset="-128"/>
                        </a:rPr>
                        <a:t>する主な技術・サービス</a:t>
                      </a:r>
                    </a:p>
                  </a:txBody>
                  <a:tcPr marL="68580" marR="68580" marT="0" marB="0" anchor="ctr"/>
                </a:tc>
                <a:tc>
                  <a:txBody>
                    <a:bodyPr/>
                    <a:lstStyle/>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・生活環境を比較できる様々な情報をオープンデータ化して民間活用</a:t>
                      </a:r>
                    </a:p>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・情報を出さない自治体は比較対象から外れる（オープンデータ化インセンティブ）</a:t>
                      </a:r>
                    </a:p>
                  </a:txBody>
                  <a:tcPr marL="68580" marR="68580" marT="0" marB="0" anchor="ctr"/>
                </a:tc>
              </a:tr>
              <a:tr h="464145">
                <a:tc>
                  <a:txBody>
                    <a:bodyPr/>
                    <a:lstStyle/>
                    <a:p>
                      <a:pPr algn="ctr">
                        <a:spcAft>
                          <a:spcPts val="0"/>
                        </a:spcAft>
                      </a:pPr>
                      <a:r>
                        <a:rPr lang="en-US" sz="1200" kern="100">
                          <a:effectLst/>
                          <a:latin typeface="Meiryo UI" panose="020B0604030504040204" pitchFamily="50" charset="-128"/>
                          <a:ea typeface="Meiryo UI" panose="020B0604030504040204" pitchFamily="50" charset="-128"/>
                          <a:cs typeface="Meiryo UI" panose="020B0604030504040204" pitchFamily="50" charset="-128"/>
                        </a:rPr>
                        <a:t>PR</a:t>
                      </a:r>
                      <a:r>
                        <a:rPr lang="ja-JP" sz="1200" kern="100">
                          <a:effectLst/>
                          <a:latin typeface="Meiryo UI" panose="020B0604030504040204" pitchFamily="50" charset="-128"/>
                          <a:ea typeface="Meiryo UI" panose="020B0604030504040204" pitchFamily="50" charset="-128"/>
                          <a:cs typeface="Meiryo UI" panose="020B0604030504040204" pitchFamily="50" charset="-128"/>
                        </a:rPr>
                        <a:t>・体験方法</a:t>
                      </a:r>
                    </a:p>
                  </a:txBody>
                  <a:tcPr marL="68580" marR="68580" marT="0" marB="0" anchor="ctr"/>
                </a:tc>
                <a:tc>
                  <a:txBody>
                    <a:bodyPr/>
                    <a:lstStyle/>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・転居先（候補）の生活環境などを手軽に比較検討</a:t>
                      </a:r>
                    </a:p>
                  </a:txBody>
                  <a:tcPr marL="68580" marR="68580" marT="0" marB="0" anchor="ctr"/>
                </a:tc>
              </a:tr>
              <a:tr h="497289">
                <a:tc>
                  <a:txBody>
                    <a:bodyPr/>
                    <a:lstStyle/>
                    <a:p>
                      <a:pPr algn="ctr">
                        <a:spcAft>
                          <a:spcPts val="0"/>
                        </a:spcAf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実施主体など</a:t>
                      </a:r>
                    </a:p>
                  </a:txBody>
                  <a:tcPr marL="68580" marR="68580" marT="0" marB="0" anchor="ctr"/>
                </a:tc>
                <a:tc>
                  <a:txBody>
                    <a:bodyPr/>
                    <a:lstStyle/>
                    <a:p>
                      <a:pPr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・民間事業者（不動産会社など）、複数自治体の連携</a:t>
                      </a:r>
                    </a:p>
                  </a:txBody>
                  <a:tcPr marL="68580" marR="68580" marT="0" marB="0" anchor="ctr"/>
                </a:tc>
              </a:tr>
              <a:tr h="4219386">
                <a:tc>
                  <a:txBody>
                    <a:bodyPr/>
                    <a:lstStyle/>
                    <a:p>
                      <a:pPr algn="ctr">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実施イメージ</a:t>
                      </a:r>
                    </a:p>
                    <a:p>
                      <a:pPr algn="ctr">
                        <a:spcAft>
                          <a:spcPts val="0"/>
                        </a:spcAft>
                      </a:pPr>
                      <a:r>
                        <a:rPr lang="en-US" sz="1200" kern="100" dirty="0">
                          <a:effectLst/>
                          <a:latin typeface="Meiryo UI" panose="020B0604030504040204" pitchFamily="50" charset="-128"/>
                          <a:ea typeface="Meiryo UI" panose="020B0604030504040204" pitchFamily="50" charset="-128"/>
                          <a:cs typeface="Meiryo UI" panose="020B0604030504040204" pitchFamily="50" charset="-128"/>
                        </a:rPr>
                        <a:t> </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tc>
                <a:tc>
                  <a:txBody>
                    <a:bodyPr/>
                    <a:lstStyle/>
                    <a:p>
                      <a:pPr indent="67945" algn="l">
                        <a:spcAft>
                          <a:spcPts val="0"/>
                        </a:spcAft>
                      </a:pPr>
                      <a:endParaRPr lang="en-US"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tc>
              </a:tr>
            </a:tbl>
          </a:graphicData>
        </a:graphic>
      </p:graphicFrame>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2812" y="5707721"/>
            <a:ext cx="4992811" cy="34344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12968" y="5376664"/>
            <a:ext cx="4680520" cy="36780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936953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スライド番号プレースホルダー 15"/>
          <p:cNvSpPr>
            <a:spLocks noGrp="1"/>
          </p:cNvSpPr>
          <p:nvPr>
            <p:ph type="sldNum" sz="quarter" idx="12"/>
          </p:nvPr>
        </p:nvSpPr>
        <p:spPr>
          <a:xfrm>
            <a:off x="9797677" y="9125456"/>
            <a:ext cx="2987040" cy="475744"/>
          </a:xfrm>
        </p:spPr>
        <p:txBody>
          <a:bodyPr/>
          <a:lstStyle/>
          <a:p>
            <a:fld id="{9741FA7A-C8FC-43AC-A9E6-3C41ED923A89}" type="slidenum">
              <a:rPr kumimoji="1" lang="ja-JP" altLang="en-US" smtClean="0"/>
              <a:t>9</a:t>
            </a:fld>
            <a:endParaRPr kumimoji="1" lang="ja-JP" altLang="en-US" dirty="0"/>
          </a:p>
        </p:txBody>
      </p:sp>
      <p:sp>
        <p:nvSpPr>
          <p:cNvPr id="136" name="テキスト ボックス 135"/>
          <p:cNvSpPr txBox="1"/>
          <p:nvPr/>
        </p:nvSpPr>
        <p:spPr>
          <a:xfrm>
            <a:off x="0" y="-3745"/>
            <a:ext cx="4476354" cy="461665"/>
          </a:xfrm>
          <a:prstGeom prst="rect">
            <a:avLst/>
          </a:prstGeom>
          <a:noFill/>
        </p:spPr>
        <p:txBody>
          <a:bodyPr wrap="none" rtlCol="0">
            <a:spAutoFit/>
          </a:bodyPr>
          <a:lstStyle/>
          <a:p>
            <a:r>
              <a:rPr kumimoji="1" lang="ja-JP" altLang="en-US" sz="2400" b="1" dirty="0" smtClean="0">
                <a:latin typeface="Meiryo UI" panose="020B0604030504040204" pitchFamily="50" charset="-128"/>
                <a:ea typeface="Meiryo UI" panose="020B0604030504040204" pitchFamily="50" charset="-128"/>
                <a:cs typeface="Meiryo UI" panose="020B0604030504040204" pitchFamily="50" charset="-128"/>
              </a:rPr>
              <a:t>６．</a:t>
            </a:r>
            <a:r>
              <a:rPr kumimoji="1" lang="en-US" altLang="ja-JP" sz="2400" b="1" dirty="0" smtClean="0">
                <a:latin typeface="Meiryo UI" panose="020B0604030504040204" pitchFamily="50" charset="-128"/>
                <a:ea typeface="Meiryo UI" panose="020B0604030504040204" pitchFamily="50" charset="-128"/>
                <a:cs typeface="Meiryo UI" panose="020B0604030504040204" pitchFamily="50" charset="-128"/>
              </a:rPr>
              <a:t>ICT</a:t>
            </a:r>
            <a:r>
              <a:rPr kumimoji="1" lang="ja-JP" altLang="en-US" sz="2400" b="1" dirty="0" smtClean="0">
                <a:latin typeface="Meiryo UI" panose="020B0604030504040204" pitchFamily="50" charset="-128"/>
                <a:ea typeface="Meiryo UI" panose="020B0604030504040204" pitchFamily="50" charset="-128"/>
                <a:cs typeface="Meiryo UI" panose="020B0604030504040204" pitchFamily="50" charset="-128"/>
              </a:rPr>
              <a:t>ショーケース案のイメージ</a:t>
            </a:r>
            <a:endParaRPr kumimoji="1" lang="ja-JP" altLang="en-US" sz="2400" b="1" dirty="0">
              <a:latin typeface="Meiryo UI" panose="020B0604030504040204" pitchFamily="50" charset="-128"/>
              <a:ea typeface="Meiryo UI" panose="020B0604030504040204" pitchFamily="50" charset="-128"/>
              <a:cs typeface="Meiryo UI" panose="020B0604030504040204" pitchFamily="50" charset="-128"/>
            </a:endParaRPr>
          </a:p>
        </p:txBody>
      </p:sp>
      <p:graphicFrame>
        <p:nvGraphicFramePr>
          <p:cNvPr id="2" name="表 1"/>
          <p:cNvGraphicFramePr>
            <a:graphicFrameLocks noGrp="1"/>
          </p:cNvGraphicFramePr>
          <p:nvPr>
            <p:extLst>
              <p:ext uri="{D42A27DB-BD31-4B8C-83A1-F6EECF244321}">
                <p14:modId xmlns:p14="http://schemas.microsoft.com/office/powerpoint/2010/main" val="1672677104"/>
              </p:ext>
            </p:extLst>
          </p:nvPr>
        </p:nvGraphicFramePr>
        <p:xfrm>
          <a:off x="208112" y="624136"/>
          <a:ext cx="6120680" cy="8640960"/>
        </p:xfrm>
        <a:graphic>
          <a:graphicData uri="http://schemas.openxmlformats.org/drawingml/2006/table">
            <a:tbl>
              <a:tblPr firstRow="1" firstCol="1" bandRow="1">
                <a:tableStyleId>{5C22544A-7EE6-4342-B048-85BDC9FD1C3A}</a:tableStyleId>
              </a:tblPr>
              <a:tblGrid>
                <a:gridCol w="1224136"/>
                <a:gridCol w="4896544"/>
              </a:tblGrid>
              <a:tr h="548511">
                <a:tc>
                  <a:txBody>
                    <a:bodyPr/>
                    <a:lstStyle/>
                    <a:p>
                      <a:pPr algn="ctr">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テーマ</a:t>
                      </a:r>
                    </a:p>
                  </a:txBody>
                  <a:tcPr marL="68580" marR="68580" marT="0" marB="0" anchor="ctr"/>
                </a:tc>
                <a:tc>
                  <a:txBody>
                    <a:bodyPr/>
                    <a:lstStyle/>
                    <a:p>
                      <a:pPr algn="ctr">
                        <a:spcAft>
                          <a:spcPts val="0"/>
                        </a:spcAft>
                      </a:pPr>
                      <a:r>
                        <a:rPr lang="ja-JP" sz="1600" kern="100" dirty="0">
                          <a:effectLst/>
                          <a:latin typeface="Meiryo UI" panose="020B0604030504040204" pitchFamily="50" charset="-128"/>
                          <a:ea typeface="Meiryo UI" panose="020B0604030504040204" pitchFamily="50" charset="-128"/>
                          <a:cs typeface="Meiryo UI" panose="020B0604030504040204" pitchFamily="50" charset="-128"/>
                        </a:rPr>
                        <a:t>ヘルスケア</a:t>
                      </a:r>
                    </a:p>
                  </a:txBody>
                  <a:tcPr marL="68580" marR="68580" marT="0" marB="0" anchor="ctr"/>
                </a:tc>
              </a:tr>
              <a:tr h="747633">
                <a:tc>
                  <a:txBody>
                    <a:bodyPr/>
                    <a:lstStyle/>
                    <a:p>
                      <a:pPr algn="ctr">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主な対象者</a:t>
                      </a:r>
                    </a:p>
                  </a:txBody>
                  <a:tcPr marL="68580" marR="68580" marT="0" marB="0" anchor="ctr"/>
                </a:tc>
                <a:tc>
                  <a:txBody>
                    <a:bodyPr/>
                    <a:lstStyle/>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・健康に関心がある人</a:t>
                      </a:r>
                    </a:p>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・生活習慣病など重症化予防が必要な人</a:t>
                      </a:r>
                    </a:p>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・健康無関心層をいかに取り込むか</a:t>
                      </a:r>
                    </a:p>
                  </a:txBody>
                  <a:tcPr marL="68580" marR="68580" marT="0" marB="0" anchor="ctr"/>
                </a:tc>
              </a:tr>
              <a:tr h="775057">
                <a:tc>
                  <a:txBody>
                    <a:bodyPr/>
                    <a:lstStyle/>
                    <a:p>
                      <a:pPr algn="ctr">
                        <a:spcAft>
                          <a:spcPts val="0"/>
                        </a:spcAf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概要</a:t>
                      </a:r>
                    </a:p>
                  </a:txBody>
                  <a:tcPr marL="68580" marR="68580" marT="0" marB="0" anchor="ctr"/>
                </a:tc>
                <a:tc>
                  <a:txBody>
                    <a:bodyPr/>
                    <a:lstStyle/>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・スマートフォンを利用して、身体状況や生活状況の可視化や、行動特性に応じたアドバイスなどを行うサービスを提供し、健康に対する意識向上や健康増進活動への取り組み向上効果を検証する。</a:t>
                      </a:r>
                    </a:p>
                  </a:txBody>
                  <a:tcPr marL="68580" marR="68580" marT="0" marB="0" anchor="ctr"/>
                </a:tc>
              </a:tr>
              <a:tr h="370433">
                <a:tc>
                  <a:txBody>
                    <a:bodyPr/>
                    <a:lstStyle/>
                    <a:p>
                      <a:pPr algn="ctr">
                        <a:spcAft>
                          <a:spcPts val="0"/>
                        </a:spcAf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想定される場所</a:t>
                      </a:r>
                    </a:p>
                  </a:txBody>
                  <a:tcPr marL="68580" marR="68580" marT="0" marB="0" anchor="ctr"/>
                </a:tc>
                <a:tc>
                  <a:txBody>
                    <a:bodyPr/>
                    <a:lstStyle/>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・全国どこでも</a:t>
                      </a:r>
                    </a:p>
                  </a:txBody>
                  <a:tcPr marL="68580" marR="68580" marT="0" marB="0" anchor="ctr"/>
                </a:tc>
              </a:tr>
              <a:tr h="1228809">
                <a:tc>
                  <a:txBody>
                    <a:bodyPr/>
                    <a:lstStyle/>
                    <a:p>
                      <a:pPr algn="ctr">
                        <a:spcAft>
                          <a:spcPts val="0"/>
                        </a:spcAft>
                      </a:pPr>
                      <a:r>
                        <a:rPr lang="en-US" sz="1200" kern="100">
                          <a:effectLst/>
                          <a:latin typeface="Meiryo UI" panose="020B0604030504040204" pitchFamily="50" charset="-128"/>
                          <a:ea typeface="Meiryo UI" panose="020B0604030504040204" pitchFamily="50" charset="-128"/>
                          <a:cs typeface="Meiryo UI" panose="020B0604030504040204" pitchFamily="50" charset="-128"/>
                        </a:rPr>
                        <a:t>PR</a:t>
                      </a:r>
                      <a:r>
                        <a:rPr lang="ja-JP" sz="1200" kern="100">
                          <a:effectLst/>
                          <a:latin typeface="Meiryo UI" panose="020B0604030504040204" pitchFamily="50" charset="-128"/>
                          <a:ea typeface="Meiryo UI" panose="020B0604030504040204" pitchFamily="50" charset="-128"/>
                          <a:cs typeface="Meiryo UI" panose="020B0604030504040204" pitchFamily="50" charset="-128"/>
                        </a:rPr>
                        <a:t>する主な技術・サービス</a:t>
                      </a:r>
                    </a:p>
                  </a:txBody>
                  <a:tcPr marL="68580" marR="68580" marT="0" marB="0" anchor="ctr"/>
                </a:tc>
                <a:tc>
                  <a:txBody>
                    <a:bodyPr/>
                    <a:lstStyle/>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・身体状況（体重、血圧、脈拍など）、活動状況（歩数など）、生活状況（食事、睡眠など）を簡易に測定できるセンサーなど。</a:t>
                      </a:r>
                    </a:p>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・測定結果を手軽かつ安全に集約・可視化できるアプリ</a:t>
                      </a:r>
                    </a:p>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・ひとりひとりにあった方法で、的確なタイミングで、的確なアドバイス</a:t>
                      </a:r>
                    </a:p>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・目標を設定し、達成時にご褒美（ポイントサービスとの連動など）</a:t>
                      </a:r>
                    </a:p>
                  </a:txBody>
                  <a:tcPr marL="68580" marR="68580" marT="0" marB="0" anchor="ctr"/>
                </a:tc>
              </a:tr>
              <a:tr h="458425">
                <a:tc>
                  <a:txBody>
                    <a:bodyPr/>
                    <a:lstStyle/>
                    <a:p>
                      <a:pPr algn="ctr">
                        <a:spcAft>
                          <a:spcPts val="0"/>
                        </a:spcAft>
                      </a:pPr>
                      <a:r>
                        <a:rPr lang="en-US" sz="1200" kern="100">
                          <a:effectLst/>
                          <a:latin typeface="Meiryo UI" panose="020B0604030504040204" pitchFamily="50" charset="-128"/>
                          <a:ea typeface="Meiryo UI" panose="020B0604030504040204" pitchFamily="50" charset="-128"/>
                          <a:cs typeface="Meiryo UI" panose="020B0604030504040204" pitchFamily="50" charset="-128"/>
                        </a:rPr>
                        <a:t>PR</a:t>
                      </a:r>
                      <a:r>
                        <a:rPr lang="ja-JP" sz="1200" kern="100">
                          <a:effectLst/>
                          <a:latin typeface="Meiryo UI" panose="020B0604030504040204" pitchFamily="50" charset="-128"/>
                          <a:ea typeface="Meiryo UI" panose="020B0604030504040204" pitchFamily="50" charset="-128"/>
                          <a:cs typeface="Meiryo UI" panose="020B0604030504040204" pitchFamily="50" charset="-128"/>
                        </a:rPr>
                        <a:t>・体験方法</a:t>
                      </a:r>
                    </a:p>
                  </a:txBody>
                  <a:tcPr marL="68580" marR="68580" marT="0" marB="0" anchor="ctr"/>
                </a:tc>
                <a:tc>
                  <a:txBody>
                    <a:bodyPr/>
                    <a:lstStyle/>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・民間事業者が複数のアプリやサービスを提供して競う</a:t>
                      </a:r>
                    </a:p>
                  </a:txBody>
                  <a:tcPr marL="68580" marR="68580" marT="0" marB="0" anchor="ctr"/>
                </a:tc>
              </a:tr>
              <a:tr h="551652">
                <a:tc>
                  <a:txBody>
                    <a:bodyPr/>
                    <a:lstStyle/>
                    <a:p>
                      <a:pPr algn="ctr">
                        <a:spcAft>
                          <a:spcPts val="0"/>
                        </a:spcAf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実施主体など</a:t>
                      </a:r>
                    </a:p>
                  </a:txBody>
                  <a:tcPr marL="68580" marR="68580" marT="0" marB="0" anchor="ctr"/>
                </a:tc>
                <a:tc>
                  <a:txBody>
                    <a:bodyPr/>
                    <a:lstStyle/>
                    <a:p>
                      <a:pPr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・民間事業者、医療機関、製薬会社など</a:t>
                      </a:r>
                    </a:p>
                  </a:txBody>
                  <a:tcPr marL="68580" marR="68580" marT="0" marB="0" anchor="ctr"/>
                </a:tc>
              </a:tr>
              <a:tr h="3960440">
                <a:tc>
                  <a:txBody>
                    <a:bodyPr/>
                    <a:lstStyle/>
                    <a:p>
                      <a:pPr algn="ctr">
                        <a:spcAft>
                          <a:spcPts val="0"/>
                        </a:spcAf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実施イメージ</a:t>
                      </a:r>
                    </a:p>
                    <a:p>
                      <a:pPr algn="ctr">
                        <a:spcAft>
                          <a:spcPts val="0"/>
                        </a:spcAft>
                      </a:pPr>
                      <a:r>
                        <a:rPr lang="en-US" sz="1200" kern="100">
                          <a:effectLst/>
                          <a:latin typeface="Meiryo UI" panose="020B0604030504040204" pitchFamily="50" charset="-128"/>
                          <a:ea typeface="Meiryo UI" panose="020B0604030504040204" pitchFamily="50" charset="-128"/>
                          <a:cs typeface="Meiryo UI" panose="020B0604030504040204" pitchFamily="50" charset="-128"/>
                        </a:rPr>
                        <a:t> </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tc>
                <a:tc>
                  <a:txBody>
                    <a:bodyPr/>
                    <a:lstStyle/>
                    <a:p>
                      <a:pPr indent="67945" algn="l">
                        <a:spcAft>
                          <a:spcPts val="0"/>
                        </a:spcAft>
                      </a:pPr>
                      <a:endParaRPr lang="en-US"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tc>
              </a:tr>
            </a:tbl>
          </a:graphicData>
        </a:graphic>
      </p:graphicFrame>
      <p:graphicFrame>
        <p:nvGraphicFramePr>
          <p:cNvPr id="5" name="表 4"/>
          <p:cNvGraphicFramePr>
            <a:graphicFrameLocks noGrp="1"/>
          </p:cNvGraphicFramePr>
          <p:nvPr>
            <p:extLst>
              <p:ext uri="{D42A27DB-BD31-4B8C-83A1-F6EECF244321}">
                <p14:modId xmlns:p14="http://schemas.microsoft.com/office/powerpoint/2010/main" val="1666339451"/>
              </p:ext>
            </p:extLst>
          </p:nvPr>
        </p:nvGraphicFramePr>
        <p:xfrm>
          <a:off x="6544816" y="624136"/>
          <a:ext cx="6120680" cy="8640960"/>
        </p:xfrm>
        <a:graphic>
          <a:graphicData uri="http://schemas.openxmlformats.org/drawingml/2006/table">
            <a:tbl>
              <a:tblPr firstRow="1" firstCol="1" bandRow="1">
                <a:tableStyleId>{5C22544A-7EE6-4342-B048-85BDC9FD1C3A}</a:tableStyleId>
              </a:tblPr>
              <a:tblGrid>
                <a:gridCol w="1152128"/>
                <a:gridCol w="4968552"/>
              </a:tblGrid>
              <a:tr h="548511">
                <a:tc>
                  <a:txBody>
                    <a:bodyPr/>
                    <a:lstStyle/>
                    <a:p>
                      <a:pPr algn="ctr">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テーマ</a:t>
                      </a:r>
                    </a:p>
                  </a:txBody>
                  <a:tcPr marL="68580" marR="68580" marT="0" marB="0" anchor="ctr"/>
                </a:tc>
                <a:tc>
                  <a:txBody>
                    <a:bodyPr/>
                    <a:lstStyle/>
                    <a:p>
                      <a:pPr algn="ctr">
                        <a:spcAft>
                          <a:spcPts val="0"/>
                        </a:spcAft>
                      </a:pPr>
                      <a:r>
                        <a:rPr lang="ja-JP" sz="1600" kern="100" dirty="0">
                          <a:effectLst/>
                          <a:latin typeface="Meiryo UI" panose="020B0604030504040204" pitchFamily="50" charset="-128"/>
                          <a:ea typeface="Meiryo UI" panose="020B0604030504040204" pitchFamily="50" charset="-128"/>
                          <a:cs typeface="Meiryo UI" panose="020B0604030504040204" pitchFamily="50" charset="-128"/>
                        </a:rPr>
                        <a:t>産業・技術開発</a:t>
                      </a:r>
                    </a:p>
                  </a:txBody>
                  <a:tcPr marL="68580" marR="68580" marT="0" marB="0" anchor="ctr"/>
                </a:tc>
              </a:tr>
              <a:tr h="387593">
                <a:tc>
                  <a:txBody>
                    <a:bodyPr/>
                    <a:lstStyle/>
                    <a:p>
                      <a:pPr algn="ctr">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主な対象者</a:t>
                      </a:r>
                    </a:p>
                  </a:txBody>
                  <a:tcPr marL="68580" marR="68580" marT="0" marB="0" anchor="ctr"/>
                </a:tc>
                <a:tc>
                  <a:txBody>
                    <a:bodyPr/>
                    <a:lstStyle/>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・企業（特にオープンノベーションを指向する研究開発型企業など）</a:t>
                      </a:r>
                    </a:p>
                  </a:txBody>
                  <a:tcPr marL="68580" marR="68580" marT="0" marB="0" anchor="ctr"/>
                </a:tc>
              </a:tr>
              <a:tr h="1068809">
                <a:tc>
                  <a:txBody>
                    <a:bodyPr/>
                    <a:lstStyle/>
                    <a:p>
                      <a:pPr algn="ctr">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概要</a:t>
                      </a:r>
                    </a:p>
                  </a:txBody>
                  <a:tcPr marL="68580" marR="68580" marT="0" marB="0" anchor="ctr"/>
                </a:tc>
                <a:tc>
                  <a:txBody>
                    <a:bodyPr/>
                    <a:lstStyle/>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環境マネジメント」または「公共インフラ管理」などをテーマとして、プライバシーに十分配慮した上で、各種計測データや、これまでの研究成果などをインターネット上で公開し、オープンな環境での研究開発活動を行ない、可能性と本格化するための課題を明らかにする。</a:t>
                      </a:r>
                    </a:p>
                  </a:txBody>
                  <a:tcPr marL="68580" marR="68580" marT="0" marB="0" anchor="ctr"/>
                </a:tc>
              </a:tr>
              <a:tr h="443359">
                <a:tc>
                  <a:txBody>
                    <a:bodyPr/>
                    <a:lstStyle/>
                    <a:p>
                      <a:pPr algn="ctr">
                        <a:spcAft>
                          <a:spcPts val="0"/>
                        </a:spcAf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想定される場所</a:t>
                      </a:r>
                    </a:p>
                  </a:txBody>
                  <a:tcPr marL="68580" marR="68580" marT="0" marB="0" anchor="ctr"/>
                </a:tc>
                <a:tc>
                  <a:txBody>
                    <a:bodyPr/>
                    <a:lstStyle/>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・世界中の企業・研究機関など</a:t>
                      </a:r>
                    </a:p>
                  </a:txBody>
                  <a:tcPr marL="68580" marR="68580" marT="0" marB="0" anchor="ctr"/>
                </a:tc>
              </a:tr>
              <a:tr h="586457">
                <a:tc>
                  <a:txBody>
                    <a:bodyPr/>
                    <a:lstStyle/>
                    <a:p>
                      <a:pPr algn="ctr">
                        <a:spcAft>
                          <a:spcPts val="0"/>
                        </a:spcAft>
                      </a:pPr>
                      <a:r>
                        <a:rPr lang="en-US" sz="1200" kern="100">
                          <a:effectLst/>
                          <a:latin typeface="Meiryo UI" panose="020B0604030504040204" pitchFamily="50" charset="-128"/>
                          <a:ea typeface="Meiryo UI" panose="020B0604030504040204" pitchFamily="50" charset="-128"/>
                          <a:cs typeface="Meiryo UI" panose="020B0604030504040204" pitchFamily="50" charset="-128"/>
                        </a:rPr>
                        <a:t>PR</a:t>
                      </a:r>
                      <a:r>
                        <a:rPr lang="ja-JP" sz="1200" kern="100">
                          <a:effectLst/>
                          <a:latin typeface="Meiryo UI" panose="020B0604030504040204" pitchFamily="50" charset="-128"/>
                          <a:ea typeface="Meiryo UI" panose="020B0604030504040204" pitchFamily="50" charset="-128"/>
                          <a:cs typeface="Meiryo UI" panose="020B0604030504040204" pitchFamily="50" charset="-128"/>
                        </a:rPr>
                        <a:t>する主な技術・サービス</a:t>
                      </a:r>
                    </a:p>
                  </a:txBody>
                  <a:tcPr marL="68580" marR="68580" marT="0" marB="0" anchor="ctr"/>
                </a:tc>
                <a:tc>
                  <a:txBody>
                    <a:bodyPr/>
                    <a:lstStyle/>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・世界中での情報共有・コミュニケーションツール</a:t>
                      </a:r>
                    </a:p>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・共同開発支援ツール</a:t>
                      </a:r>
                    </a:p>
                  </a:txBody>
                  <a:tcPr marL="68580" marR="68580" marT="0" marB="0" anchor="ctr"/>
                </a:tc>
              </a:tr>
              <a:tr h="493663">
                <a:tc>
                  <a:txBody>
                    <a:bodyPr/>
                    <a:lstStyle/>
                    <a:p>
                      <a:pPr algn="ctr">
                        <a:spcAft>
                          <a:spcPts val="0"/>
                        </a:spcAft>
                      </a:pPr>
                      <a:r>
                        <a:rPr lang="en-US" sz="1200" kern="100">
                          <a:effectLst/>
                          <a:latin typeface="Meiryo UI" panose="020B0604030504040204" pitchFamily="50" charset="-128"/>
                          <a:ea typeface="Meiryo UI" panose="020B0604030504040204" pitchFamily="50" charset="-128"/>
                          <a:cs typeface="Meiryo UI" panose="020B0604030504040204" pitchFamily="50" charset="-128"/>
                        </a:rPr>
                        <a:t>PR</a:t>
                      </a:r>
                      <a:r>
                        <a:rPr lang="ja-JP" sz="1200" kern="100">
                          <a:effectLst/>
                          <a:latin typeface="Meiryo UI" panose="020B0604030504040204" pitchFamily="50" charset="-128"/>
                          <a:ea typeface="Meiryo UI" panose="020B0604030504040204" pitchFamily="50" charset="-128"/>
                          <a:cs typeface="Meiryo UI" panose="020B0604030504040204" pitchFamily="50" charset="-128"/>
                        </a:rPr>
                        <a:t>・体験方法</a:t>
                      </a:r>
                    </a:p>
                  </a:txBody>
                  <a:tcPr marL="68580" marR="68580" marT="0" marB="0" anchor="ctr"/>
                </a:tc>
                <a:tc>
                  <a:txBody>
                    <a:bodyPr/>
                    <a:lstStyle/>
                    <a:p>
                      <a:pPr marL="110490" indent="-110490"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・世界中の企業が成果を出し合い共有し、技術やサービスのイノベーションを創出</a:t>
                      </a:r>
                    </a:p>
                  </a:txBody>
                  <a:tcPr marL="68580" marR="68580" marT="0" marB="0" anchor="ctr"/>
                </a:tc>
              </a:tr>
              <a:tr h="432048">
                <a:tc>
                  <a:txBody>
                    <a:bodyPr/>
                    <a:lstStyle/>
                    <a:p>
                      <a:pPr algn="ctr">
                        <a:spcAft>
                          <a:spcPts val="0"/>
                        </a:spcAf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実施主体など</a:t>
                      </a:r>
                    </a:p>
                  </a:txBody>
                  <a:tcPr marL="68580" marR="68580" marT="0" marB="0" anchor="ctr"/>
                </a:tc>
                <a:tc>
                  <a:txBody>
                    <a:bodyPr/>
                    <a:lstStyle/>
                    <a:p>
                      <a:pPr algn="l">
                        <a:spcAft>
                          <a:spcPts val="0"/>
                        </a:spcAf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・関心がある企業の参加によるオープンコミュニティ</a:t>
                      </a:r>
                    </a:p>
                  </a:txBody>
                  <a:tcPr marL="68580" marR="68580" marT="0" marB="0" anchor="ctr"/>
                </a:tc>
              </a:tr>
              <a:tr h="4680520">
                <a:tc>
                  <a:txBody>
                    <a:bodyPr/>
                    <a:lstStyle/>
                    <a:p>
                      <a:pPr algn="ctr">
                        <a:spcAft>
                          <a:spcPts val="0"/>
                        </a:spcAft>
                      </a:pPr>
                      <a:r>
                        <a:rPr lang="ja-JP" sz="1200" kern="100">
                          <a:effectLst/>
                          <a:latin typeface="Meiryo UI" panose="020B0604030504040204" pitchFamily="50" charset="-128"/>
                          <a:ea typeface="Meiryo UI" panose="020B0604030504040204" pitchFamily="50" charset="-128"/>
                          <a:cs typeface="Meiryo UI" panose="020B0604030504040204" pitchFamily="50" charset="-128"/>
                        </a:rPr>
                        <a:t>実施イメージ</a:t>
                      </a:r>
                    </a:p>
                    <a:p>
                      <a:pPr algn="ctr">
                        <a:spcAft>
                          <a:spcPts val="0"/>
                        </a:spcAft>
                      </a:pPr>
                      <a:r>
                        <a:rPr lang="en-US" sz="1200" kern="100">
                          <a:effectLst/>
                          <a:latin typeface="Meiryo UI" panose="020B0604030504040204" pitchFamily="50" charset="-128"/>
                          <a:ea typeface="Meiryo UI" panose="020B0604030504040204" pitchFamily="50" charset="-128"/>
                          <a:cs typeface="Meiryo UI" panose="020B0604030504040204" pitchFamily="50" charset="-128"/>
                        </a:rPr>
                        <a:t> </a:t>
                      </a:r>
                      <a:endParaRPr lang="ja-JP" sz="12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tc>
                <a:tc>
                  <a:txBody>
                    <a:bodyPr/>
                    <a:lstStyle/>
                    <a:p>
                      <a:pPr indent="67945" algn="l">
                        <a:spcAft>
                          <a:spcPts val="0"/>
                        </a:spcAft>
                      </a:pPr>
                      <a:endParaRPr lang="en-US"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68580" marR="68580" marT="0" marB="0" anchor="ctr"/>
                </a:tc>
              </a:tr>
            </a:tbl>
          </a:graphicData>
        </a:graphic>
      </p:graphicFrame>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4256" y="5592688"/>
            <a:ext cx="4728369" cy="33281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32937" y="5023892"/>
            <a:ext cx="4688543" cy="38028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02374547"/>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2118</TotalTime>
  <Words>5638</Words>
  <Application>Microsoft Office PowerPoint</Application>
  <PresentationFormat>A3 297x420 mm</PresentationFormat>
  <Paragraphs>588</Paragraphs>
  <Slides>10</Slides>
  <Notes>0</Notes>
  <HiddenSlides>0</HiddenSlides>
  <MMClips>0</MMClips>
  <ScaleCrop>false</ScaleCrop>
  <HeadingPairs>
    <vt:vector size="4" baseType="variant">
      <vt:variant>
        <vt:lpstr>テーマ</vt:lpstr>
      </vt:variant>
      <vt:variant>
        <vt:i4>1</vt:i4>
      </vt:variant>
      <vt:variant>
        <vt:lpstr>スライド タイトル</vt:lpstr>
      </vt:variant>
      <vt:variant>
        <vt:i4>10</vt:i4>
      </vt:variant>
    </vt:vector>
  </HeadingPairs>
  <TitlesOfParts>
    <vt:vector size="11" baseType="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村上　文洋</dc:creator>
  <cp:lastModifiedBy>総務省</cp:lastModifiedBy>
  <cp:revision>243</cp:revision>
  <cp:lastPrinted>2015-02-25T12:18:27Z</cp:lastPrinted>
  <dcterms:created xsi:type="dcterms:W3CDTF">2015-02-17T11:32:52Z</dcterms:created>
  <dcterms:modified xsi:type="dcterms:W3CDTF">2015-06-02T07:37:39Z</dcterms:modified>
</cp:coreProperties>
</file>