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sldIdLst>
    <p:sldId id="256" r:id="rId2"/>
  </p:sldIdLst>
  <p:sldSz cx="9144000" cy="6858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1" autoAdjust="0"/>
    <p:restoredTop sz="94622" autoAdjust="0"/>
  </p:normalViewPr>
  <p:slideViewPr>
    <p:cSldViewPr>
      <p:cViewPr>
        <p:scale>
          <a:sx n="100" d="100"/>
          <a:sy n="100" d="100"/>
        </p:scale>
        <p:origin x="-1104" y="4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56183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56495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97988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93211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053999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2015/7/28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217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2015/7/28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934066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2015/7/28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87379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2015/7/28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851982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2015/7/28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062984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FF40829-487A-4A77-A7EF-5BB957685D08}" type="datetimeFigureOut">
              <a:rPr kumimoji="1" lang="ja-JP" altLang="en-US" smtClean="0"/>
              <a:t>2015/7/28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184504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FF40829-487A-4A77-A7EF-5BB957685D08}" type="datetimeFigureOut">
              <a:rPr kumimoji="1" lang="ja-JP" altLang="en-US" smtClean="0"/>
              <a:t>2015/7/28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380D68C-BF40-4ABE-A479-99B2E7CFB3E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033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直線コネクタ 4"/>
          <p:cNvCxnSpPr/>
          <p:nvPr/>
        </p:nvCxnSpPr>
        <p:spPr>
          <a:xfrm>
            <a:off x="0" y="908720"/>
            <a:ext cx="9144000" cy="0"/>
          </a:xfrm>
          <a:prstGeom prst="line">
            <a:avLst/>
          </a:prstGeom>
          <a:ln w="50800" cmpd="thickThin">
            <a:solidFill>
              <a:schemeClr val="accent6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251520" y="116632"/>
            <a:ext cx="878497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関　連　研　究　開　発　等　相　関　図</a:t>
            </a:r>
            <a:endParaRPr kumimoji="1" lang="en-US" altLang="ja-JP" sz="20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  <a:p>
            <a:pPr algn="ctr"/>
            <a:r>
              <a:rPr lang="ja-JP" altLang="en-US" sz="20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n-ea"/>
              </a:rPr>
              <a:t>（研　究　開　発　課　題　名）</a:t>
            </a:r>
            <a:endParaRPr kumimoji="1" lang="ja-JP" altLang="en-US" sz="20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+mn-ea"/>
            </a:endParaRPr>
          </a:p>
        </p:txBody>
      </p:sp>
      <p:cxnSp>
        <p:nvCxnSpPr>
          <p:cNvPr id="8" name="直線矢印コネクタ 7"/>
          <p:cNvCxnSpPr/>
          <p:nvPr/>
        </p:nvCxnSpPr>
        <p:spPr>
          <a:xfrm>
            <a:off x="0" y="6381328"/>
            <a:ext cx="8892480" cy="0"/>
          </a:xfrm>
          <a:prstGeom prst="straightConnector1">
            <a:avLst/>
          </a:prstGeom>
          <a:ln w="28575">
            <a:solidFill>
              <a:schemeClr val="tx2">
                <a:lumMod val="75000"/>
              </a:schemeClr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/>
          <p:cNvCxnSpPr/>
          <p:nvPr/>
        </p:nvCxnSpPr>
        <p:spPr>
          <a:xfrm>
            <a:off x="3491880" y="935293"/>
            <a:ext cx="0" cy="5472608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テキスト ボックス 14"/>
          <p:cNvSpPr txBox="1"/>
          <p:nvPr/>
        </p:nvSpPr>
        <p:spPr>
          <a:xfrm>
            <a:off x="2807804" y="6407901"/>
            <a:ext cx="19442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dirty="0" smtClean="0"/>
              <a:t>2015</a:t>
            </a:r>
            <a:r>
              <a:rPr kumimoji="1" lang="ja-JP" altLang="en-US" dirty="0" smtClean="0"/>
              <a:t>年</a:t>
            </a:r>
            <a:r>
              <a:rPr kumimoji="1" lang="en-US" altLang="ja-JP" dirty="0" smtClean="0"/>
              <a:t>9</a:t>
            </a:r>
            <a:r>
              <a:rPr kumimoji="1" lang="ja-JP" altLang="en-US" dirty="0" smtClean="0"/>
              <a:t>月</a:t>
            </a:r>
            <a:endParaRPr kumimoji="1" lang="ja-JP" altLang="en-US" dirty="0"/>
          </a:p>
        </p:txBody>
      </p:sp>
      <p:sp>
        <p:nvSpPr>
          <p:cNvPr id="16" name="正方形/長方形 15"/>
          <p:cNvSpPr/>
          <p:nvPr/>
        </p:nvSpPr>
        <p:spPr>
          <a:xfrm>
            <a:off x="4789569" y="3343005"/>
            <a:ext cx="1080000" cy="947701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smtClean="0"/>
              <a:t>2016</a:t>
            </a:r>
          </a:p>
          <a:p>
            <a:pPr algn="ctr"/>
            <a:r>
              <a:rPr lang="en-US" altLang="ja-JP" sz="1400" b="1" dirty="0" smtClean="0"/>
              <a:t>SCOPE</a:t>
            </a:r>
          </a:p>
          <a:p>
            <a:pPr algn="ctr"/>
            <a:r>
              <a:rPr lang="ja-JP" altLang="en-US" sz="1400" b="1" dirty="0" smtClean="0"/>
              <a:t>フェーズ</a:t>
            </a:r>
            <a:r>
              <a:rPr lang="en-US" altLang="ja-JP" sz="1400" b="1" dirty="0" smtClean="0"/>
              <a:t>Ⅱ</a:t>
            </a:r>
            <a:br>
              <a:rPr lang="en-US" altLang="ja-JP" sz="1400" b="1" dirty="0" smtClean="0"/>
            </a:br>
            <a:r>
              <a:rPr lang="en-US" altLang="ja-JP" sz="1400" b="1" dirty="0" smtClean="0"/>
              <a:t>3,000</a:t>
            </a:r>
            <a:r>
              <a:rPr lang="ja-JP" altLang="en-US" sz="1400" b="1" dirty="0" smtClean="0"/>
              <a:t>万円</a:t>
            </a:r>
            <a:endParaRPr lang="en-US" altLang="ja-JP" sz="1400" b="1" dirty="0" smtClean="0"/>
          </a:p>
        </p:txBody>
      </p:sp>
      <p:sp>
        <p:nvSpPr>
          <p:cNvPr id="17" name="正方形/長方形 16"/>
          <p:cNvSpPr/>
          <p:nvPr/>
        </p:nvSpPr>
        <p:spPr>
          <a:xfrm>
            <a:off x="1336489" y="1033548"/>
            <a:ext cx="2620516" cy="576064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/>
              <a:t>2013</a:t>
            </a:r>
            <a:r>
              <a:rPr kumimoji="1" lang="ja-JP" altLang="en-US" sz="1000" dirty="0" smtClean="0"/>
              <a:t>～</a:t>
            </a:r>
            <a:r>
              <a:rPr kumimoji="1" lang="en-US" altLang="ja-JP" sz="1000" dirty="0" smtClean="0"/>
              <a:t>2015</a:t>
            </a:r>
          </a:p>
          <a:p>
            <a:pPr algn="ctr"/>
            <a:r>
              <a:rPr lang="en-US" altLang="ja-JP" sz="1000" dirty="0" smtClean="0"/>
              <a:t>SCOPE</a:t>
            </a:r>
            <a:r>
              <a:rPr lang="ja-JP" altLang="en-US" sz="1000" dirty="0" smtClean="0"/>
              <a:t>以外の競争的資金　代表者　</a:t>
            </a:r>
            <a:r>
              <a:rPr lang="en-US" altLang="ja-JP" sz="1000" dirty="0" smtClean="0"/>
              <a:t>500</a:t>
            </a:r>
            <a:r>
              <a:rPr lang="ja-JP" altLang="en-US" sz="1000" dirty="0" smtClean="0"/>
              <a:t>万円</a:t>
            </a:r>
            <a:endParaRPr lang="en-US" altLang="ja-JP" sz="1000" dirty="0" smtClean="0"/>
          </a:p>
          <a:p>
            <a:pPr algn="ctr"/>
            <a:r>
              <a:rPr kumimoji="1" lang="ja-JP" altLang="en-US" sz="1000" dirty="0"/>
              <a:t>＊＊</a:t>
            </a:r>
            <a:r>
              <a:rPr kumimoji="1" lang="ja-JP" altLang="en-US" sz="1000" dirty="0" smtClean="0"/>
              <a:t>の基礎</a:t>
            </a:r>
            <a:r>
              <a:rPr lang="ja-JP" altLang="en-US" sz="1000" dirty="0"/>
              <a:t>研究</a:t>
            </a:r>
            <a:endParaRPr kumimoji="1" lang="ja-JP" altLang="en-US" sz="1000" dirty="0"/>
          </a:p>
        </p:txBody>
      </p:sp>
      <p:sp>
        <p:nvSpPr>
          <p:cNvPr id="19" name="正方形/長方形 18"/>
          <p:cNvSpPr/>
          <p:nvPr/>
        </p:nvSpPr>
        <p:spPr>
          <a:xfrm>
            <a:off x="2049232" y="1700808"/>
            <a:ext cx="3124573" cy="57450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/>
              <a:t>2014</a:t>
            </a:r>
            <a:r>
              <a:rPr kumimoji="1" lang="ja-JP" altLang="en-US" sz="1000" dirty="0" smtClean="0"/>
              <a:t>～</a:t>
            </a:r>
            <a:r>
              <a:rPr kumimoji="1" lang="en-US" altLang="ja-JP" sz="1000" dirty="0" smtClean="0"/>
              <a:t>2016</a:t>
            </a:r>
          </a:p>
          <a:p>
            <a:pPr algn="ctr"/>
            <a:r>
              <a:rPr lang="ja-JP" altLang="en-US" sz="1000" dirty="0" smtClean="0"/>
              <a:t>競争的資金以外の研究開発資金 代表者　</a:t>
            </a:r>
            <a:r>
              <a:rPr lang="en-US" altLang="ja-JP" sz="1000" dirty="0" smtClean="0"/>
              <a:t>2,500</a:t>
            </a:r>
            <a:r>
              <a:rPr lang="ja-JP" altLang="en-US" sz="1000" dirty="0" smtClean="0"/>
              <a:t>万円</a:t>
            </a:r>
            <a:endParaRPr lang="en-US" altLang="ja-JP" sz="1000" dirty="0" smtClean="0"/>
          </a:p>
          <a:p>
            <a:pPr algn="ctr"/>
            <a:r>
              <a:rPr kumimoji="1" lang="ja-JP" altLang="en-US" sz="1000" dirty="0"/>
              <a:t>＊＊</a:t>
            </a:r>
            <a:r>
              <a:rPr kumimoji="1" lang="ja-JP" altLang="en-US" sz="1000" dirty="0" smtClean="0"/>
              <a:t>の要素開発</a:t>
            </a:r>
            <a:endParaRPr kumimoji="1" lang="ja-JP" altLang="en-US" sz="1000" dirty="0"/>
          </a:p>
        </p:txBody>
      </p:sp>
      <p:sp>
        <p:nvSpPr>
          <p:cNvPr id="20" name="正方形/長方形 19"/>
          <p:cNvSpPr/>
          <p:nvPr/>
        </p:nvSpPr>
        <p:spPr>
          <a:xfrm>
            <a:off x="1103629" y="5936071"/>
            <a:ext cx="864096" cy="36004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論文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1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766719" y="2476859"/>
            <a:ext cx="1666318" cy="57450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/>
              <a:t>2013</a:t>
            </a:r>
            <a:r>
              <a:rPr kumimoji="1" lang="ja-JP" altLang="en-US" sz="1000" dirty="0" smtClean="0"/>
              <a:t>～</a:t>
            </a:r>
            <a:r>
              <a:rPr kumimoji="1" lang="en-US" altLang="ja-JP" sz="1000" dirty="0" smtClean="0"/>
              <a:t>2014</a:t>
            </a:r>
          </a:p>
          <a:p>
            <a:pPr algn="ctr"/>
            <a:r>
              <a:rPr lang="ja-JP" altLang="en-US" sz="1000" dirty="0" smtClean="0"/>
              <a:t>大学内予算　</a:t>
            </a:r>
            <a:r>
              <a:rPr lang="en-US" altLang="ja-JP" sz="1000" dirty="0" smtClean="0"/>
              <a:t>200</a:t>
            </a:r>
            <a:r>
              <a:rPr lang="ja-JP" altLang="en-US" sz="1000" dirty="0" smtClean="0"/>
              <a:t>万円</a:t>
            </a:r>
            <a:endParaRPr lang="en-US" altLang="ja-JP" sz="1000" dirty="0" smtClean="0"/>
          </a:p>
          <a:p>
            <a:pPr algn="ctr"/>
            <a:r>
              <a:rPr kumimoji="1" lang="ja-JP" altLang="en-US" sz="1000" dirty="0"/>
              <a:t>＊＊</a:t>
            </a:r>
            <a:r>
              <a:rPr kumimoji="1" lang="ja-JP" altLang="en-US" sz="1000" dirty="0" smtClean="0"/>
              <a:t>の基礎研究</a:t>
            </a:r>
            <a:endParaRPr kumimoji="1" lang="ja-JP" altLang="en-US" sz="1000" dirty="0"/>
          </a:p>
        </p:txBody>
      </p:sp>
      <p:sp>
        <p:nvSpPr>
          <p:cNvPr id="22" name="正方形/長方形 21"/>
          <p:cNvSpPr/>
          <p:nvPr/>
        </p:nvSpPr>
        <p:spPr>
          <a:xfrm>
            <a:off x="3566979" y="2476859"/>
            <a:ext cx="2445181" cy="574507"/>
          </a:xfrm>
          <a:prstGeom prst="rect">
            <a:avLst/>
          </a:prstGeom>
          <a:solidFill>
            <a:schemeClr val="tx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/>
              <a:t>2015</a:t>
            </a:r>
            <a:r>
              <a:rPr kumimoji="1" lang="ja-JP" altLang="en-US" sz="1000" dirty="0" smtClean="0"/>
              <a:t>～</a:t>
            </a:r>
            <a:r>
              <a:rPr kumimoji="1" lang="en-US" altLang="ja-JP" sz="1000" dirty="0" smtClean="0"/>
              <a:t>2018</a:t>
            </a:r>
          </a:p>
          <a:p>
            <a:pPr algn="ctr"/>
            <a:r>
              <a:rPr lang="ja-JP" altLang="en-US" sz="1000" dirty="0" smtClean="0"/>
              <a:t>大学内特別予算　</a:t>
            </a:r>
            <a:r>
              <a:rPr lang="en-US" altLang="ja-JP" sz="1000" dirty="0" smtClean="0"/>
              <a:t>1,000</a:t>
            </a:r>
            <a:r>
              <a:rPr lang="ja-JP" altLang="en-US" sz="1000" dirty="0" smtClean="0"/>
              <a:t>万円</a:t>
            </a:r>
            <a:endParaRPr lang="en-US" altLang="ja-JP" sz="1000" dirty="0" smtClean="0"/>
          </a:p>
          <a:p>
            <a:pPr algn="ctr"/>
            <a:r>
              <a:rPr kumimoji="1" lang="ja-JP" altLang="en-US" sz="1000" dirty="0"/>
              <a:t>＊＊</a:t>
            </a:r>
            <a:r>
              <a:rPr kumimoji="1" lang="ja-JP" altLang="en-US" sz="1000" dirty="0" smtClean="0"/>
              <a:t>の応用研究</a:t>
            </a:r>
            <a:endParaRPr kumimoji="1" lang="ja-JP" altLang="en-US" sz="1000" dirty="0"/>
          </a:p>
        </p:txBody>
      </p:sp>
      <p:sp>
        <p:nvSpPr>
          <p:cNvPr id="23" name="正方形/長方形 22"/>
          <p:cNvSpPr/>
          <p:nvPr/>
        </p:nvSpPr>
        <p:spPr>
          <a:xfrm>
            <a:off x="2434536" y="5926671"/>
            <a:ext cx="864096" cy="3793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論文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2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4" name="正方形/長方形 23"/>
          <p:cNvSpPr/>
          <p:nvPr/>
        </p:nvSpPr>
        <p:spPr>
          <a:xfrm>
            <a:off x="3866342" y="5916734"/>
            <a:ext cx="864096" cy="37937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論文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3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5" name="正方形/長方形 24"/>
          <p:cNvSpPr/>
          <p:nvPr/>
        </p:nvSpPr>
        <p:spPr>
          <a:xfrm>
            <a:off x="5368437" y="5908721"/>
            <a:ext cx="864096" cy="395401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論文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4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7" name="正方形/長方形 26"/>
          <p:cNvSpPr/>
          <p:nvPr/>
        </p:nvSpPr>
        <p:spPr>
          <a:xfrm>
            <a:off x="1334671" y="5424073"/>
            <a:ext cx="864096" cy="3671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受賞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1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8" name="正方形/長方形 27"/>
          <p:cNvSpPr/>
          <p:nvPr/>
        </p:nvSpPr>
        <p:spPr>
          <a:xfrm>
            <a:off x="2589636" y="5424073"/>
            <a:ext cx="864096" cy="367104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 smtClean="0">
                <a:solidFill>
                  <a:schemeClr val="tx1"/>
                </a:solidFill>
              </a:rPr>
              <a:t>受賞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2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9" name="正方形/長方形 28"/>
          <p:cNvSpPr/>
          <p:nvPr/>
        </p:nvSpPr>
        <p:spPr>
          <a:xfrm>
            <a:off x="2268578" y="4909198"/>
            <a:ext cx="864096" cy="3671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知財</a:t>
            </a:r>
            <a:r>
              <a:rPr kumimoji="1" lang="en-US" altLang="ja-JP" sz="1000" dirty="0" smtClean="0">
                <a:solidFill>
                  <a:schemeClr val="tx1"/>
                </a:solidFill>
              </a:rPr>
              <a:t>1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30" name="正方形/長方形 29"/>
          <p:cNvSpPr/>
          <p:nvPr/>
        </p:nvSpPr>
        <p:spPr>
          <a:xfrm>
            <a:off x="3948208" y="4909198"/>
            <a:ext cx="864096" cy="367104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000" dirty="0">
                <a:solidFill>
                  <a:schemeClr val="tx1"/>
                </a:solidFill>
              </a:rPr>
              <a:t>知</a:t>
            </a:r>
            <a:r>
              <a:rPr lang="ja-JP" altLang="en-US" sz="1000" dirty="0" smtClean="0">
                <a:solidFill>
                  <a:schemeClr val="tx1"/>
                </a:solidFill>
              </a:rPr>
              <a:t>財</a:t>
            </a:r>
            <a:r>
              <a:rPr lang="en-US" altLang="ja-JP" sz="1000" dirty="0" smtClean="0">
                <a:solidFill>
                  <a:schemeClr val="tx1"/>
                </a:solidFill>
              </a:rPr>
              <a:t>2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31" name="四角形吹き出し 30"/>
          <p:cNvSpPr/>
          <p:nvPr/>
        </p:nvSpPr>
        <p:spPr>
          <a:xfrm>
            <a:off x="60060" y="5854215"/>
            <a:ext cx="898030" cy="360040"/>
          </a:xfrm>
          <a:prstGeom prst="wedgeRectCallout">
            <a:avLst>
              <a:gd name="adj1" fmla="val 65146"/>
              <a:gd name="adj2" fmla="val 11101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主要な関係論文実績・予定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32" name="四角形吹き出し 31"/>
          <p:cNvSpPr/>
          <p:nvPr/>
        </p:nvSpPr>
        <p:spPr>
          <a:xfrm>
            <a:off x="459998" y="5276302"/>
            <a:ext cx="693018" cy="360040"/>
          </a:xfrm>
          <a:prstGeom prst="wedgeRectCallout">
            <a:avLst>
              <a:gd name="adj1" fmla="val 77548"/>
              <a:gd name="adj2" fmla="val 32266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論文賞等の受賞実績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33" name="四角形吹き出し 32"/>
          <p:cNvSpPr/>
          <p:nvPr/>
        </p:nvSpPr>
        <p:spPr>
          <a:xfrm>
            <a:off x="1256995" y="4732710"/>
            <a:ext cx="792237" cy="360040"/>
          </a:xfrm>
          <a:prstGeom prst="wedgeRectCallout">
            <a:avLst>
              <a:gd name="adj1" fmla="val 74290"/>
              <a:gd name="adj2" fmla="val 42592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特許等実績・予定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34" name="四角形吹き出し 33"/>
          <p:cNvSpPr/>
          <p:nvPr/>
        </p:nvSpPr>
        <p:spPr>
          <a:xfrm>
            <a:off x="209948" y="1454289"/>
            <a:ext cx="882960" cy="360040"/>
          </a:xfrm>
          <a:prstGeom prst="wedgeRectCallout">
            <a:avLst>
              <a:gd name="adj1" fmla="val 74595"/>
              <a:gd name="adj2" fmla="val 17148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外部資金による関連研究開発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36" name="四角形吹き出し 35"/>
          <p:cNvSpPr/>
          <p:nvPr/>
        </p:nvSpPr>
        <p:spPr>
          <a:xfrm>
            <a:off x="651764" y="2435513"/>
            <a:ext cx="903730" cy="360040"/>
          </a:xfrm>
          <a:prstGeom prst="wedgeRectCallout">
            <a:avLst>
              <a:gd name="adj1" fmla="val 69871"/>
              <a:gd name="adj2" fmla="val 5342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自機関予算による関連研究開発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37" name="正方形/長方形 36"/>
          <p:cNvSpPr/>
          <p:nvPr/>
        </p:nvSpPr>
        <p:spPr>
          <a:xfrm>
            <a:off x="6385261" y="1641609"/>
            <a:ext cx="2288825" cy="74216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ja-JP" sz="1200" dirty="0" smtClean="0">
                <a:solidFill>
                  <a:schemeClr val="tx1"/>
                </a:solidFill>
              </a:rPr>
              <a:t>2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018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～</a:t>
            </a:r>
            <a:r>
              <a:rPr kumimoji="1" lang="en-US" altLang="ja-JP" sz="1200" dirty="0" smtClean="0">
                <a:solidFill>
                  <a:schemeClr val="tx1"/>
                </a:solidFill>
              </a:rPr>
              <a:t>2020</a:t>
            </a: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事業化に必要な追加研究資金</a:t>
            </a:r>
            <a:r>
              <a:rPr lang="en-US" altLang="ja-JP" sz="1200" dirty="0" smtClean="0">
                <a:solidFill>
                  <a:schemeClr val="tx1"/>
                </a:solidFill>
              </a:rPr>
              <a:t>7,000</a:t>
            </a:r>
            <a:r>
              <a:rPr lang="ja-JP" altLang="en-US" sz="1200" dirty="0" smtClean="0">
                <a:solidFill>
                  <a:schemeClr val="tx1"/>
                </a:solidFill>
              </a:rPr>
              <a:t>万円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＊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＊に関するシステム展開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9" name="正方形/長方形 38"/>
          <p:cNvSpPr/>
          <p:nvPr/>
        </p:nvSpPr>
        <p:spPr>
          <a:xfrm>
            <a:off x="6702727" y="3264003"/>
            <a:ext cx="1973339" cy="87808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dirty="0" smtClean="0">
                <a:solidFill>
                  <a:schemeClr val="tx1"/>
                </a:solidFill>
              </a:rPr>
              <a:t>2019</a:t>
            </a:r>
            <a:r>
              <a:rPr kumimoji="1" lang="ja-JP" altLang="en-US" sz="1200" dirty="0" smtClean="0">
                <a:solidFill>
                  <a:schemeClr val="tx1"/>
                </a:solidFill>
              </a:rPr>
              <a:t>～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事業化に向けた実証実験に必要な資金　</a:t>
            </a:r>
            <a:r>
              <a:rPr lang="en-US" altLang="ja-JP" sz="1200" dirty="0">
                <a:solidFill>
                  <a:schemeClr val="tx1"/>
                </a:solidFill>
              </a:rPr>
              <a:t>5</a:t>
            </a:r>
            <a:r>
              <a:rPr lang="en-US" altLang="ja-JP" sz="1200" dirty="0" smtClean="0">
                <a:solidFill>
                  <a:schemeClr val="tx1"/>
                </a:solidFill>
              </a:rPr>
              <a:t>,000</a:t>
            </a:r>
            <a:r>
              <a:rPr lang="ja-JP" altLang="en-US" sz="1200" dirty="0" smtClean="0">
                <a:solidFill>
                  <a:schemeClr val="tx1"/>
                </a:solidFill>
              </a:rPr>
              <a:t>万円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＊＊の実証実験</a:t>
            </a:r>
            <a:endParaRPr kumimoji="1" lang="ja-JP" altLang="en-US" sz="1200" dirty="0">
              <a:solidFill>
                <a:schemeClr val="tx1"/>
              </a:solidFill>
            </a:endParaRPr>
          </a:p>
        </p:txBody>
      </p:sp>
      <p:sp>
        <p:nvSpPr>
          <p:cNvPr id="35" name="四角形吹き出し 34"/>
          <p:cNvSpPr/>
          <p:nvPr/>
        </p:nvSpPr>
        <p:spPr>
          <a:xfrm>
            <a:off x="6644040" y="6483375"/>
            <a:ext cx="576064" cy="218383"/>
          </a:xfrm>
          <a:prstGeom prst="wedgeRectCallout">
            <a:avLst>
              <a:gd name="adj1" fmla="val 69871"/>
              <a:gd name="adj2" fmla="val 5342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000" dirty="0" smtClean="0">
                <a:solidFill>
                  <a:schemeClr val="tx1"/>
                </a:solidFill>
              </a:rPr>
              <a:t>注釈</a:t>
            </a:r>
            <a:endParaRPr kumimoji="1" lang="ja-JP" altLang="en-US" sz="1000" dirty="0">
              <a:solidFill>
                <a:schemeClr val="tx1"/>
              </a:solidFill>
            </a:endParaRPr>
          </a:p>
        </p:txBody>
      </p:sp>
      <p:sp>
        <p:nvSpPr>
          <p:cNvPr id="2" name="テキスト ボックス 1"/>
          <p:cNvSpPr txBox="1"/>
          <p:nvPr/>
        </p:nvSpPr>
        <p:spPr>
          <a:xfrm>
            <a:off x="7308304" y="6468313"/>
            <a:ext cx="12182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/>
              <a:t>提出時には全ての注釈を削除してください。</a:t>
            </a:r>
            <a:endParaRPr kumimoji="1" lang="ja-JP" altLang="en-US" sz="900" dirty="0"/>
          </a:p>
        </p:txBody>
      </p:sp>
      <p:cxnSp>
        <p:nvCxnSpPr>
          <p:cNvPr id="42" name="直線矢印コネクタ 41"/>
          <p:cNvCxnSpPr>
            <a:stCxn id="16" idx="3"/>
            <a:endCxn id="39" idx="1"/>
          </p:cNvCxnSpPr>
          <p:nvPr/>
        </p:nvCxnSpPr>
        <p:spPr>
          <a:xfrm flipV="1">
            <a:off x="5869569" y="3703045"/>
            <a:ext cx="833158" cy="113811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直線矢印コネクタ 42"/>
          <p:cNvCxnSpPr>
            <a:stCxn id="16" idx="3"/>
          </p:cNvCxnSpPr>
          <p:nvPr/>
        </p:nvCxnSpPr>
        <p:spPr>
          <a:xfrm flipV="1">
            <a:off x="5869569" y="2383774"/>
            <a:ext cx="774471" cy="1433082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正方形/長方形 43"/>
          <p:cNvSpPr/>
          <p:nvPr/>
        </p:nvSpPr>
        <p:spPr>
          <a:xfrm>
            <a:off x="85622" y="3887229"/>
            <a:ext cx="1250867" cy="482083"/>
          </a:xfrm>
          <a:prstGeom prst="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000" dirty="0" smtClean="0">
                <a:solidFill>
                  <a:schemeClr val="bg1"/>
                </a:solidFill>
              </a:rPr>
              <a:t>2010</a:t>
            </a:r>
            <a:r>
              <a:rPr kumimoji="1" lang="ja-JP" altLang="en-US" sz="1000" dirty="0" smtClean="0">
                <a:solidFill>
                  <a:schemeClr val="bg1"/>
                </a:solidFill>
              </a:rPr>
              <a:t>年頃</a:t>
            </a:r>
            <a:endParaRPr kumimoji="1" lang="en-US" altLang="ja-JP" sz="1000" dirty="0" smtClean="0">
              <a:solidFill>
                <a:schemeClr val="bg1"/>
              </a:solidFill>
            </a:endParaRPr>
          </a:p>
          <a:p>
            <a:pPr algn="ctr"/>
            <a:r>
              <a:rPr lang="ja-JP" altLang="en-US" sz="1000" dirty="0">
                <a:solidFill>
                  <a:schemeClr val="bg1"/>
                </a:solidFill>
              </a:rPr>
              <a:t>＊</a:t>
            </a:r>
            <a:r>
              <a:rPr lang="ja-JP" altLang="en-US" sz="1000" dirty="0" smtClean="0">
                <a:solidFill>
                  <a:schemeClr val="bg1"/>
                </a:solidFill>
              </a:rPr>
              <a:t>＊の研究</a:t>
            </a:r>
            <a:endParaRPr kumimoji="1" lang="ja-JP" altLang="en-US" sz="1000" dirty="0">
              <a:solidFill>
                <a:schemeClr val="bg1"/>
              </a:solidFill>
            </a:endParaRPr>
          </a:p>
        </p:txBody>
      </p:sp>
      <p:sp>
        <p:nvSpPr>
          <p:cNvPr id="45" name="四角形吹き出し 44"/>
          <p:cNvSpPr/>
          <p:nvPr/>
        </p:nvSpPr>
        <p:spPr>
          <a:xfrm>
            <a:off x="565561" y="3343005"/>
            <a:ext cx="785058" cy="360040"/>
          </a:xfrm>
          <a:prstGeom prst="wedgeRectCallout">
            <a:avLst>
              <a:gd name="adj1" fmla="val -44413"/>
              <a:gd name="adj2" fmla="val 97528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800" dirty="0">
                <a:solidFill>
                  <a:schemeClr val="tx1"/>
                </a:solidFill>
              </a:rPr>
              <a:t>起源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46" name="四角形吹き出し 45"/>
          <p:cNvSpPr/>
          <p:nvPr/>
        </p:nvSpPr>
        <p:spPr>
          <a:xfrm>
            <a:off x="7995053" y="345440"/>
            <a:ext cx="1018493" cy="533963"/>
          </a:xfrm>
          <a:prstGeom prst="wedgeRectCallout">
            <a:avLst>
              <a:gd name="adj1" fmla="val -37654"/>
              <a:gd name="adj2" fmla="val 76698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 smtClean="0">
                <a:solidFill>
                  <a:srgbClr val="FF0000"/>
                </a:solidFill>
              </a:rPr>
              <a:t>記入例</a:t>
            </a:r>
            <a:endParaRPr kumimoji="1"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49" name="四角形吹き出し 48"/>
          <p:cNvSpPr/>
          <p:nvPr/>
        </p:nvSpPr>
        <p:spPr>
          <a:xfrm>
            <a:off x="7282331" y="2668333"/>
            <a:ext cx="1119049" cy="474573"/>
          </a:xfrm>
          <a:prstGeom prst="wedgeRectCallout">
            <a:avLst>
              <a:gd name="adj1" fmla="val -36873"/>
              <a:gd name="adj2" fmla="val 7354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成果の事業化や</a:t>
            </a:r>
            <a:r>
              <a:rPr kumimoji="1" lang="en-US" altLang="ja-JP" sz="800" dirty="0" smtClean="0">
                <a:solidFill>
                  <a:schemeClr val="tx1"/>
                </a:solidFill>
              </a:rPr>
              <a:t/>
            </a:r>
            <a:br>
              <a:rPr kumimoji="1" lang="en-US" altLang="ja-JP" sz="800" dirty="0" smtClean="0">
                <a:solidFill>
                  <a:schemeClr val="tx1"/>
                </a:solidFill>
              </a:rPr>
            </a:br>
            <a:r>
              <a:rPr kumimoji="1" lang="ja-JP" altLang="en-US" sz="800" dirty="0" smtClean="0">
                <a:solidFill>
                  <a:schemeClr val="tx1"/>
                </a:solidFill>
              </a:rPr>
              <a:t>社会への直接還元を踏まえた取り組み②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64" name="正方形/長方形 63"/>
          <p:cNvSpPr/>
          <p:nvPr/>
        </p:nvSpPr>
        <p:spPr>
          <a:xfrm>
            <a:off x="3635896" y="3342709"/>
            <a:ext cx="1080000" cy="947996"/>
          </a:xfrm>
          <a:prstGeom prst="rect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1400" b="1" dirty="0" smtClean="0"/>
              <a:t>2015</a:t>
            </a:r>
            <a:br>
              <a:rPr kumimoji="1" lang="en-US" altLang="ja-JP" sz="1400" b="1" dirty="0" smtClean="0"/>
            </a:br>
            <a:r>
              <a:rPr lang="en-US" altLang="ja-JP" sz="1400" b="1" dirty="0" smtClean="0"/>
              <a:t>SCOPE</a:t>
            </a:r>
          </a:p>
          <a:p>
            <a:pPr algn="ctr"/>
            <a:r>
              <a:rPr lang="en-US" altLang="ja-JP" sz="1400" b="1" dirty="0" smtClean="0"/>
              <a:t> </a:t>
            </a:r>
            <a:r>
              <a:rPr lang="ja-JP" altLang="en-US" sz="1400" b="1" dirty="0" smtClean="0"/>
              <a:t>フェーズ</a:t>
            </a:r>
            <a:r>
              <a:rPr lang="en-US" altLang="ja-JP" sz="1400" b="1" dirty="0" smtClean="0"/>
              <a:t>Ⅰ</a:t>
            </a:r>
          </a:p>
          <a:p>
            <a:pPr algn="ctr"/>
            <a:r>
              <a:rPr lang="en-US" altLang="ja-JP" sz="1400" b="1" dirty="0" smtClean="0"/>
              <a:t>500</a:t>
            </a:r>
            <a:r>
              <a:rPr lang="ja-JP" altLang="en-US" sz="1400" b="1" dirty="0" smtClean="0"/>
              <a:t>万円</a:t>
            </a:r>
            <a:endParaRPr lang="en-US" altLang="ja-JP" sz="1400" b="1" dirty="0" smtClean="0"/>
          </a:p>
        </p:txBody>
      </p:sp>
      <p:sp>
        <p:nvSpPr>
          <p:cNvPr id="100" name="正方形/長方形 99"/>
          <p:cNvSpPr/>
          <p:nvPr/>
        </p:nvSpPr>
        <p:spPr>
          <a:xfrm>
            <a:off x="7012351" y="5135583"/>
            <a:ext cx="1973339" cy="1064453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1200" smtClean="0">
                <a:solidFill>
                  <a:schemeClr val="tx1"/>
                </a:solidFill>
              </a:rPr>
              <a:t>2020</a:t>
            </a:r>
            <a:r>
              <a:rPr kumimoji="1" lang="ja-JP" altLang="en-US" sz="1200" smtClean="0">
                <a:solidFill>
                  <a:schemeClr val="tx1"/>
                </a:solidFill>
              </a:rPr>
              <a:t>～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研究成果に基づく商品のサンプル出荷</a:t>
            </a:r>
            <a:endParaRPr lang="en-US" altLang="ja-JP" sz="1200" dirty="0" smtClean="0">
              <a:solidFill>
                <a:schemeClr val="tx1"/>
              </a:solidFill>
            </a:endParaRPr>
          </a:p>
          <a:p>
            <a:r>
              <a:rPr kumimoji="1" lang="ja-JP" altLang="en-US" sz="1200" dirty="0" smtClean="0">
                <a:solidFill>
                  <a:schemeClr val="tx1"/>
                </a:solidFill>
              </a:rPr>
              <a:t>販売予測＊＊個　＊＊万円</a:t>
            </a:r>
            <a:endParaRPr kumimoji="1" lang="en-US" altLang="ja-JP" sz="1200" dirty="0" smtClean="0">
              <a:solidFill>
                <a:schemeClr val="tx1"/>
              </a:solidFill>
            </a:endParaRPr>
          </a:p>
          <a:p>
            <a:r>
              <a:rPr lang="ja-JP" altLang="en-US" sz="1200" dirty="0" smtClean="0">
                <a:solidFill>
                  <a:schemeClr val="tx1"/>
                </a:solidFill>
              </a:rPr>
              <a:t>関連</a:t>
            </a:r>
            <a:r>
              <a:rPr lang="en-US" altLang="ja-JP" sz="1200" dirty="0" smtClean="0">
                <a:solidFill>
                  <a:schemeClr val="tx1"/>
                </a:solidFill>
              </a:rPr>
              <a:t>ICT</a:t>
            </a:r>
            <a:r>
              <a:rPr lang="ja-JP" altLang="en-US" sz="1200" dirty="0" smtClean="0">
                <a:solidFill>
                  <a:schemeClr val="tx1"/>
                </a:solidFill>
              </a:rPr>
              <a:t>サービスの開始</a:t>
            </a:r>
            <a:endParaRPr kumimoji="1" lang="en-US" altLang="ja-JP" sz="1200" dirty="0" smtClean="0">
              <a:solidFill>
                <a:schemeClr val="tx1"/>
              </a:solidFill>
            </a:endParaRPr>
          </a:p>
        </p:txBody>
      </p:sp>
      <p:cxnSp>
        <p:nvCxnSpPr>
          <p:cNvPr id="104" name="直線矢印コネクタ 103"/>
          <p:cNvCxnSpPr>
            <a:stCxn id="16" idx="3"/>
          </p:cNvCxnSpPr>
          <p:nvPr/>
        </p:nvCxnSpPr>
        <p:spPr>
          <a:xfrm>
            <a:off x="5869569" y="3816856"/>
            <a:ext cx="1142782" cy="1459446"/>
          </a:xfrm>
          <a:prstGeom prst="straightConnector1">
            <a:avLst/>
          </a:prstGeom>
          <a:ln w="508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7" name="四角形吹き出し 106"/>
          <p:cNvSpPr/>
          <p:nvPr/>
        </p:nvSpPr>
        <p:spPr>
          <a:xfrm>
            <a:off x="7557017" y="4504972"/>
            <a:ext cx="1119049" cy="474573"/>
          </a:xfrm>
          <a:prstGeom prst="wedgeRectCallout">
            <a:avLst>
              <a:gd name="adj1" fmla="val -36873"/>
              <a:gd name="adj2" fmla="val 7354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成果の事業化や</a:t>
            </a:r>
            <a:r>
              <a:rPr kumimoji="1" lang="en-US" altLang="ja-JP" sz="800" dirty="0" smtClean="0">
                <a:solidFill>
                  <a:schemeClr val="tx1"/>
                </a:solidFill>
              </a:rPr>
              <a:t/>
            </a:r>
            <a:br>
              <a:rPr kumimoji="1" lang="en-US" altLang="ja-JP" sz="800" dirty="0" smtClean="0">
                <a:solidFill>
                  <a:schemeClr val="tx1"/>
                </a:solidFill>
              </a:rPr>
            </a:br>
            <a:r>
              <a:rPr kumimoji="1" lang="ja-JP" altLang="en-US" sz="800" dirty="0" smtClean="0">
                <a:solidFill>
                  <a:schemeClr val="tx1"/>
                </a:solidFill>
              </a:rPr>
              <a:t>社会への直接還元を踏まえた取り組み③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108" name="四角形吹き出し 107"/>
          <p:cNvSpPr/>
          <p:nvPr/>
        </p:nvSpPr>
        <p:spPr>
          <a:xfrm>
            <a:off x="7220104" y="1033548"/>
            <a:ext cx="1119049" cy="474573"/>
          </a:xfrm>
          <a:prstGeom prst="wedgeRectCallout">
            <a:avLst>
              <a:gd name="adj1" fmla="val -36873"/>
              <a:gd name="adj2" fmla="val 73549"/>
            </a:avLst>
          </a:prstGeom>
          <a:solidFill>
            <a:schemeClr val="bg1"/>
          </a:solidFill>
          <a:ln>
            <a:solidFill>
              <a:schemeClr val="tx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800" dirty="0" smtClean="0">
                <a:solidFill>
                  <a:schemeClr val="tx1"/>
                </a:solidFill>
              </a:rPr>
              <a:t>成果の事業化や</a:t>
            </a:r>
            <a:r>
              <a:rPr kumimoji="1" lang="en-US" altLang="ja-JP" sz="800" dirty="0" smtClean="0">
                <a:solidFill>
                  <a:schemeClr val="tx1"/>
                </a:solidFill>
              </a:rPr>
              <a:t/>
            </a:r>
            <a:br>
              <a:rPr kumimoji="1" lang="en-US" altLang="ja-JP" sz="800" dirty="0" smtClean="0">
                <a:solidFill>
                  <a:schemeClr val="tx1"/>
                </a:solidFill>
              </a:rPr>
            </a:br>
            <a:r>
              <a:rPr kumimoji="1" lang="ja-JP" altLang="en-US" sz="800" dirty="0" smtClean="0">
                <a:solidFill>
                  <a:schemeClr val="tx1"/>
                </a:solidFill>
              </a:rPr>
              <a:t>社会への直接還元を踏まえた取り組み①</a:t>
            </a:r>
            <a:endParaRPr kumimoji="1" lang="ja-JP" altLang="en-US" sz="800" dirty="0">
              <a:solidFill>
                <a:schemeClr val="tx1"/>
              </a:solidFill>
            </a:endParaRPr>
          </a:p>
        </p:txBody>
      </p:sp>
      <p:sp>
        <p:nvSpPr>
          <p:cNvPr id="40" name="Text Box 30" descr="テキスト ボックス: &lt;研究代表者記入＞　　[添付資料１]&#10;"/>
          <p:cNvSpPr txBox="1">
            <a:spLocks noChangeArrowheads="1"/>
          </p:cNvSpPr>
          <p:nvPr/>
        </p:nvSpPr>
        <p:spPr bwMode="auto">
          <a:xfrm>
            <a:off x="7841855" y="-27384"/>
            <a:ext cx="1424194" cy="3378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ctr">
              <a:spcAft>
                <a:spcPts val="0"/>
              </a:spcAft>
            </a:pPr>
            <a:r>
              <a:rPr lang="ja-JP" sz="1400" kern="100" dirty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［様式</a:t>
            </a:r>
            <a:r>
              <a:rPr lang="en-US" sz="14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2 </a:t>
            </a:r>
            <a:r>
              <a:rPr lang="ja-JP" altLang="en-US" sz="14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別紙</a:t>
            </a:r>
            <a:r>
              <a:rPr lang="en-US" sz="1400" kern="100" dirty="0" smtClean="0">
                <a:effectLst/>
                <a:latin typeface="ＭＳ ゴシック" panose="020B0609070205080204" pitchFamily="49" charset="-128"/>
                <a:ea typeface="ＭＳ ゴシック" panose="020B0609070205080204" pitchFamily="49" charset="-128"/>
                <a:cs typeface="Times New Roman"/>
              </a:rPr>
              <a:t>]</a:t>
            </a:r>
            <a:endParaRPr lang="ja-JP" sz="1200" kern="100" dirty="0">
              <a:effectLst/>
              <a:latin typeface="ＭＳ ゴシック" panose="020B0609070205080204" pitchFamily="49" charset="-128"/>
              <a:ea typeface="ＭＳ ゴシック" panose="020B0609070205080204" pitchFamily="49" charset="-128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37787628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174</Words>
  <Application>Microsoft Office PowerPoint</Application>
  <PresentationFormat>画面に合わせる (4:3)</PresentationFormat>
  <Paragraphs>54</Paragraphs>
  <Slides>1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2" baseType="lpstr">
      <vt:lpstr>Office ​​テーマ</vt:lpstr>
      <vt:lpstr>PowerPoint プレゼンテーション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dcterms:created xsi:type="dcterms:W3CDTF">2015-02-15T09:18:02Z</dcterms:created>
  <dcterms:modified xsi:type="dcterms:W3CDTF">2015-07-28T12:06:22Z</dcterms:modified>
</cp:coreProperties>
</file>