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76" y="-67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33738"/>
            <a:ext cx="8915400" cy="432048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正方形/長方形 5"/>
          <p:cNvSpPr/>
          <p:nvPr userDrawn="1"/>
        </p:nvSpPr>
        <p:spPr>
          <a:xfrm>
            <a:off x="0" y="476672"/>
            <a:ext cx="9906000" cy="7200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2015/10/14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000672" y="44624"/>
            <a:ext cx="7194003" cy="38093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事例名　（実施主体名）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87918" y="585961"/>
            <a:ext cx="4836581" cy="3275087"/>
          </a:xfrm>
          <a:prstGeom prst="roundRect">
            <a:avLst>
              <a:gd name="adj" fmla="val 806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取組の概要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（記載内容例）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・</a:t>
            </a:r>
            <a:r>
              <a:rPr lang="ja-JP" altLang="en-US" dirty="0" smtClean="0">
                <a:solidFill>
                  <a:schemeClr val="tx1"/>
                </a:solidFill>
              </a:rPr>
              <a:t>取組の主体及び連携・協力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・</a:t>
            </a:r>
            <a:r>
              <a:rPr kumimoji="1" lang="ja-JP" altLang="en-US" dirty="0" smtClean="0">
                <a:solidFill>
                  <a:schemeClr val="tx1"/>
                </a:solidFill>
              </a:rPr>
              <a:t>現状及び解決すべき課題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・</a:t>
            </a:r>
            <a:r>
              <a:rPr lang="ja-JP" altLang="en-US" dirty="0" smtClean="0">
                <a:solidFill>
                  <a:schemeClr val="tx1"/>
                </a:solidFill>
              </a:rPr>
              <a:t>課題解決のための取組内容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28464" y="4149080"/>
            <a:ext cx="9647541" cy="1584176"/>
          </a:xfrm>
          <a:prstGeom prst="roundRect">
            <a:avLst>
              <a:gd name="adj" fmla="val 258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取組による効果・成果（定量的効果を含む）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（記載</a:t>
            </a:r>
            <a:r>
              <a:rPr lang="ja-JP" altLang="en-US" dirty="0" smtClean="0">
                <a:solidFill>
                  <a:schemeClr val="tx1"/>
                </a:solidFill>
              </a:rPr>
              <a:t>内容例）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・目的・課題解決に対する効果（人的、経済的、社会的指標の改善　等）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・その他、他の地域への展開状況　等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025009" y="611106"/>
            <a:ext cx="4750998" cy="3249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取組の仕組み（</a:t>
            </a:r>
            <a:r>
              <a:rPr lang="ja-JP" altLang="en-US" dirty="0">
                <a:solidFill>
                  <a:schemeClr val="tx1"/>
                </a:solidFill>
              </a:rPr>
              <a:t>全体概要</a:t>
            </a:r>
            <a:r>
              <a:rPr kumimoji="1" lang="ja-JP" altLang="en-US" dirty="0" smtClean="0">
                <a:solidFill>
                  <a:schemeClr val="tx1"/>
                </a:solidFill>
              </a:rPr>
              <a:t>図）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</a:rPr>
              <a:t>専門家以外の方に</a:t>
            </a:r>
            <a:r>
              <a:rPr lang="ja-JP" altLang="en-US" smtClean="0">
                <a:solidFill>
                  <a:schemeClr val="tx1"/>
                </a:solidFill>
              </a:rPr>
              <a:t>も分かりやすい、プレーヤー</a:t>
            </a:r>
            <a:r>
              <a:rPr lang="ja-JP" altLang="en-US" dirty="0" smtClean="0">
                <a:solidFill>
                  <a:schemeClr val="tx1"/>
                </a:solidFill>
              </a:rPr>
              <a:t>とその役割分担</a:t>
            </a:r>
            <a:r>
              <a:rPr lang="ja-JP" altLang="en-US" smtClean="0">
                <a:solidFill>
                  <a:schemeClr val="tx1"/>
                </a:solidFill>
              </a:rPr>
              <a:t>、システム</a:t>
            </a:r>
            <a:r>
              <a:rPr lang="ja-JP" altLang="en-US">
                <a:solidFill>
                  <a:schemeClr val="tx1"/>
                </a:solidFill>
              </a:rPr>
              <a:t>概要</a:t>
            </a:r>
            <a:r>
              <a:rPr lang="ja-JP" altLang="en-US" smtClean="0">
                <a:solidFill>
                  <a:schemeClr val="tx1"/>
                </a:solidFill>
              </a:rPr>
              <a:t>を表した図</a:t>
            </a:r>
            <a:r>
              <a:rPr lang="ja-JP" altLang="en-US" dirty="0" smtClean="0">
                <a:solidFill>
                  <a:schemeClr val="tx1"/>
                </a:solidFill>
              </a:rPr>
              <a:t>となるようお願いします。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28465" y="5812553"/>
            <a:ext cx="9647542" cy="1008111"/>
          </a:xfrm>
          <a:prstGeom prst="roundRect">
            <a:avLst>
              <a:gd name="adj" fmla="val 100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この</a:t>
            </a:r>
            <a:r>
              <a:rPr lang="ja-JP" altLang="en-US" dirty="0">
                <a:solidFill>
                  <a:schemeClr val="tx1"/>
                </a:solidFill>
              </a:rPr>
              <a:t>取組がうまくいっている理由や</a:t>
            </a:r>
            <a:r>
              <a:rPr kumimoji="1" lang="ja-JP" altLang="en-US" dirty="0" smtClean="0">
                <a:solidFill>
                  <a:schemeClr val="tx1"/>
                </a:solidFill>
              </a:rPr>
              <a:t>、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今後の発展の方向性など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129464" y="44624"/>
            <a:ext cx="696343" cy="37004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様式２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55803" y="44624"/>
            <a:ext cx="2016877" cy="396000"/>
          </a:xfrm>
          <a:prstGeom prst="roundRect">
            <a:avLst>
              <a:gd name="adj" fmla="val 2596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応募部門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1" name="二等辺三角形 19"/>
          <p:cNvSpPr>
            <a:spLocks noChangeArrowheads="1"/>
          </p:cNvSpPr>
          <p:nvPr/>
        </p:nvSpPr>
        <p:spPr bwMode="auto">
          <a:xfrm rot="10800000">
            <a:off x="4182979" y="3933056"/>
            <a:ext cx="1512888" cy="144000"/>
          </a:xfrm>
          <a:prstGeom prst="triangle">
            <a:avLst>
              <a:gd name="adj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984129" fontAlgn="auto">
              <a:spcBef>
                <a:spcPts val="438"/>
              </a:spcBef>
              <a:spcAft>
                <a:spcPts val="0"/>
              </a:spcAft>
              <a:buClr>
                <a:srgbClr val="4F81BD"/>
              </a:buClr>
              <a:buSzPct val="68000"/>
              <a:buFont typeface="Wingdings 3" pitchFamily="18" charset="2"/>
              <a:buNone/>
              <a:defRPr/>
            </a:pPr>
            <a:endParaRPr lang="ja-JP" altLang="en-US" sz="1000" dirty="0">
              <a:ln>
                <a:solidFill>
                  <a:prstClr val="black"/>
                </a:solidFill>
              </a:ln>
              <a:solidFill>
                <a:srgbClr val="FFFFFF"/>
              </a:solidFill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91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取組のポイント</a:t>
            </a:r>
            <a:endParaRPr kumimoji="1" lang="ja-JP" altLang="en-US" dirty="0"/>
          </a:p>
        </p:txBody>
      </p:sp>
      <p:sp>
        <p:nvSpPr>
          <p:cNvPr id="3" name="角丸四角形 2"/>
          <p:cNvSpPr/>
          <p:nvPr/>
        </p:nvSpPr>
        <p:spPr>
          <a:xfrm>
            <a:off x="79606" y="656776"/>
            <a:ext cx="9756000" cy="75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①独創性</a:t>
            </a:r>
            <a:r>
              <a:rPr lang="ja-JP" altLang="en-US" dirty="0">
                <a:solidFill>
                  <a:schemeClr val="tx1"/>
                </a:solidFill>
              </a:rPr>
              <a:t>・</a:t>
            </a:r>
            <a:r>
              <a:rPr lang="ja-JP" altLang="en-US" dirty="0" smtClean="0">
                <a:solidFill>
                  <a:schemeClr val="tx1"/>
                </a:solidFill>
              </a:rPr>
              <a:t>先進性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79606" y="2432974"/>
            <a:ext cx="9756000" cy="75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</a:rPr>
              <a:t>③横展開の可能性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79606" y="4209172"/>
            <a:ext cx="9756000" cy="75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⑤住民等との連携</a:t>
            </a:r>
            <a:r>
              <a:rPr lang="ja-JP" altLang="en-US" dirty="0">
                <a:solidFill>
                  <a:schemeClr val="tx1"/>
                </a:solidFill>
              </a:rPr>
              <a:t>・協力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79606" y="5985368"/>
            <a:ext cx="9756000" cy="75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⑦その他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79606" y="1544875"/>
            <a:ext cx="9756000" cy="75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②継続性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79606" y="3321073"/>
            <a:ext cx="9756000" cy="75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</a:rPr>
              <a:t>④効果的な</a:t>
            </a:r>
            <a:r>
              <a:rPr lang="en-US" altLang="ja-JP" dirty="0">
                <a:solidFill>
                  <a:schemeClr val="tx1"/>
                </a:solidFill>
              </a:rPr>
              <a:t>ICT</a:t>
            </a:r>
            <a:r>
              <a:rPr lang="ja-JP" altLang="en-US" dirty="0">
                <a:solidFill>
                  <a:schemeClr val="tx1"/>
                </a:solidFill>
              </a:rPr>
              <a:t>利活用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79606" y="5097271"/>
            <a:ext cx="9756000" cy="75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</a:rPr>
              <a:t>⑥波及効果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10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4528" y="404664"/>
            <a:ext cx="8420100" cy="1008112"/>
          </a:xfrm>
        </p:spPr>
        <p:txBody>
          <a:bodyPr>
            <a:noAutofit/>
          </a:bodyPr>
          <a:lstStyle/>
          <a:p>
            <a:r>
              <a:rPr kumimoji="1" lang="ja-JP" altLang="en-US" sz="4000" dirty="0" smtClean="0"/>
              <a:t>記入上の注意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lang="ja-JP" altLang="en-US" sz="2800" dirty="0" smtClean="0"/>
              <a:t>（ご提出の際はこのスライドを削除してください）</a:t>
            </a:r>
            <a:endParaRPr kumimoji="1" lang="ja-JP" altLang="en-US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416496" y="2060848"/>
            <a:ext cx="9145016" cy="3024336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Calibri" panose="020F0502020204030204" pitchFamily="34" charset="0"/>
              <a:buChar char="•"/>
            </a:pPr>
            <a:r>
              <a:rPr kumimoji="1" lang="ja-JP" altLang="en-US" sz="2400" dirty="0" smtClean="0">
                <a:solidFill>
                  <a:schemeClr val="tx1"/>
                </a:solidFill>
              </a:rPr>
              <a:t>様式２は、様式１に記入した項目の抜粋になります。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Calibri" panose="020F0502020204030204" pitchFamily="34" charset="0"/>
              <a:buChar char="•"/>
            </a:pPr>
            <a:r>
              <a:rPr lang="ja-JP" altLang="en-US" sz="2400" dirty="0" smtClean="0">
                <a:solidFill>
                  <a:schemeClr val="tx1"/>
                </a:solidFill>
              </a:rPr>
              <a:t>文字の大きさは、１４ポイント以上でご記入ください。様式１で記載した内容が入らない場合には、要約するなど簡潔な表現にしてご記入ください。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Calibri" panose="020F0502020204030204" pitchFamily="34" charset="0"/>
              <a:buChar char="•"/>
            </a:pPr>
            <a:r>
              <a:rPr lang="ja-JP" altLang="en-US" sz="2400" dirty="0" smtClean="0">
                <a:solidFill>
                  <a:schemeClr val="tx1"/>
                </a:solidFill>
              </a:rPr>
              <a:t>レイアウトについては、全体的な配置や構成の変更は不可ですが、若干の枠の大きさの調整はしていただいて構いません。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941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Office PowerPoint</Application>
  <PresentationFormat>A4 210 x 297 mm</PresentationFormat>
  <Paragraphs>32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事例名　（実施主体名）</vt:lpstr>
      <vt:lpstr>取組のポイント</vt:lpstr>
      <vt:lpstr>記入上の注意 （ご提出の際はこのスライドを削除してください）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2015-10-14T01:40:12Z</dcterms:created>
  <dcterms:modified xsi:type="dcterms:W3CDTF">2015-10-14T01:41:44Z</dcterms:modified>
</cp:coreProperties>
</file>