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93" d="100"/>
          <a:sy n="93" d="100"/>
        </p:scale>
        <p:origin x="-1698" y="-90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F97D4-A080-400B-B977-25F2812DF63B}" type="datetimeFigureOut">
              <a:rPr kumimoji="1" lang="ja-JP" altLang="en-US" smtClean="0"/>
              <a:t>2015/12/7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AFE09-194B-4D38-B789-F2F993E029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55218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F97D4-A080-400B-B977-25F2812DF63B}" type="datetimeFigureOut">
              <a:rPr kumimoji="1" lang="ja-JP" altLang="en-US" smtClean="0"/>
              <a:t>2015/12/7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AFE09-194B-4D38-B789-F2F993E029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57085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F97D4-A080-400B-B977-25F2812DF63B}" type="datetimeFigureOut">
              <a:rPr kumimoji="1" lang="ja-JP" altLang="en-US" smtClean="0"/>
              <a:t>2015/12/7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AFE09-194B-4D38-B789-F2F993E029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68869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F97D4-A080-400B-B977-25F2812DF63B}" type="datetimeFigureOut">
              <a:rPr kumimoji="1" lang="ja-JP" altLang="en-US" smtClean="0"/>
              <a:t>2015/12/7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AFE09-194B-4D38-B789-F2F993E029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6720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F97D4-A080-400B-B977-25F2812DF63B}" type="datetimeFigureOut">
              <a:rPr kumimoji="1" lang="ja-JP" altLang="en-US" smtClean="0"/>
              <a:t>2015/12/7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AFE09-194B-4D38-B789-F2F993E029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1377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F97D4-A080-400B-B977-25F2812DF63B}" type="datetimeFigureOut">
              <a:rPr kumimoji="1" lang="ja-JP" altLang="en-US" smtClean="0"/>
              <a:t>2015/12/7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AFE09-194B-4D38-B789-F2F993E029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14239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F97D4-A080-400B-B977-25F2812DF63B}" type="datetimeFigureOut">
              <a:rPr kumimoji="1" lang="ja-JP" altLang="en-US" smtClean="0"/>
              <a:t>2015/12/7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AFE09-194B-4D38-B789-F2F993E029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59914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F97D4-A080-400B-B977-25F2812DF63B}" type="datetimeFigureOut">
              <a:rPr kumimoji="1" lang="ja-JP" altLang="en-US" smtClean="0"/>
              <a:t>2015/12/7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AFE09-194B-4D38-B789-F2F993E029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78638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F97D4-A080-400B-B977-25F2812DF63B}" type="datetimeFigureOut">
              <a:rPr kumimoji="1" lang="ja-JP" altLang="en-US" smtClean="0"/>
              <a:t>2015/12/7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AFE09-194B-4D38-B789-F2F993E029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7951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F97D4-A080-400B-B977-25F2812DF63B}" type="datetimeFigureOut">
              <a:rPr kumimoji="1" lang="ja-JP" altLang="en-US" smtClean="0"/>
              <a:t>2015/12/7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AFE09-194B-4D38-B789-F2F993E029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77703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F97D4-A080-400B-B977-25F2812DF63B}" type="datetimeFigureOut">
              <a:rPr kumimoji="1" lang="ja-JP" altLang="en-US" smtClean="0"/>
              <a:t>2015/12/7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AFE09-194B-4D38-B789-F2F993E029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74940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AF97D4-A080-400B-B977-25F2812DF63B}" type="datetimeFigureOut">
              <a:rPr kumimoji="1" lang="ja-JP" altLang="en-US" smtClean="0"/>
              <a:t>2015/12/7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BAFE09-194B-4D38-B789-F2F993E029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86881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2725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0" y="28907"/>
            <a:ext cx="18566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b="1" dirty="0" smtClean="0"/>
              <a:t>研究開発内容説明図</a:t>
            </a:r>
            <a:endParaRPr kumimoji="1" lang="ja-JP" altLang="en-US" sz="1400" b="1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0" y="336684"/>
            <a:ext cx="9906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dirty="0" smtClean="0">
                <a:solidFill>
                  <a:srgbClr val="0000CC"/>
                </a:solidFill>
                <a:latin typeface="ＭＳ 明朝" pitchFamily="17" charset="-128"/>
                <a:ea typeface="ＭＳ 明朝" pitchFamily="17" charset="-128"/>
              </a:rPr>
              <a:t>研　究　開　発　課　題　名</a:t>
            </a:r>
            <a:endParaRPr kumimoji="1" lang="en-US" altLang="ja-JP" sz="1600" dirty="0" smtClean="0">
              <a:solidFill>
                <a:srgbClr val="0000CC"/>
              </a:solidFill>
              <a:latin typeface="ＭＳ 明朝" pitchFamily="17" charset="-128"/>
              <a:ea typeface="ＭＳ 明朝" pitchFamily="17" charset="-128"/>
            </a:endParaRPr>
          </a:p>
          <a:p>
            <a:pPr algn="ctr"/>
            <a:r>
              <a:rPr lang="ja-JP" altLang="en-US" sz="1600" dirty="0" smtClean="0">
                <a:solidFill>
                  <a:srgbClr val="0000CC"/>
                </a:solidFill>
                <a:latin typeface="ＭＳ 明朝" pitchFamily="17" charset="-128"/>
                <a:ea typeface="ＭＳ 明朝" pitchFamily="17" charset="-128"/>
              </a:rPr>
              <a:t>（研究代表者名）</a:t>
            </a:r>
            <a:endParaRPr lang="en-US" altLang="ja-JP" sz="1600" dirty="0" smtClean="0">
              <a:solidFill>
                <a:srgbClr val="0000CC"/>
              </a:solidFill>
              <a:latin typeface="ＭＳ 明朝" pitchFamily="17" charset="-128"/>
              <a:ea typeface="ＭＳ 明朝" pitchFamily="17" charset="-128"/>
            </a:endParaRPr>
          </a:p>
          <a:p>
            <a:pPr algn="ctr"/>
            <a:r>
              <a:rPr kumimoji="1" lang="ja-JP" altLang="en-US" sz="1600" dirty="0" smtClean="0">
                <a:solidFill>
                  <a:srgbClr val="0000CC"/>
                </a:solidFill>
                <a:latin typeface="ＭＳ 明朝" pitchFamily="17" charset="-128"/>
                <a:ea typeface="ＭＳ 明朝" pitchFamily="17" charset="-128"/>
              </a:rPr>
              <a:t>（所属研究機関名）</a:t>
            </a:r>
            <a:endParaRPr kumimoji="1" lang="en-US" altLang="ja-JP" sz="1600" dirty="0" smtClean="0">
              <a:solidFill>
                <a:srgbClr val="0000CC"/>
              </a:solidFill>
              <a:latin typeface="ＭＳ 明朝" pitchFamily="17" charset="-128"/>
              <a:ea typeface="ＭＳ 明朝" pitchFamily="17" charset="-128"/>
            </a:endParaRPr>
          </a:p>
          <a:p>
            <a:pPr algn="ctr"/>
            <a:r>
              <a:rPr lang="ja-JP" altLang="en-US" sz="1600" dirty="0" smtClean="0">
                <a:solidFill>
                  <a:srgbClr val="0000CC"/>
                </a:solidFill>
                <a:latin typeface="ＭＳ 明朝" pitchFamily="17" charset="-128"/>
                <a:ea typeface="ＭＳ 明朝" pitchFamily="17" charset="-128"/>
              </a:rPr>
              <a:t>研究開発期間：平成○○年度～平成○○年度</a:t>
            </a:r>
            <a:endParaRPr kumimoji="1" lang="ja-JP" altLang="en-US" sz="1600" dirty="0">
              <a:solidFill>
                <a:srgbClr val="0000CC"/>
              </a:solidFill>
              <a:latin typeface="ＭＳ 明朝" pitchFamily="17" charset="-128"/>
              <a:ea typeface="ＭＳ 明朝" pitchFamily="17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84736" y="1423155"/>
            <a:ext cx="9673075" cy="36240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latin typeface="ＭＳ 明朝" pitchFamily="17" charset="-128"/>
                <a:ea typeface="ＭＳ 明朝" pitchFamily="17" charset="-128"/>
              </a:rPr>
              <a:t>１</a:t>
            </a:r>
            <a:r>
              <a:rPr lang="ja-JP" altLang="en-US" sz="1400" dirty="0" smtClean="0">
                <a:latin typeface="ＭＳ 明朝" pitchFamily="17" charset="-128"/>
                <a:ea typeface="ＭＳ 明朝" pitchFamily="17" charset="-128"/>
              </a:rPr>
              <a:t>　</a:t>
            </a:r>
            <a:r>
              <a:rPr lang="ja-JP" altLang="ja-JP" sz="1400" dirty="0" smtClean="0">
                <a:latin typeface="ＭＳ 明朝" pitchFamily="17" charset="-128"/>
                <a:ea typeface="ＭＳ 明朝" pitchFamily="17" charset="-128"/>
              </a:rPr>
              <a:t>研究</a:t>
            </a:r>
            <a:r>
              <a:rPr lang="ja-JP" altLang="ja-JP" sz="1400" dirty="0">
                <a:latin typeface="ＭＳ 明朝" pitchFamily="17" charset="-128"/>
                <a:ea typeface="ＭＳ 明朝" pitchFamily="17" charset="-128"/>
              </a:rPr>
              <a:t>開発</a:t>
            </a:r>
            <a:r>
              <a:rPr lang="ja-JP" altLang="ja-JP" sz="1400" dirty="0" smtClean="0">
                <a:latin typeface="ＭＳ 明朝" pitchFamily="17" charset="-128"/>
                <a:ea typeface="ＭＳ 明朝" pitchFamily="17" charset="-128"/>
              </a:rPr>
              <a:t>の</a:t>
            </a:r>
            <a:r>
              <a:rPr lang="ja-JP" altLang="en-US" sz="1400" dirty="0" smtClean="0">
                <a:latin typeface="ＭＳ 明朝" pitchFamily="17" charset="-128"/>
                <a:ea typeface="ＭＳ 明朝" pitchFamily="17" charset="-128"/>
              </a:rPr>
              <a:t>概要</a:t>
            </a:r>
            <a:endParaRPr lang="ja-JP" altLang="ja-JP" sz="1400" dirty="0">
              <a:latin typeface="ＭＳ 明朝" pitchFamily="17" charset="-128"/>
              <a:ea typeface="ＭＳ 明朝" pitchFamily="17" charset="-128"/>
            </a:endParaRPr>
          </a:p>
          <a:p>
            <a:pPr marL="360000" indent="-446400"/>
            <a:r>
              <a:rPr lang="ja-JP" altLang="ja-JP" dirty="0">
                <a:latin typeface="ＭＳ 明朝" pitchFamily="17" charset="-128"/>
                <a:ea typeface="ＭＳ 明朝" pitchFamily="17" charset="-128"/>
              </a:rPr>
              <a:t>　</a:t>
            </a:r>
            <a:r>
              <a:rPr lang="ja-JP" altLang="en-US" dirty="0" smtClean="0">
                <a:latin typeface="ＭＳ 明朝" pitchFamily="17" charset="-128"/>
                <a:ea typeface="ＭＳ 明朝" pitchFamily="17" charset="-128"/>
              </a:rPr>
              <a:t>　</a:t>
            </a:r>
            <a:r>
              <a:rPr lang="ja-JP" altLang="ja-JP" sz="1050" dirty="0" smtClean="0">
                <a:solidFill>
                  <a:srgbClr val="0000CC"/>
                </a:solidFill>
                <a:latin typeface="ＭＳ 明朝" pitchFamily="17" charset="-128"/>
                <a:ea typeface="ＭＳ 明朝" pitchFamily="17" charset="-128"/>
              </a:rPr>
              <a:t>本研究</a:t>
            </a:r>
            <a:r>
              <a:rPr lang="ja-JP" altLang="ja-JP" sz="1050" dirty="0">
                <a:solidFill>
                  <a:srgbClr val="0000CC"/>
                </a:solidFill>
                <a:latin typeface="ＭＳ 明朝" pitchFamily="17" charset="-128"/>
                <a:ea typeface="ＭＳ 明朝" pitchFamily="17" charset="-128"/>
              </a:rPr>
              <a:t>開発によって、どのよう</a:t>
            </a:r>
            <a:r>
              <a:rPr lang="ja-JP" altLang="ja-JP" sz="1050" dirty="0" smtClean="0">
                <a:solidFill>
                  <a:srgbClr val="0000CC"/>
                </a:solidFill>
                <a:latin typeface="ＭＳ 明朝" pitchFamily="17" charset="-128"/>
                <a:ea typeface="ＭＳ 明朝" pitchFamily="17" charset="-128"/>
              </a:rPr>
              <a:t>な</a:t>
            </a:r>
            <a:r>
              <a:rPr lang="ja-JP" altLang="en-US" sz="1050" dirty="0" smtClean="0">
                <a:solidFill>
                  <a:srgbClr val="0000CC"/>
                </a:solidFill>
                <a:latin typeface="ＭＳ 明朝" pitchFamily="17" charset="-128"/>
                <a:ea typeface="ＭＳ 明朝" pitchFamily="17" charset="-128"/>
              </a:rPr>
              <a:t>目的で、どのような課題や</a:t>
            </a:r>
            <a:r>
              <a:rPr lang="ja-JP" altLang="ja-JP" sz="1050" dirty="0" smtClean="0">
                <a:solidFill>
                  <a:srgbClr val="0000CC"/>
                </a:solidFill>
                <a:latin typeface="ＭＳ 明朝" pitchFamily="17" charset="-128"/>
                <a:ea typeface="ＭＳ 明朝" pitchFamily="17" charset="-128"/>
              </a:rPr>
              <a:t>問題点を</a:t>
            </a:r>
            <a:r>
              <a:rPr lang="ja-JP" altLang="en-US" sz="1050" dirty="0" smtClean="0">
                <a:solidFill>
                  <a:srgbClr val="0000CC"/>
                </a:solidFill>
                <a:latin typeface="ＭＳ 明朝" pitchFamily="17" charset="-128"/>
                <a:ea typeface="ＭＳ 明朝" pitchFamily="17" charset="-128"/>
              </a:rPr>
              <a:t>解決するために、どのような内容の研究開発を行うかを</a:t>
            </a:r>
            <a:r>
              <a:rPr lang="ja-JP" altLang="ja-JP" sz="1050" dirty="0" smtClean="0">
                <a:solidFill>
                  <a:srgbClr val="0000CC"/>
                </a:solidFill>
                <a:latin typeface="ＭＳ 明朝" pitchFamily="17" charset="-128"/>
                <a:ea typeface="ＭＳ 明朝" pitchFamily="17" charset="-128"/>
              </a:rPr>
              <a:t>、</a:t>
            </a:r>
            <a:r>
              <a:rPr lang="ja-JP" altLang="en-US" sz="1050" dirty="0">
                <a:solidFill>
                  <a:srgbClr val="0000CC"/>
                </a:solidFill>
                <a:latin typeface="ＭＳ 明朝" pitchFamily="17" charset="-128"/>
                <a:ea typeface="ＭＳ 明朝" pitchFamily="17" charset="-128"/>
              </a:rPr>
              <a:t>分かりやすく簡潔に</a:t>
            </a:r>
            <a:r>
              <a:rPr lang="ja-JP" altLang="ja-JP" sz="1050" dirty="0">
                <a:solidFill>
                  <a:srgbClr val="0000CC"/>
                </a:solidFill>
                <a:latin typeface="ＭＳ 明朝" pitchFamily="17" charset="-128"/>
                <a:ea typeface="ＭＳ 明朝" pitchFamily="17" charset="-128"/>
              </a:rPr>
              <a:t>記載して</a:t>
            </a:r>
            <a:r>
              <a:rPr lang="ja-JP" altLang="ja-JP" sz="1050" dirty="0" smtClean="0">
                <a:solidFill>
                  <a:srgbClr val="0000CC"/>
                </a:solidFill>
                <a:latin typeface="ＭＳ 明朝" pitchFamily="17" charset="-128"/>
                <a:ea typeface="ＭＳ 明朝" pitchFamily="17" charset="-128"/>
              </a:rPr>
              <a:t>ください</a:t>
            </a:r>
            <a:r>
              <a:rPr lang="en-US" altLang="ja-JP" sz="1050" dirty="0" smtClean="0">
                <a:solidFill>
                  <a:srgbClr val="0000CC"/>
                </a:solidFill>
                <a:latin typeface="ＭＳ 明朝" pitchFamily="17" charset="-128"/>
                <a:ea typeface="ＭＳ 明朝" pitchFamily="17" charset="-128"/>
              </a:rPr>
              <a:t>(</a:t>
            </a:r>
            <a:r>
              <a:rPr lang="ja-JP" altLang="en-US" sz="1050" dirty="0" smtClean="0">
                <a:solidFill>
                  <a:srgbClr val="0000CC"/>
                </a:solidFill>
                <a:latin typeface="ＭＳ 明朝" pitchFamily="17" charset="-128"/>
                <a:ea typeface="ＭＳ 明朝" pitchFamily="17" charset="-128"/>
              </a:rPr>
              <a:t>様式０，１の「</a:t>
            </a:r>
            <a:r>
              <a:rPr lang="ja-JP" altLang="en-US" sz="1050" smtClean="0">
                <a:solidFill>
                  <a:srgbClr val="0000CC"/>
                </a:solidFill>
                <a:latin typeface="ＭＳ 明朝" pitchFamily="17" charset="-128"/>
                <a:ea typeface="ＭＳ 明朝" pitchFamily="17" charset="-128"/>
              </a:rPr>
              <a:t>研究</a:t>
            </a:r>
            <a:r>
              <a:rPr lang="ja-JP" altLang="en-US" sz="1050" smtClean="0">
                <a:solidFill>
                  <a:srgbClr val="0000CC"/>
                </a:solidFill>
                <a:latin typeface="ＭＳ 明朝" pitchFamily="17" charset="-128"/>
                <a:ea typeface="ＭＳ 明朝" pitchFamily="17" charset="-128"/>
              </a:rPr>
              <a:t>開発</a:t>
            </a:r>
            <a:r>
              <a:rPr lang="ja-JP" altLang="en-US" sz="1050" dirty="0" err="1">
                <a:solidFill>
                  <a:srgbClr val="0000CC"/>
                </a:solidFill>
                <a:latin typeface="ＭＳ 明朝" pitchFamily="17" charset="-128"/>
                <a:ea typeface="ＭＳ 明朝" pitchFamily="17" charset="-128"/>
              </a:rPr>
              <a:t>の</a:t>
            </a:r>
            <a:r>
              <a:rPr lang="ja-JP" altLang="en-US" sz="1050" smtClean="0">
                <a:solidFill>
                  <a:srgbClr val="0000CC"/>
                </a:solidFill>
                <a:latin typeface="ＭＳ 明朝" pitchFamily="17" charset="-128"/>
                <a:ea typeface="ＭＳ 明朝" pitchFamily="17" charset="-128"/>
              </a:rPr>
              <a:t>概要</a:t>
            </a:r>
            <a:r>
              <a:rPr lang="ja-JP" altLang="en-US" sz="1050" dirty="0" smtClean="0">
                <a:solidFill>
                  <a:srgbClr val="0000CC"/>
                </a:solidFill>
                <a:latin typeface="ＭＳ 明朝" pitchFamily="17" charset="-128"/>
                <a:ea typeface="ＭＳ 明朝" pitchFamily="17" charset="-128"/>
              </a:rPr>
              <a:t>」を踏まえてご記載ください</a:t>
            </a:r>
            <a:r>
              <a:rPr lang="en-US" altLang="ja-JP" sz="1050" dirty="0" smtClean="0">
                <a:solidFill>
                  <a:srgbClr val="0000CC"/>
                </a:solidFill>
                <a:latin typeface="ＭＳ 明朝" pitchFamily="17" charset="-128"/>
                <a:ea typeface="ＭＳ 明朝" pitchFamily="17" charset="-128"/>
              </a:rPr>
              <a:t>)</a:t>
            </a:r>
            <a:r>
              <a:rPr lang="ja-JP" altLang="ja-JP" sz="1050" dirty="0" err="1" smtClean="0">
                <a:solidFill>
                  <a:srgbClr val="0000CC"/>
                </a:solidFill>
                <a:latin typeface="ＭＳ 明朝" pitchFamily="17" charset="-128"/>
                <a:ea typeface="ＭＳ 明朝" pitchFamily="17" charset="-128"/>
              </a:rPr>
              <a:t>。</a:t>
            </a:r>
            <a:endParaRPr lang="en-US" altLang="ja-JP" sz="1050" dirty="0" smtClean="0">
              <a:solidFill>
                <a:srgbClr val="0000CC"/>
              </a:solidFill>
              <a:latin typeface="ＭＳ 明朝" pitchFamily="17" charset="-128"/>
              <a:ea typeface="ＭＳ 明朝" pitchFamily="17" charset="-128"/>
            </a:endParaRPr>
          </a:p>
          <a:p>
            <a:endParaRPr lang="en-US" altLang="ja-JP" dirty="0" smtClean="0">
              <a:solidFill>
                <a:srgbClr val="0000CC"/>
              </a:solidFill>
              <a:latin typeface="ＭＳ 明朝" pitchFamily="17" charset="-128"/>
              <a:ea typeface="ＭＳ 明朝" pitchFamily="17" charset="-128"/>
            </a:endParaRPr>
          </a:p>
          <a:p>
            <a:endParaRPr lang="en-US" altLang="ja-JP" dirty="0" smtClean="0">
              <a:solidFill>
                <a:srgbClr val="0000CC"/>
              </a:solidFill>
              <a:latin typeface="ＭＳ 明朝" pitchFamily="17" charset="-128"/>
              <a:ea typeface="ＭＳ 明朝" pitchFamily="17" charset="-128"/>
            </a:endParaRPr>
          </a:p>
          <a:p>
            <a:endParaRPr lang="en-US" altLang="ja-JP" dirty="0" smtClean="0">
              <a:solidFill>
                <a:srgbClr val="0000CC"/>
              </a:solidFill>
              <a:latin typeface="ＭＳ 明朝" pitchFamily="17" charset="-128"/>
              <a:ea typeface="ＭＳ 明朝" pitchFamily="17" charset="-128"/>
            </a:endParaRPr>
          </a:p>
          <a:p>
            <a:pPr lvl="0"/>
            <a:r>
              <a:rPr lang="ja-JP" altLang="en-US" sz="1400" dirty="0" smtClean="0">
                <a:solidFill>
                  <a:prstClr val="black"/>
                </a:solidFill>
                <a:latin typeface="ＭＳ 明朝" pitchFamily="17" charset="-128"/>
                <a:ea typeface="ＭＳ 明朝" pitchFamily="17" charset="-128"/>
              </a:rPr>
              <a:t>２</a:t>
            </a:r>
            <a:r>
              <a:rPr lang="ja-JP" altLang="en-US" sz="1400" dirty="0">
                <a:solidFill>
                  <a:prstClr val="black"/>
                </a:solidFill>
                <a:latin typeface="ＭＳ 明朝" pitchFamily="17" charset="-128"/>
                <a:ea typeface="ＭＳ 明朝" pitchFamily="17" charset="-128"/>
              </a:rPr>
              <a:t>　期待される研究開発成果及びその社会的意義</a:t>
            </a:r>
            <a:endParaRPr lang="ja-JP" altLang="ja-JP" sz="1400" dirty="0">
              <a:solidFill>
                <a:prstClr val="black"/>
              </a:solidFill>
              <a:latin typeface="ＭＳ 明朝" pitchFamily="17" charset="-128"/>
              <a:ea typeface="ＭＳ 明朝" pitchFamily="17" charset="-128"/>
            </a:endParaRPr>
          </a:p>
          <a:p>
            <a:pPr marL="360000" lvl="0" indent="-446088"/>
            <a:r>
              <a:rPr lang="ja-JP" altLang="ja-JP" dirty="0">
                <a:solidFill>
                  <a:prstClr val="black"/>
                </a:solidFill>
                <a:latin typeface="ＭＳ 明朝" pitchFamily="17" charset="-128"/>
                <a:ea typeface="ＭＳ 明朝" pitchFamily="17" charset="-128"/>
              </a:rPr>
              <a:t>　</a:t>
            </a:r>
            <a:r>
              <a:rPr lang="ja-JP" altLang="en-US" dirty="0">
                <a:solidFill>
                  <a:prstClr val="black"/>
                </a:solidFill>
                <a:latin typeface="ＭＳ 明朝" pitchFamily="17" charset="-128"/>
                <a:ea typeface="ＭＳ 明朝" pitchFamily="17" charset="-128"/>
              </a:rPr>
              <a:t>　</a:t>
            </a:r>
            <a:r>
              <a:rPr lang="ja-JP" altLang="ja-JP" sz="1050" dirty="0" smtClean="0">
                <a:solidFill>
                  <a:srgbClr val="0000CC"/>
                </a:solidFill>
                <a:latin typeface="ＭＳ 明朝" pitchFamily="17" charset="-128"/>
                <a:ea typeface="ＭＳ 明朝" pitchFamily="17" charset="-128"/>
              </a:rPr>
              <a:t>本研究</a:t>
            </a:r>
            <a:r>
              <a:rPr lang="ja-JP" altLang="ja-JP" sz="1050" dirty="0">
                <a:solidFill>
                  <a:srgbClr val="0000CC"/>
                </a:solidFill>
                <a:latin typeface="ＭＳ 明朝" pitchFamily="17" charset="-128"/>
                <a:ea typeface="ＭＳ 明朝" pitchFamily="17" charset="-128"/>
              </a:rPr>
              <a:t>開発</a:t>
            </a:r>
            <a:r>
              <a:rPr lang="ja-JP" altLang="en-US" sz="1050" dirty="0">
                <a:solidFill>
                  <a:srgbClr val="0000CC"/>
                </a:solidFill>
                <a:latin typeface="ＭＳ 明朝" pitchFamily="17" charset="-128"/>
                <a:ea typeface="ＭＳ 明朝" pitchFamily="17" charset="-128"/>
              </a:rPr>
              <a:t>によって得られる成果と、その成果が得られることによる社会的意義、将来それは何に使われる技術なのかについて、分かりやすく簡潔に記載してください</a:t>
            </a:r>
            <a:r>
              <a:rPr lang="ja-JP" altLang="ja-JP" sz="1050" dirty="0">
                <a:solidFill>
                  <a:srgbClr val="0000CC"/>
                </a:solidFill>
                <a:latin typeface="ＭＳ 明朝" pitchFamily="17" charset="-128"/>
                <a:ea typeface="ＭＳ 明朝" pitchFamily="17" charset="-128"/>
              </a:rPr>
              <a:t>。</a:t>
            </a:r>
            <a:endParaRPr lang="ja-JP" altLang="en-US" sz="1050" dirty="0">
              <a:solidFill>
                <a:srgbClr val="0000CC"/>
              </a:solidFill>
              <a:latin typeface="ＭＳ 明朝" pitchFamily="17" charset="-128"/>
              <a:ea typeface="ＭＳ 明朝" pitchFamily="17" charset="-128"/>
            </a:endParaRPr>
          </a:p>
          <a:p>
            <a:endParaRPr lang="en-US" altLang="ja-JP" dirty="0" smtClean="0">
              <a:solidFill>
                <a:srgbClr val="0000CC"/>
              </a:solidFill>
              <a:latin typeface="ＭＳ 明朝" pitchFamily="17" charset="-128"/>
              <a:ea typeface="ＭＳ 明朝" pitchFamily="17" charset="-128"/>
            </a:endParaRPr>
          </a:p>
          <a:p>
            <a:endParaRPr lang="en-US" altLang="ja-JP" dirty="0" smtClean="0">
              <a:solidFill>
                <a:srgbClr val="0000CC"/>
              </a:solidFill>
              <a:latin typeface="ＭＳ 明朝" pitchFamily="17" charset="-128"/>
              <a:ea typeface="ＭＳ 明朝" pitchFamily="17" charset="-128"/>
            </a:endParaRPr>
          </a:p>
          <a:p>
            <a:endParaRPr lang="en-US" altLang="ja-JP" dirty="0" smtClean="0">
              <a:solidFill>
                <a:srgbClr val="0000CC"/>
              </a:solidFill>
              <a:latin typeface="ＭＳ 明朝" pitchFamily="17" charset="-128"/>
              <a:ea typeface="ＭＳ 明朝" pitchFamily="17" charset="-128"/>
            </a:endParaRPr>
          </a:p>
          <a:p>
            <a:r>
              <a:rPr lang="ja-JP" altLang="en-US" sz="1400" dirty="0" smtClean="0">
                <a:latin typeface="ＭＳ 明朝" pitchFamily="17" charset="-128"/>
                <a:ea typeface="ＭＳ 明朝" pitchFamily="17" charset="-128"/>
              </a:rPr>
              <a:t>３　研究開発の進捗状況と今後の予定</a:t>
            </a:r>
            <a:endParaRPr lang="en-US" altLang="ja-JP" sz="1400" dirty="0" smtClean="0">
              <a:latin typeface="ＭＳ 明朝" pitchFamily="17" charset="-128"/>
              <a:ea typeface="ＭＳ 明朝" pitchFamily="17" charset="-128"/>
            </a:endParaRPr>
          </a:p>
          <a:p>
            <a:pPr marL="360000" indent="-452438"/>
            <a:r>
              <a:rPr lang="ja-JP" altLang="en-US" sz="1200" dirty="0" smtClean="0">
                <a:latin typeface="ＭＳ 明朝" pitchFamily="17" charset="-128"/>
                <a:ea typeface="ＭＳ 明朝" pitchFamily="17" charset="-128"/>
              </a:rPr>
              <a:t>　　　</a:t>
            </a:r>
            <a:r>
              <a:rPr lang="ja-JP" altLang="en-US" sz="1050" dirty="0" smtClean="0">
                <a:solidFill>
                  <a:srgbClr val="0000CC"/>
                </a:solidFill>
                <a:latin typeface="ＭＳ 明朝" pitchFamily="17" charset="-128"/>
                <a:ea typeface="ＭＳ 明朝" pitchFamily="17" charset="-128"/>
              </a:rPr>
              <a:t>平成２７年度の研究開発の成果について記述し、その成果を踏まえて平成２８年度にはどのような研究開発を実施するのか</a:t>
            </a:r>
            <a:r>
              <a:rPr lang="ja-JP" altLang="en-US" sz="1050" dirty="0">
                <a:solidFill>
                  <a:srgbClr val="0000CC"/>
                </a:solidFill>
                <a:latin typeface="ＭＳ 明朝" pitchFamily="17" charset="-128"/>
                <a:ea typeface="ＭＳ 明朝" pitchFamily="17" charset="-128"/>
              </a:rPr>
              <a:t>、分かりやすく簡潔に</a:t>
            </a:r>
            <a:r>
              <a:rPr lang="ja-JP" altLang="en-US" sz="1050" dirty="0" smtClean="0">
                <a:solidFill>
                  <a:srgbClr val="0000CC"/>
                </a:solidFill>
                <a:latin typeface="ＭＳ 明朝" pitchFamily="17" charset="-128"/>
                <a:ea typeface="ＭＳ 明朝" pitchFamily="17" charset="-128"/>
              </a:rPr>
              <a:t>記載してください。</a:t>
            </a:r>
            <a:endParaRPr lang="ja-JP" altLang="ja-JP" sz="1050" dirty="0">
              <a:latin typeface="ＭＳ 明朝" pitchFamily="17" charset="-128"/>
              <a:ea typeface="ＭＳ 明朝" pitchFamily="17" charset="-128"/>
            </a:endParaRPr>
          </a:p>
        </p:txBody>
      </p:sp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184731" y="6160775"/>
            <a:ext cx="9670145" cy="695164"/>
          </a:xfrm>
          <a:prstGeom prst="rect">
            <a:avLst/>
          </a:prstGeom>
          <a:solidFill>
            <a:srgbClr val="FFFFFF"/>
          </a:solidFill>
          <a:ln w="9525" cmpd="sng">
            <a:solidFill>
              <a:srgbClr val="0000CC"/>
            </a:solidFill>
            <a:miter lim="800000"/>
            <a:headEnd/>
            <a:tailEnd/>
          </a:ln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11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ＭＳ 明朝" panose="02020609040205080304" pitchFamily="17" charset="-128"/>
                <a:ea typeface="ＭＳ 明朝" panose="02020609040205080304" pitchFamily="17" charset="-128"/>
                <a:cs typeface="ＭＳ Ｐゴシック" pitchFamily="50" charset="-128"/>
              </a:rPr>
              <a:t>【</a:t>
            </a:r>
            <a:r>
              <a:rPr kumimoji="1" lang="ja-JP" altLang="en-US" sz="11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ＭＳ 明朝" panose="02020609040205080304" pitchFamily="17" charset="-128"/>
                <a:ea typeface="ＭＳ 明朝" panose="02020609040205080304" pitchFamily="17" charset="-128"/>
                <a:cs typeface="ＭＳ Ｐゴシック" pitchFamily="50" charset="-128"/>
              </a:rPr>
              <a:t>記載上の留意事項</a:t>
            </a:r>
            <a:r>
              <a:rPr kumimoji="1" lang="en-US" altLang="ja-JP" sz="11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ＭＳ 明朝" panose="02020609040205080304" pitchFamily="17" charset="-128"/>
                <a:ea typeface="ＭＳ 明朝" panose="02020609040205080304" pitchFamily="17" charset="-128"/>
                <a:cs typeface="ＭＳ Ｐゴシック" pitchFamily="50" charset="-128"/>
              </a:rPr>
              <a:t>】</a:t>
            </a:r>
          </a:p>
          <a:p>
            <a:pPr indent="-1905">
              <a:spcAft>
                <a:spcPts val="0"/>
              </a:spcAft>
            </a:pPr>
            <a:r>
              <a:rPr lang="ja-JP" altLang="ja-JP" sz="1100" kern="100" dirty="0">
                <a:solidFill>
                  <a:srgbClr val="0000FF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Times New Roman"/>
              </a:rPr>
              <a:t>青字・</a:t>
            </a:r>
            <a:r>
              <a:rPr lang="ja-JP" altLang="ja-JP" sz="1100" b="1" kern="100" dirty="0">
                <a:solidFill>
                  <a:srgbClr val="FF0000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Times New Roman"/>
              </a:rPr>
              <a:t>赤字</a:t>
            </a:r>
            <a:r>
              <a:rPr lang="ja-JP" altLang="ja-JP" sz="1100" kern="100" dirty="0">
                <a:solidFill>
                  <a:srgbClr val="0000FF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Times New Roman"/>
              </a:rPr>
              <a:t>は留意事項又は記載例です</a:t>
            </a:r>
            <a:r>
              <a:rPr lang="ja-JP" altLang="ja-JP" sz="1100" kern="100" dirty="0" smtClean="0">
                <a:solidFill>
                  <a:srgbClr val="0000FF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Times New Roman"/>
              </a:rPr>
              <a:t>。提出</a:t>
            </a:r>
            <a:r>
              <a:rPr lang="ja-JP" altLang="ja-JP" sz="1100" kern="100" dirty="0">
                <a:solidFill>
                  <a:srgbClr val="0000FF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Times New Roman"/>
              </a:rPr>
              <a:t>の際にはすべて必ず削除して下さい</a:t>
            </a:r>
            <a:r>
              <a:rPr lang="ja-JP" altLang="ja-JP" sz="1100" kern="100" dirty="0" smtClean="0">
                <a:solidFill>
                  <a:srgbClr val="0000FF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Times New Roman"/>
              </a:rPr>
              <a:t>。</a:t>
            </a:r>
            <a:endParaRPr kumimoji="1" lang="en-US" altLang="ja-JP" sz="1100" b="1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ＭＳ 明朝" panose="02020609040205080304" pitchFamily="17" charset="-128"/>
              <a:ea typeface="ＭＳ 明朝" panose="02020609040205080304" pitchFamily="17" charset="-128"/>
              <a:cs typeface="ＭＳ Ｐゴシック" pitchFamily="50" charset="-128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1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ＭＳ 明朝" panose="02020609040205080304" pitchFamily="17" charset="-128"/>
                <a:ea typeface="ＭＳ 明朝" panose="02020609040205080304" pitchFamily="17" charset="-128"/>
                <a:cs typeface="ＭＳ Ｐゴシック" pitchFamily="50" charset="-128"/>
              </a:rPr>
              <a:t>上記事項について、</a:t>
            </a:r>
            <a:r>
              <a:rPr kumimoji="1" lang="ja-JP" altLang="en-US" sz="1100" b="0" i="0" u="sng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ＭＳ 明朝" panose="02020609040205080304" pitchFamily="17" charset="-128"/>
                <a:ea typeface="ＭＳ 明朝" panose="02020609040205080304" pitchFamily="17" charset="-128"/>
                <a:cs typeface="ＭＳ Ｐゴシック" pitchFamily="50" charset="-128"/>
              </a:rPr>
              <a:t>必ず図や写真等を用いて</a:t>
            </a:r>
            <a:r>
              <a:rPr kumimoji="1" lang="ja-JP" altLang="en-US" sz="11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ＭＳ 明朝" panose="02020609040205080304" pitchFamily="17" charset="-128"/>
                <a:ea typeface="ＭＳ 明朝" panose="02020609040205080304" pitchFamily="17" charset="-128"/>
                <a:cs typeface="ＭＳ Ｐゴシック" pitchFamily="50" charset="-128"/>
              </a:rPr>
              <a:t>、このページ</a:t>
            </a:r>
            <a:r>
              <a:rPr kumimoji="1" lang="en-US" altLang="ja-JP" sz="11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ＭＳ 明朝" panose="02020609040205080304" pitchFamily="17" charset="-128"/>
                <a:ea typeface="ＭＳ 明朝" panose="02020609040205080304" pitchFamily="17" charset="-128"/>
                <a:cs typeface="ＭＳ Ｐゴシック" pitchFamily="50" charset="-128"/>
              </a:rPr>
              <a:t>1</a:t>
            </a:r>
            <a:r>
              <a:rPr kumimoji="1" lang="ja-JP" altLang="en-US" sz="11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ＭＳ 明朝" panose="02020609040205080304" pitchFamily="17" charset="-128"/>
                <a:ea typeface="ＭＳ 明朝" panose="02020609040205080304" pitchFamily="17" charset="-128"/>
                <a:cs typeface="ＭＳ Ｐゴシック" pitchFamily="50" charset="-128"/>
              </a:rPr>
              <a:t>枚（</a:t>
            </a:r>
            <a:r>
              <a:rPr kumimoji="1" lang="en-US" altLang="ja-JP" sz="11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ＭＳ 明朝" panose="02020609040205080304" pitchFamily="17" charset="-128"/>
                <a:ea typeface="ＭＳ 明朝" panose="02020609040205080304" pitchFamily="17" charset="-128"/>
                <a:cs typeface="ＭＳ Ｐゴシック" pitchFamily="50" charset="-128"/>
              </a:rPr>
              <a:t>A4</a:t>
            </a:r>
            <a:r>
              <a:rPr kumimoji="1" lang="ja-JP" altLang="en-US" sz="11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ＭＳ 明朝" panose="02020609040205080304" pitchFamily="17" charset="-128"/>
                <a:ea typeface="ＭＳ 明朝" panose="02020609040205080304" pitchFamily="17" charset="-128"/>
                <a:cs typeface="ＭＳ Ｐゴシック" pitchFamily="50" charset="-128"/>
              </a:rPr>
              <a:t>横・カラー）で分かりやすく簡潔に説明してください。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1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ＭＳ 明朝" panose="02020609040205080304" pitchFamily="17" charset="-128"/>
                <a:ea typeface="ＭＳ 明朝" panose="02020609040205080304" pitchFamily="17" charset="-128"/>
                <a:cs typeface="ＭＳ Ｐゴシック" pitchFamily="50" charset="-128"/>
              </a:rPr>
              <a:t>本資料については、フォントサイズ、レイアウトは自由です。</a:t>
            </a:r>
            <a:r>
              <a:rPr kumimoji="1" lang="ja-JP" altLang="en-US" sz="1100" b="0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ＭＳ 明朝" panose="02020609040205080304" pitchFamily="17" charset="-128"/>
                <a:ea typeface="ＭＳ 明朝" panose="02020609040205080304" pitchFamily="17" charset="-128"/>
                <a:cs typeface="ＭＳ Ｐゴシック" pitchFamily="50" charset="-128"/>
              </a:rPr>
              <a:t>（本内容を公表することがあります。）</a:t>
            </a:r>
            <a:endParaRPr kumimoji="1" lang="ja-JP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ＭＳ 明朝" panose="02020609040205080304" pitchFamily="17" charset="-128"/>
              <a:ea typeface="ＭＳ 明朝" panose="02020609040205080304" pitchFamily="17" charset="-128"/>
              <a:cs typeface="ＭＳ Ｐゴシック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6753200" y="59685"/>
            <a:ext cx="314752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-JP" altLang="en-US" sz="1200" dirty="0"/>
              <a:t>選抜</a:t>
            </a:r>
            <a:r>
              <a:rPr lang="ja-JP" altLang="en-US" sz="1200" dirty="0" smtClean="0"/>
              <a:t>提案書（平成２８年度実施提案）</a:t>
            </a:r>
            <a:r>
              <a:rPr kumimoji="1" lang="ja-JP" altLang="en-US" sz="1200" dirty="0" smtClean="0"/>
              <a:t>　様式１１</a:t>
            </a:r>
            <a:endParaRPr kumimoji="1" lang="ja-JP" altLang="en-US" sz="1200" dirty="0"/>
          </a:p>
        </p:txBody>
      </p:sp>
    </p:spTree>
    <p:extLst>
      <p:ext uri="{BB962C8B-B14F-4D97-AF65-F5344CB8AC3E}">
        <p14:creationId xmlns:p14="http://schemas.microsoft.com/office/powerpoint/2010/main" val="22454349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96</Words>
  <Application>Microsoft Office PowerPoint</Application>
  <PresentationFormat>A4 210 x 297 mm</PresentationFormat>
  <Paragraphs>22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2015-03-02T08:46:25Z</dcterms:created>
  <dcterms:modified xsi:type="dcterms:W3CDTF">2015-12-07T07:14:33Z</dcterms:modified>
</cp:coreProperties>
</file>