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59" r:id="rId3"/>
    <p:sldId id="263" r:id="rId4"/>
    <p:sldId id="261" r:id="rId5"/>
  </p:sldIdLst>
  <p:sldSz cx="9361488" cy="72009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752" autoAdjust="0"/>
  </p:normalViewPr>
  <p:slideViewPr>
    <p:cSldViewPr>
      <p:cViewPr>
        <p:scale>
          <a:sx n="125" d="100"/>
          <a:sy n="125" d="100"/>
        </p:scale>
        <p:origin x="-139" y="-58"/>
      </p:cViewPr>
      <p:guideLst>
        <p:guide orient="horz" pos="2268"/>
        <p:guide pos="29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50375" cy="4973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1"/>
            <a:ext cx="2950374" cy="497367"/>
          </a:xfrm>
          <a:prstGeom prst="rect">
            <a:avLst/>
          </a:prstGeom>
        </p:spPr>
        <p:txBody>
          <a:bodyPr vert="horz" lIns="92236" tIns="46118" rIns="92236" bIns="46118" rtlCol="0"/>
          <a:lstStyle>
            <a:lvl1pPr algn="r">
              <a:defRPr sz="1200"/>
            </a:lvl1pPr>
          </a:lstStyle>
          <a:p>
            <a:fld id="{0336B76B-A51C-46F1-83D7-C076F05A50E7}" type="datetimeFigureOut">
              <a:rPr kumimoji="1" lang="ja-JP" altLang="en-US" smtClean="0"/>
              <a:t>2016/4/6</a:t>
            </a:fld>
            <a:endParaRPr kumimoji="1" lang="ja-JP" altLang="en-US"/>
          </a:p>
        </p:txBody>
      </p:sp>
      <p:sp>
        <p:nvSpPr>
          <p:cNvPr id="4" name="スライド イメージ プレースホルダー 3"/>
          <p:cNvSpPr>
            <a:spLocks noGrp="1" noRot="1" noChangeAspect="1"/>
          </p:cNvSpPr>
          <p:nvPr>
            <p:ph type="sldImg" idx="2"/>
          </p:nvPr>
        </p:nvSpPr>
        <p:spPr>
          <a:xfrm>
            <a:off x="979488" y="744538"/>
            <a:ext cx="484822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372"/>
            <a:ext cx="2950375" cy="4973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36" tIns="46118" rIns="92236" bIns="46118" rtlCol="0" anchor="b"/>
          <a:lstStyle>
            <a:lvl1pPr algn="r">
              <a:defRPr sz="1200"/>
            </a:lvl1pPr>
          </a:lstStyle>
          <a:p>
            <a:fld id="{F81D120C-4B41-4CEE-95A2-909DBD2D561A}" type="slidenum">
              <a:rPr kumimoji="1" lang="ja-JP" altLang="en-US" smtClean="0"/>
              <a:t>‹#›</a:t>
            </a:fld>
            <a:endParaRPr kumimoji="1" lang="ja-JP" altLang="en-US"/>
          </a:p>
        </p:txBody>
      </p:sp>
    </p:spTree>
    <p:extLst>
      <p:ext uri="{BB962C8B-B14F-4D97-AF65-F5344CB8AC3E}">
        <p14:creationId xmlns:p14="http://schemas.microsoft.com/office/powerpoint/2010/main" val="30726616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02112" y="2236949"/>
            <a:ext cx="7957265" cy="154352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04223" y="4080510"/>
            <a:ext cx="6553042" cy="184023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2016/4/6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968035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2016/4/6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979152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7079" y="288374"/>
            <a:ext cx="2106335" cy="614410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68074" y="288374"/>
            <a:ext cx="6162980" cy="614410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2016/4/6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4072677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2016/4/6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406882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39493" y="4627249"/>
            <a:ext cx="7957265" cy="1430179"/>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39493" y="3052049"/>
            <a:ext cx="7957265" cy="157519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2016/4/6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631945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68075" y="1680214"/>
            <a:ext cx="4134657"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758757" y="1680214"/>
            <a:ext cx="4134657"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F3C7E61-ED5E-4D06-BBAE-DCE80A002C0C}" type="datetimeFigureOut">
              <a:rPr kumimoji="1" lang="ja-JP" altLang="en-US" smtClean="0"/>
              <a:t>2016/4/6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3905393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8074" y="1611869"/>
            <a:ext cx="4136283"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68074" y="2283619"/>
            <a:ext cx="4136283"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755508" y="1611869"/>
            <a:ext cx="4137908"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755508" y="2283619"/>
            <a:ext cx="4137908"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F3C7E61-ED5E-4D06-BBAE-DCE80A002C0C}" type="datetimeFigureOut">
              <a:rPr kumimoji="1" lang="ja-JP" altLang="en-US" smtClean="0"/>
              <a:t>2016/4/6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754364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F3C7E61-ED5E-4D06-BBAE-DCE80A002C0C}" type="datetimeFigureOut">
              <a:rPr kumimoji="1" lang="ja-JP" altLang="en-US" smtClean="0"/>
              <a:t>2016/4/6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626956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F3C7E61-ED5E-4D06-BBAE-DCE80A002C0C}" type="datetimeFigureOut">
              <a:rPr kumimoji="1" lang="ja-JP" altLang="en-US" smtClean="0"/>
              <a:t>2016/4/6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244240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8076" y="286703"/>
            <a:ext cx="3079865" cy="1220153"/>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660083" y="286706"/>
            <a:ext cx="5233332" cy="61457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68076" y="1506858"/>
            <a:ext cx="3079865" cy="49256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F3C7E61-ED5E-4D06-BBAE-DCE80A002C0C}" type="datetimeFigureOut">
              <a:rPr kumimoji="1" lang="ja-JP" altLang="en-US" smtClean="0"/>
              <a:t>2016/4/6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67676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34917" y="5040631"/>
            <a:ext cx="5616893" cy="595075"/>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34917" y="643414"/>
            <a:ext cx="5616893" cy="4320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834917" y="5635706"/>
            <a:ext cx="5616893" cy="8451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F3C7E61-ED5E-4D06-BBAE-DCE80A002C0C}" type="datetimeFigureOut">
              <a:rPr kumimoji="1" lang="ja-JP" altLang="en-US" smtClean="0"/>
              <a:t>2016/4/6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3736058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68075" y="288370"/>
            <a:ext cx="8425339" cy="12001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8075" y="1680214"/>
            <a:ext cx="8425339" cy="4752261"/>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68075" y="6674171"/>
            <a:ext cx="2184347" cy="383381"/>
          </a:xfrm>
          <a:prstGeom prst="rect">
            <a:avLst/>
          </a:prstGeom>
        </p:spPr>
        <p:txBody>
          <a:bodyPr vert="horz" lIns="91440" tIns="45720" rIns="91440" bIns="45720" rtlCol="0" anchor="ctr"/>
          <a:lstStyle>
            <a:lvl1pPr algn="l">
              <a:defRPr sz="1200">
                <a:solidFill>
                  <a:schemeClr val="tx1">
                    <a:tint val="75000"/>
                  </a:schemeClr>
                </a:solidFill>
              </a:defRPr>
            </a:lvl1pPr>
          </a:lstStyle>
          <a:p>
            <a:fld id="{AF3C7E61-ED5E-4D06-BBAE-DCE80A002C0C}" type="datetimeFigureOut">
              <a:rPr kumimoji="1" lang="ja-JP" altLang="en-US" smtClean="0"/>
              <a:t>2016/4/6</a:t>
            </a:fld>
            <a:endParaRPr kumimoji="1" lang="ja-JP" altLang="en-US"/>
          </a:p>
        </p:txBody>
      </p:sp>
      <p:sp>
        <p:nvSpPr>
          <p:cNvPr id="5" name="フッター プレースホルダー 4"/>
          <p:cNvSpPr>
            <a:spLocks noGrp="1"/>
          </p:cNvSpPr>
          <p:nvPr>
            <p:ph type="ftr" sz="quarter" idx="3"/>
          </p:nvPr>
        </p:nvSpPr>
        <p:spPr>
          <a:xfrm>
            <a:off x="3198509" y="6674171"/>
            <a:ext cx="2964471" cy="38338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709067" y="6674171"/>
            <a:ext cx="2184347" cy="383381"/>
          </a:xfrm>
          <a:prstGeom prst="rect">
            <a:avLst/>
          </a:prstGeom>
        </p:spPr>
        <p:txBody>
          <a:bodyPr vert="horz" lIns="91440" tIns="45720" rIns="91440" bIns="45720" rtlCol="0" anchor="ctr"/>
          <a:lstStyle>
            <a:lvl1pPr algn="r">
              <a:defRPr sz="1200">
                <a:solidFill>
                  <a:schemeClr val="tx1">
                    <a:tint val="75000"/>
                  </a:schemeClr>
                </a:solidFill>
              </a:defRPr>
            </a:lvl1p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3620716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116456" y="418828"/>
            <a:ext cx="7146647" cy="501782"/>
          </a:xfrm>
          <a:prstGeom prst="roundRect">
            <a:avLst>
              <a:gd name="adj" fmla="val 21125"/>
            </a:avLst>
          </a:prstGeom>
          <a:solidFill>
            <a:srgbClr val="00B0F0"/>
          </a:solidFill>
          <a:ln w="57150" cmpd="thickThin">
            <a:noFill/>
            <a:round/>
            <a:headEnd/>
            <a:tailEnd/>
          </a:ln>
          <a:effectLst/>
        </p:spPr>
        <p:txBody>
          <a:bodyPr wrap="square" lIns="91197" tIns="35955" rIns="91197" bIns="35955" anchor="ctr">
            <a:spAutoFit/>
          </a:bodyPr>
          <a:lstStyle/>
          <a:p>
            <a:pPr algn="ctr" defTabSz="912810" fontAlgn="auto">
              <a:spcBef>
                <a:spcPts val="0"/>
              </a:spcBef>
              <a:spcAft>
                <a:spcPts val="0"/>
              </a:spcAft>
              <a:defRPr/>
            </a:pPr>
            <a:r>
              <a:rPr lang="ja-JP" altLang="en-US" sz="24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○○圏域  </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新たな</a:t>
            </a:r>
            <a:r>
              <a:rPr lang="ja-JP" altLang="en-US" sz="20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広域連携促進事業</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概要</a:t>
            </a:r>
          </a:p>
        </p:txBody>
      </p:sp>
      <p:graphicFrame>
        <p:nvGraphicFramePr>
          <p:cNvPr id="10" name="表 9"/>
          <p:cNvGraphicFramePr>
            <a:graphicFrameLocks noGrp="1"/>
          </p:cNvGraphicFramePr>
          <p:nvPr>
            <p:extLst>
              <p:ext uri="{D42A27DB-BD31-4B8C-83A1-F6EECF244321}">
                <p14:modId xmlns:p14="http://schemas.microsoft.com/office/powerpoint/2010/main" val="1692963847"/>
              </p:ext>
            </p:extLst>
          </p:nvPr>
        </p:nvGraphicFramePr>
        <p:xfrm>
          <a:off x="142785" y="1003545"/>
          <a:ext cx="7114696" cy="1084737"/>
        </p:xfrm>
        <a:graphic>
          <a:graphicData uri="http://schemas.openxmlformats.org/drawingml/2006/table">
            <a:tbl>
              <a:tblPr firstRow="1" bandRow="1">
                <a:tableStyleId>{7DF18680-E054-41AD-8BC1-D1AEF772440D}</a:tableStyleId>
              </a:tblPr>
              <a:tblGrid>
                <a:gridCol w="2537163"/>
                <a:gridCol w="2295529"/>
                <a:gridCol w="2282004"/>
              </a:tblGrid>
              <a:tr h="276990">
                <a:tc>
                  <a:txBody>
                    <a:bodyPr/>
                    <a:lstStyle/>
                    <a:p>
                      <a:pPr algn="ctr"/>
                      <a:r>
                        <a:rPr kumimoji="1" lang="ja-JP" altLang="en-US" sz="1300" dirty="0" smtClean="0">
                          <a:latin typeface="ＭＳ ゴシック" pitchFamily="49" charset="-128"/>
                          <a:ea typeface="ＭＳ ゴシック" pitchFamily="49" charset="-128"/>
                        </a:rPr>
                        <a:t>圏域市町村</a:t>
                      </a:r>
                      <a:endParaRPr kumimoji="1" lang="ja-JP" altLang="en-US" sz="1300" dirty="0">
                        <a:solidFill>
                          <a:sysClr val="windowText" lastClr="000000"/>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dirty="0" smtClean="0">
                          <a:latin typeface="ＭＳ ゴシック" pitchFamily="49" charset="-128"/>
                          <a:ea typeface="ＭＳ ゴシック" pitchFamily="49" charset="-128"/>
                        </a:rPr>
                        <a:t>圏域人口</a:t>
                      </a:r>
                      <a:endParaRPr kumimoji="1" lang="ja-JP" altLang="en-US" sz="1300" dirty="0">
                        <a:solidFill>
                          <a:sysClr val="windowText" lastClr="000000"/>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dirty="0" smtClean="0">
                          <a:solidFill>
                            <a:schemeClr val="bg1"/>
                          </a:solidFill>
                          <a:latin typeface="ＭＳ ゴシック" pitchFamily="49" charset="-128"/>
                          <a:ea typeface="ＭＳ ゴシック" pitchFamily="49" charset="-128"/>
                        </a:rPr>
                        <a:t>主要産業</a:t>
                      </a:r>
                      <a:endParaRPr kumimoji="1" lang="ja-JP" altLang="en-US" sz="1300" dirty="0">
                        <a:solidFill>
                          <a:schemeClr val="bg1"/>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1551">
                <a:tc rowSpan="3">
                  <a:txBody>
                    <a:bodyPr/>
                    <a:lstStyle/>
                    <a:p>
                      <a:pPr algn="l"/>
                      <a:endParaRPr kumimoji="1" lang="ja-JP" altLang="en-US" sz="1300" dirty="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altLang="ja-JP" sz="1100" b="0" i="0" u="none" strike="noStrike" dirty="0" smtClean="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endParaRPr kumimoji="1" lang="ja-JP" altLang="en-US" sz="1300" dirty="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9506">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smtClean="0">
                          <a:ln>
                            <a:noFill/>
                          </a:ln>
                          <a:solidFill>
                            <a:prstClr val="white"/>
                          </a:solidFill>
                          <a:effectLst/>
                          <a:uLnTx/>
                          <a:uFillTx/>
                          <a:latin typeface="ＭＳ ゴシック" pitchFamily="49" charset="-128"/>
                          <a:ea typeface="ＭＳ ゴシック" pitchFamily="49" charset="-128"/>
                        </a:rPr>
                        <a:t>圏域面積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BACC6"/>
                    </a:solidFill>
                  </a:tcPr>
                </a:tc>
                <a:tc vMerge="1">
                  <a:txBody>
                    <a:bodyPr/>
                    <a:lstStyle/>
                    <a:p>
                      <a:endParaRPr kumimoji="1" lang="ja-JP" altLang="en-US"/>
                    </a:p>
                  </a:txBody>
                  <a:tcPr/>
                </a:tc>
              </a:tr>
              <a:tr h="325486">
                <a:tc vMerge="1">
                  <a:txBody>
                    <a:bodyPr/>
                    <a:lstStyle/>
                    <a:p>
                      <a:pPr algn="l"/>
                      <a:endParaRPr kumimoji="1" lang="ja-JP" altLang="en-US" sz="1200" dirty="0">
                        <a:latin typeface="ＭＳ ゴシック" pitchFamily="49" charset="-128"/>
                        <a:ea typeface="ＭＳ ゴシック" pitchFamily="49" charset="-128"/>
                      </a:endParaRPr>
                    </a:p>
                  </a:txBody>
                  <a:tcPr marL="84446" marR="84446" marT="43552" marB="43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300" dirty="0" smtClean="0">
                        <a:solidFill>
                          <a:srgbClr val="000000"/>
                        </a:solidFill>
                        <a:latin typeface="ＭＳ Ｐゴシック"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200" dirty="0">
                        <a:latin typeface="ＭＳ ゴシック" pitchFamily="49" charset="-128"/>
                        <a:ea typeface="ＭＳ ゴシック" pitchFamily="49" charset="-128"/>
                      </a:endParaRPr>
                    </a:p>
                  </a:txBody>
                  <a:tcPr marL="84446" marR="84446" marT="43552" marB="43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237912510"/>
              </p:ext>
            </p:extLst>
          </p:nvPr>
        </p:nvGraphicFramePr>
        <p:xfrm>
          <a:off x="142785" y="2088282"/>
          <a:ext cx="7105961" cy="447156"/>
        </p:xfrm>
        <a:graphic>
          <a:graphicData uri="http://schemas.openxmlformats.org/drawingml/2006/table">
            <a:tbl>
              <a:tblPr firstRow="1" bandRow="1">
                <a:tableStyleId>{7DF18680-E054-41AD-8BC1-D1AEF772440D}</a:tableStyleId>
              </a:tblPr>
              <a:tblGrid>
                <a:gridCol w="1039347"/>
                <a:gridCol w="6066614"/>
              </a:tblGrid>
              <a:tr h="447156">
                <a:tc>
                  <a:txBody>
                    <a:bodyPr/>
                    <a:lstStyle/>
                    <a:p>
                      <a:pPr algn="ctr"/>
                      <a:r>
                        <a:rPr kumimoji="1" lang="ja-JP" altLang="en-US" sz="1300" dirty="0" smtClean="0">
                          <a:latin typeface="ＭＳ ゴシック" pitchFamily="49" charset="-128"/>
                          <a:ea typeface="ＭＳ ゴシック" pitchFamily="49" charset="-128"/>
                        </a:rPr>
                        <a:t>圏域の特長</a:t>
                      </a:r>
                      <a:endParaRPr kumimoji="1" lang="ja-JP" altLang="en-US" sz="1300" dirty="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latin typeface="ＭＳ Ｐゴシック" charset="-128"/>
                          <a:ea typeface="+mn-ea"/>
                        </a:rPr>
                        <a:t> </a:t>
                      </a:r>
                      <a:endParaRPr lang="en-US" altLang="ja-JP" sz="1200" b="1" i="0" u="none" strike="noStrike" dirty="0">
                        <a:latin typeface="ＭＳ ゴシック" pitchFamily="49" charset="-128"/>
                        <a:ea typeface="ＭＳ ゴシック"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7349150" y="419993"/>
            <a:ext cx="1868098" cy="210150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00" dirty="0" smtClean="0">
                <a:solidFill>
                  <a:schemeClr val="tx1"/>
                </a:solidFill>
              </a:rPr>
              <a:t>※</a:t>
            </a:r>
            <a:r>
              <a:rPr lang="ja-JP" altLang="en-US" sz="1300" dirty="0" smtClean="0">
                <a:solidFill>
                  <a:schemeClr val="tx1"/>
                </a:solidFill>
              </a:rPr>
              <a:t>連携する市町村を黄色で着色した</a:t>
            </a:r>
            <a:r>
              <a:rPr kumimoji="1" lang="ja-JP" altLang="en-US" sz="1300" dirty="0" smtClean="0">
                <a:solidFill>
                  <a:schemeClr val="tx1"/>
                </a:solidFill>
              </a:rPr>
              <a:t>地図を</a:t>
            </a:r>
            <a:endParaRPr kumimoji="1" lang="en-US" altLang="ja-JP" sz="1300" dirty="0" smtClean="0">
              <a:solidFill>
                <a:schemeClr val="tx1"/>
              </a:solidFill>
            </a:endParaRPr>
          </a:p>
          <a:p>
            <a:pPr algn="ctr"/>
            <a:r>
              <a:rPr kumimoji="1" lang="ja-JP" altLang="en-US" sz="1300" dirty="0" smtClean="0">
                <a:solidFill>
                  <a:schemeClr val="tx1"/>
                </a:solidFill>
              </a:rPr>
              <a:t>添付</a:t>
            </a:r>
            <a:endParaRPr kumimoji="1" lang="ja-JP" altLang="en-US" sz="1300" dirty="0">
              <a:solidFill>
                <a:schemeClr val="tx1"/>
              </a:solidFill>
            </a:endParaRPr>
          </a:p>
        </p:txBody>
      </p:sp>
      <p:graphicFrame>
        <p:nvGraphicFramePr>
          <p:cNvPr id="43" name="表 42"/>
          <p:cNvGraphicFramePr>
            <a:graphicFrameLocks noGrp="1"/>
          </p:cNvGraphicFramePr>
          <p:nvPr>
            <p:extLst>
              <p:ext uri="{D42A27DB-BD31-4B8C-83A1-F6EECF244321}">
                <p14:modId xmlns:p14="http://schemas.microsoft.com/office/powerpoint/2010/main" val="1869496247"/>
              </p:ext>
            </p:extLst>
          </p:nvPr>
        </p:nvGraphicFramePr>
        <p:xfrm>
          <a:off x="116456" y="2638900"/>
          <a:ext cx="9100792" cy="1096484"/>
        </p:xfrm>
        <a:graphic>
          <a:graphicData uri="http://schemas.openxmlformats.org/drawingml/2006/table">
            <a:tbl>
              <a:tblPr firstRow="1" bandRow="1">
                <a:tableStyleId>{93296810-A885-4BE3-A3E7-6D5BEEA58F35}</a:tableStyleId>
              </a:tblPr>
              <a:tblGrid>
                <a:gridCol w="7143750"/>
                <a:gridCol w="1957042"/>
              </a:tblGrid>
              <a:tr h="360040">
                <a:tc>
                  <a:txBody>
                    <a:bodyPr/>
                    <a:lstStyle/>
                    <a:p>
                      <a:pPr algn="ctr"/>
                      <a:r>
                        <a:rPr kumimoji="1" lang="ja-JP" altLang="en-US" sz="1300" dirty="0" smtClean="0">
                          <a:latin typeface="+mj-ea"/>
                          <a:ea typeface="+mj-ea"/>
                        </a:rPr>
                        <a:t>提案概要</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ts val="1400"/>
                        </a:lnSpc>
                      </a:pPr>
                      <a:r>
                        <a:rPr kumimoji="1" lang="ja-JP" altLang="en-US" sz="1300" dirty="0" smtClean="0">
                          <a:latin typeface="+mj-ea"/>
                          <a:ea typeface="+mj-ea"/>
                        </a:rPr>
                        <a:t>事業見積額（千円）</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736444">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en-US" altLang="ja-JP" sz="1300" dirty="0" smtClean="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3497221835"/>
              </p:ext>
            </p:extLst>
          </p:nvPr>
        </p:nvGraphicFramePr>
        <p:xfrm>
          <a:off x="114224" y="3888482"/>
          <a:ext cx="9112926" cy="3148776"/>
        </p:xfrm>
        <a:graphic>
          <a:graphicData uri="http://schemas.openxmlformats.org/drawingml/2006/table">
            <a:tbl>
              <a:tblPr firstRow="1" bandRow="1">
                <a:tableStyleId>{93296810-A885-4BE3-A3E7-6D5BEEA58F35}</a:tableStyleId>
              </a:tblPr>
              <a:tblGrid>
                <a:gridCol w="9112926"/>
              </a:tblGrid>
              <a:tr h="387026">
                <a:tc>
                  <a:txBody>
                    <a:bodyPr/>
                    <a:lstStyle/>
                    <a:p>
                      <a:pPr algn="ctr"/>
                      <a:r>
                        <a:rPr kumimoji="1" lang="ja-JP" altLang="en-US" sz="1300" dirty="0" smtClean="0">
                          <a:latin typeface="+mj-ea"/>
                          <a:ea typeface="+mj-ea"/>
                        </a:rPr>
                        <a:t>主な取組</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761750">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正方形/長方形 7"/>
          <p:cNvSpPr/>
          <p:nvPr/>
        </p:nvSpPr>
        <p:spPr>
          <a:xfrm>
            <a:off x="8065120" y="103558"/>
            <a:ext cx="1080344"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mtClean="0">
                <a:solidFill>
                  <a:schemeClr val="tx1"/>
                </a:solidFill>
              </a:rPr>
              <a:t>　　</a:t>
            </a:r>
            <a:r>
              <a:rPr lang="ja-JP" altLang="en-US" sz="1200" smtClean="0">
                <a:solidFill>
                  <a:schemeClr val="tx1"/>
                </a:solidFill>
              </a:rPr>
              <a:t>　（様式４）</a:t>
            </a:r>
            <a:endParaRPr lang="en-US" altLang="ja-JP" sz="1200" smtClean="0">
              <a:solidFill>
                <a:schemeClr val="tx1"/>
              </a:solidFill>
            </a:endParaRPr>
          </a:p>
        </p:txBody>
      </p:sp>
      <p:sp>
        <p:nvSpPr>
          <p:cNvPr id="11" name="正方形/長方形 10"/>
          <p:cNvSpPr/>
          <p:nvPr/>
        </p:nvSpPr>
        <p:spPr>
          <a:xfrm>
            <a:off x="81368" y="72058"/>
            <a:ext cx="8055760"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（１）連携</a:t>
            </a:r>
            <a:r>
              <a:rPr lang="ja-JP" altLang="en-US" sz="1200" dirty="0">
                <a:solidFill>
                  <a:schemeClr val="tx1"/>
                </a:solidFill>
              </a:rPr>
              <a:t>中枢都市圏形成を目指す圏域における</a:t>
            </a:r>
            <a:r>
              <a:rPr lang="ja-JP" altLang="en-US" sz="1200" dirty="0" smtClean="0">
                <a:solidFill>
                  <a:schemeClr val="tx1"/>
                </a:solidFill>
              </a:rPr>
              <a:t>取組</a:t>
            </a:r>
            <a:endParaRPr lang="en-US" altLang="ja-JP" sz="1200" dirty="0" smtClean="0">
              <a:solidFill>
                <a:schemeClr val="tx1"/>
              </a:solidFill>
            </a:endParaRPr>
          </a:p>
        </p:txBody>
      </p:sp>
    </p:spTree>
    <p:extLst>
      <p:ext uri="{BB962C8B-B14F-4D97-AF65-F5344CB8AC3E}">
        <p14:creationId xmlns:p14="http://schemas.microsoft.com/office/powerpoint/2010/main" val="736470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116456" y="418828"/>
            <a:ext cx="7146647" cy="501782"/>
          </a:xfrm>
          <a:prstGeom prst="roundRect">
            <a:avLst>
              <a:gd name="adj" fmla="val 21125"/>
            </a:avLst>
          </a:prstGeom>
          <a:solidFill>
            <a:srgbClr val="00B0F0"/>
          </a:solidFill>
          <a:ln w="57150" cmpd="thickThin">
            <a:noFill/>
            <a:round/>
            <a:headEnd/>
            <a:tailEnd/>
          </a:ln>
          <a:effectLst/>
        </p:spPr>
        <p:txBody>
          <a:bodyPr wrap="square" lIns="91197" tIns="35955" rIns="91197" bIns="35955" anchor="ctr">
            <a:spAutoFit/>
          </a:bodyPr>
          <a:lstStyle/>
          <a:p>
            <a:pPr algn="ctr" defTabSz="912810" fontAlgn="auto">
              <a:spcBef>
                <a:spcPts val="0"/>
              </a:spcBef>
              <a:spcAft>
                <a:spcPts val="0"/>
              </a:spcAft>
              <a:defRPr/>
            </a:pPr>
            <a:r>
              <a:rPr lang="ja-JP" altLang="en-US" sz="240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○○県・○○市 </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新たな</a:t>
            </a:r>
            <a:r>
              <a:rPr lang="ja-JP" altLang="en-US" sz="20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広域連携促進事業</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概要</a:t>
            </a:r>
          </a:p>
        </p:txBody>
      </p:sp>
      <p:graphicFrame>
        <p:nvGraphicFramePr>
          <p:cNvPr id="10" name="表 9"/>
          <p:cNvGraphicFramePr>
            <a:graphicFrameLocks noGrp="1"/>
          </p:cNvGraphicFramePr>
          <p:nvPr>
            <p:extLst>
              <p:ext uri="{D42A27DB-BD31-4B8C-83A1-F6EECF244321}">
                <p14:modId xmlns:p14="http://schemas.microsoft.com/office/powerpoint/2010/main" val="2900760384"/>
              </p:ext>
            </p:extLst>
          </p:nvPr>
        </p:nvGraphicFramePr>
        <p:xfrm>
          <a:off x="142785" y="1003545"/>
          <a:ext cx="7120318" cy="948693"/>
        </p:xfrm>
        <a:graphic>
          <a:graphicData uri="http://schemas.openxmlformats.org/drawingml/2006/table">
            <a:tbl>
              <a:tblPr firstRow="1" bandRow="1">
                <a:tableStyleId>{7DF18680-E054-41AD-8BC1-D1AEF772440D}</a:tableStyleId>
              </a:tblPr>
              <a:tblGrid>
                <a:gridCol w="7120318"/>
              </a:tblGrid>
              <a:tr h="276990">
                <a:tc>
                  <a:txBody>
                    <a:bodyPr/>
                    <a:lstStyle/>
                    <a:p>
                      <a:pPr algn="ctr"/>
                      <a:r>
                        <a:rPr kumimoji="1" lang="zh-TW" altLang="en-US" sz="1300" smtClean="0">
                          <a:latin typeface="ＭＳ ゴシック" pitchFamily="49" charset="-128"/>
                          <a:ea typeface="ＭＳ ゴシック" pitchFamily="49" charset="-128"/>
                        </a:rPr>
                        <a:t>関係地方公共団体</a:t>
                      </a:r>
                      <a:endParaRPr kumimoji="1" lang="zh-TW" altLang="en-US" sz="1300" dirty="0" smtClean="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9113">
                <a:tc>
                  <a:txBody>
                    <a:bodyPr/>
                    <a:lstStyle/>
                    <a:p>
                      <a:pPr algn="l"/>
                      <a:r>
                        <a:rPr kumimoji="1" lang="ja-JP" altLang="en-US" sz="1300" smtClean="0">
                          <a:latin typeface="ＭＳ ゴシック" pitchFamily="49" charset="-128"/>
                          <a:ea typeface="ＭＳ ゴシック" pitchFamily="49" charset="-128"/>
                        </a:rPr>
                        <a:t>提案都道府県：○○県、○○人、○○㎢</a:t>
                      </a:r>
                      <a:endParaRPr kumimoji="1" lang="en-US" altLang="ja-JP" sz="1300" smtClean="0">
                        <a:latin typeface="ＭＳ ゴシック" pitchFamily="49" charset="-128"/>
                        <a:ea typeface="ＭＳ ゴシック" pitchFamily="49" charset="-128"/>
                      </a:endParaRPr>
                    </a:p>
                    <a:p>
                      <a:pPr algn="l"/>
                      <a:r>
                        <a:rPr kumimoji="1" lang="ja-JP" altLang="en-US" sz="1300" smtClean="0">
                          <a:latin typeface="ＭＳ ゴシック" pitchFamily="49" charset="-128"/>
                          <a:ea typeface="ＭＳ ゴシック" pitchFamily="49" charset="-128"/>
                        </a:rPr>
                        <a:t>連携する市区町村：○○市、○○人、○○㎢</a:t>
                      </a:r>
                      <a:endParaRPr kumimoji="1" lang="ja-JP" altLang="en-US" sz="1300" dirty="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325297229"/>
              </p:ext>
            </p:extLst>
          </p:nvPr>
        </p:nvGraphicFramePr>
        <p:xfrm>
          <a:off x="142785" y="2016274"/>
          <a:ext cx="7105961" cy="519164"/>
        </p:xfrm>
        <a:graphic>
          <a:graphicData uri="http://schemas.openxmlformats.org/drawingml/2006/table">
            <a:tbl>
              <a:tblPr firstRow="1" bandRow="1">
                <a:tableStyleId>{7DF18680-E054-41AD-8BC1-D1AEF772440D}</a:tableStyleId>
              </a:tblPr>
              <a:tblGrid>
                <a:gridCol w="1513623"/>
                <a:gridCol w="5592338"/>
              </a:tblGrid>
              <a:tr h="519164">
                <a:tc>
                  <a:txBody>
                    <a:bodyPr/>
                    <a:lstStyle/>
                    <a:p>
                      <a:pPr algn="ctr"/>
                      <a:r>
                        <a:rPr kumimoji="1" lang="ja-JP" altLang="en-US" sz="1300" smtClean="0">
                          <a:latin typeface="ＭＳ ゴシック" pitchFamily="49" charset="-128"/>
                          <a:ea typeface="ＭＳ ゴシック" pitchFamily="49" charset="-128"/>
                        </a:rPr>
                        <a:t>連携する市区町村</a:t>
                      </a:r>
                      <a:endParaRPr kumimoji="1" lang="en-US" altLang="ja-JP" sz="1300" smtClean="0">
                        <a:latin typeface="ＭＳ ゴシック" pitchFamily="49" charset="-128"/>
                        <a:ea typeface="ＭＳ ゴシック" pitchFamily="49" charset="-128"/>
                      </a:endParaRPr>
                    </a:p>
                    <a:p>
                      <a:pPr algn="ctr"/>
                      <a:r>
                        <a:rPr kumimoji="1" lang="ja-JP" altLang="en-US" sz="1300" smtClean="0">
                          <a:latin typeface="ＭＳ ゴシック" pitchFamily="49" charset="-128"/>
                          <a:ea typeface="ＭＳ ゴシック" pitchFamily="49" charset="-128"/>
                        </a:rPr>
                        <a:t>の特長</a:t>
                      </a:r>
                      <a:endParaRPr kumimoji="1" lang="ja-JP" altLang="en-US" sz="1300" dirty="0" smtClean="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latin typeface="ＭＳ Ｐゴシック" charset="-128"/>
                          <a:ea typeface="+mn-ea"/>
                        </a:rPr>
                        <a:t> </a:t>
                      </a:r>
                      <a:endParaRPr lang="en-US" altLang="ja-JP" sz="1200" b="1" i="0" u="none" strike="noStrike" dirty="0">
                        <a:latin typeface="ＭＳ ゴシック" pitchFamily="49" charset="-128"/>
                        <a:ea typeface="ＭＳ ゴシック"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7349150" y="419993"/>
            <a:ext cx="1868098" cy="210150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00" dirty="0">
                <a:solidFill>
                  <a:schemeClr val="tx1"/>
                </a:solidFill>
              </a:rPr>
              <a:t>※</a:t>
            </a:r>
            <a:r>
              <a:rPr lang="ja-JP" altLang="en-US" sz="1300" dirty="0">
                <a:solidFill>
                  <a:schemeClr val="tx1"/>
                </a:solidFill>
              </a:rPr>
              <a:t>連携する市町村を黄色で着色した地図を</a:t>
            </a:r>
            <a:endParaRPr lang="en-US" altLang="ja-JP" sz="1300" dirty="0">
              <a:solidFill>
                <a:schemeClr val="tx1"/>
              </a:solidFill>
            </a:endParaRPr>
          </a:p>
          <a:p>
            <a:pPr algn="ctr"/>
            <a:r>
              <a:rPr lang="ja-JP" altLang="en-US" sz="1300" dirty="0">
                <a:solidFill>
                  <a:schemeClr val="tx1"/>
                </a:solidFill>
              </a:rPr>
              <a:t>添付</a:t>
            </a:r>
          </a:p>
        </p:txBody>
      </p:sp>
      <p:graphicFrame>
        <p:nvGraphicFramePr>
          <p:cNvPr id="43" name="表 42"/>
          <p:cNvGraphicFramePr>
            <a:graphicFrameLocks noGrp="1"/>
          </p:cNvGraphicFramePr>
          <p:nvPr>
            <p:extLst>
              <p:ext uri="{D42A27DB-BD31-4B8C-83A1-F6EECF244321}">
                <p14:modId xmlns:p14="http://schemas.microsoft.com/office/powerpoint/2010/main" val="4101593002"/>
              </p:ext>
            </p:extLst>
          </p:nvPr>
        </p:nvGraphicFramePr>
        <p:xfrm>
          <a:off x="116456" y="2638900"/>
          <a:ext cx="9100792" cy="1096484"/>
        </p:xfrm>
        <a:graphic>
          <a:graphicData uri="http://schemas.openxmlformats.org/drawingml/2006/table">
            <a:tbl>
              <a:tblPr firstRow="1" bandRow="1">
                <a:tableStyleId>{93296810-A885-4BE3-A3E7-6D5BEEA58F35}</a:tableStyleId>
              </a:tblPr>
              <a:tblGrid>
                <a:gridCol w="7143750"/>
                <a:gridCol w="1957042"/>
              </a:tblGrid>
              <a:tr h="360040">
                <a:tc>
                  <a:txBody>
                    <a:bodyPr/>
                    <a:lstStyle/>
                    <a:p>
                      <a:pPr algn="ctr"/>
                      <a:r>
                        <a:rPr kumimoji="1" lang="ja-JP" altLang="en-US" sz="1300" dirty="0" smtClean="0">
                          <a:latin typeface="+mj-ea"/>
                          <a:ea typeface="+mj-ea"/>
                        </a:rPr>
                        <a:t>提案概要</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ts val="1400"/>
                        </a:lnSpc>
                      </a:pPr>
                      <a:r>
                        <a:rPr kumimoji="1" lang="ja-JP" altLang="en-US" sz="1300" dirty="0" smtClean="0">
                          <a:latin typeface="+mj-ea"/>
                          <a:ea typeface="+mj-ea"/>
                        </a:rPr>
                        <a:t>事業見積額（千円）</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736444">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en-US" altLang="ja-JP" sz="1300" dirty="0" smtClean="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2838646777"/>
              </p:ext>
            </p:extLst>
          </p:nvPr>
        </p:nvGraphicFramePr>
        <p:xfrm>
          <a:off x="114224" y="3888482"/>
          <a:ext cx="9112926" cy="3148776"/>
        </p:xfrm>
        <a:graphic>
          <a:graphicData uri="http://schemas.openxmlformats.org/drawingml/2006/table">
            <a:tbl>
              <a:tblPr firstRow="1" bandRow="1">
                <a:tableStyleId>{93296810-A885-4BE3-A3E7-6D5BEEA58F35}</a:tableStyleId>
              </a:tblPr>
              <a:tblGrid>
                <a:gridCol w="9112926"/>
              </a:tblGrid>
              <a:tr h="387026">
                <a:tc>
                  <a:txBody>
                    <a:bodyPr/>
                    <a:lstStyle/>
                    <a:p>
                      <a:pPr algn="ctr"/>
                      <a:r>
                        <a:rPr kumimoji="1" lang="ja-JP" altLang="en-US" sz="1300" dirty="0" smtClean="0">
                          <a:latin typeface="+mj-ea"/>
                          <a:ea typeface="+mj-ea"/>
                        </a:rPr>
                        <a:t>主な取組</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761750">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正方形/長方形 1"/>
          <p:cNvSpPr/>
          <p:nvPr/>
        </p:nvSpPr>
        <p:spPr>
          <a:xfrm>
            <a:off x="8065120" y="103558"/>
            <a:ext cx="1080344"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mtClean="0">
                <a:solidFill>
                  <a:schemeClr val="tx1"/>
                </a:solidFill>
              </a:rPr>
              <a:t>　　</a:t>
            </a:r>
            <a:r>
              <a:rPr lang="ja-JP" altLang="en-US" sz="1200" smtClean="0">
                <a:solidFill>
                  <a:schemeClr val="tx1"/>
                </a:solidFill>
              </a:rPr>
              <a:t>　（様式４）</a:t>
            </a:r>
            <a:endParaRPr lang="en-US" altLang="ja-JP" sz="1200" smtClean="0">
              <a:solidFill>
                <a:schemeClr val="tx1"/>
              </a:solidFill>
            </a:endParaRPr>
          </a:p>
        </p:txBody>
      </p:sp>
      <p:sp>
        <p:nvSpPr>
          <p:cNvPr id="9" name="正方形/長方形 8"/>
          <p:cNvSpPr/>
          <p:nvPr/>
        </p:nvSpPr>
        <p:spPr>
          <a:xfrm>
            <a:off x="81368" y="72058"/>
            <a:ext cx="8055760"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（２）都道府県</a:t>
            </a:r>
            <a:r>
              <a:rPr lang="ja-JP" altLang="en-US" sz="1200" dirty="0">
                <a:solidFill>
                  <a:schemeClr val="tx1"/>
                </a:solidFill>
              </a:rPr>
              <a:t>と</a:t>
            </a:r>
            <a:r>
              <a:rPr lang="ja-JP" altLang="en-US" sz="1200" dirty="0" smtClean="0">
                <a:solidFill>
                  <a:schemeClr val="tx1"/>
                </a:solidFill>
              </a:rPr>
              <a:t>市区町村</a:t>
            </a:r>
            <a:r>
              <a:rPr lang="ja-JP" altLang="en-US" sz="1200" dirty="0">
                <a:solidFill>
                  <a:schemeClr val="tx1"/>
                </a:solidFill>
              </a:rPr>
              <a:t>との連携に向けた</a:t>
            </a:r>
            <a:r>
              <a:rPr lang="ja-JP" altLang="en-US" sz="1200" dirty="0" smtClean="0">
                <a:solidFill>
                  <a:schemeClr val="tx1"/>
                </a:solidFill>
              </a:rPr>
              <a:t>取組</a:t>
            </a:r>
            <a:endParaRPr lang="en-US" altLang="ja-JP" sz="1200" dirty="0" smtClean="0">
              <a:solidFill>
                <a:schemeClr val="tx1"/>
              </a:solidFill>
            </a:endParaRPr>
          </a:p>
        </p:txBody>
      </p:sp>
    </p:spTree>
    <p:extLst>
      <p:ext uri="{BB962C8B-B14F-4D97-AF65-F5344CB8AC3E}">
        <p14:creationId xmlns:p14="http://schemas.microsoft.com/office/powerpoint/2010/main" val="3018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116456" y="418828"/>
            <a:ext cx="7146647" cy="501782"/>
          </a:xfrm>
          <a:prstGeom prst="roundRect">
            <a:avLst>
              <a:gd name="adj" fmla="val 21125"/>
            </a:avLst>
          </a:prstGeom>
          <a:solidFill>
            <a:srgbClr val="00B0F0"/>
          </a:solidFill>
          <a:ln w="57150" cmpd="thickThin">
            <a:noFill/>
            <a:round/>
            <a:headEnd/>
            <a:tailEnd/>
          </a:ln>
          <a:effectLst/>
        </p:spPr>
        <p:txBody>
          <a:bodyPr wrap="square" lIns="91197" tIns="35955" rIns="91197" bIns="35955" anchor="ctr">
            <a:spAutoFit/>
          </a:bodyPr>
          <a:lstStyle/>
          <a:p>
            <a:pPr algn="ctr" defTabSz="912810" fontAlgn="auto">
              <a:spcBef>
                <a:spcPts val="0"/>
              </a:spcBef>
              <a:spcAft>
                <a:spcPts val="0"/>
              </a:spcAft>
              <a:defRPr/>
            </a:pPr>
            <a:r>
              <a:rPr lang="ja-JP" altLang="en-US" sz="240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○○市・○○市 </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新たな</a:t>
            </a:r>
            <a:r>
              <a:rPr lang="ja-JP" altLang="en-US" sz="20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広域連携促進事業</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概要</a:t>
            </a:r>
          </a:p>
        </p:txBody>
      </p:sp>
      <p:graphicFrame>
        <p:nvGraphicFramePr>
          <p:cNvPr id="10" name="表 9"/>
          <p:cNvGraphicFramePr>
            <a:graphicFrameLocks noGrp="1"/>
          </p:cNvGraphicFramePr>
          <p:nvPr>
            <p:extLst>
              <p:ext uri="{D42A27DB-BD31-4B8C-83A1-F6EECF244321}">
                <p14:modId xmlns:p14="http://schemas.microsoft.com/office/powerpoint/2010/main" val="915542903"/>
              </p:ext>
            </p:extLst>
          </p:nvPr>
        </p:nvGraphicFramePr>
        <p:xfrm>
          <a:off x="142785" y="1003545"/>
          <a:ext cx="7120318" cy="975400"/>
        </p:xfrm>
        <a:graphic>
          <a:graphicData uri="http://schemas.openxmlformats.org/drawingml/2006/table">
            <a:tbl>
              <a:tblPr firstRow="1" bandRow="1">
                <a:tableStyleId>{7DF18680-E054-41AD-8BC1-D1AEF772440D}</a:tableStyleId>
              </a:tblPr>
              <a:tblGrid>
                <a:gridCol w="7120318"/>
              </a:tblGrid>
              <a:tr h="276990">
                <a:tc>
                  <a:txBody>
                    <a:bodyPr/>
                    <a:lstStyle/>
                    <a:p>
                      <a:pPr algn="ctr"/>
                      <a:r>
                        <a:rPr kumimoji="1" lang="zh-TW" altLang="en-US" sz="1300" smtClean="0">
                          <a:latin typeface="ＭＳ ゴシック" pitchFamily="49" charset="-128"/>
                          <a:ea typeface="ＭＳ ゴシック" pitchFamily="49" charset="-128"/>
                        </a:rPr>
                        <a:t>関係地方公共団体</a:t>
                      </a:r>
                      <a:endParaRPr kumimoji="1" lang="zh-TW" altLang="en-US" sz="1300" dirty="0" smtClean="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9113">
                <a:tc>
                  <a:txBody>
                    <a:bodyPr/>
                    <a:lstStyle/>
                    <a:p>
                      <a:pPr algn="l"/>
                      <a:r>
                        <a:rPr kumimoji="1" lang="ja-JP" altLang="en-US" sz="1300" smtClean="0">
                          <a:latin typeface="ＭＳ ゴシック" pitchFamily="49" charset="-128"/>
                          <a:ea typeface="ＭＳ ゴシック" pitchFamily="49" charset="-128"/>
                        </a:rPr>
                        <a:t>提案市区町村：○○市、○○人、○○㎢</a:t>
                      </a:r>
                    </a:p>
                    <a:p>
                      <a:pPr algn="l"/>
                      <a:r>
                        <a:rPr kumimoji="1" lang="ja-JP" altLang="en-US" sz="1300" smtClean="0">
                          <a:latin typeface="ＭＳ ゴシック" pitchFamily="49" charset="-128"/>
                          <a:ea typeface="ＭＳ ゴシック" pitchFamily="49" charset="-128"/>
                        </a:rPr>
                        <a:t>連携市区町村：○○市、○○人、○○㎢</a:t>
                      </a:r>
                    </a:p>
                    <a:p>
                      <a:pPr algn="l"/>
                      <a:endParaRPr kumimoji="1" lang="ja-JP" altLang="en-US" sz="1300" dirty="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863682357"/>
              </p:ext>
            </p:extLst>
          </p:nvPr>
        </p:nvGraphicFramePr>
        <p:xfrm>
          <a:off x="142785" y="2088282"/>
          <a:ext cx="7105961" cy="487700"/>
        </p:xfrm>
        <a:graphic>
          <a:graphicData uri="http://schemas.openxmlformats.org/drawingml/2006/table">
            <a:tbl>
              <a:tblPr firstRow="1" bandRow="1">
                <a:tableStyleId>{7DF18680-E054-41AD-8BC1-D1AEF772440D}</a:tableStyleId>
              </a:tblPr>
              <a:tblGrid>
                <a:gridCol w="1585631"/>
                <a:gridCol w="5520330"/>
              </a:tblGrid>
              <a:tr h="432048">
                <a:tc>
                  <a:txBody>
                    <a:bodyPr/>
                    <a:lstStyle/>
                    <a:p>
                      <a:pPr algn="ctr"/>
                      <a:r>
                        <a:rPr kumimoji="1" lang="ja-JP" altLang="en-US" sz="1300" smtClean="0">
                          <a:latin typeface="ＭＳ ゴシック" pitchFamily="49" charset="-128"/>
                          <a:ea typeface="ＭＳ ゴシック" pitchFamily="49" charset="-128"/>
                        </a:rPr>
                        <a:t>関係地方公共団体</a:t>
                      </a:r>
                    </a:p>
                    <a:p>
                      <a:pPr algn="ctr"/>
                      <a:r>
                        <a:rPr kumimoji="1" lang="ja-JP" altLang="en-US" sz="1300" smtClean="0">
                          <a:latin typeface="ＭＳ ゴシック" pitchFamily="49" charset="-128"/>
                          <a:ea typeface="ＭＳ ゴシック" pitchFamily="49" charset="-128"/>
                        </a:rPr>
                        <a:t>の特長</a:t>
                      </a:r>
                      <a:endParaRPr kumimoji="1" lang="ja-JP" altLang="en-US" sz="1300" dirty="0" smtClean="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latin typeface="ＭＳ Ｐゴシック" charset="-128"/>
                          <a:ea typeface="+mn-ea"/>
                        </a:rPr>
                        <a:t> </a:t>
                      </a:r>
                      <a:endParaRPr lang="en-US" altLang="ja-JP" sz="1200" b="1" i="0" u="none" strike="noStrike" dirty="0">
                        <a:latin typeface="ＭＳ ゴシック" pitchFamily="49" charset="-128"/>
                        <a:ea typeface="ＭＳ ゴシック"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7349150" y="419993"/>
            <a:ext cx="1868098" cy="210150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00" dirty="0">
                <a:solidFill>
                  <a:schemeClr val="tx1"/>
                </a:solidFill>
              </a:rPr>
              <a:t>※</a:t>
            </a:r>
            <a:r>
              <a:rPr lang="ja-JP" altLang="en-US" sz="1300" dirty="0">
                <a:solidFill>
                  <a:schemeClr val="tx1"/>
                </a:solidFill>
              </a:rPr>
              <a:t>連携する市町村を黄色で着色した地図を</a:t>
            </a:r>
            <a:endParaRPr lang="en-US" altLang="ja-JP" sz="1300" dirty="0">
              <a:solidFill>
                <a:schemeClr val="tx1"/>
              </a:solidFill>
            </a:endParaRPr>
          </a:p>
          <a:p>
            <a:pPr algn="ctr"/>
            <a:r>
              <a:rPr lang="ja-JP" altLang="en-US" sz="1300" dirty="0">
                <a:solidFill>
                  <a:schemeClr val="tx1"/>
                </a:solidFill>
              </a:rPr>
              <a:t>添付</a:t>
            </a:r>
          </a:p>
        </p:txBody>
      </p:sp>
      <p:graphicFrame>
        <p:nvGraphicFramePr>
          <p:cNvPr id="43" name="表 42"/>
          <p:cNvGraphicFramePr>
            <a:graphicFrameLocks noGrp="1"/>
          </p:cNvGraphicFramePr>
          <p:nvPr>
            <p:extLst>
              <p:ext uri="{D42A27DB-BD31-4B8C-83A1-F6EECF244321}">
                <p14:modId xmlns:p14="http://schemas.microsoft.com/office/powerpoint/2010/main" val="3024623503"/>
              </p:ext>
            </p:extLst>
          </p:nvPr>
        </p:nvGraphicFramePr>
        <p:xfrm>
          <a:off x="116456" y="2638900"/>
          <a:ext cx="9100792" cy="1096484"/>
        </p:xfrm>
        <a:graphic>
          <a:graphicData uri="http://schemas.openxmlformats.org/drawingml/2006/table">
            <a:tbl>
              <a:tblPr firstRow="1" bandRow="1">
                <a:tableStyleId>{93296810-A885-4BE3-A3E7-6D5BEEA58F35}</a:tableStyleId>
              </a:tblPr>
              <a:tblGrid>
                <a:gridCol w="7143750"/>
                <a:gridCol w="1957042"/>
              </a:tblGrid>
              <a:tr h="360040">
                <a:tc>
                  <a:txBody>
                    <a:bodyPr/>
                    <a:lstStyle/>
                    <a:p>
                      <a:pPr algn="ctr"/>
                      <a:r>
                        <a:rPr kumimoji="1" lang="ja-JP" altLang="en-US" sz="1300" dirty="0" smtClean="0">
                          <a:latin typeface="+mj-ea"/>
                          <a:ea typeface="+mj-ea"/>
                        </a:rPr>
                        <a:t>提案概要</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ts val="1400"/>
                        </a:lnSpc>
                      </a:pPr>
                      <a:r>
                        <a:rPr kumimoji="1" lang="ja-JP" altLang="en-US" sz="1300" dirty="0" smtClean="0">
                          <a:latin typeface="+mj-ea"/>
                          <a:ea typeface="+mj-ea"/>
                        </a:rPr>
                        <a:t>事業見積額（千円）</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736444">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en-US" altLang="ja-JP" sz="1300" dirty="0" smtClean="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2615206969"/>
              </p:ext>
            </p:extLst>
          </p:nvPr>
        </p:nvGraphicFramePr>
        <p:xfrm>
          <a:off x="114224" y="3888482"/>
          <a:ext cx="9112926" cy="3148776"/>
        </p:xfrm>
        <a:graphic>
          <a:graphicData uri="http://schemas.openxmlformats.org/drawingml/2006/table">
            <a:tbl>
              <a:tblPr firstRow="1" bandRow="1">
                <a:tableStyleId>{93296810-A885-4BE3-A3E7-6D5BEEA58F35}</a:tableStyleId>
              </a:tblPr>
              <a:tblGrid>
                <a:gridCol w="9112926"/>
              </a:tblGrid>
              <a:tr h="387026">
                <a:tc>
                  <a:txBody>
                    <a:bodyPr/>
                    <a:lstStyle/>
                    <a:p>
                      <a:pPr algn="ctr"/>
                      <a:r>
                        <a:rPr kumimoji="1" lang="ja-JP" altLang="en-US" sz="1300" dirty="0" smtClean="0">
                          <a:latin typeface="+mj-ea"/>
                          <a:ea typeface="+mj-ea"/>
                        </a:rPr>
                        <a:t>主な取組</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761750">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正方形/長方形 1"/>
          <p:cNvSpPr/>
          <p:nvPr/>
        </p:nvSpPr>
        <p:spPr>
          <a:xfrm>
            <a:off x="8065120" y="103558"/>
            <a:ext cx="1080344"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mtClean="0">
                <a:solidFill>
                  <a:schemeClr val="tx1"/>
                </a:solidFill>
              </a:rPr>
              <a:t>　　</a:t>
            </a:r>
            <a:r>
              <a:rPr lang="ja-JP" altLang="en-US" sz="1200" smtClean="0">
                <a:solidFill>
                  <a:schemeClr val="tx1"/>
                </a:solidFill>
              </a:rPr>
              <a:t>　（様式４）</a:t>
            </a:r>
            <a:endParaRPr lang="en-US" altLang="ja-JP" sz="1200" smtClean="0">
              <a:solidFill>
                <a:schemeClr val="tx1"/>
              </a:solidFill>
            </a:endParaRPr>
          </a:p>
        </p:txBody>
      </p:sp>
      <p:sp>
        <p:nvSpPr>
          <p:cNvPr id="9" name="正方形/長方形 8"/>
          <p:cNvSpPr/>
          <p:nvPr/>
        </p:nvSpPr>
        <p:spPr>
          <a:xfrm>
            <a:off x="81368" y="72058"/>
            <a:ext cx="8055760"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（３）三</a:t>
            </a:r>
            <a:r>
              <a:rPr lang="ja-JP" altLang="en-US" sz="1200" dirty="0">
                <a:solidFill>
                  <a:schemeClr val="tx1"/>
                </a:solidFill>
              </a:rPr>
              <a:t>大都市圏における水平的・相互補完的、双務的な役割分担の取組</a:t>
            </a:r>
            <a:endParaRPr lang="en-US" altLang="ja-JP" sz="1200" dirty="0" smtClean="0">
              <a:solidFill>
                <a:schemeClr val="tx1"/>
              </a:solidFill>
            </a:endParaRPr>
          </a:p>
        </p:txBody>
      </p:sp>
    </p:spTree>
    <p:extLst>
      <p:ext uri="{BB962C8B-B14F-4D97-AF65-F5344CB8AC3E}">
        <p14:creationId xmlns:p14="http://schemas.microsoft.com/office/powerpoint/2010/main" val="1408552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116456" y="544462"/>
            <a:ext cx="7146647" cy="501782"/>
          </a:xfrm>
          <a:prstGeom prst="roundRect">
            <a:avLst>
              <a:gd name="adj" fmla="val 21125"/>
            </a:avLst>
          </a:prstGeom>
          <a:solidFill>
            <a:srgbClr val="00B0F0"/>
          </a:solidFill>
          <a:ln w="57150" cmpd="thickThin">
            <a:noFill/>
            <a:round/>
            <a:headEnd/>
            <a:tailEnd/>
          </a:ln>
          <a:effectLst/>
        </p:spPr>
        <p:txBody>
          <a:bodyPr wrap="square" lIns="91197" tIns="35955" rIns="91197" bIns="35955" anchor="ctr">
            <a:spAutoFit/>
          </a:bodyPr>
          <a:lstStyle/>
          <a:p>
            <a:pPr algn="ctr" defTabSz="912810" fontAlgn="auto">
              <a:spcBef>
                <a:spcPts val="0"/>
              </a:spcBef>
              <a:spcAft>
                <a:spcPts val="0"/>
              </a:spcAft>
              <a:defRPr/>
            </a:pPr>
            <a:r>
              <a:rPr lang="ja-JP" altLang="en-US" sz="24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盛岡</a:t>
            </a:r>
            <a:r>
              <a:rPr lang="ja-JP" altLang="en-US" sz="24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市・盛岡広域圏  </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新たな広域連携モデル構築事業概要</a:t>
            </a:r>
          </a:p>
        </p:txBody>
      </p:sp>
      <p:graphicFrame>
        <p:nvGraphicFramePr>
          <p:cNvPr id="10" name="表 9"/>
          <p:cNvGraphicFramePr>
            <a:graphicFrameLocks noGrp="1"/>
          </p:cNvGraphicFramePr>
          <p:nvPr>
            <p:extLst>
              <p:ext uri="{D42A27DB-BD31-4B8C-83A1-F6EECF244321}">
                <p14:modId xmlns:p14="http://schemas.microsoft.com/office/powerpoint/2010/main" val="1523745252"/>
              </p:ext>
            </p:extLst>
          </p:nvPr>
        </p:nvGraphicFramePr>
        <p:xfrm>
          <a:off x="142785" y="1129179"/>
          <a:ext cx="7114696" cy="1051580"/>
        </p:xfrm>
        <a:graphic>
          <a:graphicData uri="http://schemas.openxmlformats.org/drawingml/2006/table">
            <a:tbl>
              <a:tblPr firstRow="1" bandRow="1">
                <a:tableStyleId>{7DF18680-E054-41AD-8BC1-D1AEF772440D}</a:tableStyleId>
              </a:tblPr>
              <a:tblGrid>
                <a:gridCol w="2537163"/>
                <a:gridCol w="2295529"/>
                <a:gridCol w="2282004"/>
              </a:tblGrid>
              <a:tr h="276990">
                <a:tc>
                  <a:txBody>
                    <a:bodyPr/>
                    <a:lstStyle/>
                    <a:p>
                      <a:pPr algn="ctr"/>
                      <a:r>
                        <a:rPr kumimoji="1" lang="ja-JP" altLang="en-US" sz="1300" dirty="0" smtClean="0">
                          <a:latin typeface="ＭＳ ゴシック" pitchFamily="49" charset="-128"/>
                          <a:ea typeface="ＭＳ ゴシック" pitchFamily="49" charset="-128"/>
                        </a:rPr>
                        <a:t>圏域市町村</a:t>
                      </a:r>
                      <a:endParaRPr kumimoji="1" lang="ja-JP" altLang="en-US" sz="1300" dirty="0">
                        <a:solidFill>
                          <a:sysClr val="windowText" lastClr="000000"/>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dirty="0" smtClean="0">
                          <a:latin typeface="ＭＳ ゴシック" pitchFamily="49" charset="-128"/>
                          <a:ea typeface="ＭＳ ゴシック" pitchFamily="49" charset="-128"/>
                        </a:rPr>
                        <a:t>圏域人口</a:t>
                      </a:r>
                      <a:endParaRPr kumimoji="1" lang="ja-JP" altLang="en-US" sz="1300" dirty="0">
                        <a:solidFill>
                          <a:sysClr val="windowText" lastClr="000000"/>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dirty="0" smtClean="0">
                          <a:solidFill>
                            <a:schemeClr val="bg1"/>
                          </a:solidFill>
                          <a:latin typeface="ＭＳ ゴシック" pitchFamily="49" charset="-128"/>
                          <a:ea typeface="ＭＳ ゴシック" pitchFamily="49" charset="-128"/>
                        </a:rPr>
                        <a:t>主要産業</a:t>
                      </a:r>
                      <a:endParaRPr kumimoji="1" lang="ja-JP" altLang="en-US" sz="1300" dirty="0">
                        <a:solidFill>
                          <a:schemeClr val="bg1"/>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1551">
                <a:tc rowSpan="3">
                  <a:txBody>
                    <a:bodyPr/>
                    <a:lstStyle/>
                    <a:p>
                      <a:pPr algn="l"/>
                      <a:r>
                        <a:rPr kumimoji="1" lang="ja-JP" altLang="en-US" sz="1300" dirty="0" smtClean="0">
                          <a:latin typeface="ＭＳ ゴシック" pitchFamily="49" charset="-128"/>
                          <a:ea typeface="ＭＳ ゴシック" pitchFamily="49" charset="-128"/>
                        </a:rPr>
                        <a:t>盛岡市、八幡平市、滝沢市、</a:t>
                      </a:r>
                      <a:endParaRPr kumimoji="1" lang="en-US" altLang="ja-JP" sz="1300" dirty="0" smtClean="0">
                        <a:latin typeface="ＭＳ ゴシック" pitchFamily="49" charset="-128"/>
                        <a:ea typeface="ＭＳ ゴシック" pitchFamily="49" charset="-128"/>
                      </a:endParaRPr>
                    </a:p>
                    <a:p>
                      <a:pPr algn="l"/>
                      <a:r>
                        <a:rPr kumimoji="1" lang="ja-JP" altLang="en-US" sz="1300" dirty="0" smtClean="0">
                          <a:latin typeface="ＭＳ ゴシック" pitchFamily="49" charset="-128"/>
                          <a:ea typeface="ＭＳ ゴシック" pitchFamily="49" charset="-128"/>
                        </a:rPr>
                        <a:t>雫石町、葛巻町、岩手町、</a:t>
                      </a:r>
                      <a:endParaRPr kumimoji="1" lang="en-US" altLang="ja-JP" sz="1300" smtClean="0">
                        <a:latin typeface="ＭＳ ゴシック" pitchFamily="49" charset="-128"/>
                        <a:ea typeface="ＭＳ ゴシック" pitchFamily="49" charset="-128"/>
                      </a:endParaRPr>
                    </a:p>
                    <a:p>
                      <a:pPr algn="l"/>
                      <a:r>
                        <a:rPr kumimoji="1" lang="ja-JP" altLang="en-US" sz="1300" smtClean="0">
                          <a:latin typeface="ＭＳ ゴシック" pitchFamily="49" charset="-128"/>
                          <a:ea typeface="ＭＳ ゴシック" pitchFamily="49" charset="-128"/>
                        </a:rPr>
                        <a:t>紫波町</a:t>
                      </a:r>
                      <a:r>
                        <a:rPr kumimoji="1" lang="ja-JP" altLang="en-US" sz="1300" dirty="0" smtClean="0">
                          <a:latin typeface="ＭＳ ゴシック" pitchFamily="49" charset="-128"/>
                          <a:ea typeface="ＭＳ ゴシック" pitchFamily="49" charset="-128"/>
                        </a:rPr>
                        <a:t>、矢巾町</a:t>
                      </a:r>
                      <a:endParaRPr kumimoji="1" lang="ja-JP" altLang="en-US" sz="1300" dirty="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300" b="0" i="0" u="none" strike="noStrike" dirty="0" smtClean="0">
                          <a:latin typeface="+mn-ea"/>
                          <a:ea typeface="+mn-ea"/>
                        </a:rPr>
                        <a:t>４８１，６９９人</a:t>
                      </a:r>
                      <a:endParaRPr lang="en-US" altLang="ja-JP" sz="1300" b="0" i="0" u="none" strike="noStrike" dirty="0" smtClean="0">
                        <a:latin typeface="+mn-ea"/>
                        <a:ea typeface="+mn-ea"/>
                      </a:endParaRPr>
                    </a:p>
                    <a:p>
                      <a:pPr algn="ctr" fontAlgn="ctr"/>
                      <a:r>
                        <a:rPr lang="ja-JP" altLang="en-US" sz="1100" b="0" i="0" u="none" strike="noStrike" dirty="0" smtClean="0">
                          <a:latin typeface="+mn-ea"/>
                          <a:ea typeface="+mn-ea"/>
                        </a:rPr>
                        <a:t>（うち盛岡市 </a:t>
                      </a:r>
                      <a:r>
                        <a:rPr lang="en-US" altLang="ja-JP" sz="1100" b="0" i="0" u="none" strike="noStrike" dirty="0" smtClean="0">
                          <a:latin typeface="+mn-ea"/>
                          <a:ea typeface="+mn-ea"/>
                        </a:rPr>
                        <a:t>298,348</a:t>
                      </a:r>
                      <a:r>
                        <a:rPr lang="ja-JP" altLang="en-US" sz="1100" b="0" i="0" u="none" strike="noStrike" dirty="0" smtClean="0">
                          <a:latin typeface="+mn-ea"/>
                          <a:ea typeface="+mn-ea"/>
                        </a:rPr>
                        <a:t>人）</a:t>
                      </a:r>
                      <a:endParaRPr lang="en-US" altLang="ja-JP" sz="1100" b="0" i="0" u="none" strike="noStrike" dirty="0" smtClean="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r>
                        <a:rPr kumimoji="1" lang="ja-JP" altLang="en-US" sz="1300" dirty="0" smtClean="0">
                          <a:latin typeface="ＭＳ ゴシック" pitchFamily="49" charset="-128"/>
                          <a:ea typeface="ＭＳ ゴシック" pitchFamily="49" charset="-128"/>
                        </a:rPr>
                        <a:t>ＩＴ･システム関連産業</a:t>
                      </a:r>
                      <a:endParaRPr kumimoji="1" lang="en-US" altLang="ja-JP" sz="1300" dirty="0" smtClean="0">
                        <a:latin typeface="ＭＳ ゴシック" pitchFamily="49" charset="-128"/>
                        <a:ea typeface="ＭＳ ゴシック" pitchFamily="49" charset="-128"/>
                      </a:endParaRPr>
                    </a:p>
                    <a:p>
                      <a:pPr algn="l"/>
                      <a:r>
                        <a:rPr kumimoji="1" lang="ja-JP" altLang="en-US" sz="1300" dirty="0" smtClean="0">
                          <a:latin typeface="ＭＳ ゴシック" pitchFamily="49" charset="-128"/>
                          <a:ea typeface="ＭＳ ゴシック" pitchFamily="49" charset="-128"/>
                        </a:rPr>
                        <a:t>観光関連産業</a:t>
                      </a:r>
                      <a:endParaRPr kumimoji="1" lang="ja-JP" altLang="en-US" sz="1300" dirty="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9506">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smtClean="0">
                          <a:ln>
                            <a:noFill/>
                          </a:ln>
                          <a:solidFill>
                            <a:prstClr val="white"/>
                          </a:solidFill>
                          <a:effectLst/>
                          <a:uLnTx/>
                          <a:uFillTx/>
                          <a:latin typeface="ＭＳ ゴシック" pitchFamily="49" charset="-128"/>
                          <a:ea typeface="ＭＳ ゴシック" pitchFamily="49" charset="-128"/>
                        </a:rPr>
                        <a:t>圏域面積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BACC6"/>
                    </a:solidFill>
                  </a:tcPr>
                </a:tc>
                <a:tc vMerge="1">
                  <a:txBody>
                    <a:bodyPr/>
                    <a:lstStyle/>
                    <a:p>
                      <a:endParaRPr kumimoji="1" lang="ja-JP" altLang="en-US"/>
                    </a:p>
                  </a:txBody>
                  <a:tcPr/>
                </a:tc>
              </a:tr>
              <a:tr h="198056">
                <a:tc vMerge="1">
                  <a:txBody>
                    <a:bodyPr/>
                    <a:lstStyle/>
                    <a:p>
                      <a:pPr algn="l"/>
                      <a:endParaRPr kumimoji="1" lang="ja-JP" altLang="en-US" sz="1200" dirty="0">
                        <a:latin typeface="ＭＳ ゴシック" pitchFamily="49" charset="-128"/>
                        <a:ea typeface="ＭＳ ゴシック" pitchFamily="49" charset="-128"/>
                      </a:endParaRPr>
                    </a:p>
                  </a:txBody>
                  <a:tcPr marL="84446" marR="84446" marT="43552" marB="43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300" dirty="0" smtClean="0">
                          <a:solidFill>
                            <a:srgbClr val="000000"/>
                          </a:solidFill>
                          <a:latin typeface="ＭＳ Ｐゴシック" charset="-128"/>
                        </a:rPr>
                        <a:t>３，６４２</a:t>
                      </a:r>
                      <a:r>
                        <a:rPr lang="en-US" altLang="ja-JP" sz="1300" dirty="0" smtClean="0">
                          <a:solidFill>
                            <a:srgbClr val="000000"/>
                          </a:solidFill>
                          <a:latin typeface="ＭＳ Ｐゴシック" charset="-128"/>
                        </a:rPr>
                        <a:t>k</a:t>
                      </a:r>
                      <a:r>
                        <a:rPr lang="ja-JP" altLang="en-US" sz="1300" dirty="0" smtClean="0">
                          <a:solidFill>
                            <a:srgbClr val="000000"/>
                          </a:solidFill>
                          <a:latin typeface="ＭＳ Ｐゴシック" charset="-128"/>
                        </a:rPr>
                        <a:t>㎡</a:t>
                      </a:r>
                      <a:endParaRPr lang="en-US" altLang="ja-JP" sz="1300" dirty="0" smtClean="0">
                        <a:solidFill>
                          <a:srgbClr val="000000"/>
                        </a:solidFill>
                        <a:latin typeface="ＭＳ Ｐゴシック"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200" dirty="0">
                        <a:latin typeface="ＭＳ ゴシック" pitchFamily="49" charset="-128"/>
                        <a:ea typeface="ＭＳ ゴシック" pitchFamily="49" charset="-128"/>
                      </a:endParaRPr>
                    </a:p>
                  </a:txBody>
                  <a:tcPr marL="84446" marR="84446" marT="43552" marB="43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607255708"/>
              </p:ext>
            </p:extLst>
          </p:nvPr>
        </p:nvGraphicFramePr>
        <p:xfrm>
          <a:off x="142785" y="2229024"/>
          <a:ext cx="7105961" cy="432048"/>
        </p:xfrm>
        <a:graphic>
          <a:graphicData uri="http://schemas.openxmlformats.org/drawingml/2006/table">
            <a:tbl>
              <a:tblPr firstRow="1" bandRow="1">
                <a:tableStyleId>{7DF18680-E054-41AD-8BC1-D1AEF772440D}</a:tableStyleId>
              </a:tblPr>
              <a:tblGrid>
                <a:gridCol w="1039347"/>
                <a:gridCol w="6066614"/>
              </a:tblGrid>
              <a:tr h="432048">
                <a:tc>
                  <a:txBody>
                    <a:bodyPr/>
                    <a:lstStyle/>
                    <a:p>
                      <a:pPr algn="ctr"/>
                      <a:r>
                        <a:rPr kumimoji="1" lang="ja-JP" altLang="en-US" sz="1300" dirty="0" smtClean="0">
                          <a:latin typeface="ＭＳ ゴシック" pitchFamily="49" charset="-128"/>
                          <a:ea typeface="ＭＳ ゴシック" pitchFamily="49" charset="-128"/>
                        </a:rPr>
                        <a:t>圏域の特長</a:t>
                      </a:r>
                      <a:endParaRPr kumimoji="1" lang="ja-JP" altLang="en-US" sz="1300" dirty="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latin typeface="ＭＳ Ｐゴシック" charset="-128"/>
                          <a:ea typeface="+mn-ea"/>
                        </a:rPr>
                        <a:t> </a:t>
                      </a:r>
                      <a:r>
                        <a:rPr lang="ja-JP" altLang="en-US" sz="1200" b="1" i="0" u="none" strike="noStrike" dirty="0" smtClean="0">
                          <a:solidFill>
                            <a:srgbClr val="000000"/>
                          </a:solidFill>
                          <a:latin typeface="ＭＳ Ｐゴシック" charset="-128"/>
                          <a:ea typeface="+mn-ea"/>
                        </a:rPr>
                        <a:t>○企業、金融機関、大学・研究機関等が県内で最も集積。</a:t>
                      </a:r>
                      <a:endParaRPr lang="en-US" altLang="ja-JP" sz="1200" b="1" i="0" u="none" strike="noStrike" dirty="0" smtClean="0">
                        <a:solidFill>
                          <a:srgbClr val="000000"/>
                        </a:solidFill>
                        <a:latin typeface="ＭＳ Ｐゴシック" charset="-128"/>
                        <a:ea typeface="+mn-ea"/>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smtClean="0">
                          <a:solidFill>
                            <a:srgbClr val="000000"/>
                          </a:solidFill>
                          <a:latin typeface="ＭＳ Ｐゴシック" charset="-128"/>
                          <a:ea typeface="+mn-ea"/>
                        </a:rPr>
                        <a:t> ○各施策分野で連携の実績が豊富（例：「もりおか起業ファンド」の設立など）。</a:t>
                      </a:r>
                      <a:endParaRPr lang="en-US" altLang="ja-JP" sz="1200" b="1" i="0" u="none" strike="noStrike" dirty="0">
                        <a:latin typeface="ＭＳ ゴシック" pitchFamily="49" charset="-128"/>
                        <a:ea typeface="ＭＳ ゴシック"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0" name="フローチャート : 代替処理 49"/>
          <p:cNvSpPr/>
          <p:nvPr/>
        </p:nvSpPr>
        <p:spPr>
          <a:xfrm>
            <a:off x="216248" y="4446164"/>
            <a:ext cx="2520000" cy="143351"/>
          </a:xfrm>
          <a:prstGeom prst="flowChartAlternateProcess">
            <a:avLst/>
          </a:prstGeom>
          <a:gradFill>
            <a:gsLst>
              <a:gs pos="0">
                <a:srgbClr val="FFC000"/>
              </a:gs>
              <a:gs pos="50000">
                <a:schemeClr val="bg1"/>
              </a:gs>
              <a:gs pos="100000">
                <a:srgbClr val="FFC000"/>
              </a:gs>
            </a:gsLst>
            <a:lin ang="5400000" scaled="1"/>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圏域全体の経済成長のけん引</a:t>
            </a:r>
            <a:endParaRPr kumimoji="1" lang="ja-JP" altLang="en-US" sz="1200" dirty="0">
              <a:solidFill>
                <a:schemeClr val="tx1"/>
              </a:solidFill>
            </a:endParaRPr>
          </a:p>
        </p:txBody>
      </p:sp>
      <p:pic>
        <p:nvPicPr>
          <p:cNvPr id="1030" name="Picture 6" descr="D:\user\908877\Desktop\モデル事業関係資料作成\写真\盛岡市\医科大移転図.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6297" y="4496392"/>
            <a:ext cx="1397715" cy="953395"/>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4609628" y="4625754"/>
            <a:ext cx="2779197" cy="784830"/>
          </a:xfrm>
          <a:prstGeom prst="rect">
            <a:avLst/>
          </a:prstGeom>
          <a:noFill/>
        </p:spPr>
        <p:txBody>
          <a:bodyPr wrap="square" rtlCol="0">
            <a:spAutoFit/>
          </a:bodyPr>
          <a:lstStyle/>
          <a:p>
            <a:r>
              <a:rPr kumimoji="1" lang="ja-JP" altLang="en-US" sz="1200" dirty="0" smtClean="0"/>
              <a:t>　</a:t>
            </a:r>
            <a:r>
              <a:rPr kumimoji="1" lang="ja-JP" altLang="en-US" sz="1100" dirty="0" smtClean="0"/>
              <a:t>岩手県高度救命救急センター及び岩手医科大学附属病院が盛岡市から矢巾町に移転する予定であるため、圏域内の</a:t>
            </a:r>
            <a:r>
              <a:rPr kumimoji="1" lang="ja-JP" altLang="en-US" sz="1100" b="1" dirty="0" smtClean="0">
                <a:solidFill>
                  <a:srgbClr val="FF0000"/>
                </a:solidFill>
              </a:rPr>
              <a:t>救急医療体制の再構築</a:t>
            </a:r>
            <a:r>
              <a:rPr kumimoji="1" lang="ja-JP" altLang="en-US" sz="1100" dirty="0" smtClean="0"/>
              <a:t>に向けた調査検討を進める。</a:t>
            </a:r>
            <a:endParaRPr kumimoji="1" lang="ja-JP" altLang="en-US" sz="1100" dirty="0"/>
          </a:p>
        </p:txBody>
      </p:sp>
      <p:sp>
        <p:nvSpPr>
          <p:cNvPr id="8" name="テキスト ボックス 7"/>
          <p:cNvSpPr txBox="1"/>
          <p:nvPr/>
        </p:nvSpPr>
        <p:spPr>
          <a:xfrm>
            <a:off x="4669251" y="5711925"/>
            <a:ext cx="2689801" cy="769441"/>
          </a:xfrm>
          <a:prstGeom prst="rect">
            <a:avLst/>
          </a:prstGeom>
          <a:noFill/>
        </p:spPr>
        <p:txBody>
          <a:bodyPr wrap="square" rtlCol="0">
            <a:spAutoFit/>
          </a:bodyPr>
          <a:lstStyle/>
          <a:p>
            <a:r>
              <a:rPr lang="ja-JP" altLang="en-US" sz="1100" dirty="0"/>
              <a:t>・</a:t>
            </a:r>
            <a:r>
              <a:rPr lang="ja-JP" altLang="en-US" sz="1100" dirty="0" smtClean="0"/>
              <a:t>圏域の</a:t>
            </a:r>
            <a:r>
              <a:rPr lang="ja-JP" altLang="en-US" sz="1100" dirty="0"/>
              <a:t>住民が</a:t>
            </a:r>
            <a:r>
              <a:rPr lang="ja-JP" altLang="en-US" sz="1100" b="1" dirty="0">
                <a:solidFill>
                  <a:srgbClr val="FF0000"/>
                </a:solidFill>
              </a:rPr>
              <a:t>スポーツ施設を共有する</a:t>
            </a:r>
            <a:r>
              <a:rPr lang="ja-JP" altLang="en-US" sz="1100" b="1" dirty="0" smtClean="0">
                <a:solidFill>
                  <a:srgbClr val="FF0000"/>
                </a:solidFill>
              </a:rPr>
              <a:t>仕　</a:t>
            </a:r>
            <a:endParaRPr lang="en-US" altLang="ja-JP" sz="1100" b="1" dirty="0" smtClean="0">
              <a:solidFill>
                <a:srgbClr val="FF0000"/>
              </a:solidFill>
            </a:endParaRPr>
          </a:p>
          <a:p>
            <a:r>
              <a:rPr lang="ja-JP" altLang="en-US" sz="1100" b="1" dirty="0" smtClean="0">
                <a:solidFill>
                  <a:srgbClr val="FF0000"/>
                </a:solidFill>
              </a:rPr>
              <a:t>組み</a:t>
            </a:r>
            <a:r>
              <a:rPr lang="ja-JP" altLang="en-US" sz="1100" b="1" dirty="0">
                <a:solidFill>
                  <a:srgbClr val="FF0000"/>
                </a:solidFill>
              </a:rPr>
              <a:t>をつくる</a:t>
            </a:r>
            <a:r>
              <a:rPr lang="ja-JP" altLang="en-US" sz="1100" dirty="0"/>
              <a:t>ことに</a:t>
            </a:r>
            <a:r>
              <a:rPr lang="ja-JP" altLang="en-US" sz="1100" dirty="0" smtClean="0"/>
              <a:t>より、効率的</a:t>
            </a:r>
            <a:r>
              <a:rPr lang="ja-JP" altLang="en-US" sz="1100" dirty="0"/>
              <a:t>かつ効果的なスポーツ施設の配置を図るための検討を行う。</a:t>
            </a:r>
            <a:endParaRPr kumimoji="1" lang="ja-JP" altLang="en-US" sz="1100" dirty="0"/>
          </a:p>
        </p:txBody>
      </p:sp>
      <p:sp>
        <p:nvSpPr>
          <p:cNvPr id="11" name="テキスト ボックス 10"/>
          <p:cNvSpPr txBox="1"/>
          <p:nvPr/>
        </p:nvSpPr>
        <p:spPr>
          <a:xfrm>
            <a:off x="2793440" y="6644658"/>
            <a:ext cx="872337" cy="246221"/>
          </a:xfrm>
          <a:prstGeom prst="rect">
            <a:avLst/>
          </a:prstGeom>
          <a:noFill/>
        </p:spPr>
        <p:txBody>
          <a:bodyPr wrap="square" rtlCol="0">
            <a:spAutoFit/>
          </a:bodyPr>
          <a:lstStyle/>
          <a:p>
            <a:pPr algn="ctr"/>
            <a:r>
              <a:rPr kumimoji="1" lang="ja-JP" altLang="en-US" sz="1000" dirty="0" smtClean="0"/>
              <a:t>コラボ</a:t>
            </a:r>
            <a:r>
              <a:rPr kumimoji="1" lang="en-US" altLang="ja-JP" sz="1000" dirty="0" smtClean="0"/>
              <a:t>MIU</a:t>
            </a:r>
            <a:endParaRPr kumimoji="1" lang="ja-JP" altLang="en-US" sz="1000" dirty="0"/>
          </a:p>
        </p:txBody>
      </p:sp>
      <p:sp>
        <p:nvSpPr>
          <p:cNvPr id="36" name="テキスト ボックス 35"/>
          <p:cNvSpPr txBox="1"/>
          <p:nvPr/>
        </p:nvSpPr>
        <p:spPr>
          <a:xfrm>
            <a:off x="691377" y="6587605"/>
            <a:ext cx="1547377" cy="297517"/>
          </a:xfrm>
          <a:prstGeom prst="rect">
            <a:avLst/>
          </a:prstGeom>
          <a:noFill/>
        </p:spPr>
        <p:txBody>
          <a:bodyPr wrap="square" rtlCol="0">
            <a:spAutoFit/>
          </a:bodyPr>
          <a:lstStyle/>
          <a:p>
            <a:pPr algn="ctr">
              <a:lnSpc>
                <a:spcPts val="800"/>
              </a:lnSpc>
            </a:pPr>
            <a:r>
              <a:rPr lang="ja-JP" altLang="en-US" sz="1000" dirty="0" smtClean="0"/>
              <a:t>岩手山と一本桜</a:t>
            </a:r>
            <a:endParaRPr lang="en-US" altLang="ja-JP" sz="1000" dirty="0" smtClean="0"/>
          </a:p>
          <a:p>
            <a:pPr algn="ctr">
              <a:lnSpc>
                <a:spcPts val="800"/>
              </a:lnSpc>
            </a:pPr>
            <a:r>
              <a:rPr lang="ja-JP" altLang="en-US" sz="1000" dirty="0" smtClean="0"/>
              <a:t>（撮影地：小岩井農場）</a:t>
            </a:r>
            <a:endParaRPr kumimoji="1" lang="ja-JP" altLang="en-US" sz="1000" dirty="0"/>
          </a:p>
        </p:txBody>
      </p:sp>
      <p:sp>
        <p:nvSpPr>
          <p:cNvPr id="37" name="テキスト ボックス 36"/>
          <p:cNvSpPr txBox="1"/>
          <p:nvPr/>
        </p:nvSpPr>
        <p:spPr>
          <a:xfrm>
            <a:off x="7495163" y="5346745"/>
            <a:ext cx="1666843" cy="200055"/>
          </a:xfrm>
          <a:prstGeom prst="rect">
            <a:avLst/>
          </a:prstGeom>
          <a:solidFill>
            <a:schemeClr val="bg1"/>
          </a:solidFill>
        </p:spPr>
        <p:txBody>
          <a:bodyPr wrap="square" lIns="72000" tIns="0" rIns="72000" rtlCol="0">
            <a:spAutoFit/>
          </a:bodyPr>
          <a:lstStyle/>
          <a:p>
            <a:pPr algn="ctr"/>
            <a:r>
              <a:rPr lang="ja-JP" altLang="en-US" sz="1000" dirty="0"/>
              <a:t>岩手医科</a:t>
            </a:r>
            <a:r>
              <a:rPr lang="ja-JP" altLang="en-US" sz="1000" dirty="0" smtClean="0"/>
              <a:t>大学移転計画図</a:t>
            </a:r>
            <a:endParaRPr kumimoji="1" lang="ja-JP" altLang="en-US" sz="1000" dirty="0"/>
          </a:p>
        </p:txBody>
      </p:sp>
      <p:sp>
        <p:nvSpPr>
          <p:cNvPr id="52" name="フローチャート : 代替処理 51"/>
          <p:cNvSpPr/>
          <p:nvPr/>
        </p:nvSpPr>
        <p:spPr>
          <a:xfrm>
            <a:off x="4631151" y="4468518"/>
            <a:ext cx="2520000" cy="167677"/>
          </a:xfrm>
          <a:prstGeom prst="flowChartAlternateProcess">
            <a:avLst/>
          </a:prstGeom>
          <a:gradFill>
            <a:gsLst>
              <a:gs pos="0">
                <a:srgbClr val="FFC000"/>
              </a:gs>
              <a:gs pos="50000">
                <a:schemeClr val="bg1"/>
              </a:gs>
              <a:gs pos="100000">
                <a:srgbClr val="FFC000"/>
              </a:gs>
            </a:gsLst>
            <a:lin ang="5400000" scaled="1"/>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高次な都市機能の集積</a:t>
            </a:r>
            <a:endParaRPr kumimoji="1" lang="ja-JP" altLang="en-US" sz="1200" dirty="0">
              <a:solidFill>
                <a:schemeClr val="tx1"/>
              </a:solidFill>
            </a:endParaRPr>
          </a:p>
        </p:txBody>
      </p:sp>
      <p:pic>
        <p:nvPicPr>
          <p:cNvPr id="1026" name="Picture 2" descr="D:\user\908877\Desktop\モデル事業関係資料作成\写真\盛岡市\盛岡市地図縮小版.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327" y="544462"/>
            <a:ext cx="1786081" cy="2051519"/>
          </a:xfrm>
          <a:prstGeom prst="rect">
            <a:avLst/>
          </a:prstGeom>
          <a:noFill/>
          <a:ln w="12700">
            <a:solidFill>
              <a:schemeClr val="tx1"/>
            </a:solidFill>
          </a:ln>
          <a:extLst>
            <a:ext uri="{909E8E84-426E-40DD-AFC4-6F175D3DCCD1}">
              <a14:hiddenFill xmlns:a14="http://schemas.microsoft.com/office/drawing/2010/main">
                <a:solidFill>
                  <a:srgbClr val="FFFFFF"/>
                </a:solidFill>
              </a14:hiddenFill>
            </a:ext>
          </a:extLst>
        </p:spPr>
      </p:pic>
      <p:sp>
        <p:nvSpPr>
          <p:cNvPr id="12" name="テキスト ボックス 11"/>
          <p:cNvSpPr txBox="1"/>
          <p:nvPr/>
        </p:nvSpPr>
        <p:spPr>
          <a:xfrm>
            <a:off x="8101596" y="2047860"/>
            <a:ext cx="153380" cy="215444"/>
          </a:xfrm>
          <a:prstGeom prst="rect">
            <a:avLst/>
          </a:prstGeom>
          <a:noFill/>
        </p:spPr>
        <p:txBody>
          <a:bodyPr wrap="square" rtlCol="0">
            <a:spAutoFit/>
          </a:bodyPr>
          <a:lstStyle/>
          <a:p>
            <a:r>
              <a:rPr kumimoji="1" lang="ja-JP" altLang="en-US" sz="800" b="1" dirty="0" smtClean="0">
                <a:solidFill>
                  <a:schemeClr val="tx1">
                    <a:lumMod val="75000"/>
                    <a:lumOff val="25000"/>
                  </a:schemeClr>
                </a:solidFill>
                <a:latin typeface="HGPｺﾞｼｯｸM" panose="020B0600000000000000" pitchFamily="50" charset="-128"/>
                <a:ea typeface="HGPｺﾞｼｯｸM" panose="020B0600000000000000" pitchFamily="50" charset="-128"/>
              </a:rPr>
              <a:t>市</a:t>
            </a:r>
            <a:endParaRPr kumimoji="1" lang="ja-JP" altLang="en-US" sz="800" b="1" dirty="0">
              <a:solidFill>
                <a:schemeClr val="tx1">
                  <a:lumMod val="75000"/>
                  <a:lumOff val="25000"/>
                </a:schemeClr>
              </a:solidFill>
              <a:latin typeface="HGPｺﾞｼｯｸM" panose="020B0600000000000000" pitchFamily="50" charset="-128"/>
              <a:ea typeface="HGPｺﾞｼｯｸM" panose="020B0600000000000000" pitchFamily="50" charset="-128"/>
            </a:endParaRPr>
          </a:p>
        </p:txBody>
      </p:sp>
      <p:sp>
        <p:nvSpPr>
          <p:cNvPr id="88" name="テキスト ボックス 87"/>
          <p:cNvSpPr txBox="1"/>
          <p:nvPr/>
        </p:nvSpPr>
        <p:spPr>
          <a:xfrm>
            <a:off x="225289" y="4611437"/>
            <a:ext cx="4101698" cy="1107996"/>
          </a:xfrm>
          <a:prstGeom prst="rect">
            <a:avLst/>
          </a:prstGeom>
          <a:noFill/>
        </p:spPr>
        <p:txBody>
          <a:bodyPr wrap="square" rtlCol="0">
            <a:spAutoFit/>
          </a:bodyPr>
          <a:lstStyle/>
          <a:p>
            <a:r>
              <a:rPr lang="ja-JP" altLang="en-US" sz="1100" dirty="0" smtClean="0"/>
              <a:t>　産学金官の連携の下でとりまとめた</a:t>
            </a:r>
            <a:r>
              <a:rPr lang="ja-JP" altLang="en-US" sz="1100" b="1" dirty="0" smtClean="0">
                <a:solidFill>
                  <a:srgbClr val="FF0000"/>
                </a:solidFill>
              </a:rPr>
              <a:t>「盛岡広域圏経済戦略」</a:t>
            </a:r>
            <a:r>
              <a:rPr lang="ja-JP" altLang="en-US" sz="1100" dirty="0" smtClean="0"/>
              <a:t>を踏まえながら、盛岡市</a:t>
            </a:r>
            <a:r>
              <a:rPr lang="ja-JP" altLang="en-US" sz="1100" dirty="0"/>
              <a:t>産学官連携研究センター（コラボ</a:t>
            </a:r>
            <a:r>
              <a:rPr lang="en-US" altLang="ja-JP" sz="1100" dirty="0"/>
              <a:t>MIU</a:t>
            </a:r>
            <a:r>
              <a:rPr lang="ja-JP" altLang="en-US" sz="1100" dirty="0"/>
              <a:t>）等の支援の下で</a:t>
            </a:r>
            <a:r>
              <a:rPr lang="en-US" altLang="ja-JP" sz="1100" b="1" dirty="0">
                <a:solidFill>
                  <a:srgbClr val="FF0000"/>
                </a:solidFill>
              </a:rPr>
              <a:t>IT</a:t>
            </a:r>
            <a:r>
              <a:rPr lang="ja-JP" altLang="en-US" sz="1100" b="1" dirty="0">
                <a:solidFill>
                  <a:srgbClr val="FF0000"/>
                </a:solidFill>
              </a:rPr>
              <a:t>人材を育成</a:t>
            </a:r>
            <a:r>
              <a:rPr lang="ja-JP" altLang="en-US" sz="1100" dirty="0"/>
              <a:t>するとともに、ＩＬＣの誘致と連動</a:t>
            </a:r>
            <a:r>
              <a:rPr lang="ja-JP" altLang="en-US" sz="1100" dirty="0" smtClean="0"/>
              <a:t>した産業</a:t>
            </a:r>
            <a:r>
              <a:rPr lang="ja-JP" altLang="en-US" sz="1100" dirty="0"/>
              <a:t>振興や地域の食文化と密接に関連した</a:t>
            </a:r>
            <a:r>
              <a:rPr lang="ja-JP" altLang="en-US" sz="1100" b="1" dirty="0">
                <a:solidFill>
                  <a:srgbClr val="FF0000"/>
                </a:solidFill>
              </a:rPr>
              <a:t>食品関連産業の振興</a:t>
            </a:r>
            <a:r>
              <a:rPr lang="ja-JP" altLang="en-US" sz="1100" dirty="0"/>
              <a:t>、回遊型観光の推進、</a:t>
            </a:r>
            <a:r>
              <a:rPr lang="ja-JP" altLang="en-US" sz="1100" b="1" dirty="0">
                <a:solidFill>
                  <a:srgbClr val="FF0000"/>
                </a:solidFill>
              </a:rPr>
              <a:t>ＭＩＣＥ誘致</a:t>
            </a:r>
            <a:r>
              <a:rPr lang="ja-JP" altLang="en-US" sz="1100" dirty="0"/>
              <a:t>などに取り組む。</a:t>
            </a:r>
          </a:p>
          <a:p>
            <a:endParaRPr kumimoji="1" lang="ja-JP" altLang="en-US" sz="1100" dirty="0"/>
          </a:p>
        </p:txBody>
      </p:sp>
      <p:pic>
        <p:nvPicPr>
          <p:cNvPr id="14" name="Picture 2" descr="D:\user\908877\Desktop\モデル事業関係資料作成\写真\盛岡市\02岩手山と一本桜.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7911" y="5732767"/>
            <a:ext cx="1480843" cy="85518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D:\user\908877\Desktop\モデル事業関係資料作成\写真\盛岡市\コラボＭＩＵ0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83099" y="5743108"/>
            <a:ext cx="1311840" cy="875011"/>
          </a:xfrm>
          <a:prstGeom prst="rect">
            <a:avLst/>
          </a:prstGeom>
          <a:noFill/>
          <a:extLst>
            <a:ext uri="{909E8E84-426E-40DD-AFC4-6F175D3DCCD1}">
              <a14:hiddenFill xmlns:a14="http://schemas.microsoft.com/office/drawing/2010/main">
                <a:solidFill>
                  <a:srgbClr val="FFFFFF"/>
                </a:solidFill>
              </a14:hiddenFill>
            </a:ext>
          </a:extLst>
        </p:spPr>
      </p:pic>
      <p:sp>
        <p:nvSpPr>
          <p:cNvPr id="90" name="フローチャート : 代替処理 89"/>
          <p:cNvSpPr/>
          <p:nvPr/>
        </p:nvSpPr>
        <p:spPr>
          <a:xfrm>
            <a:off x="4615155" y="5482090"/>
            <a:ext cx="2520000" cy="167677"/>
          </a:xfrm>
          <a:prstGeom prst="flowChartAlternateProcess">
            <a:avLst/>
          </a:prstGeom>
          <a:gradFill>
            <a:gsLst>
              <a:gs pos="0">
                <a:srgbClr val="FFC000"/>
              </a:gs>
              <a:gs pos="50000">
                <a:schemeClr val="bg1"/>
              </a:gs>
              <a:gs pos="100000">
                <a:srgbClr val="FFC000"/>
              </a:gs>
            </a:gsLst>
            <a:lin ang="5400000" scaled="1"/>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生活</a:t>
            </a:r>
            <a:r>
              <a:rPr lang="ja-JP" altLang="en-US" sz="1200" dirty="0" smtClean="0">
                <a:solidFill>
                  <a:schemeClr val="tx1"/>
                </a:solidFill>
              </a:rPr>
              <a:t>関連機能サービスの向上</a:t>
            </a:r>
            <a:endParaRPr kumimoji="1" lang="ja-JP" altLang="en-US" sz="1200" dirty="0">
              <a:solidFill>
                <a:schemeClr val="tx1"/>
              </a:solidFill>
            </a:endParaRPr>
          </a:p>
        </p:txBody>
      </p:sp>
      <p:pic>
        <p:nvPicPr>
          <p:cNvPr id="2" name="Picture 2" descr="\\SV-USRFS08\HomeFolder\m00003743\デスクトップ\icerink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33182" y="5741525"/>
            <a:ext cx="1390805" cy="973564"/>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4641356" y="6430293"/>
            <a:ext cx="2717696" cy="430887"/>
          </a:xfrm>
          <a:prstGeom prst="rect">
            <a:avLst/>
          </a:prstGeom>
        </p:spPr>
        <p:txBody>
          <a:bodyPr wrap="square">
            <a:spAutoFit/>
          </a:bodyPr>
          <a:lstStyle/>
          <a:p>
            <a:r>
              <a:rPr lang="ja-JP" altLang="en-US" sz="1100" dirty="0">
                <a:latin typeface="ＭＳ ゴシック" pitchFamily="49" charset="-128"/>
                <a:ea typeface="ＭＳ ゴシック" pitchFamily="49" charset="-128"/>
              </a:rPr>
              <a:t>・盛岡市消費生活</a:t>
            </a:r>
            <a:r>
              <a:rPr lang="ja-JP" altLang="en-US" sz="1100" dirty="0" smtClean="0">
                <a:latin typeface="ＭＳ ゴシック" pitchFamily="49" charset="-128"/>
                <a:ea typeface="ＭＳ ゴシック" pitchFamily="49" charset="-128"/>
              </a:rPr>
              <a:t>センターにおいて</a:t>
            </a:r>
            <a:r>
              <a:rPr lang="ja-JP" altLang="en-US" sz="1100" b="1" dirty="0" smtClean="0">
                <a:solidFill>
                  <a:srgbClr val="FF0000"/>
                </a:solidFill>
                <a:latin typeface="ＭＳ ゴシック" pitchFamily="49" charset="-128"/>
                <a:ea typeface="ＭＳ ゴシック" pitchFamily="49" charset="-128"/>
              </a:rPr>
              <a:t>広域的</a:t>
            </a:r>
            <a:r>
              <a:rPr lang="ja-JP" altLang="en-US" sz="1100" b="1" dirty="0">
                <a:solidFill>
                  <a:srgbClr val="FF0000"/>
                </a:solidFill>
                <a:latin typeface="ＭＳ ゴシック" pitchFamily="49" charset="-128"/>
                <a:ea typeface="ＭＳ ゴシック" pitchFamily="49" charset="-128"/>
              </a:rPr>
              <a:t>な相談</a:t>
            </a:r>
            <a:r>
              <a:rPr lang="ja-JP" altLang="en-US" sz="1100" b="1" dirty="0" smtClean="0">
                <a:solidFill>
                  <a:srgbClr val="FF0000"/>
                </a:solidFill>
                <a:latin typeface="ＭＳ ゴシック" pitchFamily="49" charset="-128"/>
                <a:ea typeface="ＭＳ ゴシック" pitchFamily="49" charset="-128"/>
              </a:rPr>
              <a:t>対応</a:t>
            </a:r>
            <a:r>
              <a:rPr lang="ja-JP" altLang="en-US" sz="1100" dirty="0" smtClean="0">
                <a:latin typeface="ＭＳ ゴシック" pitchFamily="49" charset="-128"/>
                <a:ea typeface="ＭＳ ゴシック" pitchFamily="49" charset="-128"/>
              </a:rPr>
              <a:t>を行う。</a:t>
            </a:r>
            <a:endParaRPr lang="ja-JP" altLang="en-US" sz="1100" dirty="0">
              <a:latin typeface="ＭＳ ゴシック" pitchFamily="49" charset="-128"/>
              <a:ea typeface="ＭＳ ゴシック" pitchFamily="49" charset="-128"/>
            </a:endParaRPr>
          </a:p>
        </p:txBody>
      </p:sp>
      <p:sp>
        <p:nvSpPr>
          <p:cNvPr id="77" name="テキスト ボックス 76"/>
          <p:cNvSpPr txBox="1"/>
          <p:nvPr/>
        </p:nvSpPr>
        <p:spPr>
          <a:xfrm>
            <a:off x="7441977" y="6681986"/>
            <a:ext cx="1785173" cy="230832"/>
          </a:xfrm>
          <a:prstGeom prst="rect">
            <a:avLst/>
          </a:prstGeom>
          <a:noFill/>
        </p:spPr>
        <p:txBody>
          <a:bodyPr wrap="square" rtlCol="0">
            <a:spAutoFit/>
          </a:bodyPr>
          <a:lstStyle/>
          <a:p>
            <a:pPr algn="ctr"/>
            <a:r>
              <a:rPr kumimoji="1" lang="ja-JP" altLang="en-US" sz="900" dirty="0" smtClean="0"/>
              <a:t>盛岡市アイスリンク完成予想図</a:t>
            </a:r>
            <a:endParaRPr kumimoji="1" lang="ja-JP" altLang="en-US" sz="900" dirty="0"/>
          </a:p>
        </p:txBody>
      </p:sp>
      <p:graphicFrame>
        <p:nvGraphicFramePr>
          <p:cNvPr id="93" name="表 92"/>
          <p:cNvGraphicFramePr>
            <a:graphicFrameLocks noGrp="1"/>
          </p:cNvGraphicFramePr>
          <p:nvPr>
            <p:extLst>
              <p:ext uri="{D42A27DB-BD31-4B8C-83A1-F6EECF244321}">
                <p14:modId xmlns:p14="http://schemas.microsoft.com/office/powerpoint/2010/main" val="195711247"/>
              </p:ext>
            </p:extLst>
          </p:nvPr>
        </p:nvGraphicFramePr>
        <p:xfrm>
          <a:off x="116456" y="2808362"/>
          <a:ext cx="9100792" cy="1026016"/>
        </p:xfrm>
        <a:graphic>
          <a:graphicData uri="http://schemas.openxmlformats.org/drawingml/2006/table">
            <a:tbl>
              <a:tblPr firstRow="1" bandRow="1">
                <a:tableStyleId>{93296810-A885-4BE3-A3E7-6D5BEEA58F35}</a:tableStyleId>
              </a:tblPr>
              <a:tblGrid>
                <a:gridCol w="7143750"/>
                <a:gridCol w="1957042"/>
              </a:tblGrid>
              <a:tr h="216024">
                <a:tc>
                  <a:txBody>
                    <a:bodyPr/>
                    <a:lstStyle/>
                    <a:p>
                      <a:pPr algn="ctr"/>
                      <a:r>
                        <a:rPr kumimoji="1" lang="ja-JP" altLang="en-US" sz="1300" dirty="0" smtClean="0">
                          <a:latin typeface="+mj-ea"/>
                          <a:ea typeface="+mj-ea"/>
                        </a:rPr>
                        <a:t>提案概要</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ts val="1400"/>
                        </a:lnSpc>
                      </a:pPr>
                      <a:r>
                        <a:rPr kumimoji="1" lang="ja-JP" altLang="en-US" sz="1300" dirty="0" smtClean="0">
                          <a:latin typeface="+mj-ea"/>
                          <a:ea typeface="+mj-ea"/>
                        </a:rPr>
                        <a:t>事業見積額（千円）</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736444">
                <a:tc>
                  <a:txBody>
                    <a:bodyPr/>
                    <a:lstStyle/>
                    <a:p>
                      <a:pPr algn="l"/>
                      <a:r>
                        <a:rPr kumimoji="1" lang="ja-JP" altLang="en-US" sz="1300" dirty="0" smtClean="0">
                          <a:latin typeface="+mj-ea"/>
                          <a:ea typeface="+mj-ea"/>
                        </a:rPr>
                        <a:t>　盛岡広域圏の８市町がこれまで「盛岡広域首長懇談会」を組織し、取り組んできた成果を踏まえながら、更なる発展に向けて広域圏の経済戦略を策定するとともに、併せて事後のフォローアップ体制を整える。</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dirty="0" smtClean="0">
                          <a:latin typeface="+mj-ea"/>
                          <a:ea typeface="+mj-ea"/>
                        </a:rPr>
                        <a:t>９，３８４</a:t>
                      </a:r>
                      <a:endParaRPr kumimoji="1" lang="en-US" altLang="ja-JP" sz="1300" dirty="0" smtClean="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94" name="表 93"/>
          <p:cNvGraphicFramePr>
            <a:graphicFrameLocks noGrp="1"/>
          </p:cNvGraphicFramePr>
          <p:nvPr>
            <p:extLst>
              <p:ext uri="{D42A27DB-BD31-4B8C-83A1-F6EECF244321}">
                <p14:modId xmlns:p14="http://schemas.microsoft.com/office/powerpoint/2010/main" val="2436748638"/>
              </p:ext>
            </p:extLst>
          </p:nvPr>
        </p:nvGraphicFramePr>
        <p:xfrm>
          <a:off x="114224" y="3960490"/>
          <a:ext cx="9112926" cy="3168352"/>
        </p:xfrm>
        <a:graphic>
          <a:graphicData uri="http://schemas.openxmlformats.org/drawingml/2006/table">
            <a:tbl>
              <a:tblPr firstRow="1" bandRow="1">
                <a:tableStyleId>{93296810-A885-4BE3-A3E7-6D5BEEA58F35}</a:tableStyleId>
              </a:tblPr>
              <a:tblGrid>
                <a:gridCol w="9112926"/>
              </a:tblGrid>
              <a:tr h="258346">
                <a:tc>
                  <a:txBody>
                    <a:bodyPr/>
                    <a:lstStyle/>
                    <a:p>
                      <a:pPr algn="ctr"/>
                      <a:r>
                        <a:rPr kumimoji="1" lang="ja-JP" altLang="en-US" sz="1300" dirty="0" smtClean="0">
                          <a:latin typeface="+mj-ea"/>
                          <a:ea typeface="+mj-ea"/>
                        </a:rPr>
                        <a:t>主な取組</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878780">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4" name="正方形/長方形 23"/>
          <p:cNvSpPr/>
          <p:nvPr/>
        </p:nvSpPr>
        <p:spPr>
          <a:xfrm>
            <a:off x="6764820" y="27549"/>
            <a:ext cx="1802954" cy="544462"/>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b="1" smtClean="0">
                <a:solidFill>
                  <a:schemeClr val="tx1"/>
                </a:solidFill>
              </a:rPr>
              <a:t>〈</a:t>
            </a:r>
            <a:r>
              <a:rPr lang="ja-JP" altLang="en-US" sz="3200" b="1" smtClean="0">
                <a:solidFill>
                  <a:schemeClr val="tx1"/>
                </a:solidFill>
              </a:rPr>
              <a:t>参考</a:t>
            </a:r>
            <a:r>
              <a:rPr lang="en-US" altLang="ja-JP" sz="3200" b="1" smtClean="0">
                <a:solidFill>
                  <a:schemeClr val="tx1"/>
                </a:solidFill>
              </a:rPr>
              <a:t>〉</a:t>
            </a:r>
            <a:endParaRPr kumimoji="1" lang="ja-JP" altLang="en-US" sz="3200" b="1">
              <a:solidFill>
                <a:schemeClr val="tx1"/>
              </a:solidFill>
            </a:endParaRPr>
          </a:p>
        </p:txBody>
      </p:sp>
      <p:sp>
        <p:nvSpPr>
          <p:cNvPr id="25" name="正方形/長方形 24"/>
          <p:cNvSpPr/>
          <p:nvPr/>
        </p:nvSpPr>
        <p:spPr>
          <a:xfrm>
            <a:off x="81368" y="228179"/>
            <a:ext cx="8055760"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rPr>
              <a:t>①連携中枢都市圏形成を目指す圏域における</a:t>
            </a:r>
            <a:r>
              <a:rPr lang="ja-JP" altLang="en-US" sz="1200" smtClean="0">
                <a:solidFill>
                  <a:schemeClr val="tx1"/>
                </a:solidFill>
              </a:rPr>
              <a:t>取組</a:t>
            </a:r>
            <a:endParaRPr lang="en-US" altLang="ja-JP" sz="1200" smtClean="0">
              <a:solidFill>
                <a:schemeClr val="tx1"/>
              </a:solidFill>
            </a:endParaRPr>
          </a:p>
        </p:txBody>
      </p:sp>
      <p:sp>
        <p:nvSpPr>
          <p:cNvPr id="26" name="正方形/長方形 25"/>
          <p:cNvSpPr/>
          <p:nvPr/>
        </p:nvSpPr>
        <p:spPr>
          <a:xfrm>
            <a:off x="8137128" y="146974"/>
            <a:ext cx="1080344"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mtClean="0">
                <a:solidFill>
                  <a:schemeClr val="tx1"/>
                </a:solidFill>
              </a:rPr>
              <a:t>　　</a:t>
            </a:r>
            <a:r>
              <a:rPr lang="ja-JP" altLang="en-US" sz="1200" smtClean="0">
                <a:solidFill>
                  <a:schemeClr val="tx1"/>
                </a:solidFill>
              </a:rPr>
              <a:t>　（様式４）</a:t>
            </a:r>
            <a:endParaRPr lang="en-US" altLang="ja-JP" sz="1200" smtClean="0">
              <a:solidFill>
                <a:schemeClr val="tx1"/>
              </a:solidFill>
            </a:endParaRPr>
          </a:p>
        </p:txBody>
      </p:sp>
    </p:spTree>
    <p:extLst>
      <p:ext uri="{BB962C8B-B14F-4D97-AF65-F5344CB8AC3E}">
        <p14:creationId xmlns:p14="http://schemas.microsoft.com/office/powerpoint/2010/main" val="1657188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1932</TotalTime>
  <Words>410</Words>
  <Application>Microsoft Office PowerPoint</Application>
  <PresentationFormat>ユーザー設定</PresentationFormat>
  <Paragraphs>80</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Company>総務省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総務省</dc:creator>
  <cp:lastModifiedBy>総務省</cp:lastModifiedBy>
  <cp:revision>113</cp:revision>
  <cp:lastPrinted>2016-04-06T02:37:00Z</cp:lastPrinted>
  <dcterms:created xsi:type="dcterms:W3CDTF">2014-05-23T05:39:41Z</dcterms:created>
  <dcterms:modified xsi:type="dcterms:W3CDTF">2016-04-06T02:50:42Z</dcterms:modified>
</cp:coreProperties>
</file>