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998" y="-5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566" y="0"/>
            <a:ext cx="4307046" cy="34193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D66CA33A-1777-4717-8381-71ADE275B36A}" type="datetimeFigureOut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966"/>
            <a:ext cx="7951470" cy="268033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266"/>
            <a:ext cx="4307046" cy="341935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566" y="6465266"/>
            <a:ext cx="4307046" cy="341935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46A2F3A4-1188-4EE0-BD9A-947A8C96A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F3A4-1188-4EE0-BD9A-947A8C96ACA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6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9E67-954B-4560-9E59-17CCE1FA8D07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0-D6FB-4651-AD21-D41D7CA3E55D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5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C265-3B94-41CC-8279-5A6F2AA80FA2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A303-15BE-4928-8B7C-6771CBEB8F5B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6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D372-2E80-43A4-B0AB-AC2E2521D18F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3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DE1-45D7-41D5-9347-458352B1AA48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72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C69-4A10-4A71-BC6F-739EF34E9410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5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5F7-DA0E-416B-A58B-066FE8FEDD0A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8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52AD-B5A7-4DFF-8931-6624E7809A95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46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0C54-E2E7-45E8-8639-A659D0EA98E3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71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F754-C38A-4DC5-A9ED-9B79F97949AC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3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A1FC-898D-4790-8442-564E81F60344}" type="datetime1">
              <a:rPr kumimoji="1" lang="ja-JP" altLang="en-US" smtClean="0"/>
              <a:t>2016/4/22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0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864484" y="28575"/>
            <a:ext cx="133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事業体制図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32926"/>
              </p:ext>
            </p:extLst>
          </p:nvPr>
        </p:nvGraphicFramePr>
        <p:xfrm>
          <a:off x="175260" y="584200"/>
          <a:ext cx="8778239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4480560"/>
                <a:gridCol w="1196340"/>
                <a:gridCol w="906779"/>
              </a:tblGrid>
              <a:tr h="3683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申請者名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事業類型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事業の名称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411480" y="5353471"/>
            <a:ext cx="2796540" cy="143062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550849" y="5999239"/>
            <a:ext cx="1164753" cy="307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海外パートナー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（放送局、制作会社等）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39419" y="5650894"/>
            <a:ext cx="1164753" cy="307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申請者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39418" y="6341818"/>
            <a:ext cx="1164753" cy="3074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812505" y="5652520"/>
            <a:ext cx="1164753" cy="307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省庁・自治体等連携先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812504" y="6013837"/>
            <a:ext cx="1164753" cy="3074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海外の協力会社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812503" y="6357058"/>
            <a:ext cx="1164753" cy="3074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国内の協力会社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0850" y="5223931"/>
            <a:ext cx="116475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＜使用項目例＞</a:t>
            </a:r>
            <a:endParaRPr kumimoji="1" lang="ja-JP" altLang="en-US" sz="1100" dirty="0"/>
          </a:p>
        </p:txBody>
      </p:sp>
      <p:sp>
        <p:nvSpPr>
          <p:cNvPr id="31" name="角丸四角形 30"/>
          <p:cNvSpPr/>
          <p:nvPr/>
        </p:nvSpPr>
        <p:spPr>
          <a:xfrm>
            <a:off x="337989" y="1815859"/>
            <a:ext cx="1164753" cy="307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○○社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01905" y="3574984"/>
            <a:ext cx="1164753" cy="3074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413336" y="4067776"/>
            <a:ext cx="1164753" cy="3074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86255" y="4698553"/>
            <a:ext cx="1164753" cy="307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918572" y="1833928"/>
            <a:ext cx="1164753" cy="307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局</a:t>
            </a:r>
            <a:endParaRPr kumimoji="1" lang="ja-JP" altLang="en-US" sz="10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939248" y="2991813"/>
            <a:ext cx="1164753" cy="3074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932707" y="2446890"/>
            <a:ext cx="1164753" cy="3074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44453"/>
              </p:ext>
            </p:extLst>
          </p:nvPr>
        </p:nvGraphicFramePr>
        <p:xfrm>
          <a:off x="4353565" y="1597459"/>
          <a:ext cx="458921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206"/>
                <a:gridCol w="897772"/>
                <a:gridCol w="23612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担当・役割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861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4298106" y="1335848"/>
            <a:ext cx="215956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事業を実施する主なメンバー</a:t>
            </a:r>
            <a:endParaRPr lang="ja-JP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5" name="AutoShape 22"/>
          <p:cNvCxnSpPr>
            <a:cxnSpLocks noChangeShapeType="1"/>
            <a:stCxn id="31" idx="3"/>
          </p:cNvCxnSpPr>
          <p:nvPr/>
        </p:nvCxnSpPr>
        <p:spPr bwMode="auto">
          <a:xfrm flipV="1">
            <a:off x="1502742" y="1967658"/>
            <a:ext cx="1390379" cy="190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8"/>
          <p:cNvCxnSpPr>
            <a:cxnSpLocks noChangeShapeType="1"/>
          </p:cNvCxnSpPr>
          <p:nvPr/>
        </p:nvCxnSpPr>
        <p:spPr bwMode="auto">
          <a:xfrm>
            <a:off x="674474" y="2123261"/>
            <a:ext cx="0" cy="257529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34"/>
          <p:cNvCxnSpPr>
            <a:cxnSpLocks noChangeShapeType="1"/>
          </p:cNvCxnSpPr>
          <p:nvPr/>
        </p:nvCxnSpPr>
        <p:spPr bwMode="auto">
          <a:xfrm>
            <a:off x="1523062" y="1969560"/>
            <a:ext cx="1390379" cy="11563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37"/>
          <p:cNvCxnSpPr>
            <a:cxnSpLocks noChangeShapeType="1"/>
            <a:stCxn id="32" idx="1"/>
            <a:endCxn id="31" idx="2"/>
          </p:cNvCxnSpPr>
          <p:nvPr/>
        </p:nvCxnSpPr>
        <p:spPr bwMode="auto">
          <a:xfrm rot="10800000">
            <a:off x="920367" y="2123261"/>
            <a:ext cx="481539" cy="1605424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17"/>
          <p:cNvCxnSpPr>
            <a:cxnSpLocks noChangeShapeType="1"/>
            <a:endCxn id="31" idx="3"/>
          </p:cNvCxnSpPr>
          <p:nvPr/>
        </p:nvCxnSpPr>
        <p:spPr bwMode="auto">
          <a:xfrm rot="10800000">
            <a:off x="1502742" y="1969561"/>
            <a:ext cx="1427080" cy="61055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37"/>
          <p:cNvCxnSpPr>
            <a:cxnSpLocks noChangeShapeType="1"/>
            <a:stCxn id="33" idx="1"/>
          </p:cNvCxnSpPr>
          <p:nvPr/>
        </p:nvCxnSpPr>
        <p:spPr bwMode="auto">
          <a:xfrm rot="10800000">
            <a:off x="920368" y="2303891"/>
            <a:ext cx="492969" cy="1917587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274931" y="1589493"/>
            <a:ext cx="928846" cy="20827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国内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64192" y="1652435"/>
            <a:ext cx="830057" cy="20827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海外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2292759" y="2255552"/>
            <a:ext cx="2084033" cy="17018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 </a:t>
            </a:r>
            <a:r>
              <a:rPr kumimoji="0" 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○○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国での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ロケマネジメント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4" name="Text Box 41"/>
          <p:cNvSpPr txBox="1">
            <a:spLocks noChangeArrowheads="1"/>
          </p:cNvSpPr>
          <p:nvPr/>
        </p:nvSpPr>
        <p:spPr bwMode="auto">
          <a:xfrm>
            <a:off x="2325620" y="2820629"/>
            <a:ext cx="1979206" cy="171184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</a:t>
            </a:r>
            <a:r>
              <a:rPr kumimoji="0" 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○○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国内の</a:t>
            </a:r>
            <a:r>
              <a:rPr kumimoji="0" 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EC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サイト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運営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977301" y="3381849"/>
            <a:ext cx="1791516" cy="17184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映像</a:t>
            </a: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制作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協力・機材及び設備の提供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1332058" y="3882386"/>
            <a:ext cx="868186" cy="17184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関連グッズ制作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1070403" y="4450302"/>
            <a:ext cx="663002" cy="15068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連携</a:t>
            </a:r>
            <a:r>
              <a:rPr kumimoji="0" lang="ja-JP" altLang="en-US" sz="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自治体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4988" y="1324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＜</a:t>
            </a:r>
            <a:r>
              <a:rPr lang="ja-JP" altLang="en-US" sz="1200" dirty="0"/>
              <a:t>記入</a:t>
            </a:r>
            <a:r>
              <a:rPr lang="ja-JP" altLang="en-US" sz="1200" dirty="0" smtClean="0"/>
              <a:t>例</a:t>
            </a:r>
            <a:r>
              <a:rPr lang="ja-JP" altLang="en-US" sz="1200" dirty="0"/>
              <a:t>＞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0"/>
            <a:ext cx="1127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様式第２号関係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824255"/>
              </p:ext>
            </p:extLst>
          </p:nvPr>
        </p:nvGraphicFramePr>
        <p:xfrm>
          <a:off x="4334463" y="5229011"/>
          <a:ext cx="4616495" cy="7315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4897"/>
                <a:gridCol w="1303866"/>
                <a:gridCol w="1303866"/>
                <a:gridCol w="1303866"/>
              </a:tblGrid>
              <a:tr h="171029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申請者が所有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協力会社等が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リース等による調達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撮影機材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9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編集機材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4283663" y="4997070"/>
            <a:ext cx="3570208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放送コンテンツの制作に</a:t>
            </a:r>
            <a:r>
              <a:rPr lang="ja-JP" altLang="en-US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必要なカメラ等機材の確保</a:t>
            </a:r>
            <a:endParaRPr lang="ja-JP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04825" y="5944182"/>
            <a:ext cx="4839175" cy="415498"/>
          </a:xfrm>
          <a:prstGeom prst="rect">
            <a:avLst/>
          </a:prstGeom>
        </p:spPr>
        <p:txBody>
          <a:bodyPr wrap="square" lIns="72000" rIns="72000">
            <a:noAutofit/>
          </a:bodyPr>
          <a:lstStyle/>
          <a:p>
            <a:pPr marL="92075" indent="-92075" algn="just">
              <a:spcAft>
                <a:spcPts val="0"/>
              </a:spcAft>
            </a:pPr>
            <a:r>
              <a:rPr lang="en-US" altLang="ja-JP" sz="105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１　該当するセルに○を付してください。</a:t>
            </a:r>
            <a:endParaRPr lang="en-US" altLang="ja-JP" sz="1050" kern="100" dirty="0" smtClean="0">
              <a:latin typeface="+mn-ea"/>
              <a:cs typeface="Times New Roman" panose="02020603050405020304" pitchFamily="18" charset="0"/>
            </a:endParaRPr>
          </a:p>
          <a:p>
            <a:pPr marL="92075" indent="-92075" algn="just">
              <a:spcAft>
                <a:spcPts val="0"/>
              </a:spcAft>
            </a:pPr>
            <a:r>
              <a:rPr lang="en-US" altLang="ja-JP" sz="105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２　協力会社等が所有する場合、または、リース等による調達を行う場合には、</a:t>
            </a:r>
            <a:endParaRPr lang="en-US" altLang="ja-JP" sz="1050" kern="100" dirty="0" smtClean="0">
              <a:latin typeface="+mn-ea"/>
              <a:cs typeface="Times New Roman" panose="02020603050405020304" pitchFamily="18" charset="0"/>
            </a:endParaRPr>
          </a:p>
          <a:p>
            <a:pPr marL="92075" indent="-92075" algn="just">
              <a:spcAft>
                <a:spcPts val="0"/>
              </a:spcAft>
            </a:pPr>
            <a:r>
              <a:rPr lang="ja-JP" altLang="en-US" sz="105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1050" kern="100" smtClean="0">
                <a:latin typeface="+mn-ea"/>
                <a:cs typeface="Times New Roman" panose="02020603050405020304" pitchFamily="18" charset="0"/>
              </a:rPr>
              <a:t>当該機材の所有者</a:t>
            </a:r>
            <a:r>
              <a:rPr lang="ja-JP" altLang="en-US" sz="1050" kern="100" dirty="0" smtClean="0">
                <a:latin typeface="+mn-ea"/>
                <a:cs typeface="Times New Roman" panose="02020603050405020304" pitchFamily="18" charset="0"/>
              </a:rPr>
              <a:t>を記載してください。</a:t>
            </a:r>
            <a:endParaRPr lang="ja-JP" altLang="ja-JP" sz="105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7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5878" y="1296759"/>
            <a:ext cx="8932244" cy="19254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5878" y="1325748"/>
            <a:ext cx="43073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事業全体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概要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事業概要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放送コンテンツ概要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7606" y="2296027"/>
            <a:ext cx="4396339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地域に与える経済波及効果の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考え方</a:t>
            </a:r>
            <a:endParaRPr lang="en-US" altLang="ja-JP" sz="120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4617" y="4099736"/>
            <a:ext cx="4389120" cy="2699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617" y="4050642"/>
            <a:ext cx="438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主な制作プロセス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7866" y="4316755"/>
            <a:ext cx="2103120" cy="15465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lIns="72000" rIns="72000" rtlCol="0">
            <a:spAutoFit/>
          </a:bodyPr>
          <a:lstStyle/>
          <a:p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企画の立案・台本制作</a:t>
            </a:r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Ｈ２８年●月～●月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撮影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Ｈ２８年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月～●月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（於：●●県●●市等）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編集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Ｈ２８年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月（於：●●●）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ローカライズ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Ｈ２８年●月（於：●●●）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80422" y="3304292"/>
            <a:ext cx="2817905" cy="3462643"/>
          </a:xfrm>
          <a:prstGeom prst="rect">
            <a:avLst/>
          </a:prstGeom>
          <a:solidFill>
            <a:schemeClr val="bg1"/>
          </a:solidFill>
          <a:ln w="28575">
            <a:solidFill>
              <a:srgbClr val="99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80422" y="3340132"/>
            <a:ext cx="3609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制作・放送体制イメージ図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94992" y="3304292"/>
            <a:ext cx="4389120" cy="774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4992" y="3304290"/>
            <a:ext cx="438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放送コンテンツで取り上げる日本国内の地域等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0811" y="3581583"/>
            <a:ext cx="391748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都道府県：●●県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な都市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：●●市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主な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取材先：●●●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5523" y="6093305"/>
            <a:ext cx="4305337" cy="61601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00050" y="4320482"/>
            <a:ext cx="2150810" cy="15465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放送対象国</a:t>
            </a:r>
            <a:r>
              <a:rPr kumimoji="1"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●●●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海外放送局・チャンネル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●●●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放送期間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05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5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Ｈ２８年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月●日～●月●日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全●●話（１話●●分尺）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想定視聴率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●●％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想定視聴者数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】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●●●人</a:t>
            </a:r>
            <a:endParaRPr lang="en-US" altLang="ja-JP" sz="1050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4617" y="6054928"/>
            <a:ext cx="21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備考欄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】</a:t>
            </a:r>
          </a:p>
        </p:txBody>
      </p:sp>
      <p:grpSp>
        <p:nvGrpSpPr>
          <p:cNvPr id="35" name="グループ化 34"/>
          <p:cNvGrpSpPr/>
          <p:nvPr/>
        </p:nvGrpSpPr>
        <p:grpSpPr>
          <a:xfrm>
            <a:off x="4889810" y="4027613"/>
            <a:ext cx="2170844" cy="1767396"/>
            <a:chOff x="2987824" y="4361904"/>
            <a:chExt cx="2170844" cy="1767396"/>
          </a:xfrm>
        </p:grpSpPr>
        <p:sp>
          <p:nvSpPr>
            <p:cNvPr id="37" name="正方形/長方形 36"/>
            <p:cNvSpPr/>
            <p:nvPr/>
          </p:nvSpPr>
          <p:spPr>
            <a:xfrm>
              <a:off x="2987824" y="4437112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●●放送局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402584" y="5013176"/>
              <a:ext cx="75608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協力先</a:t>
              </a:r>
              <a:endPara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●●県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402584" y="5692204"/>
              <a:ext cx="75608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</a:t>
              </a:r>
              <a:endPara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制作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会社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987824" y="5697252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●●放送局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4391980" y="4361904"/>
              <a:ext cx="75608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●●</a:t>
              </a:r>
              <a:endParaRPr kumimoji="1" lang="en-US" altLang="ja-JP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制作会社</a:t>
              </a:r>
              <a:endParaRPr kumimoji="1"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>
              <a:off x="3203848" y="4996336"/>
              <a:ext cx="0" cy="4488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V="1">
              <a:off x="3707904" y="5026816"/>
              <a:ext cx="0" cy="4184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40" idx="3"/>
              <a:endCxn id="39" idx="1"/>
            </p:cNvCxnSpPr>
            <p:nvPr/>
          </p:nvCxnSpPr>
          <p:spPr>
            <a:xfrm flipV="1">
              <a:off x="3995936" y="5908228"/>
              <a:ext cx="406648" cy="5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>
              <a:off x="3995936" y="4653136"/>
              <a:ext cx="3960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カギ線コネクタ 45"/>
            <p:cNvCxnSpPr>
              <a:endCxn id="38" idx="1"/>
            </p:cNvCxnSpPr>
            <p:nvPr/>
          </p:nvCxnSpPr>
          <p:spPr>
            <a:xfrm rot="16200000" flipH="1">
              <a:off x="4001238" y="4827854"/>
              <a:ext cx="576064" cy="22662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/>
          <p:cNvSpPr txBox="1"/>
          <p:nvPr/>
        </p:nvSpPr>
        <p:spPr>
          <a:xfrm>
            <a:off x="4658629" y="3687028"/>
            <a:ext cx="2165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・国内制作主体側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58629" y="5940928"/>
            <a:ext cx="26731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・海外放送局側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国際共同制作の場合、組み先の体制を記入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14705" y="3374399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514704" y="4527189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521925" y="5669092"/>
            <a:ext cx="1523417" cy="109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番組の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イメージ写真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3749069" y="28575"/>
            <a:ext cx="1569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事業全体概要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80010"/>
              </p:ext>
            </p:extLst>
          </p:nvPr>
        </p:nvGraphicFramePr>
        <p:xfrm>
          <a:off x="144778" y="549924"/>
          <a:ext cx="877823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4480560"/>
                <a:gridCol w="1196340"/>
                <a:gridCol w="906779"/>
              </a:tblGrid>
              <a:tr h="31831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申請者名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事業類型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1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事業の</a:t>
                      </a:r>
                      <a:r>
                        <a:rPr kumimoji="1" lang="ja-JP" altLang="en-US" dirty="0"/>
                        <a:t>名称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135" y="299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様式第３号関係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31322" y="1376548"/>
            <a:ext cx="430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連携イベント等の概要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　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8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</TotalTime>
  <Words>266</Words>
  <Application>Microsoft Office PowerPoint</Application>
  <PresentationFormat>画面に合わせる (4:3)</PresentationFormat>
  <Paragraphs>100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teruaki asari</dc:creator>
  <cp:lastModifiedBy>総務省</cp:lastModifiedBy>
  <cp:revision>145</cp:revision>
  <cp:lastPrinted>2016-04-21T06:21:38Z</cp:lastPrinted>
  <dcterms:created xsi:type="dcterms:W3CDTF">2015-02-09T05:45:01Z</dcterms:created>
  <dcterms:modified xsi:type="dcterms:W3CDTF">2016-04-22T02:23:48Z</dcterms:modified>
</cp:coreProperties>
</file>