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22" autoAdjust="0"/>
  </p:normalViewPr>
  <p:slideViewPr>
    <p:cSldViewPr snapToGrid="0">
      <p:cViewPr>
        <p:scale>
          <a:sx n="100" d="100"/>
          <a:sy n="100" d="100"/>
        </p:scale>
        <p:origin x="-110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sp>
          <p:nvSpPr>
            <p:cNvPr id="53" name="正方形/長方形 52"/>
            <p:cNvSpPr/>
            <p:nvPr/>
          </p:nvSpPr>
          <p:spPr>
            <a:xfrm>
              <a:off x="2434536" y="5928542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論文名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887924" y="5916734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論文名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5368437" y="5916734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論文題目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546833" y="5424073"/>
              <a:ext cx="933907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00" dirty="0" smtClean="0">
                  <a:solidFill>
                    <a:schemeClr val="tx1"/>
                  </a:solidFill>
                </a:rPr>
                <a:t>賞の名称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3958772" y="4916131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en-US" altLang="ja-JP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00" dirty="0" smtClean="0">
                  <a:solidFill>
                    <a:schemeClr val="tx1"/>
                  </a:solidFill>
                </a:rPr>
                <a:t>知財の名称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0" y="50371"/>
              <a:ext cx="9144000" cy="6751649"/>
              <a:chOff x="0" y="50371"/>
              <a:chExt cx="9144000" cy="6751649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0" y="908720"/>
                <a:ext cx="9144000" cy="0"/>
              </a:xfrm>
              <a:prstGeom prst="line">
                <a:avLst/>
              </a:prstGeom>
              <a:ln w="50800" cmpd="thickThin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テキスト ボックス 5"/>
              <p:cNvSpPr txBox="1"/>
              <p:nvPr/>
            </p:nvSpPr>
            <p:spPr>
              <a:xfrm>
                <a:off x="251520" y="50371"/>
                <a:ext cx="87849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関　連　研　究　開　発　等　相　関　図</a:t>
                </a:r>
                <a:endParaRPr kumimoji="1" lang="en-US" altLang="ja-JP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endParaRPr>
              </a:p>
              <a:p>
                <a:pPr algn="ctr"/>
                <a:r>
                  <a:rPr lang="ja-JP" alt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（○　○　に　関　す　る　研　究　開　発）</a:t>
                </a:r>
                <a:endParaRPr lang="en-US" altLang="ja-JP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endParaRPr>
              </a:p>
              <a:p>
                <a:pPr algn="ctr"/>
                <a:r>
                  <a:rPr kumimoji="1" lang="en-US" altLang="ja-JP" sz="1400" b="1" dirty="0" smtClean="0">
                    <a:latin typeface="+mn-ea"/>
                  </a:rPr>
                  <a:t>(</a:t>
                </a:r>
                <a:r>
                  <a:rPr lang="en-US" altLang="ja-JP" sz="1400" dirty="0"/>
                  <a:t>Positioning map among the proposal R&amp;D and the related R&amp;Ds</a:t>
                </a:r>
                <a:r>
                  <a:rPr lang="en-US" altLang="ja-JP" sz="1400" dirty="0" smtClean="0"/>
                  <a:t>.</a:t>
                </a:r>
                <a:r>
                  <a:rPr kumimoji="1" lang="en-US" altLang="ja-JP" sz="1400" b="1" dirty="0" smtClean="0">
                    <a:latin typeface="+mn-ea"/>
                  </a:rPr>
                  <a:t>)</a:t>
                </a:r>
                <a:endParaRPr kumimoji="1" lang="ja-JP" altLang="en-US" sz="1400" b="1" dirty="0">
                  <a:latin typeface="+mn-ea"/>
                </a:endParaRPr>
              </a:p>
            </p:txBody>
          </p:sp>
          <p:cxnSp>
            <p:nvCxnSpPr>
              <p:cNvPr id="8" name="直線矢印コネクタ 7"/>
              <p:cNvCxnSpPr/>
              <p:nvPr/>
            </p:nvCxnSpPr>
            <p:spPr>
              <a:xfrm>
                <a:off x="0" y="6381328"/>
                <a:ext cx="889248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3491880" y="935293"/>
                <a:ext cx="0" cy="5472608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2807804" y="6407901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2017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132674" y="3343005"/>
                <a:ext cx="2917035" cy="947701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/>
                  <a:t>2016</a:t>
                </a:r>
                <a:r>
                  <a:rPr kumimoji="1" lang="ja-JP" altLang="en-US" sz="1400" b="1" dirty="0" smtClean="0"/>
                  <a:t>～</a:t>
                </a:r>
                <a:r>
                  <a:rPr kumimoji="1" lang="en-US" altLang="ja-JP" sz="1400" b="1" dirty="0" smtClean="0"/>
                  <a:t>2019</a:t>
                </a:r>
                <a:br>
                  <a:rPr kumimoji="1" lang="en-US" altLang="ja-JP" sz="1400" b="1" dirty="0" smtClean="0"/>
                </a:br>
                <a:r>
                  <a:rPr lang="en-US" altLang="ja-JP" sz="1400" b="1" dirty="0" smtClean="0"/>
                  <a:t>SCOPE</a:t>
                </a:r>
              </a:p>
              <a:p>
                <a:pPr algn="ctr"/>
                <a:r>
                  <a:rPr lang="ja-JP" altLang="en-US" sz="1400" b="1" dirty="0" smtClean="0"/>
                  <a:t>フェーズ</a:t>
                </a:r>
                <a:r>
                  <a:rPr lang="en-US" altLang="ja-JP" sz="1400" b="1" dirty="0" smtClean="0"/>
                  <a:t>Ⅱ</a:t>
                </a:r>
                <a:br>
                  <a:rPr lang="en-US" altLang="ja-JP" sz="1400" b="1" dirty="0" smtClean="0"/>
                </a:br>
                <a:r>
                  <a:rPr lang="en-US" altLang="ja-JP" sz="1400" b="1" dirty="0" smtClean="0"/>
                  <a:t>3,100</a:t>
                </a:r>
                <a:r>
                  <a:rPr lang="ja-JP" altLang="en-US" sz="1400" b="1" dirty="0" smtClean="0"/>
                  <a:t>万円</a:t>
                </a:r>
                <a:endParaRPr lang="en-US" altLang="ja-JP" sz="1400" b="1" dirty="0" smtClean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336489" y="1033548"/>
                <a:ext cx="2620516" cy="576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2015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2017</a:t>
                </a:r>
              </a:p>
              <a:p>
                <a:pPr algn="ctr"/>
                <a:r>
                  <a:rPr lang="en-US" altLang="ja-JP" sz="1000" dirty="0" smtClean="0"/>
                  <a:t>SCOPE</a:t>
                </a:r>
                <a:r>
                  <a:rPr lang="ja-JP" altLang="en-US" sz="1000" dirty="0" smtClean="0"/>
                  <a:t>以外の競争的資金　代表者　</a:t>
                </a:r>
                <a:r>
                  <a:rPr lang="en-US" altLang="ja-JP" sz="1000" dirty="0" smtClean="0"/>
                  <a:t>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</a:t>
                </a:r>
                <a:r>
                  <a:rPr lang="ja-JP" altLang="en-US" sz="1000" dirty="0"/>
                  <a:t>研究</a:t>
                </a:r>
                <a:endParaRPr kumimoji="1" lang="ja-JP" altLang="en-US" sz="1000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049232" y="1700808"/>
                <a:ext cx="3124573" cy="57450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2016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2018</a:t>
                </a:r>
              </a:p>
              <a:p>
                <a:pPr algn="ctr"/>
                <a:r>
                  <a:rPr lang="ja-JP" altLang="en-US" sz="1000" dirty="0" smtClean="0"/>
                  <a:t>競争的資金以外の研究開発資金 代表者　</a:t>
                </a:r>
                <a:r>
                  <a:rPr lang="en-US" altLang="ja-JP" sz="1000" dirty="0" smtClean="0"/>
                  <a:t>2,500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の要素開発</a:t>
                </a:r>
                <a:endParaRPr kumimoji="1" lang="ja-JP" altLang="en-US" sz="1000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103629" y="5936071"/>
                <a:ext cx="864096" cy="36004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>(</a:t>
                </a: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論文名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>)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766719" y="2476859"/>
                <a:ext cx="1666318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2015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2016</a:t>
                </a:r>
              </a:p>
              <a:p>
                <a:pPr algn="ctr"/>
                <a:r>
                  <a:rPr lang="ja-JP" altLang="en-US" sz="1000" dirty="0" smtClean="0"/>
                  <a:t>大学内予算　</a:t>
                </a:r>
                <a:r>
                  <a:rPr lang="en-US" altLang="ja-JP" sz="1000" dirty="0" smtClean="0"/>
                  <a:t>200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の基礎研究</a:t>
                </a:r>
                <a:endParaRPr kumimoji="1" lang="ja-JP" altLang="en-US" sz="1000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566979" y="2476859"/>
                <a:ext cx="2445181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2019</a:t>
                </a:r>
              </a:p>
              <a:p>
                <a:pPr algn="ctr"/>
                <a:r>
                  <a:rPr lang="ja-JP" altLang="en-US" sz="1000" dirty="0" smtClean="0"/>
                  <a:t>大学内特別予算　</a:t>
                </a:r>
                <a:r>
                  <a:rPr lang="en-US" altLang="ja-JP" sz="1000" dirty="0" smtClean="0"/>
                  <a:t>1,000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の応用研究</a:t>
                </a:r>
                <a:endParaRPr kumimoji="1" lang="ja-JP" altLang="en-US" sz="1000" dirty="0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334670" y="5424073"/>
                <a:ext cx="933907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1(</a:t>
                </a:r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賞の名称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26857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知財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</a:p>
              <a:p>
                <a:pPr algn="ctr"/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(</a:t>
                </a:r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知財の名称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四角形吹き出し 33"/>
              <p:cNvSpPr/>
              <p:nvPr/>
            </p:nvSpPr>
            <p:spPr>
              <a:xfrm>
                <a:off x="209948" y="1454289"/>
                <a:ext cx="882960" cy="360040"/>
              </a:xfrm>
              <a:prstGeom prst="wedgeRectCallout">
                <a:avLst>
                  <a:gd name="adj1" fmla="val 74595"/>
                  <a:gd name="adj2" fmla="val 1714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外部資金による関連研究開発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四角形吹き出し 35"/>
              <p:cNvSpPr/>
              <p:nvPr/>
            </p:nvSpPr>
            <p:spPr>
              <a:xfrm>
                <a:off x="651764" y="2435513"/>
                <a:ext cx="903730" cy="360040"/>
              </a:xfrm>
              <a:prstGeom prst="wedgeRectCallout">
                <a:avLst>
                  <a:gd name="adj1" fmla="val 69871"/>
                  <a:gd name="adj2" fmla="val 5342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自機関予算による関連研究開発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385261" y="1641609"/>
                <a:ext cx="2288825" cy="7421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2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020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2022</a:t>
                </a: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事業化に必要な追加研究資金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7,000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>
                    <a:solidFill>
                      <a:schemeClr val="tx1"/>
                    </a:solidFill>
                  </a:rPr>
                  <a:t>＊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＊に関するシステム展開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702727" y="3264003"/>
                <a:ext cx="1973339" cy="87808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2021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事業化に向けた実証実験に必要な資金　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5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＊＊の実証実験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四角形吹き出し 34"/>
              <p:cNvSpPr/>
              <p:nvPr/>
            </p:nvSpPr>
            <p:spPr>
              <a:xfrm>
                <a:off x="6644040" y="6483375"/>
                <a:ext cx="576064" cy="218383"/>
              </a:xfrm>
              <a:prstGeom prst="wedgeRectCallout">
                <a:avLst>
                  <a:gd name="adj1" fmla="val 69871"/>
                  <a:gd name="adj2" fmla="val 5342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注釈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" name="テキスト ボックス 1"/>
              <p:cNvSpPr txBox="1"/>
              <p:nvPr/>
            </p:nvSpPr>
            <p:spPr>
              <a:xfrm>
                <a:off x="7308304" y="6432688"/>
                <a:ext cx="12182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提出時には全ての注釈を削除してください。</a:t>
                </a:r>
                <a:endParaRPr kumimoji="1" lang="ja-JP" altLang="en-US" sz="900" dirty="0"/>
              </a:p>
            </p:txBody>
          </p:sp>
          <p:cxnSp>
            <p:nvCxnSpPr>
              <p:cNvPr id="42" name="直線矢印コネクタ 41"/>
              <p:cNvCxnSpPr>
                <a:stCxn id="16" idx="3"/>
                <a:endCxn id="39" idx="1"/>
              </p:cNvCxnSpPr>
              <p:nvPr/>
            </p:nvCxnSpPr>
            <p:spPr>
              <a:xfrm flipV="1">
                <a:off x="6049709" y="3703045"/>
                <a:ext cx="653018" cy="113811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コネクタ 42"/>
              <p:cNvCxnSpPr>
                <a:stCxn id="16" idx="3"/>
              </p:cNvCxnSpPr>
              <p:nvPr/>
            </p:nvCxnSpPr>
            <p:spPr>
              <a:xfrm flipV="1">
                <a:off x="6049709" y="2383774"/>
                <a:ext cx="594331" cy="1433082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正方形/長方形 43"/>
              <p:cNvSpPr/>
              <p:nvPr/>
            </p:nvSpPr>
            <p:spPr>
              <a:xfrm>
                <a:off x="85622" y="3887229"/>
                <a:ext cx="1250867" cy="4820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bg1"/>
                    </a:solidFill>
                  </a:rPr>
                  <a:t>2010</a:t>
                </a:r>
                <a:r>
                  <a:rPr kumimoji="1" lang="ja-JP" altLang="en-US" sz="1000" dirty="0" smtClean="0">
                    <a:solidFill>
                      <a:schemeClr val="bg1"/>
                    </a:solidFill>
                  </a:rPr>
                  <a:t>年頃</a:t>
                </a:r>
                <a:endParaRPr kumimoji="1" lang="en-US" altLang="ja-JP" sz="1000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</a:rPr>
                  <a:t>＊</a:t>
                </a:r>
                <a:r>
                  <a:rPr lang="ja-JP" altLang="en-US" sz="1000" dirty="0" smtClean="0">
                    <a:solidFill>
                      <a:schemeClr val="bg1"/>
                    </a:solidFill>
                  </a:rPr>
                  <a:t>＊の研究</a:t>
                </a:r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四角形吹き出し 44"/>
              <p:cNvSpPr/>
              <p:nvPr/>
            </p:nvSpPr>
            <p:spPr>
              <a:xfrm>
                <a:off x="565561" y="3343005"/>
                <a:ext cx="785058" cy="360040"/>
              </a:xfrm>
              <a:prstGeom prst="wedgeRectCallout">
                <a:avLst>
                  <a:gd name="adj1" fmla="val -44413"/>
                  <a:gd name="adj2" fmla="val 9752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800" dirty="0">
                    <a:solidFill>
                      <a:schemeClr val="tx1"/>
                    </a:solidFill>
                  </a:rPr>
                  <a:t>起源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四角形吹き出し 45"/>
              <p:cNvSpPr/>
              <p:nvPr/>
            </p:nvSpPr>
            <p:spPr>
              <a:xfrm>
                <a:off x="7923463" y="116632"/>
                <a:ext cx="1018493" cy="533963"/>
              </a:xfrm>
              <a:prstGeom prst="wedgeRectCallout">
                <a:avLst>
                  <a:gd name="adj1" fmla="val -35659"/>
                  <a:gd name="adj2" fmla="val 80504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 smtClean="0">
                    <a:solidFill>
                      <a:srgbClr val="FF0000"/>
                    </a:solidFill>
                  </a:rPr>
                  <a:t>記入例</a:t>
                </a:r>
                <a:endParaRPr kumimoji="1" lang="ja-JP" alt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四角形吹き出し 48"/>
              <p:cNvSpPr/>
              <p:nvPr/>
            </p:nvSpPr>
            <p:spPr>
              <a:xfrm>
                <a:off x="7282331" y="2668333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社会への直接還元を踏まえた取り組み②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7012351" y="5135583"/>
                <a:ext cx="1973339" cy="106445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smtClean="0">
                    <a:solidFill>
                      <a:schemeClr val="tx1"/>
                    </a:solidFill>
                  </a:rPr>
                  <a:t>2022</a:t>
                </a:r>
                <a:r>
                  <a:rPr kumimoji="1" lang="ja-JP" altLang="en-US" sz="120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研究成果に基づく商品のサンプル出荷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販売予測＊＊個　＊＊万円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関連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ICT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サービスの開始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4" name="直線矢印コネクタ 103"/>
              <p:cNvCxnSpPr>
                <a:stCxn id="16" idx="3"/>
              </p:cNvCxnSpPr>
              <p:nvPr/>
            </p:nvCxnSpPr>
            <p:spPr>
              <a:xfrm>
                <a:off x="6049709" y="3816856"/>
                <a:ext cx="962642" cy="1459446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四角形吹き出し 106"/>
              <p:cNvSpPr/>
              <p:nvPr/>
            </p:nvSpPr>
            <p:spPr>
              <a:xfrm>
                <a:off x="7557017" y="4504972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社会への直接還元を踏まえた取り組み③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四角形吹き出し 107"/>
              <p:cNvSpPr/>
              <p:nvPr/>
            </p:nvSpPr>
            <p:spPr>
              <a:xfrm>
                <a:off x="7220104" y="1033548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社会への直接還元を踏まえた取り組み①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四角形吹き出し 40"/>
              <p:cNvSpPr/>
              <p:nvPr/>
            </p:nvSpPr>
            <p:spPr>
              <a:xfrm>
                <a:off x="568245" y="386669"/>
                <a:ext cx="1274929" cy="296707"/>
              </a:xfrm>
              <a:prstGeom prst="wedgeRectCallout">
                <a:avLst>
                  <a:gd name="adj1" fmla="val 97881"/>
                  <a:gd name="adj2" fmla="val 1714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800" dirty="0" smtClean="0">
                    <a:solidFill>
                      <a:srgbClr val="0070C0"/>
                    </a:solidFill>
                  </a:rPr>
                  <a:t>課題名を記載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7" name="四角形吹き出し 46"/>
              <p:cNvSpPr/>
              <p:nvPr/>
            </p:nvSpPr>
            <p:spPr>
              <a:xfrm>
                <a:off x="60060" y="5548681"/>
                <a:ext cx="1199572" cy="360040"/>
              </a:xfrm>
              <a:prstGeom prst="wedgeRectCallout">
                <a:avLst>
                  <a:gd name="adj1" fmla="val 68957"/>
                  <a:gd name="adj2" fmla="val 6401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主要な関係論文実績・</a:t>
                </a:r>
                <a:r>
                  <a:rPr lang="ja-JP" altLang="en-US" sz="800" dirty="0">
                    <a:solidFill>
                      <a:schemeClr val="tx1"/>
                    </a:solidFill>
                  </a:rPr>
                  <a:t>予定</a:t>
                </a:r>
                <a:r>
                  <a:rPr lang="ja-JP" altLang="en-US" sz="800" dirty="0">
                    <a:solidFill>
                      <a:srgbClr val="0070C0"/>
                    </a:solidFill>
                  </a:rPr>
                  <a:t>（具体名を記載</a:t>
                </a:r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）</a:t>
                </a:r>
                <a:endParaRPr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四角形吹き出し 47"/>
              <p:cNvSpPr/>
              <p:nvPr/>
            </p:nvSpPr>
            <p:spPr>
              <a:xfrm>
                <a:off x="60060" y="5135583"/>
                <a:ext cx="1199572" cy="360040"/>
              </a:xfrm>
              <a:prstGeom prst="wedgeRectCallout">
                <a:avLst>
                  <a:gd name="adj1" fmla="val 57221"/>
                  <a:gd name="adj2" fmla="val 28033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論文賞等の受賞実績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0" name="四角形吹き出し 49"/>
              <p:cNvSpPr/>
              <p:nvPr/>
            </p:nvSpPr>
            <p:spPr>
              <a:xfrm>
                <a:off x="958090" y="4732710"/>
                <a:ext cx="1091143" cy="360040"/>
              </a:xfrm>
              <a:prstGeom prst="wedgeRectCallout">
                <a:avLst>
                  <a:gd name="adj1" fmla="val 74290"/>
                  <a:gd name="adj2" fmla="val 4259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特許等実績・予定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画面に合わせる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2016-07-13T10:45:56Z</dcterms:created>
  <dcterms:modified xsi:type="dcterms:W3CDTF">2016-07-13T10:46:06Z</dcterms:modified>
</cp:coreProperties>
</file>