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E6E6E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2" autoAdjust="0"/>
    <p:restoredTop sz="94660"/>
  </p:normalViewPr>
  <p:slideViewPr>
    <p:cSldViewPr snapToGrid="0">
      <p:cViewPr varScale="1">
        <p:scale>
          <a:sx n="90" d="100"/>
          <a:sy n="90" d="100"/>
        </p:scale>
        <p:origin x="-1195"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8693"/>
          </a:xfrm>
          <a:prstGeom prst="rect">
            <a:avLst/>
          </a:prstGeom>
        </p:spPr>
        <p:txBody>
          <a:bodyPr vert="horz" lIns="91433" tIns="45716" rIns="91433" bIns="45716" rtlCol="0"/>
          <a:lstStyle>
            <a:lvl1pPr algn="r">
              <a:defRPr sz="1200"/>
            </a:lvl1pPr>
          </a:lstStyle>
          <a:p>
            <a:fld id="{D5639067-723B-4265-B668-9D217C62410A}" type="datetimeFigureOut">
              <a:rPr kumimoji="1" lang="ja-JP" altLang="en-US" smtClean="0"/>
              <a:t>2016/9/28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7" cy="498692"/>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8692"/>
          </a:xfrm>
          <a:prstGeom prst="rect">
            <a:avLst/>
          </a:prstGeom>
        </p:spPr>
        <p:txBody>
          <a:bodyPr vert="horz" lIns="91433" tIns="45716" rIns="91433" bIns="45716" rtlCol="0" anchor="b"/>
          <a:lstStyle>
            <a:lvl1pPr algn="r">
              <a:defRPr sz="1200"/>
            </a:lvl1pPr>
          </a:lstStyle>
          <a:p>
            <a:fld id="{73CEB65A-1DE2-494F-AD36-69CEA0AE0EF5}" type="slidenum">
              <a:rPr kumimoji="1" lang="ja-JP" altLang="en-US" smtClean="0"/>
              <a:t>‹#›</a:t>
            </a:fld>
            <a:endParaRPr kumimoji="1" lang="ja-JP" altLang="en-US"/>
          </a:p>
        </p:txBody>
      </p:sp>
    </p:spTree>
    <p:extLst>
      <p:ext uri="{BB962C8B-B14F-4D97-AF65-F5344CB8AC3E}">
        <p14:creationId xmlns:p14="http://schemas.microsoft.com/office/powerpoint/2010/main" val="12071989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89956" y="3507072"/>
            <a:ext cx="6934200" cy="9144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18" name="円/楕円 17"/>
          <p:cNvSpPr/>
          <p:nvPr userDrawn="1"/>
        </p:nvSpPr>
        <p:spPr>
          <a:xfrm rot="10800000">
            <a:off x="7318827" y="5261428"/>
            <a:ext cx="1810659" cy="1582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646792" y="2340884"/>
            <a:ext cx="8153400" cy="812800"/>
          </a:xfrm>
        </p:spPr>
        <p:txBody>
          <a:bodyPr anchor="b">
            <a:noAutofit/>
          </a:bodyPr>
          <a:lstStyle>
            <a:lvl1pPr algn="ctr">
              <a:defRPr sz="4400">
                <a:latin typeface="HG丸ｺﾞｼｯｸM-PRO" panose="020F0600000000000000" pitchFamily="50" charset="-128"/>
                <a:ea typeface="HG丸ｺﾞｼｯｸM-PRO" panose="020F0600000000000000" pitchFamily="50" charset="-128"/>
              </a:defRPr>
            </a:lvl1pPr>
          </a:lstStyle>
          <a:p>
            <a:r>
              <a:rPr lang="ja-JP" altLang="en-US" dirty="0"/>
              <a:t>マスター タイトルの書式設定</a:t>
            </a:r>
            <a:endParaRPr lang="en-US" dirty="0"/>
          </a:p>
        </p:txBody>
      </p:sp>
      <p:sp>
        <p:nvSpPr>
          <p:cNvPr id="33" name="Footer Placeholder 4"/>
          <p:cNvSpPr>
            <a:spLocks noGrp="1"/>
          </p:cNvSpPr>
          <p:nvPr>
            <p:ph type="ftr" sz="quarter" idx="3"/>
          </p:nvPr>
        </p:nvSpPr>
        <p:spPr>
          <a:xfrm>
            <a:off x="1219200" y="6477000"/>
            <a:ext cx="7010400" cy="255589"/>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sz="1400" dirty="0">
                <a:solidFill>
                  <a:schemeClr val="accent2"/>
                </a:solidFill>
              </a:rPr>
              <a:t>e-LAWS</a:t>
            </a:r>
            <a:r>
              <a:rPr lang="en-US" altLang="ja-JP" dirty="0">
                <a:solidFill>
                  <a:schemeClr val="accent2"/>
                </a:solidFill>
              </a:rPr>
              <a:t>   </a:t>
            </a:r>
            <a:r>
              <a:rPr lang="en-US" altLang="ja-JP" sz="1100" dirty="0">
                <a:solidFill>
                  <a:schemeClr val="accent2"/>
                </a:solidFill>
              </a:rPr>
              <a:t>e-L</a:t>
            </a:r>
            <a:r>
              <a:rPr lang="en-US" altLang="ja-JP" sz="1100" dirty="0"/>
              <a:t>egislative </a:t>
            </a:r>
            <a:r>
              <a:rPr lang="en-US" altLang="ja-JP" sz="1100" dirty="0">
                <a:solidFill>
                  <a:schemeClr val="accent2"/>
                </a:solidFill>
              </a:rPr>
              <a:t>A</a:t>
            </a:r>
            <a:r>
              <a:rPr lang="en-US" altLang="ja-JP" sz="1100" dirty="0"/>
              <a:t>ctivity and </a:t>
            </a:r>
            <a:r>
              <a:rPr lang="en-US" altLang="ja-JP" sz="1100" dirty="0">
                <a:solidFill>
                  <a:schemeClr val="accent2"/>
                </a:solidFill>
              </a:rPr>
              <a:t>W</a:t>
            </a:r>
            <a:r>
              <a:rPr lang="en-US" altLang="ja-JP" sz="1100" dirty="0"/>
              <a:t>ork </a:t>
            </a:r>
            <a:r>
              <a:rPr lang="en-US" altLang="ja-JP" sz="1100" dirty="0">
                <a:solidFill>
                  <a:schemeClr val="accent2"/>
                </a:solidFill>
              </a:rPr>
              <a:t>S</a:t>
            </a:r>
            <a:r>
              <a:rPr lang="en-US" altLang="ja-JP" sz="1100" dirty="0"/>
              <a:t>upport System</a:t>
            </a:r>
            <a:endParaRPr lang="ja-JP" altLang="en-US" dirty="0"/>
          </a:p>
        </p:txBody>
      </p:sp>
    </p:spTree>
    <p:extLst>
      <p:ext uri="{BB962C8B-B14F-4D97-AF65-F5344CB8AC3E}">
        <p14:creationId xmlns:p14="http://schemas.microsoft.com/office/powerpoint/2010/main" val="28651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7" name="Date Placeholder 3"/>
          <p:cNvSpPr>
            <a:spLocks noGrp="1"/>
          </p:cNvSpPr>
          <p:nvPr>
            <p:ph type="dt" sz="half" idx="2"/>
          </p:nvPr>
        </p:nvSpPr>
        <p:spPr>
          <a:xfrm>
            <a:off x="168275" y="6465887"/>
            <a:ext cx="920750" cy="255589"/>
          </a:xfrm>
          <a:prstGeom prst="rect">
            <a:avLst/>
          </a:prstGeom>
        </p:spPr>
        <p:txBody>
          <a:bodyPr vert="horz" lIns="91440" tIns="45720" rIns="91440" bIns="45720" rtlCol="0" anchor="ctr"/>
          <a:lstStyle>
            <a:lvl1pPr algn="l">
              <a:defRPr sz="1200">
                <a:solidFill>
                  <a:schemeClr val="tx1">
                    <a:tint val="75000"/>
                  </a:schemeClr>
                </a:solidFill>
              </a:defRPr>
            </a:lvl1pPr>
          </a:lstStyle>
          <a:p>
            <a:fld id="{5A556076-891A-4A95-B0D8-76996016A93A}" type="datetime1">
              <a:rPr kumimoji="1" lang="ja-JP" altLang="en-US" smtClean="0"/>
              <a:t>2016/9/28</a:t>
            </a:fld>
            <a:endParaRPr kumimoji="1" lang="ja-JP" altLang="en-US" dirty="0"/>
          </a:p>
        </p:txBody>
      </p:sp>
      <p:sp>
        <p:nvSpPr>
          <p:cNvPr id="8" name="Footer Placeholder 4"/>
          <p:cNvSpPr>
            <a:spLocks noGrp="1"/>
          </p:cNvSpPr>
          <p:nvPr>
            <p:ph type="ftr" sz="quarter" idx="3"/>
          </p:nvPr>
        </p:nvSpPr>
        <p:spPr>
          <a:xfrm>
            <a:off x="1219200" y="6477000"/>
            <a:ext cx="7010400" cy="255589"/>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sz="1400" dirty="0">
                <a:solidFill>
                  <a:schemeClr val="accent2"/>
                </a:solidFill>
              </a:rPr>
              <a:t>e-LAWS</a:t>
            </a:r>
            <a:r>
              <a:rPr lang="en-US" altLang="ja-JP" dirty="0">
                <a:solidFill>
                  <a:schemeClr val="accent2"/>
                </a:solidFill>
              </a:rPr>
              <a:t>   </a:t>
            </a:r>
            <a:r>
              <a:rPr lang="en-US" altLang="ja-JP" sz="1100" dirty="0">
                <a:solidFill>
                  <a:schemeClr val="accent2"/>
                </a:solidFill>
              </a:rPr>
              <a:t>e-L</a:t>
            </a:r>
            <a:r>
              <a:rPr lang="en-US" altLang="ja-JP" sz="1100" dirty="0"/>
              <a:t>egislative </a:t>
            </a:r>
            <a:r>
              <a:rPr lang="en-US" altLang="ja-JP" sz="1100" dirty="0">
                <a:solidFill>
                  <a:schemeClr val="accent2"/>
                </a:solidFill>
              </a:rPr>
              <a:t>A</a:t>
            </a:r>
            <a:r>
              <a:rPr lang="en-US" altLang="ja-JP" sz="1100" dirty="0"/>
              <a:t>ctivity and </a:t>
            </a:r>
            <a:r>
              <a:rPr lang="en-US" altLang="ja-JP" sz="1100" dirty="0">
                <a:solidFill>
                  <a:schemeClr val="accent2"/>
                </a:solidFill>
              </a:rPr>
              <a:t>W</a:t>
            </a:r>
            <a:r>
              <a:rPr lang="en-US" altLang="ja-JP" sz="1100" dirty="0"/>
              <a:t>ork </a:t>
            </a:r>
            <a:r>
              <a:rPr lang="en-US" altLang="ja-JP" sz="1100" dirty="0">
                <a:solidFill>
                  <a:schemeClr val="accent2"/>
                </a:solidFill>
              </a:rPr>
              <a:t>S</a:t>
            </a:r>
            <a:r>
              <a:rPr lang="en-US" altLang="ja-JP" sz="1100" dirty="0"/>
              <a:t>upport System</a:t>
            </a:r>
            <a:endParaRPr lang="ja-JP" altLang="en-US" dirty="0"/>
          </a:p>
        </p:txBody>
      </p:sp>
      <p:sp>
        <p:nvSpPr>
          <p:cNvPr id="9" name="Slide Number Placeholder 5"/>
          <p:cNvSpPr>
            <a:spLocks noGrp="1"/>
          </p:cNvSpPr>
          <p:nvPr>
            <p:ph type="sldNum" sz="quarter" idx="4"/>
          </p:nvPr>
        </p:nvSpPr>
        <p:spPr>
          <a:xfrm>
            <a:off x="8394700" y="6465887"/>
            <a:ext cx="539750" cy="255589"/>
          </a:xfrm>
          <a:prstGeom prst="rect">
            <a:avLst/>
          </a:prstGeom>
        </p:spPr>
        <p:txBody>
          <a:bodyPr vert="horz" lIns="91440" tIns="45720" rIns="91440" bIns="45720" rtlCol="0" anchor="ctr"/>
          <a:lstStyle>
            <a:lvl1pPr algn="r">
              <a:defRPr sz="2000">
                <a:solidFill>
                  <a:schemeClr val="tx1">
                    <a:tint val="75000"/>
                  </a:schemeClr>
                </a:solidFill>
              </a:defRPr>
            </a:lvl1pPr>
          </a:lstStyle>
          <a:p>
            <a:fld id="{44AA937D-AF6C-4178-AA01-2FBCB7D199AC}" type="slidenum">
              <a:rPr lang="ja-JP" altLang="en-US" smtClean="0"/>
              <a:pPr/>
              <a:t>‹#›</a:t>
            </a:fld>
            <a:endParaRPr lang="ja-JP" altLang="en-US" dirty="0"/>
          </a:p>
        </p:txBody>
      </p:sp>
      <p:cxnSp>
        <p:nvCxnSpPr>
          <p:cNvPr id="23" name="直線コネクタ 22"/>
          <p:cNvCxnSpPr/>
          <p:nvPr userDrawn="1"/>
        </p:nvCxnSpPr>
        <p:spPr>
          <a:xfrm>
            <a:off x="0" y="6465887"/>
            <a:ext cx="9144000"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128874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8275" y="177800"/>
            <a:ext cx="7095331" cy="647701"/>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168274" y="1089024"/>
            <a:ext cx="8766175" cy="523557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168275" y="6465887"/>
            <a:ext cx="920750" cy="255589"/>
          </a:xfrm>
          <a:prstGeom prst="rect">
            <a:avLst/>
          </a:prstGeom>
        </p:spPr>
        <p:txBody>
          <a:bodyPr vert="horz" lIns="91440" tIns="45720" rIns="91440" bIns="45720" rtlCol="0" anchor="ctr"/>
          <a:lstStyle>
            <a:lvl1pPr algn="l">
              <a:defRPr sz="1200">
                <a:solidFill>
                  <a:schemeClr val="tx1">
                    <a:tint val="75000"/>
                  </a:schemeClr>
                </a:solidFill>
              </a:defRPr>
            </a:lvl1pPr>
          </a:lstStyle>
          <a:p>
            <a:fld id="{CE54FBBC-BFDE-410B-82B5-F226AE7D8275}" type="datetime1">
              <a:rPr kumimoji="1" lang="ja-JP" altLang="en-US" smtClean="0"/>
              <a:t>2016/9/28</a:t>
            </a:fld>
            <a:endParaRPr kumimoji="1" lang="ja-JP" altLang="en-US" dirty="0"/>
          </a:p>
        </p:txBody>
      </p:sp>
      <p:sp>
        <p:nvSpPr>
          <p:cNvPr id="5" name="Footer Placeholder 4"/>
          <p:cNvSpPr>
            <a:spLocks noGrp="1"/>
          </p:cNvSpPr>
          <p:nvPr>
            <p:ph type="ftr" sz="quarter" idx="3"/>
          </p:nvPr>
        </p:nvSpPr>
        <p:spPr>
          <a:xfrm>
            <a:off x="1219200" y="6477000"/>
            <a:ext cx="7010400" cy="255589"/>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sz="1400" dirty="0">
                <a:solidFill>
                  <a:schemeClr val="accent2"/>
                </a:solidFill>
              </a:rPr>
              <a:t>e-LAWS</a:t>
            </a:r>
            <a:r>
              <a:rPr lang="en-US" altLang="ja-JP" dirty="0">
                <a:solidFill>
                  <a:schemeClr val="accent2"/>
                </a:solidFill>
              </a:rPr>
              <a:t>   </a:t>
            </a:r>
            <a:r>
              <a:rPr lang="en-US" altLang="ja-JP" sz="1100" dirty="0">
                <a:solidFill>
                  <a:schemeClr val="accent2"/>
                </a:solidFill>
              </a:rPr>
              <a:t>e-L</a:t>
            </a:r>
            <a:r>
              <a:rPr lang="en-US" altLang="ja-JP" sz="1100" dirty="0"/>
              <a:t>egislative </a:t>
            </a:r>
            <a:r>
              <a:rPr lang="en-US" altLang="ja-JP" sz="1100" dirty="0">
                <a:solidFill>
                  <a:schemeClr val="accent2"/>
                </a:solidFill>
              </a:rPr>
              <a:t>A</a:t>
            </a:r>
            <a:r>
              <a:rPr lang="en-US" altLang="ja-JP" sz="1100" dirty="0"/>
              <a:t>ctivity and </a:t>
            </a:r>
            <a:r>
              <a:rPr lang="en-US" altLang="ja-JP" sz="1100" dirty="0">
                <a:solidFill>
                  <a:schemeClr val="accent2"/>
                </a:solidFill>
              </a:rPr>
              <a:t>W</a:t>
            </a:r>
            <a:r>
              <a:rPr lang="en-US" altLang="ja-JP" sz="1100" dirty="0"/>
              <a:t>ork </a:t>
            </a:r>
            <a:r>
              <a:rPr lang="en-US" altLang="ja-JP" sz="1100" dirty="0">
                <a:solidFill>
                  <a:schemeClr val="accent2"/>
                </a:solidFill>
              </a:rPr>
              <a:t>S</a:t>
            </a:r>
            <a:r>
              <a:rPr lang="en-US" altLang="ja-JP" sz="1100" dirty="0"/>
              <a:t>upport System</a:t>
            </a:r>
            <a:endParaRPr lang="ja-JP" altLang="en-US" dirty="0"/>
          </a:p>
        </p:txBody>
      </p:sp>
      <p:sp>
        <p:nvSpPr>
          <p:cNvPr id="6" name="Slide Number Placeholder 5"/>
          <p:cNvSpPr>
            <a:spLocks noGrp="1"/>
          </p:cNvSpPr>
          <p:nvPr>
            <p:ph type="sldNum" sz="quarter" idx="4"/>
          </p:nvPr>
        </p:nvSpPr>
        <p:spPr>
          <a:xfrm>
            <a:off x="8394700" y="6465887"/>
            <a:ext cx="539750" cy="255589"/>
          </a:xfrm>
          <a:prstGeom prst="rect">
            <a:avLst/>
          </a:prstGeom>
        </p:spPr>
        <p:txBody>
          <a:bodyPr vert="horz" lIns="91440" tIns="45720" rIns="91440" bIns="45720" rtlCol="0" anchor="ctr"/>
          <a:lstStyle>
            <a:lvl1pPr algn="r">
              <a:defRPr sz="1200">
                <a:solidFill>
                  <a:schemeClr val="tx1">
                    <a:tint val="75000"/>
                  </a:schemeClr>
                </a:solidFill>
              </a:defRPr>
            </a:lvl1pPr>
          </a:lstStyle>
          <a:p>
            <a:fld id="{44AA937D-AF6C-4178-AA01-2FBCB7D199AC}" type="slidenum">
              <a:rPr kumimoji="1" lang="ja-JP" altLang="en-US" smtClean="0"/>
              <a:t>‹#›</a:t>
            </a:fld>
            <a:endParaRPr kumimoji="1" lang="ja-JP" altLang="en-US" dirty="0"/>
          </a:p>
        </p:txBody>
      </p:sp>
      <p:grpSp>
        <p:nvGrpSpPr>
          <p:cNvPr id="15" name="グループ化 14"/>
          <p:cNvGrpSpPr/>
          <p:nvPr userDrawn="1"/>
        </p:nvGrpSpPr>
        <p:grpSpPr>
          <a:xfrm>
            <a:off x="7336176" y="34703"/>
            <a:ext cx="1880394" cy="619801"/>
            <a:chOff x="7263606" y="49217"/>
            <a:chExt cx="1880394" cy="619801"/>
          </a:xfrm>
        </p:grpSpPr>
        <p:pic>
          <p:nvPicPr>
            <p:cNvPr id="13" name="図 12"/>
            <p:cNvPicPr>
              <a:picLocks noChangeAspect="1"/>
            </p:cNvPicPr>
            <p:nvPr userDrawn="1"/>
          </p:nvPicPr>
          <p:blipFill rotWithShape="1">
            <a:blip r:embed="rId4"/>
            <a:srcRect t="11251" r="6739"/>
            <a:stretch/>
          </p:blipFill>
          <p:spPr>
            <a:xfrm>
              <a:off x="7263606" y="49217"/>
              <a:ext cx="677864" cy="619801"/>
            </a:xfrm>
            <a:prstGeom prst="rect">
              <a:avLst/>
            </a:prstGeom>
            <a:effectLst/>
          </p:spPr>
        </p:pic>
        <p:sp>
          <p:nvSpPr>
            <p:cNvPr id="14" name="テキスト ボックス 13"/>
            <p:cNvSpPr txBox="1"/>
            <p:nvPr userDrawn="1"/>
          </p:nvSpPr>
          <p:spPr>
            <a:xfrm>
              <a:off x="7882116" y="94191"/>
              <a:ext cx="1261884" cy="523220"/>
            </a:xfrm>
            <a:prstGeom prst="rect">
              <a:avLst/>
            </a:prstGeom>
            <a:noFill/>
          </p:spPr>
          <p:txBody>
            <a:bodyPr wrap="non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法制執務業務</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支援システム</a:t>
              </a:r>
            </a:p>
          </p:txBody>
        </p:sp>
      </p:grpSp>
    </p:spTree>
    <p:extLst>
      <p:ext uri="{BB962C8B-B14F-4D97-AF65-F5344CB8AC3E}">
        <p14:creationId xmlns:p14="http://schemas.microsoft.com/office/powerpoint/2010/main" val="1680114600"/>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defTabSz="914400" rtl="0" eaLnBrk="1" latinLnBrk="0" hangingPunct="1">
        <a:lnSpc>
          <a:spcPct val="90000"/>
        </a:lnSpc>
        <a:spcBef>
          <a:spcPct val="0"/>
        </a:spcBef>
        <a:buNone/>
        <a:defRPr kumimoji="1" sz="4000" kern="1200">
          <a:solidFill>
            <a:schemeClr val="tx1"/>
          </a:solidFill>
          <a:latin typeface="HG丸ｺﾞｼｯｸM-PRO" panose="020F0600000000000000" pitchFamily="50" charset="-128"/>
          <a:ea typeface="HG丸ｺﾞｼｯｸM-PRO" panose="020F06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gif"/><Relationship Id="rId7" Type="http://schemas.openxmlformats.org/officeDocument/2006/relationships/image" Target="../media/image5.jpeg"/><Relationship Id="rId2" Type="http://schemas.openxmlformats.org/officeDocument/2006/relationships/hyperlink" Target="http://www.microsoft.com/global/ja-jp/business/industry/gov/publishingimages/community/clip/01/ss_pcman_05.gif"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4.bp.blogspot.com/-xEpGwK-P9Sk/UPyIz3ET-5I/AAAAAAAAKxg/Wq5emUdphYw/s1600/seiji_kokkai_gijidou.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p:txBody>
          <a:bodyPr/>
          <a:lstStyle/>
          <a:p>
            <a:r>
              <a:rPr lang="en-US" altLang="ja-JP" sz="1400">
                <a:solidFill>
                  <a:schemeClr val="accent2"/>
                </a:solidFill>
              </a:rPr>
              <a:t>e-LAWS</a:t>
            </a:r>
            <a:r>
              <a:rPr lang="en-US" altLang="ja-JP">
                <a:solidFill>
                  <a:schemeClr val="accent2"/>
                </a:solidFill>
              </a:rPr>
              <a:t>   </a:t>
            </a:r>
            <a:r>
              <a:rPr lang="en-US" altLang="ja-JP" sz="1100">
                <a:solidFill>
                  <a:schemeClr val="accent2"/>
                </a:solidFill>
              </a:rPr>
              <a:t>e-L</a:t>
            </a:r>
            <a:r>
              <a:rPr lang="en-US" altLang="ja-JP" sz="1100"/>
              <a:t>egislative </a:t>
            </a:r>
            <a:r>
              <a:rPr lang="en-US" altLang="ja-JP" sz="1100">
                <a:solidFill>
                  <a:schemeClr val="accent2"/>
                </a:solidFill>
              </a:rPr>
              <a:t>A</a:t>
            </a:r>
            <a:r>
              <a:rPr lang="en-US" altLang="ja-JP" sz="1100"/>
              <a:t>ctivity and </a:t>
            </a:r>
            <a:r>
              <a:rPr lang="en-US" altLang="ja-JP" sz="1100">
                <a:solidFill>
                  <a:schemeClr val="accent2"/>
                </a:solidFill>
              </a:rPr>
              <a:t>W</a:t>
            </a:r>
            <a:r>
              <a:rPr lang="en-US" altLang="ja-JP" sz="1100"/>
              <a:t>ork </a:t>
            </a:r>
            <a:r>
              <a:rPr lang="en-US" altLang="ja-JP" sz="1100">
                <a:solidFill>
                  <a:schemeClr val="accent2"/>
                </a:solidFill>
              </a:rPr>
              <a:t>S</a:t>
            </a:r>
            <a:r>
              <a:rPr lang="en-US" altLang="ja-JP" sz="1100"/>
              <a:t>upport System</a:t>
            </a:r>
            <a:endParaRPr lang="ja-JP" altLang="en-US" dirty="0"/>
          </a:p>
        </p:txBody>
      </p:sp>
      <p:sp>
        <p:nvSpPr>
          <p:cNvPr id="7" name="テキスト ボックス 6"/>
          <p:cNvSpPr txBox="1"/>
          <p:nvPr/>
        </p:nvSpPr>
        <p:spPr>
          <a:xfrm>
            <a:off x="78908" y="903181"/>
            <a:ext cx="8973305" cy="1900260"/>
          </a:xfrm>
          <a:prstGeom prst="roundRect">
            <a:avLst>
              <a:gd name="adj" fmla="val 7942"/>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wrap="square" lIns="66462" rIns="66462" rtlCol="0">
            <a:noAutofit/>
          </a:bodyPr>
          <a:lstStyle/>
          <a:p>
            <a:pPr marL="344374" indent="-263776">
              <a:lnSpc>
                <a:spcPts val="1846"/>
              </a:lnSpc>
              <a:spcBef>
                <a:spcPts val="277"/>
              </a:spcBef>
              <a:buFont typeface="Wingdings" panose="05000000000000000000" pitchFamily="2" charset="2"/>
              <a:buChar char="Ø"/>
              <a:tabLst>
                <a:tab pos="0" algn="l"/>
                <a:tab pos="80599" algn="l"/>
              </a:tabLst>
            </a:pPr>
            <a:r>
              <a:rPr lang="ja-JP" altLang="en-US" sz="1477" dirty="0">
                <a:solidFill>
                  <a:prstClr val="black"/>
                </a:solidFill>
                <a:latin typeface="ＭＳ Ｐゴシック"/>
                <a:cs typeface="メイリオ" panose="020B0604030504040204" pitchFamily="50" charset="-128"/>
              </a:rPr>
              <a:t>「霞が関で働く女性有志」の提言を踏まえ、業務省力化・平準化の観点から、</a:t>
            </a:r>
            <a:r>
              <a:rPr lang="en-US" altLang="ja-JP" sz="1477" dirty="0">
                <a:solidFill>
                  <a:prstClr val="black"/>
                </a:solidFill>
                <a:latin typeface="ＭＳ Ｐゴシック"/>
                <a:cs typeface="メイリオ" panose="020B0604030504040204" pitchFamily="50" charset="-128"/>
              </a:rPr>
              <a:t>ICT</a:t>
            </a:r>
            <a:r>
              <a:rPr lang="ja-JP" altLang="en-US" sz="1477" dirty="0">
                <a:solidFill>
                  <a:prstClr val="black"/>
                </a:solidFill>
                <a:latin typeface="ＭＳ Ｐゴシック"/>
                <a:cs typeface="メイリオ" panose="020B0604030504040204" pitchFamily="50" charset="-128"/>
              </a:rPr>
              <a:t>を活用し、法案等関係資料の作成支援等を行うシステムの開発を行うことを決定 </a:t>
            </a:r>
            <a:r>
              <a:rPr lang="ja-JP" altLang="en-US" sz="1292" dirty="0">
                <a:solidFill>
                  <a:prstClr val="black"/>
                </a:solidFill>
                <a:latin typeface="ＭＳ Ｐゴシック"/>
                <a:cs typeface="メイリオ" panose="020B0604030504040204" pitchFamily="50" charset="-128"/>
              </a:rPr>
              <a:t>（「国家公務員の女性活躍とワークライフバランス推進のための取組指針</a:t>
            </a:r>
            <a:r>
              <a:rPr lang="en-US" altLang="ja-JP" sz="1292" dirty="0">
                <a:solidFill>
                  <a:prstClr val="black"/>
                </a:solidFill>
                <a:latin typeface="ＭＳ Ｐゴシック"/>
                <a:cs typeface="メイリオ" panose="020B0604030504040204" pitchFamily="50" charset="-128"/>
              </a:rPr>
              <a:t>｣(</a:t>
            </a:r>
            <a:r>
              <a:rPr lang="ja-JP" altLang="en-US" sz="1292" dirty="0">
                <a:solidFill>
                  <a:prstClr val="black"/>
                </a:solidFill>
                <a:latin typeface="ＭＳ Ｐゴシック"/>
                <a:cs typeface="メイリオ" panose="020B0604030504040204" pitchFamily="50" charset="-128"/>
              </a:rPr>
              <a:t>平成</a:t>
            </a:r>
            <a:r>
              <a:rPr lang="en-US" altLang="ja-JP" sz="1292" dirty="0">
                <a:solidFill>
                  <a:prstClr val="black"/>
                </a:solidFill>
                <a:latin typeface="ＭＳ Ｐゴシック"/>
                <a:cs typeface="メイリオ" panose="020B0604030504040204" pitchFamily="50" charset="-128"/>
              </a:rPr>
              <a:t>26</a:t>
            </a:r>
            <a:r>
              <a:rPr lang="ja-JP" altLang="en-US" sz="1292" dirty="0">
                <a:solidFill>
                  <a:prstClr val="black"/>
                </a:solidFill>
                <a:latin typeface="ＭＳ Ｐゴシック"/>
                <a:cs typeface="メイリオ" panose="020B0604030504040204" pitchFamily="50" charset="-128"/>
              </a:rPr>
              <a:t>年</a:t>
            </a:r>
            <a:r>
              <a:rPr lang="en-US" altLang="ja-JP" sz="1292" dirty="0">
                <a:solidFill>
                  <a:prstClr val="black"/>
                </a:solidFill>
                <a:latin typeface="ＭＳ Ｐゴシック"/>
                <a:cs typeface="メイリオ" panose="020B0604030504040204" pitchFamily="50" charset="-128"/>
              </a:rPr>
              <a:t>10</a:t>
            </a:r>
            <a:r>
              <a:rPr lang="ja-JP" altLang="en-US" sz="1292" dirty="0">
                <a:solidFill>
                  <a:prstClr val="black"/>
                </a:solidFill>
                <a:latin typeface="ＭＳ Ｐゴシック"/>
                <a:cs typeface="メイリオ" panose="020B0604030504040204" pitchFamily="50" charset="-128"/>
              </a:rPr>
              <a:t>月女性職員活躍・ワークライフバランス推進協議会</a:t>
            </a:r>
            <a:r>
              <a:rPr lang="ja-JP" altLang="en-US" sz="1292" dirty="0" smtClean="0">
                <a:solidFill>
                  <a:prstClr val="black"/>
                </a:solidFill>
                <a:latin typeface="ＭＳ Ｐゴシック"/>
                <a:cs typeface="メイリオ" panose="020B0604030504040204" pitchFamily="50" charset="-128"/>
              </a:rPr>
              <a:t>決定）</a:t>
            </a:r>
            <a:endParaRPr lang="en-US" altLang="ja-JP" sz="1292" dirty="0">
              <a:solidFill>
                <a:prstClr val="black"/>
              </a:solidFill>
              <a:latin typeface="ＭＳ Ｐゴシック"/>
              <a:cs typeface="メイリオ" panose="020B0604030504040204" pitchFamily="50" charset="-128"/>
            </a:endParaRPr>
          </a:p>
          <a:p>
            <a:pPr marL="344374" indent="-263776">
              <a:lnSpc>
                <a:spcPts val="92"/>
              </a:lnSpc>
              <a:spcBef>
                <a:spcPts val="277"/>
              </a:spcBef>
              <a:buFont typeface="Wingdings" panose="05000000000000000000" pitchFamily="2" charset="2"/>
              <a:buChar char="Ø"/>
              <a:tabLst>
                <a:tab pos="0" algn="l"/>
                <a:tab pos="80599" algn="l"/>
              </a:tabLst>
            </a:pPr>
            <a:endParaRPr lang="en-US" altLang="ja-JP" sz="1292" dirty="0">
              <a:solidFill>
                <a:prstClr val="black"/>
              </a:solidFill>
              <a:latin typeface="ＭＳ Ｐゴシック"/>
              <a:cs typeface="メイリオ" panose="020B0604030504040204" pitchFamily="50" charset="-128"/>
            </a:endParaRPr>
          </a:p>
          <a:p>
            <a:pPr marL="344374" indent="-263776">
              <a:lnSpc>
                <a:spcPts val="1846"/>
              </a:lnSpc>
              <a:spcBef>
                <a:spcPts val="277"/>
              </a:spcBef>
              <a:buFont typeface="Wingdings" panose="05000000000000000000" pitchFamily="2" charset="2"/>
              <a:buChar char="Ø"/>
              <a:tabLst>
                <a:tab pos="0" algn="l"/>
                <a:tab pos="80599" algn="l"/>
              </a:tabLst>
            </a:pPr>
            <a:r>
              <a:rPr lang="ja-JP" altLang="en-US" sz="1477" dirty="0">
                <a:solidFill>
                  <a:prstClr val="black"/>
                </a:solidFill>
                <a:latin typeface="ＭＳ Ｐゴシック"/>
                <a:cs typeface="メイリオ" panose="020B0604030504040204" pitchFamily="50" charset="-128"/>
              </a:rPr>
              <a:t>総務省行政管理局において、一連の法案等作成業務を支援する</a:t>
            </a:r>
            <a:r>
              <a:rPr lang="en-US" altLang="ja-JP" sz="1477" dirty="0">
                <a:solidFill>
                  <a:prstClr val="black"/>
                </a:solidFill>
                <a:latin typeface="ＭＳ Ｐゴシック"/>
                <a:cs typeface="メイリオ" panose="020B0604030504040204" pitchFamily="50" charset="-128"/>
              </a:rPr>
              <a:t>｢e-LAWS｣</a:t>
            </a:r>
            <a:r>
              <a:rPr lang="ja-JP" altLang="en-US" sz="1477" dirty="0">
                <a:solidFill>
                  <a:prstClr val="black"/>
                </a:solidFill>
                <a:latin typeface="ＭＳ Ｐゴシック"/>
                <a:cs typeface="メイリオ" panose="020B0604030504040204" pitchFamily="50" charset="-128"/>
              </a:rPr>
              <a:t>を開発し、平成</a:t>
            </a:r>
            <a:r>
              <a:rPr lang="en-US" altLang="ja-JP" sz="1477" dirty="0">
                <a:solidFill>
                  <a:prstClr val="black"/>
                </a:solidFill>
                <a:latin typeface="ＭＳ Ｐゴシック"/>
                <a:cs typeface="メイリオ" panose="020B0604030504040204" pitchFamily="50" charset="-128"/>
              </a:rPr>
              <a:t>28</a:t>
            </a:r>
            <a:r>
              <a:rPr lang="ja-JP" altLang="en-US" sz="1477" dirty="0">
                <a:solidFill>
                  <a:prstClr val="black"/>
                </a:solidFill>
                <a:latin typeface="ＭＳ Ｐゴシック"/>
                <a:cs typeface="メイリオ" panose="020B0604030504040204" pitchFamily="50" charset="-128"/>
              </a:rPr>
              <a:t>年</a:t>
            </a:r>
            <a:r>
              <a:rPr lang="en-US" altLang="ja-JP" sz="1477" dirty="0">
                <a:solidFill>
                  <a:prstClr val="black"/>
                </a:solidFill>
                <a:latin typeface="ＭＳ Ｐゴシック"/>
                <a:cs typeface="メイリオ" panose="020B0604030504040204" pitchFamily="50" charset="-128"/>
              </a:rPr>
              <a:t>10</a:t>
            </a:r>
            <a:r>
              <a:rPr lang="ja-JP" altLang="en-US" sz="1477" dirty="0">
                <a:solidFill>
                  <a:prstClr val="black"/>
                </a:solidFill>
                <a:latin typeface="ＭＳ Ｐゴシック"/>
                <a:cs typeface="メイリオ" panose="020B0604030504040204" pitchFamily="50" charset="-128"/>
              </a:rPr>
              <a:t>月３日から各府省において本格運用を開始</a:t>
            </a:r>
            <a:endParaRPr lang="en-US" altLang="ja-JP" sz="1477" dirty="0">
              <a:solidFill>
                <a:prstClr val="black"/>
              </a:solidFill>
              <a:latin typeface="ＭＳ Ｐゴシック"/>
              <a:cs typeface="メイリオ" panose="020B0604030504040204" pitchFamily="50" charset="-128"/>
            </a:endParaRPr>
          </a:p>
          <a:p>
            <a:pPr marL="344374" indent="-263776">
              <a:lnSpc>
                <a:spcPts val="92"/>
              </a:lnSpc>
              <a:spcBef>
                <a:spcPts val="277"/>
              </a:spcBef>
              <a:buFont typeface="Wingdings" panose="05000000000000000000" pitchFamily="2" charset="2"/>
              <a:buChar char="Ø"/>
              <a:tabLst>
                <a:tab pos="0" algn="l"/>
                <a:tab pos="80599" algn="l"/>
              </a:tabLst>
            </a:pPr>
            <a:endParaRPr lang="en-US" altLang="ja-JP" sz="1477" dirty="0">
              <a:solidFill>
                <a:prstClr val="black"/>
              </a:solidFill>
              <a:latin typeface="ＭＳ Ｐゴシック"/>
              <a:cs typeface="メイリオ" panose="020B0604030504040204" pitchFamily="50" charset="-128"/>
            </a:endParaRPr>
          </a:p>
          <a:p>
            <a:pPr marL="344374" indent="-263776">
              <a:lnSpc>
                <a:spcPts val="1846"/>
              </a:lnSpc>
              <a:spcBef>
                <a:spcPts val="277"/>
              </a:spcBef>
              <a:buFont typeface="Wingdings" panose="05000000000000000000" pitchFamily="2" charset="2"/>
              <a:buChar char="Ø"/>
              <a:tabLst>
                <a:tab pos="0" algn="l"/>
                <a:tab pos="80599" algn="l"/>
              </a:tabLst>
            </a:pPr>
            <a:r>
              <a:rPr lang="ja-JP" altLang="en-US" sz="1477" dirty="0">
                <a:solidFill>
                  <a:prstClr val="black"/>
                </a:solidFill>
                <a:latin typeface="ＭＳ Ｐゴシック"/>
                <a:cs typeface="メイリオ" panose="020B0604030504040204" pitchFamily="50" charset="-128"/>
              </a:rPr>
              <a:t>①所管府省が確認・認証した正確な法令データを確立し、法令原本として活用できるデータベースを行政   及び国民等へ提供、②新旧対照表から改め文を自動作成するなど、法案担当者の負担を大きく軽減</a:t>
            </a:r>
          </a:p>
          <a:p>
            <a:pPr marL="80599" indent="161196">
              <a:lnSpc>
                <a:spcPts val="1846"/>
              </a:lnSpc>
              <a:spcBef>
                <a:spcPts val="277"/>
              </a:spcBef>
              <a:tabLst>
                <a:tab pos="0" algn="l"/>
                <a:tab pos="80599" algn="l"/>
              </a:tabLst>
            </a:pPr>
            <a:endParaRPr lang="ja-JP" altLang="en-US" sz="1477"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43097" y="181848"/>
            <a:ext cx="8051408" cy="461665"/>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法制</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執務業務支援</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システム</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rPr>
              <a:t>e-LAWS</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）の概要</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フローチャート : 端子 117"/>
          <p:cNvSpPr/>
          <p:nvPr/>
        </p:nvSpPr>
        <p:spPr>
          <a:xfrm>
            <a:off x="45431" y="770244"/>
            <a:ext cx="8998137" cy="42202"/>
          </a:xfrm>
          <a:prstGeom prst="flowChartTerminator">
            <a:avLst/>
          </a:prstGeom>
          <a:ln>
            <a:solidFill>
              <a:schemeClr val="accent2">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1662" dirty="0"/>
          </a:p>
        </p:txBody>
      </p:sp>
      <p:sp>
        <p:nvSpPr>
          <p:cNvPr id="10" name="正方形/長方形 7"/>
          <p:cNvSpPr>
            <a:spLocks noChangeArrowheads="1"/>
          </p:cNvSpPr>
          <p:nvPr/>
        </p:nvSpPr>
        <p:spPr bwMode="gray">
          <a:xfrm>
            <a:off x="639585" y="5106560"/>
            <a:ext cx="7987019" cy="1140930"/>
          </a:xfrm>
          <a:prstGeom prst="roundRect">
            <a:avLst>
              <a:gd name="adj" fmla="val 12556"/>
            </a:avLst>
          </a:prstGeom>
          <a:solidFill>
            <a:srgbClr val="FFD5D5"/>
          </a:solidFill>
          <a:ln w="38100">
            <a:solidFill>
              <a:srgbClr val="FF0066"/>
            </a:solidFill>
            <a:headEnd/>
            <a:tailEnd/>
          </a:ln>
        </p:spPr>
        <p:style>
          <a:lnRef idx="2">
            <a:schemeClr val="accent5"/>
          </a:lnRef>
          <a:fillRef idx="1">
            <a:schemeClr val="lt1"/>
          </a:fillRef>
          <a:effectRef idx="0">
            <a:schemeClr val="accent5"/>
          </a:effectRef>
          <a:fontRef idx="minor">
            <a:schemeClr val="dk1"/>
          </a:fontRef>
        </p:style>
        <p:txBody>
          <a:bodyPr wrap="none" anchor="t" anchorCtr="0"/>
          <a:lstStyle>
            <a:lvl1pPr algn="l" eaLnBrk="0" hangingPunct="0">
              <a:lnSpc>
                <a:spcPct val="110000"/>
              </a:lnSpc>
              <a:spcBef>
                <a:spcPct val="30000"/>
              </a:spcBef>
              <a:spcAft>
                <a:spcPct val="30000"/>
              </a:spcAft>
              <a:buClr>
                <a:srgbClr val="A30B1A"/>
              </a:buClr>
              <a:buFont typeface="Wingdings" pitchFamily="2" charset="2"/>
              <a:buChar char="n"/>
              <a:defRPr kumimoji="1" sz="1400">
                <a:solidFill>
                  <a:schemeClr val="tx1"/>
                </a:solidFill>
                <a:latin typeface="Arial" charset="0"/>
                <a:ea typeface="ＭＳ Ｐゴシック" charset="-128"/>
              </a:defRPr>
            </a:lvl1pPr>
            <a:lvl2pPr marL="742950" indent="-285750" algn="l" eaLnBrk="0" hangingPunct="0">
              <a:lnSpc>
                <a:spcPct val="110000"/>
              </a:lnSpc>
              <a:spcBef>
                <a:spcPct val="10000"/>
              </a:spcBef>
              <a:spcAft>
                <a:spcPct val="10000"/>
              </a:spcAft>
              <a:buClr>
                <a:srgbClr val="969696"/>
              </a:buClr>
              <a:buSzPct val="80000"/>
              <a:buFont typeface="Wingdings" pitchFamily="2" charset="2"/>
              <a:defRPr kumimoji="1" sz="1200">
                <a:solidFill>
                  <a:schemeClr val="tx1"/>
                </a:solidFill>
                <a:latin typeface="Arial" charset="0"/>
                <a:ea typeface="ＭＳ Ｐゴシック" charset="-128"/>
              </a:defRPr>
            </a:lvl2pPr>
            <a:lvl3pPr marL="1143000" indent="-228600" algn="l" eaLnBrk="0" hangingPunct="0">
              <a:lnSpc>
                <a:spcPct val="110000"/>
              </a:lnSpc>
              <a:spcBef>
                <a:spcPct val="10000"/>
              </a:spcBef>
              <a:spcAft>
                <a:spcPct val="10000"/>
              </a:spcAft>
              <a:buClr>
                <a:srgbClr val="87867E"/>
              </a:buClr>
              <a:buFont typeface="Wingdings" pitchFamily="2" charset="2"/>
              <a:buChar char="n"/>
              <a:defRPr kumimoji="1" sz="1200">
                <a:solidFill>
                  <a:schemeClr val="tx1"/>
                </a:solidFill>
                <a:latin typeface="Arial" charset="0"/>
                <a:ea typeface="ＭＳ Ｐゴシック" charset="-128"/>
              </a:defRPr>
            </a:lvl3pPr>
            <a:lvl4pPr marL="1600200" indent="-228600" algn="l" eaLnBrk="0" hangingPunct="0">
              <a:lnSpc>
                <a:spcPct val="110000"/>
              </a:lnSpc>
              <a:spcBef>
                <a:spcPct val="10000"/>
              </a:spcBef>
              <a:spcAft>
                <a:spcPct val="10000"/>
              </a:spcAft>
              <a:buClr>
                <a:schemeClr val="tx1"/>
              </a:buClr>
              <a:defRPr kumimoji="1" sz="1200">
                <a:solidFill>
                  <a:schemeClr val="tx1"/>
                </a:solidFill>
                <a:latin typeface="Arial" charset="0"/>
                <a:ea typeface="ＭＳ Ｐゴシック" charset="-128"/>
              </a:defRPr>
            </a:lvl4pPr>
            <a:lvl5pPr marL="2057400" indent="-228600" algn="l" eaLnBrk="0" fontAlgn="base" hangingPunct="0">
              <a:lnSpc>
                <a:spcPct val="110000"/>
              </a:lnSpc>
              <a:spcBef>
                <a:spcPct val="10000"/>
              </a:spcBef>
              <a:spcAft>
                <a:spcPct val="10000"/>
              </a:spcAft>
              <a:buClr>
                <a:srgbClr val="87867E"/>
              </a:buClr>
              <a:buChar char="•"/>
              <a:defRPr kumimoji="1" sz="1200">
                <a:solidFill>
                  <a:schemeClr val="tx1"/>
                </a:solidFill>
                <a:latin typeface="Arial" charset="0"/>
                <a:ea typeface="ＭＳ Ｐゴシック" charset="-128"/>
              </a:defRPr>
            </a:lvl5pPr>
            <a:lvl6pPr marL="2514600" indent="-228600" eaLnBrk="0" fontAlgn="base" hangingPunct="0">
              <a:lnSpc>
                <a:spcPct val="110000"/>
              </a:lnSpc>
              <a:spcBef>
                <a:spcPct val="10000"/>
              </a:spcBef>
              <a:spcAft>
                <a:spcPct val="10000"/>
              </a:spcAft>
              <a:buClr>
                <a:srgbClr val="87867E"/>
              </a:buClr>
              <a:buChar char="•"/>
              <a:defRPr kumimoji="1" sz="1200">
                <a:solidFill>
                  <a:schemeClr val="tx1"/>
                </a:solidFill>
                <a:latin typeface="Arial" charset="0"/>
                <a:ea typeface="ＭＳ Ｐゴシック" charset="-128"/>
              </a:defRPr>
            </a:lvl6pPr>
            <a:lvl7pPr marL="2971800" indent="-228600" eaLnBrk="0" fontAlgn="base" hangingPunct="0">
              <a:lnSpc>
                <a:spcPct val="110000"/>
              </a:lnSpc>
              <a:spcBef>
                <a:spcPct val="10000"/>
              </a:spcBef>
              <a:spcAft>
                <a:spcPct val="10000"/>
              </a:spcAft>
              <a:buClr>
                <a:srgbClr val="87867E"/>
              </a:buClr>
              <a:buChar char="•"/>
              <a:defRPr kumimoji="1" sz="1200">
                <a:solidFill>
                  <a:schemeClr val="tx1"/>
                </a:solidFill>
                <a:latin typeface="Arial" charset="0"/>
                <a:ea typeface="ＭＳ Ｐゴシック" charset="-128"/>
              </a:defRPr>
            </a:lvl7pPr>
            <a:lvl8pPr marL="3429000" indent="-228600" eaLnBrk="0" fontAlgn="base" hangingPunct="0">
              <a:lnSpc>
                <a:spcPct val="110000"/>
              </a:lnSpc>
              <a:spcBef>
                <a:spcPct val="10000"/>
              </a:spcBef>
              <a:spcAft>
                <a:spcPct val="10000"/>
              </a:spcAft>
              <a:buClr>
                <a:srgbClr val="87867E"/>
              </a:buClr>
              <a:buChar char="•"/>
              <a:defRPr kumimoji="1" sz="1200">
                <a:solidFill>
                  <a:schemeClr val="tx1"/>
                </a:solidFill>
                <a:latin typeface="Arial" charset="0"/>
                <a:ea typeface="ＭＳ Ｐゴシック" charset="-128"/>
              </a:defRPr>
            </a:lvl8pPr>
            <a:lvl9pPr marL="3886200" indent="-228600" eaLnBrk="0" fontAlgn="base" hangingPunct="0">
              <a:lnSpc>
                <a:spcPct val="110000"/>
              </a:lnSpc>
              <a:spcBef>
                <a:spcPct val="10000"/>
              </a:spcBef>
              <a:spcAft>
                <a:spcPct val="10000"/>
              </a:spcAft>
              <a:buClr>
                <a:srgbClr val="87867E"/>
              </a:buClr>
              <a:buChar char="•"/>
              <a:defRPr kumimoji="1" sz="1200">
                <a:solidFill>
                  <a:schemeClr val="tx1"/>
                </a:solidFill>
                <a:latin typeface="Arial" charset="0"/>
                <a:ea typeface="ＭＳ Ｐゴシック" charset="-128"/>
              </a:defRPr>
            </a:lvl9pPr>
          </a:lstStyle>
          <a:p>
            <a:pPr algn="r" eaLnBrk="1" hangingPunct="1">
              <a:lnSpc>
                <a:spcPct val="100000"/>
              </a:lnSpc>
              <a:spcBef>
                <a:spcPct val="0"/>
              </a:spcBef>
              <a:spcAft>
                <a:spcPct val="0"/>
              </a:spcAft>
              <a:buClrTx/>
              <a:buFont typeface="Wingdings" pitchFamily="2" charset="2"/>
              <a:buNone/>
            </a:pPr>
            <a:endParaRPr lang="en-US" altLang="ja-JP" sz="462" b="1" dirty="0">
              <a:solidFill>
                <a:sysClr val="windowText" lastClr="000000"/>
              </a:solidFill>
              <a:latin typeface="HG丸ｺﾞｼｯｸM-PRO" panose="020F0600000000000000" pitchFamily="50" charset="-128"/>
              <a:ea typeface="HG丸ｺﾞｼｯｸM-PRO" panose="020F0600000000000000" pitchFamily="50" charset="-128"/>
            </a:endParaRPr>
          </a:p>
          <a:p>
            <a:pPr algn="r" eaLnBrk="1" hangingPunct="1">
              <a:lnSpc>
                <a:spcPct val="100000"/>
              </a:lnSpc>
              <a:spcBef>
                <a:spcPct val="0"/>
              </a:spcBef>
              <a:spcAft>
                <a:spcPct val="0"/>
              </a:spcAft>
              <a:buClrTx/>
              <a:buFont typeface="Wingdings" pitchFamily="2" charset="2"/>
              <a:buNone/>
            </a:pPr>
            <a:r>
              <a:rPr lang="en-US" altLang="ja-JP" sz="1662" b="1"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662" b="1" dirty="0">
                <a:solidFill>
                  <a:sysClr val="windowText" lastClr="000000"/>
                </a:solidFill>
                <a:latin typeface="HG丸ｺﾞｼｯｸM-PRO" panose="020F0600000000000000" pitchFamily="50" charset="-128"/>
                <a:ea typeface="HG丸ｺﾞｼｯｸM-PRO" panose="020F0600000000000000" pitchFamily="50" charset="-128"/>
              </a:rPr>
              <a:t>　　</a:t>
            </a:r>
            <a:endParaRPr lang="ja-JP" altLang="en-US" sz="1015" b="1"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1" name="フローチャート : 磁気ディスク 1595400"/>
          <p:cNvSpPr>
            <a:spLocks noChangeArrowheads="1"/>
          </p:cNvSpPr>
          <p:nvPr/>
        </p:nvSpPr>
        <p:spPr bwMode="auto">
          <a:xfrm>
            <a:off x="1546846" y="5640990"/>
            <a:ext cx="6059285" cy="573615"/>
          </a:xfrm>
          <a:prstGeom prst="flowChartMagneticDisk">
            <a:avLst/>
          </a:prstGeom>
          <a:gradFill rotWithShape="0">
            <a:gsLst>
              <a:gs pos="0">
                <a:srgbClr val="FFFFFF"/>
              </a:gs>
              <a:gs pos="100000">
                <a:srgbClr val="CACAC7"/>
              </a:gs>
            </a:gsLst>
            <a:lin ang="5400000" scaled="1"/>
          </a:gradFill>
          <a:ln w="19050" algn="ctr">
            <a:solidFill>
              <a:srgbClr val="57564F"/>
            </a:solidFill>
            <a:round/>
            <a:headEnd/>
            <a:tailEnd/>
          </a:ln>
          <a:effectLst/>
          <a:extLst/>
        </p:spPr>
        <p:txBody>
          <a:bodyPr wrap="none" anchor="ctr"/>
          <a:lstStyle/>
          <a:p>
            <a:pPr algn="ctr">
              <a:defRPr/>
            </a:pPr>
            <a:r>
              <a:rPr lang="ja-JP" altLang="en-US" sz="1662" b="1" dirty="0">
                <a:solidFill>
                  <a:prstClr val="black"/>
                </a:solidFill>
                <a:latin typeface="HG丸ｺﾞｼｯｸM-PRO" panose="020F0600000000000000" pitchFamily="50" charset="-128"/>
                <a:ea typeface="HG丸ｺﾞｼｯｸM-PRO" panose="020F0600000000000000" pitchFamily="50" charset="-128"/>
              </a:rPr>
              <a:t>法令データベース</a:t>
            </a:r>
            <a:r>
              <a:rPr lang="ja-JP" altLang="en-US" sz="1292" b="1" dirty="0">
                <a:solidFill>
                  <a:prstClr val="black"/>
                </a:solidFill>
                <a:latin typeface="HG丸ｺﾞｼｯｸM-PRO" panose="020F0600000000000000" pitchFamily="50" charset="-128"/>
                <a:ea typeface="HG丸ｺﾞｼｯｸM-PRO" panose="020F0600000000000000" pitchFamily="50" charset="-128"/>
              </a:rPr>
              <a:t>（所管府省が確認・認証した正確な法令データの確立）</a:t>
            </a:r>
            <a:endParaRPr lang="ja-JP" altLang="en-US" sz="969"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フローチャート : 磁気ディスク 118"/>
          <p:cNvSpPr/>
          <p:nvPr/>
        </p:nvSpPr>
        <p:spPr bwMode="gray">
          <a:xfrm>
            <a:off x="2230439" y="5168164"/>
            <a:ext cx="3532981" cy="403818"/>
          </a:xfrm>
          <a:prstGeom prst="flowChartMagneticDisk">
            <a:avLst/>
          </a:prstGeom>
          <a:solidFill>
            <a:srgbClr val="E8E8E6"/>
          </a:solidFill>
          <a:ln w="12700">
            <a:solidFill>
              <a:srgbClr val="5756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77" b="1" dirty="0">
                <a:solidFill>
                  <a:prstClr val="black"/>
                </a:solidFill>
                <a:latin typeface="HG丸ｺﾞｼｯｸM-PRO" panose="020F0600000000000000" pitchFamily="50" charset="-128"/>
                <a:ea typeface="HG丸ｺﾞｼｯｸM-PRO" panose="020F0600000000000000" pitchFamily="50" charset="-128"/>
              </a:rPr>
              <a:t>法案情報（新旧対照表・改め文等</a:t>
            </a:r>
            <a:r>
              <a:rPr lang="ja-JP" altLang="en-US" sz="1662" b="1" dirty="0">
                <a:solidFill>
                  <a:prstClr val="black"/>
                </a:solidFill>
                <a:latin typeface="HG丸ｺﾞｼｯｸM-PRO" panose="020F0600000000000000" pitchFamily="50" charset="-128"/>
                <a:ea typeface="HG丸ｺﾞｼｯｸM-PRO" panose="020F0600000000000000" pitchFamily="50" charset="-128"/>
              </a:rPr>
              <a:t>）</a:t>
            </a:r>
            <a:endParaRPr lang="en-US" altLang="ja-JP" sz="1662"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上矢印 119"/>
          <p:cNvSpPr/>
          <p:nvPr/>
        </p:nvSpPr>
        <p:spPr>
          <a:xfrm rot="10800000" flipV="1">
            <a:off x="4583305" y="4536567"/>
            <a:ext cx="185496" cy="695774"/>
          </a:xfrm>
          <a:prstGeom prst="upArrow">
            <a:avLst>
              <a:gd name="adj1" fmla="val 50000"/>
              <a:gd name="adj2" fmla="val 74419"/>
            </a:avLst>
          </a:prstGeom>
          <a:solidFill>
            <a:srgbClr val="FF6699"/>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solidFill>
                <a:prstClr val="black"/>
              </a:solidFill>
            </a:endParaRPr>
          </a:p>
        </p:txBody>
      </p:sp>
      <p:sp>
        <p:nvSpPr>
          <p:cNvPr id="14" name="上下矢印 120"/>
          <p:cNvSpPr/>
          <p:nvPr/>
        </p:nvSpPr>
        <p:spPr>
          <a:xfrm rot="10800000" flipV="1">
            <a:off x="2741880" y="4183339"/>
            <a:ext cx="180894" cy="1072537"/>
          </a:xfrm>
          <a:prstGeom prst="upDownArrow">
            <a:avLst/>
          </a:prstGeom>
          <a:solidFill>
            <a:srgbClr val="FF6699"/>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solidFill>
                <a:prstClr val="black"/>
              </a:solidFill>
            </a:endParaRPr>
          </a:p>
        </p:txBody>
      </p:sp>
      <p:sp>
        <p:nvSpPr>
          <p:cNvPr id="15" name="上矢印 121"/>
          <p:cNvSpPr/>
          <p:nvPr/>
        </p:nvSpPr>
        <p:spPr>
          <a:xfrm rot="10800000" flipV="1">
            <a:off x="6897396" y="4536567"/>
            <a:ext cx="185496" cy="1186648"/>
          </a:xfrm>
          <a:prstGeom prst="upArrow">
            <a:avLst>
              <a:gd name="adj1" fmla="val 50000"/>
              <a:gd name="adj2" fmla="val 74419"/>
            </a:avLst>
          </a:prstGeom>
          <a:solidFill>
            <a:srgbClr val="FF6699"/>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solidFill>
                <a:prstClr val="black"/>
              </a:solidFill>
            </a:endParaRPr>
          </a:p>
        </p:txBody>
      </p:sp>
      <p:sp>
        <p:nvSpPr>
          <p:cNvPr id="16" name="上矢印 122"/>
          <p:cNvSpPr/>
          <p:nvPr/>
        </p:nvSpPr>
        <p:spPr>
          <a:xfrm rot="10800000" flipV="1">
            <a:off x="1809782" y="3593230"/>
            <a:ext cx="233381" cy="2148549"/>
          </a:xfrm>
          <a:prstGeom prst="upArrow">
            <a:avLst>
              <a:gd name="adj1" fmla="val 50000"/>
              <a:gd name="adj2" fmla="val 74419"/>
            </a:avLst>
          </a:prstGeom>
          <a:solidFill>
            <a:srgbClr val="FF6699"/>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dirty="0">
              <a:solidFill>
                <a:prstClr val="black"/>
              </a:solidFill>
            </a:endParaRPr>
          </a:p>
        </p:txBody>
      </p:sp>
      <p:sp>
        <p:nvSpPr>
          <p:cNvPr id="17" name="正方形/長方形 16"/>
          <p:cNvSpPr/>
          <p:nvPr/>
        </p:nvSpPr>
        <p:spPr>
          <a:xfrm>
            <a:off x="7230757" y="5105447"/>
            <a:ext cx="1112980" cy="17859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1015" dirty="0">
                <a:solidFill>
                  <a:prstClr val="black"/>
                </a:solidFill>
                <a:latin typeface="HG丸ｺﾞｼｯｸM-PRO" panose="020F0600000000000000" pitchFamily="50" charset="-128"/>
                <a:ea typeface="HG丸ｺﾞｼｯｸM-PRO" panose="020F0600000000000000" pitchFamily="50" charset="-128"/>
              </a:rPr>
              <a:t>イ </a:t>
            </a:r>
            <a:r>
              <a:rPr lang="ja-JP" altLang="en-US" sz="1015" dirty="0" err="1">
                <a:solidFill>
                  <a:prstClr val="black"/>
                </a:solidFill>
                <a:latin typeface="HG丸ｺﾞｼｯｸM-PRO" panose="020F0600000000000000" pitchFamily="50" charset="-128"/>
                <a:ea typeface="HG丸ｺﾞｼｯｸM-PRO" panose="020F0600000000000000" pitchFamily="50" charset="-128"/>
              </a:rPr>
              <a:t>ー</a:t>
            </a:r>
            <a:r>
              <a:rPr lang="ja-JP" altLang="en-US" sz="1015" dirty="0">
                <a:solidFill>
                  <a:prstClr val="black"/>
                </a:solidFill>
                <a:latin typeface="HG丸ｺﾞｼｯｸM-PRO" panose="020F0600000000000000" pitchFamily="50" charset="-128"/>
                <a:ea typeface="HG丸ｺﾞｼｯｸM-PRO" panose="020F0600000000000000" pitchFamily="50" charset="-128"/>
              </a:rPr>
              <a:t> ロ </a:t>
            </a:r>
            <a:r>
              <a:rPr lang="ja-JP" altLang="en-US" sz="1015" dirty="0" err="1">
                <a:solidFill>
                  <a:prstClr val="black"/>
                </a:solidFill>
                <a:latin typeface="HG丸ｺﾞｼｯｸM-PRO" panose="020F0600000000000000" pitchFamily="50" charset="-128"/>
                <a:ea typeface="HG丸ｺﾞｼｯｸM-PRO" panose="020F0600000000000000" pitchFamily="50" charset="-128"/>
              </a:rPr>
              <a:t>ー</a:t>
            </a:r>
            <a:r>
              <a:rPr lang="ja-JP" altLang="en-US" sz="1015" dirty="0">
                <a:solidFill>
                  <a:prstClr val="black"/>
                </a:solidFill>
                <a:latin typeface="HG丸ｺﾞｼｯｸM-PRO" panose="020F0600000000000000" pitchFamily="50" charset="-128"/>
                <a:ea typeface="HG丸ｺﾞｼｯｸM-PRO" panose="020F0600000000000000" pitchFamily="50" charset="-128"/>
              </a:rPr>
              <a:t> ズ</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右矢印 125"/>
          <p:cNvSpPr/>
          <p:nvPr/>
        </p:nvSpPr>
        <p:spPr>
          <a:xfrm>
            <a:off x="1995867" y="4807106"/>
            <a:ext cx="4950090" cy="230463"/>
          </a:xfrm>
          <a:prstGeom prst="rightArrow">
            <a:avLst>
              <a:gd name="adj1" fmla="val 62004"/>
              <a:gd name="adj2" fmla="val 105878"/>
            </a:avLst>
          </a:prstGeom>
          <a:ln/>
        </p:spPr>
        <p:style>
          <a:lnRef idx="1">
            <a:schemeClr val="accent6"/>
          </a:lnRef>
          <a:fillRef idx="2">
            <a:schemeClr val="accent6"/>
          </a:fillRef>
          <a:effectRef idx="1">
            <a:schemeClr val="accent6"/>
          </a:effectRef>
          <a:fontRef idx="minor">
            <a:schemeClr val="dk1"/>
          </a:fontRef>
        </p:style>
        <p:txBody>
          <a:bodyPr tIns="0" bIns="0" rtlCol="0" anchor="ctr"/>
          <a:lstStyle/>
          <a:p>
            <a:pPr algn="dist"/>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p>
        </p:txBody>
      </p:sp>
      <p:sp>
        <p:nvSpPr>
          <p:cNvPr id="20" name="正方形/長方形 19"/>
          <p:cNvSpPr/>
          <p:nvPr/>
        </p:nvSpPr>
        <p:spPr>
          <a:xfrm>
            <a:off x="5751369" y="5365671"/>
            <a:ext cx="267619" cy="3083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77" b="1" dirty="0">
                <a:solidFill>
                  <a:srgbClr val="FF0066"/>
                </a:solidFill>
                <a:latin typeface="HG丸ｺﾞｼｯｸM-PRO" panose="020F0600000000000000" pitchFamily="50" charset="-128"/>
                <a:ea typeface="HG丸ｺﾞｼｯｸM-PRO" panose="020F0600000000000000" pitchFamily="50" charset="-128"/>
              </a:rPr>
              <a:t>④</a:t>
            </a:r>
          </a:p>
        </p:txBody>
      </p:sp>
      <p:grpSp>
        <p:nvGrpSpPr>
          <p:cNvPr id="21" name="グループ化 20"/>
          <p:cNvGrpSpPr/>
          <p:nvPr/>
        </p:nvGrpSpPr>
        <p:grpSpPr>
          <a:xfrm>
            <a:off x="3360203" y="4024052"/>
            <a:ext cx="758037" cy="608435"/>
            <a:chOff x="3508497" y="4257094"/>
            <a:chExt cx="820951" cy="673302"/>
          </a:xfrm>
        </p:grpSpPr>
        <p:pic>
          <p:nvPicPr>
            <p:cNvPr id="22" name="Picture 4" descr="パソコン 男性 イメージ 5">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8497" y="4257094"/>
              <a:ext cx="646370" cy="67330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3" name="角丸四角形 129"/>
            <p:cNvSpPr/>
            <p:nvPr/>
          </p:nvSpPr>
          <p:spPr>
            <a:xfrm rot="1215116">
              <a:off x="4107633" y="4317009"/>
              <a:ext cx="221815" cy="378709"/>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108" dirty="0">
                  <a:solidFill>
                    <a:srgbClr val="C00000"/>
                  </a:solidFill>
                  <a:latin typeface="AR勘亭流H" panose="03000909000000000000" pitchFamily="65" charset="-128"/>
                  <a:ea typeface="AR勘亭流H" panose="03000909000000000000" pitchFamily="65" charset="-128"/>
                </a:rPr>
                <a:t>承認</a:t>
              </a:r>
            </a:p>
          </p:txBody>
        </p:sp>
      </p:grpSp>
      <p:pic>
        <p:nvPicPr>
          <p:cNvPr id="24" name="Picture 2" descr="国会議事堂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84740" y="3432604"/>
            <a:ext cx="730567" cy="466439"/>
          </a:xfrm>
          <a:prstGeom prst="rect">
            <a:avLst/>
          </a:prstGeom>
          <a:noFill/>
          <a:extLst>
            <a:ext uri="{909E8E84-426E-40DD-AFC4-6F175D3DCCD1}">
              <a14:hiddenFill xmlns:a14="http://schemas.microsoft.com/office/drawing/2010/main">
                <a:solidFill>
                  <a:srgbClr val="FFFFFF"/>
                </a:solidFill>
              </a14:hiddenFill>
            </a:ext>
          </a:extLst>
        </p:spPr>
      </p:pic>
      <p:sp>
        <p:nvSpPr>
          <p:cNvPr id="25" name="角丸四角形 131"/>
          <p:cNvSpPr/>
          <p:nvPr/>
        </p:nvSpPr>
        <p:spPr>
          <a:xfrm>
            <a:off x="1741984" y="3044877"/>
            <a:ext cx="1198962" cy="212018"/>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法案作成・審査</a:t>
            </a:r>
          </a:p>
        </p:txBody>
      </p:sp>
      <p:sp>
        <p:nvSpPr>
          <p:cNvPr id="26" name="正方形/長方形 25"/>
          <p:cNvSpPr/>
          <p:nvPr/>
        </p:nvSpPr>
        <p:spPr>
          <a:xfrm>
            <a:off x="1835813" y="3271855"/>
            <a:ext cx="1116274" cy="33234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015"/>
              </a:lnSpc>
            </a:pPr>
            <a:r>
              <a:rPr lang="ja-JP" altLang="en-US" sz="923" dirty="0">
                <a:solidFill>
                  <a:prstClr val="black"/>
                </a:solidFill>
                <a:latin typeface="HG丸ｺﾞｼｯｸM-PRO" panose="020F0600000000000000" pitchFamily="50" charset="-128"/>
                <a:ea typeface="HG丸ｺﾞｼｯｸM-PRO" panose="020F0600000000000000" pitchFamily="50" charset="-128"/>
              </a:rPr>
              <a:t>現行条文の確認</a:t>
            </a: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a:lnSpc>
                <a:spcPts val="1015"/>
              </a:lnSpc>
            </a:pPr>
            <a:r>
              <a:rPr lang="ja-JP" altLang="en-US" sz="923" dirty="0">
                <a:solidFill>
                  <a:prstClr val="black"/>
                </a:solidFill>
                <a:latin typeface="HG丸ｺﾞｼｯｸM-PRO" panose="020F0600000000000000" pitchFamily="50" charset="-128"/>
                <a:ea typeface="HG丸ｺﾞｼｯｸM-PRO" panose="020F0600000000000000" pitchFamily="50" charset="-128"/>
              </a:rPr>
              <a:t>新旧対照表作成</a:t>
            </a:r>
          </a:p>
        </p:txBody>
      </p:sp>
      <p:sp>
        <p:nvSpPr>
          <p:cNvPr id="27" name="正方形/長方形 26"/>
          <p:cNvSpPr/>
          <p:nvPr/>
        </p:nvSpPr>
        <p:spPr>
          <a:xfrm>
            <a:off x="2057220" y="4568913"/>
            <a:ext cx="767761" cy="1786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法令審査</a:t>
            </a:r>
          </a:p>
        </p:txBody>
      </p:sp>
      <p:sp>
        <p:nvSpPr>
          <p:cNvPr id="28" name="正方形/長方形 27"/>
          <p:cNvSpPr/>
          <p:nvPr/>
        </p:nvSpPr>
        <p:spPr>
          <a:xfrm>
            <a:off x="2106914" y="3738105"/>
            <a:ext cx="792402" cy="430628"/>
          </a:xfrm>
          <a:prstGeom prst="rect">
            <a:avLst/>
          </a:prstGeom>
          <a:noFill/>
          <a:ln w="25400">
            <a:solidFill>
              <a:srgbClr val="FF0066"/>
            </a:solidFill>
          </a:ln>
        </p:spPr>
        <p:style>
          <a:lnRef idx="2">
            <a:schemeClr val="dk1"/>
          </a:lnRef>
          <a:fillRef idx="1">
            <a:schemeClr val="lt1"/>
          </a:fillRef>
          <a:effectRef idx="0">
            <a:schemeClr val="dk1"/>
          </a:effectRef>
          <a:fontRef idx="minor">
            <a:schemeClr val="dk1"/>
          </a:fontRef>
        </p:style>
        <p:txBody>
          <a:bodyPr rtlCol="0" anchor="ctr"/>
          <a:lstStyle/>
          <a:p>
            <a:pPr>
              <a:lnSpc>
                <a:spcPts val="1015"/>
              </a:lnSpc>
            </a:pPr>
            <a:r>
              <a:rPr lang="ja-JP" altLang="en-US" sz="923" dirty="0">
                <a:solidFill>
                  <a:prstClr val="black"/>
                </a:solidFill>
                <a:latin typeface="HG丸ｺﾞｼｯｸM-PRO" panose="020F0600000000000000" pitchFamily="50" charset="-128"/>
                <a:ea typeface="HG丸ｺﾞｼｯｸM-PRO" panose="020F0600000000000000" pitchFamily="50" charset="-128"/>
              </a:rPr>
              <a:t>新旧対照表  </a:t>
            </a: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a:lnSpc>
                <a:spcPts val="1015"/>
              </a:lnSpc>
            </a:pPr>
            <a:r>
              <a:rPr lang="ja-JP" altLang="en-US" sz="923" dirty="0">
                <a:solidFill>
                  <a:prstClr val="black"/>
                </a:solidFill>
                <a:latin typeface="HG丸ｺﾞｼｯｸM-PRO" panose="020F0600000000000000" pitchFamily="50" charset="-128"/>
                <a:ea typeface="HG丸ｺﾞｼｯｸM-PRO" panose="020F0600000000000000" pitchFamily="50" charset="-128"/>
              </a:rPr>
              <a:t>から改め文</a:t>
            </a: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a:lnSpc>
                <a:spcPts val="1015"/>
              </a:lnSpc>
            </a:pPr>
            <a:r>
              <a:rPr lang="ja-JP" altLang="en-US" sz="923" dirty="0">
                <a:solidFill>
                  <a:prstClr val="black"/>
                </a:solidFill>
                <a:latin typeface="HG丸ｺﾞｼｯｸM-PRO" panose="020F0600000000000000" pitchFamily="50" charset="-128"/>
                <a:ea typeface="HG丸ｺﾞｼｯｸM-PRO" panose="020F0600000000000000" pitchFamily="50" charset="-128"/>
              </a:rPr>
              <a:t>を自動作成</a:t>
            </a:r>
          </a:p>
        </p:txBody>
      </p:sp>
      <p:sp>
        <p:nvSpPr>
          <p:cNvPr id="29" name="正方形/長方形 28"/>
          <p:cNvSpPr/>
          <p:nvPr/>
        </p:nvSpPr>
        <p:spPr>
          <a:xfrm>
            <a:off x="4902714" y="3278285"/>
            <a:ext cx="1116274" cy="35669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官報公布</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（改め文）</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9103" y="3381594"/>
            <a:ext cx="1008520" cy="3928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正方形/長方形 30"/>
          <p:cNvSpPr/>
          <p:nvPr/>
        </p:nvSpPr>
        <p:spPr>
          <a:xfrm>
            <a:off x="6117332" y="3314779"/>
            <a:ext cx="1261964" cy="1203884"/>
          </a:xfrm>
          <a:prstGeom prst="rect">
            <a:avLst/>
          </a:prstGeom>
          <a:noFill/>
          <a:ln w="25400">
            <a:solidFill>
              <a:srgbClr val="FF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62">
              <a:solidFill>
                <a:prstClr val="black"/>
              </a:solidFill>
            </a:endParaRPr>
          </a:p>
        </p:txBody>
      </p:sp>
      <p:sp>
        <p:nvSpPr>
          <p:cNvPr id="32" name="角丸四角形 138"/>
          <p:cNvSpPr/>
          <p:nvPr/>
        </p:nvSpPr>
        <p:spPr>
          <a:xfrm>
            <a:off x="1561018" y="2995018"/>
            <a:ext cx="5928984" cy="1770432"/>
          </a:xfrm>
          <a:prstGeom prst="roundRect">
            <a:avLst>
              <a:gd name="adj" fmla="val 4655"/>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grpSp>
        <p:nvGrpSpPr>
          <p:cNvPr id="33" name="グループ化 32"/>
          <p:cNvGrpSpPr/>
          <p:nvPr/>
        </p:nvGrpSpPr>
        <p:grpSpPr>
          <a:xfrm>
            <a:off x="5181172" y="3634975"/>
            <a:ext cx="590487" cy="878247"/>
            <a:chOff x="5475734" y="3962484"/>
            <a:chExt cx="1163538" cy="1350847"/>
          </a:xfrm>
        </p:grpSpPr>
        <p:grpSp>
          <p:nvGrpSpPr>
            <p:cNvPr id="34" name="グループ化 33"/>
            <p:cNvGrpSpPr/>
            <p:nvPr/>
          </p:nvGrpSpPr>
          <p:grpSpPr>
            <a:xfrm>
              <a:off x="5475734" y="3962484"/>
              <a:ext cx="1163538" cy="1350847"/>
              <a:chOff x="5592862" y="3962484"/>
              <a:chExt cx="1163538" cy="1350847"/>
            </a:xfrm>
          </p:grpSpPr>
          <p:grpSp>
            <p:nvGrpSpPr>
              <p:cNvPr id="69" name="グループ化 68"/>
              <p:cNvGrpSpPr/>
              <p:nvPr/>
            </p:nvGrpSpPr>
            <p:grpSpPr>
              <a:xfrm>
                <a:off x="5592862" y="3962484"/>
                <a:ext cx="1163538" cy="1350847"/>
                <a:chOff x="5592862" y="4713629"/>
                <a:chExt cx="1163538" cy="1350847"/>
              </a:xfrm>
            </p:grpSpPr>
            <p:sp>
              <p:nvSpPr>
                <p:cNvPr id="74" name="メモ 180"/>
                <p:cNvSpPr/>
                <p:nvPr/>
              </p:nvSpPr>
              <p:spPr>
                <a:xfrm>
                  <a:off x="5592862" y="4713629"/>
                  <a:ext cx="1163538" cy="1350847"/>
                </a:xfrm>
                <a:prstGeom prst="foldedCorner">
                  <a:avLst>
                    <a:gd name="adj" fmla="val 30568"/>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62" dirty="0">
                    <a:solidFill>
                      <a:prstClr val="black"/>
                    </a:solidFill>
                  </a:endParaRPr>
                </a:p>
              </p:txBody>
            </p:sp>
            <p:pic>
              <p:nvPicPr>
                <p:cNvPr id="7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25058" y="4749801"/>
                  <a:ext cx="252859" cy="4643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70" name="直線コネクタ 69"/>
              <p:cNvCxnSpPr/>
              <p:nvPr/>
            </p:nvCxnSpPr>
            <p:spPr>
              <a:xfrm>
                <a:off x="5664870" y="4115172"/>
                <a:ext cx="728290" cy="0"/>
              </a:xfrm>
              <a:prstGeom prst="line">
                <a:avLst/>
              </a:prstGeom>
            </p:spPr>
            <p:style>
              <a:lnRef idx="1">
                <a:schemeClr val="dk1"/>
              </a:lnRef>
              <a:fillRef idx="0">
                <a:schemeClr val="dk1"/>
              </a:fillRef>
              <a:effectRef idx="0">
                <a:schemeClr val="dk1"/>
              </a:effectRef>
              <a:fontRef idx="minor">
                <a:schemeClr val="tx1"/>
              </a:fontRef>
            </p:style>
          </p:cxnSp>
          <p:cxnSp>
            <p:nvCxnSpPr>
              <p:cNvPr id="71" name="直線コネクタ 70"/>
              <p:cNvCxnSpPr/>
              <p:nvPr/>
            </p:nvCxnSpPr>
            <p:spPr>
              <a:xfrm>
                <a:off x="5664870" y="4437112"/>
                <a:ext cx="728290" cy="0"/>
              </a:xfrm>
              <a:prstGeom prst="line">
                <a:avLst/>
              </a:prstGeom>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a:off x="5664870" y="4759052"/>
                <a:ext cx="1013047" cy="0"/>
              </a:xfrm>
              <a:prstGeom prst="line">
                <a:avLst/>
              </a:prstGeom>
            </p:spPr>
            <p:style>
              <a:lnRef idx="1">
                <a:schemeClr val="dk1"/>
              </a:lnRef>
              <a:fillRef idx="0">
                <a:schemeClr val="dk1"/>
              </a:fillRef>
              <a:effectRef idx="0">
                <a:schemeClr val="dk1"/>
              </a:effectRef>
              <a:fontRef idx="minor">
                <a:schemeClr val="tx1"/>
              </a:fontRef>
            </p:style>
          </p:cxnSp>
          <p:cxnSp>
            <p:nvCxnSpPr>
              <p:cNvPr id="73" name="直線コネクタ 72"/>
              <p:cNvCxnSpPr/>
              <p:nvPr/>
            </p:nvCxnSpPr>
            <p:spPr>
              <a:xfrm>
                <a:off x="5664870" y="5121188"/>
                <a:ext cx="728290" cy="0"/>
              </a:xfrm>
              <a:prstGeom prst="line">
                <a:avLst/>
              </a:prstGeom>
            </p:spPr>
            <p:style>
              <a:lnRef idx="1">
                <a:schemeClr val="dk1"/>
              </a:lnRef>
              <a:fillRef idx="0">
                <a:schemeClr val="dk1"/>
              </a:fillRef>
              <a:effectRef idx="0">
                <a:schemeClr val="dk1"/>
              </a:effectRef>
              <a:fontRef idx="minor">
                <a:schemeClr val="tx1"/>
              </a:fontRef>
            </p:style>
          </p:cxnSp>
        </p:grpSp>
        <p:cxnSp>
          <p:nvCxnSpPr>
            <p:cNvPr id="35" name="直線コネクタ 34"/>
            <p:cNvCxnSpPr/>
            <p:nvPr/>
          </p:nvCxnSpPr>
          <p:spPr>
            <a:xfrm>
              <a:off x="6083386"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6" name="直線コネクタ 35"/>
            <p:cNvCxnSpPr/>
            <p:nvPr/>
          </p:nvCxnSpPr>
          <p:spPr>
            <a:xfrm>
              <a:off x="6020308"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6235786"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6172708"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5817096"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a:off x="5754018"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5969497"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2" name="直線コネクタ 41"/>
            <p:cNvCxnSpPr/>
            <p:nvPr/>
          </p:nvCxnSpPr>
          <p:spPr>
            <a:xfrm>
              <a:off x="5906418"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3" name="直線コネクタ 42"/>
            <p:cNvCxnSpPr/>
            <p:nvPr/>
          </p:nvCxnSpPr>
          <p:spPr>
            <a:xfrm>
              <a:off x="5610820"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a:off x="5700142" y="4220762"/>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6083386"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a:xfrm>
              <a:off x="6020308"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7" name="直線コネクタ 46"/>
            <p:cNvCxnSpPr/>
            <p:nvPr/>
          </p:nvCxnSpPr>
          <p:spPr>
            <a:xfrm>
              <a:off x="6235786"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a:xfrm>
              <a:off x="6172708"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9" name="直線コネクタ 48"/>
            <p:cNvCxnSpPr/>
            <p:nvPr/>
          </p:nvCxnSpPr>
          <p:spPr>
            <a:xfrm>
              <a:off x="5817096"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a:xfrm>
              <a:off x="5754018"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a:off x="5969496"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2" name="直線コネクタ 51"/>
            <p:cNvCxnSpPr/>
            <p:nvPr/>
          </p:nvCxnSpPr>
          <p:spPr>
            <a:xfrm>
              <a:off x="5906418"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a:off x="5610820"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5700142"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a:off x="6083386"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6020308"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a:off x="6235786"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a:off x="6172708"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a:off x="5817096"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a:xfrm>
              <a:off x="5754018"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5969496"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2" name="直線コネクタ 61"/>
            <p:cNvCxnSpPr/>
            <p:nvPr/>
          </p:nvCxnSpPr>
          <p:spPr>
            <a:xfrm>
              <a:off x="5906418"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a:xfrm>
              <a:off x="5610820"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a:off x="5700142" y="4866649"/>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5" name="直線コネクタ 64"/>
            <p:cNvCxnSpPr/>
            <p:nvPr/>
          </p:nvCxnSpPr>
          <p:spPr>
            <a:xfrm>
              <a:off x="6345037"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6" name="直線コネクタ 65"/>
            <p:cNvCxnSpPr/>
            <p:nvPr/>
          </p:nvCxnSpPr>
          <p:spPr>
            <a:xfrm>
              <a:off x="6281959"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a:off x="6497437"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a:xfrm>
              <a:off x="6434359" y="4535581"/>
              <a:ext cx="0" cy="153307"/>
            </a:xfrm>
            <a:prstGeom prst="line">
              <a:avLst/>
            </a:prstGeom>
            <a:ln>
              <a:prstDash val="dash"/>
            </a:ln>
          </p:spPr>
          <p:style>
            <a:lnRef idx="1">
              <a:schemeClr val="dk1"/>
            </a:lnRef>
            <a:fillRef idx="0">
              <a:schemeClr val="dk1"/>
            </a:fillRef>
            <a:effectRef idx="0">
              <a:schemeClr val="dk1"/>
            </a:effectRef>
            <a:fontRef idx="minor">
              <a:schemeClr val="tx1"/>
            </a:fontRef>
          </p:style>
        </p:cxnSp>
      </p:grpSp>
      <p:sp>
        <p:nvSpPr>
          <p:cNvPr id="76" name="正方形/長方形 75"/>
          <p:cNvSpPr/>
          <p:nvPr/>
        </p:nvSpPr>
        <p:spPr>
          <a:xfrm>
            <a:off x="6054486" y="3702509"/>
            <a:ext cx="1442544" cy="27204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738" dirty="0">
                <a:solidFill>
                  <a:prstClr val="black"/>
                </a:solidFill>
                <a:latin typeface="HG丸ｺﾞｼｯｸM-PRO" panose="020F0600000000000000" pitchFamily="50" charset="-128"/>
                <a:ea typeface="HG丸ｺﾞｼｯｸM-PRO" panose="020F0600000000000000" pitchFamily="50" charset="-128"/>
              </a:rPr>
              <a:t>法令データ提供システム</a:t>
            </a:r>
            <a:endParaRPr lang="en-US" altLang="ja-JP" sz="738" dirty="0">
              <a:solidFill>
                <a:prstClr val="black"/>
              </a:solidFill>
              <a:latin typeface="HG丸ｺﾞｼｯｸM-PRO" panose="020F0600000000000000" pitchFamily="50" charset="-128"/>
              <a:ea typeface="HG丸ｺﾞｼｯｸM-PRO" panose="020F0600000000000000" pitchFamily="50" charset="-128"/>
            </a:endParaRPr>
          </a:p>
        </p:txBody>
      </p:sp>
      <p:sp>
        <p:nvSpPr>
          <p:cNvPr id="77" name="正方形/長方形 76"/>
          <p:cNvSpPr/>
          <p:nvPr/>
        </p:nvSpPr>
        <p:spPr>
          <a:xfrm>
            <a:off x="1814397" y="3303817"/>
            <a:ext cx="1082882" cy="279878"/>
          </a:xfrm>
          <a:prstGeom prst="rect">
            <a:avLst/>
          </a:prstGeom>
          <a:noFill/>
          <a:ln w="25400">
            <a:solidFill>
              <a:srgbClr val="FF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62" dirty="0">
              <a:solidFill>
                <a:prstClr val="black"/>
              </a:solidFill>
            </a:endParaRPr>
          </a:p>
        </p:txBody>
      </p:sp>
      <p:sp>
        <p:nvSpPr>
          <p:cNvPr id="78" name="正方形/長方形 77"/>
          <p:cNvSpPr/>
          <p:nvPr/>
        </p:nvSpPr>
        <p:spPr>
          <a:xfrm>
            <a:off x="4253701" y="4107562"/>
            <a:ext cx="783582" cy="43816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23" dirty="0">
                <a:solidFill>
                  <a:prstClr val="black"/>
                </a:solidFill>
                <a:latin typeface="HG丸ｺﾞｼｯｸM-PRO" panose="020F0600000000000000" pitchFamily="50" charset="-128"/>
                <a:ea typeface="HG丸ｺﾞｼｯｸM-PRO" panose="020F0600000000000000" pitchFamily="50" charset="-128"/>
              </a:rPr>
              <a:t>印刷局に</a:t>
            </a: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923" dirty="0">
                <a:solidFill>
                  <a:prstClr val="black"/>
                </a:solidFill>
                <a:latin typeface="HG丸ｺﾞｼｯｸM-PRO" panose="020F0600000000000000" pitchFamily="50" charset="-128"/>
                <a:ea typeface="HG丸ｺﾞｼｯｸM-PRO" panose="020F0600000000000000" pitchFamily="50" charset="-128"/>
              </a:rPr>
              <a:t>電子入稿</a:t>
            </a:r>
          </a:p>
        </p:txBody>
      </p:sp>
      <p:sp>
        <p:nvSpPr>
          <p:cNvPr id="79" name="正方形/長方形 78"/>
          <p:cNvSpPr/>
          <p:nvPr/>
        </p:nvSpPr>
        <p:spPr>
          <a:xfrm>
            <a:off x="4365866" y="4161496"/>
            <a:ext cx="558772" cy="340385"/>
          </a:xfrm>
          <a:prstGeom prst="rect">
            <a:avLst/>
          </a:prstGeom>
          <a:noFill/>
          <a:ln w="25400">
            <a:solidFill>
              <a:srgbClr val="FF0066"/>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62">
              <a:solidFill>
                <a:prstClr val="black"/>
              </a:solidFill>
            </a:endParaRPr>
          </a:p>
        </p:txBody>
      </p:sp>
      <p:sp>
        <p:nvSpPr>
          <p:cNvPr id="80" name="正方形/長方形 79"/>
          <p:cNvSpPr/>
          <p:nvPr/>
        </p:nvSpPr>
        <p:spPr>
          <a:xfrm>
            <a:off x="6067202" y="3919329"/>
            <a:ext cx="1473008" cy="59878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31" dirty="0">
                <a:solidFill>
                  <a:prstClr val="black"/>
                </a:solidFill>
                <a:latin typeface="HG丸ｺﾞｼｯｸM-PRO" panose="020F0600000000000000" pitchFamily="50" charset="-128"/>
                <a:ea typeface="HG丸ｺﾞｼｯｸM-PRO" panose="020F0600000000000000" pitchFamily="50" charset="-128"/>
              </a:rPr>
              <a:t>   オープンデータ対応 </a:t>
            </a:r>
            <a:endParaRPr lang="en-US" altLang="ja-JP" sz="831" dirty="0">
              <a:solidFill>
                <a:prstClr val="black"/>
              </a:solidFill>
              <a:latin typeface="HG丸ｺﾞｼｯｸM-PRO" panose="020F0600000000000000" pitchFamily="50" charset="-128"/>
              <a:ea typeface="HG丸ｺﾞｼｯｸM-PRO" panose="020F0600000000000000" pitchFamily="50" charset="-128"/>
            </a:endParaRPr>
          </a:p>
          <a:p>
            <a:pPr>
              <a:lnSpc>
                <a:spcPts val="277"/>
              </a:lnSpc>
            </a:pPr>
            <a:endParaRPr lang="en-US" altLang="ja-JP" sz="831" dirty="0">
              <a:solidFill>
                <a:prstClr val="black"/>
              </a:solidFill>
              <a:latin typeface="HG丸ｺﾞｼｯｸM-PRO" panose="020F0600000000000000" pitchFamily="50" charset="-128"/>
              <a:ea typeface="HG丸ｺﾞｼｯｸM-PRO" panose="020F0600000000000000" pitchFamily="50" charset="-128"/>
            </a:endParaRPr>
          </a:p>
          <a:p>
            <a:r>
              <a:rPr lang="en-US" altLang="ja-JP" sz="831" dirty="0">
                <a:solidFill>
                  <a:prstClr val="black"/>
                </a:solidFill>
                <a:latin typeface="HG丸ｺﾞｼｯｸM-PRO" panose="020F0600000000000000" pitchFamily="50" charset="-128"/>
                <a:ea typeface="HG丸ｺﾞｼｯｸM-PRO" panose="020F0600000000000000" pitchFamily="50" charset="-128"/>
              </a:rPr>
              <a:t>(</a:t>
            </a:r>
            <a:r>
              <a:rPr lang="ja-JP" altLang="en-US" sz="831" dirty="0">
                <a:solidFill>
                  <a:prstClr val="black"/>
                </a:solidFill>
                <a:latin typeface="HG丸ｺﾞｼｯｸM-PRO" panose="020F0600000000000000" pitchFamily="50" charset="-128"/>
                <a:ea typeface="HG丸ｺﾞｼｯｸM-PRO" panose="020F0600000000000000" pitchFamily="50" charset="-128"/>
              </a:rPr>
              <a:t>より加工しやすい</a:t>
            </a:r>
            <a:r>
              <a:rPr lang="en-US" altLang="ja-JP" sz="831" dirty="0">
                <a:solidFill>
                  <a:prstClr val="black"/>
                </a:solidFill>
                <a:latin typeface="HG丸ｺﾞｼｯｸM-PRO" panose="020F0600000000000000" pitchFamily="50" charset="-128"/>
                <a:ea typeface="HG丸ｺﾞｼｯｸM-PRO" panose="020F0600000000000000" pitchFamily="50" charset="-128"/>
              </a:rPr>
              <a:t>XML</a:t>
            </a:r>
          </a:p>
          <a:p>
            <a:r>
              <a:rPr lang="en-US" altLang="ja-JP" sz="831" dirty="0">
                <a:solidFill>
                  <a:prstClr val="black"/>
                </a:solidFill>
                <a:latin typeface="HG丸ｺﾞｼｯｸM-PRO" panose="020F0600000000000000" pitchFamily="50" charset="-128"/>
                <a:ea typeface="HG丸ｺﾞｼｯｸM-PRO" panose="020F0600000000000000" pitchFamily="50" charset="-128"/>
              </a:rPr>
              <a:t> </a:t>
            </a:r>
            <a:r>
              <a:rPr lang="ja-JP" altLang="en-US" sz="831" dirty="0">
                <a:solidFill>
                  <a:prstClr val="black"/>
                </a:solidFill>
                <a:latin typeface="HG丸ｺﾞｼｯｸM-PRO" panose="020F0600000000000000" pitchFamily="50" charset="-128"/>
                <a:ea typeface="HG丸ｺﾞｼｯｸM-PRO" panose="020F0600000000000000" pitchFamily="50" charset="-128"/>
              </a:rPr>
              <a:t>形式による 提供</a:t>
            </a:r>
            <a:r>
              <a:rPr lang="en-US" altLang="ja-JP" sz="831" dirty="0" smtClean="0">
                <a:solidFill>
                  <a:prstClr val="black"/>
                </a:solidFill>
                <a:latin typeface="HG丸ｺﾞｼｯｸM-PRO" panose="020F0600000000000000" pitchFamily="50" charset="-128"/>
                <a:ea typeface="HG丸ｺﾞｼｯｸM-PRO" panose="020F0600000000000000" pitchFamily="50" charset="-128"/>
              </a:rPr>
              <a:t>)</a:t>
            </a:r>
          </a:p>
          <a:p>
            <a:r>
              <a:rPr lang="ja-JP" altLang="en-US" sz="831" dirty="0" smtClean="0">
                <a:solidFill>
                  <a:prstClr val="black"/>
                </a:solidFill>
                <a:latin typeface="HG丸ｺﾞｼｯｸM-PRO" panose="020F0600000000000000" pitchFamily="50" charset="-128"/>
                <a:ea typeface="HG丸ｺﾞｼｯｸM-PRO" panose="020F0600000000000000" pitchFamily="50" charset="-128"/>
              </a:rPr>
              <a:t>　　　 平成</a:t>
            </a:r>
            <a:r>
              <a:rPr lang="en-US" altLang="ja-JP" sz="831" dirty="0" smtClean="0">
                <a:solidFill>
                  <a:prstClr val="black"/>
                </a:solidFill>
                <a:latin typeface="HG丸ｺﾞｼｯｸM-PRO" panose="020F0600000000000000" pitchFamily="50" charset="-128"/>
                <a:ea typeface="HG丸ｺﾞｼｯｸM-PRO" panose="020F0600000000000000" pitchFamily="50" charset="-128"/>
              </a:rPr>
              <a:t>29</a:t>
            </a:r>
            <a:r>
              <a:rPr lang="ja-JP" altLang="en-US" sz="831" dirty="0" smtClean="0">
                <a:solidFill>
                  <a:prstClr val="black"/>
                </a:solidFill>
                <a:latin typeface="HG丸ｺﾞｼｯｸM-PRO" panose="020F0600000000000000" pitchFamily="50" charset="-128"/>
                <a:ea typeface="HG丸ｺﾞｼｯｸM-PRO" panose="020F0600000000000000" pitchFamily="50" charset="-128"/>
              </a:rPr>
              <a:t>年度早期</a:t>
            </a:r>
            <a:endParaRPr lang="ja-JP" altLang="en-US" sz="831" dirty="0">
              <a:solidFill>
                <a:prstClr val="black"/>
              </a:solidFill>
              <a:latin typeface="HG丸ｺﾞｼｯｸM-PRO" panose="020F0600000000000000" pitchFamily="50" charset="-128"/>
              <a:ea typeface="HG丸ｺﾞｼｯｸM-PRO" panose="020F0600000000000000" pitchFamily="50" charset="-128"/>
            </a:endParaRPr>
          </a:p>
        </p:txBody>
      </p:sp>
      <p:sp>
        <p:nvSpPr>
          <p:cNvPr id="81" name="正方形/長方形 80"/>
          <p:cNvSpPr/>
          <p:nvPr/>
        </p:nvSpPr>
        <p:spPr>
          <a:xfrm>
            <a:off x="1616652" y="4466127"/>
            <a:ext cx="253379" cy="3117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77" b="1" dirty="0">
                <a:solidFill>
                  <a:srgbClr val="FF0066"/>
                </a:solidFill>
                <a:latin typeface="HG丸ｺﾞｼｯｸM-PRO" panose="020F0600000000000000" pitchFamily="50" charset="-128"/>
                <a:ea typeface="HG丸ｺﾞｼｯｸM-PRO" panose="020F0600000000000000" pitchFamily="50" charset="-128"/>
              </a:rPr>
              <a:t>①</a:t>
            </a:r>
          </a:p>
        </p:txBody>
      </p:sp>
      <p:sp>
        <p:nvSpPr>
          <p:cNvPr id="82" name="正方形/長方形 81"/>
          <p:cNvSpPr/>
          <p:nvPr/>
        </p:nvSpPr>
        <p:spPr>
          <a:xfrm>
            <a:off x="2865097" y="4486580"/>
            <a:ext cx="253379" cy="27302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77" b="1" dirty="0">
                <a:solidFill>
                  <a:srgbClr val="FF0066"/>
                </a:solidFill>
                <a:latin typeface="HG丸ｺﾞｼｯｸM-PRO" panose="020F0600000000000000" pitchFamily="50" charset="-128"/>
                <a:ea typeface="HG丸ｺﾞｼｯｸM-PRO" panose="020F0600000000000000" pitchFamily="50" charset="-128"/>
              </a:rPr>
              <a:t>②</a:t>
            </a:r>
          </a:p>
        </p:txBody>
      </p:sp>
      <p:sp>
        <p:nvSpPr>
          <p:cNvPr id="83" name="正方形/長方形 82"/>
          <p:cNvSpPr/>
          <p:nvPr/>
        </p:nvSpPr>
        <p:spPr>
          <a:xfrm>
            <a:off x="4311057" y="4498761"/>
            <a:ext cx="253379" cy="26906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77" b="1" dirty="0">
                <a:solidFill>
                  <a:srgbClr val="FF0066"/>
                </a:solidFill>
                <a:latin typeface="HG丸ｺﾞｼｯｸM-PRO" panose="020F0600000000000000" pitchFamily="50" charset="-128"/>
                <a:ea typeface="HG丸ｺﾞｼｯｸM-PRO" panose="020F0600000000000000" pitchFamily="50" charset="-128"/>
              </a:rPr>
              <a:t>③</a:t>
            </a:r>
          </a:p>
        </p:txBody>
      </p:sp>
      <p:sp>
        <p:nvSpPr>
          <p:cNvPr id="84" name="正方形/長方形 83"/>
          <p:cNvSpPr/>
          <p:nvPr/>
        </p:nvSpPr>
        <p:spPr>
          <a:xfrm>
            <a:off x="6631260" y="4494175"/>
            <a:ext cx="253379" cy="27302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77" b="1" dirty="0">
                <a:solidFill>
                  <a:srgbClr val="FF0066"/>
                </a:solidFill>
                <a:latin typeface="HG丸ｺﾞｼｯｸM-PRO" panose="020F0600000000000000" pitchFamily="50" charset="-128"/>
                <a:ea typeface="HG丸ｺﾞｼｯｸM-PRO" panose="020F0600000000000000" pitchFamily="50" charset="-128"/>
              </a:rPr>
              <a:t>⑤</a:t>
            </a:r>
          </a:p>
        </p:txBody>
      </p:sp>
      <p:sp>
        <p:nvSpPr>
          <p:cNvPr id="85" name="角丸四角形 191"/>
          <p:cNvSpPr/>
          <p:nvPr/>
        </p:nvSpPr>
        <p:spPr>
          <a:xfrm>
            <a:off x="6107896" y="3051476"/>
            <a:ext cx="1271401" cy="212018"/>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法令データの公表</a:t>
            </a:r>
          </a:p>
        </p:txBody>
      </p:sp>
      <p:sp>
        <p:nvSpPr>
          <p:cNvPr id="86" name="角丸四角形 192"/>
          <p:cNvSpPr/>
          <p:nvPr/>
        </p:nvSpPr>
        <p:spPr>
          <a:xfrm>
            <a:off x="3333869" y="3043471"/>
            <a:ext cx="853500" cy="216445"/>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成立・決定</a:t>
            </a:r>
          </a:p>
        </p:txBody>
      </p:sp>
      <p:sp>
        <p:nvSpPr>
          <p:cNvPr id="87" name="角丸四角形 193"/>
          <p:cNvSpPr/>
          <p:nvPr/>
        </p:nvSpPr>
        <p:spPr>
          <a:xfrm>
            <a:off x="5027838" y="3045116"/>
            <a:ext cx="867486" cy="216445"/>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015" dirty="0">
                <a:solidFill>
                  <a:prstClr val="black"/>
                </a:solidFill>
                <a:latin typeface="HG丸ｺﾞｼｯｸM-PRO" panose="020F0600000000000000" pitchFamily="50" charset="-128"/>
                <a:ea typeface="HG丸ｺﾞｼｯｸM-PRO" panose="020F0600000000000000" pitchFamily="50" charset="-128"/>
              </a:rPr>
              <a:t>公布・施行</a:t>
            </a:r>
          </a:p>
        </p:txBody>
      </p:sp>
      <p:sp>
        <p:nvSpPr>
          <p:cNvPr id="88" name="右矢印 194"/>
          <p:cNvSpPr/>
          <p:nvPr/>
        </p:nvSpPr>
        <p:spPr>
          <a:xfrm>
            <a:off x="4577221" y="3748799"/>
            <a:ext cx="266955" cy="31855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89" name="テキスト ボックス 88"/>
          <p:cNvSpPr txBox="1"/>
          <p:nvPr/>
        </p:nvSpPr>
        <p:spPr>
          <a:xfrm>
            <a:off x="7097563" y="5206610"/>
            <a:ext cx="1983362" cy="546945"/>
          </a:xfrm>
          <a:prstGeom prst="rect">
            <a:avLst/>
          </a:prstGeom>
          <a:noFill/>
        </p:spPr>
        <p:txBody>
          <a:bodyPr wrap="square" rtlCol="0">
            <a:spAutoFit/>
          </a:bodyPr>
          <a:lstStyle/>
          <a:p>
            <a:r>
              <a:rPr lang="en-US" altLang="ja-JP" sz="2954" dirty="0">
                <a:solidFill>
                  <a:prstClr val="black"/>
                </a:solidFill>
                <a:latin typeface="HGS創英角ｺﾞｼｯｸUB" panose="020B0900000000000000" pitchFamily="50" charset="-128"/>
                <a:ea typeface="HGS創英角ｺﾞｼｯｸUB" panose="020B0900000000000000" pitchFamily="50" charset="-128"/>
              </a:rPr>
              <a:t>e-LAWS</a:t>
            </a:r>
            <a:endParaRPr lang="ja-JP" altLang="en-US" sz="2954"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90" name="テキスト ボックス 89"/>
          <p:cNvSpPr txBox="1"/>
          <p:nvPr/>
        </p:nvSpPr>
        <p:spPr>
          <a:xfrm>
            <a:off x="2850012" y="4801108"/>
            <a:ext cx="3107144" cy="262829"/>
          </a:xfrm>
          <a:prstGeom prst="rect">
            <a:avLst/>
          </a:prstGeom>
          <a:noFill/>
        </p:spPr>
        <p:txBody>
          <a:bodyPr wrap="square" rtlCol="0">
            <a:spAutoFit/>
          </a:bodyPr>
          <a:lstStyle/>
          <a:p>
            <a:pPr algn="dist"/>
            <a:r>
              <a:rPr lang="ja-JP" altLang="en-US" sz="1108" dirty="0">
                <a:solidFill>
                  <a:prstClr val="black"/>
                </a:solidFill>
                <a:latin typeface="HG丸ｺﾞｼｯｸM-PRO" panose="020F0600000000000000" pitchFamily="50" charset="-128"/>
                <a:ea typeface="HG丸ｺﾞｼｯｸM-PRO" panose="020F0600000000000000" pitchFamily="50" charset="-128"/>
              </a:rPr>
              <a:t>法案作成から公表までの一連の過程を電子化</a:t>
            </a:r>
            <a:r>
              <a:rPr lang="ja-JP" altLang="en-US" sz="1108" dirty="0">
                <a:solidFill>
                  <a:prstClr val="black"/>
                </a:solidFill>
              </a:rPr>
              <a:t>　</a:t>
            </a:r>
          </a:p>
        </p:txBody>
      </p:sp>
      <p:sp>
        <p:nvSpPr>
          <p:cNvPr id="91" name="正方形/長方形 90"/>
          <p:cNvSpPr/>
          <p:nvPr/>
        </p:nvSpPr>
        <p:spPr>
          <a:xfrm>
            <a:off x="829542" y="6166398"/>
            <a:ext cx="7872769" cy="348109"/>
          </a:xfrm>
          <a:prstGeom prst="rect">
            <a:avLst/>
          </a:prstGeom>
        </p:spPr>
        <p:txBody>
          <a:bodyPr wrap="square">
            <a:spAutoFit/>
          </a:bodyPr>
          <a:lstStyle/>
          <a:p>
            <a:r>
              <a:rPr lang="ja-JP" altLang="en-US" sz="1662" dirty="0">
                <a:solidFill>
                  <a:prstClr val="black"/>
                </a:solidFill>
              </a:rPr>
              <a:t> </a:t>
            </a:r>
            <a:r>
              <a:rPr lang="en-US" altLang="ja-JP" sz="1108" dirty="0">
                <a:solidFill>
                  <a:prstClr val="black"/>
                </a:solidFill>
                <a:latin typeface="ＭＳ Ｐゴシック"/>
              </a:rPr>
              <a:t>(</a:t>
            </a:r>
            <a:r>
              <a:rPr lang="ja-JP" altLang="en-US" sz="1108" dirty="0">
                <a:solidFill>
                  <a:prstClr val="black"/>
                </a:solidFill>
                <a:latin typeface="ＭＳ Ｐゴシック"/>
              </a:rPr>
              <a:t>注</a:t>
            </a:r>
            <a:r>
              <a:rPr lang="en-US" altLang="ja-JP" sz="1108" dirty="0">
                <a:solidFill>
                  <a:prstClr val="black"/>
                </a:solidFill>
                <a:latin typeface="ＭＳ Ｐゴシック"/>
              </a:rPr>
              <a:t>)</a:t>
            </a:r>
            <a:r>
              <a:rPr lang="ja-JP" altLang="en-US" sz="1108" dirty="0">
                <a:solidFill>
                  <a:prstClr val="black"/>
                </a:solidFill>
                <a:latin typeface="ＭＳ Ｐゴシック"/>
              </a:rPr>
              <a:t>　「</a:t>
            </a:r>
            <a:r>
              <a:rPr lang="en-US" altLang="ja-JP" sz="1108" dirty="0">
                <a:solidFill>
                  <a:prstClr val="black"/>
                </a:solidFill>
                <a:latin typeface="ＭＳ Ｐゴシック"/>
              </a:rPr>
              <a:t>e-LAWS</a:t>
            </a:r>
            <a:r>
              <a:rPr lang="ja-JP" altLang="en-US" sz="1108" dirty="0">
                <a:solidFill>
                  <a:prstClr val="black"/>
                </a:solidFill>
                <a:latin typeface="ＭＳ Ｐゴシック"/>
              </a:rPr>
              <a:t>」とは、法制執務業務支援システム（</a:t>
            </a:r>
            <a:r>
              <a:rPr lang="en-US" altLang="ja-JP" sz="1108" dirty="0">
                <a:solidFill>
                  <a:prstClr val="black"/>
                </a:solidFill>
                <a:latin typeface="ＭＳ Ｐゴシック"/>
              </a:rPr>
              <a:t>e</a:t>
            </a:r>
            <a:r>
              <a:rPr lang="ja-JP" altLang="en-US" sz="1108" dirty="0">
                <a:solidFill>
                  <a:prstClr val="black"/>
                </a:solidFill>
                <a:latin typeface="ＭＳ Ｐゴシック"/>
              </a:rPr>
              <a:t>－</a:t>
            </a:r>
            <a:r>
              <a:rPr lang="en-US" altLang="ja-JP" sz="1108" dirty="0">
                <a:solidFill>
                  <a:prstClr val="black"/>
                </a:solidFill>
                <a:latin typeface="ＭＳ Ｐゴシック"/>
              </a:rPr>
              <a:t>Legislative Activity and Work Support System</a:t>
            </a:r>
            <a:r>
              <a:rPr lang="ja-JP" altLang="en-US" sz="1108" dirty="0">
                <a:solidFill>
                  <a:prstClr val="black"/>
                </a:solidFill>
                <a:latin typeface="ＭＳ Ｐゴシック"/>
              </a:rPr>
              <a:t>）の頭文字を取った略称</a:t>
            </a:r>
          </a:p>
        </p:txBody>
      </p:sp>
      <p:sp>
        <p:nvSpPr>
          <p:cNvPr id="92" name="上矢印 198"/>
          <p:cNvSpPr/>
          <p:nvPr/>
        </p:nvSpPr>
        <p:spPr>
          <a:xfrm rot="10800000">
            <a:off x="5569804" y="5530482"/>
            <a:ext cx="185496" cy="241646"/>
          </a:xfrm>
          <a:prstGeom prst="upArrow">
            <a:avLst>
              <a:gd name="adj1" fmla="val 50000"/>
              <a:gd name="adj2" fmla="val 54164"/>
            </a:avLst>
          </a:prstGeom>
          <a:solidFill>
            <a:srgbClr val="FF6699"/>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black"/>
              </a:solidFill>
            </a:endParaRPr>
          </a:p>
        </p:txBody>
      </p:sp>
      <p:sp>
        <p:nvSpPr>
          <p:cNvPr id="93" name="テキスト ボックス 92"/>
          <p:cNvSpPr txBox="1"/>
          <p:nvPr/>
        </p:nvSpPr>
        <p:spPr>
          <a:xfrm>
            <a:off x="133125" y="3714345"/>
            <a:ext cx="1369644" cy="958660"/>
          </a:xfrm>
          <a:prstGeom prst="wedgeRectCallout">
            <a:avLst>
              <a:gd name="adj1" fmla="val 90804"/>
              <a:gd name="adj2" fmla="val -27294"/>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a:buFont typeface="Wingdings" panose="05000000000000000000" pitchFamily="2" charset="2"/>
              <a:buChar char="l"/>
            </a:pP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923"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p:txBody>
      </p:sp>
      <p:sp>
        <p:nvSpPr>
          <p:cNvPr id="94" name="右矢印 200"/>
          <p:cNvSpPr/>
          <p:nvPr/>
        </p:nvSpPr>
        <p:spPr>
          <a:xfrm rot="5400000">
            <a:off x="2393649" y="3607662"/>
            <a:ext cx="131520" cy="10550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95" name="テキスト ボックス 94"/>
          <p:cNvSpPr txBox="1"/>
          <p:nvPr/>
        </p:nvSpPr>
        <p:spPr>
          <a:xfrm>
            <a:off x="4213649" y="3290577"/>
            <a:ext cx="838890" cy="504000"/>
          </a:xfrm>
          <a:prstGeom prst="wedgeRectCallout">
            <a:avLst>
              <a:gd name="adj1" fmla="val -29458"/>
              <a:gd name="adj2" fmla="val 137518"/>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a:p>
            <a:endParaRPr lang="ja-JP" altLang="en-US" sz="1108" dirty="0">
              <a:solidFill>
                <a:prstClr val="black"/>
              </a:solidFill>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4130527" y="3256895"/>
            <a:ext cx="1020213" cy="560923"/>
          </a:xfrm>
          <a:prstGeom prst="rect">
            <a:avLst/>
          </a:prstGeom>
          <a:noFill/>
        </p:spPr>
        <p:txBody>
          <a:bodyPr wrap="square" rtlCol="0">
            <a:spAutoFit/>
          </a:bodyPr>
          <a:lstStyle/>
          <a:p>
            <a:pPr marL="158265" indent="-158265">
              <a:buFont typeface="Wingdings" panose="05000000000000000000" pitchFamily="2" charset="2"/>
              <a:buChar char="l"/>
            </a:pPr>
            <a:r>
              <a:rPr lang="ja-JP" altLang="en-US" sz="1015" dirty="0">
                <a:solidFill>
                  <a:prstClr val="black"/>
                </a:solidFill>
                <a:latin typeface="HG丸ｺﾞｼｯｸM-PRO" panose="020F0600000000000000" pitchFamily="50" charset="-128"/>
                <a:ea typeface="HG丸ｺﾞｼｯｸM-PRO" panose="020F0600000000000000" pitchFamily="50" charset="-128"/>
              </a:rPr>
              <a:t>官報</a:t>
            </a:r>
            <a:r>
              <a:rPr lang="ja-JP" altLang="en-US" sz="1015" dirty="0" smtClean="0">
                <a:solidFill>
                  <a:prstClr val="black"/>
                </a:solidFill>
                <a:latin typeface="HG丸ｺﾞｼｯｸM-PRO" panose="020F0600000000000000" pitchFamily="50" charset="-128"/>
                <a:ea typeface="HG丸ｺﾞｼｯｸM-PRO" panose="020F0600000000000000" pitchFamily="50" charset="-128"/>
              </a:rPr>
              <a:t>入稿が主</a:t>
            </a:r>
            <a:r>
              <a:rPr lang="ja-JP" altLang="en-US" sz="1015" dirty="0">
                <a:solidFill>
                  <a:prstClr val="black"/>
                </a:solidFill>
                <a:latin typeface="HG丸ｺﾞｼｯｸM-PRO" panose="020F0600000000000000" pitchFamily="50" charset="-128"/>
                <a:ea typeface="HG丸ｺﾞｼｯｸM-PRO" panose="020F0600000000000000" pitchFamily="50" charset="-128"/>
              </a:rPr>
              <a:t>に紙媒体だった。</a:t>
            </a:r>
          </a:p>
        </p:txBody>
      </p:sp>
      <p:sp>
        <p:nvSpPr>
          <p:cNvPr id="97" name="テキスト ボックス 96"/>
          <p:cNvSpPr txBox="1"/>
          <p:nvPr/>
        </p:nvSpPr>
        <p:spPr>
          <a:xfrm>
            <a:off x="7551322" y="3733629"/>
            <a:ext cx="1498303" cy="944810"/>
          </a:xfrm>
          <a:prstGeom prst="wedgeRectCallout">
            <a:avLst>
              <a:gd name="adj1" fmla="val -64316"/>
              <a:gd name="adj2" fmla="val 1499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a:buFont typeface="Wingdings" panose="05000000000000000000" pitchFamily="2" charset="2"/>
              <a:buChar char="l"/>
            </a:pPr>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endParaRPr lang="en-US" altLang="ja-JP" sz="1108" dirty="0">
              <a:solidFill>
                <a:prstClr val="black"/>
              </a:solidFill>
              <a:latin typeface="HG丸ｺﾞｼｯｸM-PRO" panose="020F0600000000000000" pitchFamily="50" charset="-128"/>
              <a:ea typeface="HG丸ｺﾞｼｯｸM-PRO" panose="020F0600000000000000" pitchFamily="50" charset="-128"/>
            </a:endParaRPr>
          </a:p>
        </p:txBody>
      </p:sp>
      <p:sp>
        <p:nvSpPr>
          <p:cNvPr id="98" name="テキスト ボックス 97"/>
          <p:cNvSpPr txBox="1"/>
          <p:nvPr/>
        </p:nvSpPr>
        <p:spPr>
          <a:xfrm>
            <a:off x="7506443" y="3776466"/>
            <a:ext cx="1796512" cy="924612"/>
          </a:xfrm>
          <a:prstGeom prst="rect">
            <a:avLst/>
          </a:prstGeom>
          <a:noFill/>
        </p:spPr>
        <p:txBody>
          <a:bodyPr wrap="square" rtlCol="0">
            <a:spAutoFit/>
          </a:bodyPr>
          <a:lstStyle/>
          <a:p>
            <a:pPr marL="158265" indent="-158265">
              <a:buFont typeface="Wingdings" panose="05000000000000000000" pitchFamily="2" charset="2"/>
              <a:buChar char="l"/>
            </a:pPr>
            <a:r>
              <a:rPr lang="ja-JP" altLang="en-US" sz="1015" dirty="0">
                <a:solidFill>
                  <a:prstClr val="black"/>
                </a:solidFill>
                <a:latin typeface="HG丸ｺﾞｼｯｸM-PRO" panose="020F0600000000000000" pitchFamily="50" charset="-128"/>
                <a:ea typeface="HG丸ｺﾞｼｯｸM-PRO" panose="020F0600000000000000" pitchFamily="50" charset="-128"/>
              </a:rPr>
              <a:t>所管府省が確認した</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a:p>
            <a:r>
              <a:rPr lang="ja-JP" altLang="en-US" sz="1015" dirty="0">
                <a:solidFill>
                  <a:prstClr val="black"/>
                </a:solidFill>
                <a:latin typeface="HG丸ｺﾞｼｯｸM-PRO" panose="020F0600000000000000" pitchFamily="50" charset="-128"/>
                <a:ea typeface="HG丸ｺﾞｼｯｸM-PRO" panose="020F0600000000000000" pitchFamily="50" charset="-128"/>
              </a:rPr>
              <a:t>  法令データがなかった。</a:t>
            </a:r>
          </a:p>
          <a:p>
            <a:pPr>
              <a:lnSpc>
                <a:spcPts val="369"/>
              </a:lnSpc>
            </a:pPr>
            <a:endParaRPr lang="ja-JP" altLang="en-US" sz="1015" dirty="0">
              <a:solidFill>
                <a:prstClr val="black"/>
              </a:solidFill>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r>
              <a:rPr lang="ja-JP" altLang="en-US" sz="1015" dirty="0">
                <a:solidFill>
                  <a:prstClr val="black"/>
                </a:solidFill>
                <a:latin typeface="HG丸ｺﾞｼｯｸM-PRO" panose="020F0600000000000000" pitchFamily="50" charset="-128"/>
                <a:ea typeface="HG丸ｺﾞｼｯｸM-PRO" panose="020F0600000000000000" pitchFamily="50" charset="-128"/>
              </a:rPr>
              <a:t>表示のみの</a:t>
            </a:r>
            <a:r>
              <a:rPr lang="en-US" altLang="ja-JP" sz="1015" dirty="0">
                <a:solidFill>
                  <a:prstClr val="black"/>
                </a:solidFill>
                <a:latin typeface="ＭＳ Ｐゴシック"/>
              </a:rPr>
              <a:t>HTML</a:t>
            </a:r>
            <a:r>
              <a:rPr lang="ja-JP" altLang="en-US" sz="1015" dirty="0">
                <a:solidFill>
                  <a:prstClr val="black"/>
                </a:solidFill>
                <a:latin typeface="HG丸ｺﾞｼｯｸM-PRO" panose="020F0600000000000000" pitchFamily="50" charset="-128"/>
                <a:ea typeface="HG丸ｺﾞｼｯｸM-PRO" panose="020F0600000000000000" pitchFamily="50" charset="-128"/>
              </a:rPr>
              <a:t>形式</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a:p>
            <a:r>
              <a:rPr lang="ja-JP" altLang="en-US" sz="1015" dirty="0">
                <a:solidFill>
                  <a:prstClr val="black"/>
                </a:solidFill>
                <a:latin typeface="HG丸ｺﾞｼｯｸM-PRO" panose="020F0600000000000000" pitchFamily="50" charset="-128"/>
                <a:ea typeface="HG丸ｺﾞｼｯｸM-PRO" panose="020F0600000000000000" pitchFamily="50" charset="-128"/>
              </a:rPr>
              <a:t> での提供のため、加工</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a:p>
            <a:r>
              <a:rPr lang="en-US" altLang="ja-JP" sz="1015" dirty="0">
                <a:solidFill>
                  <a:prstClr val="black"/>
                </a:solidFill>
                <a:latin typeface="HG丸ｺﾞｼｯｸM-PRO" panose="020F0600000000000000" pitchFamily="50" charset="-128"/>
                <a:ea typeface="HG丸ｺﾞｼｯｸM-PRO" panose="020F0600000000000000" pitchFamily="50" charset="-128"/>
              </a:rPr>
              <a:t> </a:t>
            </a:r>
            <a:r>
              <a:rPr lang="ja-JP" altLang="en-US" sz="1015" dirty="0">
                <a:solidFill>
                  <a:prstClr val="black"/>
                </a:solidFill>
                <a:latin typeface="HG丸ｺﾞｼｯｸM-PRO" panose="020F0600000000000000" pitchFamily="50" charset="-128"/>
                <a:ea typeface="HG丸ｺﾞｼｯｸM-PRO" panose="020F0600000000000000" pitchFamily="50" charset="-128"/>
              </a:rPr>
              <a:t>しにくかった。</a:t>
            </a:r>
            <a:endParaRPr lang="en-US" altLang="ja-JP" sz="1015" dirty="0">
              <a:solidFill>
                <a:prstClr val="black"/>
              </a:solidFill>
              <a:latin typeface="HG丸ｺﾞｼｯｸM-PRO" panose="020F0600000000000000" pitchFamily="50" charset="-128"/>
              <a:ea typeface="HG丸ｺﾞｼｯｸM-PRO" panose="020F0600000000000000" pitchFamily="50" charset="-128"/>
            </a:endParaRPr>
          </a:p>
        </p:txBody>
      </p:sp>
      <p:sp>
        <p:nvSpPr>
          <p:cNvPr id="99" name="右矢印 205"/>
          <p:cNvSpPr/>
          <p:nvPr/>
        </p:nvSpPr>
        <p:spPr>
          <a:xfrm rot="5400000">
            <a:off x="2392950" y="4196344"/>
            <a:ext cx="131520" cy="10550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100" name="右矢印 206"/>
          <p:cNvSpPr/>
          <p:nvPr/>
        </p:nvSpPr>
        <p:spPr>
          <a:xfrm rot="5400000">
            <a:off x="2388142" y="4460797"/>
            <a:ext cx="131520" cy="10550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101" name="正方形/長方形 100"/>
          <p:cNvSpPr/>
          <p:nvPr/>
        </p:nvSpPr>
        <p:spPr>
          <a:xfrm>
            <a:off x="2043163" y="4282192"/>
            <a:ext cx="846726" cy="20802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969" dirty="0">
                <a:solidFill>
                  <a:prstClr val="black"/>
                </a:solidFill>
                <a:latin typeface="HG丸ｺﾞｼｯｸM-PRO" panose="020F0600000000000000" pitchFamily="50" charset="-128"/>
                <a:ea typeface="HG丸ｺﾞｼｯｸM-PRO" panose="020F0600000000000000" pitchFamily="50" charset="-128"/>
              </a:rPr>
              <a:t>担当者確認</a:t>
            </a:r>
          </a:p>
        </p:txBody>
      </p:sp>
      <p:sp>
        <p:nvSpPr>
          <p:cNvPr id="102" name="右矢印 208"/>
          <p:cNvSpPr/>
          <p:nvPr/>
        </p:nvSpPr>
        <p:spPr>
          <a:xfrm>
            <a:off x="5833831" y="3750929"/>
            <a:ext cx="266955" cy="31855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103" name="右矢印 209"/>
          <p:cNvSpPr/>
          <p:nvPr/>
        </p:nvSpPr>
        <p:spPr>
          <a:xfrm>
            <a:off x="3020213" y="3748099"/>
            <a:ext cx="266955" cy="318554"/>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62">
              <a:solidFill>
                <a:prstClr val="black"/>
              </a:solidFill>
            </a:endParaRPr>
          </a:p>
        </p:txBody>
      </p:sp>
      <p:sp>
        <p:nvSpPr>
          <p:cNvPr id="104" name="正方形/長方形 103"/>
          <p:cNvSpPr/>
          <p:nvPr/>
        </p:nvSpPr>
        <p:spPr>
          <a:xfrm>
            <a:off x="65932" y="3729459"/>
            <a:ext cx="1544513" cy="937436"/>
          </a:xfrm>
          <a:prstGeom prst="rect">
            <a:avLst/>
          </a:prstGeom>
        </p:spPr>
        <p:txBody>
          <a:bodyPr wrap="square">
            <a:spAutoFit/>
          </a:bodyPr>
          <a:lstStyle/>
          <a:p>
            <a:pPr marL="158265" indent="-158265">
              <a:buFont typeface="Wingdings" panose="05000000000000000000" pitchFamily="2" charset="2"/>
              <a:buChar char="l"/>
            </a:pPr>
            <a:r>
              <a:rPr lang="ja-JP" altLang="en-US" sz="1015" dirty="0">
                <a:latin typeface="HG丸ｺﾞｼｯｸM-PRO" panose="020F0600000000000000" pitchFamily="50" charset="-128"/>
                <a:ea typeface="HG丸ｺﾞｼｯｸM-PRO" panose="020F0600000000000000" pitchFamily="50" charset="-128"/>
              </a:rPr>
              <a:t>改め文作成のルール</a:t>
            </a:r>
            <a:endParaRPr lang="en-US" altLang="ja-JP" sz="1015" dirty="0">
              <a:latin typeface="HG丸ｺﾞｼｯｸM-PRO" panose="020F0600000000000000" pitchFamily="50" charset="-128"/>
              <a:ea typeface="HG丸ｺﾞｼｯｸM-PRO" panose="020F0600000000000000" pitchFamily="50" charset="-128"/>
            </a:endParaRPr>
          </a:p>
          <a:p>
            <a:r>
              <a:rPr lang="ja-JP" altLang="en-US" sz="1015" dirty="0">
                <a:latin typeface="HG丸ｺﾞｼｯｸM-PRO" panose="020F0600000000000000" pitchFamily="50" charset="-128"/>
                <a:ea typeface="HG丸ｺﾞｼｯｸM-PRO" panose="020F0600000000000000" pitchFamily="50" charset="-128"/>
              </a:rPr>
              <a:t>   の習得が大変だった。</a:t>
            </a:r>
          </a:p>
          <a:p>
            <a:pPr marL="158265" indent="-158265">
              <a:lnSpc>
                <a:spcPts val="462"/>
              </a:lnSpc>
              <a:buFont typeface="Wingdings" panose="05000000000000000000" pitchFamily="2" charset="2"/>
              <a:buChar char="l"/>
            </a:pPr>
            <a:endParaRPr lang="ja-JP" altLang="en-US" sz="1015" dirty="0">
              <a:latin typeface="HG丸ｺﾞｼｯｸM-PRO" panose="020F0600000000000000" pitchFamily="50" charset="-128"/>
              <a:ea typeface="HG丸ｺﾞｼｯｸM-PRO" panose="020F0600000000000000" pitchFamily="50" charset="-128"/>
            </a:endParaRPr>
          </a:p>
          <a:p>
            <a:pPr marL="158265" indent="-158265">
              <a:buFont typeface="Wingdings" panose="05000000000000000000" pitchFamily="2" charset="2"/>
              <a:buChar char="l"/>
            </a:pPr>
            <a:r>
              <a:rPr lang="ja-JP" altLang="en-US" sz="1015" dirty="0">
                <a:latin typeface="HG丸ｺﾞｼｯｸM-PRO" panose="020F0600000000000000" pitchFamily="50" charset="-128"/>
                <a:ea typeface="HG丸ｺﾞｼｯｸM-PRO" panose="020F0600000000000000" pitchFamily="50" charset="-128"/>
              </a:rPr>
              <a:t>現行日本法規 </a:t>
            </a:r>
            <a:r>
              <a:rPr lang="en-US" altLang="ja-JP" sz="1015" dirty="0">
                <a:latin typeface="HG丸ｺﾞｼｯｸM-PRO" panose="020F0600000000000000" pitchFamily="50" charset="-128"/>
                <a:ea typeface="HG丸ｺﾞｼｯｸM-PRO" panose="020F0600000000000000" pitchFamily="50" charset="-128"/>
              </a:rPr>
              <a:t>(</a:t>
            </a:r>
            <a:r>
              <a:rPr lang="ja-JP" altLang="en-US" sz="1015" dirty="0">
                <a:latin typeface="HG丸ｺﾞｼｯｸM-PRO" panose="020F0600000000000000" pitchFamily="50" charset="-128"/>
                <a:ea typeface="HG丸ｺﾞｼｯｸM-PRO" panose="020F0600000000000000" pitchFamily="50" charset="-128"/>
              </a:rPr>
              <a:t>黒本</a:t>
            </a:r>
            <a:r>
              <a:rPr lang="en-US" altLang="ja-JP" sz="1015" dirty="0">
                <a:latin typeface="HG丸ｺﾞｼｯｸM-PRO" panose="020F0600000000000000" pitchFamily="50" charset="-128"/>
                <a:ea typeface="HG丸ｺﾞｼｯｸM-PRO" panose="020F0600000000000000" pitchFamily="50" charset="-128"/>
              </a:rPr>
              <a:t>)</a:t>
            </a:r>
          </a:p>
          <a:p>
            <a:r>
              <a:rPr lang="ja-JP" altLang="en-US" sz="1015" dirty="0">
                <a:latin typeface="HG丸ｺﾞｼｯｸM-PRO" panose="020F0600000000000000" pitchFamily="50" charset="-128"/>
                <a:ea typeface="HG丸ｺﾞｼｯｸM-PRO" panose="020F0600000000000000" pitchFamily="50" charset="-128"/>
              </a:rPr>
              <a:t>   のコピーを取ら</a:t>
            </a:r>
            <a:r>
              <a:rPr lang="ja-JP" altLang="en-US" sz="1015" dirty="0" err="1">
                <a:latin typeface="HG丸ｺﾞｼｯｸM-PRO" panose="020F0600000000000000" pitchFamily="50" charset="-128"/>
                <a:ea typeface="HG丸ｺﾞｼｯｸM-PRO" panose="020F0600000000000000" pitchFamily="50" charset="-128"/>
              </a:rPr>
              <a:t>なけ</a:t>
            </a:r>
            <a:r>
              <a:rPr lang="ja-JP" altLang="en-US" sz="1015" dirty="0">
                <a:latin typeface="HG丸ｺﾞｼｯｸM-PRO" panose="020F0600000000000000" pitchFamily="50" charset="-128"/>
                <a:ea typeface="HG丸ｺﾞｼｯｸM-PRO" panose="020F0600000000000000" pitchFamily="50" charset="-128"/>
              </a:rPr>
              <a:t>　</a:t>
            </a:r>
            <a:endParaRPr lang="en-US" altLang="ja-JP" sz="1015" dirty="0">
              <a:latin typeface="HG丸ｺﾞｼｯｸM-PRO" panose="020F0600000000000000" pitchFamily="50" charset="-128"/>
              <a:ea typeface="HG丸ｺﾞｼｯｸM-PRO" panose="020F0600000000000000" pitchFamily="50" charset="-128"/>
            </a:endParaRPr>
          </a:p>
          <a:p>
            <a:r>
              <a:rPr lang="ja-JP" altLang="en-US" sz="1015" dirty="0">
                <a:latin typeface="HG丸ｺﾞｼｯｸM-PRO" panose="020F0600000000000000" pitchFamily="50" charset="-128"/>
                <a:ea typeface="HG丸ｺﾞｼｯｸM-PRO" panose="020F0600000000000000" pitchFamily="50" charset="-128"/>
              </a:rPr>
              <a:t>　</a:t>
            </a:r>
            <a:r>
              <a:rPr lang="ja-JP" altLang="en-US" sz="1015" dirty="0" err="1">
                <a:latin typeface="HG丸ｺﾞｼｯｸM-PRO" panose="020F0600000000000000" pitchFamily="50" charset="-128"/>
                <a:ea typeface="HG丸ｺﾞｼｯｸM-PRO" panose="020F0600000000000000" pitchFamily="50" charset="-128"/>
              </a:rPr>
              <a:t>れば</a:t>
            </a:r>
            <a:r>
              <a:rPr lang="ja-JP" altLang="en-US" sz="1015" dirty="0">
                <a:latin typeface="HG丸ｺﾞｼｯｸM-PRO" panose="020F0600000000000000" pitchFamily="50" charset="-128"/>
                <a:ea typeface="HG丸ｺﾞｼｯｸM-PRO" panose="020F0600000000000000" pitchFamily="50" charset="-128"/>
              </a:rPr>
              <a:t>ならなかった。</a:t>
            </a:r>
          </a:p>
        </p:txBody>
      </p:sp>
      <p:pic>
        <p:nvPicPr>
          <p:cNvPr id="105" name="図 104"/>
          <p:cNvPicPr>
            <a:picLocks noChangeAspect="1"/>
          </p:cNvPicPr>
          <p:nvPr/>
        </p:nvPicPr>
        <p:blipFill rotWithShape="1">
          <a:blip r:embed="rId8"/>
          <a:srcRect t="11251" r="6739"/>
          <a:stretch/>
        </p:blipFill>
        <p:spPr>
          <a:xfrm>
            <a:off x="6315043" y="5109912"/>
            <a:ext cx="589916" cy="539386"/>
          </a:xfrm>
          <a:prstGeom prst="rect">
            <a:avLst/>
          </a:prstGeom>
          <a:effectLst/>
        </p:spPr>
      </p:pic>
      <p:sp>
        <p:nvSpPr>
          <p:cNvPr id="2" name="正方形/長方形 1"/>
          <p:cNvSpPr/>
          <p:nvPr/>
        </p:nvSpPr>
        <p:spPr>
          <a:xfrm>
            <a:off x="171260" y="181848"/>
            <a:ext cx="571837" cy="3650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16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参考</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694068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346</Words>
  <Application>Microsoft Office PowerPoint</Application>
  <PresentationFormat>画面に合わせる (4:3)</PresentationFormat>
  <Paragraphs>64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hmaint10</dc:creator>
  <cp:lastModifiedBy>総務省</cp:lastModifiedBy>
  <cp:revision>44</cp:revision>
  <cp:lastPrinted>2016-09-28T09:40:08Z</cp:lastPrinted>
  <dcterms:created xsi:type="dcterms:W3CDTF">2016-09-14T05:38:21Z</dcterms:created>
  <dcterms:modified xsi:type="dcterms:W3CDTF">2016-09-28T10:56:57Z</dcterms:modified>
</cp:coreProperties>
</file>