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6"/>
  </p:notesMasterIdLst>
  <p:sldIdLst>
    <p:sldId id="458" r:id="rId2"/>
    <p:sldId id="459" r:id="rId3"/>
    <p:sldId id="461" r:id="rId4"/>
    <p:sldId id="462" r:id="rId5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64" autoAdjust="0"/>
    <p:restoredTop sz="95873" autoAdjust="0"/>
  </p:normalViewPr>
  <p:slideViewPr>
    <p:cSldViewPr snapToGrid="0">
      <p:cViewPr>
        <p:scale>
          <a:sx n="66" d="100"/>
          <a:sy n="66" d="100"/>
        </p:scale>
        <p:origin x="-1325" y="-5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2016/10/27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2016/10/27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2016/10/27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2016/10/27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2016/10/27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2016/10/27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2016/10/27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2016/10/27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2016/10/27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2016/10/27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2016/10/27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2016/10/27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2016/10/27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69680"/>
            <a:ext cx="9883642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815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0494" y="2764036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601598"/>
              </p:ext>
            </p:extLst>
          </p:nvPr>
        </p:nvGraphicFramePr>
        <p:xfrm>
          <a:off x="200957" y="592666"/>
          <a:ext cx="9504087" cy="2598729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226399"/>
                <a:gridCol w="8277688"/>
              </a:tblGrid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u="sng" dirty="0" smtClean="0"/>
                        <a:t>（株）○○</a:t>
                      </a:r>
                      <a:r>
                        <a:rPr kumimoji="1" lang="ja-JP" altLang="en-US" sz="1600" dirty="0" smtClean="0"/>
                        <a:t>、○○大学、○○市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2864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○○，○○○千円</a:t>
                      </a:r>
                      <a:endParaRPr kumimoji="1" lang="en-US" altLang="ja-JP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（千円未満切り捨てで記載）</a:t>
                      </a: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対象分野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実施地域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32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8733692" y="41728"/>
            <a:ext cx="1092480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様式８－１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06943" y="651360"/>
            <a:ext cx="744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共同提案の場合は、代表提案団体名、共同提案団体名を記載し、代表提案団体名に下線を引くこと。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69680"/>
            <a:ext cx="9883642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815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0494" y="1828800"/>
            <a:ext cx="9151805" cy="3868615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リファレンスモデルの概要を表す図・イラスト等を記載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932862"/>
              </p:ext>
            </p:extLst>
          </p:nvPr>
        </p:nvGraphicFramePr>
        <p:xfrm>
          <a:off x="200957" y="592666"/>
          <a:ext cx="9504087" cy="964329"/>
        </p:xfrm>
        <a:graphic>
          <a:graphicData uri="http://schemas.openxmlformats.org/drawingml/2006/table">
            <a:tbl>
              <a:tblPr bandRow="1">
                <a:tableStyleId>{1FECB4D8-DB02-4DC6-A0A2-4F2EBAE1DC90}</a:tableStyleId>
              </a:tblPr>
              <a:tblGrid>
                <a:gridCol w="1475443"/>
                <a:gridCol w="8028644"/>
              </a:tblGrid>
              <a:tr h="96432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リファレンスモデルの概要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（リファレンスモデルの概要を記載、フォントの大きさは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ポイントとすること。）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8733692" y="41728"/>
            <a:ext cx="1092480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様式８－２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39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69680"/>
            <a:ext cx="9883642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815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海洋</a:t>
            </a:r>
            <a:r>
              <a:rPr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ビッグデータを活用したスマート漁業</a:t>
            </a:r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モデル事業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958311"/>
              </p:ext>
            </p:extLst>
          </p:nvPr>
        </p:nvGraphicFramePr>
        <p:xfrm>
          <a:off x="200957" y="545774"/>
          <a:ext cx="9504087" cy="27012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226399"/>
                <a:gridCol w="8277688"/>
              </a:tblGrid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宮城県東松島市、東北大学、岩手県立大学、早稲田大学、大友水産株式会社、大野電子開発株式会社、</a:t>
                      </a:r>
                      <a:r>
                        <a:rPr kumimoji="1" lang="ja-JP" altLang="en-US" sz="1600" b="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一般社団法人東松島みらいとし機構</a:t>
                      </a:r>
                      <a:r>
                        <a:rPr kumimoji="1"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、株式会社ＫＤＤＩ研究所、株式会社ＫＤＤＩ総研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5322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○○，○○○千円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対象分野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キ．農業、ク．小売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実施地域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noProof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宮城県東松島市浜市沖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432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定置網漁において海洋ビッグデータを活用することで、新しい効率的漁業モデルを実証する。</a:t>
                      </a:r>
                    </a:p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①漁獲モデル：データに裏付けされた効率的な漁業と、獲りたい魚を獲る漁業を実現する。</a:t>
                      </a:r>
                    </a:p>
                    <a:p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②小売モデル：首都圏の個人飲食店を含む小規模飲食店が漁業者に直接、先行予約する新しい海産物産地直送モデルを構築する。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2" name="正方形/長方形 51"/>
          <p:cNvSpPr/>
          <p:nvPr/>
        </p:nvSpPr>
        <p:spPr>
          <a:xfrm>
            <a:off x="5273657" y="3292427"/>
            <a:ext cx="3107308" cy="35225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53" name="正方形/長方形 52"/>
          <p:cNvSpPr/>
          <p:nvPr/>
        </p:nvSpPr>
        <p:spPr>
          <a:xfrm>
            <a:off x="184157" y="3336826"/>
            <a:ext cx="2471188" cy="31251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スマートブイ</a:t>
            </a:r>
            <a:endParaRPr kumimoji="1" lang="ja-JP" altLang="en-US" sz="14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339002" y="3342585"/>
            <a:ext cx="2955497" cy="138499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b="1" u="sng" dirty="0" smtClean="0"/>
              <a:t>スマートブイ開発</a:t>
            </a:r>
            <a:endParaRPr kumimoji="1" lang="en-US" altLang="ja-JP" sz="1200" b="1" u="sng" dirty="0" smtClean="0"/>
          </a:p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効果</a:t>
            </a:r>
            <a:r>
              <a:rPr lang="en-US" altLang="ja-JP" sz="1200" dirty="0" smtClean="0"/>
              <a:t>】</a:t>
            </a:r>
            <a:endParaRPr lang="en-US" altLang="ja-JP" sz="1200" dirty="0"/>
          </a:p>
          <a:p>
            <a:r>
              <a:rPr lang="ja-JP" altLang="en-US" sz="1200" dirty="0" smtClean="0"/>
              <a:t>　・漁場の感覚・暗黙知をデータ化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　・定量的な経営判断</a:t>
            </a:r>
            <a:endParaRPr kumimoji="1" lang="en-US" altLang="ja-JP" sz="1200" dirty="0" smtClean="0"/>
          </a:p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課題</a:t>
            </a:r>
            <a:r>
              <a:rPr kumimoji="1" lang="en-US" altLang="ja-JP" sz="1200" dirty="0" smtClean="0"/>
              <a:t>】</a:t>
            </a:r>
            <a:r>
              <a:rPr kumimoji="1" lang="ja-JP" altLang="en-US" sz="1200" dirty="0" smtClean="0"/>
              <a:t> 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　・</a:t>
            </a:r>
            <a:r>
              <a:rPr kumimoji="1" lang="ja-JP" altLang="en-US" sz="1200" dirty="0" smtClean="0"/>
              <a:t>省電力</a:t>
            </a:r>
            <a:r>
              <a:rPr lang="ja-JP" altLang="en-US" sz="1200" dirty="0"/>
              <a:t>で</a:t>
            </a:r>
            <a:r>
              <a:rPr kumimoji="1" lang="ja-JP" altLang="en-US" sz="1200" dirty="0" smtClean="0"/>
              <a:t>センシング可能なブイの開発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　</a:t>
            </a:r>
            <a:endParaRPr kumimoji="1" lang="en-US" altLang="ja-JP" sz="1200" dirty="0" smtClean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339002" y="4751399"/>
            <a:ext cx="2955497" cy="101566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b="1" u="sng" dirty="0" smtClean="0"/>
              <a:t>漁獲モデル検証</a:t>
            </a:r>
            <a:endParaRPr lang="en-US" altLang="ja-JP" sz="1200" b="1" u="sng" dirty="0"/>
          </a:p>
          <a:p>
            <a:r>
              <a:rPr lang="en-US" altLang="ja-JP" sz="1200" dirty="0"/>
              <a:t>【</a:t>
            </a:r>
            <a:r>
              <a:rPr lang="ja-JP" altLang="en-US" sz="1200" dirty="0"/>
              <a:t>効果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 smtClean="0"/>
              <a:t>　・データに基づいた合理的</a:t>
            </a:r>
            <a:r>
              <a:rPr lang="ja-JP" altLang="en-US" sz="1200" dirty="0"/>
              <a:t>な漁業運営</a:t>
            </a:r>
            <a:endParaRPr lang="en-US" altLang="ja-JP" sz="1200" dirty="0"/>
          </a:p>
          <a:p>
            <a:r>
              <a:rPr lang="en-US" altLang="ja-JP" sz="1200" dirty="0"/>
              <a:t>【</a:t>
            </a:r>
            <a:r>
              <a:rPr lang="ja-JP" altLang="en-US" sz="1200" dirty="0"/>
              <a:t>課題</a:t>
            </a:r>
            <a:r>
              <a:rPr lang="en-US" altLang="ja-JP" sz="1200" dirty="0" smtClean="0"/>
              <a:t>】</a:t>
            </a:r>
          </a:p>
          <a:p>
            <a:r>
              <a:rPr kumimoji="1" lang="ja-JP" altLang="en-US" sz="1200" dirty="0" smtClean="0"/>
              <a:t>　・精度の高い海洋ビッグデータ解析</a:t>
            </a:r>
            <a:endParaRPr kumimoji="1" lang="en-US" altLang="ja-JP" sz="1200" dirty="0" smtClean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339002" y="5784925"/>
            <a:ext cx="2955497" cy="101566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b="1" u="sng" dirty="0" smtClean="0"/>
              <a:t>小売モデル検証</a:t>
            </a:r>
            <a:endParaRPr lang="en-US" altLang="ja-JP" sz="1200" b="1" u="sng" dirty="0" smtClean="0"/>
          </a:p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効果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 smtClean="0"/>
              <a:t>　・（収穫前にも）海の産地直送モデル構築</a:t>
            </a:r>
            <a:endParaRPr lang="en-US" altLang="ja-JP" sz="1200" dirty="0" smtClean="0"/>
          </a:p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課題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　・精度の高い海洋ビッグデータ解析</a:t>
            </a:r>
            <a:endParaRPr kumimoji="1" lang="en-US" altLang="ja-JP" sz="1200" dirty="0" smtClean="0"/>
          </a:p>
        </p:txBody>
      </p:sp>
      <p:sp>
        <p:nvSpPr>
          <p:cNvPr id="57" name="フローチャート: 磁気ディスク 7"/>
          <p:cNvSpPr>
            <a:spLocks noChangeArrowheads="1"/>
          </p:cNvSpPr>
          <p:nvPr/>
        </p:nvSpPr>
        <p:spPr bwMode="auto">
          <a:xfrm>
            <a:off x="184156" y="4489555"/>
            <a:ext cx="3703885" cy="895990"/>
          </a:xfrm>
          <a:prstGeom prst="flowChartMagneticDisk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defTabSz="5921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5921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5921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5921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5921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/>
            <a:endParaRPr lang="en-US" altLang="ja-JP" sz="1400" dirty="0" smtClean="0"/>
          </a:p>
          <a:p>
            <a:pPr algn="ctr" eaLnBrk="1" hangingPunct="1"/>
            <a:r>
              <a:rPr lang="ja-JP" altLang="en-US" sz="1400" dirty="0" smtClean="0"/>
              <a:t>データサーバ</a:t>
            </a:r>
            <a:endParaRPr lang="ja-JP" altLang="en-US" sz="1400" dirty="0"/>
          </a:p>
        </p:txBody>
      </p:sp>
      <p:sp>
        <p:nvSpPr>
          <p:cNvPr id="58" name="フローチャート: 磁気ディスク 7"/>
          <p:cNvSpPr>
            <a:spLocks noChangeArrowheads="1"/>
          </p:cNvSpPr>
          <p:nvPr/>
        </p:nvSpPr>
        <p:spPr bwMode="auto">
          <a:xfrm>
            <a:off x="3973186" y="4489554"/>
            <a:ext cx="1226916" cy="895991"/>
          </a:xfrm>
          <a:prstGeom prst="flowChartMagneticDisk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defTabSz="5921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5921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5921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5921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5921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/>
            <a:endParaRPr lang="en-US" altLang="ja-JP" sz="1400" dirty="0" smtClean="0"/>
          </a:p>
          <a:p>
            <a:pPr algn="ctr" eaLnBrk="1" hangingPunct="1"/>
            <a:r>
              <a:rPr lang="ja-JP" altLang="en-US" sz="1400" dirty="0" smtClean="0"/>
              <a:t>高機能</a:t>
            </a:r>
            <a:endParaRPr lang="en-US" altLang="ja-JP" sz="1400" dirty="0" smtClean="0"/>
          </a:p>
          <a:p>
            <a:pPr algn="ctr" eaLnBrk="1" hangingPunct="1"/>
            <a:r>
              <a:rPr lang="ja-JP" altLang="en-US" sz="1400" dirty="0" smtClean="0"/>
              <a:t>テストベッド</a:t>
            </a:r>
            <a:endParaRPr lang="ja-JP" altLang="en-US" sz="1400" dirty="0"/>
          </a:p>
        </p:txBody>
      </p:sp>
      <p:sp>
        <p:nvSpPr>
          <p:cNvPr id="59" name="正方形/長方形 58"/>
          <p:cNvSpPr/>
          <p:nvPr/>
        </p:nvSpPr>
        <p:spPr>
          <a:xfrm>
            <a:off x="184157" y="3660901"/>
            <a:ext cx="1226916" cy="770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【</a:t>
            </a:r>
            <a:r>
              <a:rPr kumimoji="1" lang="en-US" altLang="ja-JP" sz="1400" dirty="0" err="1" smtClean="0"/>
              <a:t>IoT</a:t>
            </a:r>
            <a:r>
              <a:rPr kumimoji="1" lang="en-US" altLang="ja-JP" sz="1400" dirty="0" smtClean="0"/>
              <a:t>】</a:t>
            </a:r>
          </a:p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</a:rPr>
              <a:t>気象データ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1428429" y="3660903"/>
            <a:ext cx="1226916" cy="770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【</a:t>
            </a:r>
            <a:r>
              <a:rPr kumimoji="1" lang="en-US" altLang="ja-JP" sz="1400" dirty="0" err="1" smtClean="0"/>
              <a:t>IoT</a:t>
            </a:r>
            <a:r>
              <a:rPr kumimoji="1" lang="en-US" altLang="ja-JP" sz="1400" dirty="0" smtClean="0"/>
              <a:t>】</a:t>
            </a:r>
          </a:p>
          <a:p>
            <a:pPr algn="ctr"/>
            <a:r>
              <a:rPr kumimoji="1" lang="ja-JP" altLang="en-US" sz="1400" dirty="0" smtClean="0"/>
              <a:t>潮流データ</a:t>
            </a:r>
            <a:endParaRPr kumimoji="1" lang="ja-JP" altLang="en-US" sz="1400" dirty="0"/>
          </a:p>
        </p:txBody>
      </p:sp>
      <p:sp>
        <p:nvSpPr>
          <p:cNvPr id="61" name="正方形/長方形 60"/>
          <p:cNvSpPr/>
          <p:nvPr/>
        </p:nvSpPr>
        <p:spPr>
          <a:xfrm>
            <a:off x="2684276" y="3660903"/>
            <a:ext cx="1226916" cy="770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漁獲データ</a:t>
            </a:r>
            <a:endParaRPr kumimoji="1" lang="ja-JP" altLang="en-US" sz="1400" dirty="0"/>
          </a:p>
        </p:txBody>
      </p:sp>
      <p:sp>
        <p:nvSpPr>
          <p:cNvPr id="62" name="正方形/長方形 61"/>
          <p:cNvSpPr/>
          <p:nvPr/>
        </p:nvSpPr>
        <p:spPr>
          <a:xfrm>
            <a:off x="2684277" y="3336812"/>
            <a:ext cx="1226916" cy="312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出荷記録</a:t>
            </a:r>
            <a:endParaRPr kumimoji="1" lang="ja-JP" altLang="en-US" sz="1400" dirty="0"/>
          </a:p>
        </p:txBody>
      </p:sp>
      <p:sp>
        <p:nvSpPr>
          <p:cNvPr id="63" name="正方形/長方形 62"/>
          <p:cNvSpPr/>
          <p:nvPr/>
        </p:nvSpPr>
        <p:spPr>
          <a:xfrm>
            <a:off x="3973186" y="3332954"/>
            <a:ext cx="1226916" cy="312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ＪＧＮ</a:t>
            </a:r>
            <a:endParaRPr kumimoji="1" lang="ja-JP" altLang="en-US" sz="1400" dirty="0"/>
          </a:p>
        </p:txBody>
      </p:sp>
      <p:sp>
        <p:nvSpPr>
          <p:cNvPr id="64" name="正方形/長方形 63"/>
          <p:cNvSpPr/>
          <p:nvPr/>
        </p:nvSpPr>
        <p:spPr>
          <a:xfrm>
            <a:off x="3973186" y="3660903"/>
            <a:ext cx="1226916" cy="770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大学間データ連携・</a:t>
            </a:r>
            <a:r>
              <a:rPr lang="ja-JP" altLang="en-US" sz="1400" dirty="0" smtClean="0"/>
              <a:t>解析</a:t>
            </a:r>
            <a:endParaRPr kumimoji="1" lang="ja-JP" altLang="en-US" sz="1400" dirty="0"/>
          </a:p>
        </p:txBody>
      </p:sp>
      <p:sp>
        <p:nvSpPr>
          <p:cNvPr id="65" name="正方形/長方形 64"/>
          <p:cNvSpPr/>
          <p:nvPr/>
        </p:nvSpPr>
        <p:spPr>
          <a:xfrm>
            <a:off x="201512" y="5631036"/>
            <a:ext cx="1821081" cy="77077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accent6">
                    <a:lumMod val="50000"/>
                  </a:schemeClr>
                </a:solidFill>
              </a:rPr>
              <a:t>【</a:t>
            </a:r>
            <a:r>
              <a:rPr lang="ja-JP" altLang="en-US" sz="1400" b="1" dirty="0" smtClean="0">
                <a:solidFill>
                  <a:schemeClr val="accent6">
                    <a:lumMod val="50000"/>
                  </a:schemeClr>
                </a:solidFill>
              </a:rPr>
              <a:t>漁獲モデル</a:t>
            </a:r>
            <a:r>
              <a:rPr lang="en-US" altLang="ja-JP" sz="1400" b="1" dirty="0" smtClean="0">
                <a:solidFill>
                  <a:schemeClr val="accent6">
                    <a:lumMod val="50000"/>
                  </a:schemeClr>
                </a:solidFill>
              </a:rPr>
              <a:t>】</a:t>
            </a:r>
          </a:p>
          <a:p>
            <a:pPr algn="ctr"/>
            <a:r>
              <a:rPr kumimoji="1" lang="ja-JP" altLang="en-US" sz="1400" b="1" dirty="0" smtClean="0">
                <a:solidFill>
                  <a:schemeClr val="accent6">
                    <a:lumMod val="50000"/>
                  </a:schemeClr>
                </a:solidFill>
              </a:rPr>
              <a:t>漁獲予測</a:t>
            </a:r>
            <a:r>
              <a:rPr lang="ja-JP" altLang="en-US" sz="1400" b="1" dirty="0" smtClean="0">
                <a:solidFill>
                  <a:schemeClr val="accent6">
                    <a:lumMod val="50000"/>
                  </a:schemeClr>
                </a:solidFill>
              </a:rPr>
              <a:t>データ・</a:t>
            </a:r>
            <a:endParaRPr lang="en-US" altLang="ja-JP" sz="1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accent6">
                    <a:lumMod val="50000"/>
                  </a:schemeClr>
                </a:solidFill>
              </a:rPr>
              <a:t>水中画像データ</a:t>
            </a:r>
            <a:endParaRPr kumimoji="1" lang="ja-JP" altLang="en-US"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201512" y="6403728"/>
            <a:ext cx="1821081" cy="312516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漁師スマホ</a:t>
            </a:r>
            <a:endParaRPr kumimoji="1" lang="ja-JP" altLang="en-US" sz="1400" b="1" dirty="0"/>
          </a:p>
        </p:txBody>
      </p:sp>
      <p:sp>
        <p:nvSpPr>
          <p:cNvPr id="67" name="正方形/長方形 66"/>
          <p:cNvSpPr/>
          <p:nvPr/>
        </p:nvSpPr>
        <p:spPr>
          <a:xfrm>
            <a:off x="2726736" y="5632951"/>
            <a:ext cx="1821081" cy="77077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accent6">
                    <a:lumMod val="50000"/>
                  </a:schemeClr>
                </a:solidFill>
              </a:rPr>
              <a:t>【</a:t>
            </a:r>
            <a:r>
              <a:rPr kumimoji="1" lang="ja-JP" altLang="en-US" sz="1400" b="1" dirty="0" smtClean="0">
                <a:solidFill>
                  <a:schemeClr val="accent6">
                    <a:lumMod val="50000"/>
                  </a:schemeClr>
                </a:solidFill>
              </a:rPr>
              <a:t>小売モデル</a:t>
            </a:r>
            <a:r>
              <a:rPr kumimoji="1" lang="en-US" altLang="ja-JP" sz="1400" b="1" dirty="0" smtClean="0">
                <a:solidFill>
                  <a:schemeClr val="accent6">
                    <a:lumMod val="50000"/>
                  </a:schemeClr>
                </a:solidFill>
              </a:rPr>
              <a:t>】</a:t>
            </a:r>
          </a:p>
          <a:p>
            <a:pPr algn="ctr"/>
            <a:r>
              <a:rPr kumimoji="1" lang="ja-JP" altLang="en-US" sz="1400" b="1" dirty="0" smtClean="0">
                <a:solidFill>
                  <a:schemeClr val="accent6">
                    <a:lumMod val="50000"/>
                  </a:schemeClr>
                </a:solidFill>
              </a:rPr>
              <a:t>漁獲予測</a:t>
            </a:r>
            <a:r>
              <a:rPr lang="ja-JP" altLang="en-US" sz="1400" b="1" dirty="0" smtClean="0">
                <a:solidFill>
                  <a:schemeClr val="accent6">
                    <a:lumMod val="50000"/>
                  </a:schemeClr>
                </a:solidFill>
              </a:rPr>
              <a:t>データ・</a:t>
            </a:r>
            <a:endParaRPr lang="en-US" altLang="ja-JP" sz="1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accent6">
                    <a:lumMod val="50000"/>
                  </a:schemeClr>
                </a:solidFill>
              </a:rPr>
              <a:t>水中画像データ</a:t>
            </a:r>
            <a:endParaRPr kumimoji="1" lang="ja-JP" altLang="en-US"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2726736" y="6405643"/>
            <a:ext cx="1821081" cy="312516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消費者・店舗スマホ</a:t>
            </a:r>
            <a:endParaRPr kumimoji="1" lang="ja-JP" altLang="en-US" sz="1400" b="1" dirty="0"/>
          </a:p>
        </p:txBody>
      </p:sp>
      <p:sp>
        <p:nvSpPr>
          <p:cNvPr id="69" name="正方形/長方形 68"/>
          <p:cNvSpPr/>
          <p:nvPr/>
        </p:nvSpPr>
        <p:spPr>
          <a:xfrm>
            <a:off x="8541076" y="3294342"/>
            <a:ext cx="458164" cy="3520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本事業で機能開発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 smtClean="0"/>
              <a:t>・</a:t>
            </a:r>
            <a:endParaRPr kumimoji="1" lang="en-US" altLang="ja-JP" sz="1400" dirty="0" smtClean="0"/>
          </a:p>
          <a:p>
            <a:pPr algn="ctr"/>
            <a:r>
              <a:rPr lang="ja-JP" altLang="en-US" sz="1400" dirty="0"/>
              <a:t>検証</a:t>
            </a:r>
            <a:r>
              <a:rPr lang="ja-JP" altLang="en-US" sz="1400" dirty="0" smtClean="0"/>
              <a:t>を</a:t>
            </a:r>
            <a:r>
              <a:rPr lang="ja-JP" altLang="en-US" sz="1400" dirty="0"/>
              <a:t>実施</a:t>
            </a:r>
            <a:endParaRPr kumimoji="1" lang="ja-JP" altLang="en-US" sz="1400" dirty="0"/>
          </a:p>
        </p:txBody>
      </p:sp>
      <p:sp>
        <p:nvSpPr>
          <p:cNvPr id="70" name="正方形/長方形 69"/>
          <p:cNvSpPr/>
          <p:nvPr/>
        </p:nvSpPr>
        <p:spPr>
          <a:xfrm>
            <a:off x="9152187" y="5240771"/>
            <a:ext cx="591923" cy="1573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学術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 smtClean="0"/>
              <a:t>・</a:t>
            </a:r>
            <a:endParaRPr kumimoji="1" lang="en-US" altLang="ja-JP" sz="1400" dirty="0" smtClean="0"/>
          </a:p>
          <a:p>
            <a:pPr algn="ctr"/>
            <a:r>
              <a:rPr lang="ja-JP" altLang="en-US" sz="1400" dirty="0" smtClean="0"/>
              <a:t>調査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・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研究機関</a:t>
            </a:r>
            <a:endParaRPr lang="en-US" altLang="ja-JP" sz="1400" dirty="0" smtClean="0"/>
          </a:p>
        </p:txBody>
      </p:sp>
      <p:sp>
        <p:nvSpPr>
          <p:cNvPr id="71" name="正方形/長方形 70"/>
          <p:cNvSpPr/>
          <p:nvPr/>
        </p:nvSpPr>
        <p:spPr>
          <a:xfrm>
            <a:off x="9152188" y="3286654"/>
            <a:ext cx="295961" cy="1803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沿岸自治体</a:t>
            </a:r>
            <a:endParaRPr lang="en-US" altLang="ja-JP" sz="1400" dirty="0" smtClean="0"/>
          </a:p>
        </p:txBody>
      </p:sp>
      <p:sp>
        <p:nvSpPr>
          <p:cNvPr id="72" name="正方形/長方形 71"/>
          <p:cNvSpPr/>
          <p:nvPr/>
        </p:nvSpPr>
        <p:spPr>
          <a:xfrm>
            <a:off x="9452568" y="3286654"/>
            <a:ext cx="295961" cy="1803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漁業関係者</a:t>
            </a:r>
            <a:endParaRPr lang="en-US" altLang="ja-JP" sz="1400" dirty="0" smtClean="0"/>
          </a:p>
        </p:txBody>
      </p:sp>
      <p:sp>
        <p:nvSpPr>
          <p:cNvPr id="73" name="右矢印 72"/>
          <p:cNvSpPr/>
          <p:nvPr/>
        </p:nvSpPr>
        <p:spPr>
          <a:xfrm rot="5400000">
            <a:off x="656305" y="4312555"/>
            <a:ext cx="282618" cy="33566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rgbClr val="002060"/>
              </a:solidFill>
            </a:endParaRPr>
          </a:p>
        </p:txBody>
      </p:sp>
      <p:sp>
        <p:nvSpPr>
          <p:cNvPr id="74" name="右矢印 73"/>
          <p:cNvSpPr/>
          <p:nvPr/>
        </p:nvSpPr>
        <p:spPr>
          <a:xfrm rot="5400000">
            <a:off x="1900576" y="4312554"/>
            <a:ext cx="282619" cy="33566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75" name="右矢印 74"/>
          <p:cNvSpPr/>
          <p:nvPr/>
        </p:nvSpPr>
        <p:spPr>
          <a:xfrm rot="5400000">
            <a:off x="3133275" y="4310706"/>
            <a:ext cx="282618" cy="33566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76" name="右矢印 75"/>
          <p:cNvSpPr/>
          <p:nvPr/>
        </p:nvSpPr>
        <p:spPr>
          <a:xfrm>
            <a:off x="3682577" y="4690055"/>
            <a:ext cx="410932" cy="33566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77" name="右矢印 76"/>
          <p:cNvSpPr/>
          <p:nvPr/>
        </p:nvSpPr>
        <p:spPr>
          <a:xfrm rot="10800000">
            <a:off x="3638194" y="5031478"/>
            <a:ext cx="410932" cy="33566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78" name="右矢印 77"/>
          <p:cNvSpPr/>
          <p:nvPr/>
        </p:nvSpPr>
        <p:spPr>
          <a:xfrm rot="5400000">
            <a:off x="951581" y="5292076"/>
            <a:ext cx="410932" cy="33566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79" name="右矢印 78"/>
          <p:cNvSpPr/>
          <p:nvPr/>
        </p:nvSpPr>
        <p:spPr>
          <a:xfrm rot="5400000">
            <a:off x="3208634" y="5292077"/>
            <a:ext cx="410932" cy="33566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80" name="右矢印 79"/>
          <p:cNvSpPr/>
          <p:nvPr/>
        </p:nvSpPr>
        <p:spPr>
          <a:xfrm>
            <a:off x="2076613" y="6239848"/>
            <a:ext cx="642390" cy="335669"/>
          </a:xfrm>
          <a:prstGeom prst="rightArrow">
            <a:avLst>
              <a:gd name="adj1" fmla="val 50000"/>
              <a:gd name="adj2" fmla="val 67241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rgbClr val="002060"/>
                </a:solidFill>
              </a:rPr>
              <a:t>納品</a:t>
            </a:r>
            <a:endParaRPr kumimoji="1" lang="ja-JP" altLang="en-US" sz="1100" dirty="0">
              <a:solidFill>
                <a:srgbClr val="002060"/>
              </a:solidFill>
            </a:endParaRPr>
          </a:p>
        </p:txBody>
      </p:sp>
      <p:sp>
        <p:nvSpPr>
          <p:cNvPr id="81" name="右矢印 80"/>
          <p:cNvSpPr/>
          <p:nvPr/>
        </p:nvSpPr>
        <p:spPr>
          <a:xfrm>
            <a:off x="8332736" y="3775715"/>
            <a:ext cx="298057" cy="33566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82" name="右矢印 81"/>
          <p:cNvSpPr/>
          <p:nvPr/>
        </p:nvSpPr>
        <p:spPr>
          <a:xfrm>
            <a:off x="8323089" y="4531480"/>
            <a:ext cx="298057" cy="33566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83" name="右矢印 82"/>
          <p:cNvSpPr/>
          <p:nvPr/>
        </p:nvSpPr>
        <p:spPr>
          <a:xfrm>
            <a:off x="8325017" y="5283409"/>
            <a:ext cx="298057" cy="33566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84" name="右矢印 83"/>
          <p:cNvSpPr/>
          <p:nvPr/>
        </p:nvSpPr>
        <p:spPr>
          <a:xfrm>
            <a:off x="8332736" y="6025714"/>
            <a:ext cx="298057" cy="33566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85" name="右矢印 84"/>
          <p:cNvSpPr/>
          <p:nvPr/>
        </p:nvSpPr>
        <p:spPr>
          <a:xfrm>
            <a:off x="8908086" y="4049711"/>
            <a:ext cx="298057" cy="33566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86" name="左右矢印 85"/>
          <p:cNvSpPr/>
          <p:nvPr/>
        </p:nvSpPr>
        <p:spPr>
          <a:xfrm>
            <a:off x="8873112" y="5813993"/>
            <a:ext cx="422217" cy="335669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右矢印 86"/>
          <p:cNvSpPr/>
          <p:nvPr/>
        </p:nvSpPr>
        <p:spPr>
          <a:xfrm rot="16200000">
            <a:off x="9303539" y="4981931"/>
            <a:ext cx="298057" cy="33566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</a:endParaRPr>
          </a:p>
        </p:txBody>
      </p:sp>
      <p:cxnSp>
        <p:nvCxnSpPr>
          <p:cNvPr id="88" name="直線コネクタ 87"/>
          <p:cNvCxnSpPr/>
          <p:nvPr/>
        </p:nvCxnSpPr>
        <p:spPr>
          <a:xfrm>
            <a:off x="2566683" y="3530033"/>
            <a:ext cx="2772319" cy="163826"/>
          </a:xfrm>
          <a:prstGeom prst="line">
            <a:avLst/>
          </a:prstGeom>
          <a:ln w="12700" cap="rnd">
            <a:solidFill>
              <a:srgbClr val="FF0000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>
            <a:stCxn id="78" idx="1"/>
          </p:cNvCxnSpPr>
          <p:nvPr/>
        </p:nvCxnSpPr>
        <p:spPr>
          <a:xfrm>
            <a:off x="1157047" y="5254445"/>
            <a:ext cx="4181955" cy="136729"/>
          </a:xfrm>
          <a:prstGeom prst="line">
            <a:avLst/>
          </a:prstGeom>
          <a:ln w="12700" cap="rnd">
            <a:solidFill>
              <a:srgbClr val="FF0000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>
            <a:off x="3414100" y="5452792"/>
            <a:ext cx="1924902" cy="495887"/>
          </a:xfrm>
          <a:prstGeom prst="line">
            <a:avLst/>
          </a:prstGeom>
          <a:ln w="12700" cap="rnd">
            <a:solidFill>
              <a:srgbClr val="FF0000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左矢印 90"/>
          <p:cNvSpPr/>
          <p:nvPr/>
        </p:nvSpPr>
        <p:spPr>
          <a:xfrm>
            <a:off x="2041887" y="5747035"/>
            <a:ext cx="636543" cy="363695"/>
          </a:xfrm>
          <a:prstGeom prst="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rgbClr val="002060"/>
                </a:solidFill>
              </a:rPr>
              <a:t>注文</a:t>
            </a:r>
            <a:endParaRPr kumimoji="1" lang="ja-JP" altLang="en-US" sz="1200" dirty="0">
              <a:solidFill>
                <a:srgbClr val="002060"/>
              </a:solidFill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8501931" y="41728"/>
            <a:ext cx="1324240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様式８－１　参考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2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8"/>
          <p:cNvSpPr txBox="1">
            <a:spLocks noChangeArrowheads="1"/>
          </p:cNvSpPr>
          <p:nvPr/>
        </p:nvSpPr>
        <p:spPr bwMode="auto">
          <a:xfrm>
            <a:off x="22357" y="2272196"/>
            <a:ext cx="6476427" cy="383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>
              <a:spcBef>
                <a:spcPts val="600"/>
              </a:spcBef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20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入力データ＞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気象データ 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潮流データ 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画像データ（水中）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漁獲データ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600"/>
              </a:spcBef>
            </a:pP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600"/>
              </a:spcBef>
            </a:pP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＜期待される出力データ＞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 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　（翌日の）出漁計画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lnSpc>
                <a:spcPts val="1600"/>
              </a:lnSpc>
              <a:spcBef>
                <a:spcPts val="600"/>
              </a:spcBef>
            </a:pP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－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魚種・漁獲量予測　　　　　　　飲食店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lnSpc>
                <a:spcPts val="1600"/>
              </a:lnSpc>
              <a:spcBef>
                <a:spcPts val="600"/>
              </a:spcBef>
            </a:pP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－漁場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lnSpc>
                <a:spcPts val="1600"/>
              </a:lnSpc>
              <a:spcBef>
                <a:spcPts val="600"/>
              </a:spcBef>
            </a:pP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－網の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投入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方法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2358" y="469680"/>
            <a:ext cx="9883642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815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海洋</a:t>
            </a:r>
            <a:r>
              <a:rPr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ビッグデータを活用したスマート漁業</a:t>
            </a:r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モデル事業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851687"/>
              </p:ext>
            </p:extLst>
          </p:nvPr>
        </p:nvGraphicFramePr>
        <p:xfrm>
          <a:off x="200957" y="726478"/>
          <a:ext cx="9504087" cy="1066800"/>
        </p:xfrm>
        <a:graphic>
          <a:graphicData uri="http://schemas.openxmlformats.org/drawingml/2006/table">
            <a:tbl>
              <a:tblPr bandRow="1">
                <a:tableStyleId>{1FECB4D8-DB02-4DC6-A0A2-4F2EBAE1DC90}</a:tableStyleId>
              </a:tblPr>
              <a:tblGrid>
                <a:gridCol w="1475443"/>
                <a:gridCol w="8028644"/>
              </a:tblGrid>
              <a:tr h="96432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リファレンスモデルの概要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　気象・潮流等の海洋ビッグデータを活用し、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①効率的な出漁・漁獲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②飲食店が漁業者に直接注文（先行予約）する産地直送ビジネス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  を実現するモデル　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8501931" y="41728"/>
            <a:ext cx="1324240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様式８－２　参考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787680" y="3051308"/>
            <a:ext cx="322278" cy="1401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68572" y="3576482"/>
            <a:ext cx="3273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通信ネットワークを通じて収集・分析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3230880" y="5377277"/>
            <a:ext cx="850425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942509" y="5546362"/>
            <a:ext cx="3337651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「海の中からの産地直送販売」の実現</a:t>
            </a:r>
            <a:endParaRPr kumimoji="1" lang="en-US" altLang="ja-JP" sz="14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→　漁師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の収入安定</a:t>
            </a:r>
            <a:r>
              <a:rPr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へ</a:t>
            </a:r>
            <a:endParaRPr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8728159" y="4407416"/>
            <a:ext cx="1010237" cy="700760"/>
          </a:xfrm>
          <a:prstGeom prst="ellipse">
            <a:avLst/>
          </a:prstGeom>
          <a:gradFill flip="none" rotWithShape="1">
            <a:gsLst>
              <a:gs pos="100000">
                <a:srgbClr val="FFFFCC"/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フローチャート: 磁気ディスク 7"/>
          <p:cNvSpPr>
            <a:spLocks noChangeArrowheads="1"/>
          </p:cNvSpPr>
          <p:nvPr/>
        </p:nvSpPr>
        <p:spPr bwMode="auto">
          <a:xfrm>
            <a:off x="6786414" y="4535112"/>
            <a:ext cx="1851943" cy="447995"/>
          </a:xfrm>
          <a:prstGeom prst="flowChartMagneticDisk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defTabSz="5921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5921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5921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5921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592138"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59213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59213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59213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59213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400" b="1" dirty="0" smtClean="0"/>
              <a:t>データサーバ</a:t>
            </a:r>
            <a:endParaRPr lang="ja-JP" altLang="en-US" sz="1400" b="1" dirty="0"/>
          </a:p>
        </p:txBody>
      </p:sp>
      <p:sp>
        <p:nvSpPr>
          <p:cNvPr id="22" name="正方形/長方形 21"/>
          <p:cNvSpPr/>
          <p:nvPr/>
        </p:nvSpPr>
        <p:spPr>
          <a:xfrm>
            <a:off x="6433380" y="5290192"/>
            <a:ext cx="1267986" cy="53667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00" b="1" dirty="0" smtClean="0">
                <a:solidFill>
                  <a:schemeClr val="accent6">
                    <a:lumMod val="50000"/>
                  </a:schemeClr>
                </a:solidFill>
              </a:rPr>
              <a:t>【</a:t>
            </a:r>
            <a:r>
              <a:rPr lang="ja-JP" altLang="en-US" sz="1000" b="1" dirty="0" smtClean="0">
                <a:solidFill>
                  <a:schemeClr val="accent6">
                    <a:lumMod val="50000"/>
                  </a:schemeClr>
                </a:solidFill>
              </a:rPr>
              <a:t>漁獲モデル</a:t>
            </a:r>
            <a:r>
              <a:rPr lang="en-US" altLang="ja-JP" sz="1000" b="1" dirty="0" smtClean="0">
                <a:solidFill>
                  <a:schemeClr val="accent6">
                    <a:lumMod val="50000"/>
                  </a:schemeClr>
                </a:solidFill>
              </a:rPr>
              <a:t>】</a:t>
            </a:r>
          </a:p>
          <a:p>
            <a:pPr algn="ctr"/>
            <a:r>
              <a:rPr kumimoji="1" lang="ja-JP" altLang="en-US" sz="1000" b="1" dirty="0" smtClean="0">
                <a:solidFill>
                  <a:schemeClr val="accent6">
                    <a:lumMod val="50000"/>
                  </a:schemeClr>
                </a:solidFill>
              </a:rPr>
              <a:t>漁獲予測</a:t>
            </a:r>
            <a:r>
              <a:rPr lang="ja-JP" altLang="en-US" sz="1000" b="1" dirty="0" smtClean="0">
                <a:solidFill>
                  <a:schemeClr val="accent6">
                    <a:lumMod val="50000"/>
                  </a:schemeClr>
                </a:solidFill>
              </a:rPr>
              <a:t>データ・</a:t>
            </a:r>
            <a:endParaRPr lang="en-US" altLang="ja-JP" sz="1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accent6">
                    <a:lumMod val="50000"/>
                  </a:schemeClr>
                </a:solidFill>
              </a:rPr>
              <a:t>水中画像データ</a:t>
            </a:r>
            <a:endParaRPr kumimoji="1" lang="ja-JP" altLang="en-US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433380" y="5828204"/>
            <a:ext cx="1267986" cy="351983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b="1" dirty="0" smtClean="0"/>
              <a:t>漁師スマホ</a:t>
            </a:r>
            <a:endParaRPr kumimoji="1" lang="ja-JP" altLang="en-US" sz="1000" b="1" dirty="0"/>
          </a:p>
        </p:txBody>
      </p:sp>
      <p:sp>
        <p:nvSpPr>
          <p:cNvPr id="24" name="正方形/長方形 23"/>
          <p:cNvSpPr/>
          <p:nvPr/>
        </p:nvSpPr>
        <p:spPr>
          <a:xfrm>
            <a:off x="8191647" y="5291526"/>
            <a:ext cx="1267986" cy="53667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 smtClean="0">
                <a:solidFill>
                  <a:schemeClr val="accent6">
                    <a:lumMod val="50000"/>
                  </a:schemeClr>
                </a:solidFill>
              </a:rPr>
              <a:t>【</a:t>
            </a:r>
            <a:r>
              <a:rPr kumimoji="1" lang="ja-JP" altLang="en-US" sz="1000" b="1" dirty="0" smtClean="0">
                <a:solidFill>
                  <a:schemeClr val="accent6">
                    <a:lumMod val="50000"/>
                  </a:schemeClr>
                </a:solidFill>
              </a:rPr>
              <a:t>小売モデル</a:t>
            </a:r>
            <a:r>
              <a:rPr kumimoji="1" lang="en-US" altLang="ja-JP" sz="1000" b="1" dirty="0" smtClean="0">
                <a:solidFill>
                  <a:schemeClr val="accent6">
                    <a:lumMod val="50000"/>
                  </a:schemeClr>
                </a:solidFill>
              </a:rPr>
              <a:t>】</a:t>
            </a:r>
          </a:p>
          <a:p>
            <a:pPr algn="ctr"/>
            <a:r>
              <a:rPr kumimoji="1" lang="ja-JP" altLang="en-US" sz="1000" b="1" dirty="0" smtClean="0">
                <a:solidFill>
                  <a:schemeClr val="accent6">
                    <a:lumMod val="50000"/>
                  </a:schemeClr>
                </a:solidFill>
              </a:rPr>
              <a:t>漁獲予測</a:t>
            </a:r>
            <a:r>
              <a:rPr lang="ja-JP" altLang="en-US" sz="1000" b="1" dirty="0" smtClean="0">
                <a:solidFill>
                  <a:schemeClr val="accent6">
                    <a:lumMod val="50000"/>
                  </a:schemeClr>
                </a:solidFill>
              </a:rPr>
              <a:t>データ・</a:t>
            </a:r>
            <a:endParaRPr lang="en-US" altLang="ja-JP" sz="1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accent6">
                    <a:lumMod val="50000"/>
                  </a:schemeClr>
                </a:solidFill>
              </a:rPr>
              <a:t>水中画像データ</a:t>
            </a:r>
            <a:endParaRPr kumimoji="1" lang="ja-JP" altLang="en-US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8191647" y="5829537"/>
            <a:ext cx="1267986" cy="350650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b="1" dirty="0" smtClean="0"/>
              <a:t>消費者・店舗</a:t>
            </a:r>
            <a:endParaRPr kumimoji="1" lang="en-US" altLang="ja-JP" sz="1000" b="1" dirty="0" smtClean="0"/>
          </a:p>
          <a:p>
            <a:r>
              <a:rPr kumimoji="1" lang="ja-JP" altLang="en-US" sz="1000" b="1" dirty="0" smtClean="0"/>
              <a:t>スマホ</a:t>
            </a:r>
            <a:endParaRPr kumimoji="1" lang="ja-JP" altLang="en-US" sz="1000" b="1" dirty="0"/>
          </a:p>
        </p:txBody>
      </p:sp>
      <p:sp>
        <p:nvSpPr>
          <p:cNvPr id="26" name="右矢印 25"/>
          <p:cNvSpPr/>
          <p:nvPr/>
        </p:nvSpPr>
        <p:spPr>
          <a:xfrm rot="5400000">
            <a:off x="6908416" y="5008461"/>
            <a:ext cx="286124" cy="23372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dirty="0">
              <a:solidFill>
                <a:srgbClr val="002060"/>
              </a:solidFill>
            </a:endParaRPr>
          </a:p>
        </p:txBody>
      </p:sp>
      <p:sp>
        <p:nvSpPr>
          <p:cNvPr id="27" name="右矢印 26"/>
          <p:cNvSpPr/>
          <p:nvPr/>
        </p:nvSpPr>
        <p:spPr>
          <a:xfrm rot="5400000">
            <a:off x="8254221" y="5008461"/>
            <a:ext cx="286124" cy="23372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dirty="0">
              <a:solidFill>
                <a:srgbClr val="002060"/>
              </a:solidFill>
            </a:endParaRPr>
          </a:p>
        </p:txBody>
      </p:sp>
      <p:sp>
        <p:nvSpPr>
          <p:cNvPr id="28" name="右矢印 27"/>
          <p:cNvSpPr/>
          <p:nvPr/>
        </p:nvSpPr>
        <p:spPr>
          <a:xfrm>
            <a:off x="7738979" y="5714097"/>
            <a:ext cx="447284" cy="233720"/>
          </a:xfrm>
          <a:prstGeom prst="rightArrow">
            <a:avLst>
              <a:gd name="adj1" fmla="val 50000"/>
              <a:gd name="adj2" fmla="val 67241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dirty="0">
              <a:solidFill>
                <a:srgbClr val="002060"/>
              </a:solidFill>
            </a:endParaRPr>
          </a:p>
        </p:txBody>
      </p:sp>
      <p:sp>
        <p:nvSpPr>
          <p:cNvPr id="29" name="左矢印 28"/>
          <p:cNvSpPr/>
          <p:nvPr/>
        </p:nvSpPr>
        <p:spPr>
          <a:xfrm>
            <a:off x="7714800" y="5370960"/>
            <a:ext cx="443213" cy="253234"/>
          </a:xfrm>
          <a:prstGeom prst="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rgbClr val="002060"/>
              </a:solidFill>
            </a:endParaRPr>
          </a:p>
        </p:txBody>
      </p:sp>
      <p:sp>
        <p:nvSpPr>
          <p:cNvPr id="30" name="右矢印 29"/>
          <p:cNvSpPr/>
          <p:nvPr/>
        </p:nvSpPr>
        <p:spPr>
          <a:xfrm rot="10800000">
            <a:off x="8655495" y="4642069"/>
            <a:ext cx="286124" cy="23372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dirty="0">
              <a:solidFill>
                <a:srgbClr val="002060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7766269" y="5399552"/>
            <a:ext cx="3898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800" dirty="0">
                <a:solidFill>
                  <a:srgbClr val="002060"/>
                </a:solidFill>
              </a:rPr>
              <a:t>注文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7766269" y="5725121"/>
            <a:ext cx="3898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800" dirty="0">
                <a:solidFill>
                  <a:srgbClr val="002060"/>
                </a:solidFill>
              </a:rPr>
              <a:t>納品</a:t>
            </a: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157" y="2586743"/>
            <a:ext cx="2549931" cy="15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円/楕円 34"/>
          <p:cNvSpPr/>
          <p:nvPr/>
        </p:nvSpPr>
        <p:spPr>
          <a:xfrm>
            <a:off x="8067717" y="2921429"/>
            <a:ext cx="543414" cy="260124"/>
          </a:xfrm>
          <a:prstGeom prst="ellipse">
            <a:avLst/>
          </a:prstGeom>
          <a:noFill/>
          <a:ln w="25400" cmpd="sng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spcBef>
                <a:spcPts val="600"/>
              </a:spcBef>
            </a:pPr>
            <a:endParaRPr kumimoji="1" lang="ja-JP" altLang="en-US" sz="2800" b="0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36" name="右矢印 35"/>
          <p:cNvSpPr/>
          <p:nvPr/>
        </p:nvSpPr>
        <p:spPr>
          <a:xfrm rot="5400000">
            <a:off x="7042833" y="4205144"/>
            <a:ext cx="439009" cy="23372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dirty="0">
              <a:solidFill>
                <a:srgbClr val="002060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7431217" y="4158551"/>
            <a:ext cx="166744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潮流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 、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画像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データ（水中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）等</a:t>
            </a:r>
            <a:endParaRPr lang="ja-JP" altLang="en-US" sz="1000" dirty="0"/>
          </a:p>
        </p:txBody>
      </p:sp>
      <p:sp>
        <p:nvSpPr>
          <p:cNvPr id="38" name="正方形/長方形 37"/>
          <p:cNvSpPr/>
          <p:nvPr/>
        </p:nvSpPr>
        <p:spPr>
          <a:xfrm>
            <a:off x="8787409" y="4523729"/>
            <a:ext cx="86594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気象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 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8882567" y="4695672"/>
            <a:ext cx="7377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漁獲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0" name="Picture 24" descr="https://spirosano.com/wp-content/uploads/2014/10/platform-gadge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374" y="5791499"/>
            <a:ext cx="727946" cy="38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4" descr="https://spirosano.com/wp-content/uploads/2014/10/platform-gadge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502" y="5829537"/>
            <a:ext cx="727946" cy="38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角丸四角形吹き出し 41"/>
          <p:cNvSpPr/>
          <p:nvPr/>
        </p:nvSpPr>
        <p:spPr>
          <a:xfrm>
            <a:off x="6545580" y="2261565"/>
            <a:ext cx="1457489" cy="1830775"/>
          </a:xfrm>
          <a:prstGeom prst="wedgeRoundRectCallout">
            <a:avLst>
              <a:gd name="adj1" fmla="val 63834"/>
              <a:gd name="adj2" fmla="val 302"/>
              <a:gd name="adj3" fmla="val 16667"/>
            </a:avLst>
          </a:prstGeom>
          <a:solidFill>
            <a:schemeClr val="bg1"/>
          </a:solidFill>
          <a:ln w="19050" cap="rnd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pic>
        <p:nvPicPr>
          <p:cNvPr id="4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614795" y="2688288"/>
            <a:ext cx="1361046" cy="1188000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4" name="正方形/長方形 43"/>
          <p:cNvSpPr/>
          <p:nvPr/>
        </p:nvSpPr>
        <p:spPr>
          <a:xfrm>
            <a:off x="6825543" y="2302093"/>
            <a:ext cx="9395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スマートブイ</a:t>
            </a:r>
          </a:p>
        </p:txBody>
      </p:sp>
    </p:spTree>
    <p:extLst>
      <p:ext uri="{BB962C8B-B14F-4D97-AF65-F5344CB8AC3E}">
        <p14:creationId xmlns:p14="http://schemas.microsoft.com/office/powerpoint/2010/main" val="3625527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450</Words>
  <Application>Microsoft Office PowerPoint</Application>
  <PresentationFormat>A4 210 x 297 mm</PresentationFormat>
  <Paragraphs>123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2016-10-27T12:09:51Z</dcterms:created>
  <dcterms:modified xsi:type="dcterms:W3CDTF">2016-10-27T12:10:09Z</dcterms:modified>
</cp:coreProperties>
</file>