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929" r:id="rId1"/>
  </p:sldMasterIdLst>
  <p:notesMasterIdLst>
    <p:notesMasterId r:id="rId3"/>
  </p:notesMasterIdLst>
  <p:handoutMasterIdLst>
    <p:handoutMasterId r:id="rId4"/>
  </p:handoutMasterIdLst>
  <p:sldIdLst>
    <p:sldId id="398" r:id="rId2"/>
  </p:sldIdLst>
  <p:sldSz cx="9906000" cy="6858000" type="A4"/>
  <p:notesSz cx="6807200" cy="9939338"/>
  <p:defaultTextStyle>
    <a:defPPr>
      <a:defRPr lang="ja-JP"/>
    </a:defPPr>
    <a:lvl1pPr algn="l" rtl="0" fontAlgn="base">
      <a:spcBef>
        <a:spcPct val="0"/>
      </a:spcBef>
      <a:spcAft>
        <a:spcPct val="0"/>
      </a:spcAft>
      <a:defRPr kumimoji="1" sz="36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36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36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36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3600" kern="1200">
        <a:solidFill>
          <a:schemeClr val="tx1"/>
        </a:solidFill>
        <a:latin typeface="Arial" charset="0"/>
        <a:ea typeface="ＭＳ Ｐゴシック" charset="-128"/>
        <a:cs typeface="+mn-cs"/>
      </a:defRPr>
    </a:lvl5pPr>
    <a:lvl6pPr marL="2286000" algn="l" defTabSz="914400" rtl="0" eaLnBrk="1" latinLnBrk="0" hangingPunct="1">
      <a:defRPr kumimoji="1" sz="3600" kern="1200">
        <a:solidFill>
          <a:schemeClr val="tx1"/>
        </a:solidFill>
        <a:latin typeface="Arial" charset="0"/>
        <a:ea typeface="ＭＳ Ｐゴシック" charset="-128"/>
        <a:cs typeface="+mn-cs"/>
      </a:defRPr>
    </a:lvl6pPr>
    <a:lvl7pPr marL="2743200" algn="l" defTabSz="914400" rtl="0" eaLnBrk="1" latinLnBrk="0" hangingPunct="1">
      <a:defRPr kumimoji="1" sz="3600" kern="1200">
        <a:solidFill>
          <a:schemeClr val="tx1"/>
        </a:solidFill>
        <a:latin typeface="Arial" charset="0"/>
        <a:ea typeface="ＭＳ Ｐゴシック" charset="-128"/>
        <a:cs typeface="+mn-cs"/>
      </a:defRPr>
    </a:lvl7pPr>
    <a:lvl8pPr marL="3200400" algn="l" defTabSz="914400" rtl="0" eaLnBrk="1" latinLnBrk="0" hangingPunct="1">
      <a:defRPr kumimoji="1" sz="3600" kern="1200">
        <a:solidFill>
          <a:schemeClr val="tx1"/>
        </a:solidFill>
        <a:latin typeface="Arial" charset="0"/>
        <a:ea typeface="ＭＳ Ｐゴシック" charset="-128"/>
        <a:cs typeface="+mn-cs"/>
      </a:defRPr>
    </a:lvl8pPr>
    <a:lvl9pPr marL="3657600" algn="l" defTabSz="914400" rtl="0" eaLnBrk="1" latinLnBrk="0" hangingPunct="1">
      <a:defRPr kumimoji="1" sz="36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FFFF99"/>
    <a:srgbClr val="FFCC99"/>
    <a:srgbClr val="FFCCFF"/>
    <a:srgbClr val="CCFFCC"/>
    <a:srgbClr val="CCFFFF"/>
    <a:srgbClr val="FF6600"/>
    <a:srgbClr val="C2C2C2"/>
    <a:srgbClr val="4B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629" autoAdjust="0"/>
    <p:restoredTop sz="92086" autoAdjust="0"/>
  </p:normalViewPr>
  <p:slideViewPr>
    <p:cSldViewPr>
      <p:cViewPr varScale="1">
        <p:scale>
          <a:sx n="118" d="100"/>
          <a:sy n="118" d="100"/>
        </p:scale>
        <p:origin x="696" y="9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1"/>
  <mc:AlternateContent xmlns:mc="http://schemas.openxmlformats.org/markup-compatibility/2006">
    <mc:Choice xmlns:c14="http://schemas.microsoft.com/office/drawing/2007/8/2/chart" Requires="c14">
      <c14:style val="110"/>
    </mc:Choice>
    <mc:Fallback>
      <c:style val="10"/>
    </mc:Fallback>
  </mc:AlternateContent>
  <c:chart>
    <c:autoTitleDeleted val="1"/>
    <c:view3D>
      <c:rotX val="30"/>
      <c:rotY val="0"/>
      <c:rAngAx val="1"/>
    </c:view3D>
    <c:floor>
      <c:thickness val="0"/>
    </c:floor>
    <c:sideWall>
      <c:thickness val="0"/>
    </c:sideWall>
    <c:backWall>
      <c:thickness val="0"/>
    </c:backWall>
    <c:plotArea>
      <c:layout>
        <c:manualLayout>
          <c:layoutTarget val="inner"/>
          <c:xMode val="edge"/>
          <c:yMode val="edge"/>
          <c:x val="2.056018906308028E-2"/>
          <c:y val="0.14285396256820437"/>
          <c:w val="0.83551848749535773"/>
          <c:h val="0.83771093266384489"/>
        </c:manualLayout>
      </c:layout>
      <c:pie3DChart>
        <c:varyColors val="1"/>
        <c:ser>
          <c:idx val="0"/>
          <c:order val="0"/>
          <c:dPt>
            <c:idx val="0"/>
            <c:bubble3D val="0"/>
            <c:spPr>
              <a:pattFill prst="pct75">
                <a:fgClr>
                  <a:schemeClr val="accent1"/>
                </a:fgClr>
                <a:bgClr>
                  <a:schemeClr val="bg1"/>
                </a:bgClr>
              </a:pattFill>
              <a:ln w="44450">
                <a:solidFill>
                  <a:srgbClr val="FF0000"/>
                </a:solidFill>
              </a:ln>
            </c:spPr>
          </c:dPt>
          <c:dPt>
            <c:idx val="1"/>
            <c:bubble3D val="0"/>
            <c:spPr>
              <a:pattFill prst="pct90">
                <a:fgClr>
                  <a:schemeClr val="accent2"/>
                </a:fgClr>
                <a:bgClr>
                  <a:schemeClr val="bg1"/>
                </a:bgClr>
              </a:pattFill>
              <a:ln w="44450">
                <a:solidFill>
                  <a:srgbClr val="FF0000"/>
                </a:solidFill>
              </a:ln>
            </c:spPr>
          </c:dPt>
          <c:dPt>
            <c:idx val="2"/>
            <c:bubble3D val="0"/>
            <c:spPr>
              <a:pattFill prst="lgCheck">
                <a:fgClr>
                  <a:schemeClr val="accent3"/>
                </a:fgClr>
                <a:bgClr>
                  <a:schemeClr val="bg1"/>
                </a:bgClr>
              </a:pattFill>
              <a:ln w="44450">
                <a:solidFill>
                  <a:srgbClr val="FF0000"/>
                </a:solidFill>
              </a:ln>
            </c:spPr>
          </c:dPt>
          <c:dPt>
            <c:idx val="3"/>
            <c:bubble3D val="0"/>
            <c:spPr>
              <a:ln w="44450">
                <a:solidFill>
                  <a:srgbClr val="FF0000"/>
                </a:solidFill>
              </a:ln>
            </c:spPr>
          </c:dPt>
          <c:dPt>
            <c:idx val="4"/>
            <c:bubble3D val="0"/>
            <c:spPr>
              <a:pattFill prst="ltDnDiag">
                <a:fgClr>
                  <a:schemeClr val="tx1"/>
                </a:fgClr>
                <a:bgClr>
                  <a:schemeClr val="bg1"/>
                </a:bgClr>
              </a:pattFill>
            </c:spPr>
          </c:dPt>
          <c:dPt>
            <c:idx val="5"/>
            <c:bubble3D val="0"/>
          </c:dPt>
          <c:cat>
            <c:strRef>
              <c:f>Sheet2!$A$2:$A$6</c:f>
              <c:strCache>
                <c:ptCount val="5"/>
                <c:pt idx="0">
                  <c:v>登記</c:v>
                </c:pt>
                <c:pt idx="1">
                  <c:v>国税</c:v>
                </c:pt>
                <c:pt idx="2">
                  <c:v>社保・労働</c:v>
                </c:pt>
                <c:pt idx="3">
                  <c:v>その他の改善促進手続</c:v>
                </c:pt>
                <c:pt idx="4">
                  <c:v>改善促進手続以外の手続</c:v>
                </c:pt>
              </c:strCache>
            </c:strRef>
          </c:cat>
          <c:val>
            <c:numRef>
              <c:f>Sheet2!$B$2:$B$6</c:f>
              <c:numCache>
                <c:formatCode>#,##0_);[Red]\(#,##0\)</c:formatCode>
                <c:ptCount val="5"/>
                <c:pt idx="0">
                  <c:v>212904803</c:v>
                </c:pt>
                <c:pt idx="1">
                  <c:v>31613820</c:v>
                </c:pt>
                <c:pt idx="2">
                  <c:v>156652411</c:v>
                </c:pt>
                <c:pt idx="3">
                  <c:v>2050993</c:v>
                </c:pt>
                <c:pt idx="4">
                  <c:v>149137734</c:v>
                </c:pt>
              </c:numCache>
            </c:numRef>
          </c:val>
        </c:ser>
        <c:ser>
          <c:idx val="1"/>
          <c:order val="1"/>
          <c:cat>
            <c:strRef>
              <c:f>Sheet2!$A$2:$A$6</c:f>
              <c:strCache>
                <c:ptCount val="5"/>
                <c:pt idx="0">
                  <c:v>登記</c:v>
                </c:pt>
                <c:pt idx="1">
                  <c:v>国税</c:v>
                </c:pt>
                <c:pt idx="2">
                  <c:v>社保・労働</c:v>
                </c:pt>
                <c:pt idx="3">
                  <c:v>その他の改善促進手続</c:v>
                </c:pt>
                <c:pt idx="4">
                  <c:v>改善促進手続以外の手続</c:v>
                </c:pt>
              </c:strCache>
            </c:strRef>
          </c:cat>
          <c:val>
            <c:numRef>
              <c:f>Sheet2!$C$2:$C$6</c:f>
              <c:numCache>
                <c:formatCode>0.0%</c:formatCode>
                <c:ptCount val="5"/>
                <c:pt idx="0">
                  <c:v>0.38544589601268947</c:v>
                </c:pt>
                <c:pt idx="1">
                  <c:v>5.7234111229909089E-2</c:v>
                </c:pt>
                <c:pt idx="2">
                  <c:v>0.28360576215109196</c:v>
                </c:pt>
                <c:pt idx="3">
                  <c:v>3.71314701904942E-3</c:v>
                </c:pt>
                <c:pt idx="4">
                  <c:v>0.2700010835872601</c:v>
                </c:pt>
              </c:numCache>
            </c:numRef>
          </c:val>
        </c:ser>
        <c:dLbls>
          <c:showLegendKey val="0"/>
          <c:showVal val="0"/>
          <c:showCatName val="0"/>
          <c:showSerName val="0"/>
          <c:showPercent val="0"/>
          <c:showBubbleSize val="0"/>
          <c:showLeaderLines val="1"/>
        </c:dLbls>
      </c:pie3DChart>
    </c:plotArea>
    <c:plotVisOnly val="1"/>
    <c:dispBlanksAs val="gap"/>
    <c:showDLblsOverMax val="1"/>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28" tIns="46114" rIns="92228" bIns="46114" rtlCol="0"/>
          <a:lstStyle>
            <a:lvl1pPr algn="l">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sz="quarter" idx="1"/>
          </p:nvPr>
        </p:nvSpPr>
        <p:spPr>
          <a:xfrm>
            <a:off x="3855221" y="1"/>
            <a:ext cx="2950374" cy="497367"/>
          </a:xfrm>
          <a:prstGeom prst="rect">
            <a:avLst/>
          </a:prstGeom>
        </p:spPr>
        <p:txBody>
          <a:bodyPr vert="horz" lIns="92228" tIns="46114" rIns="92228" bIns="46114" rtlCol="0"/>
          <a:lstStyle>
            <a:lvl1pPr algn="r">
              <a:defRPr sz="1200">
                <a:ea typeface="ＭＳ Ｐゴシック" pitchFamily="50" charset="-128"/>
              </a:defRPr>
            </a:lvl1pPr>
          </a:lstStyle>
          <a:p>
            <a:pPr>
              <a:defRPr/>
            </a:pPr>
            <a:fld id="{5496B232-E07C-431C-92DD-B6ED4C019A11}" type="datetimeFigureOut">
              <a:rPr lang="ja-JP" altLang="en-US"/>
              <a:pPr>
                <a:defRPr/>
              </a:pPr>
              <a:t>2017/2/21</a:t>
            </a:fld>
            <a:endParaRPr lang="ja-JP" altLang="en-US"/>
          </a:p>
        </p:txBody>
      </p:sp>
      <p:sp>
        <p:nvSpPr>
          <p:cNvPr id="4" name="フッター プレースホルダー 3"/>
          <p:cNvSpPr>
            <a:spLocks noGrp="1"/>
          </p:cNvSpPr>
          <p:nvPr>
            <p:ph type="ftr" sz="quarter" idx="2"/>
          </p:nvPr>
        </p:nvSpPr>
        <p:spPr>
          <a:xfrm>
            <a:off x="1" y="9440372"/>
            <a:ext cx="2950375" cy="497366"/>
          </a:xfrm>
          <a:prstGeom prst="rect">
            <a:avLst/>
          </a:prstGeom>
        </p:spPr>
        <p:txBody>
          <a:bodyPr vert="horz" lIns="92228" tIns="46114" rIns="92228" bIns="46114" rtlCol="0" anchor="b"/>
          <a:lstStyle>
            <a:lvl1pPr algn="l">
              <a:defRPr sz="120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28" tIns="46114" rIns="92228" bIns="46114" rtlCol="0" anchor="b"/>
          <a:lstStyle>
            <a:lvl1pPr algn="r">
              <a:defRPr sz="1200">
                <a:ea typeface="ＭＳ Ｐゴシック" pitchFamily="50" charset="-128"/>
              </a:defRPr>
            </a:lvl1pPr>
          </a:lstStyle>
          <a:p>
            <a:pPr>
              <a:defRPr/>
            </a:pPr>
            <a:fld id="{A9DDC0C3-8DF8-4AE6-85E2-8AA8C2C8CBD4}" type="slidenum">
              <a:rPr lang="ja-JP" altLang="en-US"/>
              <a:pPr>
                <a:defRPr/>
              </a:pPr>
              <a:t>‹#›</a:t>
            </a:fld>
            <a:endParaRPr lang="ja-JP" altLang="en-US"/>
          </a:p>
        </p:txBody>
      </p:sp>
    </p:spTree>
    <p:extLst>
      <p:ext uri="{BB962C8B-B14F-4D97-AF65-F5344CB8AC3E}">
        <p14:creationId xmlns:p14="http://schemas.microsoft.com/office/powerpoint/2010/main" val="49132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1"/>
            <a:ext cx="2950375"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defTabSz="914214">
              <a:defRPr sz="1200">
                <a:latin typeface="Arial" charset="0"/>
                <a:ea typeface="ＭＳ Ｐゴシック" pitchFamily="50" charset="-128"/>
              </a:defRPr>
            </a:lvl1pPr>
          </a:lstStyle>
          <a:p>
            <a:pPr>
              <a:defRPr/>
            </a:pPr>
            <a:endParaRPr lang="en-US" altLang="ja-JP"/>
          </a:p>
        </p:txBody>
      </p:sp>
      <p:sp>
        <p:nvSpPr>
          <p:cNvPr id="13315" name="Rectangle 3"/>
          <p:cNvSpPr>
            <a:spLocks noGrp="1" noChangeArrowheads="1"/>
          </p:cNvSpPr>
          <p:nvPr>
            <p:ph type="dt" idx="1"/>
          </p:nvPr>
        </p:nvSpPr>
        <p:spPr bwMode="auto">
          <a:xfrm>
            <a:off x="3855221" y="1"/>
            <a:ext cx="2950374"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lgn="r" defTabSz="914214">
              <a:defRPr sz="1200">
                <a:latin typeface="Arial" charset="0"/>
                <a:ea typeface="ＭＳ Ｐゴシック" pitchFamily="50" charset="-128"/>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712788" y="746125"/>
            <a:ext cx="5383212"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1844" y="4720986"/>
            <a:ext cx="5443513" cy="4471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3318" name="Rectangle 6"/>
          <p:cNvSpPr>
            <a:spLocks noGrp="1" noChangeArrowheads="1"/>
          </p:cNvSpPr>
          <p:nvPr>
            <p:ph type="ftr" sz="quarter" idx="4"/>
          </p:nvPr>
        </p:nvSpPr>
        <p:spPr bwMode="auto">
          <a:xfrm>
            <a:off x="1" y="9440372"/>
            <a:ext cx="2950375"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defTabSz="914214">
              <a:defRPr sz="1200">
                <a:latin typeface="Arial" charset="0"/>
                <a:ea typeface="ＭＳ Ｐゴシック" pitchFamily="50" charset="-128"/>
              </a:defRPr>
            </a:lvl1pPr>
          </a:lstStyle>
          <a:p>
            <a:pPr>
              <a:defRPr/>
            </a:pPr>
            <a:endParaRPr lang="en-US" altLang="ja-JP"/>
          </a:p>
        </p:txBody>
      </p:sp>
      <p:sp>
        <p:nvSpPr>
          <p:cNvPr id="13319" name="Rectangle 7"/>
          <p:cNvSpPr>
            <a:spLocks noGrp="1" noChangeArrowheads="1"/>
          </p:cNvSpPr>
          <p:nvPr>
            <p:ph type="sldNum" sz="quarter" idx="5"/>
          </p:nvPr>
        </p:nvSpPr>
        <p:spPr bwMode="auto">
          <a:xfrm>
            <a:off x="3855221" y="9440372"/>
            <a:ext cx="2950374" cy="4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lgn="r" defTabSz="914214">
              <a:defRPr sz="1200">
                <a:latin typeface="Arial" charset="0"/>
                <a:ea typeface="ＭＳ Ｐゴシック" pitchFamily="50" charset="-128"/>
              </a:defRPr>
            </a:lvl1pPr>
          </a:lstStyle>
          <a:p>
            <a:pPr>
              <a:defRPr/>
            </a:pPr>
            <a:fld id="{7CB67262-34E0-4671-827F-FE823FD18492}" type="slidenum">
              <a:rPr lang="en-US" altLang="ja-JP"/>
              <a:pPr>
                <a:defRPr/>
              </a:pPr>
              <a:t>‹#›</a:t>
            </a:fld>
            <a:endParaRPr lang="en-US" altLang="ja-JP" dirty="0"/>
          </a:p>
        </p:txBody>
      </p:sp>
    </p:spTree>
    <p:extLst>
      <p:ext uri="{BB962C8B-B14F-4D97-AF65-F5344CB8AC3E}">
        <p14:creationId xmlns:p14="http://schemas.microsoft.com/office/powerpoint/2010/main" val="2273218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a:xfrm>
            <a:off x="709613" y="744538"/>
            <a:ext cx="5387975" cy="3729037"/>
          </a:xfrm>
          <a:ln/>
        </p:spPr>
      </p:sp>
      <p:sp>
        <p:nvSpPr>
          <p:cNvPr id="15363" name="ノート プレースホルダー 2"/>
          <p:cNvSpPr>
            <a:spLocks noGrp="1"/>
          </p:cNvSpPr>
          <p:nvPr>
            <p:ph type="body" idx="1"/>
          </p:nvPr>
        </p:nvSpPr>
        <p:spPr>
          <a:noFill/>
        </p:spPr>
        <p:txBody>
          <a:bodyPr/>
          <a:lstStyle/>
          <a:p>
            <a:endParaRPr lang="ja-JP" altLang="en-US" smtClean="0">
              <a:ea typeface="ＭＳ Ｐ明朝" charset="-128"/>
            </a:endParaRPr>
          </a:p>
        </p:txBody>
      </p:sp>
      <p:sp>
        <p:nvSpPr>
          <p:cNvPr id="15364" name="スライド番号プレースホルダー 3"/>
          <p:cNvSpPr>
            <a:spLocks noGrp="1"/>
          </p:cNvSpPr>
          <p:nvPr>
            <p:ph type="sldNum" sz="quarter" idx="5"/>
          </p:nvPr>
        </p:nvSpPr>
        <p:spPr>
          <a:noFill/>
        </p:spPr>
        <p:txBody>
          <a:bodyPr/>
          <a:lstStyle>
            <a:lvl1pPr defTabSz="912747" eaLnBrk="0" hangingPunct="0">
              <a:spcBef>
                <a:spcPct val="30000"/>
              </a:spcBef>
              <a:defRPr kumimoji="1" sz="1200">
                <a:solidFill>
                  <a:schemeClr val="tx1"/>
                </a:solidFill>
                <a:latin typeface="Arial" charset="0"/>
                <a:ea typeface="ＭＳ Ｐ明朝" charset="-128"/>
              </a:defRPr>
            </a:lvl1pPr>
            <a:lvl2pPr marL="749414" indent="-288236" defTabSz="912747" eaLnBrk="0" hangingPunct="0">
              <a:spcBef>
                <a:spcPct val="30000"/>
              </a:spcBef>
              <a:defRPr kumimoji="1" sz="1200">
                <a:solidFill>
                  <a:schemeClr val="tx1"/>
                </a:solidFill>
                <a:latin typeface="Arial" charset="0"/>
                <a:ea typeface="ＭＳ Ｐ明朝" charset="-128"/>
              </a:defRPr>
            </a:lvl2pPr>
            <a:lvl3pPr marL="1152944" indent="-230589" defTabSz="912747" eaLnBrk="0" hangingPunct="0">
              <a:spcBef>
                <a:spcPct val="30000"/>
              </a:spcBef>
              <a:defRPr kumimoji="1" sz="1200">
                <a:solidFill>
                  <a:schemeClr val="tx1"/>
                </a:solidFill>
                <a:latin typeface="Arial" charset="0"/>
                <a:ea typeface="ＭＳ Ｐ明朝" charset="-128"/>
              </a:defRPr>
            </a:lvl3pPr>
            <a:lvl4pPr marL="1614122" indent="-230589" defTabSz="912747" eaLnBrk="0" hangingPunct="0">
              <a:spcBef>
                <a:spcPct val="30000"/>
              </a:spcBef>
              <a:defRPr kumimoji="1" sz="1200">
                <a:solidFill>
                  <a:schemeClr val="tx1"/>
                </a:solidFill>
                <a:latin typeface="Arial" charset="0"/>
                <a:ea typeface="ＭＳ Ｐ明朝" charset="-128"/>
              </a:defRPr>
            </a:lvl4pPr>
            <a:lvl5pPr marL="2075299" indent="-230589" defTabSz="912747" eaLnBrk="0" hangingPunct="0">
              <a:spcBef>
                <a:spcPct val="30000"/>
              </a:spcBef>
              <a:defRPr kumimoji="1" sz="1200">
                <a:solidFill>
                  <a:schemeClr val="tx1"/>
                </a:solidFill>
                <a:latin typeface="Arial" charset="0"/>
                <a:ea typeface="ＭＳ Ｐ明朝" charset="-128"/>
              </a:defRPr>
            </a:lvl5pPr>
            <a:lvl6pPr marL="2536477" indent="-230589" defTabSz="912747" eaLnBrk="0" fontAlgn="base" hangingPunct="0">
              <a:spcBef>
                <a:spcPct val="30000"/>
              </a:spcBef>
              <a:spcAft>
                <a:spcPct val="0"/>
              </a:spcAft>
              <a:defRPr kumimoji="1" sz="1200">
                <a:solidFill>
                  <a:schemeClr val="tx1"/>
                </a:solidFill>
                <a:latin typeface="Arial" charset="0"/>
                <a:ea typeface="ＭＳ Ｐ明朝" charset="-128"/>
              </a:defRPr>
            </a:lvl6pPr>
            <a:lvl7pPr marL="2997655" indent="-230589" defTabSz="912747" eaLnBrk="0" fontAlgn="base" hangingPunct="0">
              <a:spcBef>
                <a:spcPct val="30000"/>
              </a:spcBef>
              <a:spcAft>
                <a:spcPct val="0"/>
              </a:spcAft>
              <a:defRPr kumimoji="1" sz="1200">
                <a:solidFill>
                  <a:schemeClr val="tx1"/>
                </a:solidFill>
                <a:latin typeface="Arial" charset="0"/>
                <a:ea typeface="ＭＳ Ｐ明朝" charset="-128"/>
              </a:defRPr>
            </a:lvl7pPr>
            <a:lvl8pPr marL="3458832" indent="-230589" defTabSz="912747" eaLnBrk="0" fontAlgn="base" hangingPunct="0">
              <a:spcBef>
                <a:spcPct val="30000"/>
              </a:spcBef>
              <a:spcAft>
                <a:spcPct val="0"/>
              </a:spcAft>
              <a:defRPr kumimoji="1" sz="1200">
                <a:solidFill>
                  <a:schemeClr val="tx1"/>
                </a:solidFill>
                <a:latin typeface="Arial" charset="0"/>
                <a:ea typeface="ＭＳ Ｐ明朝" charset="-128"/>
              </a:defRPr>
            </a:lvl8pPr>
            <a:lvl9pPr marL="3920010" indent="-230589" defTabSz="912747"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5FF4ACD5-4756-4CCD-8863-D6F02EFDFA6B}" type="slidenum">
              <a:rPr lang="ja-JP" altLang="en-US" smtClean="0">
                <a:solidFill>
                  <a:srgbClr val="000000"/>
                </a:solidFill>
                <a:ea typeface="ＭＳ Ｐゴシック" charset="-128"/>
              </a:rPr>
              <a:pPr eaLnBrk="1" hangingPunct="1">
                <a:spcBef>
                  <a:spcPct val="0"/>
                </a:spcBef>
              </a:pPr>
              <a:t>0</a:t>
            </a:fld>
            <a:endParaRPr lang="ja-JP" altLang="en-US" smtClean="0">
              <a:solidFill>
                <a:srgbClr val="000000"/>
              </a:solidFill>
              <a:ea typeface="ＭＳ Ｐゴシック" charset="-128"/>
            </a:endParaRPr>
          </a:p>
        </p:txBody>
      </p:sp>
    </p:spTree>
    <p:extLst>
      <p:ext uri="{BB962C8B-B14F-4D97-AF65-F5344CB8AC3E}">
        <p14:creationId xmlns:p14="http://schemas.microsoft.com/office/powerpoint/2010/main" val="3067385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18"/>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394575" y="6356350"/>
            <a:ext cx="2311400" cy="365125"/>
          </a:xfrm>
        </p:spPr>
        <p:txBody>
          <a:bodyPr/>
          <a:lstStyle>
            <a:lvl1pPr fontAlgn="base">
              <a:spcBef>
                <a:spcPct val="0"/>
              </a:spcBef>
              <a:spcAft>
                <a:spcPct val="0"/>
              </a:spcAft>
              <a:defRPr sz="1800">
                <a:solidFill>
                  <a:schemeClr val="tx1"/>
                </a:solidFill>
                <a:latin typeface="Arial" charset="0"/>
                <a:ea typeface="ＭＳ Ｐゴシック" pitchFamily="50" charset="-128"/>
              </a:defRPr>
            </a:lvl1pPr>
          </a:lstStyle>
          <a:p>
            <a:pPr>
              <a:defRPr/>
            </a:pPr>
            <a:fld id="{283C9377-9084-416D-8906-1A8C69D4EBAF}" type="slidenum">
              <a:rPr lang="ja-JP" altLang="en-US"/>
              <a:pPr>
                <a:defRPr/>
              </a:pPr>
              <a:t>‹#›</a:t>
            </a:fld>
            <a:endParaRPr lang="ja-JP" altLang="en-US" dirty="0"/>
          </a:p>
        </p:txBody>
      </p:sp>
    </p:spTree>
    <p:extLst>
      <p:ext uri="{BB962C8B-B14F-4D97-AF65-F5344CB8AC3E}">
        <p14:creationId xmlns:p14="http://schemas.microsoft.com/office/powerpoint/2010/main" val="2223752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D714B7DC-C85E-41EA-9815-E08906FDDF1B}" type="slidenum">
              <a:rPr lang="ja-JP" altLang="en-US"/>
              <a:pPr>
                <a:defRPr/>
              </a:pPr>
              <a:t>‹#›</a:t>
            </a:fld>
            <a:endParaRPr lang="ja-JP" altLang="en-US" dirty="0"/>
          </a:p>
        </p:txBody>
      </p:sp>
    </p:spTree>
    <p:extLst>
      <p:ext uri="{BB962C8B-B14F-4D97-AF65-F5344CB8AC3E}">
        <p14:creationId xmlns:p14="http://schemas.microsoft.com/office/powerpoint/2010/main" val="315766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81"/>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781"/>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C507F95D-8BF6-4EFC-BCE1-FE9ED19EA62C}" type="slidenum">
              <a:rPr lang="ja-JP" altLang="en-US"/>
              <a:pPr>
                <a:defRPr/>
              </a:pPr>
              <a:t>‹#›</a:t>
            </a:fld>
            <a:endParaRPr lang="ja-JP" altLang="en-US" dirty="0"/>
          </a:p>
        </p:txBody>
      </p:sp>
    </p:spTree>
    <p:extLst>
      <p:ext uri="{BB962C8B-B14F-4D97-AF65-F5344CB8AC3E}">
        <p14:creationId xmlns:p14="http://schemas.microsoft.com/office/powerpoint/2010/main" val="2184784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21FA0370-C937-4AFA-8F87-C7A52BD9DA04}" type="slidenum">
              <a:rPr lang="ja-JP" altLang="en-US"/>
              <a:pPr>
                <a:defRPr/>
              </a:pPr>
              <a:t>‹#›</a:t>
            </a:fld>
            <a:endParaRPr lang="ja-JP" altLang="en-US" dirty="0"/>
          </a:p>
        </p:txBody>
      </p:sp>
    </p:spTree>
    <p:extLst>
      <p:ext uri="{BB962C8B-B14F-4D97-AF65-F5344CB8AC3E}">
        <p14:creationId xmlns:p14="http://schemas.microsoft.com/office/powerpoint/2010/main" val="2393883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93"/>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1658564D-E1F1-451D-9A29-24BDEB9A87B3}" type="slidenum">
              <a:rPr lang="ja-JP" altLang="en-US"/>
              <a:pPr>
                <a:defRPr/>
              </a:pPr>
              <a:t>‹#›</a:t>
            </a:fld>
            <a:endParaRPr lang="ja-JP" altLang="en-US" dirty="0"/>
          </a:p>
        </p:txBody>
      </p:sp>
    </p:spTree>
    <p:extLst>
      <p:ext uri="{BB962C8B-B14F-4D97-AF65-F5344CB8AC3E}">
        <p14:creationId xmlns:p14="http://schemas.microsoft.com/office/powerpoint/2010/main" val="209404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3E3310CD-E9A6-4D44-B5CD-AC752959DEAE}" type="slidenum">
              <a:rPr lang="ja-JP" altLang="en-US"/>
              <a:pPr>
                <a:defRPr/>
              </a:pPr>
              <a:t>‹#›</a:t>
            </a:fld>
            <a:endParaRPr lang="ja-JP" altLang="en-US" dirty="0"/>
          </a:p>
        </p:txBody>
      </p:sp>
    </p:spTree>
    <p:extLst>
      <p:ext uri="{BB962C8B-B14F-4D97-AF65-F5344CB8AC3E}">
        <p14:creationId xmlns:p14="http://schemas.microsoft.com/office/powerpoint/2010/main" val="222668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71B7A87A-9F71-49D8-8348-6CB1213CB8CC}" type="slidenum">
              <a:rPr lang="ja-JP" altLang="en-US"/>
              <a:pPr>
                <a:defRPr/>
              </a:pPr>
              <a:t>‹#›</a:t>
            </a:fld>
            <a:endParaRPr lang="ja-JP" altLang="en-US" dirty="0"/>
          </a:p>
        </p:txBody>
      </p:sp>
    </p:spTree>
    <p:extLst>
      <p:ext uri="{BB962C8B-B14F-4D97-AF65-F5344CB8AC3E}">
        <p14:creationId xmlns:p14="http://schemas.microsoft.com/office/powerpoint/2010/main" val="279096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4061717-4088-4556-BB60-8C22F24E470C}" type="slidenum">
              <a:rPr lang="ja-JP" altLang="en-US"/>
              <a:pPr>
                <a:defRPr/>
              </a:pPr>
              <a:t>‹#›</a:t>
            </a:fld>
            <a:endParaRPr lang="ja-JP" altLang="en-US" dirty="0"/>
          </a:p>
        </p:txBody>
      </p:sp>
    </p:spTree>
    <p:extLst>
      <p:ext uri="{BB962C8B-B14F-4D97-AF65-F5344CB8AC3E}">
        <p14:creationId xmlns:p14="http://schemas.microsoft.com/office/powerpoint/2010/main" val="2841947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A39B762-1706-47E8-9418-5E26DA7941A3}" type="slidenum">
              <a:rPr lang="ja-JP" altLang="en-US"/>
              <a:pPr>
                <a:defRPr/>
              </a:pPr>
              <a:t>‹#›</a:t>
            </a:fld>
            <a:endParaRPr lang="ja-JP" altLang="en-US" dirty="0"/>
          </a:p>
        </p:txBody>
      </p:sp>
    </p:spTree>
    <p:extLst>
      <p:ext uri="{BB962C8B-B14F-4D97-AF65-F5344CB8AC3E}">
        <p14:creationId xmlns:p14="http://schemas.microsoft.com/office/powerpoint/2010/main" val="336446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2" y="27319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790FC948-5691-4470-AB1B-FF33F83F1B2A}" type="slidenum">
              <a:rPr lang="ja-JP" altLang="en-US"/>
              <a:pPr>
                <a:defRPr/>
              </a:pPr>
              <a:t>‹#›</a:t>
            </a:fld>
            <a:endParaRPr lang="ja-JP" altLang="en-US" dirty="0"/>
          </a:p>
        </p:txBody>
      </p:sp>
    </p:spTree>
    <p:extLst>
      <p:ext uri="{BB962C8B-B14F-4D97-AF65-F5344CB8AC3E}">
        <p14:creationId xmlns:p14="http://schemas.microsoft.com/office/powerpoint/2010/main" val="417189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48BBFE3-80FC-47D1-9E91-316C283384A6}" type="slidenum">
              <a:rPr lang="ja-JP" altLang="en-US"/>
              <a:pPr>
                <a:defRPr/>
              </a:pPr>
              <a:t>‹#›</a:t>
            </a:fld>
            <a:endParaRPr lang="ja-JP" altLang="en-US" dirty="0"/>
          </a:p>
        </p:txBody>
      </p:sp>
    </p:spTree>
    <p:extLst>
      <p:ext uri="{BB962C8B-B14F-4D97-AF65-F5344CB8AC3E}">
        <p14:creationId xmlns:p14="http://schemas.microsoft.com/office/powerpoint/2010/main" val="101143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A9A38C89-D0A1-4F11-B38F-870DF17DA78B}"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5250" r:id="rId1"/>
    <p:sldLayoutId id="2147485251" r:id="rId2"/>
    <p:sldLayoutId id="2147485252" r:id="rId3"/>
    <p:sldLayoutId id="2147485253" r:id="rId4"/>
    <p:sldLayoutId id="2147485254" r:id="rId5"/>
    <p:sldLayoutId id="2147485255" r:id="rId6"/>
    <p:sldLayoutId id="2147485256" r:id="rId7"/>
    <p:sldLayoutId id="2147485257" r:id="rId8"/>
    <p:sldLayoutId id="2147485258" r:id="rId9"/>
    <p:sldLayoutId id="2147485259" r:id="rId10"/>
    <p:sldLayoutId id="2147485260"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4"/>
          <p:cNvGraphicFramePr>
            <a:graphicFrameLocks/>
          </p:cNvGraphicFramePr>
          <p:nvPr>
            <p:extLst>
              <p:ext uri="{D42A27DB-BD31-4B8C-83A1-F6EECF244321}">
                <p14:modId xmlns:p14="http://schemas.microsoft.com/office/powerpoint/2010/main" val="3225555481"/>
              </p:ext>
            </p:extLst>
          </p:nvPr>
        </p:nvGraphicFramePr>
        <p:xfrm>
          <a:off x="395610" y="3637662"/>
          <a:ext cx="5421486" cy="2944113"/>
        </p:xfrm>
        <a:graphic>
          <a:graphicData uri="http://schemas.openxmlformats.org/drawingml/2006/chart">
            <c:chart xmlns:c="http://schemas.openxmlformats.org/drawingml/2006/chart" xmlns:r="http://schemas.openxmlformats.org/officeDocument/2006/relationships" r:id="rId3"/>
          </a:graphicData>
        </a:graphic>
      </p:graphicFrame>
      <p:sp>
        <p:nvSpPr>
          <p:cNvPr id="26" name="テキスト ボックス 38"/>
          <p:cNvSpPr txBox="1">
            <a:spLocks noChangeArrowheads="1"/>
          </p:cNvSpPr>
          <p:nvPr/>
        </p:nvSpPr>
        <p:spPr bwMode="auto">
          <a:xfrm>
            <a:off x="11464" y="363538"/>
            <a:ext cx="9894536" cy="2392963"/>
          </a:xfrm>
          <a:prstGeom prst="rect">
            <a:avLst/>
          </a:prstGeom>
          <a:solidFill>
            <a:schemeClr val="accent5">
              <a:lumMod val="20000"/>
              <a:lumOff val="80000"/>
              <a:alpha val="50000"/>
            </a:schemeClr>
          </a:solidFill>
          <a:ln>
            <a:noFill/>
          </a:ln>
        </p:spPr>
        <p:txBody>
          <a:bodyPr wrap="square">
            <a:spAutoFit/>
          </a:bodyPr>
          <a:lstStyle>
            <a:lvl1pPr eaLnBrk="0" hangingPunct="0">
              <a:defRPr kumimoji="1" sz="3600">
                <a:solidFill>
                  <a:schemeClr val="tx1"/>
                </a:solidFill>
                <a:latin typeface="Arial" charset="0"/>
                <a:ea typeface="ＭＳ Ｐゴシック" charset="-128"/>
              </a:defRPr>
            </a:lvl1pPr>
            <a:lvl2pPr marL="742950" indent="-285750" eaLnBrk="0" hangingPunct="0">
              <a:defRPr kumimoji="1" sz="3600">
                <a:solidFill>
                  <a:schemeClr val="tx1"/>
                </a:solidFill>
                <a:latin typeface="Arial" charset="0"/>
                <a:ea typeface="ＭＳ Ｐゴシック" charset="-128"/>
              </a:defRPr>
            </a:lvl2pPr>
            <a:lvl3pPr marL="1143000" indent="-228600" eaLnBrk="0" hangingPunct="0">
              <a:defRPr kumimoji="1" sz="3600">
                <a:solidFill>
                  <a:schemeClr val="tx1"/>
                </a:solidFill>
                <a:latin typeface="Arial" charset="0"/>
                <a:ea typeface="ＭＳ Ｐゴシック" charset="-128"/>
              </a:defRPr>
            </a:lvl3pPr>
            <a:lvl4pPr marL="1600200" indent="-228600" eaLnBrk="0" hangingPunct="0">
              <a:defRPr kumimoji="1" sz="3600">
                <a:solidFill>
                  <a:schemeClr val="tx1"/>
                </a:solidFill>
                <a:latin typeface="Arial" charset="0"/>
                <a:ea typeface="ＭＳ Ｐゴシック" charset="-128"/>
              </a:defRPr>
            </a:lvl4pPr>
            <a:lvl5pPr marL="2057400" indent="-228600" eaLnBrk="0" hangingPunct="0">
              <a:defRPr kumimoji="1" sz="3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3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3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3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3600">
                <a:solidFill>
                  <a:schemeClr val="tx1"/>
                </a:solidFill>
                <a:latin typeface="Arial" charset="0"/>
                <a:ea typeface="ＭＳ Ｐゴシック" charset="-128"/>
              </a:defRPr>
            </a:lvl9pPr>
          </a:lstStyle>
          <a:p>
            <a:pPr eaLnBrk="1" hangingPunct="1">
              <a:defRPr/>
            </a:pPr>
            <a:r>
              <a:rPr lang="ja-JP" altLang="en-US" sz="1200" b="1" dirty="0" smtClean="0">
                <a:solidFill>
                  <a:srgbClr val="000000"/>
                </a:solidFill>
                <a:latin typeface="HG丸ｺﾞｼｯｸM-PRO" pitchFamily="50" charset="-128"/>
                <a:ea typeface="HG丸ｺﾞｼｯｸM-PRO" pitchFamily="50" charset="-128"/>
              </a:rPr>
              <a:t>■ </a:t>
            </a:r>
            <a:r>
              <a:rPr lang="en-US" altLang="ja-JP" sz="1200" b="1" dirty="0" smtClean="0">
                <a:solidFill>
                  <a:srgbClr val="000000"/>
                </a:solidFill>
                <a:latin typeface="HG丸ｺﾞｼｯｸM-PRO" pitchFamily="50" charset="-128"/>
                <a:ea typeface="HG丸ｺﾞｼｯｸM-PRO" pitchFamily="50" charset="-128"/>
              </a:rPr>
              <a:t>e-Japan</a:t>
            </a:r>
            <a:r>
              <a:rPr lang="ja-JP" altLang="en-US" sz="1200" b="1" dirty="0" smtClean="0">
                <a:solidFill>
                  <a:srgbClr val="000000"/>
                </a:solidFill>
                <a:latin typeface="HG丸ｺﾞｼｯｸM-PRO" pitchFamily="50" charset="-128"/>
                <a:ea typeface="HG丸ｺﾞｼｯｸM-PRO" pitchFamily="50" charset="-128"/>
              </a:rPr>
              <a:t>戦略</a:t>
            </a:r>
            <a:r>
              <a:rPr lang="ja-JP" altLang="en-US" sz="1200" dirty="0" smtClean="0">
                <a:solidFill>
                  <a:srgbClr val="000000"/>
                </a:solidFill>
                <a:latin typeface="HG丸ｺﾞｼｯｸM-PRO" pitchFamily="50" charset="-128"/>
                <a:ea typeface="HG丸ｺﾞｼｯｸM-PRO" pitchFamily="50" charset="-128"/>
              </a:rPr>
              <a:t>（平成</a:t>
            </a:r>
            <a:r>
              <a:rPr lang="en-US" altLang="ja-JP" sz="1200" dirty="0" smtClean="0">
                <a:solidFill>
                  <a:srgbClr val="000000"/>
                </a:solidFill>
                <a:latin typeface="HG丸ｺﾞｼｯｸM-PRO" pitchFamily="50" charset="-128"/>
                <a:ea typeface="HG丸ｺﾞｼｯｸM-PRO" pitchFamily="50" charset="-128"/>
              </a:rPr>
              <a:t>13</a:t>
            </a:r>
            <a:r>
              <a:rPr lang="ja-JP" altLang="en-US" sz="1200" dirty="0" smtClean="0">
                <a:solidFill>
                  <a:srgbClr val="000000"/>
                </a:solidFill>
                <a:latin typeface="HG丸ｺﾞｼｯｸM-PRO" pitchFamily="50" charset="-128"/>
                <a:ea typeface="HG丸ｺﾞｼｯｸM-PRO" pitchFamily="50" charset="-128"/>
              </a:rPr>
              <a:t>年１月 ＩＴ戦略本部決定）</a:t>
            </a:r>
          </a:p>
          <a:p>
            <a:pPr eaLnBrk="1" hangingPunct="1">
              <a:defRPr/>
            </a:pPr>
            <a:r>
              <a:rPr lang="ja-JP" altLang="en-US" sz="1300" dirty="0" smtClean="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 「</a:t>
            </a:r>
            <a:r>
              <a:rPr lang="en-US" altLang="ja-JP" sz="1100" dirty="0" smtClean="0">
                <a:solidFill>
                  <a:srgbClr val="000000"/>
                </a:solidFill>
                <a:latin typeface="HG丸ｺﾞｼｯｸM-PRO" pitchFamily="50" charset="-128"/>
                <a:ea typeface="HG丸ｺﾞｼｯｸM-PRO" pitchFamily="50" charset="-128"/>
              </a:rPr>
              <a:t>2003</a:t>
            </a:r>
            <a:r>
              <a:rPr lang="ja-JP" altLang="en-US" sz="1100" dirty="0" smtClean="0">
                <a:solidFill>
                  <a:srgbClr val="000000"/>
                </a:solidFill>
                <a:latin typeface="HG丸ｺﾞｼｯｸM-PRO" pitchFamily="50" charset="-128"/>
                <a:ea typeface="HG丸ｺﾞｼｯｸM-PRO" pitchFamily="50" charset="-128"/>
              </a:rPr>
              <a:t>年までに、国が提供する実質的にすべての行政手続きをインターネット経由で可能とする」。</a:t>
            </a:r>
            <a:endParaRPr lang="en-US" altLang="ja-JP" sz="1100" dirty="0" smtClean="0">
              <a:solidFill>
                <a:srgbClr val="000000"/>
              </a:solidFill>
              <a:latin typeface="HG丸ｺﾞｼｯｸM-PRO" pitchFamily="50" charset="-128"/>
              <a:ea typeface="HG丸ｺﾞｼｯｸM-PRO" pitchFamily="50" charset="-128"/>
            </a:endParaRPr>
          </a:p>
          <a:p>
            <a:pPr eaLnBrk="1" hangingPunct="1">
              <a:spcBef>
                <a:spcPts val="300"/>
              </a:spcBef>
              <a:defRPr/>
            </a:pPr>
            <a:r>
              <a:rPr lang="ja-JP" altLang="en-US" sz="1200" b="1" dirty="0" smtClean="0">
                <a:solidFill>
                  <a:srgbClr val="000000"/>
                </a:solidFill>
                <a:latin typeface="HG丸ｺﾞｼｯｸM-PRO" pitchFamily="50" charset="-128"/>
                <a:ea typeface="HG丸ｺﾞｼｯｸM-PRO" pitchFamily="50" charset="-128"/>
              </a:rPr>
              <a:t>　● </a:t>
            </a:r>
            <a:r>
              <a:rPr lang="ja-JP" altLang="en-US" sz="1200" b="1" dirty="0">
                <a:solidFill>
                  <a:srgbClr val="000000"/>
                </a:solidFill>
                <a:latin typeface="HG丸ｺﾞｼｯｸM-PRO" pitchFamily="50" charset="-128"/>
                <a:ea typeface="HG丸ｺﾞｼｯｸM-PRO" pitchFamily="50" charset="-128"/>
              </a:rPr>
              <a:t>オンライン利用拡大行動</a:t>
            </a:r>
            <a:r>
              <a:rPr lang="ja-JP" altLang="en-US" sz="1200" b="1" dirty="0" smtClean="0">
                <a:solidFill>
                  <a:srgbClr val="000000"/>
                </a:solidFill>
                <a:latin typeface="HG丸ｺﾞｼｯｸM-PRO" pitchFamily="50" charset="-128"/>
                <a:ea typeface="HG丸ｺﾞｼｯｸM-PRO" pitchFamily="50" charset="-128"/>
              </a:rPr>
              <a:t>計画</a:t>
            </a:r>
            <a:r>
              <a:rPr lang="ja-JP" altLang="en-US" sz="1200" dirty="0" smtClean="0">
                <a:solidFill>
                  <a:srgbClr val="000000"/>
                </a:solidFill>
                <a:latin typeface="HG丸ｺﾞｼｯｸM-PRO" pitchFamily="50" charset="-128"/>
                <a:ea typeface="HG丸ｺﾞｼｯｸM-PRO" pitchFamily="50" charset="-128"/>
              </a:rPr>
              <a:t>（</a:t>
            </a:r>
            <a:r>
              <a:rPr lang="ja-JP" altLang="en-US" sz="1200" dirty="0">
                <a:solidFill>
                  <a:srgbClr val="000000"/>
                </a:solidFill>
                <a:latin typeface="HG丸ｺﾞｼｯｸM-PRO" pitchFamily="50" charset="-128"/>
                <a:ea typeface="HG丸ｺﾞｼｯｸM-PRO" pitchFamily="50" charset="-128"/>
              </a:rPr>
              <a:t>平成</a:t>
            </a:r>
            <a:r>
              <a:rPr lang="en-US" altLang="ja-JP" sz="1200" dirty="0">
                <a:solidFill>
                  <a:srgbClr val="000000"/>
                </a:solidFill>
                <a:latin typeface="HG丸ｺﾞｼｯｸM-PRO" pitchFamily="50" charset="-128"/>
                <a:ea typeface="HG丸ｺﾞｼｯｸM-PRO" pitchFamily="50" charset="-128"/>
              </a:rPr>
              <a:t>20</a:t>
            </a:r>
            <a:r>
              <a:rPr lang="ja-JP" altLang="en-US" sz="1200" dirty="0" smtClean="0">
                <a:solidFill>
                  <a:srgbClr val="000000"/>
                </a:solidFill>
                <a:latin typeface="HG丸ｺﾞｼｯｸM-PRO" pitchFamily="50" charset="-128"/>
                <a:ea typeface="HG丸ｺﾞｼｯｸM-PRO" pitchFamily="50" charset="-128"/>
              </a:rPr>
              <a:t>年９月</a:t>
            </a:r>
            <a:r>
              <a:rPr lang="en-US" altLang="ja-JP" sz="1200" dirty="0">
                <a:solidFill>
                  <a:srgbClr val="000000"/>
                </a:solidFill>
                <a:latin typeface="HG丸ｺﾞｼｯｸM-PRO" pitchFamily="50" charset="-128"/>
                <a:ea typeface="HG丸ｺﾞｼｯｸM-PRO" pitchFamily="50" charset="-128"/>
              </a:rPr>
              <a:t> </a:t>
            </a:r>
            <a:r>
              <a:rPr lang="ja-JP" altLang="en-US" sz="1200" dirty="0" smtClean="0">
                <a:solidFill>
                  <a:srgbClr val="000000"/>
                </a:solidFill>
                <a:latin typeface="HG丸ｺﾞｼｯｸM-PRO" pitchFamily="50" charset="-128"/>
                <a:ea typeface="HG丸ｺﾞｼｯｸM-PRO" pitchFamily="50" charset="-128"/>
              </a:rPr>
              <a:t>ＩＴ</a:t>
            </a:r>
            <a:r>
              <a:rPr lang="ja-JP" altLang="en-US" sz="1200" dirty="0">
                <a:solidFill>
                  <a:srgbClr val="000000"/>
                </a:solidFill>
                <a:latin typeface="HG丸ｺﾞｼｯｸM-PRO" pitchFamily="50" charset="-128"/>
                <a:ea typeface="HG丸ｺﾞｼｯｸM-PRO" pitchFamily="50" charset="-128"/>
              </a:rPr>
              <a:t>戦略本部決定）</a:t>
            </a:r>
          </a:p>
          <a:p>
            <a:pPr eaLnBrk="1" hangingPunct="1">
              <a:defRPr/>
            </a:pPr>
            <a:r>
              <a:rPr lang="ja-JP" altLang="en-US" sz="1100" dirty="0" smtClean="0">
                <a:solidFill>
                  <a:srgbClr val="000000"/>
                </a:solidFill>
                <a:latin typeface="HG丸ｺﾞｼｯｸM-PRO" pitchFamily="50" charset="-128"/>
                <a:ea typeface="HG丸ｺﾞｼｯｸM-PRO" pitchFamily="50" charset="-128"/>
              </a:rPr>
              <a:t>      ① これ</a:t>
            </a:r>
            <a:r>
              <a:rPr lang="ja-JP" altLang="en-US" sz="1100" dirty="0">
                <a:solidFill>
                  <a:srgbClr val="000000"/>
                </a:solidFill>
                <a:latin typeface="HG丸ｺﾞｼｯｸM-PRO" pitchFamily="50" charset="-128"/>
                <a:ea typeface="HG丸ｺﾞｼｯｸM-PRO" pitchFamily="50" charset="-128"/>
              </a:rPr>
              <a:t>までの取組を抜本的に見直し、</a:t>
            </a:r>
            <a:r>
              <a:rPr lang="ja-JP" altLang="en-US" sz="1100" u="sng" dirty="0">
                <a:solidFill>
                  <a:srgbClr val="000000"/>
                </a:solidFill>
                <a:latin typeface="HG丸ｺﾞｼｯｸM-PRO" pitchFamily="50" charset="-128"/>
                <a:ea typeface="HG丸ｺﾞｼｯｸM-PRO" pitchFamily="50" charset="-128"/>
              </a:rPr>
              <a:t>利用頻度の高い</a:t>
            </a:r>
            <a:r>
              <a:rPr lang="en-US" altLang="ja-JP" sz="1100" u="sng" dirty="0">
                <a:solidFill>
                  <a:srgbClr val="000000"/>
                </a:solidFill>
                <a:latin typeface="HG丸ｺﾞｼｯｸM-PRO" pitchFamily="50" charset="-128"/>
                <a:ea typeface="HG丸ｺﾞｼｯｸM-PRO" pitchFamily="50" charset="-128"/>
              </a:rPr>
              <a:t>71</a:t>
            </a:r>
            <a:r>
              <a:rPr lang="ja-JP" altLang="en-US" sz="1100" u="sng" dirty="0" smtClean="0">
                <a:solidFill>
                  <a:srgbClr val="000000"/>
                </a:solidFill>
                <a:latin typeface="HG丸ｺﾞｼｯｸM-PRO" pitchFamily="50" charset="-128"/>
                <a:ea typeface="HG丸ｺﾞｼｯｸM-PRO" pitchFamily="50" charset="-128"/>
              </a:rPr>
              <a:t>手続に</a:t>
            </a:r>
            <a:r>
              <a:rPr lang="ja-JP" altLang="en-US" sz="1100" u="sng" dirty="0">
                <a:solidFill>
                  <a:srgbClr val="000000"/>
                </a:solidFill>
                <a:latin typeface="HG丸ｺﾞｼｯｸM-PRO" pitchFamily="50" charset="-128"/>
                <a:ea typeface="HG丸ｺﾞｼｯｸM-PRO" pitchFamily="50" charset="-128"/>
              </a:rPr>
              <a:t>重点化</a:t>
            </a:r>
            <a:r>
              <a:rPr lang="ja-JP" altLang="en-US" sz="1100" dirty="0">
                <a:solidFill>
                  <a:srgbClr val="000000"/>
                </a:solidFill>
                <a:latin typeface="HG丸ｺﾞｼｯｸM-PRO" pitchFamily="50" charset="-128"/>
                <a:ea typeface="HG丸ｺﾞｼｯｸM-PRO" pitchFamily="50" charset="-128"/>
              </a:rPr>
              <a:t>し</a:t>
            </a:r>
            <a:r>
              <a:rPr lang="ja-JP" altLang="en-US" sz="1100" dirty="0" smtClean="0">
                <a:solidFill>
                  <a:srgbClr val="000000"/>
                </a:solidFill>
                <a:latin typeface="HG丸ｺﾞｼｯｸM-PRO" pitchFamily="50" charset="-128"/>
                <a:ea typeface="HG丸ｺﾞｼｯｸM-PRO" pitchFamily="50" charset="-128"/>
              </a:rPr>
              <a:t>、オンライン</a:t>
            </a:r>
            <a:r>
              <a:rPr lang="ja-JP" altLang="en-US" sz="1100" dirty="0">
                <a:solidFill>
                  <a:srgbClr val="000000"/>
                </a:solidFill>
                <a:latin typeface="HG丸ｺﾞｼｯｸM-PRO" pitchFamily="50" charset="-128"/>
                <a:ea typeface="HG丸ｺﾞｼｯｸM-PRO" pitchFamily="50" charset="-128"/>
              </a:rPr>
              <a:t>の利用促進策に集中的に取り組む。　　　　　</a:t>
            </a:r>
            <a:endParaRPr lang="en-US" altLang="ja-JP" sz="1100" dirty="0" smtClean="0">
              <a:solidFill>
                <a:srgbClr val="000000"/>
              </a:solidFill>
              <a:latin typeface="HG丸ｺﾞｼｯｸM-PRO" pitchFamily="50" charset="-128"/>
              <a:ea typeface="HG丸ｺﾞｼｯｸM-PRO" pitchFamily="50" charset="-128"/>
            </a:endParaRPr>
          </a:p>
          <a:p>
            <a:pPr marL="361950" indent="-361950" eaLnBrk="1" hangingPunct="1">
              <a:defRPr/>
            </a:pPr>
            <a:r>
              <a:rPr lang="ja-JP" altLang="en-US" sz="1100" dirty="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　② </a:t>
            </a:r>
            <a:r>
              <a:rPr lang="ja-JP" altLang="en-US" sz="1100" dirty="0">
                <a:solidFill>
                  <a:srgbClr val="000000"/>
                </a:solidFill>
                <a:latin typeface="HG丸ｺﾞｼｯｸM-PRO" pitchFamily="50" charset="-128"/>
                <a:ea typeface="HG丸ｺﾞｼｯｸM-PRO" pitchFamily="50" charset="-128"/>
              </a:rPr>
              <a:t>利用率が極めて低調</a:t>
            </a:r>
            <a:r>
              <a:rPr lang="ja-JP" altLang="en-US" sz="1100" dirty="0" smtClean="0">
                <a:solidFill>
                  <a:srgbClr val="000000"/>
                </a:solidFill>
                <a:latin typeface="HG丸ｺﾞｼｯｸM-PRO" pitchFamily="50" charset="-128"/>
                <a:ea typeface="HG丸ｺﾞｼｯｸM-PRO" pitchFamily="50" charset="-128"/>
              </a:rPr>
              <a:t>で改善</a:t>
            </a:r>
            <a:r>
              <a:rPr lang="ja-JP" altLang="en-US" sz="1100" dirty="0">
                <a:solidFill>
                  <a:srgbClr val="000000"/>
                </a:solidFill>
                <a:latin typeface="HG丸ｺﾞｼｯｸM-PRO" pitchFamily="50" charset="-128"/>
                <a:ea typeface="HG丸ｺﾞｼｯｸM-PRO" pitchFamily="50" charset="-128"/>
              </a:rPr>
              <a:t>の見込みがない手続については、</a:t>
            </a:r>
            <a:r>
              <a:rPr lang="ja-JP" altLang="en-US" sz="1100" dirty="0" smtClean="0">
                <a:solidFill>
                  <a:srgbClr val="000000"/>
                </a:solidFill>
                <a:latin typeface="HG丸ｺﾞｼｯｸM-PRO" pitchFamily="50" charset="-128"/>
                <a:ea typeface="HG丸ｺﾞｼｯｸM-PRO" pitchFamily="50" charset="-128"/>
              </a:rPr>
              <a:t>システム</a:t>
            </a:r>
            <a:r>
              <a:rPr lang="ja-JP" altLang="en-US" sz="1100" dirty="0">
                <a:solidFill>
                  <a:srgbClr val="000000"/>
                </a:solidFill>
                <a:latin typeface="HG丸ｺﾞｼｯｸM-PRO" pitchFamily="50" charset="-128"/>
                <a:ea typeface="HG丸ｺﾞｼｯｸM-PRO" pitchFamily="50" charset="-128"/>
              </a:rPr>
              <a:t>停止</a:t>
            </a:r>
            <a:r>
              <a:rPr lang="ja-JP" altLang="en-US" sz="1100" dirty="0" smtClean="0">
                <a:solidFill>
                  <a:srgbClr val="000000"/>
                </a:solidFill>
                <a:latin typeface="HG丸ｺﾞｼｯｸM-PRO" pitchFamily="50" charset="-128"/>
                <a:ea typeface="HG丸ｺﾞｼｯｸM-PRO" pitchFamily="50" charset="-128"/>
              </a:rPr>
              <a:t>を</a:t>
            </a:r>
            <a:r>
              <a:rPr lang="ja-JP" altLang="en-US" sz="1100" dirty="0">
                <a:solidFill>
                  <a:srgbClr val="000000"/>
                </a:solidFill>
                <a:latin typeface="HG丸ｺﾞｼｯｸM-PRO" pitchFamily="50" charset="-128"/>
                <a:ea typeface="HG丸ｺﾞｼｯｸM-PRO" pitchFamily="50" charset="-128"/>
              </a:rPr>
              <a:t>検討する</a:t>
            </a:r>
            <a:r>
              <a:rPr lang="ja-JP" altLang="en-US" sz="1100" dirty="0" smtClean="0">
                <a:solidFill>
                  <a:srgbClr val="000000"/>
                </a:solidFill>
                <a:latin typeface="HG丸ｺﾞｼｯｸM-PRO" pitchFamily="50" charset="-128"/>
                <a:ea typeface="HG丸ｺﾞｼｯｸM-PRO" pitchFamily="50" charset="-128"/>
              </a:rPr>
              <a:t>など</a:t>
            </a:r>
            <a:r>
              <a:rPr lang="ja-JP" altLang="en-US" sz="1100" u="sng" dirty="0" smtClean="0">
                <a:solidFill>
                  <a:srgbClr val="000000"/>
                </a:solidFill>
                <a:latin typeface="HG丸ｺﾞｼｯｸM-PRO" pitchFamily="50" charset="-128"/>
                <a:ea typeface="HG丸ｺﾞｼｯｸM-PRO" pitchFamily="50" charset="-128"/>
              </a:rPr>
              <a:t>メリハリ</a:t>
            </a:r>
            <a:r>
              <a:rPr lang="ja-JP" altLang="en-US" sz="1100" u="sng" dirty="0">
                <a:solidFill>
                  <a:srgbClr val="000000"/>
                </a:solidFill>
                <a:latin typeface="HG丸ｺﾞｼｯｸM-PRO" pitchFamily="50" charset="-128"/>
                <a:ea typeface="HG丸ｺﾞｼｯｸM-PRO" pitchFamily="50" charset="-128"/>
              </a:rPr>
              <a:t>の</a:t>
            </a:r>
            <a:r>
              <a:rPr lang="ja-JP" altLang="en-US" sz="1100" u="sng" dirty="0" smtClean="0">
                <a:solidFill>
                  <a:srgbClr val="000000"/>
                </a:solidFill>
                <a:latin typeface="HG丸ｺﾞｼｯｸM-PRO" pitchFamily="50" charset="-128"/>
                <a:ea typeface="HG丸ｺﾞｼｯｸM-PRO" pitchFamily="50" charset="-128"/>
              </a:rPr>
              <a:t>利いた対応</a:t>
            </a:r>
            <a:r>
              <a:rPr lang="ja-JP" altLang="en-US" sz="1100" dirty="0" smtClean="0">
                <a:solidFill>
                  <a:srgbClr val="000000"/>
                </a:solidFill>
                <a:latin typeface="HG丸ｺﾞｼｯｸM-PRO" pitchFamily="50" charset="-128"/>
                <a:ea typeface="HG丸ｺﾞｼｯｸM-PRO" pitchFamily="50" charset="-128"/>
              </a:rPr>
              <a:t>を行う。</a:t>
            </a:r>
            <a:endParaRPr lang="en-US" altLang="ja-JP" sz="1100" dirty="0" smtClean="0">
              <a:solidFill>
                <a:srgbClr val="000000"/>
              </a:solidFill>
              <a:latin typeface="HG丸ｺﾞｼｯｸM-PRO" pitchFamily="50" charset="-128"/>
              <a:ea typeface="HG丸ｺﾞｼｯｸM-PRO" pitchFamily="50" charset="-128"/>
            </a:endParaRPr>
          </a:p>
          <a:p>
            <a:pPr eaLnBrk="1" hangingPunct="1"/>
            <a:endParaRPr lang="en-US" altLang="ja-JP" sz="1200" b="1" dirty="0" smtClean="0">
              <a:solidFill>
                <a:srgbClr val="000000"/>
              </a:solidFill>
              <a:latin typeface="HG丸ｺﾞｼｯｸM-PRO" pitchFamily="50" charset="-128"/>
              <a:ea typeface="HG丸ｺﾞｼｯｸM-PRO" pitchFamily="50" charset="-128"/>
            </a:endParaRPr>
          </a:p>
          <a:p>
            <a:pPr eaLnBrk="1" hangingPunct="1"/>
            <a:r>
              <a:rPr lang="ja-JP" altLang="en-US" sz="1200" b="1" dirty="0" smtClean="0">
                <a:solidFill>
                  <a:srgbClr val="000000"/>
                </a:solidFill>
                <a:latin typeface="HG丸ｺﾞｼｯｸM-PRO" pitchFamily="50" charset="-128"/>
                <a:ea typeface="HG丸ｺﾞｼｯｸM-PRO" pitchFamily="50" charset="-128"/>
              </a:rPr>
              <a:t>■ </a:t>
            </a:r>
            <a:r>
              <a:rPr lang="ja-JP" altLang="en-US" sz="1200" b="1" dirty="0">
                <a:solidFill>
                  <a:srgbClr val="000000"/>
                </a:solidFill>
                <a:latin typeface="HG丸ｺﾞｼｯｸM-PRO" pitchFamily="50" charset="-128"/>
                <a:ea typeface="HG丸ｺﾞｼｯｸM-PRO" pitchFamily="50" charset="-128"/>
              </a:rPr>
              <a:t>新たな情報通信技術戦略</a:t>
            </a:r>
            <a:r>
              <a:rPr lang="ja-JP" altLang="en-US" sz="1200" dirty="0">
                <a:solidFill>
                  <a:srgbClr val="000000"/>
                </a:solidFill>
                <a:latin typeface="HG丸ｺﾞｼｯｸM-PRO" pitchFamily="50" charset="-128"/>
                <a:ea typeface="HG丸ｺﾞｼｯｸM-PRO" pitchFamily="50" charset="-128"/>
              </a:rPr>
              <a:t>（</a:t>
            </a:r>
            <a:r>
              <a:rPr lang="ja-JP" altLang="en-US" sz="1200" dirty="0" smtClean="0">
                <a:solidFill>
                  <a:srgbClr val="000000"/>
                </a:solidFill>
                <a:latin typeface="HG丸ｺﾞｼｯｸM-PRO" pitchFamily="50" charset="-128"/>
                <a:ea typeface="HG丸ｺﾞｼｯｸM-PRO" pitchFamily="50" charset="-128"/>
              </a:rPr>
              <a:t>平成</a:t>
            </a:r>
            <a:r>
              <a:rPr lang="en-US" altLang="ja-JP" sz="1200" dirty="0" smtClean="0">
                <a:solidFill>
                  <a:srgbClr val="000000"/>
                </a:solidFill>
                <a:latin typeface="HG丸ｺﾞｼｯｸM-PRO" pitchFamily="50" charset="-128"/>
                <a:ea typeface="HG丸ｺﾞｼｯｸM-PRO" pitchFamily="50" charset="-128"/>
              </a:rPr>
              <a:t>22</a:t>
            </a:r>
            <a:r>
              <a:rPr lang="ja-JP" altLang="en-US" sz="1200" dirty="0" smtClean="0">
                <a:solidFill>
                  <a:srgbClr val="000000"/>
                </a:solidFill>
                <a:latin typeface="HG丸ｺﾞｼｯｸM-PRO" pitchFamily="50" charset="-128"/>
                <a:ea typeface="HG丸ｺﾞｼｯｸM-PRO" pitchFamily="50" charset="-128"/>
              </a:rPr>
              <a:t>年５月 ＩＴ</a:t>
            </a:r>
            <a:r>
              <a:rPr lang="ja-JP" altLang="en-US" sz="1200" dirty="0">
                <a:solidFill>
                  <a:srgbClr val="000000"/>
                </a:solidFill>
                <a:latin typeface="HG丸ｺﾞｼｯｸM-PRO" pitchFamily="50" charset="-128"/>
                <a:ea typeface="HG丸ｺﾞｼｯｸM-PRO" pitchFamily="50" charset="-128"/>
              </a:rPr>
              <a:t>戦略本部決定）</a:t>
            </a:r>
          </a:p>
          <a:p>
            <a:pPr eaLnBrk="1" hangingPunct="1"/>
            <a:r>
              <a:rPr lang="ja-JP" altLang="en-US" sz="1400" dirty="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行政</a:t>
            </a:r>
            <a:r>
              <a:rPr lang="ja-JP" altLang="en-US" sz="1100" dirty="0">
                <a:solidFill>
                  <a:srgbClr val="000000"/>
                </a:solidFill>
                <a:latin typeface="HG丸ｺﾞｼｯｸM-PRO" pitchFamily="50" charset="-128"/>
                <a:ea typeface="HG丸ｺﾞｼｯｸM-PRO" pitchFamily="50" charset="-128"/>
              </a:rPr>
              <a:t>サービスのオンライン利用については、費用対効果等を検討し、対象サービスの範囲等に係る基準を整理した上で</a:t>
            </a:r>
            <a:r>
              <a:rPr lang="ja-JP" altLang="en-US" sz="1100" dirty="0" smtClean="0">
                <a:solidFill>
                  <a:srgbClr val="000000"/>
                </a:solidFill>
                <a:latin typeface="HG丸ｺﾞｼｯｸM-PRO" pitchFamily="50" charset="-128"/>
                <a:ea typeface="HG丸ｺﾞｼｯｸM-PRO" pitchFamily="50" charset="-128"/>
              </a:rPr>
              <a:t>、業務</a:t>
            </a:r>
            <a:r>
              <a:rPr lang="ja-JP" altLang="en-US" sz="1100" dirty="0">
                <a:solidFill>
                  <a:srgbClr val="000000"/>
                </a:solidFill>
                <a:latin typeface="HG丸ｺﾞｼｯｸM-PRO" pitchFamily="50" charset="-128"/>
                <a:ea typeface="HG丸ｺﾞｼｯｸM-PRO" pitchFamily="50" charset="-128"/>
              </a:rPr>
              <a:t>プロセス</a:t>
            </a:r>
            <a:r>
              <a:rPr lang="ja-JP" altLang="en-US" sz="1100" dirty="0" smtClean="0">
                <a:solidFill>
                  <a:srgbClr val="000000"/>
                </a:solidFill>
                <a:latin typeface="HG丸ｺﾞｼｯｸM-PRO" pitchFamily="50" charset="-128"/>
                <a:ea typeface="HG丸ｺﾞｼｯｸM-PRO" pitchFamily="50" charset="-128"/>
              </a:rPr>
              <a:t>を徹底的</a:t>
            </a:r>
            <a:r>
              <a:rPr lang="ja-JP" altLang="en-US" sz="1100" dirty="0">
                <a:solidFill>
                  <a:srgbClr val="000000"/>
                </a:solidFill>
                <a:latin typeface="HG丸ｺﾞｼｯｸM-PRO" pitchFamily="50" charset="-128"/>
                <a:ea typeface="HG丸ｺﾞｼｯｸM-PRO" pitchFamily="50" charset="-128"/>
              </a:rPr>
              <a:t>に見直すという考え方の下、オンライン利用に関する計画をとりまとめる。</a:t>
            </a:r>
            <a:endParaRPr lang="en-US" altLang="ja-JP" sz="1100" dirty="0">
              <a:solidFill>
                <a:srgbClr val="000000"/>
              </a:solidFill>
              <a:latin typeface="HG丸ｺﾞｼｯｸM-PRO" pitchFamily="50" charset="-128"/>
              <a:ea typeface="HG丸ｺﾞｼｯｸM-PRO" pitchFamily="50" charset="-128"/>
            </a:endParaRPr>
          </a:p>
          <a:p>
            <a:pPr eaLnBrk="1" hangingPunct="1"/>
            <a:r>
              <a:rPr lang="ja-JP" altLang="en-US" sz="1200" b="1" dirty="0" smtClean="0">
                <a:solidFill>
                  <a:srgbClr val="000000"/>
                </a:solidFill>
                <a:latin typeface="HG丸ｺﾞｼｯｸM-PRO" pitchFamily="50" charset="-128"/>
                <a:ea typeface="HG丸ｺﾞｼｯｸM-PRO" pitchFamily="50" charset="-128"/>
              </a:rPr>
              <a:t>　● </a:t>
            </a:r>
            <a:r>
              <a:rPr lang="ja-JP" altLang="en-US" sz="1200" b="1" dirty="0">
                <a:solidFill>
                  <a:srgbClr val="000000"/>
                </a:solidFill>
                <a:latin typeface="HG丸ｺﾞｼｯｸM-PRO" pitchFamily="50" charset="-128"/>
                <a:ea typeface="HG丸ｺﾞｼｯｸM-PRO" pitchFamily="50" charset="-128"/>
              </a:rPr>
              <a:t>新たなオンライン利用に関する</a:t>
            </a:r>
            <a:r>
              <a:rPr lang="ja-JP" altLang="en-US" sz="1200" b="1" dirty="0" smtClean="0">
                <a:solidFill>
                  <a:srgbClr val="000000"/>
                </a:solidFill>
                <a:latin typeface="HG丸ｺﾞｼｯｸM-PRO" pitchFamily="50" charset="-128"/>
                <a:ea typeface="HG丸ｺﾞｼｯｸM-PRO" pitchFamily="50" charset="-128"/>
              </a:rPr>
              <a:t>計画</a:t>
            </a:r>
            <a:r>
              <a:rPr lang="ja-JP" altLang="en-US" sz="1200" dirty="0" smtClean="0">
                <a:solidFill>
                  <a:srgbClr val="000000"/>
                </a:solidFill>
                <a:latin typeface="HG丸ｺﾞｼｯｸM-PRO" pitchFamily="50" charset="-128"/>
                <a:ea typeface="HG丸ｺﾞｼｯｸM-PRO" pitchFamily="50" charset="-128"/>
              </a:rPr>
              <a:t>（</a:t>
            </a:r>
            <a:r>
              <a:rPr lang="ja-JP" altLang="en-US" sz="1200" dirty="0">
                <a:solidFill>
                  <a:srgbClr val="000000"/>
                </a:solidFill>
                <a:latin typeface="HG丸ｺﾞｼｯｸM-PRO" pitchFamily="50" charset="-128"/>
                <a:ea typeface="HG丸ｺﾞｼｯｸM-PRO" pitchFamily="50" charset="-128"/>
              </a:rPr>
              <a:t>平成</a:t>
            </a:r>
            <a:r>
              <a:rPr lang="en-US" altLang="ja-JP" sz="1200" dirty="0">
                <a:solidFill>
                  <a:srgbClr val="000000"/>
                </a:solidFill>
                <a:latin typeface="HG丸ｺﾞｼｯｸM-PRO" pitchFamily="50" charset="-128"/>
                <a:ea typeface="HG丸ｺﾞｼｯｸM-PRO" pitchFamily="50" charset="-128"/>
              </a:rPr>
              <a:t>23</a:t>
            </a:r>
            <a:r>
              <a:rPr lang="ja-JP" altLang="en-US" sz="1200" dirty="0">
                <a:solidFill>
                  <a:srgbClr val="000000"/>
                </a:solidFill>
                <a:latin typeface="HG丸ｺﾞｼｯｸM-PRO" pitchFamily="50" charset="-128"/>
                <a:ea typeface="HG丸ｺﾞｼｯｸM-PRO" pitchFamily="50" charset="-128"/>
              </a:rPr>
              <a:t>年</a:t>
            </a:r>
            <a:r>
              <a:rPr lang="ja-JP" altLang="en-US" sz="1200" dirty="0" smtClean="0">
                <a:solidFill>
                  <a:srgbClr val="000000"/>
                </a:solidFill>
                <a:latin typeface="HG丸ｺﾞｼｯｸM-PRO" pitchFamily="50" charset="-128"/>
                <a:ea typeface="HG丸ｺﾞｼｯｸM-PRO" pitchFamily="50" charset="-128"/>
              </a:rPr>
              <a:t>８月 ＩＴ</a:t>
            </a:r>
            <a:r>
              <a:rPr lang="ja-JP" altLang="en-US" sz="1200" dirty="0">
                <a:solidFill>
                  <a:srgbClr val="000000"/>
                </a:solidFill>
                <a:latin typeface="HG丸ｺﾞｼｯｸM-PRO" pitchFamily="50" charset="-128"/>
                <a:ea typeface="HG丸ｺﾞｼｯｸM-PRO" pitchFamily="50" charset="-128"/>
              </a:rPr>
              <a:t>戦略本部決定</a:t>
            </a:r>
            <a:r>
              <a:rPr lang="ja-JP" altLang="en-US" sz="1200" dirty="0" smtClean="0">
                <a:solidFill>
                  <a:srgbClr val="000000"/>
                </a:solidFill>
                <a:latin typeface="HG丸ｺﾞｼｯｸM-PRO" pitchFamily="50" charset="-128"/>
                <a:ea typeface="HG丸ｺﾞｼｯｸM-PRO" pitchFamily="50" charset="-128"/>
              </a:rPr>
              <a:t>）</a:t>
            </a:r>
            <a:endParaRPr lang="en-US" altLang="ja-JP" sz="1200" dirty="0" smtClean="0">
              <a:solidFill>
                <a:srgbClr val="000000"/>
              </a:solidFill>
              <a:latin typeface="HG丸ｺﾞｼｯｸM-PRO" pitchFamily="50" charset="-128"/>
              <a:ea typeface="HG丸ｺﾞｼｯｸM-PRO" pitchFamily="50" charset="-128"/>
            </a:endParaRPr>
          </a:p>
          <a:p>
            <a:pPr eaLnBrk="1" hangingPunct="1"/>
            <a:r>
              <a:rPr lang="ja-JP" altLang="en-US" sz="1200" dirty="0">
                <a:solidFill>
                  <a:srgbClr val="000000"/>
                </a:solidFill>
                <a:latin typeface="HG丸ｺﾞｼｯｸM-PRO" pitchFamily="50" charset="-128"/>
                <a:ea typeface="HG丸ｺﾞｼｯｸM-PRO" pitchFamily="50" charset="-128"/>
              </a:rPr>
              <a:t>　</a:t>
            </a:r>
            <a:r>
              <a:rPr lang="ja-JP" altLang="en-US" sz="1200" dirty="0" smtClean="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①</a:t>
            </a:r>
            <a:r>
              <a:rPr lang="ja-JP" altLang="en-US" sz="1100" dirty="0">
                <a:solidFill>
                  <a:srgbClr val="000000"/>
                </a:solidFill>
                <a:latin typeface="HG丸ｺﾞｼｯｸM-PRO" pitchFamily="50" charset="-128"/>
                <a:ea typeface="HG丸ｺﾞｼｯｸM-PRO" pitchFamily="50" charset="-128"/>
              </a:rPr>
              <a:t>オンライン利用の範囲の更なる</a:t>
            </a:r>
            <a:r>
              <a:rPr lang="ja-JP" altLang="en-US" sz="1100" dirty="0" smtClean="0">
                <a:solidFill>
                  <a:srgbClr val="000000"/>
                </a:solidFill>
                <a:latin typeface="HG丸ｺﾞｼｯｸM-PRO" pitchFamily="50" charset="-128"/>
                <a:ea typeface="HG丸ｺﾞｼｯｸM-PRO" pitchFamily="50" charset="-128"/>
              </a:rPr>
              <a:t>見直し　②</a:t>
            </a:r>
            <a:r>
              <a:rPr lang="ja-JP" altLang="en-US" sz="1100" dirty="0">
                <a:solidFill>
                  <a:srgbClr val="000000"/>
                </a:solidFill>
                <a:latin typeface="HG丸ｺﾞｼｯｸM-PRO" pitchFamily="50" charset="-128"/>
                <a:ea typeface="HG丸ｺﾞｼｯｸM-PRO" pitchFamily="50" charset="-128"/>
              </a:rPr>
              <a:t>重点手続を中心に、</a:t>
            </a:r>
            <a:r>
              <a:rPr lang="ja-JP" altLang="en-US" sz="1100" u="sng" dirty="0">
                <a:solidFill>
                  <a:srgbClr val="000000"/>
                </a:solidFill>
                <a:latin typeface="HG丸ｺﾞｼｯｸM-PRO" pitchFamily="50" charset="-128"/>
                <a:ea typeface="HG丸ｺﾞｼｯｸM-PRO" pitchFamily="50" charset="-128"/>
              </a:rPr>
              <a:t>サービスの品質向上に重点を置いたオンライン利用の</a:t>
            </a:r>
            <a:r>
              <a:rPr lang="ja-JP" altLang="en-US" sz="1100" u="sng" dirty="0" smtClean="0">
                <a:solidFill>
                  <a:srgbClr val="000000"/>
                </a:solidFill>
                <a:latin typeface="HG丸ｺﾞｼｯｸM-PRO" pitchFamily="50" charset="-128"/>
                <a:ea typeface="HG丸ｺﾞｼｯｸM-PRO" pitchFamily="50" charset="-128"/>
              </a:rPr>
              <a:t>改善</a:t>
            </a:r>
            <a:endParaRPr lang="en-US" altLang="ja-JP" sz="1100" u="sng" dirty="0" smtClean="0">
              <a:solidFill>
                <a:srgbClr val="000000"/>
              </a:solidFill>
              <a:latin typeface="HG丸ｺﾞｼｯｸM-PRO" pitchFamily="50" charset="-128"/>
              <a:ea typeface="HG丸ｺﾞｼｯｸM-PRO" pitchFamily="50" charset="-128"/>
            </a:endParaRPr>
          </a:p>
          <a:p>
            <a:pPr eaLnBrk="1" hangingPunct="1"/>
            <a:r>
              <a:rPr lang="ja-JP" altLang="en-US" sz="1100" dirty="0">
                <a:solidFill>
                  <a:srgbClr val="000000"/>
                </a:solidFill>
                <a:latin typeface="HG丸ｺﾞｼｯｸM-PRO" pitchFamily="50" charset="-128"/>
                <a:ea typeface="HG丸ｺﾞｼｯｸM-PRO" pitchFamily="50" charset="-128"/>
              </a:rPr>
              <a:t>　</a:t>
            </a:r>
            <a:r>
              <a:rPr lang="ja-JP" altLang="en-US" sz="1100" dirty="0" smtClean="0">
                <a:solidFill>
                  <a:srgbClr val="000000"/>
                </a:solidFill>
                <a:latin typeface="HG丸ｺﾞｼｯｸM-PRO" pitchFamily="50" charset="-128"/>
                <a:ea typeface="HG丸ｺﾞｼｯｸM-PRO" pitchFamily="50" charset="-128"/>
              </a:rPr>
              <a:t>　③</a:t>
            </a:r>
            <a:r>
              <a:rPr lang="ja-JP" altLang="en-US" sz="1100" dirty="0">
                <a:solidFill>
                  <a:srgbClr val="000000"/>
                </a:solidFill>
                <a:latin typeface="HG丸ｺﾞｼｯｸM-PRO" pitchFamily="50" charset="-128"/>
                <a:ea typeface="HG丸ｺﾞｼｯｸM-PRO" pitchFamily="50" charset="-128"/>
              </a:rPr>
              <a:t>重点手続を対象とした</a:t>
            </a:r>
            <a:r>
              <a:rPr lang="ja-JP" altLang="en-US" sz="1100" u="sng" dirty="0">
                <a:solidFill>
                  <a:srgbClr val="000000"/>
                </a:solidFill>
                <a:latin typeface="HG丸ｺﾞｼｯｸM-PRO" pitchFamily="50" charset="-128"/>
                <a:ea typeface="HG丸ｺﾞｼｯｸM-PRO" pitchFamily="50" charset="-128"/>
              </a:rPr>
              <a:t>業務プロセス改革の推進</a:t>
            </a:r>
            <a:r>
              <a:rPr lang="en-US" altLang="ja-JP" sz="1100" dirty="0">
                <a:solidFill>
                  <a:srgbClr val="000000"/>
                </a:solidFill>
                <a:latin typeface="HG丸ｺﾞｼｯｸM-PRO" pitchFamily="50" charset="-128"/>
                <a:ea typeface="HG丸ｺﾞｼｯｸM-PRO" pitchFamily="50" charset="-128"/>
              </a:rPr>
              <a:t>【</a:t>
            </a:r>
            <a:r>
              <a:rPr lang="ja-JP" altLang="en-US" sz="1100" dirty="0">
                <a:solidFill>
                  <a:srgbClr val="000000"/>
                </a:solidFill>
                <a:latin typeface="HG丸ｺﾞｼｯｸM-PRO" pitchFamily="50" charset="-128"/>
                <a:ea typeface="HG丸ｺﾞｼｯｸM-PRO" pitchFamily="50" charset="-128"/>
              </a:rPr>
              <a:t>平成</a:t>
            </a:r>
            <a:r>
              <a:rPr lang="en-US" altLang="ja-JP" sz="1100" dirty="0">
                <a:solidFill>
                  <a:srgbClr val="000000"/>
                </a:solidFill>
                <a:latin typeface="HG丸ｺﾞｼｯｸM-PRO" pitchFamily="50" charset="-128"/>
                <a:ea typeface="HG丸ｺﾞｼｯｸM-PRO" pitchFamily="50" charset="-128"/>
              </a:rPr>
              <a:t>23</a:t>
            </a:r>
            <a:r>
              <a:rPr lang="ja-JP" altLang="en-US" sz="1100" dirty="0">
                <a:solidFill>
                  <a:srgbClr val="000000"/>
                </a:solidFill>
                <a:latin typeface="HG丸ｺﾞｼｯｸM-PRO" pitchFamily="50" charset="-128"/>
                <a:ea typeface="HG丸ｺﾞｼｯｸM-PRO" pitchFamily="50" charset="-128"/>
              </a:rPr>
              <a:t>年度～</a:t>
            </a:r>
            <a:r>
              <a:rPr lang="en-US" altLang="ja-JP" sz="1100" dirty="0">
                <a:solidFill>
                  <a:srgbClr val="000000"/>
                </a:solidFill>
                <a:latin typeface="HG丸ｺﾞｼｯｸM-PRO" pitchFamily="50" charset="-128"/>
                <a:ea typeface="HG丸ｺﾞｼｯｸM-PRO" pitchFamily="50" charset="-128"/>
              </a:rPr>
              <a:t>25</a:t>
            </a:r>
            <a:r>
              <a:rPr lang="ja-JP" altLang="en-US" sz="1100" dirty="0">
                <a:solidFill>
                  <a:srgbClr val="000000"/>
                </a:solidFill>
                <a:latin typeface="HG丸ｺﾞｼｯｸM-PRO" pitchFamily="50" charset="-128"/>
                <a:ea typeface="HG丸ｺﾞｼｯｸM-PRO" pitchFamily="50" charset="-128"/>
              </a:rPr>
              <a:t>年度</a:t>
            </a:r>
            <a:r>
              <a:rPr lang="en-US" altLang="ja-JP" sz="1100" dirty="0" smtClean="0">
                <a:solidFill>
                  <a:srgbClr val="000000"/>
                </a:solidFill>
                <a:latin typeface="HG丸ｺﾞｼｯｸM-PRO" pitchFamily="50" charset="-128"/>
                <a:ea typeface="HG丸ｺﾞｼｯｸM-PRO" pitchFamily="50" charset="-128"/>
              </a:rPr>
              <a:t>】</a:t>
            </a:r>
            <a:endParaRPr lang="en-US" altLang="ja-JP" sz="1100" dirty="0">
              <a:latin typeface="HG丸ｺﾞｼｯｸM-PRO" pitchFamily="50" charset="-128"/>
              <a:ea typeface="HG丸ｺﾞｼｯｸM-PRO" pitchFamily="50" charset="-128"/>
            </a:endParaRPr>
          </a:p>
        </p:txBody>
      </p:sp>
      <p:grpSp>
        <p:nvGrpSpPr>
          <p:cNvPr id="13316" name="Group 2"/>
          <p:cNvGrpSpPr>
            <a:grpSpLocks/>
          </p:cNvGrpSpPr>
          <p:nvPr/>
        </p:nvGrpSpPr>
        <p:grpSpPr bwMode="auto">
          <a:xfrm>
            <a:off x="-17463" y="-26988"/>
            <a:ext cx="9923463" cy="390526"/>
            <a:chOff x="-10" y="-17"/>
            <a:chExt cx="6250" cy="351"/>
          </a:xfrm>
          <a:solidFill>
            <a:srgbClr val="00B0F0"/>
          </a:solidFill>
        </p:grpSpPr>
        <p:sp>
          <p:nvSpPr>
            <p:cNvPr id="5" name="Rectangle 3"/>
            <p:cNvSpPr>
              <a:spLocks noChangeArrowheads="1"/>
            </p:cNvSpPr>
            <p:nvPr/>
          </p:nvSpPr>
          <p:spPr bwMode="auto">
            <a:xfrm>
              <a:off x="-10" y="-17"/>
              <a:ext cx="6250" cy="351"/>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auto">
                <a:spcBef>
                  <a:spcPts val="0"/>
                </a:spcBef>
                <a:spcAft>
                  <a:spcPts val="0"/>
                </a:spcAft>
                <a:defRPr/>
              </a:pPr>
              <a:endParaRPr lang="ja-JP" altLang="en-US" sz="1800" b="1" dirty="0">
                <a:solidFill>
                  <a:prstClr val="black"/>
                </a:solidFill>
                <a:latin typeface="Calibri"/>
                <a:ea typeface="ＭＳ Ｐゴシック"/>
              </a:endParaRPr>
            </a:p>
          </p:txBody>
        </p:sp>
        <p:sp>
          <p:nvSpPr>
            <p:cNvPr id="13367" name="AutoShape 4"/>
            <p:cNvSpPr>
              <a:spLocks noChangeArrowheads="1"/>
            </p:cNvSpPr>
            <p:nvPr/>
          </p:nvSpPr>
          <p:spPr bwMode="auto">
            <a:xfrm>
              <a:off x="122" y="19"/>
              <a:ext cx="5996" cy="223"/>
            </a:xfrm>
            <a:prstGeom prst="roundRect">
              <a:avLst>
                <a:gd name="adj" fmla="val 42167"/>
              </a:avLst>
            </a:prstGeom>
            <a:gr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400" dirty="0">
                  <a:solidFill>
                    <a:srgbClr val="FFFFFF"/>
                  </a:solidFill>
                  <a:latin typeface="HGP創英角ｺﾞｼｯｸUB" pitchFamily="50" charset="-128"/>
                  <a:ea typeface="HGP創英角ｺﾞｼｯｸUB" pitchFamily="50" charset="-128"/>
                </a:rPr>
                <a:t>　　　</a:t>
              </a:r>
              <a:r>
                <a:rPr lang="ja-JP" altLang="en-US" sz="2400" dirty="0" smtClean="0">
                  <a:solidFill>
                    <a:srgbClr val="FFFFFF"/>
                  </a:solidFill>
                  <a:latin typeface="HGP創英角ｺﾞｼｯｸUB" pitchFamily="50" charset="-128"/>
                  <a:ea typeface="HGP創英角ｺﾞｼｯｸUB" pitchFamily="50" charset="-128"/>
                </a:rPr>
                <a:t>オンライン</a:t>
              </a:r>
              <a:r>
                <a:rPr lang="ja-JP" altLang="en-US" sz="2400" dirty="0">
                  <a:solidFill>
                    <a:srgbClr val="FFFFFF"/>
                  </a:solidFill>
                  <a:latin typeface="HGP創英角ｺﾞｼｯｸUB" pitchFamily="50" charset="-128"/>
                  <a:ea typeface="HGP創英角ｺﾞｼｯｸUB" pitchFamily="50" charset="-128"/>
                </a:rPr>
                <a:t>利用の促進に</a:t>
              </a:r>
              <a:r>
                <a:rPr lang="ja-JP" altLang="en-US" sz="2400" dirty="0" smtClean="0">
                  <a:solidFill>
                    <a:srgbClr val="FFFFFF"/>
                  </a:solidFill>
                  <a:latin typeface="HGP創英角ｺﾞｼｯｸUB" pitchFamily="50" charset="-128"/>
                  <a:ea typeface="HGP創英角ｺﾞｼｯｸUB" pitchFamily="50" charset="-128"/>
                </a:rPr>
                <a:t>関する</a:t>
              </a:r>
              <a:r>
                <a:rPr lang="ja-JP" altLang="en-US" sz="2400" dirty="0">
                  <a:solidFill>
                    <a:srgbClr val="FFFFFF"/>
                  </a:solidFill>
                  <a:latin typeface="HGP創英角ｺﾞｼｯｸUB" pitchFamily="50" charset="-128"/>
                  <a:ea typeface="HGP創英角ｺﾞｼｯｸUB" pitchFamily="50" charset="-128"/>
                </a:rPr>
                <a:t>これ</a:t>
              </a:r>
              <a:r>
                <a:rPr lang="ja-JP" altLang="en-US" sz="2400" dirty="0" smtClean="0">
                  <a:solidFill>
                    <a:srgbClr val="FFFFFF"/>
                  </a:solidFill>
                  <a:latin typeface="HGP創英角ｺﾞｼｯｸUB" pitchFamily="50" charset="-128"/>
                  <a:ea typeface="HGP創英角ｺﾞｼｯｸUB" pitchFamily="50" charset="-128"/>
                </a:rPr>
                <a:t>までの取組</a:t>
              </a:r>
              <a:r>
                <a:rPr lang="ja-JP" altLang="en-US" sz="2400" dirty="0">
                  <a:solidFill>
                    <a:srgbClr val="FFFFFF"/>
                  </a:solidFill>
                  <a:latin typeface="HGP創英角ｺﾞｼｯｸUB" pitchFamily="50" charset="-128"/>
                  <a:ea typeface="HGP創英角ｺﾞｼｯｸUB" pitchFamily="50" charset="-128"/>
                </a:rPr>
                <a:t>の概要　　　　　</a:t>
              </a:r>
              <a:endParaRPr lang="ja-JP" altLang="en-US" sz="2400" dirty="0">
                <a:latin typeface="HGP創英角ｺﾞｼｯｸUB" pitchFamily="50" charset="-128"/>
                <a:ea typeface="HGP創英角ｺﾞｼｯｸUB" pitchFamily="50" charset="-128"/>
              </a:endParaRPr>
            </a:p>
          </p:txBody>
        </p:sp>
      </p:grpSp>
      <p:sp>
        <p:nvSpPr>
          <p:cNvPr id="13317" name="テキスト ボックス 38"/>
          <p:cNvSpPr txBox="1">
            <a:spLocks noChangeArrowheads="1"/>
          </p:cNvSpPr>
          <p:nvPr/>
        </p:nvSpPr>
        <p:spPr bwMode="auto">
          <a:xfrm>
            <a:off x="73506" y="3132349"/>
            <a:ext cx="9757401" cy="707886"/>
          </a:xfrm>
          <a:prstGeom prst="rect">
            <a:avLst/>
          </a:prstGeom>
          <a:solidFill>
            <a:srgbClr val="FFFF99"/>
          </a:solidFill>
          <a:ln>
            <a:solidFill>
              <a:schemeClr val="accent3"/>
            </a:solidFill>
            <a:headEnd/>
            <a:tailEnd/>
          </a:ln>
        </p:spPr>
        <p:style>
          <a:lnRef idx="2">
            <a:schemeClr val="accent3"/>
          </a:lnRef>
          <a:fillRef idx="1">
            <a:schemeClr val="lt1"/>
          </a:fillRef>
          <a:effectRef idx="0">
            <a:schemeClr val="accent3"/>
          </a:effectRef>
          <a:fontRef idx="minor">
            <a:schemeClr val="dk1"/>
          </a:fontRef>
        </p:style>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b="1" dirty="0" smtClean="0">
                <a:latin typeface="HG丸ｺﾞｼｯｸM-PRO" pitchFamily="50" charset="-128"/>
                <a:ea typeface="HG丸ｺﾞｼｯｸM-PRO" pitchFamily="50" charset="-128"/>
              </a:rPr>
              <a:t>■世界最先端</a:t>
            </a:r>
            <a:r>
              <a:rPr lang="ja-JP" altLang="en-US" sz="1400" b="1" dirty="0">
                <a:latin typeface="HG丸ｺﾞｼｯｸM-PRO" pitchFamily="50" charset="-128"/>
                <a:ea typeface="HG丸ｺﾞｼｯｸM-PRO" pitchFamily="50" charset="-128"/>
              </a:rPr>
              <a:t>ＩＴ</a:t>
            </a:r>
            <a:r>
              <a:rPr lang="ja-JP" altLang="en-US" sz="1400" b="1" dirty="0" smtClean="0">
                <a:latin typeface="HG丸ｺﾞｼｯｸM-PRO" pitchFamily="50" charset="-128"/>
                <a:ea typeface="HG丸ｺﾞｼｯｸM-PRO" pitchFamily="50" charset="-128"/>
              </a:rPr>
              <a:t>国家創造宣言（平成</a:t>
            </a:r>
            <a:r>
              <a:rPr lang="en-US" altLang="ja-JP" sz="1400" b="1" dirty="0" smtClean="0">
                <a:latin typeface="HG丸ｺﾞｼｯｸM-PRO" pitchFamily="50" charset="-128"/>
                <a:ea typeface="HG丸ｺﾞｼｯｸM-PRO" pitchFamily="50" charset="-128"/>
              </a:rPr>
              <a:t>25</a:t>
            </a:r>
            <a:r>
              <a:rPr lang="ja-JP" altLang="en-US" sz="1400" b="1" dirty="0" smtClean="0">
                <a:latin typeface="HG丸ｺﾞｼｯｸM-PRO" pitchFamily="50" charset="-128"/>
                <a:ea typeface="HG丸ｺﾞｼｯｸM-PRO" pitchFamily="50" charset="-128"/>
              </a:rPr>
              <a:t>年６月 閣議決定）</a:t>
            </a:r>
            <a:endParaRPr lang="en-US" altLang="ja-JP" sz="1400" b="1" dirty="0" smtClean="0">
              <a:latin typeface="HG丸ｺﾞｼｯｸM-PRO" pitchFamily="50" charset="-128"/>
              <a:ea typeface="HG丸ｺﾞｼｯｸM-PRO" pitchFamily="50" charset="-128"/>
            </a:endParaRPr>
          </a:p>
          <a:p>
            <a:pPr eaLnBrk="1" hangingPunct="1">
              <a:spcBef>
                <a:spcPct val="0"/>
              </a:spcBef>
              <a:buFontTx/>
              <a:buNone/>
            </a:pPr>
            <a:r>
              <a:rPr lang="ja-JP" altLang="en-US" sz="1400" dirty="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●オンライン手続の利便性向上に向けた改善方針</a:t>
            </a:r>
            <a:r>
              <a:rPr lang="ja-JP" altLang="en-US" sz="1200" dirty="0" smtClean="0">
                <a:latin typeface="HG丸ｺﾞｼｯｸM-PRO" pitchFamily="50" charset="-128"/>
                <a:ea typeface="HG丸ｺﾞｼｯｸM-PRO" pitchFamily="50" charset="-128"/>
              </a:rPr>
              <a:t>（平成</a:t>
            </a:r>
            <a:r>
              <a:rPr lang="en-US" altLang="ja-JP" sz="1200" dirty="0" smtClean="0">
                <a:latin typeface="HG丸ｺﾞｼｯｸM-PRO" pitchFamily="50" charset="-128"/>
                <a:ea typeface="HG丸ｺﾞｼｯｸM-PRO" pitchFamily="50" charset="-128"/>
              </a:rPr>
              <a:t>26</a:t>
            </a:r>
            <a:r>
              <a:rPr lang="ja-JP" altLang="en-US" sz="1200" dirty="0" smtClean="0">
                <a:latin typeface="HG丸ｺﾞｼｯｸM-PRO" pitchFamily="50" charset="-128"/>
                <a:ea typeface="HG丸ｺﾞｼｯｸM-PRO" pitchFamily="50" charset="-128"/>
              </a:rPr>
              <a:t>年４月 各府省ＣＩＯ連絡会議決定）</a:t>
            </a:r>
            <a:endParaRPr lang="en-US" altLang="ja-JP" sz="1200" dirty="0" smtClean="0">
              <a:latin typeface="HG丸ｺﾞｼｯｸM-PRO" pitchFamily="50" charset="-128"/>
              <a:ea typeface="HG丸ｺﾞｼｯｸM-PRO" pitchFamily="50" charset="-128"/>
            </a:endParaRPr>
          </a:p>
          <a:p>
            <a:pPr eaLnBrk="1" hangingPunct="1">
              <a:spcBef>
                <a:spcPct val="0"/>
              </a:spcBef>
              <a:buFontTx/>
              <a:buNone/>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①利用者の意見・要望の把握　②新たに</a:t>
            </a:r>
            <a:r>
              <a:rPr lang="ja-JP" altLang="en-US" sz="1200" u="sng" dirty="0" smtClean="0">
                <a:latin typeface="HG丸ｺﾞｼｯｸM-PRO" pitchFamily="50" charset="-128"/>
                <a:ea typeface="HG丸ｺﾞｼｯｸM-PRO" pitchFamily="50" charset="-128"/>
              </a:rPr>
              <a:t>改善促進手続</a:t>
            </a:r>
            <a:r>
              <a:rPr lang="ja-JP" altLang="en-US" sz="1200" dirty="0" smtClean="0">
                <a:latin typeface="HG丸ｺﾞｼｯｸM-PRO" pitchFamily="50" charset="-128"/>
                <a:ea typeface="HG丸ｺﾞｼｯｸM-PRO" pitchFamily="50" charset="-128"/>
              </a:rPr>
              <a:t>を選定し、利便性向上のための取組を計画的に行う</a:t>
            </a:r>
            <a:endParaRPr lang="en-US" altLang="ja-JP" sz="1200" dirty="0" smtClean="0">
              <a:latin typeface="HG丸ｺﾞｼｯｸM-PRO" pitchFamily="50" charset="-128"/>
              <a:ea typeface="HG丸ｺﾞｼｯｸM-PRO" pitchFamily="50" charset="-128"/>
            </a:endParaRPr>
          </a:p>
        </p:txBody>
      </p:sp>
      <p:sp>
        <p:nvSpPr>
          <p:cNvPr id="7" name="下矢印 6"/>
          <p:cNvSpPr/>
          <p:nvPr/>
        </p:nvSpPr>
        <p:spPr>
          <a:xfrm>
            <a:off x="3949273" y="2807677"/>
            <a:ext cx="1512887" cy="233157"/>
          </a:xfrm>
          <a:prstGeom prst="downArrow">
            <a:avLst/>
          </a:prstGeom>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dirty="0">
              <a:solidFill>
                <a:prstClr val="white"/>
              </a:solidFill>
            </a:endParaRPr>
          </a:p>
        </p:txBody>
      </p:sp>
      <p:sp>
        <p:nvSpPr>
          <p:cNvPr id="16" name="AutoShape 115"/>
          <p:cNvSpPr>
            <a:spLocks noChangeArrowheads="1"/>
          </p:cNvSpPr>
          <p:nvPr/>
        </p:nvSpPr>
        <p:spPr bwMode="auto">
          <a:xfrm>
            <a:off x="5195887" y="4686299"/>
            <a:ext cx="4551363" cy="1559520"/>
          </a:xfrm>
          <a:prstGeom prst="roundRect">
            <a:avLst>
              <a:gd name="adj" fmla="val 0"/>
            </a:avLst>
          </a:prstGeom>
          <a:ln>
            <a:solidFill>
              <a:srgbClr val="FF0000"/>
            </a:solidFill>
            <a:headEnd/>
            <a:tailEnd/>
          </a:ln>
        </p:spPr>
        <p:style>
          <a:lnRef idx="2">
            <a:schemeClr val="accent6"/>
          </a:lnRef>
          <a:fillRef idx="1">
            <a:schemeClr val="lt1"/>
          </a:fillRef>
          <a:effectRef idx="0">
            <a:schemeClr val="accent6"/>
          </a:effectRef>
          <a:fontRef idx="minor">
            <a:schemeClr val="dk1"/>
          </a:fontRef>
        </p:style>
        <p:txBody>
          <a:bodyPr lIns="72000" tIns="36000" rIns="72000" bIns="36000" anchor="ctr"/>
          <a:lstStyle/>
          <a:p>
            <a:pPr marL="85725" indent="-85725" algn="just">
              <a:defRPr/>
            </a:pPr>
            <a:r>
              <a:rPr lang="ja-JP" altLang="en-US" sz="1100" b="1" dirty="0" smtClean="0">
                <a:solidFill>
                  <a:srgbClr val="000000"/>
                </a:solidFill>
                <a:ea typeface="ＭＳ Ｐゴシック" pitchFamily="50" charset="-128"/>
              </a:rPr>
              <a:t>＜改善促進手続</a:t>
            </a:r>
            <a:r>
              <a:rPr lang="ja-JP" altLang="en-US" sz="1100" b="1" dirty="0">
                <a:solidFill>
                  <a:srgbClr val="000000"/>
                </a:solidFill>
                <a:ea typeface="ＭＳ Ｐゴシック" pitchFamily="50" charset="-128"/>
              </a:rPr>
              <a:t>選定の考え方＞</a:t>
            </a:r>
            <a:endParaRPr lang="ja-JP" altLang="en-US" sz="1100" b="1" dirty="0">
              <a:solidFill>
                <a:srgbClr val="000000"/>
              </a:solidFill>
              <a:latin typeface="ＭＳ Ｐゴシック" charset="-128"/>
              <a:ea typeface="ＭＳ Ｐゴシック" pitchFamily="50" charset="-128"/>
            </a:endParaRPr>
          </a:p>
          <a:p>
            <a:pPr marL="85725" indent="-85725" algn="just">
              <a:buFont typeface="Wingdings" pitchFamily="2" charset="2"/>
              <a:buNone/>
              <a:defRPr/>
            </a:pPr>
            <a:r>
              <a:rPr lang="ja-JP" altLang="en-US" sz="1100" dirty="0">
                <a:solidFill>
                  <a:srgbClr val="000000"/>
                </a:solidFill>
                <a:latin typeface="ＭＳ Ｐゴシック" charset="-128"/>
                <a:ea typeface="ＭＳ Ｐゴシック" pitchFamily="50" charset="-128"/>
              </a:rPr>
              <a:t>◆国民や企業による利用頻度が高い年間申請等件数が</a:t>
            </a:r>
            <a:r>
              <a:rPr lang="en-US" altLang="ja-JP" sz="1100" dirty="0">
                <a:solidFill>
                  <a:srgbClr val="000000"/>
                </a:solidFill>
                <a:latin typeface="ＭＳ Ｐゴシック" charset="-128"/>
                <a:ea typeface="ＭＳ Ｐゴシック" pitchFamily="50" charset="-128"/>
              </a:rPr>
              <a:t>100</a:t>
            </a:r>
            <a:r>
              <a:rPr lang="ja-JP" altLang="en-US" sz="1100" dirty="0">
                <a:solidFill>
                  <a:srgbClr val="000000"/>
                </a:solidFill>
                <a:latin typeface="ＭＳ Ｐゴシック" charset="-128"/>
                <a:ea typeface="ＭＳ Ｐゴシック" pitchFamily="50" charset="-128"/>
              </a:rPr>
              <a:t>万件以上の手続</a:t>
            </a:r>
          </a:p>
          <a:p>
            <a:pPr marL="85725" indent="-85725" algn="just">
              <a:buFont typeface="Wingdings" pitchFamily="2" charset="2"/>
              <a:buNone/>
              <a:defRPr/>
            </a:pPr>
            <a:r>
              <a:rPr lang="ja-JP" altLang="en-US" sz="1100" dirty="0">
                <a:solidFill>
                  <a:srgbClr val="000000"/>
                </a:solidFill>
                <a:latin typeface="ＭＳ Ｐゴシック" charset="-128"/>
                <a:ea typeface="ＭＳ Ｐゴシック" pitchFamily="50" charset="-128"/>
              </a:rPr>
              <a:t>◆</a:t>
            </a:r>
            <a:r>
              <a:rPr lang="en-US" altLang="ja-JP" sz="1100" dirty="0">
                <a:solidFill>
                  <a:srgbClr val="000000"/>
                </a:solidFill>
                <a:latin typeface="ＭＳ Ｐゴシック" charset="-128"/>
                <a:ea typeface="ＭＳ Ｐゴシック" pitchFamily="50" charset="-128"/>
              </a:rPr>
              <a:t>100</a:t>
            </a:r>
            <a:r>
              <a:rPr lang="ja-JP" altLang="en-US" sz="1100" dirty="0">
                <a:solidFill>
                  <a:srgbClr val="000000"/>
                </a:solidFill>
                <a:latin typeface="ＭＳ Ｐゴシック" charset="-128"/>
                <a:ea typeface="ＭＳ Ｐゴシック" pitchFamily="50" charset="-128"/>
              </a:rPr>
              <a:t>万件未満であっても主として企業等が反復的又は継続的に利用する</a:t>
            </a:r>
            <a:r>
              <a:rPr lang="ja-JP" altLang="en-US" sz="1100" dirty="0" smtClean="0">
                <a:solidFill>
                  <a:srgbClr val="000000"/>
                </a:solidFill>
                <a:latin typeface="ＭＳ Ｐゴシック" charset="-128"/>
                <a:ea typeface="ＭＳ Ｐゴシック" pitchFamily="50" charset="-128"/>
              </a:rPr>
              <a:t>手続</a:t>
            </a:r>
            <a:endParaRPr lang="en-US" altLang="ja-JP" sz="1100" dirty="0">
              <a:solidFill>
                <a:srgbClr val="000000"/>
              </a:solidFill>
              <a:latin typeface="ＭＳ Ｐゴシック" charset="-128"/>
              <a:ea typeface="ＭＳ Ｐゴシック" pitchFamily="50" charset="-128"/>
            </a:endParaRPr>
          </a:p>
          <a:p>
            <a:pPr marL="85725" indent="-85725" algn="just">
              <a:defRPr/>
            </a:pPr>
            <a:endParaRPr lang="en-US" altLang="ja-JP" sz="1100" b="1" dirty="0" smtClean="0">
              <a:latin typeface="ＭＳ Ｐゴシック" panose="020B0600070205080204" pitchFamily="50" charset="-128"/>
              <a:ea typeface="ＭＳ Ｐゴシック" panose="020B0600070205080204" pitchFamily="50" charset="-128"/>
            </a:endParaRPr>
          </a:p>
          <a:p>
            <a:pPr marL="85725" indent="-85725" algn="just">
              <a:defRPr/>
            </a:pPr>
            <a:r>
              <a:rPr lang="ja-JP" altLang="en-US" sz="1100" b="1" dirty="0" smtClean="0">
                <a:latin typeface="ＭＳ Ｐゴシック" panose="020B0600070205080204" pitchFamily="50" charset="-128"/>
                <a:ea typeface="ＭＳ Ｐゴシック" panose="020B0600070205080204" pitchFamily="50" charset="-128"/>
              </a:rPr>
              <a:t>対象</a:t>
            </a:r>
            <a:r>
              <a:rPr lang="zh-TW" altLang="en-US" sz="1100" b="1" dirty="0" smtClean="0">
                <a:latin typeface="ＭＳ Ｐゴシック" panose="020B0600070205080204" pitchFamily="50" charset="-128"/>
                <a:ea typeface="ＭＳ Ｐゴシック" panose="020B0600070205080204" pitchFamily="50" charset="-128"/>
              </a:rPr>
              <a:t>手続</a:t>
            </a:r>
            <a:r>
              <a:rPr lang="ja-JP" altLang="en-US" sz="1100" b="1" dirty="0" smtClean="0">
                <a:latin typeface="ＭＳ Ｐゴシック" panose="020B0600070205080204" pitchFamily="50" charset="-128"/>
                <a:ea typeface="ＭＳ Ｐゴシック" panose="020B0600070205080204" pitchFamily="50" charset="-128"/>
              </a:rPr>
              <a:t>（</a:t>
            </a:r>
            <a:r>
              <a:rPr lang="en-US" altLang="ja-JP" sz="1100" b="1" dirty="0" smtClean="0">
                <a:latin typeface="ＭＳ Ｐゴシック" panose="020B0600070205080204" pitchFamily="50" charset="-128"/>
                <a:ea typeface="ＭＳ Ｐゴシック" panose="020B0600070205080204" pitchFamily="50" charset="-128"/>
              </a:rPr>
              <a:t>57</a:t>
            </a:r>
            <a:r>
              <a:rPr lang="ja-JP" altLang="en-US" sz="1100" b="1" dirty="0" smtClean="0">
                <a:latin typeface="ＭＳ Ｐゴシック" panose="020B0600070205080204" pitchFamily="50" charset="-128"/>
                <a:ea typeface="ＭＳ Ｐゴシック" panose="020B0600070205080204" pitchFamily="50" charset="-128"/>
              </a:rPr>
              <a:t>手続</a:t>
            </a:r>
            <a:r>
              <a:rPr lang="ja-JP" altLang="en-US" sz="1100" b="1" dirty="0">
                <a:latin typeface="ＭＳ Ｐゴシック" panose="020B0600070205080204" pitchFamily="50" charset="-128"/>
                <a:ea typeface="ＭＳ Ｐゴシック" panose="020B0600070205080204" pitchFamily="50" charset="-128"/>
              </a:rPr>
              <a:t>）の</a:t>
            </a:r>
            <a:r>
              <a:rPr lang="zh-TW" altLang="en-US" sz="1100" b="1" dirty="0">
                <a:latin typeface="ＭＳ Ｐゴシック" panose="020B0600070205080204" pitchFamily="50" charset="-128"/>
                <a:ea typeface="ＭＳ Ｐゴシック" panose="020B0600070205080204" pitchFamily="50" charset="-128"/>
              </a:rPr>
              <a:t>年間申請等件数</a:t>
            </a:r>
            <a:r>
              <a:rPr lang="zh-TW" altLang="en-US" sz="1100" b="1" dirty="0" smtClean="0">
                <a:latin typeface="ＭＳ Ｐゴシック" panose="020B0600070205080204" pitchFamily="50" charset="-128"/>
                <a:ea typeface="ＭＳ Ｐゴシック" panose="020B0600070205080204" pitchFamily="50" charset="-128"/>
              </a:rPr>
              <a:t>：</a:t>
            </a:r>
            <a:endParaRPr lang="en-US" altLang="zh-TW" sz="1100" b="1" dirty="0" smtClean="0">
              <a:latin typeface="ＭＳ Ｐゴシック" panose="020B0600070205080204" pitchFamily="50" charset="-128"/>
              <a:ea typeface="ＭＳ Ｐゴシック" panose="020B0600070205080204" pitchFamily="50" charset="-128"/>
            </a:endParaRPr>
          </a:p>
          <a:p>
            <a:pPr marL="85725" indent="-85725" algn="just">
              <a:defRPr/>
            </a:pPr>
            <a:r>
              <a:rPr lang="ja-JP" altLang="en-US" sz="1100" b="1" dirty="0">
                <a:latin typeface="ＭＳ Ｐゴシック" panose="020B0600070205080204" pitchFamily="50" charset="-128"/>
                <a:ea typeface="ＭＳ Ｐゴシック" panose="020B0600070205080204" pitchFamily="50" charset="-128"/>
              </a:rPr>
              <a:t>　</a:t>
            </a:r>
            <a:r>
              <a:rPr lang="ja-JP" altLang="en-US" sz="1100" b="1" dirty="0" smtClean="0">
                <a:latin typeface="ＭＳ Ｐゴシック" panose="020B0600070205080204" pitchFamily="50" charset="-128"/>
                <a:ea typeface="ＭＳ Ｐゴシック" panose="020B0600070205080204" pitchFamily="50" charset="-128"/>
              </a:rPr>
              <a:t>　　　　　　　　</a:t>
            </a:r>
            <a:r>
              <a:rPr lang="zh-TW" altLang="en-US" sz="1100" b="1" dirty="0" smtClean="0">
                <a:latin typeface="ＭＳ Ｐゴシック" panose="020B0600070205080204" pitchFamily="50" charset="-128"/>
                <a:ea typeface="ＭＳ Ｐゴシック" panose="020B0600070205080204" pitchFamily="50" charset="-128"/>
              </a:rPr>
              <a:t>約</a:t>
            </a:r>
            <a:r>
              <a:rPr lang="en-US" altLang="zh-TW" sz="1100" b="1" dirty="0" smtClean="0">
                <a:latin typeface="ＭＳ Ｐゴシック" panose="020B0600070205080204" pitchFamily="50" charset="-128"/>
                <a:ea typeface="ＭＳ Ｐゴシック" panose="020B0600070205080204" pitchFamily="50" charset="-128"/>
              </a:rPr>
              <a:t>4</a:t>
            </a:r>
            <a:r>
              <a:rPr lang="zh-TW" altLang="en-US" sz="1100" b="1" dirty="0" smtClean="0">
                <a:latin typeface="ＭＳ Ｐゴシック" panose="020B0600070205080204" pitchFamily="50" charset="-128"/>
                <a:ea typeface="ＭＳ Ｐゴシック" panose="020B0600070205080204" pitchFamily="50" charset="-128"/>
              </a:rPr>
              <a:t>億</a:t>
            </a:r>
            <a:r>
              <a:rPr lang="en-US" altLang="zh-TW" sz="1100" b="1" dirty="0" smtClean="0">
                <a:latin typeface="ＭＳ Ｐゴシック" panose="020B0600070205080204" pitchFamily="50" charset="-128"/>
                <a:ea typeface="ＭＳ Ｐゴシック" panose="020B0600070205080204" pitchFamily="50" charset="-128"/>
              </a:rPr>
              <a:t>322</a:t>
            </a:r>
            <a:r>
              <a:rPr lang="zh-TW" altLang="en-US" sz="1100" b="1" dirty="0" smtClean="0">
                <a:latin typeface="ＭＳ Ｐゴシック" panose="020B0600070205080204" pitchFamily="50" charset="-128"/>
                <a:ea typeface="ＭＳ Ｐゴシック" panose="020B0600070205080204" pitchFamily="50" charset="-128"/>
              </a:rPr>
              <a:t>万件</a:t>
            </a:r>
            <a:r>
              <a:rPr lang="ja-JP" altLang="en-US" sz="1100" b="1" dirty="0" smtClean="0">
                <a:solidFill>
                  <a:srgbClr val="000000"/>
                </a:solidFill>
                <a:latin typeface="ＭＳ Ｐゴシック" panose="020B0600070205080204" pitchFamily="50" charset="-128"/>
                <a:ea typeface="ＭＳ Ｐゴシック" panose="020B0600070205080204" pitchFamily="50" charset="-128"/>
              </a:rPr>
              <a:t>（オンライン利用可能な申請等件数の</a:t>
            </a:r>
            <a:r>
              <a:rPr lang="en-US" altLang="ja-JP" sz="1100" b="1" dirty="0" smtClean="0">
                <a:solidFill>
                  <a:srgbClr val="000000"/>
                </a:solidFill>
                <a:latin typeface="ＭＳ Ｐゴシック" panose="020B0600070205080204" pitchFamily="50" charset="-128"/>
                <a:ea typeface="ＭＳ Ｐゴシック" panose="020B0600070205080204" pitchFamily="50" charset="-128"/>
              </a:rPr>
              <a:t>72.9</a:t>
            </a:r>
            <a:r>
              <a:rPr lang="ja-JP" altLang="en-US" sz="1100" b="1"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100" dirty="0">
              <a:solidFill>
                <a:srgbClr val="000000"/>
              </a:solidFill>
              <a:latin typeface="ＭＳ Ｐゴシック" panose="020B0600070205080204" pitchFamily="50" charset="-128"/>
              <a:ea typeface="ＭＳ Ｐゴシック" panose="020B0600070205080204" pitchFamily="50" charset="-128"/>
            </a:endParaRPr>
          </a:p>
        </p:txBody>
      </p:sp>
      <p:sp>
        <p:nvSpPr>
          <p:cNvPr id="13348" name="正方形/長方形 22"/>
          <p:cNvSpPr>
            <a:spLocks noChangeArrowheads="1"/>
          </p:cNvSpPr>
          <p:nvPr/>
        </p:nvSpPr>
        <p:spPr bwMode="auto">
          <a:xfrm>
            <a:off x="144463" y="2492375"/>
            <a:ext cx="96964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mpd="dbl" algn="ctr">
                <a:solidFill>
                  <a:srgbClr val="000000"/>
                </a:solidFill>
                <a:round/>
                <a:headEnd/>
                <a:tailEnd/>
              </a14:hiddenLine>
            </a:ext>
          </a:extLst>
        </p:spPr>
        <p:txBody>
          <a:bodyPr lIns="18000" tIns="46800" rIns="18000" bIns="46800" anchor="ctr"/>
          <a:lstStyle>
            <a:lvl1pPr marL="180975" indent="-180975"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a:solidFill>
                  <a:srgbClr val="000000"/>
                </a:solidFill>
                <a:latin typeface="HG丸ｺﾞｼｯｸM-PRO" pitchFamily="50" charset="-128"/>
                <a:ea typeface="HG丸ｺﾞｼｯｸM-PRO" pitchFamily="50" charset="-128"/>
              </a:rPr>
              <a:t>　</a:t>
            </a:r>
            <a:endParaRPr lang="en-US" altLang="ja-JP" sz="1400">
              <a:solidFill>
                <a:srgbClr val="000000"/>
              </a:solidFill>
              <a:latin typeface="HG丸ｺﾞｼｯｸM-PRO" pitchFamily="50" charset="-128"/>
              <a:ea typeface="HG丸ｺﾞｼｯｸM-PRO" pitchFamily="50" charset="-128"/>
            </a:endParaRPr>
          </a:p>
        </p:txBody>
      </p:sp>
      <p:sp>
        <p:nvSpPr>
          <p:cNvPr id="13349" name="テキスト ボックス 2"/>
          <p:cNvSpPr txBox="1">
            <a:spLocks noChangeArrowheads="1"/>
          </p:cNvSpPr>
          <p:nvPr/>
        </p:nvSpPr>
        <p:spPr bwMode="auto">
          <a:xfrm>
            <a:off x="8826500" y="17463"/>
            <a:ext cx="102235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b="1">
                <a:latin typeface="Arial" charset="0"/>
              </a:rPr>
              <a:t>参考資料１</a:t>
            </a:r>
          </a:p>
        </p:txBody>
      </p:sp>
      <p:sp>
        <p:nvSpPr>
          <p:cNvPr id="13352" name="テキスト ボックス 3"/>
          <p:cNvSpPr txBox="1">
            <a:spLocks noChangeArrowheads="1"/>
          </p:cNvSpPr>
          <p:nvPr/>
        </p:nvSpPr>
        <p:spPr bwMode="auto">
          <a:xfrm>
            <a:off x="277019" y="6462711"/>
            <a:ext cx="5256212"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b="1" dirty="0">
                <a:latin typeface="ＭＳ Ｐゴシック" charset="-128"/>
              </a:rPr>
              <a:t>オンライン利用が可能な全ての手続（</a:t>
            </a:r>
            <a:r>
              <a:rPr lang="ja-JP" altLang="en-US" sz="1100" b="1" dirty="0" smtClean="0">
                <a:latin typeface="ＭＳ Ｐゴシック" charset="-128"/>
              </a:rPr>
              <a:t>約</a:t>
            </a:r>
            <a:r>
              <a:rPr lang="en-US" altLang="ja-JP" sz="1100" b="1" dirty="0" smtClean="0">
                <a:latin typeface="ＭＳ Ｐゴシック" charset="-128"/>
              </a:rPr>
              <a:t>2,700</a:t>
            </a:r>
            <a:r>
              <a:rPr lang="ja-JP" altLang="en-US" sz="1100" b="1" dirty="0" smtClean="0">
                <a:latin typeface="ＭＳ Ｐゴシック" charset="-128"/>
              </a:rPr>
              <a:t>手続</a:t>
            </a:r>
            <a:r>
              <a:rPr lang="ja-JP" altLang="en-US" sz="1100" b="1" dirty="0">
                <a:latin typeface="ＭＳ Ｐゴシック" charset="-128"/>
              </a:rPr>
              <a:t>）の年間申請等件数</a:t>
            </a:r>
            <a:r>
              <a:rPr lang="ja-JP" altLang="en-US" sz="1100" b="1" dirty="0" smtClean="0">
                <a:latin typeface="ＭＳ Ｐゴシック" charset="-128"/>
              </a:rPr>
              <a:t>：</a:t>
            </a:r>
            <a:r>
              <a:rPr lang="en-US" altLang="ja-JP" sz="1100" b="1" dirty="0">
                <a:latin typeface="ＭＳ Ｐゴシック" charset="-128"/>
              </a:rPr>
              <a:t>5</a:t>
            </a:r>
            <a:r>
              <a:rPr lang="ja-JP" altLang="en-US" sz="1100" b="1" dirty="0" smtClean="0">
                <a:latin typeface="ＭＳ Ｐゴシック" charset="-128"/>
              </a:rPr>
              <a:t>億</a:t>
            </a:r>
            <a:r>
              <a:rPr lang="en-US" altLang="ja-JP" sz="1100" b="1" dirty="0" smtClean="0">
                <a:latin typeface="ＭＳ Ｐゴシック" charset="-128"/>
              </a:rPr>
              <a:t>5,236</a:t>
            </a:r>
            <a:r>
              <a:rPr lang="ja-JP" altLang="en-US" sz="1100" b="1" dirty="0" smtClean="0">
                <a:latin typeface="ＭＳ Ｐゴシック" charset="-128"/>
              </a:rPr>
              <a:t>万</a:t>
            </a:r>
            <a:r>
              <a:rPr lang="ja-JP" altLang="en-US" sz="1100" b="1" dirty="0" smtClean="0">
                <a:latin typeface="ＭＳ Ｐゴシック" charset="-128"/>
              </a:rPr>
              <a:t>件</a:t>
            </a:r>
            <a:endParaRPr lang="ja-JP" altLang="en-US" sz="1100" b="1" dirty="0">
              <a:latin typeface="ＭＳ Ｐゴシック" charset="-128"/>
            </a:endParaRPr>
          </a:p>
        </p:txBody>
      </p:sp>
      <p:cxnSp>
        <p:nvCxnSpPr>
          <p:cNvPr id="4" name="直線コネクタ 3"/>
          <p:cNvCxnSpPr/>
          <p:nvPr/>
        </p:nvCxnSpPr>
        <p:spPr>
          <a:xfrm>
            <a:off x="738982" y="4347368"/>
            <a:ext cx="37554" cy="66580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bwMode="auto">
          <a:xfrm flipH="1" flipV="1">
            <a:off x="4520952" y="5229200"/>
            <a:ext cx="650927" cy="186375"/>
          </a:xfrm>
          <a:prstGeom prst="line">
            <a:avLst/>
          </a:prstGeom>
          <a:noFill/>
          <a:ln w="34925" cap="flat" cmpd="sng" algn="ctr">
            <a:solidFill>
              <a:srgbClr val="FF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テキスト ボックス 28"/>
          <p:cNvSpPr txBox="1"/>
          <p:nvPr/>
        </p:nvSpPr>
        <p:spPr>
          <a:xfrm>
            <a:off x="2026552" y="6645275"/>
            <a:ext cx="3162300" cy="215900"/>
          </a:xfrm>
          <a:prstGeom prst="rect">
            <a:avLst/>
          </a:prstGeom>
          <a:noFill/>
        </p:spPr>
        <p:txBody>
          <a:bodyPr>
            <a:spAutoFit/>
          </a:bodyPr>
          <a:lstStyle/>
          <a:p>
            <a:pPr>
              <a:defRPr/>
            </a:pPr>
            <a:r>
              <a:rPr lang="ja-JP" altLang="en-US" sz="800" dirty="0">
                <a:latin typeface="+mn-ea"/>
                <a:ea typeface="+mn-ea"/>
              </a:rPr>
              <a:t>（注）「</a:t>
            </a:r>
            <a:r>
              <a:rPr lang="ja-JP" altLang="en-US" sz="800" dirty="0" smtClean="0">
                <a:latin typeface="+mn-ea"/>
                <a:ea typeface="+mn-ea"/>
              </a:rPr>
              <a:t>平成</a:t>
            </a:r>
            <a:r>
              <a:rPr lang="en-US" altLang="ja-JP" sz="800" dirty="0" smtClean="0">
                <a:latin typeface="+mn-ea"/>
                <a:ea typeface="+mn-ea"/>
              </a:rPr>
              <a:t>27</a:t>
            </a:r>
            <a:r>
              <a:rPr lang="ja-JP" altLang="en-US" sz="800" dirty="0" smtClean="0">
                <a:latin typeface="+mn-ea"/>
                <a:ea typeface="+mn-ea"/>
              </a:rPr>
              <a:t>年度</a:t>
            </a:r>
            <a:r>
              <a:rPr lang="ja-JP" altLang="en-US" sz="800" dirty="0">
                <a:latin typeface="+mn-ea"/>
                <a:ea typeface="+mn-ea"/>
              </a:rPr>
              <a:t>における行政手続オンライン化等の状況」より作成</a:t>
            </a:r>
          </a:p>
        </p:txBody>
      </p:sp>
      <p:sp>
        <p:nvSpPr>
          <p:cNvPr id="13358" name="テキスト ボックス 1"/>
          <p:cNvSpPr txBox="1">
            <a:spLocks noChangeArrowheads="1"/>
          </p:cNvSpPr>
          <p:nvPr/>
        </p:nvSpPr>
        <p:spPr bwMode="auto">
          <a:xfrm>
            <a:off x="1424608" y="4200883"/>
            <a:ext cx="1026991" cy="405683"/>
          </a:xfrm>
          <a:prstGeom prst="rect">
            <a:avLst/>
          </a:prstGeom>
          <a:solidFill>
            <a:srgbClr val="FFFFFF"/>
          </a:solidFill>
          <a:ln w="6350">
            <a:solidFill>
              <a:srgbClr val="000000"/>
            </a:solidFill>
            <a:miter lim="800000"/>
            <a:headEnd/>
            <a:tailEnd/>
          </a:ln>
        </p:spPr>
        <p:txBody>
          <a:bodyPr wrap="square" lIns="18000" tIns="18000" rIns="18000" bIns="1800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800" dirty="0" smtClean="0">
                <a:latin typeface="Arial" charset="0"/>
              </a:rPr>
              <a:t>改善</a:t>
            </a:r>
            <a:r>
              <a:rPr lang="ja-JP" altLang="en-US" sz="800" dirty="0">
                <a:latin typeface="Arial" charset="0"/>
              </a:rPr>
              <a:t>促進</a:t>
            </a:r>
            <a:r>
              <a:rPr lang="zh-CN" altLang="en-US" sz="800" dirty="0" smtClean="0">
                <a:latin typeface="Arial" charset="0"/>
              </a:rPr>
              <a:t>手続</a:t>
            </a:r>
            <a:r>
              <a:rPr lang="zh-CN" altLang="en-US" sz="800" dirty="0">
                <a:latin typeface="Arial" charset="0"/>
              </a:rPr>
              <a:t>以外</a:t>
            </a:r>
          </a:p>
          <a:p>
            <a:pPr algn="ctr" eaLnBrk="1" hangingPunct="1">
              <a:spcBef>
                <a:spcPct val="0"/>
              </a:spcBef>
              <a:buFontTx/>
              <a:buNone/>
            </a:pPr>
            <a:r>
              <a:rPr lang="en-US" altLang="zh-CN" sz="800" dirty="0" smtClean="0">
                <a:latin typeface="Arial" charset="0"/>
              </a:rPr>
              <a:t>1</a:t>
            </a:r>
            <a:r>
              <a:rPr lang="ja-JP" altLang="en-US" sz="800" dirty="0" smtClean="0">
                <a:latin typeface="Arial" charset="0"/>
              </a:rPr>
              <a:t>億</a:t>
            </a:r>
            <a:r>
              <a:rPr lang="en-US" altLang="ja-JP" sz="800" dirty="0" smtClean="0">
                <a:latin typeface="Arial" charset="0"/>
              </a:rPr>
              <a:t>4,914</a:t>
            </a:r>
            <a:r>
              <a:rPr lang="zh-CN" altLang="en-US" sz="800" dirty="0" smtClean="0">
                <a:latin typeface="Arial" charset="0"/>
              </a:rPr>
              <a:t>万件</a:t>
            </a:r>
            <a:endParaRPr lang="zh-CN" altLang="en-US" sz="800" dirty="0">
              <a:latin typeface="Arial" charset="0"/>
            </a:endParaRPr>
          </a:p>
          <a:p>
            <a:pPr algn="ctr" eaLnBrk="1" hangingPunct="1">
              <a:spcBef>
                <a:spcPct val="0"/>
              </a:spcBef>
              <a:buFontTx/>
              <a:buNone/>
            </a:pPr>
            <a:r>
              <a:rPr lang="zh-CN" altLang="en-US" sz="800" dirty="0" smtClean="0">
                <a:latin typeface="Arial" charset="0"/>
              </a:rPr>
              <a:t>（</a:t>
            </a:r>
            <a:r>
              <a:rPr lang="en-US" altLang="zh-CN" sz="800" dirty="0" smtClean="0">
                <a:latin typeface="Arial" charset="0"/>
              </a:rPr>
              <a:t>27.1%</a:t>
            </a:r>
            <a:r>
              <a:rPr lang="zh-CN" altLang="en-US" sz="800" dirty="0">
                <a:latin typeface="Arial" charset="0"/>
              </a:rPr>
              <a:t>）</a:t>
            </a:r>
          </a:p>
        </p:txBody>
      </p:sp>
      <p:sp>
        <p:nvSpPr>
          <p:cNvPr id="24" name="テキスト ボックス 23"/>
          <p:cNvSpPr txBox="1"/>
          <p:nvPr/>
        </p:nvSpPr>
        <p:spPr>
          <a:xfrm>
            <a:off x="1349874" y="5348559"/>
            <a:ext cx="1101725" cy="507831"/>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a:solidFill>
                  <a:prstClr val="black"/>
                </a:solidFill>
                <a:latin typeface="+mn-ea"/>
                <a:ea typeface="+mn-ea"/>
              </a:rPr>
              <a:t>社保・</a:t>
            </a:r>
            <a:r>
              <a:rPr lang="ja-JP" altLang="en-US" sz="1100" b="1" dirty="0" smtClean="0">
                <a:solidFill>
                  <a:prstClr val="black"/>
                </a:solidFill>
                <a:latin typeface="+mn-ea"/>
                <a:ea typeface="+mn-ea"/>
              </a:rPr>
              <a:t>労働</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a:solidFill>
                  <a:prstClr val="black"/>
                </a:solidFill>
                <a:latin typeface="+mn-ea"/>
                <a:ea typeface="+mn-ea"/>
              </a:rPr>
              <a:t>1</a:t>
            </a:r>
            <a:r>
              <a:rPr lang="ja-JP" altLang="en-US" sz="1100" b="1" dirty="0" smtClean="0">
                <a:solidFill>
                  <a:prstClr val="black"/>
                </a:solidFill>
                <a:latin typeface="+mn-ea"/>
                <a:ea typeface="+mn-ea"/>
              </a:rPr>
              <a:t>億</a:t>
            </a:r>
            <a:r>
              <a:rPr lang="en-US" altLang="ja-JP" sz="1100" b="1" dirty="0" smtClean="0">
                <a:solidFill>
                  <a:prstClr val="black"/>
                </a:solidFill>
                <a:latin typeface="+mn-ea"/>
                <a:ea typeface="+mn-ea"/>
              </a:rPr>
              <a:t>5,665</a:t>
            </a:r>
            <a:r>
              <a:rPr lang="ja-JP" altLang="en-US" sz="1100" b="1" dirty="0" smtClean="0">
                <a:solidFill>
                  <a:prstClr val="black"/>
                </a:solidFill>
                <a:latin typeface="+mn-ea"/>
                <a:ea typeface="+mn-ea"/>
              </a:rPr>
              <a:t>万</a:t>
            </a:r>
            <a:r>
              <a:rPr lang="ja-JP" altLang="en-US" sz="1100" b="1" dirty="0">
                <a:solidFill>
                  <a:prstClr val="black"/>
                </a:solidFill>
                <a:latin typeface="+mn-ea"/>
                <a:ea typeface="+mn-ea"/>
              </a:rPr>
              <a:t>件</a:t>
            </a:r>
            <a:r>
              <a:rPr lang="ja-JP" altLang="en-US" sz="1100" b="1" dirty="0" smtClean="0">
                <a:solidFill>
                  <a:prstClr val="black"/>
                </a:solidFill>
                <a:latin typeface="+mn-ea"/>
                <a:ea typeface="+mn-ea"/>
              </a:rPr>
              <a:t>（</a:t>
            </a:r>
            <a:r>
              <a:rPr lang="en-US" altLang="ja-JP" sz="1100" b="1" dirty="0" smtClean="0">
                <a:solidFill>
                  <a:prstClr val="black"/>
                </a:solidFill>
                <a:latin typeface="+mn-ea"/>
                <a:ea typeface="+mn-ea"/>
              </a:rPr>
              <a:t>28.3%</a:t>
            </a:r>
            <a:r>
              <a:rPr lang="ja-JP" altLang="en-US" sz="1100" b="1" dirty="0">
                <a:solidFill>
                  <a:prstClr val="black"/>
                </a:solidFill>
                <a:latin typeface="+mn-ea"/>
                <a:ea typeface="+mn-ea"/>
              </a:rPr>
              <a:t>）</a:t>
            </a:r>
            <a:endParaRPr lang="ja-JP" altLang="en-US" sz="2800" b="1" dirty="0">
              <a:solidFill>
                <a:prstClr val="black"/>
              </a:solidFill>
              <a:latin typeface="+mn-lt"/>
              <a:ea typeface="+mn-ea"/>
            </a:endParaRPr>
          </a:p>
        </p:txBody>
      </p:sp>
      <p:sp>
        <p:nvSpPr>
          <p:cNvPr id="25" name="テキスト ボックス 24"/>
          <p:cNvSpPr txBox="1"/>
          <p:nvPr/>
        </p:nvSpPr>
        <p:spPr>
          <a:xfrm>
            <a:off x="144463" y="4009230"/>
            <a:ext cx="1189038" cy="338138"/>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smtClean="0">
                <a:solidFill>
                  <a:prstClr val="black"/>
                </a:solidFill>
                <a:latin typeface="+mn-ea"/>
                <a:ea typeface="+mn-ea"/>
              </a:rPr>
              <a:t>その他</a:t>
            </a:r>
            <a:endParaRPr lang="en-US" altLang="ja-JP" sz="1100" b="1" dirty="0" smtClean="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205</a:t>
            </a:r>
            <a:r>
              <a:rPr lang="ja-JP" altLang="en-US" sz="1100" b="1" dirty="0" smtClean="0">
                <a:solidFill>
                  <a:prstClr val="black"/>
                </a:solidFill>
                <a:latin typeface="+mn-ea"/>
                <a:ea typeface="+mn-ea"/>
              </a:rPr>
              <a:t>万件（</a:t>
            </a:r>
            <a:r>
              <a:rPr lang="en-US" altLang="ja-JP" sz="1100" b="1" dirty="0" smtClean="0">
                <a:solidFill>
                  <a:prstClr val="black"/>
                </a:solidFill>
                <a:latin typeface="+mn-ea"/>
                <a:ea typeface="+mn-ea"/>
              </a:rPr>
              <a:t>0.4%</a:t>
            </a:r>
            <a:r>
              <a:rPr lang="ja-JP" altLang="en-US" sz="1100" b="1" dirty="0">
                <a:solidFill>
                  <a:prstClr val="black"/>
                </a:solidFill>
                <a:latin typeface="+mn-ea"/>
                <a:ea typeface="+mn-ea"/>
              </a:rPr>
              <a:t>）</a:t>
            </a:r>
            <a:endParaRPr lang="ja-JP" altLang="en-US" sz="2800" b="1" dirty="0">
              <a:solidFill>
                <a:prstClr val="black"/>
              </a:solidFill>
              <a:latin typeface="+mn-lt"/>
              <a:ea typeface="+mn-ea"/>
            </a:endParaRPr>
          </a:p>
        </p:txBody>
      </p:sp>
      <p:sp>
        <p:nvSpPr>
          <p:cNvPr id="27" name="テキスト ボックス 26"/>
          <p:cNvSpPr txBox="1"/>
          <p:nvPr/>
        </p:nvSpPr>
        <p:spPr>
          <a:xfrm>
            <a:off x="3331057" y="4178299"/>
            <a:ext cx="954087" cy="508000"/>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a:solidFill>
                  <a:prstClr val="black"/>
                </a:solidFill>
                <a:latin typeface="+mn-ea"/>
                <a:ea typeface="+mn-ea"/>
              </a:rPr>
              <a:t>登記</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2</a:t>
            </a:r>
            <a:r>
              <a:rPr lang="ja-JP" altLang="en-US" sz="1100" b="1" dirty="0" smtClean="0">
                <a:solidFill>
                  <a:prstClr val="black"/>
                </a:solidFill>
                <a:latin typeface="+mn-ea"/>
                <a:ea typeface="+mn-ea"/>
              </a:rPr>
              <a:t>億</a:t>
            </a:r>
            <a:r>
              <a:rPr lang="en-US" altLang="ja-JP" sz="1100" b="1" smtClean="0">
                <a:solidFill>
                  <a:prstClr val="black"/>
                </a:solidFill>
                <a:latin typeface="+mn-ea"/>
                <a:ea typeface="+mn-ea"/>
              </a:rPr>
              <a:t>1,290</a:t>
            </a:r>
            <a:r>
              <a:rPr lang="ja-JP" altLang="en-US" sz="1100" b="1" smtClean="0">
                <a:solidFill>
                  <a:prstClr val="black"/>
                </a:solidFill>
                <a:latin typeface="+mn-ea"/>
                <a:ea typeface="+mn-ea"/>
              </a:rPr>
              <a:t>万</a:t>
            </a:r>
            <a:r>
              <a:rPr lang="ja-JP" altLang="en-US" sz="1100" b="1" dirty="0" smtClean="0">
                <a:solidFill>
                  <a:prstClr val="black"/>
                </a:solidFill>
                <a:latin typeface="+mn-ea"/>
                <a:ea typeface="+mn-ea"/>
              </a:rPr>
              <a:t>件（</a:t>
            </a:r>
            <a:r>
              <a:rPr lang="en-US" altLang="ja-JP" sz="1100" b="1" dirty="0" smtClean="0">
                <a:solidFill>
                  <a:prstClr val="black"/>
                </a:solidFill>
                <a:latin typeface="+mn-ea"/>
                <a:ea typeface="+mn-ea"/>
              </a:rPr>
              <a:t>38.5%</a:t>
            </a:r>
            <a:r>
              <a:rPr lang="ja-JP" altLang="en-US" sz="1100" b="1" dirty="0">
                <a:solidFill>
                  <a:prstClr val="black"/>
                </a:solidFill>
                <a:latin typeface="+mn-ea"/>
                <a:ea typeface="+mn-ea"/>
              </a:rPr>
              <a:t>）</a:t>
            </a:r>
            <a:endParaRPr lang="ja-JP" altLang="en-US" sz="2800" b="1" dirty="0">
              <a:solidFill>
                <a:prstClr val="black"/>
              </a:solidFill>
              <a:latin typeface="+mn-lt"/>
              <a:ea typeface="+mn-ea"/>
            </a:endParaRPr>
          </a:p>
        </p:txBody>
      </p:sp>
      <p:sp>
        <p:nvSpPr>
          <p:cNvPr id="31" name="テキスト ボックス 30"/>
          <p:cNvSpPr txBox="1"/>
          <p:nvPr/>
        </p:nvSpPr>
        <p:spPr>
          <a:xfrm>
            <a:off x="3578706" y="5589240"/>
            <a:ext cx="706438" cy="508000"/>
          </a:xfrm>
          <a:prstGeom prst="rect">
            <a:avLst/>
          </a:prstGeom>
          <a:solidFill>
            <a:sysClr val="window" lastClr="FFFFFF"/>
          </a:solidFill>
          <a:ln>
            <a:solidFill>
              <a:sysClr val="windowText" lastClr="000000"/>
            </a:solidFill>
          </a:ln>
        </p:spPr>
        <p:txBody>
          <a:bodyPr lIns="18000" tIns="0" rIns="18000" bIns="0">
            <a:spAutoFit/>
          </a:bodyPr>
          <a:lstStyle/>
          <a:p>
            <a:pPr algn="ctr">
              <a:defRPr sz="1400" b="1" i="0" u="none" strike="noStrike" kern="1200" baseline="0">
                <a:solidFill>
                  <a:prstClr val="black"/>
                </a:solidFill>
                <a:latin typeface="+mn-lt"/>
                <a:ea typeface="+mn-ea"/>
                <a:cs typeface="+mn-cs"/>
              </a:defRPr>
            </a:pPr>
            <a:r>
              <a:rPr lang="ja-JP" altLang="en-US" sz="1100" b="1" dirty="0">
                <a:solidFill>
                  <a:prstClr val="black"/>
                </a:solidFill>
                <a:latin typeface="+mn-ea"/>
                <a:ea typeface="+mn-ea"/>
              </a:rPr>
              <a:t>国税</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3,161</a:t>
            </a:r>
            <a:r>
              <a:rPr lang="ja-JP" altLang="en-US" sz="1100" b="1" dirty="0" smtClean="0">
                <a:solidFill>
                  <a:prstClr val="black"/>
                </a:solidFill>
                <a:latin typeface="+mn-ea"/>
                <a:ea typeface="+mn-ea"/>
              </a:rPr>
              <a:t>万</a:t>
            </a:r>
            <a:r>
              <a:rPr lang="ja-JP" altLang="en-US" sz="1100" b="1" dirty="0">
                <a:solidFill>
                  <a:prstClr val="black"/>
                </a:solidFill>
                <a:latin typeface="+mn-ea"/>
                <a:ea typeface="+mn-ea"/>
              </a:rPr>
              <a:t>件</a:t>
            </a:r>
            <a:endParaRPr lang="en-US" altLang="ja-JP" sz="1100" b="1" dirty="0">
              <a:solidFill>
                <a:prstClr val="black"/>
              </a:solidFill>
              <a:latin typeface="+mn-ea"/>
              <a:ea typeface="+mn-ea"/>
            </a:endParaRPr>
          </a:p>
          <a:p>
            <a:pPr algn="ctr">
              <a:defRPr sz="1400" b="1" i="0" u="none" strike="noStrike" kern="1200" baseline="0">
                <a:solidFill>
                  <a:prstClr val="black"/>
                </a:solidFill>
                <a:latin typeface="+mn-lt"/>
                <a:ea typeface="+mn-ea"/>
                <a:cs typeface="+mn-cs"/>
              </a:defRPr>
            </a:pPr>
            <a:r>
              <a:rPr lang="en-US" altLang="ja-JP" sz="1100" b="1" dirty="0" smtClean="0">
                <a:solidFill>
                  <a:prstClr val="black"/>
                </a:solidFill>
                <a:latin typeface="+mn-ea"/>
                <a:ea typeface="+mn-ea"/>
              </a:rPr>
              <a:t>(5.7%)</a:t>
            </a:r>
            <a:endParaRPr lang="ja-JP" altLang="en-US" sz="2800" b="1" dirty="0">
              <a:solidFill>
                <a:prstClr val="black"/>
              </a:solidFill>
              <a:latin typeface="+mn-lt"/>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Words>
  <Application>Microsoft Office PowerPoint</Application>
  <PresentationFormat>A4 210 x 297 mm</PresentationFormat>
  <Paragraphs>38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HG丸ｺﾞｼｯｸM-PRO</vt:lpstr>
      <vt:lpstr>ＭＳ Ｐゴシック</vt:lpstr>
      <vt:lpstr>ＭＳ Ｐ明朝</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2012-12-03T01:22:19Z</dcterms:created>
  <dcterms:modified xsi:type="dcterms:W3CDTF">2017-02-21T01:45:06Z</dcterms:modified>
</cp:coreProperties>
</file>