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41" d="100"/>
          <a:sy n="41" d="100"/>
        </p:scale>
        <p:origin x="715"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48878-5AAF-4CE1-AC75-AE48BDFA2415}" type="datetimeFigureOut">
              <a:rPr kumimoji="1" lang="ja-JP" altLang="en-US" smtClean="0"/>
              <a:t>2017/4/21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1F1D9F-9340-44DC-96E2-89B29C3DDBD3}" type="slidenum">
              <a:rPr kumimoji="1" lang="ja-JP" altLang="en-US" smtClean="0"/>
              <a:t>‹#›</a:t>
            </a:fld>
            <a:endParaRPr kumimoji="1" lang="ja-JP" altLang="en-US"/>
          </a:p>
        </p:txBody>
      </p:sp>
    </p:spTree>
    <p:extLst>
      <p:ext uri="{BB962C8B-B14F-4D97-AF65-F5344CB8AC3E}">
        <p14:creationId xmlns:p14="http://schemas.microsoft.com/office/powerpoint/2010/main" val="24953187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p:cNvSpPr>
            <a:spLocks noGrp="1" noRot="1" noChangeAspect="1" noTextEdit="1"/>
          </p:cNvSpPr>
          <p:nvPr>
            <p:ph type="sldImg"/>
          </p:nvPr>
        </p:nvSpPr>
        <p:spPr bwMode="auto">
          <a:xfrm>
            <a:off x="93663" y="746125"/>
            <a:ext cx="6621462"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88124CFF-E32B-4448-8168-EC43CE300A66}"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96463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91745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237016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427869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394521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29118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16669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389362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25717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98340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1413317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75E3BB-6A85-4F7B-9B1A-B3C1AEC67E09}" type="datetimeFigureOut">
              <a:rPr kumimoji="1" lang="ja-JP" altLang="en-US" smtClean="0"/>
              <a:t>2017/4/21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238496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5E3BB-6A85-4F7B-9B1A-B3C1AEC67E09}" type="datetimeFigureOut">
              <a:rPr kumimoji="1" lang="ja-JP" altLang="en-US" smtClean="0"/>
              <a:t>2017/4/21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6A1D7-0EEF-4877-B77A-760B97D2AFB9}" type="slidenum">
              <a:rPr kumimoji="1" lang="ja-JP" altLang="en-US" smtClean="0"/>
              <a:t>‹#›</a:t>
            </a:fld>
            <a:endParaRPr kumimoji="1" lang="ja-JP" altLang="en-US"/>
          </a:p>
        </p:txBody>
      </p:sp>
    </p:spTree>
    <p:extLst>
      <p:ext uri="{BB962C8B-B14F-4D97-AF65-F5344CB8AC3E}">
        <p14:creationId xmlns:p14="http://schemas.microsoft.com/office/powerpoint/2010/main" val="3477702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3"/>
          <p:cNvSpPr>
            <a:spLocks noChangeArrowheads="1"/>
          </p:cNvSpPr>
          <p:nvPr/>
        </p:nvSpPr>
        <p:spPr bwMode="auto">
          <a:xfrm>
            <a:off x="1590095" y="431041"/>
            <a:ext cx="9012813" cy="390145"/>
          </a:xfrm>
          <a:prstGeom prst="roundRect">
            <a:avLst>
              <a:gd name="adj" fmla="val 21125"/>
            </a:avLst>
          </a:prstGeom>
          <a:gradFill rotWithShape="1">
            <a:gsLst>
              <a:gs pos="0">
                <a:srgbClr val="FF9933"/>
              </a:gs>
              <a:gs pos="50000">
                <a:schemeClr val="bg1"/>
              </a:gs>
              <a:gs pos="100000">
                <a:srgbClr val="FF9933"/>
              </a:gs>
            </a:gsLst>
            <a:lin ang="5400000" scaled="1"/>
          </a:gradFill>
          <a:ln w="57150" cmpd="thickThin">
            <a:solidFill>
              <a:schemeClr val="tx1"/>
            </a:solidFill>
            <a:round/>
            <a:headEnd/>
            <a:tailEnd/>
          </a:ln>
          <a:effectLst/>
        </p:spPr>
        <p:txBody>
          <a:bodyPr wrap="square" lIns="0" rIns="0" anchor="ctr">
            <a:spAutoFit/>
          </a:bodyPr>
          <a:lstStyle/>
          <a:p>
            <a:pPr algn="ctr">
              <a:defRPr/>
            </a:pPr>
            <a:r>
              <a:rPr lang="ja-JP" altLang="en-US" sz="1633" dirty="0">
                <a:solidFill>
                  <a:prstClr val="black"/>
                </a:solidFill>
                <a:latin typeface="HGS創英角ｺﾞｼｯｸUB" pitchFamily="50" charset="-128"/>
                <a:ea typeface="HGS創英角ｺﾞｼｯｸUB" pitchFamily="50" charset="-128"/>
              </a:rPr>
              <a:t>これからの移住・交流施策のあり方に関する検討会（概要）</a:t>
            </a:r>
            <a:endParaRPr lang="en-US" altLang="ja-JP" sz="1633" dirty="0">
              <a:solidFill>
                <a:prstClr val="black"/>
              </a:solidFill>
              <a:latin typeface="HGS創英角ｺﾞｼｯｸUB" pitchFamily="50" charset="-128"/>
              <a:ea typeface="HGS創英角ｺﾞｼｯｸUB" pitchFamily="50" charset="-128"/>
            </a:endParaRPr>
          </a:p>
        </p:txBody>
      </p:sp>
      <p:sp>
        <p:nvSpPr>
          <p:cNvPr id="35" name="正方形/長方形 34"/>
          <p:cNvSpPr/>
          <p:nvPr/>
        </p:nvSpPr>
        <p:spPr>
          <a:xfrm>
            <a:off x="1589094" y="1068040"/>
            <a:ext cx="8948495" cy="1489658"/>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ja-JP" altLang="en-US" sz="1633">
              <a:solidFill>
                <a:prstClr val="black"/>
              </a:solidFill>
            </a:endParaRPr>
          </a:p>
        </p:txBody>
      </p:sp>
      <p:sp>
        <p:nvSpPr>
          <p:cNvPr id="37" name="正方形/長方形 36"/>
          <p:cNvSpPr/>
          <p:nvPr/>
        </p:nvSpPr>
        <p:spPr>
          <a:xfrm>
            <a:off x="1589092" y="2867787"/>
            <a:ext cx="8948496" cy="1680324"/>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ja-JP" altLang="en-US" sz="1633">
              <a:solidFill>
                <a:prstClr val="black"/>
              </a:solidFill>
            </a:endParaRPr>
          </a:p>
        </p:txBody>
      </p:sp>
      <p:sp>
        <p:nvSpPr>
          <p:cNvPr id="39" name="テキスト ボックス 38"/>
          <p:cNvSpPr txBox="1"/>
          <p:nvPr/>
        </p:nvSpPr>
        <p:spPr>
          <a:xfrm>
            <a:off x="1654411" y="1273524"/>
            <a:ext cx="8771150" cy="1246495"/>
          </a:xfrm>
          <a:prstGeom prst="rect">
            <a:avLst/>
          </a:prstGeom>
          <a:noFill/>
          <a:ln>
            <a:noFill/>
          </a:ln>
        </p:spPr>
        <p:txBody>
          <a:bodyPr wrap="square" rtlCol="0">
            <a:spAutoFit/>
          </a:bodyPr>
          <a:lstStyle/>
          <a:p>
            <a:pPr fontAlgn="base">
              <a:lnSpc>
                <a:spcPts val="1814"/>
              </a:lnSpc>
              <a:spcBef>
                <a:spcPct val="0"/>
              </a:spcBef>
              <a:spcAft>
                <a:spcPct val="0"/>
              </a:spcAft>
            </a:pPr>
            <a:r>
              <a:rPr lang="ja-JP" altLang="en-US" sz="1270" dirty="0">
                <a:solidFill>
                  <a:prstClr val="black"/>
                </a:solidFill>
                <a:latin typeface="Arial" charset="0"/>
              </a:rPr>
              <a:t>　</a:t>
            </a:r>
            <a:r>
              <a:rPr lang="ja-JP" altLang="ja-JP" sz="1270" dirty="0">
                <a:solidFill>
                  <a:prstClr val="black"/>
                </a:solidFill>
                <a:latin typeface="Arial" charset="0"/>
              </a:rPr>
              <a:t>都市部に住む人々も、生まれ育った地域、両親の出身地や働いたことのある地域など生涯を通じて様々な形で関わりを持つ</a:t>
            </a:r>
            <a:endParaRPr lang="en-US" altLang="ja-JP" sz="1270" dirty="0">
              <a:solidFill>
                <a:prstClr val="black"/>
              </a:solidFill>
              <a:latin typeface="Arial" charset="0"/>
            </a:endParaRPr>
          </a:p>
          <a:p>
            <a:pPr fontAlgn="base">
              <a:lnSpc>
                <a:spcPts val="1814"/>
              </a:lnSpc>
              <a:spcBef>
                <a:spcPct val="0"/>
              </a:spcBef>
              <a:spcAft>
                <a:spcPct val="0"/>
              </a:spcAft>
            </a:pPr>
            <a:r>
              <a:rPr lang="ja-JP" altLang="ja-JP" sz="1270" dirty="0">
                <a:solidFill>
                  <a:prstClr val="black"/>
                </a:solidFill>
                <a:latin typeface="Arial" charset="0"/>
              </a:rPr>
              <a:t>地域（以下「ふるさと」という。）があり、「ふるさと」を大切に</a:t>
            </a:r>
            <a:r>
              <a:rPr lang="ja-JP" altLang="en-US" sz="1270" dirty="0">
                <a:solidFill>
                  <a:prstClr val="black"/>
                </a:solidFill>
                <a:latin typeface="Arial" charset="0"/>
              </a:rPr>
              <a:t>想い</a:t>
            </a:r>
            <a:r>
              <a:rPr lang="ja-JP" altLang="ja-JP" sz="1270" dirty="0">
                <a:solidFill>
                  <a:prstClr val="black"/>
                </a:solidFill>
                <a:latin typeface="Arial" charset="0"/>
              </a:rPr>
              <a:t>、応援、貢献したい気持ちを持っている。一部の地方公共団体においては、このような気持ちを様々な形で地域づくりに生かす取組が生まれ始めている状況である。これらを踏まえ、これまでの移住・交流</a:t>
            </a:r>
            <a:r>
              <a:rPr lang="ja-JP" altLang="en-US" sz="1270" dirty="0">
                <a:solidFill>
                  <a:prstClr val="black"/>
                </a:solidFill>
                <a:latin typeface="Arial" charset="0"/>
              </a:rPr>
              <a:t>の</a:t>
            </a:r>
            <a:r>
              <a:rPr lang="ja-JP" altLang="ja-JP" sz="1270" dirty="0">
                <a:solidFill>
                  <a:prstClr val="black"/>
                </a:solidFill>
                <a:latin typeface="Arial" charset="0"/>
              </a:rPr>
              <a:t>取組成果と課題を検証し、「ふるさと」への</a:t>
            </a:r>
            <a:r>
              <a:rPr lang="ja-JP" altLang="en-US" sz="1270" dirty="0">
                <a:solidFill>
                  <a:prstClr val="black"/>
                </a:solidFill>
                <a:latin typeface="Arial" charset="0"/>
              </a:rPr>
              <a:t>想い</a:t>
            </a:r>
            <a:r>
              <a:rPr lang="ja-JP" altLang="ja-JP" sz="1270" dirty="0">
                <a:solidFill>
                  <a:prstClr val="black"/>
                </a:solidFill>
                <a:latin typeface="Arial" charset="0"/>
              </a:rPr>
              <a:t>を地域づくりに生かす仕組みを含め、今後の移住・交流施策のあり方を検討することを目的に検討会を開催する。</a:t>
            </a:r>
          </a:p>
        </p:txBody>
      </p:sp>
      <p:sp>
        <p:nvSpPr>
          <p:cNvPr id="40" name="テキスト ボックス 39"/>
          <p:cNvSpPr txBox="1"/>
          <p:nvPr/>
        </p:nvSpPr>
        <p:spPr>
          <a:xfrm>
            <a:off x="1654412" y="3072935"/>
            <a:ext cx="9028697" cy="1400383"/>
          </a:xfrm>
          <a:prstGeom prst="rect">
            <a:avLst/>
          </a:prstGeom>
          <a:noFill/>
          <a:ln>
            <a:noFill/>
          </a:ln>
        </p:spPr>
        <p:txBody>
          <a:bodyPr wrap="square" rtlCol="0">
            <a:spAutoFit/>
          </a:bodyPr>
          <a:lstStyle/>
          <a:p>
            <a:pPr fontAlgn="base">
              <a:lnSpc>
                <a:spcPts val="1723"/>
              </a:lnSpc>
              <a:spcBef>
                <a:spcPct val="0"/>
              </a:spcBef>
              <a:spcAft>
                <a:spcPct val="0"/>
              </a:spcAft>
            </a:pPr>
            <a:r>
              <a:rPr lang="ja-JP" altLang="en-US" sz="1270" dirty="0">
                <a:solidFill>
                  <a:prstClr val="black"/>
                </a:solidFill>
                <a:latin typeface="Arial" charset="0"/>
              </a:rPr>
              <a:t> 秋田 典子 （千葉大学大学院園芸学研究科准教授）</a:t>
            </a:r>
            <a:r>
              <a:rPr lang="en-US" altLang="ja-JP" sz="1270" dirty="0">
                <a:solidFill>
                  <a:prstClr val="black"/>
                </a:solidFill>
                <a:latin typeface="Arial" charset="0"/>
              </a:rPr>
              <a:t>	</a:t>
            </a:r>
            <a:r>
              <a:rPr lang="ja-JP" altLang="en-US" sz="1270" dirty="0">
                <a:solidFill>
                  <a:prstClr val="black"/>
                </a:solidFill>
                <a:latin typeface="Arial" charset="0"/>
              </a:rPr>
              <a:t>　　　　</a:t>
            </a:r>
            <a:r>
              <a:rPr lang="zh-CN" altLang="en-US" sz="1270" dirty="0">
                <a:solidFill>
                  <a:prstClr val="black"/>
                </a:solidFill>
                <a:latin typeface="Arial" charset="0"/>
                <a:ea typeface="ＭＳ Ｐゴシック" pitchFamily="50" charset="-128"/>
              </a:rPr>
              <a:t>田口 太郎 （徳島大学総合科学部准教授）</a:t>
            </a:r>
            <a:endParaRPr lang="ja-JP" altLang="en-US" sz="1270" dirty="0">
              <a:solidFill>
                <a:prstClr val="black"/>
              </a:solidFill>
              <a:latin typeface="Arial" charset="0"/>
            </a:endParaRPr>
          </a:p>
          <a:p>
            <a:pPr fontAlgn="base">
              <a:lnSpc>
                <a:spcPts val="1723"/>
              </a:lnSpc>
              <a:spcBef>
                <a:spcPct val="0"/>
              </a:spcBef>
              <a:spcAft>
                <a:spcPct val="0"/>
              </a:spcAft>
            </a:pPr>
            <a:r>
              <a:rPr lang="ja-JP" altLang="en-US" sz="1270" dirty="0">
                <a:solidFill>
                  <a:prstClr val="black"/>
                </a:solidFill>
                <a:latin typeface="Arial" charset="0"/>
              </a:rPr>
              <a:t> </a:t>
            </a:r>
            <a:r>
              <a:rPr lang="ja-JP" altLang="ja-JP" sz="1270" dirty="0">
                <a:solidFill>
                  <a:prstClr val="black"/>
                </a:solidFill>
                <a:latin typeface="Arial" charset="0"/>
              </a:rPr>
              <a:t>小田切 徳美 </a:t>
            </a:r>
            <a:r>
              <a:rPr lang="ja-JP" altLang="en-US" sz="1270" dirty="0">
                <a:solidFill>
                  <a:prstClr val="black"/>
                </a:solidFill>
                <a:latin typeface="Arial" charset="0"/>
              </a:rPr>
              <a:t>（</a:t>
            </a:r>
            <a:r>
              <a:rPr lang="ja-JP" altLang="ja-JP" sz="1270" dirty="0">
                <a:solidFill>
                  <a:prstClr val="black"/>
                </a:solidFill>
                <a:latin typeface="Arial" charset="0"/>
              </a:rPr>
              <a:t>明治大学農学部食料環境政策学科教授</a:t>
            </a:r>
            <a:r>
              <a:rPr lang="ja-JP" altLang="en-US" sz="1270" dirty="0">
                <a:solidFill>
                  <a:prstClr val="black"/>
                </a:solidFill>
                <a:latin typeface="Arial" charset="0"/>
              </a:rPr>
              <a:t>）</a:t>
            </a:r>
            <a:r>
              <a:rPr lang="en-US" altLang="ja-JP" sz="1089" dirty="0">
                <a:solidFill>
                  <a:prstClr val="black"/>
                </a:solidFill>
                <a:latin typeface="Arial" charset="0"/>
              </a:rPr>
              <a:t>※</a:t>
            </a:r>
            <a:r>
              <a:rPr lang="ja-JP" altLang="en-US" sz="1089" dirty="0">
                <a:solidFill>
                  <a:prstClr val="black"/>
                </a:solidFill>
                <a:latin typeface="Arial" charset="0"/>
              </a:rPr>
              <a:t>座長　　　 </a:t>
            </a:r>
            <a:r>
              <a:rPr lang="ja-JP" altLang="en-US" sz="1270" dirty="0">
                <a:solidFill>
                  <a:prstClr val="black"/>
                </a:solidFill>
                <a:latin typeface="Arial" charset="0"/>
              </a:rPr>
              <a:t>丹羽 克寿 （</a:t>
            </a:r>
            <a:r>
              <a:rPr lang="ja-JP" altLang="en-US" sz="1089" dirty="0">
                <a:solidFill>
                  <a:prstClr val="black"/>
                </a:solidFill>
                <a:latin typeface="Arial" charset="0"/>
              </a:rPr>
              <a:t>長野県企画振興部地域振興課楽園信州・移住推進室長</a:t>
            </a:r>
            <a:r>
              <a:rPr lang="ja-JP" altLang="en-US" sz="1270" dirty="0">
                <a:solidFill>
                  <a:prstClr val="black"/>
                </a:solidFill>
                <a:latin typeface="Arial" charset="0"/>
              </a:rPr>
              <a:t>）</a:t>
            </a:r>
            <a:endParaRPr lang="en-US" altLang="ja-JP" sz="1270" dirty="0">
              <a:solidFill>
                <a:prstClr val="black"/>
              </a:solidFill>
              <a:latin typeface="Arial" charset="0"/>
            </a:endParaRPr>
          </a:p>
          <a:p>
            <a:pPr fontAlgn="base">
              <a:lnSpc>
                <a:spcPts val="1723"/>
              </a:lnSpc>
              <a:spcBef>
                <a:spcPct val="0"/>
              </a:spcBef>
              <a:spcAft>
                <a:spcPct val="0"/>
              </a:spcAft>
            </a:pPr>
            <a:r>
              <a:rPr lang="ja-JP" altLang="en-US" sz="1270" dirty="0">
                <a:solidFill>
                  <a:prstClr val="black"/>
                </a:solidFill>
                <a:latin typeface="Arial" charset="0"/>
              </a:rPr>
              <a:t> 景山 享弘 （鳥取県日野町長）　　　                                                 宮城 治男 （</a:t>
            </a:r>
            <a:r>
              <a:rPr lang="en-US" altLang="ja-JP" sz="1270" dirty="0">
                <a:solidFill>
                  <a:prstClr val="black"/>
                </a:solidFill>
                <a:latin typeface="Arial" charset="0"/>
              </a:rPr>
              <a:t>NPO</a:t>
            </a:r>
            <a:r>
              <a:rPr lang="ja-JP" altLang="en-US" sz="1270" dirty="0">
                <a:solidFill>
                  <a:prstClr val="black"/>
                </a:solidFill>
                <a:latin typeface="Arial" charset="0"/>
              </a:rPr>
              <a:t>法人</a:t>
            </a:r>
            <a:r>
              <a:rPr lang="en-US" altLang="ja-JP" sz="1270" dirty="0">
                <a:solidFill>
                  <a:prstClr val="black"/>
                </a:solidFill>
                <a:latin typeface="Arial" charset="0"/>
              </a:rPr>
              <a:t>ETIC. </a:t>
            </a:r>
            <a:r>
              <a:rPr lang="ja-JP" altLang="en-US" sz="1270" dirty="0">
                <a:solidFill>
                  <a:prstClr val="black"/>
                </a:solidFill>
                <a:latin typeface="Arial" charset="0"/>
              </a:rPr>
              <a:t>代表理事）　　　　　　　　　　　　 　　　</a:t>
            </a:r>
            <a:endParaRPr lang="en-US" altLang="ja-JP" sz="1270" dirty="0">
              <a:solidFill>
                <a:prstClr val="black"/>
              </a:solidFill>
              <a:latin typeface="Arial" charset="0"/>
            </a:endParaRPr>
          </a:p>
          <a:p>
            <a:pPr fontAlgn="base">
              <a:lnSpc>
                <a:spcPts val="1723"/>
              </a:lnSpc>
              <a:spcBef>
                <a:spcPct val="0"/>
              </a:spcBef>
              <a:spcAft>
                <a:spcPct val="0"/>
              </a:spcAft>
            </a:pPr>
            <a:r>
              <a:rPr lang="ja-JP" altLang="en-US" sz="1270" dirty="0">
                <a:solidFill>
                  <a:prstClr val="black"/>
                </a:solidFill>
                <a:latin typeface="Arial" charset="0"/>
              </a:rPr>
              <a:t> 作野 広和 （島根大学教育学部共生社会教育講座教授）　              山下 祐介 （首都大学東京都市教養学部准教授）</a:t>
            </a:r>
            <a:endParaRPr lang="en-US" altLang="ja-JP" sz="1270" dirty="0">
              <a:solidFill>
                <a:prstClr val="black"/>
              </a:solidFill>
              <a:latin typeface="Arial" charset="0"/>
            </a:endParaRPr>
          </a:p>
          <a:p>
            <a:pPr fontAlgn="base">
              <a:lnSpc>
                <a:spcPts val="1723"/>
              </a:lnSpc>
              <a:spcBef>
                <a:spcPct val="0"/>
              </a:spcBef>
              <a:spcAft>
                <a:spcPct val="0"/>
              </a:spcAft>
            </a:pPr>
            <a:r>
              <a:rPr lang="ja-JP" altLang="en-US" sz="1270" dirty="0">
                <a:solidFill>
                  <a:prstClr val="black"/>
                </a:solidFill>
                <a:latin typeface="Arial" charset="0"/>
              </a:rPr>
              <a:t> 勢一 智子 （西南学院大学法学部教授）　　　　　　　　　　　                                                     </a:t>
            </a:r>
            <a:endParaRPr lang="en-US" altLang="ja-JP" sz="1270" dirty="0">
              <a:solidFill>
                <a:prstClr val="black"/>
              </a:solidFill>
              <a:latin typeface="Arial" charset="0"/>
            </a:endParaRPr>
          </a:p>
          <a:p>
            <a:pPr fontAlgn="base">
              <a:lnSpc>
                <a:spcPts val="1723"/>
              </a:lnSpc>
              <a:spcBef>
                <a:spcPct val="0"/>
              </a:spcBef>
              <a:spcAft>
                <a:spcPct val="0"/>
              </a:spcAft>
            </a:pPr>
            <a:r>
              <a:rPr lang="en-US" altLang="ja-JP" sz="1270" dirty="0">
                <a:solidFill>
                  <a:prstClr val="black"/>
                </a:solidFill>
                <a:latin typeface="Arial" charset="0"/>
              </a:rPr>
              <a:t>								</a:t>
            </a:r>
            <a:r>
              <a:rPr lang="ja-JP" altLang="en-US" sz="1270" dirty="0">
                <a:solidFill>
                  <a:prstClr val="black"/>
                </a:solidFill>
                <a:latin typeface="Arial" charset="0"/>
              </a:rPr>
              <a:t>（</a:t>
            </a:r>
            <a:r>
              <a:rPr lang="ja-JP" altLang="en-US" sz="1270" dirty="0">
                <a:solidFill>
                  <a:prstClr val="black"/>
                </a:solidFill>
                <a:latin typeface="Arial" charset="0"/>
              </a:rPr>
              <a:t>敬称略、</a:t>
            </a:r>
            <a:r>
              <a:rPr lang="en-US" altLang="ja-JP" sz="1270" dirty="0">
                <a:solidFill>
                  <a:prstClr val="black"/>
                </a:solidFill>
                <a:latin typeface="Arial" charset="0"/>
              </a:rPr>
              <a:t>50</a:t>
            </a:r>
            <a:r>
              <a:rPr lang="ja-JP" altLang="en-US" sz="1270" dirty="0">
                <a:solidFill>
                  <a:prstClr val="black"/>
                </a:solidFill>
                <a:latin typeface="Arial" charset="0"/>
              </a:rPr>
              <a:t>音順） </a:t>
            </a:r>
            <a:endParaRPr lang="en-US" altLang="ja-JP" sz="1270" dirty="0">
              <a:solidFill>
                <a:prstClr val="black"/>
              </a:solidFill>
              <a:latin typeface="Arial" charset="0"/>
            </a:endParaRPr>
          </a:p>
        </p:txBody>
      </p:sp>
      <p:sp>
        <p:nvSpPr>
          <p:cNvPr id="43" name="正方形/長方形 42"/>
          <p:cNvSpPr/>
          <p:nvPr/>
        </p:nvSpPr>
        <p:spPr>
          <a:xfrm>
            <a:off x="1574209" y="938222"/>
            <a:ext cx="1567446" cy="314558"/>
          </a:xfrm>
          <a:prstGeom prst="rect">
            <a:avLst/>
          </a:prstGeom>
          <a:solidFill>
            <a:schemeClr val="accent2">
              <a:lumMod val="20000"/>
              <a:lumOff val="80000"/>
            </a:schemeClr>
          </a:solidFill>
          <a:ln cmpd="dbl">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r>
              <a:rPr lang="ja-JP" altLang="en-US" sz="1451" dirty="0">
                <a:solidFill>
                  <a:prstClr val="black"/>
                </a:solidFill>
              </a:rPr>
              <a:t>目的</a:t>
            </a:r>
            <a:endParaRPr lang="en-US" altLang="ja-JP" sz="1451" dirty="0">
              <a:solidFill>
                <a:prstClr val="black"/>
              </a:solidFill>
            </a:endParaRPr>
          </a:p>
        </p:txBody>
      </p:sp>
      <p:sp>
        <p:nvSpPr>
          <p:cNvPr id="18" name="正方形/長方形 17"/>
          <p:cNvSpPr/>
          <p:nvPr/>
        </p:nvSpPr>
        <p:spPr>
          <a:xfrm>
            <a:off x="1570488" y="2710507"/>
            <a:ext cx="1567446" cy="314558"/>
          </a:xfrm>
          <a:prstGeom prst="rect">
            <a:avLst/>
          </a:prstGeom>
          <a:solidFill>
            <a:schemeClr val="accent2">
              <a:lumMod val="20000"/>
              <a:lumOff val="80000"/>
            </a:schemeClr>
          </a:solidFill>
          <a:ln cmpd="dbl">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r>
              <a:rPr lang="ja-JP" altLang="en-US" sz="1451" dirty="0">
                <a:solidFill>
                  <a:prstClr val="black"/>
                </a:solidFill>
              </a:rPr>
              <a:t>構成員</a:t>
            </a:r>
            <a:endParaRPr lang="en-US" altLang="ja-JP" sz="1451" dirty="0">
              <a:solidFill>
                <a:prstClr val="black"/>
              </a:solidFill>
            </a:endParaRPr>
          </a:p>
        </p:txBody>
      </p:sp>
      <p:sp>
        <p:nvSpPr>
          <p:cNvPr id="19" name="正方形/長方形 18"/>
          <p:cNvSpPr/>
          <p:nvPr/>
        </p:nvSpPr>
        <p:spPr>
          <a:xfrm>
            <a:off x="1607698" y="4892629"/>
            <a:ext cx="8948496" cy="1475658"/>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ja-JP" altLang="en-US" sz="1633">
              <a:solidFill>
                <a:prstClr val="black"/>
              </a:solidFill>
            </a:endParaRPr>
          </a:p>
        </p:txBody>
      </p:sp>
      <p:sp>
        <p:nvSpPr>
          <p:cNvPr id="20" name="テキスト ボックス 19"/>
          <p:cNvSpPr txBox="1"/>
          <p:nvPr/>
        </p:nvSpPr>
        <p:spPr>
          <a:xfrm>
            <a:off x="1592815" y="5102496"/>
            <a:ext cx="9075187" cy="1223412"/>
          </a:xfrm>
          <a:prstGeom prst="rect">
            <a:avLst/>
          </a:prstGeom>
          <a:noFill/>
          <a:ln>
            <a:noFill/>
          </a:ln>
        </p:spPr>
        <p:txBody>
          <a:bodyPr wrap="square" rtlCol="0">
            <a:spAutoFit/>
          </a:bodyPr>
          <a:lstStyle/>
          <a:p>
            <a:pPr fontAlgn="base">
              <a:spcBef>
                <a:spcPct val="0"/>
              </a:spcBef>
              <a:spcAft>
                <a:spcPct val="0"/>
              </a:spcAft>
            </a:pPr>
            <a:r>
              <a:rPr lang="ja-JP" altLang="en-US" sz="1270" dirty="0">
                <a:solidFill>
                  <a:prstClr val="black"/>
                </a:solidFill>
                <a:latin typeface="Arial" charset="0"/>
              </a:rPr>
              <a:t>第１回（平成</a:t>
            </a:r>
            <a:r>
              <a:rPr lang="en-US" altLang="ja-JP" sz="1270" dirty="0">
                <a:solidFill>
                  <a:prstClr val="black"/>
                </a:solidFill>
                <a:latin typeface="Arial" charset="0"/>
              </a:rPr>
              <a:t>28</a:t>
            </a:r>
            <a:r>
              <a:rPr lang="ja-JP" altLang="en-US" sz="1270" dirty="0">
                <a:solidFill>
                  <a:prstClr val="black"/>
                </a:solidFill>
                <a:latin typeface="Arial" charset="0"/>
              </a:rPr>
              <a:t>年</a:t>
            </a:r>
            <a:r>
              <a:rPr lang="en-US" altLang="ja-JP" sz="1270" dirty="0">
                <a:solidFill>
                  <a:prstClr val="black"/>
                </a:solidFill>
                <a:latin typeface="Arial" charset="0"/>
              </a:rPr>
              <a:t>11</a:t>
            </a:r>
            <a:r>
              <a:rPr lang="ja-JP" altLang="en-US" sz="1270" dirty="0">
                <a:solidFill>
                  <a:prstClr val="black"/>
                </a:solidFill>
                <a:latin typeface="Arial" charset="0"/>
              </a:rPr>
              <a:t>月</a:t>
            </a:r>
            <a:r>
              <a:rPr lang="en-US" altLang="ja-JP" sz="1270" dirty="0">
                <a:solidFill>
                  <a:prstClr val="black"/>
                </a:solidFill>
                <a:latin typeface="Arial" charset="0"/>
              </a:rPr>
              <a:t>18</a:t>
            </a:r>
            <a:r>
              <a:rPr lang="ja-JP" altLang="en-US" sz="1270" dirty="0">
                <a:solidFill>
                  <a:prstClr val="black"/>
                </a:solidFill>
                <a:latin typeface="Arial" charset="0"/>
              </a:rPr>
              <a:t>日）　これまでの総務省の取組説明、事例発表</a:t>
            </a:r>
            <a:r>
              <a:rPr lang="ja-JP" altLang="en-US" sz="1089" dirty="0">
                <a:solidFill>
                  <a:prstClr val="black"/>
                </a:solidFill>
                <a:latin typeface="Arial" charset="0"/>
              </a:rPr>
              <a:t>（鳥取県日野町、長野県、</a:t>
            </a:r>
            <a:r>
              <a:rPr lang="en-US" altLang="ja-JP" sz="1089" dirty="0">
                <a:solidFill>
                  <a:prstClr val="black"/>
                </a:solidFill>
                <a:latin typeface="Arial" charset="0"/>
              </a:rPr>
              <a:t>NPO</a:t>
            </a:r>
            <a:r>
              <a:rPr lang="ja-JP" altLang="en-US" sz="1089" dirty="0">
                <a:solidFill>
                  <a:prstClr val="black"/>
                </a:solidFill>
                <a:latin typeface="Arial" charset="0"/>
              </a:rPr>
              <a:t>法人</a:t>
            </a:r>
            <a:r>
              <a:rPr lang="en-US" altLang="ja-JP" sz="1089" dirty="0">
                <a:solidFill>
                  <a:prstClr val="black"/>
                </a:solidFill>
                <a:latin typeface="Arial" charset="0"/>
              </a:rPr>
              <a:t>ETIC.</a:t>
            </a:r>
            <a:r>
              <a:rPr lang="ja-JP" altLang="en-US" sz="1089" dirty="0">
                <a:solidFill>
                  <a:prstClr val="black"/>
                </a:solidFill>
                <a:latin typeface="Arial" charset="0"/>
              </a:rPr>
              <a:t>）、</a:t>
            </a:r>
            <a:r>
              <a:rPr lang="ja-JP" altLang="en-US" sz="1270" dirty="0">
                <a:solidFill>
                  <a:prstClr val="black"/>
                </a:solidFill>
                <a:latin typeface="Arial" charset="0"/>
              </a:rPr>
              <a:t>フリーディスカッション</a:t>
            </a:r>
            <a:endParaRPr lang="en-US" altLang="ja-JP" sz="1270" dirty="0">
              <a:solidFill>
                <a:prstClr val="black"/>
              </a:solidFill>
              <a:latin typeface="Arial" charset="0"/>
            </a:endParaRPr>
          </a:p>
          <a:p>
            <a:pPr fontAlgn="base">
              <a:lnSpc>
                <a:spcPts val="272"/>
              </a:lnSpc>
              <a:spcBef>
                <a:spcPct val="0"/>
              </a:spcBef>
              <a:spcAft>
                <a:spcPct val="0"/>
              </a:spcAft>
            </a:pPr>
            <a:r>
              <a:rPr lang="ja-JP" altLang="en-US" sz="1089" dirty="0">
                <a:solidFill>
                  <a:prstClr val="black"/>
                </a:solidFill>
                <a:latin typeface="Arial" charset="0"/>
              </a:rPr>
              <a:t>　 </a:t>
            </a:r>
            <a:endParaRPr lang="en-US" altLang="ja-JP" sz="1089" dirty="0">
              <a:solidFill>
                <a:prstClr val="black"/>
              </a:solidFill>
              <a:latin typeface="Arial" charset="0"/>
            </a:endParaRPr>
          </a:p>
          <a:p>
            <a:pPr fontAlgn="base">
              <a:spcBef>
                <a:spcPct val="0"/>
              </a:spcBef>
              <a:spcAft>
                <a:spcPct val="0"/>
              </a:spcAft>
            </a:pPr>
            <a:r>
              <a:rPr lang="ja-JP" altLang="en-US" sz="1270" dirty="0">
                <a:solidFill>
                  <a:prstClr val="black"/>
                </a:solidFill>
                <a:latin typeface="Arial" charset="0"/>
              </a:rPr>
              <a:t>第２回（平成</a:t>
            </a:r>
            <a:r>
              <a:rPr lang="en-US" altLang="ja-JP" sz="1270" dirty="0">
                <a:solidFill>
                  <a:prstClr val="black"/>
                </a:solidFill>
                <a:latin typeface="Arial" charset="0"/>
              </a:rPr>
              <a:t>28</a:t>
            </a:r>
            <a:r>
              <a:rPr lang="ja-JP" altLang="en-US" sz="1270" dirty="0">
                <a:solidFill>
                  <a:prstClr val="black"/>
                </a:solidFill>
                <a:latin typeface="Arial" charset="0"/>
              </a:rPr>
              <a:t>年</a:t>
            </a:r>
            <a:r>
              <a:rPr lang="en-US" altLang="ja-JP" sz="1270" dirty="0">
                <a:solidFill>
                  <a:prstClr val="black"/>
                </a:solidFill>
                <a:latin typeface="Arial" charset="0"/>
              </a:rPr>
              <a:t>12</a:t>
            </a:r>
            <a:r>
              <a:rPr lang="ja-JP" altLang="en-US" sz="1270" dirty="0">
                <a:solidFill>
                  <a:prstClr val="black"/>
                </a:solidFill>
                <a:latin typeface="Arial" charset="0"/>
              </a:rPr>
              <a:t>月</a:t>
            </a:r>
            <a:r>
              <a:rPr lang="en-US" altLang="ja-JP" sz="1270" dirty="0">
                <a:solidFill>
                  <a:prstClr val="black"/>
                </a:solidFill>
                <a:latin typeface="Arial" charset="0"/>
              </a:rPr>
              <a:t>16</a:t>
            </a:r>
            <a:r>
              <a:rPr lang="ja-JP" altLang="en-US" sz="1270" dirty="0">
                <a:solidFill>
                  <a:prstClr val="black"/>
                </a:solidFill>
                <a:latin typeface="Arial" charset="0"/>
              </a:rPr>
              <a:t>日）　事例発表（北海道東川町）、今後の施策のあり方について議論</a:t>
            </a:r>
            <a:endParaRPr lang="en-US" altLang="ja-JP" sz="1270" dirty="0">
              <a:solidFill>
                <a:prstClr val="black"/>
              </a:solidFill>
              <a:latin typeface="Arial" charset="0"/>
            </a:endParaRPr>
          </a:p>
          <a:p>
            <a:pPr fontAlgn="base">
              <a:lnSpc>
                <a:spcPts val="272"/>
              </a:lnSpc>
              <a:spcBef>
                <a:spcPct val="0"/>
              </a:spcBef>
              <a:spcAft>
                <a:spcPct val="0"/>
              </a:spcAft>
            </a:pPr>
            <a:r>
              <a:rPr lang="ja-JP" altLang="en-US" sz="1270" dirty="0">
                <a:solidFill>
                  <a:prstClr val="black"/>
                </a:solidFill>
                <a:latin typeface="Arial" charset="0"/>
              </a:rPr>
              <a:t>　</a:t>
            </a:r>
            <a:endParaRPr lang="en-US" altLang="ja-JP" sz="1270" dirty="0">
              <a:solidFill>
                <a:prstClr val="black"/>
              </a:solidFill>
              <a:latin typeface="Arial" charset="0"/>
            </a:endParaRPr>
          </a:p>
          <a:p>
            <a:pPr fontAlgn="base">
              <a:spcBef>
                <a:spcPct val="0"/>
              </a:spcBef>
              <a:spcAft>
                <a:spcPct val="0"/>
              </a:spcAft>
            </a:pPr>
            <a:r>
              <a:rPr lang="ja-JP" altLang="en-US" sz="1270" dirty="0">
                <a:solidFill>
                  <a:prstClr val="black"/>
                </a:solidFill>
                <a:latin typeface="Arial" charset="0"/>
              </a:rPr>
              <a:t>第３回（平成</a:t>
            </a:r>
            <a:r>
              <a:rPr lang="en-US" altLang="ja-JP" sz="1270" dirty="0">
                <a:solidFill>
                  <a:prstClr val="black"/>
                </a:solidFill>
                <a:latin typeface="Arial" charset="0"/>
              </a:rPr>
              <a:t>29</a:t>
            </a:r>
            <a:r>
              <a:rPr lang="ja-JP" altLang="en-US" sz="1270" dirty="0">
                <a:solidFill>
                  <a:prstClr val="black"/>
                </a:solidFill>
                <a:latin typeface="Arial" charset="0"/>
              </a:rPr>
              <a:t>年  </a:t>
            </a:r>
            <a:r>
              <a:rPr lang="en-US" altLang="ja-JP" sz="1270" dirty="0">
                <a:solidFill>
                  <a:prstClr val="black"/>
                </a:solidFill>
                <a:latin typeface="Arial" charset="0"/>
              </a:rPr>
              <a:t>2</a:t>
            </a:r>
            <a:r>
              <a:rPr lang="ja-JP" altLang="en-US" sz="1270" dirty="0">
                <a:solidFill>
                  <a:prstClr val="black"/>
                </a:solidFill>
                <a:latin typeface="Arial" charset="0"/>
              </a:rPr>
              <a:t>月</a:t>
            </a:r>
            <a:r>
              <a:rPr lang="en-US" altLang="ja-JP" sz="1270" dirty="0">
                <a:solidFill>
                  <a:prstClr val="black"/>
                </a:solidFill>
                <a:latin typeface="Arial" charset="0"/>
              </a:rPr>
              <a:t>14</a:t>
            </a:r>
            <a:r>
              <a:rPr lang="ja-JP" altLang="en-US" sz="1270" dirty="0">
                <a:solidFill>
                  <a:prstClr val="black"/>
                </a:solidFill>
                <a:latin typeface="Arial" charset="0"/>
              </a:rPr>
              <a:t>日）　今後の施策のあり方について議論　　　</a:t>
            </a:r>
            <a:endParaRPr lang="en-US" altLang="ja-JP" sz="1270" dirty="0">
              <a:solidFill>
                <a:prstClr val="black"/>
              </a:solidFill>
              <a:latin typeface="Arial" charset="0"/>
            </a:endParaRPr>
          </a:p>
          <a:p>
            <a:pPr fontAlgn="base">
              <a:lnSpc>
                <a:spcPts val="272"/>
              </a:lnSpc>
              <a:spcBef>
                <a:spcPct val="0"/>
              </a:spcBef>
              <a:spcAft>
                <a:spcPct val="0"/>
              </a:spcAft>
            </a:pPr>
            <a:r>
              <a:rPr lang="ja-JP" altLang="en-US" sz="1270" dirty="0">
                <a:solidFill>
                  <a:prstClr val="black"/>
                </a:solidFill>
                <a:latin typeface="Arial" charset="0"/>
              </a:rPr>
              <a:t>　　　　　　　　　</a:t>
            </a:r>
            <a:endParaRPr lang="en-US" altLang="ja-JP" sz="1270" dirty="0">
              <a:solidFill>
                <a:prstClr val="black"/>
              </a:solidFill>
              <a:latin typeface="Arial" charset="0"/>
            </a:endParaRPr>
          </a:p>
          <a:p>
            <a:pPr fontAlgn="base">
              <a:spcBef>
                <a:spcPct val="0"/>
              </a:spcBef>
              <a:spcAft>
                <a:spcPct val="0"/>
              </a:spcAft>
            </a:pPr>
            <a:r>
              <a:rPr lang="ja-JP" altLang="en-US" sz="1270" dirty="0">
                <a:solidFill>
                  <a:prstClr val="black"/>
                </a:solidFill>
                <a:latin typeface="Arial" charset="0"/>
              </a:rPr>
              <a:t>第４回（平成</a:t>
            </a:r>
            <a:r>
              <a:rPr lang="en-US" altLang="ja-JP" sz="1270" dirty="0">
                <a:solidFill>
                  <a:prstClr val="black"/>
                </a:solidFill>
                <a:latin typeface="Arial" charset="0"/>
              </a:rPr>
              <a:t>29</a:t>
            </a:r>
            <a:r>
              <a:rPr lang="ja-JP" altLang="en-US" sz="1270" dirty="0">
                <a:solidFill>
                  <a:prstClr val="black"/>
                </a:solidFill>
                <a:latin typeface="Arial" charset="0"/>
              </a:rPr>
              <a:t>年  ３月 ７日）　</a:t>
            </a:r>
            <a:r>
              <a:rPr lang="ja-JP" altLang="en-US" sz="1270" dirty="0">
                <a:solidFill>
                  <a:prstClr val="black"/>
                </a:solidFill>
                <a:latin typeface="Arial" charset="0"/>
              </a:rPr>
              <a:t>とりまとめ</a:t>
            </a:r>
            <a:r>
              <a:rPr lang="ja-JP" altLang="en-US" sz="1270" dirty="0">
                <a:solidFill>
                  <a:prstClr val="black"/>
                </a:solidFill>
                <a:latin typeface="Arial" charset="0"/>
              </a:rPr>
              <a:t>骨子（案）について議論</a:t>
            </a:r>
            <a:endParaRPr lang="en-US" altLang="ja-JP" sz="1270" dirty="0">
              <a:solidFill>
                <a:prstClr val="black"/>
              </a:solidFill>
              <a:latin typeface="Arial" charset="0"/>
            </a:endParaRPr>
          </a:p>
          <a:p>
            <a:pPr fontAlgn="base">
              <a:lnSpc>
                <a:spcPts val="272"/>
              </a:lnSpc>
              <a:spcBef>
                <a:spcPct val="0"/>
              </a:spcBef>
              <a:spcAft>
                <a:spcPct val="0"/>
              </a:spcAft>
            </a:pPr>
            <a:endParaRPr lang="en-US" altLang="ja-JP" sz="1270" dirty="0">
              <a:solidFill>
                <a:prstClr val="black"/>
              </a:solidFill>
              <a:latin typeface="Arial" charset="0"/>
            </a:endParaRPr>
          </a:p>
          <a:p>
            <a:pPr fontAlgn="base">
              <a:spcBef>
                <a:spcPct val="0"/>
              </a:spcBef>
              <a:spcAft>
                <a:spcPct val="0"/>
              </a:spcAft>
            </a:pPr>
            <a:r>
              <a:rPr lang="ja-JP" altLang="en-US" sz="1270" dirty="0">
                <a:solidFill>
                  <a:prstClr val="black"/>
                </a:solidFill>
                <a:latin typeface="Arial" charset="0"/>
              </a:rPr>
              <a:t>第５回（平成</a:t>
            </a:r>
            <a:r>
              <a:rPr lang="en-US" altLang="ja-JP" sz="1270" dirty="0">
                <a:solidFill>
                  <a:prstClr val="black"/>
                </a:solidFill>
                <a:latin typeface="Arial" charset="0"/>
              </a:rPr>
              <a:t>29</a:t>
            </a:r>
            <a:r>
              <a:rPr lang="ja-JP" altLang="en-US" sz="1270" dirty="0">
                <a:solidFill>
                  <a:prstClr val="black"/>
                </a:solidFill>
                <a:latin typeface="Arial" charset="0"/>
              </a:rPr>
              <a:t>年  ３月</a:t>
            </a:r>
            <a:r>
              <a:rPr lang="en-US" altLang="ja-JP" sz="1270" dirty="0">
                <a:solidFill>
                  <a:prstClr val="black"/>
                </a:solidFill>
                <a:latin typeface="Arial" charset="0"/>
              </a:rPr>
              <a:t>30</a:t>
            </a:r>
            <a:r>
              <a:rPr lang="ja-JP" altLang="en-US" sz="1270" dirty="0">
                <a:solidFill>
                  <a:prstClr val="black"/>
                </a:solidFill>
                <a:latin typeface="Arial" charset="0"/>
              </a:rPr>
              <a:t>日）  </a:t>
            </a:r>
            <a:r>
              <a:rPr lang="ja-JP" altLang="en-US" sz="1270" dirty="0">
                <a:solidFill>
                  <a:prstClr val="black"/>
                </a:solidFill>
                <a:latin typeface="Arial" charset="0"/>
              </a:rPr>
              <a:t>中間とりまとめ</a:t>
            </a:r>
            <a:r>
              <a:rPr lang="ja-JP" altLang="en-US" sz="1270" dirty="0">
                <a:solidFill>
                  <a:prstClr val="black"/>
                </a:solidFill>
                <a:latin typeface="Arial" charset="0"/>
              </a:rPr>
              <a:t>（案）について議論</a:t>
            </a:r>
            <a:endParaRPr lang="en-US" altLang="ja-JP" sz="1270" dirty="0">
              <a:solidFill>
                <a:prstClr val="black"/>
              </a:solidFill>
              <a:latin typeface="Arial" charset="0"/>
            </a:endParaRPr>
          </a:p>
        </p:txBody>
      </p:sp>
      <p:sp>
        <p:nvSpPr>
          <p:cNvPr id="21" name="正方形/長方形 20"/>
          <p:cNvSpPr/>
          <p:nvPr/>
        </p:nvSpPr>
        <p:spPr>
          <a:xfrm>
            <a:off x="1589093" y="4735350"/>
            <a:ext cx="1567446" cy="314558"/>
          </a:xfrm>
          <a:prstGeom prst="rect">
            <a:avLst/>
          </a:prstGeom>
          <a:solidFill>
            <a:schemeClr val="accent2">
              <a:lumMod val="20000"/>
              <a:lumOff val="80000"/>
            </a:schemeClr>
          </a:solidFill>
          <a:ln cmpd="dbl">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r>
              <a:rPr lang="ja-JP" altLang="en-US" sz="1451" dirty="0">
                <a:solidFill>
                  <a:prstClr val="black"/>
                </a:solidFill>
              </a:rPr>
              <a:t>スケジュール</a:t>
            </a:r>
            <a:endParaRPr lang="en-US" altLang="ja-JP" sz="1451" dirty="0">
              <a:solidFill>
                <a:prstClr val="black"/>
              </a:solidFill>
            </a:endParaRPr>
          </a:p>
        </p:txBody>
      </p:sp>
      <p:sp>
        <p:nvSpPr>
          <p:cNvPr id="13" name="スライド番号プレースホルダ 48"/>
          <p:cNvSpPr txBox="1">
            <a:spLocks/>
          </p:cNvSpPr>
          <p:nvPr/>
        </p:nvSpPr>
        <p:spPr bwMode="auto">
          <a:xfrm>
            <a:off x="8206104" y="6487404"/>
            <a:ext cx="23526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37" tIns="45622" rIns="91237" bIns="45622"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en-US" altLang="ja-JP" sz="1400" dirty="0">
                <a:solidFill>
                  <a:prstClr val="black"/>
                </a:solidFill>
                <a:latin typeface="Arial Unicode MS" pitchFamily="50" charset="-128"/>
                <a:ea typeface="Arial Unicode MS" pitchFamily="50" charset="-128"/>
                <a:cs typeface="Arial Unicode MS" pitchFamily="50" charset="-128"/>
              </a:rPr>
              <a:t>7</a:t>
            </a:r>
            <a:endParaRPr lang="ja-JP" altLang="en-US" sz="1400" dirty="0">
              <a:solidFill>
                <a:prstClr val="black"/>
              </a:solidFill>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val="1192892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Words>
  <Application>Microsoft Office PowerPoint</Application>
  <PresentationFormat>ワイド画面</PresentationFormat>
  <Paragraphs>23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Arial Unicode MS</vt:lpstr>
      <vt:lpstr>HGS創英角ｺﾞｼｯｸUB</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1</cp:revision>
  <dcterms:created xsi:type="dcterms:W3CDTF">2017-04-21T05:12:15Z</dcterms:created>
  <dcterms:modified xsi:type="dcterms:W3CDTF">2017-04-21T05:12:31Z</dcterms:modified>
</cp:coreProperties>
</file>