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22" autoAdjust="0"/>
  </p:normalViewPr>
  <p:slideViewPr>
    <p:cSldViewPr snapToGrid="0">
      <p:cViewPr varScale="1">
        <p:scale>
          <a:sx n="87" d="100"/>
          <a:sy n="87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0829-487A-4A77-A7EF-5BB957685D08}" type="datetimeFigureOut">
              <a:rPr kumimoji="1" lang="ja-JP" altLang="en-US" smtClean="0"/>
              <a:t>2016/11/28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D68C-BF40-4ABE-A479-99B2E7CFB3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6183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0829-487A-4A77-A7EF-5BB957685D08}" type="datetimeFigureOut">
              <a:rPr kumimoji="1" lang="ja-JP" altLang="en-US" smtClean="0"/>
              <a:t>2016/11/28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D68C-BF40-4ABE-A479-99B2E7CFB3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649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0829-487A-4A77-A7EF-5BB957685D08}" type="datetimeFigureOut">
              <a:rPr kumimoji="1" lang="ja-JP" altLang="en-US" smtClean="0"/>
              <a:t>2016/11/28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D68C-BF40-4ABE-A479-99B2E7CFB3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9798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0829-487A-4A77-A7EF-5BB957685D08}" type="datetimeFigureOut">
              <a:rPr kumimoji="1" lang="ja-JP" altLang="en-US" smtClean="0"/>
              <a:t>2016/11/28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D68C-BF40-4ABE-A479-99B2E7CFB3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211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0829-487A-4A77-A7EF-5BB957685D08}" type="datetimeFigureOut">
              <a:rPr kumimoji="1" lang="ja-JP" altLang="en-US" smtClean="0"/>
              <a:t>2016/11/28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D68C-BF40-4ABE-A479-99B2E7CFB3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5399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0829-487A-4A77-A7EF-5BB957685D08}" type="datetimeFigureOut">
              <a:rPr kumimoji="1" lang="ja-JP" altLang="en-US" smtClean="0"/>
              <a:t>2016/11/28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D68C-BF40-4ABE-A479-99B2E7CFB3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2217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0829-487A-4A77-A7EF-5BB957685D08}" type="datetimeFigureOut">
              <a:rPr kumimoji="1" lang="ja-JP" altLang="en-US" smtClean="0"/>
              <a:t>2016/11/28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D68C-BF40-4ABE-A479-99B2E7CFB3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406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0829-487A-4A77-A7EF-5BB957685D08}" type="datetimeFigureOut">
              <a:rPr kumimoji="1" lang="ja-JP" altLang="en-US" smtClean="0"/>
              <a:t>2016/11/28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D68C-BF40-4ABE-A479-99B2E7CFB3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1873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0829-487A-4A77-A7EF-5BB957685D08}" type="datetimeFigureOut">
              <a:rPr kumimoji="1" lang="ja-JP" altLang="en-US" smtClean="0"/>
              <a:t>2016/11/28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D68C-BF40-4ABE-A479-99B2E7CFB3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5198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0829-487A-4A77-A7EF-5BB957685D08}" type="datetimeFigureOut">
              <a:rPr kumimoji="1" lang="ja-JP" altLang="en-US" smtClean="0"/>
              <a:t>2016/11/28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D68C-BF40-4ABE-A479-99B2E7CFB3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6298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0829-487A-4A77-A7EF-5BB957685D08}" type="datetimeFigureOut">
              <a:rPr kumimoji="1" lang="ja-JP" altLang="en-US" smtClean="0"/>
              <a:t>2016/11/28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D68C-BF40-4ABE-A479-99B2E7CFB3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8450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F40829-487A-4A77-A7EF-5BB957685D08}" type="datetimeFigureOut">
              <a:rPr kumimoji="1" lang="ja-JP" altLang="en-US" smtClean="0"/>
              <a:t>2016/11/28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0D68C-BF40-4ABE-A479-99B2E7CFB3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0331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/>
          <p:cNvGrpSpPr/>
          <p:nvPr/>
        </p:nvGrpSpPr>
        <p:grpSpPr>
          <a:xfrm>
            <a:off x="0" y="50371"/>
            <a:ext cx="9144000" cy="6751649"/>
            <a:chOff x="0" y="50371"/>
            <a:chExt cx="9144000" cy="6751649"/>
          </a:xfrm>
        </p:grpSpPr>
        <p:cxnSp>
          <p:nvCxnSpPr>
            <p:cNvPr id="5" name="直線コネクタ 4"/>
            <p:cNvCxnSpPr/>
            <p:nvPr/>
          </p:nvCxnSpPr>
          <p:spPr>
            <a:xfrm>
              <a:off x="0" y="908720"/>
              <a:ext cx="9144000" cy="0"/>
            </a:xfrm>
            <a:prstGeom prst="line">
              <a:avLst/>
            </a:prstGeom>
            <a:ln w="50800" cmpd="thickThin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テキスト ボックス 5"/>
            <p:cNvSpPr txBox="1"/>
            <p:nvPr/>
          </p:nvSpPr>
          <p:spPr>
            <a:xfrm>
              <a:off x="251520" y="50371"/>
              <a:ext cx="8784976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</a:rPr>
                <a:t>関　連　研　究　開　発　等　相　関　図</a:t>
              </a:r>
              <a:endParaRPr kumimoji="1" lang="en-US" altLang="ja-JP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endParaRPr>
            </a:p>
            <a:p>
              <a:pPr algn="ctr"/>
              <a:r>
                <a:rPr lang="ja-JP" altLang="en-US" sz="2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</a:rPr>
                <a:t>（○　○　に　関　す　る　研　究　開　発）</a:t>
              </a:r>
              <a:endParaRPr lang="en-US" altLang="ja-JP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endParaRPr>
            </a:p>
            <a:p>
              <a:pPr algn="ctr"/>
              <a:r>
                <a:rPr kumimoji="1" lang="en-US" altLang="ja-JP" sz="1400" b="1" dirty="0" smtClean="0">
                  <a:latin typeface="+mn-ea"/>
                </a:rPr>
                <a:t>(</a:t>
              </a:r>
              <a:r>
                <a:rPr lang="en-US" altLang="ja-JP" sz="1400" dirty="0"/>
                <a:t>Positioning map among the proposal R&amp;D and the related R&amp;Ds</a:t>
              </a:r>
              <a:r>
                <a:rPr lang="en-US" altLang="ja-JP" sz="1400" dirty="0" smtClean="0"/>
                <a:t>.</a:t>
              </a:r>
              <a:r>
                <a:rPr kumimoji="1" lang="en-US" altLang="ja-JP" sz="1400" b="1" dirty="0" smtClean="0">
                  <a:latin typeface="+mn-ea"/>
                </a:rPr>
                <a:t>)</a:t>
              </a:r>
              <a:endParaRPr kumimoji="1" lang="ja-JP" altLang="en-US" sz="1400" b="1" dirty="0">
                <a:latin typeface="+mn-ea"/>
              </a:endParaRPr>
            </a:p>
          </p:txBody>
        </p:sp>
        <p:cxnSp>
          <p:nvCxnSpPr>
            <p:cNvPr id="8" name="直線矢印コネクタ 7"/>
            <p:cNvCxnSpPr/>
            <p:nvPr/>
          </p:nvCxnSpPr>
          <p:spPr>
            <a:xfrm>
              <a:off x="0" y="6381328"/>
              <a:ext cx="8892480" cy="0"/>
            </a:xfrm>
            <a:prstGeom prst="straightConnector1">
              <a:avLst/>
            </a:prstGeom>
            <a:ln w="28575">
              <a:solidFill>
                <a:schemeClr val="tx2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/>
            <p:cNvCxnSpPr/>
            <p:nvPr/>
          </p:nvCxnSpPr>
          <p:spPr>
            <a:xfrm>
              <a:off x="3491880" y="935293"/>
              <a:ext cx="0" cy="5472608"/>
            </a:xfrm>
            <a:prstGeom prst="line">
              <a:avLst/>
            </a:prstGeom>
            <a:ln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テキスト ボックス 14"/>
            <p:cNvSpPr txBox="1"/>
            <p:nvPr/>
          </p:nvSpPr>
          <p:spPr>
            <a:xfrm>
              <a:off x="2807804" y="6407901"/>
              <a:ext cx="19442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dirty="0" smtClean="0"/>
                <a:t>2017</a:t>
              </a:r>
              <a:r>
                <a:rPr kumimoji="1" lang="ja-JP" altLang="en-US" dirty="0" smtClean="0"/>
                <a:t>年</a:t>
              </a:r>
              <a:r>
                <a:rPr kumimoji="1" lang="en-US" altLang="ja-JP" dirty="0" smtClean="0"/>
                <a:t>4</a:t>
              </a:r>
              <a:r>
                <a:rPr kumimoji="1" lang="ja-JP" altLang="en-US" dirty="0" smtClean="0"/>
                <a:t>月</a:t>
              </a:r>
              <a:endParaRPr kumimoji="1" lang="ja-JP" altLang="en-US" dirty="0"/>
            </a:p>
          </p:txBody>
        </p:sp>
        <p:sp>
          <p:nvSpPr>
            <p:cNvPr id="16" name="正方形/長方形 15"/>
            <p:cNvSpPr/>
            <p:nvPr/>
          </p:nvSpPr>
          <p:spPr>
            <a:xfrm>
              <a:off x="4789569" y="3343005"/>
              <a:ext cx="1260140" cy="947701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400" b="1" dirty="0" smtClean="0"/>
                <a:t>2018</a:t>
              </a:r>
              <a:r>
                <a:rPr kumimoji="1" lang="ja-JP" altLang="en-US" sz="1400" b="1" dirty="0" smtClean="0"/>
                <a:t>～</a:t>
              </a:r>
              <a:r>
                <a:rPr kumimoji="1" lang="en-US" altLang="ja-JP" sz="1400" b="1" dirty="0" smtClean="0"/>
                <a:t>2019</a:t>
              </a:r>
              <a:r>
                <a:rPr kumimoji="1" lang="en-US" altLang="ja-JP" sz="1400" b="1" dirty="0" smtClean="0"/>
                <a:t/>
              </a:r>
              <a:br>
                <a:rPr kumimoji="1" lang="en-US" altLang="ja-JP" sz="1400" b="1" dirty="0" smtClean="0"/>
              </a:br>
              <a:r>
                <a:rPr lang="en-US" altLang="ja-JP" sz="1400" b="1" dirty="0" smtClean="0"/>
                <a:t>SCOPE</a:t>
              </a:r>
            </a:p>
            <a:p>
              <a:pPr algn="ctr"/>
              <a:r>
                <a:rPr lang="ja-JP" altLang="en-US" sz="1400" b="1" dirty="0" smtClean="0"/>
                <a:t>フェーズ</a:t>
              </a:r>
              <a:r>
                <a:rPr lang="en-US" altLang="ja-JP" sz="1400" b="1" dirty="0" smtClean="0"/>
                <a:t>Ⅱ</a:t>
              </a:r>
              <a:br>
                <a:rPr lang="en-US" altLang="ja-JP" sz="1400" b="1" dirty="0" smtClean="0"/>
              </a:br>
              <a:r>
                <a:rPr lang="en-US" altLang="ja-JP" sz="1400" b="1" dirty="0" smtClean="0"/>
                <a:t>6,000</a:t>
              </a:r>
              <a:r>
                <a:rPr lang="ja-JP" altLang="en-US" sz="1400" b="1" dirty="0" smtClean="0"/>
                <a:t>万円</a:t>
              </a:r>
              <a:endParaRPr lang="en-US" altLang="ja-JP" sz="1400" b="1" dirty="0" smtClean="0"/>
            </a:p>
          </p:txBody>
        </p:sp>
        <p:sp>
          <p:nvSpPr>
            <p:cNvPr id="17" name="正方形/長方形 16"/>
            <p:cNvSpPr/>
            <p:nvPr/>
          </p:nvSpPr>
          <p:spPr>
            <a:xfrm>
              <a:off x="1336489" y="1033548"/>
              <a:ext cx="2620516" cy="57606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smtClean="0"/>
                <a:t>2015</a:t>
              </a:r>
              <a:r>
                <a:rPr kumimoji="1" lang="ja-JP" altLang="en-US" sz="1000" dirty="0" smtClean="0"/>
                <a:t>～</a:t>
              </a:r>
              <a:r>
                <a:rPr kumimoji="1" lang="en-US" altLang="ja-JP" sz="1000" smtClean="0"/>
                <a:t>2017</a:t>
              </a:r>
              <a:endParaRPr kumimoji="1" lang="en-US" altLang="ja-JP" sz="1000" dirty="0" smtClean="0"/>
            </a:p>
            <a:p>
              <a:pPr algn="ctr"/>
              <a:r>
                <a:rPr lang="en-US" altLang="ja-JP" sz="1000" dirty="0" smtClean="0"/>
                <a:t>SCOPE</a:t>
              </a:r>
              <a:r>
                <a:rPr lang="ja-JP" altLang="en-US" sz="1000" dirty="0" smtClean="0"/>
                <a:t>以外の競争的資金　代表者　</a:t>
              </a:r>
              <a:r>
                <a:rPr lang="en-US" altLang="ja-JP" sz="1000" dirty="0" smtClean="0"/>
                <a:t>500</a:t>
              </a:r>
              <a:r>
                <a:rPr lang="ja-JP" altLang="en-US" sz="1000" dirty="0" smtClean="0"/>
                <a:t>万円</a:t>
              </a:r>
              <a:endParaRPr lang="en-US" altLang="ja-JP" sz="1000" dirty="0" smtClean="0"/>
            </a:p>
            <a:p>
              <a:pPr algn="ctr"/>
              <a:r>
                <a:rPr kumimoji="1" lang="ja-JP" altLang="en-US" sz="1000" dirty="0"/>
                <a:t>＊＊</a:t>
              </a:r>
              <a:r>
                <a:rPr kumimoji="1" lang="ja-JP" altLang="en-US" sz="1000" dirty="0" smtClean="0"/>
                <a:t>の基礎</a:t>
              </a:r>
              <a:r>
                <a:rPr lang="ja-JP" altLang="en-US" sz="1000" dirty="0"/>
                <a:t>研究</a:t>
              </a:r>
              <a:endParaRPr kumimoji="1" lang="ja-JP" altLang="en-US" sz="1000" dirty="0"/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2049232" y="1700808"/>
              <a:ext cx="3124573" cy="57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smtClean="0"/>
                <a:t>2016</a:t>
              </a:r>
              <a:r>
                <a:rPr kumimoji="1" lang="ja-JP" altLang="en-US" sz="1000" dirty="0" smtClean="0"/>
                <a:t>～</a:t>
              </a:r>
              <a:r>
                <a:rPr kumimoji="1" lang="en-US" altLang="ja-JP" sz="1000" dirty="0" smtClean="0"/>
                <a:t>2018</a:t>
              </a:r>
              <a:endParaRPr kumimoji="1" lang="en-US" altLang="ja-JP" sz="1000" dirty="0" smtClean="0"/>
            </a:p>
            <a:p>
              <a:pPr algn="ctr"/>
              <a:r>
                <a:rPr lang="ja-JP" altLang="en-US" sz="1000" dirty="0" smtClean="0"/>
                <a:t>競争的資金以外の研究開発資金 代表者　</a:t>
              </a:r>
              <a:r>
                <a:rPr lang="en-US" altLang="ja-JP" sz="1000" dirty="0" smtClean="0"/>
                <a:t>2,500</a:t>
              </a:r>
              <a:r>
                <a:rPr lang="ja-JP" altLang="en-US" sz="1000" dirty="0" smtClean="0"/>
                <a:t>万円</a:t>
              </a:r>
              <a:endParaRPr lang="en-US" altLang="ja-JP" sz="1000" dirty="0" smtClean="0"/>
            </a:p>
            <a:p>
              <a:pPr algn="ctr"/>
              <a:r>
                <a:rPr kumimoji="1" lang="ja-JP" altLang="en-US" sz="1000" dirty="0"/>
                <a:t>＊＊</a:t>
              </a:r>
              <a:r>
                <a:rPr kumimoji="1" lang="ja-JP" altLang="en-US" sz="1000" dirty="0" smtClean="0"/>
                <a:t>の要素開発</a:t>
              </a:r>
              <a:endParaRPr kumimoji="1" lang="ja-JP" altLang="en-US" sz="1000" dirty="0"/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1103629" y="5936071"/>
              <a:ext cx="864096" cy="36004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000" dirty="0" smtClean="0">
                  <a:solidFill>
                    <a:schemeClr val="tx1"/>
                  </a:solidFill>
                </a:rPr>
                <a:t>論文</a:t>
              </a:r>
              <a:r>
                <a:rPr kumimoji="1" lang="en-US" altLang="ja-JP" sz="1000" dirty="0" smtClean="0">
                  <a:solidFill>
                    <a:schemeClr val="tx1"/>
                  </a:solidFill>
                </a:rPr>
                <a:t>1</a:t>
              </a:r>
              <a:endParaRPr kumimoji="1" lang="ja-JP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1" name="正方形/長方形 20"/>
            <p:cNvSpPr/>
            <p:nvPr/>
          </p:nvSpPr>
          <p:spPr>
            <a:xfrm>
              <a:off x="1766719" y="2476859"/>
              <a:ext cx="1666318" cy="574507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smtClean="0"/>
                <a:t>2015</a:t>
              </a:r>
              <a:r>
                <a:rPr kumimoji="1" lang="ja-JP" altLang="en-US" sz="1000" dirty="0" smtClean="0"/>
                <a:t>～</a:t>
              </a:r>
              <a:r>
                <a:rPr kumimoji="1" lang="en-US" altLang="ja-JP" sz="1000" dirty="0" smtClean="0"/>
                <a:t>2016</a:t>
              </a:r>
              <a:endParaRPr kumimoji="1" lang="en-US" altLang="ja-JP" sz="1000" dirty="0" smtClean="0"/>
            </a:p>
            <a:p>
              <a:pPr algn="ctr"/>
              <a:r>
                <a:rPr lang="ja-JP" altLang="en-US" sz="1000" dirty="0" smtClean="0"/>
                <a:t>大学内予算　</a:t>
              </a:r>
              <a:r>
                <a:rPr lang="en-US" altLang="ja-JP" sz="1000" dirty="0" smtClean="0"/>
                <a:t>200</a:t>
              </a:r>
              <a:r>
                <a:rPr lang="ja-JP" altLang="en-US" sz="1000" dirty="0" smtClean="0"/>
                <a:t>万円</a:t>
              </a:r>
              <a:endParaRPr lang="en-US" altLang="ja-JP" sz="1000" dirty="0" smtClean="0"/>
            </a:p>
            <a:p>
              <a:pPr algn="ctr"/>
              <a:r>
                <a:rPr kumimoji="1" lang="ja-JP" altLang="en-US" sz="1000" dirty="0"/>
                <a:t>＊＊</a:t>
              </a:r>
              <a:r>
                <a:rPr kumimoji="1" lang="ja-JP" altLang="en-US" sz="1000" dirty="0" smtClean="0"/>
                <a:t>の基礎研究</a:t>
              </a:r>
              <a:endParaRPr kumimoji="1" lang="ja-JP" altLang="en-US" sz="1000" dirty="0"/>
            </a:p>
          </p:txBody>
        </p:sp>
        <p:sp>
          <p:nvSpPr>
            <p:cNvPr id="22" name="正方形/長方形 21"/>
            <p:cNvSpPr/>
            <p:nvPr/>
          </p:nvSpPr>
          <p:spPr>
            <a:xfrm>
              <a:off x="3566979" y="2476859"/>
              <a:ext cx="2445181" cy="574507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smtClean="0"/>
                <a:t>2017</a:t>
              </a:r>
              <a:r>
                <a:rPr kumimoji="1" lang="ja-JP" altLang="en-US" sz="1000" dirty="0" smtClean="0"/>
                <a:t>～</a:t>
              </a:r>
              <a:r>
                <a:rPr kumimoji="1" lang="en-US" altLang="ja-JP" sz="1000" dirty="0" smtClean="0"/>
                <a:t>2018</a:t>
              </a:r>
              <a:endParaRPr kumimoji="1" lang="en-US" altLang="ja-JP" sz="1000" dirty="0" smtClean="0"/>
            </a:p>
            <a:p>
              <a:pPr algn="ctr"/>
              <a:r>
                <a:rPr lang="ja-JP" altLang="en-US" sz="1000" dirty="0" smtClean="0"/>
                <a:t>大学内特別予算　</a:t>
              </a:r>
              <a:r>
                <a:rPr lang="en-US" altLang="ja-JP" sz="1000" dirty="0" smtClean="0"/>
                <a:t>1,000</a:t>
              </a:r>
              <a:r>
                <a:rPr lang="ja-JP" altLang="en-US" sz="1000" dirty="0" smtClean="0"/>
                <a:t>万円</a:t>
              </a:r>
              <a:endParaRPr lang="en-US" altLang="ja-JP" sz="1000" dirty="0" smtClean="0"/>
            </a:p>
            <a:p>
              <a:pPr algn="ctr"/>
              <a:r>
                <a:rPr kumimoji="1" lang="ja-JP" altLang="en-US" sz="1000" dirty="0"/>
                <a:t>＊＊</a:t>
              </a:r>
              <a:r>
                <a:rPr kumimoji="1" lang="ja-JP" altLang="en-US" sz="1000" dirty="0" smtClean="0"/>
                <a:t>の応用研究</a:t>
              </a:r>
              <a:endParaRPr kumimoji="1" lang="ja-JP" altLang="en-US" sz="1000" dirty="0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2434536" y="5926671"/>
              <a:ext cx="864096" cy="37937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000" dirty="0" smtClean="0">
                  <a:solidFill>
                    <a:schemeClr val="tx1"/>
                  </a:solidFill>
                </a:rPr>
                <a:t>論文</a:t>
              </a:r>
              <a:r>
                <a:rPr kumimoji="1" lang="en-US" altLang="ja-JP" sz="1000" dirty="0" smtClean="0">
                  <a:solidFill>
                    <a:schemeClr val="tx1"/>
                  </a:solidFill>
                </a:rPr>
                <a:t>2</a:t>
              </a:r>
              <a:endParaRPr kumimoji="1" lang="ja-JP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4" name="正方形/長方形 23"/>
            <p:cNvSpPr/>
            <p:nvPr/>
          </p:nvSpPr>
          <p:spPr>
            <a:xfrm>
              <a:off x="3866342" y="5916734"/>
              <a:ext cx="864096" cy="37937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000" dirty="0" smtClean="0">
                  <a:solidFill>
                    <a:schemeClr val="tx1"/>
                  </a:solidFill>
                </a:rPr>
                <a:t>論文</a:t>
              </a:r>
              <a:r>
                <a:rPr kumimoji="1" lang="en-US" altLang="ja-JP" sz="1000" dirty="0" smtClean="0">
                  <a:solidFill>
                    <a:schemeClr val="tx1"/>
                  </a:solidFill>
                </a:rPr>
                <a:t>3</a:t>
              </a:r>
              <a:endParaRPr kumimoji="1" lang="ja-JP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5" name="正方形/長方形 24"/>
            <p:cNvSpPr/>
            <p:nvPr/>
          </p:nvSpPr>
          <p:spPr>
            <a:xfrm>
              <a:off x="5368437" y="5908721"/>
              <a:ext cx="864096" cy="39540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000" dirty="0" smtClean="0">
                  <a:solidFill>
                    <a:schemeClr val="tx1"/>
                  </a:solidFill>
                </a:rPr>
                <a:t>論文</a:t>
              </a:r>
              <a:r>
                <a:rPr kumimoji="1" lang="en-US" altLang="ja-JP" sz="1000" dirty="0" smtClean="0">
                  <a:solidFill>
                    <a:schemeClr val="tx1"/>
                  </a:solidFill>
                </a:rPr>
                <a:t>4</a:t>
              </a:r>
              <a:endParaRPr kumimoji="1" lang="ja-JP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1334671" y="5424073"/>
              <a:ext cx="864096" cy="367104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dirty="0">
                  <a:solidFill>
                    <a:schemeClr val="tx1"/>
                  </a:solidFill>
                </a:rPr>
                <a:t>受賞</a:t>
              </a:r>
              <a:r>
                <a:rPr kumimoji="1" lang="en-US" altLang="ja-JP" sz="1000" dirty="0" smtClean="0">
                  <a:solidFill>
                    <a:schemeClr val="tx1"/>
                  </a:solidFill>
                </a:rPr>
                <a:t>1</a:t>
              </a:r>
              <a:endParaRPr kumimoji="1" lang="ja-JP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2589636" y="5424073"/>
              <a:ext cx="864096" cy="367104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dirty="0" smtClean="0">
                  <a:solidFill>
                    <a:schemeClr val="tx1"/>
                  </a:solidFill>
                </a:rPr>
                <a:t>受賞</a:t>
              </a:r>
              <a:r>
                <a:rPr kumimoji="1" lang="en-US" altLang="ja-JP" sz="1000" dirty="0" smtClean="0">
                  <a:solidFill>
                    <a:schemeClr val="tx1"/>
                  </a:solidFill>
                </a:rPr>
                <a:t>2</a:t>
              </a:r>
              <a:endParaRPr kumimoji="1" lang="ja-JP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2268578" y="4909198"/>
              <a:ext cx="864096" cy="36710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dirty="0">
                  <a:solidFill>
                    <a:schemeClr val="tx1"/>
                  </a:solidFill>
                </a:rPr>
                <a:t>知財</a:t>
              </a:r>
              <a:r>
                <a:rPr kumimoji="1" lang="en-US" altLang="ja-JP" sz="1000" dirty="0" smtClean="0">
                  <a:solidFill>
                    <a:schemeClr val="tx1"/>
                  </a:solidFill>
                </a:rPr>
                <a:t>1</a:t>
              </a:r>
              <a:endParaRPr kumimoji="1" lang="ja-JP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3948208" y="4909198"/>
              <a:ext cx="864096" cy="36710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dirty="0">
                  <a:solidFill>
                    <a:schemeClr val="tx1"/>
                  </a:solidFill>
                </a:rPr>
                <a:t>知</a:t>
              </a:r>
              <a:r>
                <a:rPr lang="ja-JP" altLang="en-US" sz="1000" dirty="0" smtClean="0">
                  <a:solidFill>
                    <a:schemeClr val="tx1"/>
                  </a:solidFill>
                </a:rPr>
                <a:t>財</a:t>
              </a:r>
              <a:r>
                <a:rPr lang="en-US" altLang="ja-JP" sz="1000" dirty="0" smtClean="0">
                  <a:solidFill>
                    <a:schemeClr val="tx1"/>
                  </a:solidFill>
                </a:rPr>
                <a:t>2</a:t>
              </a:r>
              <a:endParaRPr kumimoji="1" lang="ja-JP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34" name="四角形吹き出し 33"/>
            <p:cNvSpPr/>
            <p:nvPr/>
          </p:nvSpPr>
          <p:spPr>
            <a:xfrm>
              <a:off x="209948" y="1454289"/>
              <a:ext cx="882960" cy="360040"/>
            </a:xfrm>
            <a:prstGeom prst="wedgeRectCallout">
              <a:avLst>
                <a:gd name="adj1" fmla="val 74595"/>
                <a:gd name="adj2" fmla="val 17148"/>
              </a:avLst>
            </a:prstGeom>
            <a:solidFill>
              <a:schemeClr val="bg1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800" dirty="0" smtClean="0">
                  <a:solidFill>
                    <a:schemeClr val="tx1"/>
                  </a:solidFill>
                </a:rPr>
                <a:t>外部資金による関連研究開発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36" name="四角形吹き出し 35"/>
            <p:cNvSpPr/>
            <p:nvPr/>
          </p:nvSpPr>
          <p:spPr>
            <a:xfrm>
              <a:off x="651764" y="2435513"/>
              <a:ext cx="903730" cy="360040"/>
            </a:xfrm>
            <a:prstGeom prst="wedgeRectCallout">
              <a:avLst>
                <a:gd name="adj1" fmla="val 69871"/>
                <a:gd name="adj2" fmla="val 53429"/>
              </a:avLst>
            </a:prstGeom>
            <a:solidFill>
              <a:schemeClr val="bg1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800" dirty="0" smtClean="0">
                  <a:solidFill>
                    <a:schemeClr val="tx1"/>
                  </a:solidFill>
                </a:rPr>
                <a:t>自機関予算による関連研究開発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37" name="正方形/長方形 36"/>
            <p:cNvSpPr/>
            <p:nvPr/>
          </p:nvSpPr>
          <p:spPr>
            <a:xfrm>
              <a:off x="6385261" y="1641609"/>
              <a:ext cx="2288825" cy="74216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smtClean="0">
                  <a:solidFill>
                    <a:schemeClr val="tx1"/>
                  </a:solidFill>
                </a:rPr>
                <a:t>2</a:t>
              </a:r>
              <a:r>
                <a:rPr kumimoji="1" lang="en-US" altLang="ja-JP" sz="1200" dirty="0" smtClean="0">
                  <a:solidFill>
                    <a:schemeClr val="tx1"/>
                  </a:solidFill>
                </a:rPr>
                <a:t>019</a:t>
              </a:r>
              <a:r>
                <a:rPr kumimoji="1" lang="ja-JP" altLang="en-US" sz="1200" dirty="0" smtClean="0">
                  <a:solidFill>
                    <a:schemeClr val="tx1"/>
                  </a:solidFill>
                </a:rPr>
                <a:t>～</a:t>
              </a:r>
              <a:r>
                <a:rPr kumimoji="1" lang="en-US" altLang="ja-JP" sz="1200" dirty="0" smtClean="0">
                  <a:solidFill>
                    <a:schemeClr val="tx1"/>
                  </a:solidFill>
                </a:rPr>
                <a:t>2021</a:t>
              </a:r>
            </a:p>
            <a:p>
              <a:r>
                <a:rPr lang="ja-JP" altLang="en-US" sz="1200" dirty="0" smtClean="0">
                  <a:solidFill>
                    <a:schemeClr val="tx1"/>
                  </a:solidFill>
                </a:rPr>
                <a:t>事業化に必要な追加研究資金</a:t>
              </a:r>
              <a:r>
                <a:rPr lang="en-US" altLang="ja-JP" sz="1200" dirty="0" smtClean="0">
                  <a:solidFill>
                    <a:schemeClr val="tx1"/>
                  </a:solidFill>
                </a:rPr>
                <a:t>7,000</a:t>
              </a:r>
              <a:r>
                <a:rPr lang="ja-JP" altLang="en-US" sz="1200" dirty="0" smtClean="0">
                  <a:solidFill>
                    <a:schemeClr val="tx1"/>
                  </a:solidFill>
                </a:rPr>
                <a:t>万円</a:t>
              </a:r>
              <a:endParaRPr lang="en-US" altLang="ja-JP" sz="1200" dirty="0" smtClean="0">
                <a:solidFill>
                  <a:schemeClr val="tx1"/>
                </a:solidFill>
              </a:endParaRPr>
            </a:p>
            <a:p>
              <a:r>
                <a:rPr kumimoji="1" lang="ja-JP" altLang="en-US" sz="1200" dirty="0">
                  <a:solidFill>
                    <a:schemeClr val="tx1"/>
                  </a:solidFill>
                </a:rPr>
                <a:t>＊</a:t>
              </a:r>
              <a:r>
                <a:rPr kumimoji="1" lang="ja-JP" altLang="en-US" sz="1200" dirty="0" smtClean="0">
                  <a:solidFill>
                    <a:schemeClr val="tx1"/>
                  </a:solidFill>
                </a:rPr>
                <a:t>＊に関するシステム展開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6702727" y="3264003"/>
              <a:ext cx="1973339" cy="87808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en-US" altLang="ja-JP" sz="1200" dirty="0" smtClean="0">
                  <a:solidFill>
                    <a:schemeClr val="tx1"/>
                  </a:solidFill>
                </a:rPr>
                <a:t>2020</a:t>
              </a:r>
              <a:r>
                <a:rPr kumimoji="1" lang="ja-JP" altLang="en-US" sz="1200" dirty="0" smtClean="0">
                  <a:solidFill>
                    <a:schemeClr val="tx1"/>
                  </a:solidFill>
                </a:rPr>
                <a:t>～</a:t>
              </a:r>
              <a:endParaRPr kumimoji="1" lang="en-US" altLang="ja-JP" sz="1200" dirty="0" smtClean="0">
                <a:solidFill>
                  <a:schemeClr val="tx1"/>
                </a:solidFill>
              </a:endParaRPr>
            </a:p>
            <a:p>
              <a:r>
                <a:rPr lang="ja-JP" altLang="en-US" sz="1200" dirty="0" smtClean="0">
                  <a:solidFill>
                    <a:schemeClr val="tx1"/>
                  </a:solidFill>
                </a:rPr>
                <a:t>事業化に向けた実証実験に必要な資金　</a:t>
              </a:r>
              <a:r>
                <a:rPr lang="en-US" altLang="ja-JP" sz="1200" dirty="0">
                  <a:solidFill>
                    <a:schemeClr val="tx1"/>
                  </a:solidFill>
                </a:rPr>
                <a:t>5</a:t>
              </a:r>
              <a:r>
                <a:rPr lang="en-US" altLang="ja-JP" sz="1200" dirty="0" smtClean="0">
                  <a:solidFill>
                    <a:schemeClr val="tx1"/>
                  </a:solidFill>
                </a:rPr>
                <a:t>,000</a:t>
              </a:r>
              <a:r>
                <a:rPr lang="ja-JP" altLang="en-US" sz="1200" dirty="0" smtClean="0">
                  <a:solidFill>
                    <a:schemeClr val="tx1"/>
                  </a:solidFill>
                </a:rPr>
                <a:t>万円</a:t>
              </a:r>
              <a:endParaRPr lang="en-US" altLang="ja-JP" sz="1200" dirty="0" smtClean="0">
                <a:solidFill>
                  <a:schemeClr val="tx1"/>
                </a:solidFill>
              </a:endParaRPr>
            </a:p>
            <a:p>
              <a:r>
                <a:rPr lang="ja-JP" altLang="en-US" sz="1200" dirty="0" smtClean="0">
                  <a:solidFill>
                    <a:schemeClr val="tx1"/>
                  </a:solidFill>
                </a:rPr>
                <a:t>＊＊の実証実験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5" name="四角形吹き出し 34"/>
            <p:cNvSpPr/>
            <p:nvPr/>
          </p:nvSpPr>
          <p:spPr>
            <a:xfrm>
              <a:off x="6644040" y="6483375"/>
              <a:ext cx="576064" cy="218383"/>
            </a:xfrm>
            <a:prstGeom prst="wedgeRectCallout">
              <a:avLst>
                <a:gd name="adj1" fmla="val 69871"/>
                <a:gd name="adj2" fmla="val 53429"/>
              </a:avLst>
            </a:prstGeom>
            <a:solidFill>
              <a:schemeClr val="bg1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000" dirty="0" smtClean="0">
                  <a:solidFill>
                    <a:schemeClr val="tx1"/>
                  </a:solidFill>
                </a:rPr>
                <a:t>注釈</a:t>
              </a:r>
              <a:endParaRPr kumimoji="1" lang="ja-JP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" name="テキスト ボックス 1"/>
            <p:cNvSpPr txBox="1"/>
            <p:nvPr/>
          </p:nvSpPr>
          <p:spPr>
            <a:xfrm>
              <a:off x="7308304" y="6432688"/>
              <a:ext cx="12182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900" dirty="0" smtClean="0"/>
                <a:t>提出時には全ての注釈を削除してください。</a:t>
              </a:r>
              <a:endParaRPr kumimoji="1" lang="ja-JP" altLang="en-US" sz="900" dirty="0"/>
            </a:p>
          </p:txBody>
        </p:sp>
        <p:cxnSp>
          <p:nvCxnSpPr>
            <p:cNvPr id="42" name="直線矢印コネクタ 41"/>
            <p:cNvCxnSpPr>
              <a:stCxn id="16" idx="3"/>
              <a:endCxn id="39" idx="1"/>
            </p:cNvCxnSpPr>
            <p:nvPr/>
          </p:nvCxnSpPr>
          <p:spPr>
            <a:xfrm flipV="1">
              <a:off x="6049709" y="3703045"/>
              <a:ext cx="653018" cy="113811"/>
            </a:xfrm>
            <a:prstGeom prst="straightConnector1">
              <a:avLst/>
            </a:prstGeom>
            <a:ln w="508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矢印コネクタ 42"/>
            <p:cNvCxnSpPr>
              <a:stCxn id="16" idx="3"/>
            </p:cNvCxnSpPr>
            <p:nvPr/>
          </p:nvCxnSpPr>
          <p:spPr>
            <a:xfrm flipV="1">
              <a:off x="6049709" y="2383774"/>
              <a:ext cx="594331" cy="1433082"/>
            </a:xfrm>
            <a:prstGeom prst="straightConnector1">
              <a:avLst/>
            </a:prstGeom>
            <a:ln w="508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正方形/長方形 43"/>
            <p:cNvSpPr/>
            <p:nvPr/>
          </p:nvSpPr>
          <p:spPr>
            <a:xfrm>
              <a:off x="85622" y="3887229"/>
              <a:ext cx="1250867" cy="482083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smtClean="0">
                  <a:solidFill>
                    <a:schemeClr val="bg1"/>
                  </a:solidFill>
                </a:rPr>
                <a:t>2010</a:t>
              </a:r>
              <a:r>
                <a:rPr kumimoji="1" lang="ja-JP" altLang="en-US" sz="1000" dirty="0" smtClean="0">
                  <a:solidFill>
                    <a:schemeClr val="bg1"/>
                  </a:solidFill>
                </a:rPr>
                <a:t>年頃</a:t>
              </a:r>
              <a:endParaRPr kumimoji="1" lang="en-US" altLang="ja-JP" sz="1000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ja-JP" altLang="en-US" sz="1000" dirty="0">
                  <a:solidFill>
                    <a:schemeClr val="bg1"/>
                  </a:solidFill>
                </a:rPr>
                <a:t>＊</a:t>
              </a:r>
              <a:r>
                <a:rPr lang="ja-JP" altLang="en-US" sz="1000" dirty="0" smtClean="0">
                  <a:solidFill>
                    <a:schemeClr val="bg1"/>
                  </a:solidFill>
                </a:rPr>
                <a:t>＊の研究</a:t>
              </a:r>
              <a:endParaRPr kumimoji="1" lang="ja-JP" altLang="en-US" sz="1000" dirty="0">
                <a:solidFill>
                  <a:schemeClr val="bg1"/>
                </a:solidFill>
              </a:endParaRPr>
            </a:p>
          </p:txBody>
        </p:sp>
        <p:sp>
          <p:nvSpPr>
            <p:cNvPr id="45" name="四角形吹き出し 44"/>
            <p:cNvSpPr/>
            <p:nvPr/>
          </p:nvSpPr>
          <p:spPr>
            <a:xfrm>
              <a:off x="565561" y="3343005"/>
              <a:ext cx="785058" cy="360040"/>
            </a:xfrm>
            <a:prstGeom prst="wedgeRectCallout">
              <a:avLst>
                <a:gd name="adj1" fmla="val -44413"/>
                <a:gd name="adj2" fmla="val 97528"/>
              </a:avLst>
            </a:prstGeom>
            <a:solidFill>
              <a:schemeClr val="bg1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800" dirty="0">
                  <a:solidFill>
                    <a:schemeClr val="tx1"/>
                  </a:solidFill>
                </a:rPr>
                <a:t>起源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46" name="四角形吹き出し 45"/>
            <p:cNvSpPr/>
            <p:nvPr/>
          </p:nvSpPr>
          <p:spPr>
            <a:xfrm>
              <a:off x="7923463" y="116632"/>
              <a:ext cx="1018493" cy="533963"/>
            </a:xfrm>
            <a:prstGeom prst="wedgeRectCallout">
              <a:avLst>
                <a:gd name="adj1" fmla="val -35659"/>
                <a:gd name="adj2" fmla="val 80504"/>
              </a:avLst>
            </a:prstGeom>
            <a:solidFill>
              <a:schemeClr val="bg1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 smtClean="0">
                  <a:solidFill>
                    <a:srgbClr val="FF0000"/>
                  </a:solidFill>
                </a:rPr>
                <a:t>記入例</a:t>
              </a:r>
              <a:endParaRPr kumimoji="1" lang="ja-JP" alt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49" name="四角形吹き出し 48"/>
            <p:cNvSpPr/>
            <p:nvPr/>
          </p:nvSpPr>
          <p:spPr>
            <a:xfrm>
              <a:off x="7282331" y="2668333"/>
              <a:ext cx="1119049" cy="474573"/>
            </a:xfrm>
            <a:prstGeom prst="wedgeRectCallout">
              <a:avLst>
                <a:gd name="adj1" fmla="val -36873"/>
                <a:gd name="adj2" fmla="val 73549"/>
              </a:avLst>
            </a:prstGeom>
            <a:solidFill>
              <a:schemeClr val="bg1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800" dirty="0" smtClean="0">
                  <a:solidFill>
                    <a:schemeClr val="tx1"/>
                  </a:solidFill>
                </a:rPr>
                <a:t>成果の事業化や</a:t>
              </a:r>
              <a:r>
                <a:rPr kumimoji="1" lang="en-US" altLang="ja-JP" sz="800" dirty="0" smtClean="0">
                  <a:solidFill>
                    <a:schemeClr val="tx1"/>
                  </a:solidFill>
                </a:rPr>
                <a:t/>
              </a:r>
              <a:br>
                <a:rPr kumimoji="1" lang="en-US" altLang="ja-JP" sz="800" dirty="0" smtClean="0">
                  <a:solidFill>
                    <a:schemeClr val="tx1"/>
                  </a:solidFill>
                </a:rPr>
              </a:br>
              <a:r>
                <a:rPr kumimoji="1" lang="ja-JP" altLang="en-US" sz="800" dirty="0" smtClean="0">
                  <a:solidFill>
                    <a:schemeClr val="tx1"/>
                  </a:solidFill>
                </a:rPr>
                <a:t>社会への直接還元を踏まえた取り組み②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64" name="正方形/長方形 63"/>
            <p:cNvSpPr/>
            <p:nvPr/>
          </p:nvSpPr>
          <p:spPr>
            <a:xfrm>
              <a:off x="3672551" y="3342709"/>
              <a:ext cx="1054581" cy="94799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400" b="1" dirty="0" smtClean="0"/>
                <a:t>2017</a:t>
              </a:r>
              <a:r>
                <a:rPr kumimoji="1" lang="en-US" altLang="ja-JP" sz="1400" b="1" dirty="0" smtClean="0"/>
                <a:t/>
              </a:r>
              <a:br>
                <a:rPr kumimoji="1" lang="en-US" altLang="ja-JP" sz="1400" b="1" dirty="0" smtClean="0"/>
              </a:br>
              <a:r>
                <a:rPr lang="en-US" altLang="ja-JP" sz="1400" b="1" dirty="0" smtClean="0"/>
                <a:t>SCOPE</a:t>
              </a:r>
            </a:p>
            <a:p>
              <a:pPr algn="ctr"/>
              <a:r>
                <a:rPr lang="en-US" altLang="ja-JP" sz="1400" b="1" dirty="0" smtClean="0"/>
                <a:t> </a:t>
              </a:r>
              <a:r>
                <a:rPr lang="ja-JP" altLang="en-US" sz="1400" b="1" dirty="0" smtClean="0"/>
                <a:t>フェーズ</a:t>
              </a:r>
              <a:r>
                <a:rPr lang="en-US" altLang="ja-JP" sz="1400" b="1" dirty="0" smtClean="0"/>
                <a:t>Ⅰ</a:t>
              </a:r>
            </a:p>
            <a:p>
              <a:pPr algn="ctr"/>
              <a:r>
                <a:rPr lang="en-US" altLang="ja-JP" sz="1400" b="1" dirty="0" smtClean="0"/>
                <a:t>500</a:t>
              </a:r>
              <a:r>
                <a:rPr lang="ja-JP" altLang="en-US" sz="1400" b="1" dirty="0" smtClean="0"/>
                <a:t>万円</a:t>
              </a:r>
              <a:endParaRPr lang="en-US" altLang="ja-JP" sz="1400" b="1" dirty="0" smtClean="0"/>
            </a:p>
          </p:txBody>
        </p:sp>
        <p:sp>
          <p:nvSpPr>
            <p:cNvPr id="100" name="正方形/長方形 99"/>
            <p:cNvSpPr/>
            <p:nvPr/>
          </p:nvSpPr>
          <p:spPr>
            <a:xfrm>
              <a:off x="7012351" y="5135583"/>
              <a:ext cx="1973339" cy="106445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en-US" altLang="ja-JP" sz="1200" dirty="0" smtClean="0">
                  <a:solidFill>
                    <a:schemeClr val="tx1"/>
                  </a:solidFill>
                </a:rPr>
                <a:t>2021</a:t>
              </a:r>
              <a:r>
                <a:rPr kumimoji="1" lang="ja-JP" altLang="en-US" sz="1200" dirty="0" smtClean="0">
                  <a:solidFill>
                    <a:schemeClr val="tx1"/>
                  </a:solidFill>
                </a:rPr>
                <a:t>～</a:t>
              </a:r>
              <a:endParaRPr kumimoji="1" lang="en-US" altLang="ja-JP" sz="1200" dirty="0" smtClean="0">
                <a:solidFill>
                  <a:schemeClr val="tx1"/>
                </a:solidFill>
              </a:endParaRPr>
            </a:p>
            <a:p>
              <a:r>
                <a:rPr lang="ja-JP" altLang="en-US" sz="1200" dirty="0" smtClean="0">
                  <a:solidFill>
                    <a:schemeClr val="tx1"/>
                  </a:solidFill>
                </a:rPr>
                <a:t>研究成果に基づく商品のサンプル出荷</a:t>
              </a:r>
              <a:endParaRPr lang="en-US" altLang="ja-JP" sz="1200" dirty="0" smtClean="0">
                <a:solidFill>
                  <a:schemeClr val="tx1"/>
                </a:solidFill>
              </a:endParaRPr>
            </a:p>
            <a:p>
              <a:r>
                <a:rPr kumimoji="1" lang="ja-JP" altLang="en-US" sz="1200" dirty="0" smtClean="0">
                  <a:solidFill>
                    <a:schemeClr val="tx1"/>
                  </a:solidFill>
                </a:rPr>
                <a:t>販売予測＊＊個　＊＊万円</a:t>
              </a:r>
              <a:endParaRPr kumimoji="1" lang="en-US" altLang="ja-JP" sz="1200" dirty="0" smtClean="0">
                <a:solidFill>
                  <a:schemeClr val="tx1"/>
                </a:solidFill>
              </a:endParaRPr>
            </a:p>
            <a:p>
              <a:r>
                <a:rPr lang="ja-JP" altLang="en-US" sz="1200" dirty="0" smtClean="0">
                  <a:solidFill>
                    <a:schemeClr val="tx1"/>
                  </a:solidFill>
                </a:rPr>
                <a:t>関連</a:t>
              </a:r>
              <a:r>
                <a:rPr lang="en-US" altLang="ja-JP" sz="1200" dirty="0" smtClean="0">
                  <a:solidFill>
                    <a:schemeClr val="tx1"/>
                  </a:solidFill>
                </a:rPr>
                <a:t>ICT</a:t>
              </a:r>
              <a:r>
                <a:rPr lang="ja-JP" altLang="en-US" sz="1200" dirty="0" smtClean="0">
                  <a:solidFill>
                    <a:schemeClr val="tx1"/>
                  </a:solidFill>
                </a:rPr>
                <a:t>サービスの開始</a:t>
              </a:r>
              <a:endParaRPr kumimoji="1" lang="en-US" altLang="ja-JP" sz="12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04" name="直線矢印コネクタ 103"/>
            <p:cNvCxnSpPr>
              <a:stCxn id="16" idx="3"/>
            </p:cNvCxnSpPr>
            <p:nvPr/>
          </p:nvCxnSpPr>
          <p:spPr>
            <a:xfrm>
              <a:off x="6049709" y="3816856"/>
              <a:ext cx="962642" cy="1459446"/>
            </a:xfrm>
            <a:prstGeom prst="straightConnector1">
              <a:avLst/>
            </a:prstGeom>
            <a:ln w="508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四角形吹き出し 106"/>
            <p:cNvSpPr/>
            <p:nvPr/>
          </p:nvSpPr>
          <p:spPr>
            <a:xfrm>
              <a:off x="7557017" y="4504972"/>
              <a:ext cx="1119049" cy="474573"/>
            </a:xfrm>
            <a:prstGeom prst="wedgeRectCallout">
              <a:avLst>
                <a:gd name="adj1" fmla="val -36873"/>
                <a:gd name="adj2" fmla="val 73549"/>
              </a:avLst>
            </a:prstGeom>
            <a:solidFill>
              <a:schemeClr val="bg1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800" dirty="0" smtClean="0">
                  <a:solidFill>
                    <a:schemeClr val="tx1"/>
                  </a:solidFill>
                </a:rPr>
                <a:t>成果の事業化や</a:t>
              </a:r>
              <a:r>
                <a:rPr kumimoji="1" lang="en-US" altLang="ja-JP" sz="800" dirty="0" smtClean="0">
                  <a:solidFill>
                    <a:schemeClr val="tx1"/>
                  </a:solidFill>
                </a:rPr>
                <a:t/>
              </a:r>
              <a:br>
                <a:rPr kumimoji="1" lang="en-US" altLang="ja-JP" sz="800" dirty="0" smtClean="0">
                  <a:solidFill>
                    <a:schemeClr val="tx1"/>
                  </a:solidFill>
                </a:rPr>
              </a:br>
              <a:r>
                <a:rPr kumimoji="1" lang="ja-JP" altLang="en-US" sz="800" dirty="0" smtClean="0">
                  <a:solidFill>
                    <a:schemeClr val="tx1"/>
                  </a:solidFill>
                </a:rPr>
                <a:t>社会への直接還元を踏まえた取り組み③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108" name="四角形吹き出し 107"/>
            <p:cNvSpPr/>
            <p:nvPr/>
          </p:nvSpPr>
          <p:spPr>
            <a:xfrm>
              <a:off x="7220104" y="1033548"/>
              <a:ext cx="1119049" cy="474573"/>
            </a:xfrm>
            <a:prstGeom prst="wedgeRectCallout">
              <a:avLst>
                <a:gd name="adj1" fmla="val -36873"/>
                <a:gd name="adj2" fmla="val 73549"/>
              </a:avLst>
            </a:prstGeom>
            <a:solidFill>
              <a:schemeClr val="bg1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800" dirty="0" smtClean="0">
                  <a:solidFill>
                    <a:schemeClr val="tx1"/>
                  </a:solidFill>
                </a:rPr>
                <a:t>成果の事業化や</a:t>
              </a:r>
              <a:r>
                <a:rPr kumimoji="1" lang="en-US" altLang="ja-JP" sz="800" dirty="0" smtClean="0">
                  <a:solidFill>
                    <a:schemeClr val="tx1"/>
                  </a:solidFill>
                </a:rPr>
                <a:t/>
              </a:r>
              <a:br>
                <a:rPr kumimoji="1" lang="en-US" altLang="ja-JP" sz="800" dirty="0" smtClean="0">
                  <a:solidFill>
                    <a:schemeClr val="tx1"/>
                  </a:solidFill>
                </a:rPr>
              </a:br>
              <a:r>
                <a:rPr kumimoji="1" lang="ja-JP" altLang="en-US" sz="800" dirty="0" smtClean="0">
                  <a:solidFill>
                    <a:schemeClr val="tx1"/>
                  </a:solidFill>
                </a:rPr>
                <a:t>社会への直接還元を踏まえた取り組み①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41" name="四角形吹き出し 40"/>
            <p:cNvSpPr/>
            <p:nvPr/>
          </p:nvSpPr>
          <p:spPr>
            <a:xfrm>
              <a:off x="568245" y="386669"/>
              <a:ext cx="1274929" cy="296707"/>
            </a:xfrm>
            <a:prstGeom prst="wedgeRectCallout">
              <a:avLst>
                <a:gd name="adj1" fmla="val 97881"/>
                <a:gd name="adj2" fmla="val 17148"/>
              </a:avLst>
            </a:prstGeom>
            <a:solidFill>
              <a:schemeClr val="bg1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800" dirty="0" smtClean="0">
                  <a:solidFill>
                    <a:srgbClr val="0070C0"/>
                  </a:solidFill>
                </a:rPr>
                <a:t>課題名を記載</a:t>
              </a:r>
              <a:endParaRPr kumimoji="1" lang="ja-JP" altLang="en-US" sz="800" dirty="0">
                <a:solidFill>
                  <a:srgbClr val="0070C0"/>
                </a:solidFill>
              </a:endParaRPr>
            </a:p>
          </p:txBody>
        </p:sp>
        <p:sp>
          <p:nvSpPr>
            <p:cNvPr id="47" name="四角形吹き出し 46"/>
            <p:cNvSpPr/>
            <p:nvPr/>
          </p:nvSpPr>
          <p:spPr>
            <a:xfrm>
              <a:off x="60060" y="5548681"/>
              <a:ext cx="1199572" cy="360040"/>
            </a:xfrm>
            <a:prstGeom prst="wedgeRectCallout">
              <a:avLst>
                <a:gd name="adj1" fmla="val 68957"/>
                <a:gd name="adj2" fmla="val 64012"/>
              </a:avLst>
            </a:prstGeom>
            <a:solidFill>
              <a:schemeClr val="bg1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800" dirty="0" smtClean="0">
                  <a:solidFill>
                    <a:schemeClr val="tx1"/>
                  </a:solidFill>
                </a:rPr>
                <a:t>主要な関係論文実績・</a:t>
              </a:r>
              <a:r>
                <a:rPr lang="ja-JP" altLang="en-US" sz="800" dirty="0">
                  <a:solidFill>
                    <a:schemeClr val="tx1"/>
                  </a:solidFill>
                </a:rPr>
                <a:t>予定</a:t>
              </a:r>
              <a:r>
                <a:rPr lang="ja-JP" altLang="en-US" sz="800" dirty="0">
                  <a:solidFill>
                    <a:srgbClr val="0070C0"/>
                  </a:solidFill>
                </a:rPr>
                <a:t>（具体名を記載</a:t>
              </a:r>
              <a:r>
                <a:rPr lang="ja-JP" altLang="en-US" sz="800" dirty="0" smtClean="0">
                  <a:solidFill>
                    <a:srgbClr val="0070C0"/>
                  </a:solidFill>
                </a:rPr>
                <a:t>）</a:t>
              </a:r>
              <a:endParaRPr lang="ja-JP" altLang="en-US" sz="800" dirty="0">
                <a:solidFill>
                  <a:srgbClr val="0070C0"/>
                </a:solidFill>
              </a:endParaRPr>
            </a:p>
          </p:txBody>
        </p:sp>
        <p:sp>
          <p:nvSpPr>
            <p:cNvPr id="48" name="四角形吹き出し 47"/>
            <p:cNvSpPr/>
            <p:nvPr/>
          </p:nvSpPr>
          <p:spPr>
            <a:xfrm>
              <a:off x="60060" y="5135583"/>
              <a:ext cx="1199572" cy="360040"/>
            </a:xfrm>
            <a:prstGeom prst="wedgeRectCallout">
              <a:avLst>
                <a:gd name="adj1" fmla="val 57221"/>
                <a:gd name="adj2" fmla="val 28033"/>
              </a:avLst>
            </a:prstGeom>
            <a:solidFill>
              <a:schemeClr val="bg1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800" dirty="0" smtClean="0">
                  <a:solidFill>
                    <a:schemeClr val="tx1"/>
                  </a:solidFill>
                </a:rPr>
                <a:t>論文賞等の受賞実績</a:t>
              </a:r>
              <a:endParaRPr kumimoji="1" lang="en-US" altLang="ja-JP" sz="8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ja-JP" altLang="en-US" sz="800" dirty="0" smtClean="0">
                  <a:solidFill>
                    <a:srgbClr val="0070C0"/>
                  </a:solidFill>
                </a:rPr>
                <a:t>（具体名を記載）</a:t>
              </a:r>
              <a:endParaRPr kumimoji="1" lang="ja-JP" altLang="en-US" sz="800" dirty="0">
                <a:solidFill>
                  <a:srgbClr val="0070C0"/>
                </a:solidFill>
              </a:endParaRPr>
            </a:p>
          </p:txBody>
        </p:sp>
        <p:sp>
          <p:nvSpPr>
            <p:cNvPr id="50" name="四角形吹き出し 49"/>
            <p:cNvSpPr/>
            <p:nvPr/>
          </p:nvSpPr>
          <p:spPr>
            <a:xfrm>
              <a:off x="958090" y="4732710"/>
              <a:ext cx="1091143" cy="360040"/>
            </a:xfrm>
            <a:prstGeom prst="wedgeRectCallout">
              <a:avLst>
                <a:gd name="adj1" fmla="val 74290"/>
                <a:gd name="adj2" fmla="val 42592"/>
              </a:avLst>
            </a:prstGeom>
            <a:solidFill>
              <a:schemeClr val="bg1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800" dirty="0" smtClean="0">
                  <a:solidFill>
                    <a:schemeClr val="tx1"/>
                  </a:solidFill>
                </a:rPr>
                <a:t>特許等実績・予定</a:t>
              </a:r>
              <a:endParaRPr kumimoji="1" lang="en-US" altLang="ja-JP" sz="8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ja-JP" altLang="en-US" sz="800" dirty="0" smtClean="0">
                  <a:solidFill>
                    <a:srgbClr val="0070C0"/>
                  </a:solidFill>
                </a:rPr>
                <a:t>（具体名を記載）</a:t>
              </a:r>
              <a:endParaRPr kumimoji="1" lang="ja-JP" altLang="en-US" sz="800" dirty="0">
                <a:solidFill>
                  <a:srgbClr val="0070C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778762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</TotalTime>
  <Words>186</Words>
  <Application>Microsoft Office PowerPoint</Application>
  <PresentationFormat>画面に合わせる (4:3)</PresentationFormat>
  <Paragraphs>56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総務省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総務省</dc:creator>
  <cp:lastModifiedBy>総務省</cp:lastModifiedBy>
  <cp:revision>35</cp:revision>
  <cp:lastPrinted>2013-02-19T04:14:19Z</cp:lastPrinted>
  <dcterms:created xsi:type="dcterms:W3CDTF">2013-02-18T12:22:26Z</dcterms:created>
  <dcterms:modified xsi:type="dcterms:W3CDTF">2016-11-28T08:39:46Z</dcterms:modified>
</cp:coreProperties>
</file>