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6168" autoAdjust="0"/>
  </p:normalViewPr>
  <p:slideViewPr>
    <p:cSldViewPr snapToGrid="0">
      <p:cViewPr varScale="1">
        <p:scale>
          <a:sx n="86" d="100"/>
          <a:sy n="86" d="100"/>
        </p:scale>
        <p:origin x="1373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27FA38-67D7-4E76-95CB-BA1527184741}" type="datetimeFigureOut">
              <a:rPr kumimoji="1" lang="ja-JP" altLang="en-US" smtClean="0"/>
              <a:t>2017/7/4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200359-5036-4AB3-91EB-D02F702FB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3772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00359-5036-4AB3-91EB-D02F702FB04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371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2017/7/4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183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2017/7/4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64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2017/7/4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79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2017/7/4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21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2017/7/4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39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2017/7/4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217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2017/7/4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40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2017/7/4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873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2017/7/4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1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2017/7/4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298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2017/7/4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450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40829-487A-4A77-A7EF-5BB957685D08}" type="datetimeFigureOut">
              <a:rPr kumimoji="1" lang="ja-JP" altLang="en-US" smtClean="0"/>
              <a:t>2017/7/4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33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50800" cmpd="thickThin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251520" y="50371"/>
            <a:ext cx="87849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関　連　研　究　開　発　等　相　関　図</a:t>
            </a:r>
            <a:endParaRPr kumimoji="1" lang="en-US" altLang="ja-JP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ctr"/>
            <a:r>
              <a:rPr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（○　○　に　関　す　る　研　究　開　発）</a:t>
            </a:r>
            <a:endParaRPr lang="en-US" altLang="ja-JP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ctr"/>
            <a:r>
              <a:rPr kumimoji="1" lang="en-US" altLang="ja-JP" sz="1400" b="1" dirty="0" smtClean="0">
                <a:latin typeface="+mn-ea"/>
              </a:rPr>
              <a:t>(</a:t>
            </a:r>
            <a:r>
              <a:rPr lang="en-US" altLang="ja-JP" sz="1400" dirty="0"/>
              <a:t>Positioning map among the proposal R&amp;D and the related R&amp;Ds</a:t>
            </a:r>
            <a:r>
              <a:rPr lang="en-US" altLang="ja-JP" sz="1400" dirty="0" smtClean="0"/>
              <a:t>.</a:t>
            </a:r>
            <a:r>
              <a:rPr kumimoji="1" lang="en-US" altLang="ja-JP" sz="1400" b="1" dirty="0" smtClean="0">
                <a:latin typeface="+mn-ea"/>
              </a:rPr>
              <a:t>)</a:t>
            </a:r>
            <a:endParaRPr kumimoji="1" lang="ja-JP" altLang="en-US" sz="1400" b="1" dirty="0">
              <a:latin typeface="+mn-ea"/>
            </a:endParaRPr>
          </a:p>
        </p:txBody>
      </p:sp>
      <p:sp>
        <p:nvSpPr>
          <p:cNvPr id="46" name="四角形吹き出し 45"/>
          <p:cNvSpPr/>
          <p:nvPr/>
        </p:nvSpPr>
        <p:spPr>
          <a:xfrm>
            <a:off x="7923463" y="116632"/>
            <a:ext cx="1018493" cy="533963"/>
          </a:xfrm>
          <a:prstGeom prst="wedgeRectCallout">
            <a:avLst>
              <a:gd name="adj1" fmla="val -35659"/>
              <a:gd name="adj2" fmla="val 80504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rgbClr val="FF0000"/>
                </a:solidFill>
              </a:rPr>
              <a:t>記入例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41" name="四角形吹き出し 40"/>
          <p:cNvSpPr/>
          <p:nvPr/>
        </p:nvSpPr>
        <p:spPr>
          <a:xfrm>
            <a:off x="568245" y="386669"/>
            <a:ext cx="1274929" cy="296707"/>
          </a:xfrm>
          <a:prstGeom prst="wedgeRectCallout">
            <a:avLst>
              <a:gd name="adj1" fmla="val 97881"/>
              <a:gd name="adj2" fmla="val 17148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800" dirty="0" smtClean="0">
                <a:solidFill>
                  <a:srgbClr val="0070C0"/>
                </a:solidFill>
              </a:rPr>
              <a:t>課題名を記載</a:t>
            </a:r>
            <a:endParaRPr kumimoji="1" lang="ja-JP" altLang="en-US" sz="800" dirty="0">
              <a:solidFill>
                <a:srgbClr val="0070C0"/>
              </a:solidFill>
            </a:endParaRPr>
          </a:p>
        </p:txBody>
      </p:sp>
      <p:sp>
        <p:nvSpPr>
          <p:cNvPr id="35" name="四角形吹き出し 34"/>
          <p:cNvSpPr/>
          <p:nvPr/>
        </p:nvSpPr>
        <p:spPr>
          <a:xfrm>
            <a:off x="6644040" y="6483375"/>
            <a:ext cx="576064" cy="218383"/>
          </a:xfrm>
          <a:prstGeom prst="wedgeRectCallout">
            <a:avLst>
              <a:gd name="adj1" fmla="val 69871"/>
              <a:gd name="adj2" fmla="val 5342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注釈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308304" y="6432688"/>
            <a:ext cx="1218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/>
              <a:t>提出時には全ての注釈を削除してください。</a:t>
            </a:r>
            <a:endParaRPr kumimoji="1" lang="ja-JP" altLang="en-US" sz="900" dirty="0"/>
          </a:p>
        </p:txBody>
      </p:sp>
      <p:grpSp>
        <p:nvGrpSpPr>
          <p:cNvPr id="3" name="グループ化 2"/>
          <p:cNvGrpSpPr/>
          <p:nvPr/>
        </p:nvGrpSpPr>
        <p:grpSpPr>
          <a:xfrm>
            <a:off x="0" y="925866"/>
            <a:ext cx="8985690" cy="5856864"/>
            <a:chOff x="0" y="925866"/>
            <a:chExt cx="8985690" cy="5856864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3491880" y="925866"/>
              <a:ext cx="0" cy="5472608"/>
            </a:xfrm>
            <a:prstGeom prst="line">
              <a:avLst/>
            </a:prstGeom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/>
            <p:nvPr/>
          </p:nvCxnSpPr>
          <p:spPr>
            <a:xfrm>
              <a:off x="5077153" y="927434"/>
              <a:ext cx="0" cy="5472608"/>
            </a:xfrm>
            <a:prstGeom prst="line">
              <a:avLst/>
            </a:prstGeom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グループ化 3"/>
            <p:cNvGrpSpPr/>
            <p:nvPr/>
          </p:nvGrpSpPr>
          <p:grpSpPr>
            <a:xfrm>
              <a:off x="0" y="1033548"/>
              <a:ext cx="8985690" cy="5749182"/>
              <a:chOff x="0" y="1033548"/>
              <a:chExt cx="8985690" cy="5749182"/>
            </a:xfrm>
          </p:grpSpPr>
          <p:cxnSp>
            <p:nvCxnSpPr>
              <p:cNvPr id="8" name="直線矢印コネクタ 7"/>
              <p:cNvCxnSpPr/>
              <p:nvPr/>
            </p:nvCxnSpPr>
            <p:spPr>
              <a:xfrm>
                <a:off x="0" y="6381328"/>
                <a:ext cx="8892480" cy="0"/>
              </a:xfrm>
              <a:prstGeom prst="straightConnector1">
                <a:avLst/>
              </a:prstGeom>
              <a:ln w="28575">
                <a:solidFill>
                  <a:schemeClr val="tx2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テキスト ボックス 14"/>
              <p:cNvSpPr txBox="1"/>
              <p:nvPr/>
            </p:nvSpPr>
            <p:spPr>
              <a:xfrm>
                <a:off x="2807804" y="6413398"/>
                <a:ext cx="19442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dirty="0" smtClean="0"/>
                  <a:t>2017</a:t>
                </a:r>
                <a:r>
                  <a:rPr kumimoji="1" lang="ja-JP" altLang="en-US" dirty="0" smtClean="0"/>
                  <a:t>年</a:t>
                </a:r>
                <a:r>
                  <a:rPr kumimoji="1" lang="en-US" altLang="ja-JP" dirty="0" smtClean="0"/>
                  <a:t>4</a:t>
                </a:r>
                <a:r>
                  <a:rPr kumimoji="1" lang="ja-JP" altLang="en-US" dirty="0" smtClean="0"/>
                  <a:t>月</a:t>
                </a:r>
                <a:endParaRPr kumimoji="1" lang="ja-JP" altLang="en-US" dirty="0"/>
              </a:p>
            </p:txBody>
          </p:sp>
          <p:sp>
            <p:nvSpPr>
              <p:cNvPr id="16" name="正方形/長方形 15"/>
              <p:cNvSpPr/>
              <p:nvPr/>
            </p:nvSpPr>
            <p:spPr>
              <a:xfrm>
                <a:off x="4812304" y="3887229"/>
                <a:ext cx="1260140" cy="649189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400" b="1" dirty="0" smtClean="0"/>
                  <a:t>2017</a:t>
                </a:r>
                <a:r>
                  <a:rPr kumimoji="1" lang="ja-JP" altLang="en-US" sz="1400" b="1" dirty="0" smtClean="0"/>
                  <a:t>～</a:t>
                </a:r>
                <a:r>
                  <a:rPr kumimoji="1" lang="en-US" altLang="ja-JP" sz="1400" b="1" dirty="0" smtClean="0"/>
                  <a:t>2020</a:t>
                </a:r>
                <a:br>
                  <a:rPr kumimoji="1" lang="en-US" altLang="ja-JP" sz="1400" b="1" dirty="0" smtClean="0"/>
                </a:br>
                <a:r>
                  <a:rPr lang="ja-JP" altLang="en-US" sz="1400" b="1" dirty="0" smtClean="0"/>
                  <a:t>若手研究者枠フェーズ</a:t>
                </a:r>
                <a:r>
                  <a:rPr lang="en-US" altLang="ja-JP" sz="1400" b="1" dirty="0" smtClean="0"/>
                  <a:t>Ⅱ</a:t>
                </a:r>
              </a:p>
            </p:txBody>
          </p:sp>
          <p:sp>
            <p:nvSpPr>
              <p:cNvPr id="17" name="正方形/長方形 16"/>
              <p:cNvSpPr/>
              <p:nvPr/>
            </p:nvSpPr>
            <p:spPr>
              <a:xfrm>
                <a:off x="1336489" y="1033548"/>
                <a:ext cx="2620516" cy="57606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/>
                  <a:t>2015</a:t>
                </a:r>
                <a:r>
                  <a:rPr kumimoji="1" lang="ja-JP" altLang="en-US" sz="1000" dirty="0" smtClean="0"/>
                  <a:t>～</a:t>
                </a:r>
                <a:r>
                  <a:rPr kumimoji="1" lang="en-US" altLang="ja-JP" sz="1000" smtClean="0"/>
                  <a:t>2017</a:t>
                </a:r>
                <a:endParaRPr kumimoji="1" lang="en-US" altLang="ja-JP" sz="1000" dirty="0" smtClean="0"/>
              </a:p>
              <a:p>
                <a:pPr algn="ctr"/>
                <a:r>
                  <a:rPr lang="en-US" altLang="ja-JP" sz="1000" dirty="0" smtClean="0"/>
                  <a:t>SCOPE</a:t>
                </a:r>
                <a:r>
                  <a:rPr lang="ja-JP" altLang="en-US" sz="1000" dirty="0" smtClean="0"/>
                  <a:t>以外の競争的資金　代表者　</a:t>
                </a:r>
                <a:r>
                  <a:rPr lang="en-US" altLang="ja-JP" sz="1000" dirty="0" smtClean="0"/>
                  <a:t>500</a:t>
                </a:r>
                <a:r>
                  <a:rPr lang="ja-JP" altLang="en-US" sz="1000" dirty="0" smtClean="0"/>
                  <a:t>万円</a:t>
                </a:r>
                <a:endParaRPr lang="en-US" altLang="ja-JP" sz="1000" dirty="0" smtClean="0"/>
              </a:p>
              <a:p>
                <a:pPr algn="ctr"/>
                <a:r>
                  <a:rPr kumimoji="1" lang="ja-JP" altLang="en-US" sz="1000" dirty="0"/>
                  <a:t>＊＊</a:t>
                </a:r>
                <a:r>
                  <a:rPr kumimoji="1" lang="ja-JP" altLang="en-US" sz="1000" dirty="0" smtClean="0"/>
                  <a:t>の基礎</a:t>
                </a:r>
                <a:r>
                  <a:rPr lang="ja-JP" altLang="en-US" sz="1000" dirty="0"/>
                  <a:t>研究</a:t>
                </a:r>
                <a:endParaRPr kumimoji="1" lang="ja-JP" altLang="en-US" sz="1000" dirty="0"/>
              </a:p>
            </p:txBody>
          </p:sp>
          <p:sp>
            <p:nvSpPr>
              <p:cNvPr id="19" name="正方形/長方形 18"/>
              <p:cNvSpPr/>
              <p:nvPr/>
            </p:nvSpPr>
            <p:spPr>
              <a:xfrm>
                <a:off x="2049232" y="1700808"/>
                <a:ext cx="3124573" cy="57450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/>
                  <a:t>2016</a:t>
                </a:r>
                <a:r>
                  <a:rPr kumimoji="1" lang="ja-JP" altLang="en-US" sz="1000" dirty="0" smtClean="0"/>
                  <a:t>～</a:t>
                </a:r>
                <a:r>
                  <a:rPr kumimoji="1" lang="en-US" altLang="ja-JP" sz="1000" dirty="0" smtClean="0"/>
                  <a:t>2018</a:t>
                </a:r>
              </a:p>
              <a:p>
                <a:pPr algn="ctr"/>
                <a:r>
                  <a:rPr lang="ja-JP" altLang="en-US" sz="1000" dirty="0" smtClean="0"/>
                  <a:t>競争的資金以外の研究開発資金 代表者　</a:t>
                </a:r>
                <a:r>
                  <a:rPr lang="en-US" altLang="ja-JP" sz="1000" dirty="0" smtClean="0"/>
                  <a:t>2,500</a:t>
                </a:r>
                <a:r>
                  <a:rPr lang="ja-JP" altLang="en-US" sz="1000" dirty="0" smtClean="0"/>
                  <a:t>万円</a:t>
                </a:r>
                <a:endParaRPr lang="en-US" altLang="ja-JP" sz="1000" dirty="0" smtClean="0"/>
              </a:p>
              <a:p>
                <a:pPr algn="ctr"/>
                <a:r>
                  <a:rPr kumimoji="1" lang="ja-JP" altLang="en-US" sz="1000" dirty="0"/>
                  <a:t>＊＊</a:t>
                </a:r>
                <a:r>
                  <a:rPr kumimoji="1" lang="ja-JP" altLang="en-US" sz="1000" dirty="0" smtClean="0"/>
                  <a:t>の要素開発</a:t>
                </a:r>
                <a:endParaRPr kumimoji="1" lang="ja-JP" altLang="en-US" sz="1000" dirty="0"/>
              </a:p>
            </p:txBody>
          </p:sp>
          <p:sp>
            <p:nvSpPr>
              <p:cNvPr id="20" name="正方形/長方形 19"/>
              <p:cNvSpPr/>
              <p:nvPr/>
            </p:nvSpPr>
            <p:spPr>
              <a:xfrm>
                <a:off x="1103629" y="5936071"/>
                <a:ext cx="864096" cy="360040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00" dirty="0" smtClean="0">
                    <a:solidFill>
                      <a:schemeClr val="tx1"/>
                    </a:solidFill>
                  </a:rPr>
                  <a:t>論文</a:t>
                </a:r>
                <a:r>
                  <a:rPr kumimoji="1" lang="en-US" altLang="ja-JP" sz="1000" dirty="0" smtClean="0">
                    <a:solidFill>
                      <a:schemeClr val="tx1"/>
                    </a:solidFill>
                  </a:rPr>
                  <a:t>1</a:t>
                </a:r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正方形/長方形 20"/>
              <p:cNvSpPr/>
              <p:nvPr/>
            </p:nvSpPr>
            <p:spPr>
              <a:xfrm>
                <a:off x="1766719" y="2476859"/>
                <a:ext cx="1666318" cy="574507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/>
                  <a:t>2015</a:t>
                </a:r>
                <a:r>
                  <a:rPr kumimoji="1" lang="ja-JP" altLang="en-US" sz="1000" dirty="0" smtClean="0"/>
                  <a:t>～</a:t>
                </a:r>
                <a:r>
                  <a:rPr kumimoji="1" lang="en-US" altLang="ja-JP" sz="1000" dirty="0" smtClean="0"/>
                  <a:t>2016</a:t>
                </a:r>
              </a:p>
              <a:p>
                <a:pPr algn="ctr"/>
                <a:r>
                  <a:rPr lang="ja-JP" altLang="en-US" sz="1000" dirty="0" smtClean="0"/>
                  <a:t>大学内予算　</a:t>
                </a:r>
                <a:r>
                  <a:rPr lang="en-US" altLang="ja-JP" sz="1000" dirty="0" smtClean="0"/>
                  <a:t>200</a:t>
                </a:r>
                <a:r>
                  <a:rPr lang="ja-JP" altLang="en-US" sz="1000" dirty="0" smtClean="0"/>
                  <a:t>万円</a:t>
                </a:r>
                <a:endParaRPr lang="en-US" altLang="ja-JP" sz="1000" dirty="0" smtClean="0"/>
              </a:p>
              <a:p>
                <a:pPr algn="ctr"/>
                <a:r>
                  <a:rPr kumimoji="1" lang="ja-JP" altLang="en-US" sz="1000" dirty="0"/>
                  <a:t>＊＊</a:t>
                </a:r>
                <a:r>
                  <a:rPr kumimoji="1" lang="ja-JP" altLang="en-US" sz="1000" dirty="0" smtClean="0"/>
                  <a:t>の基礎研究</a:t>
                </a:r>
                <a:endParaRPr kumimoji="1" lang="ja-JP" altLang="en-US" sz="1000" dirty="0"/>
              </a:p>
            </p:txBody>
          </p:sp>
          <p:sp>
            <p:nvSpPr>
              <p:cNvPr id="22" name="正方形/長方形 21"/>
              <p:cNvSpPr/>
              <p:nvPr/>
            </p:nvSpPr>
            <p:spPr>
              <a:xfrm>
                <a:off x="3566979" y="2476859"/>
                <a:ext cx="2445181" cy="574507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/>
                  <a:t>2017</a:t>
                </a:r>
                <a:r>
                  <a:rPr kumimoji="1" lang="ja-JP" altLang="en-US" sz="1000" dirty="0" smtClean="0"/>
                  <a:t>～</a:t>
                </a:r>
                <a:r>
                  <a:rPr kumimoji="1" lang="en-US" altLang="ja-JP" sz="1000" dirty="0" smtClean="0"/>
                  <a:t>2018</a:t>
                </a:r>
              </a:p>
              <a:p>
                <a:pPr algn="ctr"/>
                <a:r>
                  <a:rPr lang="ja-JP" altLang="en-US" sz="1000" dirty="0" smtClean="0"/>
                  <a:t>大学内特別予算　</a:t>
                </a:r>
                <a:r>
                  <a:rPr lang="en-US" altLang="ja-JP" sz="1000" dirty="0" smtClean="0"/>
                  <a:t>1,000</a:t>
                </a:r>
                <a:r>
                  <a:rPr lang="ja-JP" altLang="en-US" sz="1000" dirty="0" smtClean="0"/>
                  <a:t>万円</a:t>
                </a:r>
                <a:endParaRPr lang="en-US" altLang="ja-JP" sz="1000" dirty="0" smtClean="0"/>
              </a:p>
              <a:p>
                <a:pPr algn="ctr"/>
                <a:r>
                  <a:rPr kumimoji="1" lang="ja-JP" altLang="en-US" sz="1000" dirty="0"/>
                  <a:t>＊＊</a:t>
                </a:r>
                <a:r>
                  <a:rPr kumimoji="1" lang="ja-JP" altLang="en-US" sz="1000" dirty="0" smtClean="0"/>
                  <a:t>の応用研究</a:t>
                </a:r>
                <a:endParaRPr kumimoji="1" lang="ja-JP" altLang="en-US" sz="1000" dirty="0"/>
              </a:p>
            </p:txBody>
          </p:sp>
          <p:sp>
            <p:nvSpPr>
              <p:cNvPr id="23" name="正方形/長方形 22"/>
              <p:cNvSpPr/>
              <p:nvPr/>
            </p:nvSpPr>
            <p:spPr>
              <a:xfrm>
                <a:off x="2434536" y="5926671"/>
                <a:ext cx="864096" cy="379377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00" dirty="0" smtClean="0">
                    <a:solidFill>
                      <a:schemeClr val="tx1"/>
                    </a:solidFill>
                  </a:rPr>
                  <a:t>論文</a:t>
                </a:r>
                <a:r>
                  <a:rPr kumimoji="1" lang="en-US" altLang="ja-JP" sz="1000" dirty="0" smtClean="0">
                    <a:solidFill>
                      <a:schemeClr val="tx1"/>
                    </a:solidFill>
                  </a:rPr>
                  <a:t>2</a:t>
                </a:r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3866342" y="5916734"/>
                <a:ext cx="864096" cy="379377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00" dirty="0" smtClean="0">
                    <a:solidFill>
                      <a:schemeClr val="tx1"/>
                    </a:solidFill>
                  </a:rPr>
                  <a:t>論文</a:t>
                </a:r>
                <a:r>
                  <a:rPr kumimoji="1" lang="en-US" altLang="ja-JP" sz="1000" dirty="0" smtClean="0">
                    <a:solidFill>
                      <a:schemeClr val="tx1"/>
                    </a:solidFill>
                  </a:rPr>
                  <a:t>3</a:t>
                </a:r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正方形/長方形 24"/>
              <p:cNvSpPr/>
              <p:nvPr/>
            </p:nvSpPr>
            <p:spPr>
              <a:xfrm>
                <a:off x="5368437" y="5908721"/>
                <a:ext cx="864096" cy="395401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00" dirty="0" smtClean="0">
                    <a:solidFill>
                      <a:schemeClr val="tx1"/>
                    </a:solidFill>
                  </a:rPr>
                  <a:t>論文</a:t>
                </a:r>
                <a:r>
                  <a:rPr kumimoji="1" lang="en-US" altLang="ja-JP" sz="1000" dirty="0" smtClean="0">
                    <a:solidFill>
                      <a:schemeClr val="tx1"/>
                    </a:solidFill>
                  </a:rPr>
                  <a:t>4</a:t>
                </a:r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正方形/長方形 26"/>
              <p:cNvSpPr/>
              <p:nvPr/>
            </p:nvSpPr>
            <p:spPr>
              <a:xfrm>
                <a:off x="1334671" y="5424073"/>
                <a:ext cx="864096" cy="367104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000" dirty="0">
                    <a:solidFill>
                      <a:schemeClr val="tx1"/>
                    </a:solidFill>
                  </a:rPr>
                  <a:t>受賞</a:t>
                </a:r>
                <a:r>
                  <a:rPr kumimoji="1" lang="en-US" altLang="ja-JP" sz="1000" dirty="0" smtClean="0">
                    <a:solidFill>
                      <a:schemeClr val="tx1"/>
                    </a:solidFill>
                  </a:rPr>
                  <a:t>1</a:t>
                </a:r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正方形/長方形 27"/>
              <p:cNvSpPr/>
              <p:nvPr/>
            </p:nvSpPr>
            <p:spPr>
              <a:xfrm>
                <a:off x="2589636" y="5424073"/>
                <a:ext cx="864096" cy="367104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000" dirty="0" smtClean="0">
                    <a:solidFill>
                      <a:schemeClr val="tx1"/>
                    </a:solidFill>
                  </a:rPr>
                  <a:t>受賞</a:t>
                </a:r>
                <a:r>
                  <a:rPr kumimoji="1" lang="en-US" altLang="ja-JP" sz="1000" dirty="0" smtClean="0">
                    <a:solidFill>
                      <a:schemeClr val="tx1"/>
                    </a:solidFill>
                  </a:rPr>
                  <a:t>2</a:t>
                </a:r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2268578" y="4909198"/>
                <a:ext cx="864096" cy="367104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000" dirty="0">
                    <a:solidFill>
                      <a:schemeClr val="tx1"/>
                    </a:solidFill>
                  </a:rPr>
                  <a:t>知財</a:t>
                </a:r>
                <a:r>
                  <a:rPr kumimoji="1" lang="en-US" altLang="ja-JP" sz="1000" dirty="0" smtClean="0">
                    <a:solidFill>
                      <a:schemeClr val="tx1"/>
                    </a:solidFill>
                  </a:rPr>
                  <a:t>1</a:t>
                </a:r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3948208" y="4909198"/>
                <a:ext cx="864096" cy="367104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000" dirty="0">
                    <a:solidFill>
                      <a:schemeClr val="tx1"/>
                    </a:solidFill>
                  </a:rPr>
                  <a:t>知</a:t>
                </a:r>
                <a:r>
                  <a:rPr lang="ja-JP" altLang="en-US" sz="1000" dirty="0" smtClean="0">
                    <a:solidFill>
                      <a:schemeClr val="tx1"/>
                    </a:solidFill>
                  </a:rPr>
                  <a:t>財</a:t>
                </a:r>
                <a:r>
                  <a:rPr lang="en-US" altLang="ja-JP" sz="1000" dirty="0" smtClean="0">
                    <a:solidFill>
                      <a:schemeClr val="tx1"/>
                    </a:solidFill>
                  </a:rPr>
                  <a:t>2</a:t>
                </a:r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四角形吹き出し 33"/>
              <p:cNvSpPr/>
              <p:nvPr/>
            </p:nvSpPr>
            <p:spPr>
              <a:xfrm>
                <a:off x="209948" y="1454289"/>
                <a:ext cx="882960" cy="360040"/>
              </a:xfrm>
              <a:prstGeom prst="wedgeRectCallout">
                <a:avLst>
                  <a:gd name="adj1" fmla="val 74595"/>
                  <a:gd name="adj2" fmla="val 17148"/>
                </a:avLst>
              </a:prstGeom>
              <a:solidFill>
                <a:schemeClr val="bg1"/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外部資金による関連研究開発</a:t>
                </a:r>
                <a:endParaRPr kumimoji="1" lang="ja-JP" alt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四角形吹き出し 35"/>
              <p:cNvSpPr/>
              <p:nvPr/>
            </p:nvSpPr>
            <p:spPr>
              <a:xfrm>
                <a:off x="651764" y="2435513"/>
                <a:ext cx="903730" cy="360040"/>
              </a:xfrm>
              <a:prstGeom prst="wedgeRectCallout">
                <a:avLst>
                  <a:gd name="adj1" fmla="val 69871"/>
                  <a:gd name="adj2" fmla="val 53429"/>
                </a:avLst>
              </a:prstGeom>
              <a:solidFill>
                <a:schemeClr val="bg1"/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自機関予算による関連研究開発</a:t>
                </a:r>
                <a:endParaRPr kumimoji="1" lang="ja-JP" alt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正方形/長方形 36"/>
              <p:cNvSpPr/>
              <p:nvPr/>
            </p:nvSpPr>
            <p:spPr>
              <a:xfrm>
                <a:off x="6385261" y="1641609"/>
                <a:ext cx="2288825" cy="742165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ja-JP" sz="1200" dirty="0" smtClean="0">
                    <a:solidFill>
                      <a:schemeClr val="tx1"/>
                    </a:solidFill>
                  </a:rPr>
                  <a:t>2</a:t>
                </a:r>
                <a:r>
                  <a:rPr kumimoji="1" lang="en-US" altLang="ja-JP" sz="1200" dirty="0" smtClean="0">
                    <a:solidFill>
                      <a:schemeClr val="tx1"/>
                    </a:solidFill>
                  </a:rPr>
                  <a:t>020</a:t>
                </a:r>
                <a:r>
                  <a:rPr kumimoji="1" lang="ja-JP" altLang="en-US" sz="1200" dirty="0" smtClean="0">
                    <a:solidFill>
                      <a:schemeClr val="tx1"/>
                    </a:solidFill>
                  </a:rPr>
                  <a:t>～</a:t>
                </a:r>
                <a:r>
                  <a:rPr kumimoji="1" lang="en-US" altLang="ja-JP" sz="1200" dirty="0" smtClean="0">
                    <a:solidFill>
                      <a:schemeClr val="tx1"/>
                    </a:solidFill>
                  </a:rPr>
                  <a:t>2022</a:t>
                </a:r>
              </a:p>
              <a:p>
                <a:r>
                  <a:rPr lang="ja-JP" altLang="en-US" sz="1200" dirty="0" smtClean="0">
                    <a:solidFill>
                      <a:schemeClr val="tx1"/>
                    </a:solidFill>
                  </a:rPr>
                  <a:t>事業化に必要な追加研究資金</a:t>
                </a:r>
                <a:r>
                  <a:rPr lang="en-US" altLang="ja-JP" sz="1200" dirty="0" smtClean="0">
                    <a:solidFill>
                      <a:schemeClr val="tx1"/>
                    </a:solidFill>
                  </a:rPr>
                  <a:t>7,000</a:t>
                </a:r>
                <a:r>
                  <a:rPr lang="ja-JP" altLang="en-US" sz="1200" dirty="0" smtClean="0">
                    <a:solidFill>
                      <a:schemeClr val="tx1"/>
                    </a:solidFill>
                  </a:rPr>
                  <a:t>万円</a:t>
                </a:r>
                <a:endParaRPr lang="en-US" altLang="ja-JP" sz="1200" dirty="0" smtClean="0">
                  <a:solidFill>
                    <a:schemeClr val="tx1"/>
                  </a:solidFill>
                </a:endParaRPr>
              </a:p>
              <a:p>
                <a:r>
                  <a:rPr kumimoji="1" lang="ja-JP" altLang="en-US" sz="1200" dirty="0">
                    <a:solidFill>
                      <a:schemeClr val="tx1"/>
                    </a:solidFill>
                  </a:rPr>
                  <a:t>＊</a:t>
                </a:r>
                <a:r>
                  <a:rPr kumimoji="1" lang="ja-JP" altLang="en-US" sz="1200" dirty="0" smtClean="0">
                    <a:solidFill>
                      <a:schemeClr val="tx1"/>
                    </a:solidFill>
                  </a:rPr>
                  <a:t>＊に関するシステム展開</a:t>
                </a:r>
                <a:endParaRPr kumimoji="1" lang="ja-JP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正方形/長方形 38"/>
              <p:cNvSpPr/>
              <p:nvPr/>
            </p:nvSpPr>
            <p:spPr>
              <a:xfrm>
                <a:off x="6702727" y="3264003"/>
                <a:ext cx="1973339" cy="87808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200" dirty="0" smtClean="0">
                    <a:solidFill>
                      <a:schemeClr val="tx1"/>
                    </a:solidFill>
                  </a:rPr>
                  <a:t>2021</a:t>
                </a:r>
                <a:r>
                  <a:rPr kumimoji="1" lang="ja-JP" altLang="en-US" sz="1200" dirty="0" smtClean="0">
                    <a:solidFill>
                      <a:schemeClr val="tx1"/>
                    </a:solidFill>
                  </a:rPr>
                  <a:t>～</a:t>
                </a:r>
                <a:endParaRPr kumimoji="1" lang="en-US" altLang="ja-JP" sz="1200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1200" dirty="0" smtClean="0">
                    <a:solidFill>
                      <a:schemeClr val="tx1"/>
                    </a:solidFill>
                  </a:rPr>
                  <a:t>事業化に向けた実証実験に必要な資金　</a:t>
                </a:r>
                <a:r>
                  <a:rPr lang="en-US" altLang="ja-JP" sz="1200" dirty="0">
                    <a:solidFill>
                      <a:schemeClr val="tx1"/>
                    </a:solidFill>
                  </a:rPr>
                  <a:t>5</a:t>
                </a:r>
                <a:r>
                  <a:rPr lang="en-US" altLang="ja-JP" sz="1200" dirty="0" smtClean="0">
                    <a:solidFill>
                      <a:schemeClr val="tx1"/>
                    </a:solidFill>
                  </a:rPr>
                  <a:t>,000</a:t>
                </a:r>
                <a:r>
                  <a:rPr lang="ja-JP" altLang="en-US" sz="1200" dirty="0" smtClean="0">
                    <a:solidFill>
                      <a:schemeClr val="tx1"/>
                    </a:solidFill>
                  </a:rPr>
                  <a:t>万円</a:t>
                </a:r>
                <a:endParaRPr lang="en-US" altLang="ja-JP" sz="1200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1200" dirty="0" smtClean="0">
                    <a:solidFill>
                      <a:schemeClr val="tx1"/>
                    </a:solidFill>
                  </a:rPr>
                  <a:t>＊＊の実証実験</a:t>
                </a:r>
                <a:endParaRPr kumimoji="1" lang="ja-JP" altLang="en-US" sz="12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2" name="直線矢印コネクタ 41"/>
              <p:cNvCxnSpPr>
                <a:stCxn id="16" idx="3"/>
                <a:endCxn id="39" idx="1"/>
              </p:cNvCxnSpPr>
              <p:nvPr/>
            </p:nvCxnSpPr>
            <p:spPr>
              <a:xfrm flipV="1">
                <a:off x="6072444" y="3703045"/>
                <a:ext cx="630283" cy="508779"/>
              </a:xfrm>
              <a:prstGeom prst="straightConnector1">
                <a:avLst/>
              </a:prstGeom>
              <a:ln w="508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線矢印コネクタ 42"/>
              <p:cNvCxnSpPr>
                <a:stCxn id="16" idx="3"/>
              </p:cNvCxnSpPr>
              <p:nvPr/>
            </p:nvCxnSpPr>
            <p:spPr>
              <a:xfrm flipV="1">
                <a:off x="6072444" y="2629486"/>
                <a:ext cx="594331" cy="1582338"/>
              </a:xfrm>
              <a:prstGeom prst="straightConnector1">
                <a:avLst/>
              </a:prstGeom>
              <a:ln w="508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正方形/長方形 43"/>
              <p:cNvSpPr/>
              <p:nvPr/>
            </p:nvSpPr>
            <p:spPr>
              <a:xfrm>
                <a:off x="85622" y="3887229"/>
                <a:ext cx="1250867" cy="482083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>
                    <a:solidFill>
                      <a:schemeClr val="bg1"/>
                    </a:solidFill>
                  </a:rPr>
                  <a:t>2010</a:t>
                </a:r>
                <a:r>
                  <a:rPr kumimoji="1" lang="ja-JP" altLang="en-US" sz="1000" dirty="0" smtClean="0">
                    <a:solidFill>
                      <a:schemeClr val="bg1"/>
                    </a:solidFill>
                  </a:rPr>
                  <a:t>年頃</a:t>
                </a:r>
                <a:endParaRPr kumimoji="1" lang="en-US" altLang="ja-JP" sz="1000" dirty="0" smtClean="0">
                  <a:solidFill>
                    <a:schemeClr val="bg1"/>
                  </a:solidFill>
                </a:endParaRPr>
              </a:p>
              <a:p>
                <a:pPr algn="ctr"/>
                <a:r>
                  <a:rPr lang="ja-JP" altLang="en-US" sz="1000" dirty="0">
                    <a:solidFill>
                      <a:schemeClr val="bg1"/>
                    </a:solidFill>
                  </a:rPr>
                  <a:t>＊</a:t>
                </a:r>
                <a:r>
                  <a:rPr lang="ja-JP" altLang="en-US" sz="1000" dirty="0" smtClean="0">
                    <a:solidFill>
                      <a:schemeClr val="bg1"/>
                    </a:solidFill>
                  </a:rPr>
                  <a:t>＊の研究</a:t>
                </a:r>
                <a:endParaRPr kumimoji="1" lang="ja-JP" altLang="en-US" sz="1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" name="四角形吹き出し 44"/>
              <p:cNvSpPr/>
              <p:nvPr/>
            </p:nvSpPr>
            <p:spPr>
              <a:xfrm>
                <a:off x="565561" y="3343005"/>
                <a:ext cx="785058" cy="360040"/>
              </a:xfrm>
              <a:prstGeom prst="wedgeRectCallout">
                <a:avLst>
                  <a:gd name="adj1" fmla="val -44413"/>
                  <a:gd name="adj2" fmla="val 97528"/>
                </a:avLst>
              </a:prstGeom>
              <a:solidFill>
                <a:schemeClr val="bg1"/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800" dirty="0">
                    <a:solidFill>
                      <a:schemeClr val="tx1"/>
                    </a:solidFill>
                  </a:rPr>
                  <a:t>起源</a:t>
                </a:r>
                <a:endParaRPr kumimoji="1" lang="ja-JP" alt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四角形吹き出し 48"/>
              <p:cNvSpPr/>
              <p:nvPr/>
            </p:nvSpPr>
            <p:spPr>
              <a:xfrm>
                <a:off x="7282331" y="2668333"/>
                <a:ext cx="1119049" cy="474573"/>
              </a:xfrm>
              <a:prstGeom prst="wedgeRectCallout">
                <a:avLst>
                  <a:gd name="adj1" fmla="val -36873"/>
                  <a:gd name="adj2" fmla="val 73549"/>
                </a:avLst>
              </a:prstGeom>
              <a:solidFill>
                <a:schemeClr val="bg1"/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成果の事業化や</a:t>
                </a:r>
                <a:r>
                  <a:rPr kumimoji="1" lang="en-US" altLang="ja-JP" sz="800" dirty="0" smtClean="0">
                    <a:solidFill>
                      <a:schemeClr val="tx1"/>
                    </a:solidFill>
                  </a:rPr>
                  <a:t/>
                </a:r>
                <a:br>
                  <a:rPr kumimoji="1" lang="en-US" altLang="ja-JP" sz="800" dirty="0" smtClean="0">
                    <a:solidFill>
                      <a:schemeClr val="tx1"/>
                    </a:solidFill>
                  </a:rPr>
                </a:br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社会への直接還元を踏まえた取り組み②</a:t>
                </a:r>
                <a:endParaRPr kumimoji="1" lang="ja-JP" alt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正方形/長方形 63"/>
              <p:cNvSpPr/>
              <p:nvPr/>
            </p:nvSpPr>
            <p:spPr>
              <a:xfrm>
                <a:off x="4099105" y="3264003"/>
                <a:ext cx="990107" cy="559468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200" b="1" dirty="0" smtClean="0"/>
                  <a:t>2017</a:t>
                </a:r>
                <a:br>
                  <a:rPr kumimoji="1" lang="en-US" altLang="ja-JP" sz="1200" b="1" dirty="0" smtClean="0"/>
                </a:br>
                <a:r>
                  <a:rPr lang="ja-JP" altLang="en-US" sz="1200" b="1" dirty="0" smtClean="0"/>
                  <a:t>中小企業枠</a:t>
                </a:r>
                <a:endParaRPr lang="en-US" altLang="ja-JP" sz="1200" b="1" dirty="0" smtClean="0"/>
              </a:p>
              <a:p>
                <a:pPr algn="ctr"/>
                <a:r>
                  <a:rPr lang="en-US" altLang="ja-JP" sz="1200" b="1" dirty="0" smtClean="0"/>
                  <a:t> </a:t>
                </a:r>
                <a:r>
                  <a:rPr lang="ja-JP" altLang="en-US" sz="1200" b="1" dirty="0" smtClean="0"/>
                  <a:t>フェーズ</a:t>
                </a:r>
                <a:r>
                  <a:rPr lang="en-US" altLang="ja-JP" sz="1200" b="1" dirty="0" smtClean="0"/>
                  <a:t>Ⅰ</a:t>
                </a:r>
              </a:p>
            </p:txBody>
          </p:sp>
          <p:sp>
            <p:nvSpPr>
              <p:cNvPr id="100" name="正方形/長方形 99"/>
              <p:cNvSpPr/>
              <p:nvPr/>
            </p:nvSpPr>
            <p:spPr>
              <a:xfrm>
                <a:off x="7012351" y="5135583"/>
                <a:ext cx="1973339" cy="106445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200" smtClean="0">
                    <a:solidFill>
                      <a:schemeClr val="tx1"/>
                    </a:solidFill>
                  </a:rPr>
                  <a:t>2022</a:t>
                </a:r>
                <a:r>
                  <a:rPr kumimoji="1" lang="ja-JP" altLang="en-US" sz="1200" smtClean="0">
                    <a:solidFill>
                      <a:schemeClr val="tx1"/>
                    </a:solidFill>
                  </a:rPr>
                  <a:t>～</a:t>
                </a:r>
                <a:endParaRPr kumimoji="1" lang="en-US" altLang="ja-JP" sz="1200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1200" dirty="0" smtClean="0">
                    <a:solidFill>
                      <a:schemeClr val="tx1"/>
                    </a:solidFill>
                  </a:rPr>
                  <a:t>研究成果に基づく商品のサンプル出荷</a:t>
                </a:r>
                <a:endParaRPr lang="en-US" altLang="ja-JP" sz="1200" dirty="0" smtClean="0">
                  <a:solidFill>
                    <a:schemeClr val="tx1"/>
                  </a:solidFill>
                </a:endParaRPr>
              </a:p>
              <a:p>
                <a:r>
                  <a:rPr kumimoji="1" lang="ja-JP" altLang="en-US" sz="1200" dirty="0" smtClean="0">
                    <a:solidFill>
                      <a:schemeClr val="tx1"/>
                    </a:solidFill>
                  </a:rPr>
                  <a:t>販売予測＊＊個　＊＊万円</a:t>
                </a:r>
                <a:endParaRPr kumimoji="1" lang="en-US" altLang="ja-JP" sz="1200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1200" dirty="0" smtClean="0">
                    <a:solidFill>
                      <a:schemeClr val="tx1"/>
                    </a:solidFill>
                  </a:rPr>
                  <a:t>関連</a:t>
                </a:r>
                <a:r>
                  <a:rPr lang="en-US" altLang="ja-JP" sz="1200" dirty="0" smtClean="0">
                    <a:solidFill>
                      <a:schemeClr val="tx1"/>
                    </a:solidFill>
                  </a:rPr>
                  <a:t>ICT</a:t>
                </a:r>
                <a:r>
                  <a:rPr lang="ja-JP" altLang="en-US" sz="1200" dirty="0" smtClean="0">
                    <a:solidFill>
                      <a:schemeClr val="tx1"/>
                    </a:solidFill>
                  </a:rPr>
                  <a:t>サービスの開始</a:t>
                </a:r>
                <a:endParaRPr kumimoji="1" lang="en-US" altLang="ja-JP" sz="1200" dirty="0" smtClean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04" name="直線矢印コネクタ 103"/>
              <p:cNvCxnSpPr>
                <a:stCxn id="16" idx="3"/>
              </p:cNvCxnSpPr>
              <p:nvPr/>
            </p:nvCxnSpPr>
            <p:spPr>
              <a:xfrm>
                <a:off x="6072444" y="4211824"/>
                <a:ext cx="962642" cy="1310190"/>
              </a:xfrm>
              <a:prstGeom prst="straightConnector1">
                <a:avLst/>
              </a:prstGeom>
              <a:ln w="508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7" name="四角形吹き出し 106"/>
              <p:cNvSpPr/>
              <p:nvPr/>
            </p:nvSpPr>
            <p:spPr>
              <a:xfrm>
                <a:off x="7557017" y="4504972"/>
                <a:ext cx="1119049" cy="474573"/>
              </a:xfrm>
              <a:prstGeom prst="wedgeRectCallout">
                <a:avLst>
                  <a:gd name="adj1" fmla="val -36873"/>
                  <a:gd name="adj2" fmla="val 73549"/>
                </a:avLst>
              </a:prstGeom>
              <a:solidFill>
                <a:schemeClr val="bg1"/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成果の事業化や</a:t>
                </a:r>
                <a:r>
                  <a:rPr kumimoji="1" lang="en-US" altLang="ja-JP" sz="800" dirty="0" smtClean="0">
                    <a:solidFill>
                      <a:schemeClr val="tx1"/>
                    </a:solidFill>
                  </a:rPr>
                  <a:t/>
                </a:r>
                <a:br>
                  <a:rPr kumimoji="1" lang="en-US" altLang="ja-JP" sz="800" dirty="0" smtClean="0">
                    <a:solidFill>
                      <a:schemeClr val="tx1"/>
                    </a:solidFill>
                  </a:rPr>
                </a:br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社会への直接還元を踏まえた取り組み③</a:t>
                </a:r>
                <a:endParaRPr kumimoji="1" lang="ja-JP" alt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8" name="四角形吹き出し 107"/>
              <p:cNvSpPr/>
              <p:nvPr/>
            </p:nvSpPr>
            <p:spPr>
              <a:xfrm>
                <a:off x="7220104" y="1033548"/>
                <a:ext cx="1119049" cy="474573"/>
              </a:xfrm>
              <a:prstGeom prst="wedgeRectCallout">
                <a:avLst>
                  <a:gd name="adj1" fmla="val -36873"/>
                  <a:gd name="adj2" fmla="val 73549"/>
                </a:avLst>
              </a:prstGeom>
              <a:solidFill>
                <a:schemeClr val="bg1"/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成果の事業化や</a:t>
                </a:r>
                <a:r>
                  <a:rPr kumimoji="1" lang="en-US" altLang="ja-JP" sz="800" dirty="0" smtClean="0">
                    <a:solidFill>
                      <a:schemeClr val="tx1"/>
                    </a:solidFill>
                  </a:rPr>
                  <a:t/>
                </a:r>
                <a:br>
                  <a:rPr kumimoji="1" lang="en-US" altLang="ja-JP" sz="800" dirty="0" smtClean="0">
                    <a:solidFill>
                      <a:schemeClr val="tx1"/>
                    </a:solidFill>
                  </a:rPr>
                </a:br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社会への直接還元を踏まえた取り組み①</a:t>
                </a:r>
                <a:endParaRPr kumimoji="1" lang="ja-JP" alt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四角形吹き出し 46"/>
              <p:cNvSpPr/>
              <p:nvPr/>
            </p:nvSpPr>
            <p:spPr>
              <a:xfrm>
                <a:off x="60060" y="5548681"/>
                <a:ext cx="1199572" cy="360040"/>
              </a:xfrm>
              <a:prstGeom prst="wedgeRectCallout">
                <a:avLst>
                  <a:gd name="adj1" fmla="val 68957"/>
                  <a:gd name="adj2" fmla="val 64012"/>
                </a:avLst>
              </a:prstGeom>
              <a:solidFill>
                <a:schemeClr val="bg1"/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主要な関係論文実績・</a:t>
                </a:r>
                <a:r>
                  <a:rPr lang="ja-JP" altLang="en-US" sz="800" dirty="0">
                    <a:solidFill>
                      <a:schemeClr val="tx1"/>
                    </a:solidFill>
                  </a:rPr>
                  <a:t>予定</a:t>
                </a:r>
                <a:r>
                  <a:rPr lang="ja-JP" altLang="en-US" sz="800" dirty="0">
                    <a:solidFill>
                      <a:srgbClr val="0070C0"/>
                    </a:solidFill>
                  </a:rPr>
                  <a:t>（具体名を記載</a:t>
                </a:r>
                <a:r>
                  <a:rPr lang="ja-JP" altLang="en-US" sz="800" dirty="0" smtClean="0">
                    <a:solidFill>
                      <a:srgbClr val="0070C0"/>
                    </a:solidFill>
                  </a:rPr>
                  <a:t>）</a:t>
                </a:r>
                <a:endParaRPr lang="ja-JP" altLang="en-US" sz="800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48" name="四角形吹き出し 47"/>
              <p:cNvSpPr/>
              <p:nvPr/>
            </p:nvSpPr>
            <p:spPr>
              <a:xfrm>
                <a:off x="60060" y="5135583"/>
                <a:ext cx="1199572" cy="360040"/>
              </a:xfrm>
              <a:prstGeom prst="wedgeRectCallout">
                <a:avLst>
                  <a:gd name="adj1" fmla="val 57221"/>
                  <a:gd name="adj2" fmla="val 28033"/>
                </a:avLst>
              </a:prstGeom>
              <a:solidFill>
                <a:schemeClr val="bg1"/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論文賞等の受賞実績</a:t>
                </a:r>
                <a:endParaRPr kumimoji="1" lang="en-US" altLang="ja-JP" sz="800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ja-JP" altLang="en-US" sz="800" dirty="0" smtClean="0">
                    <a:solidFill>
                      <a:srgbClr val="0070C0"/>
                    </a:solidFill>
                  </a:rPr>
                  <a:t>（具体名を記載）</a:t>
                </a:r>
                <a:endParaRPr kumimoji="1" lang="ja-JP" altLang="en-US" sz="800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50" name="四角形吹き出し 49"/>
              <p:cNvSpPr/>
              <p:nvPr/>
            </p:nvSpPr>
            <p:spPr>
              <a:xfrm>
                <a:off x="958090" y="4732710"/>
                <a:ext cx="1091143" cy="360040"/>
              </a:xfrm>
              <a:prstGeom prst="wedgeRectCallout">
                <a:avLst>
                  <a:gd name="adj1" fmla="val 74290"/>
                  <a:gd name="adj2" fmla="val 42592"/>
                </a:avLst>
              </a:prstGeom>
              <a:solidFill>
                <a:schemeClr val="bg1"/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特許等実績・予定</a:t>
                </a:r>
                <a:endParaRPr kumimoji="1" lang="en-US" altLang="ja-JP" sz="800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ja-JP" altLang="en-US" sz="800" dirty="0" smtClean="0">
                    <a:solidFill>
                      <a:srgbClr val="0070C0"/>
                    </a:solidFill>
                  </a:rPr>
                  <a:t>（具体名を記載）</a:t>
                </a:r>
                <a:endParaRPr kumimoji="1" lang="ja-JP" altLang="en-US" sz="800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52" name="テキスト ボックス 51"/>
              <p:cNvSpPr txBox="1"/>
              <p:nvPr/>
            </p:nvSpPr>
            <p:spPr>
              <a:xfrm>
                <a:off x="4317664" y="6413398"/>
                <a:ext cx="19442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dirty="0" smtClean="0"/>
                  <a:t>2018</a:t>
                </a:r>
                <a:r>
                  <a:rPr kumimoji="1" lang="ja-JP" altLang="en-US" dirty="0" smtClean="0"/>
                  <a:t>年</a:t>
                </a:r>
                <a:r>
                  <a:rPr kumimoji="1" lang="en-US" altLang="ja-JP" dirty="0" smtClean="0"/>
                  <a:t>4</a:t>
                </a:r>
                <a:r>
                  <a:rPr kumimoji="1" lang="ja-JP" altLang="en-US" dirty="0" smtClean="0"/>
                  <a:t>月</a:t>
                </a:r>
                <a:endParaRPr kumimoji="1" lang="ja-JP" alt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77876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191</Words>
  <Application>Microsoft Office PowerPoint</Application>
  <PresentationFormat>画面に合わせる (4:3)</PresentationFormat>
  <Paragraphs>56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2017-07-04T11:59:28Z</dcterms:created>
  <dcterms:modified xsi:type="dcterms:W3CDTF">2017-07-04T11:59:35Z</dcterms:modified>
</cp:coreProperties>
</file>