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5"/>
  </p:notesMasterIdLst>
  <p:sldIdLst>
    <p:sldId id="460" r:id="rId2"/>
    <p:sldId id="465" r:id="rId3"/>
    <p:sldId id="467"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0FF00"/>
    <a:srgbClr val="00FF99"/>
    <a:srgbClr val="66FF66"/>
    <a:srgbClr val="66FF33"/>
    <a:srgbClr val="CCFF99"/>
    <a:srgbClr val="B2CB7F"/>
    <a:srgbClr val="FFCC99"/>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64" autoAdjust="0"/>
    <p:restoredTop sz="95873" autoAdjust="0"/>
  </p:normalViewPr>
  <p:slideViewPr>
    <p:cSldViewPr snapToGrid="0">
      <p:cViewPr varScale="1">
        <p:scale>
          <a:sx n="89" d="100"/>
          <a:sy n="89" d="100"/>
        </p:scale>
        <p:origin x="1402" y="77"/>
      </p:cViewPr>
      <p:guideLst>
        <p:guide orient="horz" pos="2160"/>
        <p:guide pos="3120"/>
      </p:guideLst>
    </p:cSldViewPr>
  </p:slideViewPr>
  <p:notesTextViewPr>
    <p:cViewPr>
      <p:scale>
        <a:sx n="100" d="100"/>
        <a:sy n="100" d="100"/>
      </p:scale>
      <p:origin x="0" y="0"/>
    </p:cViewPr>
  </p:notesTextViewPr>
  <p:sorterViewPr>
    <p:cViewPr>
      <p:scale>
        <a:sx n="125" d="100"/>
        <a:sy n="125" d="100"/>
      </p:scale>
      <p:origin x="0" y="83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29" tIns="46115" rIns="92229" bIns="4611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2"/>
            <a:ext cx="2950374" cy="497367"/>
          </a:xfrm>
          <a:prstGeom prst="rect">
            <a:avLst/>
          </a:prstGeom>
        </p:spPr>
        <p:txBody>
          <a:bodyPr vert="horz" lIns="92229" tIns="46115" rIns="92229" bIns="46115" rtlCol="0"/>
          <a:lstStyle>
            <a:lvl1pPr algn="r">
              <a:defRPr sz="1200"/>
            </a:lvl1pPr>
          </a:lstStyle>
          <a:p>
            <a:fld id="{90F73343-A501-40EC-96EE-808513613A66}" type="datetimeFigureOut">
              <a:rPr kumimoji="1" lang="ja-JP" altLang="en-US" smtClean="0"/>
              <a:t>2018/3/16</a:t>
            </a:fld>
            <a:endParaRPr kumimoji="1" lang="ja-JP" altLang="en-US"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9" tIns="46115" rIns="92229" bIns="46115" rtlCol="0" anchor="ctr"/>
          <a:lstStyle/>
          <a:p>
            <a:endParaRPr lang="ja-JP" altLang="en-US" dirty="0"/>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29" tIns="46115" rIns="92229" bIns="461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9" tIns="46115" rIns="92229" bIns="4611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9" tIns="46115" rIns="92229" bIns="46115" rtlCol="0" anchor="b"/>
          <a:lstStyle>
            <a:lvl1pPr algn="r">
              <a:defRPr sz="1200"/>
            </a:lvl1pPr>
          </a:lstStyle>
          <a:p>
            <a:fld id="{3781EB83-02FA-4BF6-832E-67A0E11A499E}" type="slidenum">
              <a:rPr kumimoji="1" lang="ja-JP" altLang="en-US" smtClean="0"/>
              <a:t>‹#›</a:t>
            </a:fld>
            <a:endParaRPr kumimoji="1" lang="ja-JP" altLang="en-US" dirty="0"/>
          </a:p>
        </p:txBody>
      </p:sp>
    </p:spTree>
    <p:extLst>
      <p:ext uri="{BB962C8B-B14F-4D97-AF65-F5344CB8AC3E}">
        <p14:creationId xmlns:p14="http://schemas.microsoft.com/office/powerpoint/2010/main" val="25779966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6925" y="774700"/>
            <a:ext cx="5580063" cy="3862388"/>
          </a:xfrm>
          <a:prstGeom prst="rect">
            <a:avLst/>
          </a:prstGeom>
        </p:spPr>
      </p:sp>
      <p:sp>
        <p:nvSpPr>
          <p:cNvPr id="3" name="ノート プレースホルダー 2"/>
          <p:cNvSpPr>
            <a:spLocks noGrp="1"/>
          </p:cNvSpPr>
          <p:nvPr>
            <p:ph type="body" idx="1"/>
          </p:nvPr>
        </p:nvSpPr>
        <p:spPr>
          <a:xfrm>
            <a:off x="717459" y="4897424"/>
            <a:ext cx="5739674" cy="4639665"/>
          </a:xfrm>
          <a:prstGeom prst="rect">
            <a:avLst/>
          </a:prstGeom>
        </p:spPr>
        <p:txBody>
          <a:bodyPr lIns="92236" tIns="46118" rIns="92236" bIns="46118"/>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81EB83-02FA-4BF6-832E-67A0E11A499E}" type="slidenum">
              <a:rPr kumimoji="1" lang="ja-JP" altLang="en-US" smtClean="0"/>
              <a:pPr/>
              <a:t>0</a:t>
            </a:fld>
            <a:endParaRPr kumimoji="1" lang="ja-JP" altLang="en-US" dirty="0"/>
          </a:p>
        </p:txBody>
      </p:sp>
    </p:spTree>
    <p:extLst>
      <p:ext uri="{BB962C8B-B14F-4D97-AF65-F5344CB8AC3E}">
        <p14:creationId xmlns:p14="http://schemas.microsoft.com/office/powerpoint/2010/main" val="1448264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8A73707-36B0-408B-9F0E-A9650B96256A}" type="datetime1">
              <a:rPr kumimoji="1" lang="ja-JP" altLang="en-US" smtClean="0"/>
              <a:t>2018/3/16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B5F7AC-18DB-45DD-9943-11411C34958D}" type="datetime1">
              <a:rPr kumimoji="1" lang="ja-JP" altLang="en-US" smtClean="0"/>
              <a:t>2018/3/16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D9D67E-5D9F-4DD8-B7AA-47D8070366BA}" type="datetime1">
              <a:rPr kumimoji="1" lang="ja-JP" altLang="en-US" smtClean="0"/>
              <a:t>2018/3/16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811F036-B167-4397-9AFC-F22130D85DD0}" type="datetime1">
              <a:rPr kumimoji="1" lang="ja-JP" altLang="en-US" smtClean="0"/>
              <a:t>2018/3/16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7937CB5-6866-436B-94E3-84B61437B84B}" type="datetime1">
              <a:rPr kumimoji="1" lang="ja-JP" altLang="en-US" smtClean="0"/>
              <a:t>2018/3/16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A7457B-92F5-40DB-9C23-352EFB33E7CF}" type="datetime1">
              <a:rPr kumimoji="1" lang="ja-JP" altLang="en-US" smtClean="0"/>
              <a:t>2018/3/16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32354D-6AAB-4D22-B1C2-3AA01FCF9408}" type="datetime1">
              <a:rPr kumimoji="1" lang="ja-JP" altLang="en-US" smtClean="0"/>
              <a:t>2018/3/16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0E5F179-7FC5-4C60-B30A-0AD7E50990FA}" type="datetime1">
              <a:rPr kumimoji="1" lang="ja-JP" altLang="en-US" smtClean="0"/>
              <a:t>2018/3/16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430866-5901-4B3C-84EE-28A09939EFCC}" type="datetime1">
              <a:rPr kumimoji="1" lang="ja-JP" altLang="en-US" smtClean="0"/>
              <a:t>2018/3/16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010DA22-05DC-4C1E-ABCF-F52B390AE2CB}" type="datetime1">
              <a:rPr kumimoji="1" lang="ja-JP" altLang="en-US" smtClean="0"/>
              <a:t>2018/3/16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5B7087-76C3-41EF-987C-9FD4E9BC396A}" type="datetime1">
              <a:rPr kumimoji="1" lang="ja-JP" altLang="en-US" smtClean="0"/>
              <a:t>2018/3/16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B9C0C-1DE3-44DB-A8F6-BBB5047B0E90}" type="datetime1">
              <a:rPr kumimoji="1" lang="ja-JP" altLang="en-US" smtClean="0"/>
              <a:t>2018/3/16</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CC77-7C3F-4F42-BE18-F028DB2765D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3724" y="728700"/>
            <a:ext cx="9926191" cy="72008"/>
          </a:xfrm>
          <a:prstGeom prst="rect">
            <a:avLst/>
          </a:prstGeom>
        </p:spPr>
        <p:style>
          <a:lnRef idx="0">
            <a:schemeClr val="accent6"/>
          </a:lnRef>
          <a:fillRef idx="3">
            <a:schemeClr val="accent6"/>
          </a:fillRef>
          <a:effectRef idx="3">
            <a:schemeClr val="accent6"/>
          </a:effectRef>
          <a:fontRef idx="minor">
            <a:schemeClr val="lt1"/>
          </a:fontRef>
        </p:style>
        <p:txBody>
          <a:bodyPr lIns="91025" tIns="45512" rIns="91025" bIns="45512" anchor="ctr"/>
          <a:lstStyle/>
          <a:p>
            <a:pPr algn="ctr" defTabSz="910287" fontAlgn="auto">
              <a:spcBef>
                <a:spcPts val="0"/>
              </a:spcBef>
              <a:spcAft>
                <a:spcPts val="0"/>
              </a:spcAft>
              <a:defRPr/>
            </a:pPr>
            <a:endParaRPr sz="1800" dirty="0">
              <a:solidFill>
                <a:prstClr val="white"/>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817622722"/>
              </p:ext>
            </p:extLst>
          </p:nvPr>
        </p:nvGraphicFramePr>
        <p:xfrm>
          <a:off x="208779" y="870139"/>
          <a:ext cx="9504088" cy="2126813"/>
        </p:xfrm>
        <a:graphic>
          <a:graphicData uri="http://schemas.openxmlformats.org/drawingml/2006/table">
            <a:tbl>
              <a:tblPr firstRow="1" bandRow="1">
                <a:tableStyleId>{1FECB4D8-DB02-4DC6-A0A2-4F2EBAE1DC90}</a:tableStyleId>
              </a:tblPr>
              <a:tblGrid>
                <a:gridCol w="1240459"/>
                <a:gridCol w="8263629"/>
              </a:tblGrid>
              <a:tr h="261226">
                <a:tc>
                  <a:txBody>
                    <a:bodyPr/>
                    <a:lstStyle/>
                    <a:p>
                      <a:r>
                        <a:rPr kumimoji="1" lang="ja-JP" altLang="en-US" sz="1200" b="1" dirty="0" smtClean="0">
                          <a:solidFill>
                            <a:schemeClr val="bg1"/>
                          </a:solidFill>
                          <a:latin typeface="+mn-ea"/>
                          <a:ea typeface="+mn-ea"/>
                        </a:rPr>
                        <a:t>提案者</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1226">
                <a:tc>
                  <a:txBody>
                    <a:bodyPr/>
                    <a:lstStyle/>
                    <a:p>
                      <a:r>
                        <a:rPr kumimoji="1" lang="ja-JP" altLang="en-US" sz="1200" b="1" dirty="0" smtClean="0">
                          <a:solidFill>
                            <a:schemeClr val="bg1"/>
                          </a:solidFill>
                          <a:latin typeface="+mn-ea"/>
                          <a:ea typeface="+mn-ea"/>
                        </a:rPr>
                        <a:t>対象分野</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dirty="0" smtClean="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1226">
                <a:tc>
                  <a:txBody>
                    <a:bodyPr/>
                    <a:lstStyle/>
                    <a:p>
                      <a:r>
                        <a:rPr kumimoji="1" lang="ja-JP" altLang="en-US" sz="1200" b="1" dirty="0" smtClean="0">
                          <a:solidFill>
                            <a:schemeClr val="bg1"/>
                          </a:solidFill>
                          <a:latin typeface="+mn-ea"/>
                          <a:ea typeface="+mn-ea"/>
                        </a:rPr>
                        <a:t>実施地域</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spc="-100" baseline="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15821">
                <a:tc>
                  <a:txBody>
                    <a:bodyPr/>
                    <a:lstStyle/>
                    <a:p>
                      <a:pPr marL="0" algn="l" defTabSz="914400" rtl="0" eaLnBrk="1" latinLnBrk="0" hangingPunct="1"/>
                      <a:r>
                        <a:rPr kumimoji="1" lang="ja-JP" altLang="en-US" sz="1200" b="1" kern="1200" dirty="0" smtClean="0">
                          <a:solidFill>
                            <a:schemeClr val="bg1"/>
                          </a:solidFill>
                          <a:latin typeface="+mn-ea"/>
                          <a:ea typeface="+mn-ea"/>
                          <a:cs typeface="+mn-cs"/>
                        </a:rPr>
                        <a:t>事業概要</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altLang="ja-JP" sz="1200" b="0" dirty="0" smtClean="0">
                        <a:solidFill>
                          <a:schemeClr val="tx1"/>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32">
                <a:tc>
                  <a:txBody>
                    <a:bodyPr/>
                    <a:lstStyle/>
                    <a:p>
                      <a:pPr marL="0" algn="l" defTabSz="914400" rtl="0" eaLnBrk="1" latinLnBrk="0" hangingPunct="1"/>
                      <a:r>
                        <a:rPr kumimoji="1" lang="ja-JP" altLang="en-US" sz="1200" b="1" kern="1200" dirty="0" smtClean="0">
                          <a:solidFill>
                            <a:schemeClr val="bg1"/>
                          </a:solidFill>
                          <a:latin typeface="+mn-ea"/>
                          <a:ea typeface="+mn-ea"/>
                          <a:cs typeface="+mn-cs"/>
                        </a:rPr>
                        <a:t>事業費</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○○，○○○千円　（千円未満切り捨てで記載）</a:t>
                      </a:r>
                      <a:endParaRPr kumimoji="1" lang="ja-JP" altLang="en-US" sz="1200" b="0" dirty="0" smtClean="0">
                        <a:solidFill>
                          <a:schemeClr val="tx1"/>
                        </a:solidFill>
                        <a:latin typeface="ＭＳ ゴシック" pitchFamily="49" charset="-128"/>
                        <a:ea typeface="ＭＳ ゴシック" pitchFamily="49"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4" name="角丸四角形 53"/>
          <p:cNvSpPr/>
          <p:nvPr/>
        </p:nvSpPr>
        <p:spPr>
          <a:xfrm>
            <a:off x="76476" y="5865474"/>
            <a:ext cx="2055419" cy="875751"/>
          </a:xfrm>
          <a:prstGeom prst="round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b="1" dirty="0" smtClean="0">
              <a:solidFill>
                <a:schemeClr val="bg1"/>
              </a:solidFill>
            </a:endParaRPr>
          </a:p>
        </p:txBody>
      </p:sp>
      <p:sp>
        <p:nvSpPr>
          <p:cNvPr id="57" name="角丸四角形 56"/>
          <p:cNvSpPr/>
          <p:nvPr/>
        </p:nvSpPr>
        <p:spPr>
          <a:xfrm>
            <a:off x="7690445" y="5865474"/>
            <a:ext cx="2152571" cy="875751"/>
          </a:xfrm>
          <a:prstGeom prst="roundRect">
            <a:avLst/>
          </a:prstGeom>
          <a:solidFill>
            <a:schemeClr val="accent6"/>
          </a:solidFill>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dirty="0" smtClean="0">
              <a:solidFill>
                <a:schemeClr val="bg1"/>
              </a:solidFill>
              <a:latin typeface="+mj-ea"/>
            </a:endParaRPr>
          </a:p>
        </p:txBody>
      </p:sp>
      <p:sp>
        <p:nvSpPr>
          <p:cNvPr id="62" name="角丸四角形 61"/>
          <p:cNvSpPr/>
          <p:nvPr/>
        </p:nvSpPr>
        <p:spPr>
          <a:xfrm>
            <a:off x="7683015" y="3415441"/>
            <a:ext cx="2127457" cy="1010124"/>
          </a:xfrm>
          <a:prstGeom prst="roundRect">
            <a:avLst/>
          </a:prstGeom>
          <a:solidFill>
            <a:schemeClr val="accent6"/>
          </a:solidFill>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dirty="0" smtClean="0">
              <a:solidFill>
                <a:schemeClr val="bg1"/>
              </a:solidFill>
              <a:latin typeface="+mj-ea"/>
            </a:endParaRPr>
          </a:p>
        </p:txBody>
      </p:sp>
      <p:sp>
        <p:nvSpPr>
          <p:cNvPr id="63" name="角丸四角形 62"/>
          <p:cNvSpPr/>
          <p:nvPr/>
        </p:nvSpPr>
        <p:spPr>
          <a:xfrm>
            <a:off x="7669067" y="4580675"/>
            <a:ext cx="2152571" cy="1123586"/>
          </a:xfrm>
          <a:prstGeom prst="roundRect">
            <a:avLst/>
          </a:prstGeom>
          <a:solidFill>
            <a:schemeClr val="accent6"/>
          </a:solidFill>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dirty="0" smtClean="0">
              <a:solidFill>
                <a:schemeClr val="bg1"/>
              </a:solidFill>
              <a:latin typeface="+mj-ea"/>
            </a:endParaRPr>
          </a:p>
        </p:txBody>
      </p:sp>
      <p:sp>
        <p:nvSpPr>
          <p:cNvPr id="65" name="角丸四角形 64"/>
          <p:cNvSpPr/>
          <p:nvPr/>
        </p:nvSpPr>
        <p:spPr>
          <a:xfrm>
            <a:off x="69159" y="4580675"/>
            <a:ext cx="2062736" cy="1123586"/>
          </a:xfrm>
          <a:prstGeom prst="round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b="1" u="sng" dirty="0">
              <a:solidFill>
                <a:schemeClr val="bg1"/>
              </a:solidFill>
              <a:latin typeface="+mj-ea"/>
            </a:endParaRPr>
          </a:p>
        </p:txBody>
      </p:sp>
      <p:sp>
        <p:nvSpPr>
          <p:cNvPr id="317" name="角丸四角形 316"/>
          <p:cNvSpPr/>
          <p:nvPr/>
        </p:nvSpPr>
        <p:spPr>
          <a:xfrm>
            <a:off x="79149" y="3411436"/>
            <a:ext cx="2062736" cy="1014399"/>
          </a:xfrm>
          <a:prstGeom prst="round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b="1" dirty="0">
              <a:solidFill>
                <a:schemeClr val="bg1"/>
              </a:solidFill>
              <a:latin typeface="+mj-ea"/>
            </a:endParaRPr>
          </a:p>
        </p:txBody>
      </p:sp>
      <p:sp>
        <p:nvSpPr>
          <p:cNvPr id="318" name="角丸四角形 317"/>
          <p:cNvSpPr/>
          <p:nvPr/>
        </p:nvSpPr>
        <p:spPr>
          <a:xfrm>
            <a:off x="195744" y="3335892"/>
            <a:ext cx="1084847" cy="207122"/>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1100" b="1" dirty="0">
              <a:solidFill>
                <a:schemeClr val="bg1"/>
              </a:solidFill>
              <a:latin typeface="+mj-ea"/>
            </a:endParaRPr>
          </a:p>
        </p:txBody>
      </p:sp>
      <p:sp>
        <p:nvSpPr>
          <p:cNvPr id="319" name="角丸四角形 318"/>
          <p:cNvSpPr/>
          <p:nvPr/>
        </p:nvSpPr>
        <p:spPr>
          <a:xfrm>
            <a:off x="195745" y="4475937"/>
            <a:ext cx="1084848" cy="215486"/>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1100" b="1" dirty="0">
              <a:solidFill>
                <a:schemeClr val="bg1"/>
              </a:solidFill>
              <a:latin typeface="+mj-ea"/>
            </a:endParaRPr>
          </a:p>
        </p:txBody>
      </p:sp>
      <p:sp>
        <p:nvSpPr>
          <p:cNvPr id="320" name="角丸四角形 319"/>
          <p:cNvSpPr/>
          <p:nvPr/>
        </p:nvSpPr>
        <p:spPr>
          <a:xfrm>
            <a:off x="188419" y="5806649"/>
            <a:ext cx="1092173" cy="225493"/>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1100" b="1" dirty="0">
              <a:solidFill>
                <a:schemeClr val="bg1"/>
              </a:solidFill>
              <a:latin typeface="+mj-ea"/>
            </a:endParaRPr>
          </a:p>
        </p:txBody>
      </p:sp>
      <p:sp>
        <p:nvSpPr>
          <p:cNvPr id="321" name="角丸四角形 320"/>
          <p:cNvSpPr/>
          <p:nvPr/>
        </p:nvSpPr>
        <p:spPr>
          <a:xfrm>
            <a:off x="7779147" y="3354578"/>
            <a:ext cx="1092172" cy="216714"/>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b="1" dirty="0">
              <a:solidFill>
                <a:schemeClr val="bg1"/>
              </a:solidFill>
              <a:latin typeface="+mj-ea"/>
            </a:endParaRPr>
          </a:p>
        </p:txBody>
      </p:sp>
      <p:sp>
        <p:nvSpPr>
          <p:cNvPr id="322" name="角丸四角形 321"/>
          <p:cNvSpPr/>
          <p:nvPr/>
        </p:nvSpPr>
        <p:spPr>
          <a:xfrm>
            <a:off x="7779146" y="4494622"/>
            <a:ext cx="1092173" cy="196801"/>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b="1" dirty="0">
              <a:solidFill>
                <a:schemeClr val="bg1"/>
              </a:solidFill>
              <a:latin typeface="+mj-ea"/>
            </a:endParaRPr>
          </a:p>
        </p:txBody>
      </p:sp>
      <p:sp>
        <p:nvSpPr>
          <p:cNvPr id="323" name="角丸四角形 322"/>
          <p:cNvSpPr/>
          <p:nvPr/>
        </p:nvSpPr>
        <p:spPr>
          <a:xfrm>
            <a:off x="7779146" y="5779625"/>
            <a:ext cx="1092173" cy="225493"/>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endParaRPr lang="en-US" altLang="ja-JP" sz="1100" b="1" dirty="0">
              <a:solidFill>
                <a:schemeClr val="bg1"/>
              </a:solidFill>
              <a:latin typeface="+mj-ea"/>
            </a:endParaRPr>
          </a:p>
        </p:txBody>
      </p:sp>
      <p:sp>
        <p:nvSpPr>
          <p:cNvPr id="72" name="正方形/長方形 71"/>
          <p:cNvSpPr/>
          <p:nvPr/>
        </p:nvSpPr>
        <p:spPr>
          <a:xfrm>
            <a:off x="1500997" y="1863587"/>
            <a:ext cx="8122046" cy="6837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mn-ea"/>
              </a:rPr>
              <a:t>様式１</a:t>
            </a:r>
            <a:r>
              <a:rPr lang="ja-JP" altLang="ja-JP" sz="1200" dirty="0">
                <a:solidFill>
                  <a:srgbClr val="FF0000"/>
                </a:solidFill>
                <a:latin typeface="+mn-ea"/>
              </a:rPr>
              <a:t>企画提案書（全体概要）</a:t>
            </a:r>
            <a:r>
              <a:rPr lang="ja-JP" altLang="en-US" sz="1200" dirty="0">
                <a:solidFill>
                  <a:srgbClr val="FF0000"/>
                </a:solidFill>
                <a:latin typeface="+mn-ea"/>
              </a:rPr>
              <a:t>の「克服すべき地域課題（問題点）」、「地域課題解決に資する</a:t>
            </a:r>
            <a:r>
              <a:rPr lang="en-US" altLang="ja-JP" sz="1200" dirty="0" err="1">
                <a:solidFill>
                  <a:srgbClr val="FF0000"/>
                </a:solidFill>
                <a:latin typeface="+mn-ea"/>
              </a:rPr>
              <a:t>IoT</a:t>
            </a:r>
            <a:r>
              <a:rPr lang="ja-JP" altLang="en-US" sz="1200" dirty="0" smtClean="0">
                <a:solidFill>
                  <a:srgbClr val="FF0000"/>
                </a:solidFill>
                <a:latin typeface="+mn-ea"/>
              </a:rPr>
              <a:t>サービス」、「</a:t>
            </a:r>
            <a:r>
              <a:rPr lang="ja-JP" altLang="en-US" sz="1200" dirty="0">
                <a:solidFill>
                  <a:srgbClr val="FF0000"/>
                </a:solidFill>
                <a:latin typeface="+mn-ea"/>
              </a:rPr>
              <a:t>実証</a:t>
            </a:r>
            <a:r>
              <a:rPr lang="ja-JP" altLang="en-US" sz="1200" dirty="0" smtClean="0">
                <a:solidFill>
                  <a:srgbClr val="FF0000"/>
                </a:solidFill>
                <a:latin typeface="+mn-ea"/>
              </a:rPr>
              <a:t>成果（</a:t>
            </a:r>
            <a:r>
              <a:rPr lang="en-US" altLang="ja-JP" sz="1200" dirty="0" smtClean="0">
                <a:solidFill>
                  <a:srgbClr val="FF0000"/>
                </a:solidFill>
                <a:latin typeface="+mn-ea"/>
              </a:rPr>
              <a:t>KPI</a:t>
            </a:r>
            <a:r>
              <a:rPr lang="ja-JP" altLang="en-US" sz="1200" dirty="0" smtClean="0">
                <a:solidFill>
                  <a:srgbClr val="FF0000"/>
                </a:solidFill>
                <a:latin typeface="+mn-ea"/>
              </a:rPr>
              <a:t>）」 の内容を</a:t>
            </a:r>
            <a:r>
              <a:rPr lang="ja-JP" altLang="en-US" sz="1200" dirty="0">
                <a:solidFill>
                  <a:srgbClr val="FF0000"/>
                </a:solidFill>
                <a:latin typeface="+mn-ea"/>
              </a:rPr>
              <a:t>踏まえ</a:t>
            </a:r>
            <a:r>
              <a:rPr lang="ja-JP" altLang="en-US" sz="1200" dirty="0" smtClean="0">
                <a:solidFill>
                  <a:srgbClr val="FF0000"/>
                </a:solidFill>
                <a:latin typeface="+mn-ea"/>
              </a:rPr>
              <a:t>、事業全体の概要を</a:t>
            </a:r>
            <a:r>
              <a:rPr lang="en-US" altLang="ja-JP" sz="1200" dirty="0" smtClean="0">
                <a:solidFill>
                  <a:srgbClr val="FF0000"/>
                </a:solidFill>
                <a:latin typeface="+mn-ea"/>
              </a:rPr>
              <a:t>300</a:t>
            </a:r>
            <a:r>
              <a:rPr lang="ja-JP" altLang="en-US" sz="1200" dirty="0" smtClean="0">
                <a:solidFill>
                  <a:srgbClr val="FF0000"/>
                </a:solidFill>
                <a:latin typeface="+mn-ea"/>
              </a:rPr>
              <a:t>字以内で記載してください。</a:t>
            </a:r>
            <a:endParaRPr lang="en-US" altLang="ja-JP" sz="1200" dirty="0">
              <a:solidFill>
                <a:srgbClr val="FF0000"/>
              </a:solidFill>
              <a:latin typeface="+mn-ea"/>
            </a:endParaRPr>
          </a:p>
        </p:txBody>
      </p:sp>
      <p:sp>
        <p:nvSpPr>
          <p:cNvPr id="73" name="正方形/長方形 72"/>
          <p:cNvSpPr/>
          <p:nvPr/>
        </p:nvSpPr>
        <p:spPr>
          <a:xfrm>
            <a:off x="1504777" y="909299"/>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200" dirty="0">
                <a:solidFill>
                  <a:srgbClr val="FF0000"/>
                </a:solidFill>
                <a:latin typeface="+mn-ea"/>
              </a:rPr>
              <a:t>○○、○○・・・　</a:t>
            </a:r>
            <a:r>
              <a:rPr lang="en-US" altLang="ja-JP" sz="1200" dirty="0">
                <a:solidFill>
                  <a:srgbClr val="FF0000"/>
                </a:solidFill>
                <a:latin typeface="+mn-ea"/>
              </a:rPr>
              <a:t>※</a:t>
            </a:r>
            <a:r>
              <a:rPr lang="ja-JP" altLang="en-US" sz="1200" dirty="0">
                <a:solidFill>
                  <a:srgbClr val="FF0000"/>
                </a:solidFill>
                <a:latin typeface="+mn-ea"/>
              </a:rPr>
              <a:t>代表提案者を含む、すべての機関について</a:t>
            </a:r>
            <a:r>
              <a:rPr lang="ja-JP" altLang="en-US" sz="1200" dirty="0" smtClean="0">
                <a:solidFill>
                  <a:srgbClr val="FF0000"/>
                </a:solidFill>
                <a:latin typeface="+mn-ea"/>
              </a:rPr>
              <a:t>記載</a:t>
            </a:r>
            <a:r>
              <a:rPr lang="ja-JP" altLang="en-US" sz="1200" dirty="0">
                <a:solidFill>
                  <a:srgbClr val="FF0000"/>
                </a:solidFill>
                <a:latin typeface="ＭＳ Ｐゴシック" panose="020B0600070205080204" pitchFamily="50" charset="-128"/>
              </a:rPr>
              <a:t>してください。代表提案団体名に下線を引くこと</a:t>
            </a:r>
            <a:r>
              <a:rPr lang="ja-JP" altLang="en-US" sz="1200" dirty="0" smtClean="0">
                <a:solidFill>
                  <a:srgbClr val="FF0000"/>
                </a:solidFill>
                <a:latin typeface="ＭＳ Ｐゴシック" panose="020B0600070205080204" pitchFamily="50" charset="-128"/>
              </a:rPr>
              <a:t>。</a:t>
            </a:r>
            <a:endParaRPr lang="ja-JP" altLang="en-US" sz="1200" dirty="0">
              <a:solidFill>
                <a:srgbClr val="FF0000"/>
              </a:solidFill>
              <a:latin typeface="ＭＳ Ｐゴシック" panose="020B0600070205080204" pitchFamily="50" charset="-128"/>
            </a:endParaRPr>
          </a:p>
        </p:txBody>
      </p:sp>
      <p:sp>
        <p:nvSpPr>
          <p:cNvPr id="74" name="正方形/長方形 73"/>
          <p:cNvSpPr/>
          <p:nvPr/>
        </p:nvSpPr>
        <p:spPr>
          <a:xfrm>
            <a:off x="188419" y="65453"/>
            <a:ext cx="3123815" cy="3079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gn="ctr"/>
            <a:r>
              <a:rPr lang="ja-JP" altLang="en-US" sz="1200" dirty="0" smtClean="0">
                <a:solidFill>
                  <a:srgbClr val="FF0000"/>
                </a:solidFill>
                <a:latin typeface="+mj-ea"/>
                <a:ea typeface="+mj-ea"/>
              </a:rPr>
              <a:t>代表</a:t>
            </a:r>
            <a:r>
              <a:rPr lang="ja-JP" altLang="en-US" sz="1200" dirty="0">
                <a:solidFill>
                  <a:srgbClr val="FF0000"/>
                </a:solidFill>
                <a:latin typeface="+mj-ea"/>
                <a:ea typeface="+mj-ea"/>
              </a:rPr>
              <a:t>提案者一社のみ記載して</a:t>
            </a:r>
            <a:r>
              <a:rPr lang="ja-JP" altLang="en-US" sz="1200" dirty="0" smtClean="0">
                <a:solidFill>
                  <a:srgbClr val="FF0000"/>
                </a:solidFill>
                <a:latin typeface="+mj-ea"/>
                <a:ea typeface="+mj-ea"/>
              </a:rPr>
              <a:t>ください</a:t>
            </a:r>
            <a:endParaRPr lang="en-US" altLang="ja-JP" sz="1200" dirty="0">
              <a:solidFill>
                <a:srgbClr val="FF0000"/>
              </a:solidFill>
              <a:latin typeface="+mj-ea"/>
              <a:ea typeface="+mj-ea"/>
            </a:endParaRPr>
          </a:p>
        </p:txBody>
      </p:sp>
      <p:sp>
        <p:nvSpPr>
          <p:cNvPr id="78" name="正方形/長方形 77"/>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79" name="正方形/長方形 78"/>
          <p:cNvSpPr/>
          <p:nvPr/>
        </p:nvSpPr>
        <p:spPr>
          <a:xfrm>
            <a:off x="2211736" y="3915532"/>
            <a:ext cx="5402291" cy="211661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rgbClr val="FF0000"/>
                </a:solidFill>
                <a:latin typeface="+mn-ea"/>
              </a:rPr>
              <a:t>左記青枠</a:t>
            </a:r>
            <a:r>
              <a:rPr lang="ja-JP" altLang="en-US" sz="1200" dirty="0">
                <a:solidFill>
                  <a:srgbClr val="FF0000"/>
                </a:solidFill>
                <a:latin typeface="+mn-ea"/>
              </a:rPr>
              <a:t>：</a:t>
            </a:r>
            <a:r>
              <a:rPr lang="ja-JP" altLang="en-US" sz="1200" dirty="0" smtClean="0">
                <a:solidFill>
                  <a:srgbClr val="FF0000"/>
                </a:solidFill>
                <a:latin typeface="+mn-ea"/>
              </a:rPr>
              <a:t>地域課題（問題点）と右記橙枠：実証成果（</a:t>
            </a:r>
            <a:r>
              <a:rPr lang="en-US" altLang="ja-JP" sz="1200" dirty="0" smtClean="0">
                <a:solidFill>
                  <a:srgbClr val="FF0000"/>
                </a:solidFill>
                <a:latin typeface="+mn-ea"/>
              </a:rPr>
              <a:t>KPI</a:t>
            </a:r>
            <a:r>
              <a:rPr lang="ja-JP" altLang="en-US" sz="1200" dirty="0" smtClean="0">
                <a:solidFill>
                  <a:srgbClr val="FF0000"/>
                </a:solidFill>
                <a:latin typeface="+mn-ea"/>
              </a:rPr>
              <a:t>）は、様式１</a:t>
            </a:r>
            <a:r>
              <a:rPr lang="ja-JP" altLang="ja-JP" sz="1200" dirty="0" smtClean="0">
                <a:solidFill>
                  <a:srgbClr val="FF0000"/>
                </a:solidFill>
                <a:latin typeface="+mn-ea"/>
              </a:rPr>
              <a:t>企画</a:t>
            </a:r>
            <a:r>
              <a:rPr lang="ja-JP" altLang="ja-JP" sz="1200" dirty="0">
                <a:solidFill>
                  <a:srgbClr val="FF0000"/>
                </a:solidFill>
                <a:latin typeface="+mn-ea"/>
              </a:rPr>
              <a:t>提案書（全体概要</a:t>
            </a:r>
            <a:r>
              <a:rPr lang="ja-JP" altLang="ja-JP" sz="1200" dirty="0" smtClean="0">
                <a:solidFill>
                  <a:srgbClr val="FF0000"/>
                </a:solidFill>
                <a:latin typeface="+mn-ea"/>
              </a:rPr>
              <a:t>）</a:t>
            </a:r>
            <a:r>
              <a:rPr lang="ja-JP" altLang="en-US" sz="1200" dirty="0">
                <a:solidFill>
                  <a:srgbClr val="FF0000"/>
                </a:solidFill>
                <a:latin typeface="+mn-ea"/>
              </a:rPr>
              <a:t>の「克服すべき地域課題（問題点）</a:t>
            </a:r>
            <a:r>
              <a:rPr lang="ja-JP" altLang="en-US" sz="1200" dirty="0" smtClean="0">
                <a:solidFill>
                  <a:srgbClr val="FF0000"/>
                </a:solidFill>
                <a:latin typeface="+mn-ea"/>
              </a:rPr>
              <a:t>」と「</a:t>
            </a:r>
            <a:r>
              <a:rPr lang="ja-JP" altLang="en-US" sz="1200" dirty="0">
                <a:solidFill>
                  <a:srgbClr val="FF0000"/>
                </a:solidFill>
                <a:latin typeface="+mn-ea"/>
              </a:rPr>
              <a:t>実証</a:t>
            </a:r>
            <a:r>
              <a:rPr lang="ja-JP" altLang="en-US" sz="1200" dirty="0" smtClean="0">
                <a:solidFill>
                  <a:srgbClr val="FF0000"/>
                </a:solidFill>
                <a:latin typeface="+mn-ea"/>
              </a:rPr>
              <a:t>成果（</a:t>
            </a:r>
            <a:r>
              <a:rPr lang="en-US" altLang="ja-JP" sz="1200" dirty="0" smtClean="0">
                <a:solidFill>
                  <a:srgbClr val="FF0000"/>
                </a:solidFill>
                <a:latin typeface="+mn-ea"/>
              </a:rPr>
              <a:t>KPI</a:t>
            </a:r>
            <a:r>
              <a:rPr lang="ja-JP" altLang="en-US" sz="1200" dirty="0" smtClean="0">
                <a:solidFill>
                  <a:srgbClr val="FF0000"/>
                </a:solidFill>
                <a:latin typeface="+mn-ea"/>
              </a:rPr>
              <a:t>）」</a:t>
            </a:r>
            <a:r>
              <a:rPr lang="ja-JP" altLang="en-US" sz="1200" dirty="0">
                <a:solidFill>
                  <a:srgbClr val="FF0000"/>
                </a:solidFill>
                <a:latin typeface="+mn-ea"/>
              </a:rPr>
              <a:t>に</a:t>
            </a:r>
            <a:r>
              <a:rPr lang="ja-JP" altLang="en-US" sz="1200" dirty="0" smtClean="0">
                <a:solidFill>
                  <a:srgbClr val="FF0000"/>
                </a:solidFill>
                <a:latin typeface="+mn-ea"/>
              </a:rPr>
              <a:t>対応する形で、問題</a:t>
            </a:r>
            <a:r>
              <a:rPr lang="ja-JP" altLang="en-US" sz="1200" dirty="0">
                <a:solidFill>
                  <a:srgbClr val="FF0000"/>
                </a:solidFill>
                <a:latin typeface="+mn-ea"/>
              </a:rPr>
              <a:t>解決による「</a:t>
            </a:r>
            <a:r>
              <a:rPr lang="en-US" altLang="ja-JP" sz="1200" dirty="0">
                <a:solidFill>
                  <a:srgbClr val="FF0000"/>
                </a:solidFill>
                <a:latin typeface="+mn-ea"/>
              </a:rPr>
              <a:t>Before</a:t>
            </a:r>
            <a:r>
              <a:rPr lang="ja-JP" altLang="en-US" sz="1200" dirty="0">
                <a:solidFill>
                  <a:srgbClr val="FF0000"/>
                </a:solidFill>
                <a:latin typeface="+mn-ea"/>
              </a:rPr>
              <a:t>⇒</a:t>
            </a:r>
            <a:r>
              <a:rPr lang="en-US" altLang="ja-JP" sz="1200" dirty="0">
                <a:solidFill>
                  <a:srgbClr val="FF0000"/>
                </a:solidFill>
                <a:latin typeface="+mn-ea"/>
              </a:rPr>
              <a:t>After</a:t>
            </a:r>
            <a:r>
              <a:rPr lang="ja-JP" altLang="en-US" sz="1200" dirty="0">
                <a:solidFill>
                  <a:srgbClr val="FF0000"/>
                </a:solidFill>
                <a:latin typeface="+mn-ea"/>
              </a:rPr>
              <a:t>」が明示されるよう各種データの提示等、定量的</a:t>
            </a:r>
            <a:r>
              <a:rPr lang="ja-JP" altLang="en-US" sz="1200" dirty="0" smtClean="0">
                <a:solidFill>
                  <a:srgbClr val="FF0000"/>
                </a:solidFill>
                <a:latin typeface="+mn-ea"/>
              </a:rPr>
              <a:t>に記載</a:t>
            </a:r>
            <a:r>
              <a:rPr lang="ja-JP" altLang="en-US" sz="1200" dirty="0">
                <a:solidFill>
                  <a:srgbClr val="FF0000"/>
                </a:solidFill>
                <a:latin typeface="+mn-ea"/>
              </a:rPr>
              <a:t>してください</a:t>
            </a:r>
            <a:r>
              <a:rPr lang="ja-JP" altLang="en-US" sz="1200" dirty="0" smtClean="0">
                <a:solidFill>
                  <a:srgbClr val="FF0000"/>
                </a:solidFill>
                <a:latin typeface="+mn-ea"/>
              </a:rPr>
              <a:t>。</a:t>
            </a:r>
            <a:endParaRPr lang="en-US" altLang="ja-JP" sz="1200" dirty="0" smtClean="0">
              <a:solidFill>
                <a:srgbClr val="FF0000"/>
              </a:solidFill>
              <a:latin typeface="+mn-ea"/>
            </a:endParaRPr>
          </a:p>
          <a:p>
            <a:endParaRPr lang="en-US" altLang="ja-JP" sz="1200" dirty="0">
              <a:solidFill>
                <a:srgbClr val="FF0000"/>
              </a:solidFill>
              <a:latin typeface="+mn-ea"/>
            </a:endParaRPr>
          </a:p>
          <a:p>
            <a:r>
              <a:rPr lang="ja-JP" altLang="en-US" sz="1200" dirty="0">
                <a:solidFill>
                  <a:srgbClr val="FF0000"/>
                </a:solidFill>
                <a:latin typeface="+mn-ea"/>
              </a:rPr>
              <a:t>「地域課題解決に資する</a:t>
            </a:r>
            <a:r>
              <a:rPr lang="en-US" altLang="ja-JP" sz="1200" dirty="0" err="1">
                <a:solidFill>
                  <a:srgbClr val="FF0000"/>
                </a:solidFill>
                <a:latin typeface="+mn-ea"/>
              </a:rPr>
              <a:t>IoT</a:t>
            </a:r>
            <a:r>
              <a:rPr lang="ja-JP" altLang="en-US" sz="1200" dirty="0">
                <a:solidFill>
                  <a:srgbClr val="FF0000"/>
                </a:solidFill>
                <a:latin typeface="+mn-ea"/>
              </a:rPr>
              <a:t>サービス」</a:t>
            </a:r>
            <a:r>
              <a:rPr lang="ja-JP" altLang="en-US" sz="1200" dirty="0" smtClean="0">
                <a:solidFill>
                  <a:srgbClr val="FF0000"/>
                </a:solidFill>
                <a:latin typeface="+mn-ea"/>
              </a:rPr>
              <a:t>欄に</a:t>
            </a:r>
            <a:r>
              <a:rPr lang="ja-JP" altLang="en-US" sz="1200" dirty="0">
                <a:solidFill>
                  <a:srgbClr val="FF0000"/>
                </a:solidFill>
                <a:latin typeface="+mn-ea"/>
              </a:rPr>
              <a:t>は、様式１</a:t>
            </a:r>
            <a:r>
              <a:rPr lang="ja-JP" altLang="ja-JP" sz="1200" dirty="0">
                <a:solidFill>
                  <a:srgbClr val="FF0000"/>
                </a:solidFill>
                <a:latin typeface="+mn-ea"/>
              </a:rPr>
              <a:t>企画提案書（全体概要）</a:t>
            </a:r>
            <a:r>
              <a:rPr lang="ja-JP" altLang="en-US" sz="1200" dirty="0">
                <a:solidFill>
                  <a:srgbClr val="FF0000"/>
                </a:solidFill>
                <a:latin typeface="+mn-ea"/>
              </a:rPr>
              <a:t>の</a:t>
            </a:r>
            <a:r>
              <a:rPr lang="ja-JP" altLang="en-US" sz="1200" dirty="0" smtClean="0">
                <a:solidFill>
                  <a:srgbClr val="FF0000"/>
                </a:solidFill>
                <a:latin typeface="+mn-ea"/>
              </a:rPr>
              <a:t>「</a:t>
            </a:r>
            <a:r>
              <a:rPr lang="ja-JP" altLang="en-US" sz="1200" dirty="0">
                <a:solidFill>
                  <a:srgbClr val="FF0000"/>
                </a:solidFill>
                <a:latin typeface="+mn-ea"/>
              </a:rPr>
              <a:t>地域課題解決に資する</a:t>
            </a:r>
            <a:r>
              <a:rPr lang="en-US" altLang="ja-JP" sz="1200" dirty="0" err="1">
                <a:solidFill>
                  <a:srgbClr val="FF0000"/>
                </a:solidFill>
                <a:latin typeface="+mn-ea"/>
              </a:rPr>
              <a:t>IoT</a:t>
            </a:r>
            <a:r>
              <a:rPr lang="ja-JP" altLang="en-US" sz="1200" dirty="0">
                <a:solidFill>
                  <a:srgbClr val="FF0000"/>
                </a:solidFill>
                <a:latin typeface="+mn-ea"/>
              </a:rPr>
              <a:t>サービス</a:t>
            </a:r>
            <a:r>
              <a:rPr lang="ja-JP" altLang="en-US" sz="1200" dirty="0" smtClean="0">
                <a:solidFill>
                  <a:srgbClr val="FF0000"/>
                </a:solidFill>
                <a:latin typeface="+mn-ea"/>
              </a:rPr>
              <a:t>」 に対応する形で、事業のイメージを</a:t>
            </a:r>
            <a:r>
              <a:rPr lang="ja-JP" altLang="en-US" sz="1200" dirty="0">
                <a:solidFill>
                  <a:srgbClr val="FF0000"/>
                </a:solidFill>
                <a:latin typeface="+mn-ea"/>
              </a:rPr>
              <a:t>示すポンチ絵を記載してください</a:t>
            </a:r>
            <a:r>
              <a:rPr lang="ja-JP" altLang="en-US" sz="1200" dirty="0" smtClean="0">
                <a:solidFill>
                  <a:srgbClr val="FF0000"/>
                </a:solidFill>
                <a:latin typeface="+mn-ea"/>
              </a:rPr>
              <a:t>。</a:t>
            </a:r>
            <a:endParaRPr lang="en-US" altLang="ja-JP" sz="1200" dirty="0" smtClean="0">
              <a:solidFill>
                <a:srgbClr val="FF0000"/>
              </a:solidFill>
              <a:latin typeface="+mn-ea"/>
            </a:endParaRPr>
          </a:p>
          <a:p>
            <a:endParaRPr lang="en-US" altLang="ja-JP" sz="1200" dirty="0">
              <a:solidFill>
                <a:srgbClr val="FF0000"/>
              </a:solidFill>
              <a:latin typeface="+mn-ea"/>
            </a:endParaRPr>
          </a:p>
          <a:p>
            <a:r>
              <a:rPr lang="ja-JP" altLang="en-US" sz="1200" dirty="0" smtClean="0">
                <a:solidFill>
                  <a:srgbClr val="FF0000"/>
                </a:solidFill>
              </a:rPr>
              <a:t>「</a:t>
            </a:r>
            <a:r>
              <a:rPr lang="ja-JP" altLang="ja-JP" sz="1200" dirty="0" smtClean="0">
                <a:solidFill>
                  <a:srgbClr val="FF0000"/>
                </a:solidFill>
              </a:rPr>
              <a:t>どの</a:t>
            </a:r>
            <a:r>
              <a:rPr lang="ja-JP" altLang="ja-JP" sz="1200" dirty="0">
                <a:solidFill>
                  <a:srgbClr val="FF0000"/>
                </a:solidFill>
              </a:rPr>
              <a:t>ようなセンサーで、どうようなデータを収集し、どのように分析・活用する</a:t>
            </a:r>
            <a:r>
              <a:rPr lang="ja-JP" altLang="ja-JP" sz="1200" dirty="0" smtClean="0">
                <a:solidFill>
                  <a:srgbClr val="FF0000"/>
                </a:solidFill>
              </a:rPr>
              <a:t>か</a:t>
            </a:r>
            <a:r>
              <a:rPr lang="ja-JP" altLang="en-US" sz="1200" dirty="0">
                <a:solidFill>
                  <a:srgbClr val="FF0000"/>
                </a:solidFill>
              </a:rPr>
              <a:t>」</a:t>
            </a:r>
            <a:r>
              <a:rPr lang="ja-JP" altLang="en-US" sz="1200" dirty="0" smtClean="0">
                <a:solidFill>
                  <a:srgbClr val="FF0000"/>
                </a:solidFill>
              </a:rPr>
              <a:t>が分かるように</a:t>
            </a:r>
            <a:r>
              <a:rPr lang="ja-JP" altLang="ja-JP" sz="1200" dirty="0" smtClean="0">
                <a:solidFill>
                  <a:srgbClr val="FF0000"/>
                </a:solidFill>
              </a:rPr>
              <a:t>具体的に</a:t>
            </a:r>
            <a:r>
              <a:rPr lang="ja-JP" altLang="en-US" sz="1200" dirty="0" smtClean="0">
                <a:solidFill>
                  <a:srgbClr val="FF0000"/>
                </a:solidFill>
              </a:rPr>
              <a:t>記載してください。</a:t>
            </a:r>
            <a:endParaRPr lang="ja-JP" altLang="ja-JP" sz="1200" dirty="0">
              <a:solidFill>
                <a:srgbClr val="FF0000"/>
              </a:solidFill>
            </a:endParaRPr>
          </a:p>
        </p:txBody>
      </p:sp>
      <p:sp>
        <p:nvSpPr>
          <p:cNvPr id="24" name="正方形/長方形 23"/>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endParaRPr kumimoji="1" lang="ja-JP" altLang="en-US" sz="1200" dirty="0">
              <a:solidFill>
                <a:schemeClr val="tx1"/>
              </a:solidFill>
            </a:endParaRPr>
          </a:p>
        </p:txBody>
      </p:sp>
      <p:sp>
        <p:nvSpPr>
          <p:cNvPr id="28" name="テキスト ボックス 27"/>
          <p:cNvSpPr txBox="1"/>
          <p:nvPr/>
        </p:nvSpPr>
        <p:spPr>
          <a:xfrm>
            <a:off x="6074883" y="6439110"/>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29" name="正方形/長方形 28"/>
          <p:cNvSpPr/>
          <p:nvPr/>
        </p:nvSpPr>
        <p:spPr>
          <a:xfrm>
            <a:off x="1504777" y="1174377"/>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200" dirty="0">
                <a:solidFill>
                  <a:srgbClr val="FF0000"/>
                </a:solidFill>
                <a:latin typeface="ＭＳ Ｐゴシック" panose="020B0600070205080204" pitchFamily="50" charset="-128"/>
              </a:rPr>
              <a:t>実施要領２（３）のア～キに</a:t>
            </a:r>
            <a:r>
              <a:rPr lang="ja-JP" altLang="en-US" sz="1200" dirty="0" smtClean="0">
                <a:solidFill>
                  <a:srgbClr val="FF0000"/>
                </a:solidFill>
                <a:latin typeface="ＭＳ Ｐゴシック" panose="020B0600070205080204" pitchFamily="50" charset="-128"/>
              </a:rPr>
              <a:t>示す分野を選択してください。複数</a:t>
            </a:r>
            <a:r>
              <a:rPr lang="ja-JP" altLang="en-US" sz="1200" dirty="0">
                <a:solidFill>
                  <a:srgbClr val="FF0000"/>
                </a:solidFill>
                <a:latin typeface="ＭＳ Ｐゴシック" panose="020B0600070205080204" pitchFamily="50" charset="-128"/>
              </a:rPr>
              <a:t>分野を対象と</a:t>
            </a:r>
            <a:r>
              <a:rPr lang="ja-JP" altLang="en-US" sz="1200" dirty="0" smtClean="0">
                <a:solidFill>
                  <a:srgbClr val="FF0000"/>
                </a:solidFill>
                <a:latin typeface="ＭＳ Ｐゴシック" panose="020B0600070205080204" pitchFamily="50" charset="-128"/>
              </a:rPr>
              <a:t>する場合</a:t>
            </a:r>
            <a:r>
              <a:rPr lang="ja-JP" altLang="en-US" sz="1200" dirty="0">
                <a:solidFill>
                  <a:srgbClr val="FF0000"/>
                </a:solidFill>
                <a:latin typeface="ＭＳ Ｐゴシック" panose="020B0600070205080204" pitchFamily="50" charset="-128"/>
              </a:rPr>
              <a:t>は主たる対象</a:t>
            </a:r>
            <a:r>
              <a:rPr lang="ja-JP" altLang="en-US" sz="1200" dirty="0" smtClean="0">
                <a:solidFill>
                  <a:srgbClr val="FF0000"/>
                </a:solidFill>
                <a:latin typeface="ＭＳ Ｐゴシック" panose="020B0600070205080204" pitchFamily="50" charset="-128"/>
              </a:rPr>
              <a:t>分野</a:t>
            </a:r>
            <a:r>
              <a:rPr lang="ja-JP" altLang="en-US" sz="1200" dirty="0">
                <a:solidFill>
                  <a:srgbClr val="FF0000"/>
                </a:solidFill>
                <a:latin typeface="ＭＳ Ｐゴシック" panose="020B0600070205080204" pitchFamily="50" charset="-128"/>
              </a:rPr>
              <a:t>に</a:t>
            </a:r>
            <a:r>
              <a:rPr lang="ja-JP" altLang="en-US" sz="1200" dirty="0" smtClean="0">
                <a:solidFill>
                  <a:srgbClr val="FF0000"/>
                </a:solidFill>
                <a:latin typeface="ＭＳ Ｐゴシック" panose="020B0600070205080204" pitchFamily="50" charset="-128"/>
              </a:rPr>
              <a:t>下線</a:t>
            </a:r>
            <a:r>
              <a:rPr lang="ja-JP" altLang="en-US" sz="1200" dirty="0">
                <a:solidFill>
                  <a:srgbClr val="FF0000"/>
                </a:solidFill>
                <a:latin typeface="ＭＳ Ｐゴシック" panose="020B0600070205080204" pitchFamily="50" charset="-128"/>
              </a:rPr>
              <a:t>を付すこと。</a:t>
            </a:r>
          </a:p>
        </p:txBody>
      </p:sp>
      <p:sp>
        <p:nvSpPr>
          <p:cNvPr id="30" name="正方形/長方形 29"/>
          <p:cNvSpPr/>
          <p:nvPr/>
        </p:nvSpPr>
        <p:spPr>
          <a:xfrm>
            <a:off x="1504777" y="1446988"/>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ja-JP" sz="1200" dirty="0">
                <a:solidFill>
                  <a:srgbClr val="FF0000"/>
                </a:solidFill>
              </a:rPr>
              <a:t>「○○県○○市」等と</a:t>
            </a:r>
            <a:r>
              <a:rPr lang="ja-JP" altLang="ja-JP" sz="1200" dirty="0" smtClean="0">
                <a:solidFill>
                  <a:srgbClr val="FF0000"/>
                </a:solidFill>
              </a:rPr>
              <a:t>記載</a:t>
            </a:r>
            <a:r>
              <a:rPr lang="ja-JP" altLang="en-US" sz="1200" dirty="0">
                <a:solidFill>
                  <a:srgbClr val="FF0000"/>
                </a:solidFill>
              </a:rPr>
              <a:t>してください</a:t>
            </a:r>
            <a:r>
              <a:rPr lang="ja-JP" altLang="ja-JP" sz="1200" dirty="0" smtClean="0">
                <a:solidFill>
                  <a:srgbClr val="FF0000"/>
                </a:solidFill>
              </a:rPr>
              <a:t>（</a:t>
            </a:r>
            <a:r>
              <a:rPr lang="ja-JP" altLang="ja-JP" sz="1200" dirty="0">
                <a:solidFill>
                  <a:srgbClr val="FF0000"/>
                </a:solidFill>
              </a:rPr>
              <a:t>さらに地区が特定可能な場合は、詳細に記載）。</a:t>
            </a:r>
            <a:endParaRPr lang="ja-JP" altLang="en-US" sz="1200" dirty="0">
              <a:solidFill>
                <a:srgbClr val="FF0000"/>
              </a:solidFill>
              <a:latin typeface="ＭＳ Ｐゴシック" panose="020B0600070205080204" pitchFamily="50" charset="-128"/>
            </a:endParaRPr>
          </a:p>
        </p:txBody>
      </p:sp>
      <p:sp>
        <p:nvSpPr>
          <p:cNvPr id="32" name="右矢印 31"/>
          <p:cNvSpPr/>
          <p:nvPr/>
        </p:nvSpPr>
        <p:spPr>
          <a:xfrm>
            <a:off x="67108" y="3054728"/>
            <a:ext cx="2164592" cy="238989"/>
          </a:xfrm>
          <a:prstGeom prst="rightArrow">
            <a:avLst>
              <a:gd name="adj1" fmla="val 100000"/>
              <a:gd name="adj2" fmla="val 64101"/>
            </a:avLst>
          </a:prstGeom>
          <a:ln>
            <a:solidFill>
              <a:srgbClr val="FFC000"/>
            </a:solidFill>
          </a:ln>
        </p:spPr>
        <p:style>
          <a:lnRef idx="2">
            <a:schemeClr val="accent6"/>
          </a:lnRef>
          <a:fillRef idx="1">
            <a:schemeClr val="lt1"/>
          </a:fillRef>
          <a:effectRef idx="0">
            <a:schemeClr val="accent6"/>
          </a:effectRef>
          <a:fontRef idx="minor">
            <a:schemeClr val="dk1"/>
          </a:fontRef>
        </p:style>
        <p:txBody>
          <a:bodyPr lIns="0" rIns="0" rtlCol="0" anchor="ctr"/>
          <a:lstStyle/>
          <a:p>
            <a:pPr algn="ctr"/>
            <a:r>
              <a:rPr lang="ja-JP" altLang="en-US" sz="1400" b="1" dirty="0" smtClean="0">
                <a:solidFill>
                  <a:schemeClr val="tx1"/>
                </a:solidFill>
              </a:rPr>
              <a:t>地域課題（問題点）</a:t>
            </a:r>
            <a:endParaRPr kumimoji="1" lang="ja-JP" altLang="en-US" sz="1400" b="1" dirty="0">
              <a:solidFill>
                <a:schemeClr val="tx1"/>
              </a:solidFill>
            </a:endParaRPr>
          </a:p>
        </p:txBody>
      </p:sp>
      <p:sp>
        <p:nvSpPr>
          <p:cNvPr id="33" name="右矢印 32"/>
          <p:cNvSpPr/>
          <p:nvPr/>
        </p:nvSpPr>
        <p:spPr>
          <a:xfrm>
            <a:off x="2231700" y="3043156"/>
            <a:ext cx="5438293" cy="243985"/>
          </a:xfrm>
          <a:prstGeom prst="rightArrow">
            <a:avLst>
              <a:gd name="adj1" fmla="val 100000"/>
              <a:gd name="adj2" fmla="val 68031"/>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solidFill>
                  <a:schemeClr val="tx1"/>
                </a:solidFill>
              </a:rPr>
              <a:t>地域課題解決に資する</a:t>
            </a:r>
            <a:r>
              <a:rPr lang="en-US" altLang="ja-JP" sz="1400" b="1" dirty="0" err="1">
                <a:solidFill>
                  <a:schemeClr val="tx1"/>
                </a:solidFill>
              </a:rPr>
              <a:t>IoT</a:t>
            </a:r>
            <a:r>
              <a:rPr lang="ja-JP" altLang="en-US" sz="1400" b="1" dirty="0">
                <a:solidFill>
                  <a:schemeClr val="tx1"/>
                </a:solidFill>
              </a:rPr>
              <a:t>サービス</a:t>
            </a:r>
            <a:endParaRPr kumimoji="1" lang="ja-JP" altLang="en-US" sz="1400" b="1" dirty="0">
              <a:solidFill>
                <a:schemeClr val="tx1"/>
              </a:solidFill>
            </a:endParaRPr>
          </a:p>
        </p:txBody>
      </p:sp>
      <p:sp>
        <p:nvSpPr>
          <p:cNvPr id="34" name="右矢印 33"/>
          <p:cNvSpPr/>
          <p:nvPr/>
        </p:nvSpPr>
        <p:spPr>
          <a:xfrm>
            <a:off x="7717484" y="3054728"/>
            <a:ext cx="2156837" cy="238989"/>
          </a:xfrm>
          <a:prstGeom prst="rightArrow">
            <a:avLst>
              <a:gd name="adj1" fmla="val 100000"/>
              <a:gd name="adj2" fmla="val 64101"/>
            </a:avLst>
          </a:prstGeom>
          <a:ln>
            <a:solidFill>
              <a:srgbClr val="FFC000"/>
            </a:solidFill>
          </a:ln>
        </p:spPr>
        <p:style>
          <a:lnRef idx="2">
            <a:schemeClr val="accent6"/>
          </a:lnRef>
          <a:fillRef idx="1">
            <a:schemeClr val="lt1"/>
          </a:fillRef>
          <a:effectRef idx="0">
            <a:schemeClr val="accent6"/>
          </a:effectRef>
          <a:fontRef idx="minor">
            <a:schemeClr val="dk1"/>
          </a:fontRef>
        </p:style>
        <p:txBody>
          <a:bodyPr lIns="0" rIns="0" rtlCol="0" anchor="ctr"/>
          <a:lstStyle/>
          <a:p>
            <a:pPr algn="ctr"/>
            <a:r>
              <a:rPr lang="ja-JP" altLang="en-US" sz="1400" b="1" dirty="0">
                <a:solidFill>
                  <a:schemeClr val="tx1"/>
                </a:solidFill>
              </a:rPr>
              <a:t>実証成果</a:t>
            </a:r>
            <a:r>
              <a:rPr lang="ja-JP" altLang="en-US" sz="1400" b="1" dirty="0" smtClean="0">
                <a:solidFill>
                  <a:schemeClr val="tx1"/>
                </a:solidFill>
              </a:rPr>
              <a:t>（</a:t>
            </a:r>
            <a:r>
              <a:rPr lang="en-US" altLang="ja-JP" sz="1400" b="1" dirty="0">
                <a:solidFill>
                  <a:schemeClr val="tx1"/>
                </a:solidFill>
              </a:rPr>
              <a:t>KPI</a:t>
            </a:r>
            <a:r>
              <a:rPr lang="ja-JP" altLang="en-US" sz="1400" b="1" dirty="0">
                <a:solidFill>
                  <a:schemeClr val="tx1"/>
                </a:solidFill>
              </a:rPr>
              <a:t>）</a:t>
            </a:r>
            <a:endParaRPr kumimoji="1" lang="ja-JP" altLang="en-US" sz="1400" b="1" dirty="0">
              <a:solidFill>
                <a:schemeClr val="tx1"/>
              </a:solidFill>
            </a:endParaRPr>
          </a:p>
        </p:txBody>
      </p:sp>
    </p:spTree>
    <p:extLst>
      <p:ext uri="{BB962C8B-B14F-4D97-AF65-F5344CB8AC3E}">
        <p14:creationId xmlns:p14="http://schemas.microsoft.com/office/powerpoint/2010/main" val="3294479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3" name="正方形/長方形 2"/>
          <p:cNvSpPr/>
          <p:nvPr/>
        </p:nvSpPr>
        <p:spPr>
          <a:xfrm>
            <a:off x="-23724" y="728700"/>
            <a:ext cx="9926191" cy="72008"/>
          </a:xfrm>
          <a:prstGeom prst="rect">
            <a:avLst/>
          </a:prstGeom>
        </p:spPr>
        <p:style>
          <a:lnRef idx="0">
            <a:schemeClr val="accent6"/>
          </a:lnRef>
          <a:fillRef idx="3">
            <a:schemeClr val="accent6"/>
          </a:fillRef>
          <a:effectRef idx="3">
            <a:schemeClr val="accent6"/>
          </a:effectRef>
          <a:fontRef idx="minor">
            <a:schemeClr val="lt1"/>
          </a:fontRef>
        </p:style>
        <p:txBody>
          <a:bodyPr lIns="91025" tIns="45512" rIns="91025" bIns="45512" anchor="ctr"/>
          <a:lstStyle/>
          <a:p>
            <a:pPr defTabSz="910287" fontAlgn="auto">
              <a:spcBef>
                <a:spcPts val="0"/>
              </a:spcBef>
              <a:spcAft>
                <a:spcPts val="0"/>
              </a:spcAft>
              <a:defRPr/>
            </a:pPr>
            <a:endParaRPr sz="1800" dirty="0">
              <a:solidFill>
                <a:prstClr val="white"/>
              </a:solidFill>
            </a:endParaRPr>
          </a:p>
        </p:txBody>
      </p:sp>
      <p:sp>
        <p:nvSpPr>
          <p:cNvPr id="12" name="テキスト ボックス 11"/>
          <p:cNvSpPr txBox="1"/>
          <p:nvPr/>
        </p:nvSpPr>
        <p:spPr>
          <a:xfrm>
            <a:off x="2925108" y="2818692"/>
            <a:ext cx="1870208" cy="415498"/>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サービスの名称を記載</a:t>
            </a:r>
            <a:endParaRPr lang="en-US" altLang="ja-JP" sz="1050" dirty="0" smtClean="0">
              <a:solidFill>
                <a:schemeClr val="accent1"/>
              </a:solidFill>
              <a:latin typeface="HGP創英角ｺﾞｼｯｸUB" panose="020B0900000000000000" pitchFamily="50" charset="-128"/>
              <a:ea typeface="HGP創英角ｺﾞｼｯｸUB" panose="020B0900000000000000" pitchFamily="50" charset="-128"/>
            </a:endParaRPr>
          </a:p>
        </p:txBody>
      </p:sp>
      <p:cxnSp>
        <p:nvCxnSpPr>
          <p:cNvPr id="16" name="直線矢印コネクタ 15"/>
          <p:cNvCxnSpPr/>
          <p:nvPr/>
        </p:nvCxnSpPr>
        <p:spPr bwMode="auto">
          <a:xfrm>
            <a:off x="4788425" y="2674778"/>
            <a:ext cx="0" cy="851899"/>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cxnSp>
        <p:nvCxnSpPr>
          <p:cNvPr id="19" name="直線矢印コネクタ 18"/>
          <p:cNvCxnSpPr>
            <a:stCxn id="26" idx="0"/>
          </p:cNvCxnSpPr>
          <p:nvPr/>
        </p:nvCxnSpPr>
        <p:spPr bwMode="auto">
          <a:xfrm flipV="1">
            <a:off x="5019019" y="2683286"/>
            <a:ext cx="0" cy="843391"/>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20" name="テキスト ボックス 19"/>
          <p:cNvSpPr txBox="1"/>
          <p:nvPr/>
        </p:nvSpPr>
        <p:spPr>
          <a:xfrm>
            <a:off x="4860598" y="2734510"/>
            <a:ext cx="2618503"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データ</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の名称を記載</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（バイタルデータ</a:t>
            </a: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気温・室温データ等）</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5" name="Rectangle 315"/>
          <p:cNvSpPr>
            <a:spLocks noChangeArrowheads="1"/>
          </p:cNvSpPr>
          <p:nvPr/>
        </p:nvSpPr>
        <p:spPr bwMode="auto">
          <a:xfrm>
            <a:off x="3873000" y="1612073"/>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smtClean="0">
                <a:solidFill>
                  <a:srgbClr val="000000"/>
                </a:solidFill>
                <a:latin typeface="Arial" charset="0"/>
                <a:ea typeface="HGP創英角ｺﾞｼｯｸUB" panose="020B0900000000000000" pitchFamily="50" charset="-128"/>
              </a:rPr>
              <a:t>ステイクホルダーの名称</a:t>
            </a:r>
            <a:r>
              <a:rPr kumimoji="0" lang="ja-JP" altLang="en-US" sz="1050" kern="0" dirty="0">
                <a:solidFill>
                  <a:srgbClr val="000000"/>
                </a:solidFill>
                <a:latin typeface="Arial" charset="0"/>
                <a:ea typeface="HGP創英角ｺﾞｼｯｸUB" panose="020B0900000000000000" pitchFamily="50" charset="-128"/>
              </a:rPr>
              <a:t>を</a:t>
            </a:r>
            <a:r>
              <a:rPr kumimoji="0" lang="ja-JP" altLang="en-US" sz="1050" kern="0" dirty="0" smtClean="0">
                <a:solidFill>
                  <a:srgbClr val="000000"/>
                </a:solidFill>
                <a:latin typeface="Arial" charset="0"/>
                <a:ea typeface="HGP創英角ｺﾞｼｯｸUB" panose="020B0900000000000000" pitchFamily="50" charset="-128"/>
              </a:rPr>
              <a:t>記載</a:t>
            </a:r>
            <a:endParaRPr kumimoji="0" lang="en-US" altLang="ja-JP" sz="1050" kern="0" dirty="0" smtClean="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smtClean="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smtClean="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役割を記載する</a:t>
            </a:r>
            <a:endParaRPr kumimoji="0" lang="en-US" altLang="ja-JP" sz="1050" b="0" i="0" u="none" strike="noStrike" kern="0" cap="none" spc="0" normalizeH="0" baseline="0" noProof="0" dirty="0">
              <a:ln>
                <a:noFill/>
              </a:ln>
              <a:solidFill>
                <a:srgbClr val="FFFFFF">
                  <a:lumMod val="50000"/>
                </a:srgbClr>
              </a:solidFill>
              <a:effectLst/>
              <a:uLnTx/>
              <a:uFillTx/>
              <a:latin typeface="Arial" charset="0"/>
              <a:ea typeface="HGP創英角ｺﾞｼｯｸUB" panose="020B0900000000000000" pitchFamily="50" charset="-128"/>
            </a:endParaRPr>
          </a:p>
        </p:txBody>
      </p:sp>
      <p:sp>
        <p:nvSpPr>
          <p:cNvPr id="26" name="Rectangle 315"/>
          <p:cNvSpPr>
            <a:spLocks noChangeArrowheads="1"/>
          </p:cNvSpPr>
          <p:nvPr/>
        </p:nvSpPr>
        <p:spPr bwMode="auto">
          <a:xfrm>
            <a:off x="3939019" y="3526677"/>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a:t>
            </a:r>
            <a:r>
              <a:rPr kumimoji="0" lang="ja-JP" altLang="en-US" sz="1050" kern="0" dirty="0" smtClean="0">
                <a:solidFill>
                  <a:srgbClr val="000000"/>
                </a:solidFill>
                <a:latin typeface="Arial" charset="0"/>
                <a:ea typeface="HGP創英角ｺﾞｼｯｸUB" panose="020B0900000000000000" pitchFamily="50" charset="-128"/>
              </a:rPr>
              <a:t>名称を記載</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sp>
        <p:nvSpPr>
          <p:cNvPr id="27" name="Rectangle 4"/>
          <p:cNvSpPr>
            <a:spLocks noChangeArrowheads="1"/>
          </p:cNvSpPr>
          <p:nvPr/>
        </p:nvSpPr>
        <p:spPr bwMode="auto">
          <a:xfrm>
            <a:off x="3568892" y="1450642"/>
            <a:ext cx="846489" cy="286466"/>
          </a:xfrm>
          <a:prstGeom prst="roundRect">
            <a:avLst>
              <a:gd name="adj" fmla="val 6394"/>
            </a:avLst>
          </a:prstGeom>
          <a:ln>
            <a:headEnd/>
            <a:tailEnd/>
          </a:ln>
          <a:extLst/>
        </p:spPr>
        <p:style>
          <a:lnRef idx="1">
            <a:schemeClr val="accent2"/>
          </a:lnRef>
          <a:fillRef idx="2">
            <a:schemeClr val="accent2"/>
          </a:fillRef>
          <a:effectRef idx="1">
            <a:schemeClr val="accent2"/>
          </a:effectRef>
          <a:fontRef idx="minor">
            <a:schemeClr val="dk1"/>
          </a:fontRef>
        </p:style>
        <p:txBody>
          <a:bodyPr lIns="0" tIns="0" rIns="0" bIns="0" anchor="ctr"/>
          <a:lstStyle>
            <a:lvl1pPr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1pPr>
            <a:lvl2pPr marL="742950" indent="-28575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2pPr>
            <a:lvl3pPr marL="11430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3pPr>
            <a:lvl4pPr marL="16002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4pPr>
            <a:lvl5pPr marL="20574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5pPr>
            <a:lvl6pPr marL="25146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6pPr>
            <a:lvl7pPr marL="29718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7pPr>
            <a:lvl8pPr marL="34290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8pPr>
            <a:lvl9pPr marL="38862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9pPr>
          </a:lstStyle>
          <a:p>
            <a:pPr marL="0" marR="0" lvl="0" indent="0" algn="ctr" defTabSz="873125" eaLnBrk="0" fontAlgn="base" latinLnBrk="0" hangingPunct="0">
              <a:lnSpc>
                <a:spcPct val="100000"/>
              </a:lnSpc>
              <a:spcBef>
                <a:spcPct val="50000"/>
              </a:spcBef>
              <a:spcAft>
                <a:spcPct val="0"/>
              </a:spcAft>
              <a:buClr>
                <a:srgbClr val="000000"/>
              </a:buClr>
              <a:buSzTx/>
              <a:buFont typeface="Wingdings" pitchFamily="2" charset="2"/>
              <a:buNone/>
              <a:tabLst/>
              <a:defRPr/>
            </a:pPr>
            <a:r>
              <a:rPr lang="ja-JP" altLang="en-US" sz="1050" kern="0" dirty="0">
                <a:solidFill>
                  <a:schemeClr val="accent2"/>
                </a:solidFill>
                <a:latin typeface="Arial" charset="0"/>
              </a:rPr>
              <a:t>事業主体</a:t>
            </a:r>
            <a:endParaRPr lang="en-US" altLang="ja-JP" sz="1050" kern="0" dirty="0">
              <a:solidFill>
                <a:schemeClr val="accent2"/>
              </a:solidFill>
              <a:latin typeface="Arial" charset="0"/>
            </a:endParaRPr>
          </a:p>
        </p:txBody>
      </p:sp>
      <p:sp>
        <p:nvSpPr>
          <p:cNvPr id="49" name="Rectangle 2"/>
          <p:cNvSpPr txBox="1">
            <a:spLocks noChangeArrowheads="1"/>
          </p:cNvSpPr>
          <p:nvPr/>
        </p:nvSpPr>
        <p:spPr bwMode="auto">
          <a:xfrm>
            <a:off x="228600" y="853405"/>
            <a:ext cx="944880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marL="0" marR="0" lvl="0" indent="0" algn="l" defTabSz="863600" rtl="0" eaLnBrk="1" fontAlgn="base" latinLnBrk="0" hangingPunct="1">
              <a:lnSpc>
                <a:spcPct val="100000"/>
              </a:lnSpc>
              <a:spcBef>
                <a:spcPct val="0"/>
              </a:spcBef>
              <a:spcAft>
                <a:spcPct val="0"/>
              </a:spcAft>
              <a:buClrTx/>
              <a:buSzTx/>
              <a:buFontTx/>
              <a:buNone/>
              <a:tabLst/>
              <a:defRPr/>
            </a:pPr>
            <a:r>
              <a:rPr kumimoji="0" lang="ja-JP" altLang="en-US" sz="1800" kern="0" noProof="0" dirty="0">
                <a:solidFill>
                  <a:srgbClr val="000000"/>
                </a:solidFill>
                <a:latin typeface="HGP創英角ｺﾞｼｯｸUB"/>
                <a:ea typeface="HGP創英角ｺﾞｼｯｸUB"/>
              </a:rPr>
              <a:t>スキーム概要</a:t>
            </a:r>
            <a:endParaRPr kumimoji="0" lang="ja-JP" altLang="en-US" sz="1800" b="0" i="0" u="none" strike="noStrike" kern="0" cap="none" spc="0" normalizeH="0" baseline="0" noProof="0" dirty="0">
              <a:ln>
                <a:noFill/>
              </a:ln>
              <a:solidFill>
                <a:srgbClr val="000000"/>
              </a:solidFill>
              <a:effectLst/>
              <a:uLnTx/>
              <a:uFillTx/>
              <a:latin typeface="HGP創英角ｺﾞｼｯｸUB"/>
              <a:ea typeface="HGP創英角ｺﾞｼｯｸUB"/>
              <a:cs typeface="+mj-cs"/>
            </a:endParaRPr>
          </a:p>
        </p:txBody>
      </p:sp>
      <p:cxnSp>
        <p:nvCxnSpPr>
          <p:cNvPr id="50" name="直線コネクタ 49"/>
          <p:cNvCxnSpPr/>
          <p:nvPr/>
        </p:nvCxnSpPr>
        <p:spPr>
          <a:xfrm>
            <a:off x="234950" y="1324075"/>
            <a:ext cx="9442450" cy="0"/>
          </a:xfrm>
          <a:prstGeom prst="line">
            <a:avLst/>
          </a:prstGeom>
        </p:spPr>
        <p:style>
          <a:lnRef idx="1">
            <a:schemeClr val="dk1"/>
          </a:lnRef>
          <a:fillRef idx="0">
            <a:schemeClr val="dk1"/>
          </a:fillRef>
          <a:effectRef idx="0">
            <a:schemeClr val="dk1"/>
          </a:effectRef>
          <a:fontRef idx="minor">
            <a:schemeClr val="tx1"/>
          </a:fontRef>
        </p:style>
      </p:cxnSp>
      <p:sp>
        <p:nvSpPr>
          <p:cNvPr id="52" name="Rectangle 315"/>
          <p:cNvSpPr>
            <a:spLocks noChangeArrowheads="1"/>
          </p:cNvSpPr>
          <p:nvPr/>
        </p:nvSpPr>
        <p:spPr bwMode="auto">
          <a:xfrm>
            <a:off x="6753440" y="3526677"/>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ステイクホルダーの名称</a:t>
            </a:r>
            <a:r>
              <a:rPr kumimoji="0" lang="ja-JP" altLang="en-US" sz="1050" kern="0" dirty="0" smtClean="0">
                <a:solidFill>
                  <a:srgbClr val="000000"/>
                </a:solidFill>
                <a:latin typeface="Arial" charset="0"/>
                <a:ea typeface="HGP創英角ｺﾞｼｯｸUB" panose="020B0900000000000000" pitchFamily="50" charset="-128"/>
              </a:rPr>
              <a:t>を記載</a:t>
            </a:r>
            <a:endParaRPr kumimoji="0" lang="en-US" altLang="ja-JP" sz="1050" kern="0" dirty="0" smtClean="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a:latin typeface="HGP創英角ｺﾞｼｯｸUB" pitchFamily="50" charset="-128"/>
                <a:ea typeface="HGP創英角ｺﾞｼｯｸUB" pitchFamily="50" charset="-128"/>
              </a:rPr>
              <a:t>実証における具体的な事業者名等を記載）</a:t>
            </a:r>
            <a:endParaRPr lang="en-US" altLang="ja-JP" sz="800" dirty="0">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cxnSp>
        <p:nvCxnSpPr>
          <p:cNvPr id="53" name="直線矢印コネクタ 52"/>
          <p:cNvCxnSpPr>
            <a:stCxn id="52" idx="1"/>
          </p:cNvCxnSpPr>
          <p:nvPr/>
        </p:nvCxnSpPr>
        <p:spPr bwMode="auto">
          <a:xfrm flipH="1">
            <a:off x="6066880" y="4066677"/>
            <a:ext cx="686560" cy="0"/>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56" name="正方形/長方形 55"/>
          <p:cNvSpPr/>
          <p:nvPr/>
        </p:nvSpPr>
        <p:spPr>
          <a:xfrm>
            <a:off x="6076126" y="3760017"/>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a:t>
            </a:r>
            <a:endParaRPr lang="en-US" altLang="ja-JP" sz="1050" dirty="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57" name="直線矢印コネクタ 56"/>
          <p:cNvCxnSpPr/>
          <p:nvPr/>
        </p:nvCxnSpPr>
        <p:spPr bwMode="auto">
          <a:xfrm>
            <a:off x="6099019" y="4333705"/>
            <a:ext cx="700382" cy="0"/>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60" name="正方形/長方形 59"/>
          <p:cNvSpPr/>
          <p:nvPr/>
        </p:nvSpPr>
        <p:spPr>
          <a:xfrm>
            <a:off x="6087572" y="4385689"/>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chemeClr val="accent1"/>
                </a:solidFill>
                <a:latin typeface="HGP創英角ｺﾞｼｯｸUB" panose="020B0900000000000000" pitchFamily="50" charset="-128"/>
                <a:ea typeface="HGP創英角ｺﾞｼｯｸUB" panose="020B0900000000000000" pitchFamily="50" charset="-128"/>
              </a:rPr>
              <a:t>●●●●</a:t>
            </a:r>
            <a:endParaRPr lang="en-US" altLang="ja-JP" sz="1050" dirty="0">
              <a:solidFill>
                <a:schemeClr val="accent1"/>
              </a:solidFill>
              <a:latin typeface="HGP創英角ｺﾞｼｯｸUB" panose="020B0900000000000000" pitchFamily="50" charset="-128"/>
              <a:ea typeface="HGP創英角ｺﾞｼｯｸUB" panose="020B0900000000000000" pitchFamily="50" charset="-128"/>
            </a:endParaRPr>
          </a:p>
        </p:txBody>
      </p:sp>
      <p:sp>
        <p:nvSpPr>
          <p:cNvPr id="61" name="正方形/長方形 60"/>
          <p:cNvSpPr/>
          <p:nvPr/>
        </p:nvSpPr>
        <p:spPr>
          <a:xfrm>
            <a:off x="337351" y="4819262"/>
            <a:ext cx="9340049" cy="1663138"/>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l"/>
            </a:pPr>
            <a:r>
              <a:rPr lang="ja-JP" altLang="en-US" sz="1100" dirty="0" smtClean="0">
                <a:solidFill>
                  <a:srgbClr val="FF0000"/>
                </a:solidFill>
                <a:latin typeface="ＭＳ Ｐゴシック" panose="020B0600070205080204" pitchFamily="50" charset="-128"/>
              </a:rPr>
              <a:t>コンソーシアム各社の役割や、</a:t>
            </a:r>
            <a:r>
              <a:rPr lang="en-US" altLang="ja-JP" sz="1100" dirty="0" err="1" smtClean="0">
                <a:solidFill>
                  <a:srgbClr val="FF0000"/>
                </a:solidFill>
                <a:latin typeface="ＭＳ Ｐゴシック" panose="020B0600070205080204" pitchFamily="50" charset="-128"/>
              </a:rPr>
              <a:t>IoT</a:t>
            </a:r>
            <a:r>
              <a:rPr lang="ja-JP" altLang="en-US" sz="1100" dirty="0" smtClean="0">
                <a:solidFill>
                  <a:srgbClr val="FF0000"/>
                </a:solidFill>
                <a:latin typeface="ＭＳ Ｐゴシック" panose="020B0600070205080204" pitchFamily="50" charset="-128"/>
              </a:rPr>
              <a:t>サービス利用者の関係が分かるように記載してください。特に、データ収集やサービス提供の流れを明示してください。</a:t>
            </a:r>
            <a:endParaRPr lang="en-US" altLang="ja-JP" sz="1100" dirty="0" smtClean="0">
              <a:solidFill>
                <a:srgbClr val="FF0000"/>
              </a:solidFill>
              <a:latin typeface="ＭＳ Ｐゴシック" panose="020B0600070205080204" pitchFamily="50" charset="-128"/>
            </a:endParaRPr>
          </a:p>
          <a:p>
            <a:pPr marL="285750" indent="-285750">
              <a:buFont typeface="Wingdings" panose="05000000000000000000" pitchFamily="2" charset="2"/>
              <a:buChar char="l"/>
            </a:pPr>
            <a:r>
              <a:rPr kumimoji="0" lang="ja-JP" altLang="en-US" sz="1100" kern="0" dirty="0" smtClean="0">
                <a:solidFill>
                  <a:srgbClr val="FF0000"/>
                </a:solidFill>
                <a:latin typeface="+mn-ea"/>
              </a:rPr>
              <a:t>ステークホルダーの名称は、「民間事</a:t>
            </a:r>
            <a:r>
              <a:rPr kumimoji="0" lang="ja-JP" altLang="en-US" sz="1100" kern="0" dirty="0">
                <a:solidFill>
                  <a:srgbClr val="FF0000"/>
                </a:solidFill>
                <a:latin typeface="+mn-ea"/>
              </a:rPr>
              <a:t>業者・行政機関・サービス利用者</a:t>
            </a:r>
            <a:r>
              <a:rPr kumimoji="0" lang="ja-JP" altLang="en-US" sz="1100" kern="0" dirty="0" smtClean="0">
                <a:solidFill>
                  <a:srgbClr val="FF0000"/>
                </a:solidFill>
                <a:latin typeface="+mn-ea"/>
              </a:rPr>
              <a:t>等」を記載してください。</a:t>
            </a:r>
            <a:endParaRPr lang="en-US" altLang="ja-JP" sz="1100" dirty="0">
              <a:solidFill>
                <a:srgbClr val="FF0000"/>
              </a:solidFill>
              <a:latin typeface="+mn-ea"/>
            </a:endParaRPr>
          </a:p>
          <a:p>
            <a:pPr marL="285750" indent="-285750">
              <a:buFont typeface="Wingdings" panose="05000000000000000000" pitchFamily="2" charset="2"/>
              <a:buChar char="l"/>
            </a:pPr>
            <a:r>
              <a:rPr lang="ja-JP" altLang="en-US" sz="1100" dirty="0">
                <a:solidFill>
                  <a:srgbClr val="FF0000"/>
                </a:solidFill>
                <a:latin typeface="ＭＳ Ｐゴシック" panose="020B0600070205080204" pitchFamily="50" charset="-128"/>
              </a:rPr>
              <a:t>それぞれのボックスに本事業に参加する具体的な事業者名とその役割を記載してください。</a:t>
            </a:r>
            <a:endParaRPr lang="en-US" altLang="ja-JP" sz="1100" dirty="0">
              <a:solidFill>
                <a:srgbClr val="FF0000"/>
              </a:solidFill>
              <a:latin typeface="ＭＳ Ｐゴシック" panose="020B0600070205080204" pitchFamily="50" charset="-128"/>
            </a:endParaRPr>
          </a:p>
          <a:p>
            <a:pPr marL="285750" indent="-285750">
              <a:buFont typeface="Wingdings" panose="05000000000000000000" pitchFamily="2" charset="2"/>
              <a:buChar char="l"/>
            </a:pPr>
            <a:r>
              <a:rPr lang="ja-JP" altLang="en-US" sz="1100" dirty="0">
                <a:solidFill>
                  <a:srgbClr val="FF0000"/>
                </a:solidFill>
                <a:latin typeface="ＭＳ Ｐゴシック" panose="020B0600070205080204" pitchFamily="50" charset="-128"/>
              </a:rPr>
              <a:t>ボックスの間を</a:t>
            </a:r>
            <a:r>
              <a:rPr lang="ja-JP" altLang="en-US" sz="1100" dirty="0" smtClean="0">
                <a:solidFill>
                  <a:srgbClr val="FF0000"/>
                </a:solidFill>
                <a:latin typeface="ＭＳ Ｐゴシック" panose="020B0600070205080204" pitchFamily="50" charset="-128"/>
              </a:rPr>
              <a:t>、</a:t>
            </a:r>
            <a:r>
              <a:rPr lang="ja-JP" altLang="en-US" sz="1100" dirty="0">
                <a:solidFill>
                  <a:srgbClr val="FF0000"/>
                </a:solidFill>
                <a:latin typeface="ＭＳ Ｐゴシック" panose="020B0600070205080204" pitchFamily="50" charset="-128"/>
              </a:rPr>
              <a:t>データ</a:t>
            </a:r>
            <a:r>
              <a:rPr lang="ja-JP" altLang="en-US" sz="1100" dirty="0" smtClean="0">
                <a:solidFill>
                  <a:srgbClr val="FF0000"/>
                </a:solidFill>
                <a:latin typeface="ＭＳ Ｐゴシック" panose="020B0600070205080204" pitchFamily="50" charset="-128"/>
              </a:rPr>
              <a:t>、サービス等の</a:t>
            </a:r>
            <a:r>
              <a:rPr lang="ja-JP" altLang="en-US" sz="1100" dirty="0">
                <a:solidFill>
                  <a:srgbClr val="FF0000"/>
                </a:solidFill>
                <a:latin typeface="ＭＳ Ｐゴシック" panose="020B0600070205080204" pitchFamily="50" charset="-128"/>
              </a:rPr>
              <a:t>矢印で繋いでください。</a:t>
            </a:r>
            <a:endParaRPr lang="en-US" altLang="ja-JP" sz="1100" dirty="0">
              <a:solidFill>
                <a:srgbClr val="FF0000"/>
              </a:solidFill>
              <a:latin typeface="ＭＳ Ｐゴシック" panose="020B0600070205080204" pitchFamily="50" charset="-128"/>
            </a:endParaRPr>
          </a:p>
          <a:p>
            <a:pPr marL="285750" indent="-285750">
              <a:buFont typeface="Wingdings" panose="05000000000000000000" pitchFamily="2" charset="2"/>
              <a:buChar char="l"/>
            </a:pPr>
            <a:r>
              <a:rPr lang="ja-JP" altLang="en-US" sz="1100" dirty="0">
                <a:solidFill>
                  <a:srgbClr val="FF0000"/>
                </a:solidFill>
                <a:latin typeface="ＭＳ Ｐゴシック" panose="020B0600070205080204" pitchFamily="50" charset="-128"/>
              </a:rPr>
              <a:t>事業主体は最上段中央に記載した上で、「事業主体」の凡例ボックスを左肩に置いてください。事業主体の左右に</a:t>
            </a:r>
            <a:r>
              <a:rPr lang="ja-JP" altLang="en-US" sz="1100" dirty="0" smtClean="0">
                <a:solidFill>
                  <a:srgbClr val="FF0000"/>
                </a:solidFill>
                <a:latin typeface="ＭＳ Ｐゴシック" panose="020B0600070205080204" pitchFamily="50" charset="-128"/>
              </a:rPr>
              <a:t>はステイクホルダーのボックス</a:t>
            </a:r>
            <a:r>
              <a:rPr lang="ja-JP" altLang="en-US" sz="1100" dirty="0">
                <a:solidFill>
                  <a:srgbClr val="FF0000"/>
                </a:solidFill>
                <a:latin typeface="ＭＳ Ｐゴシック" panose="020B0600070205080204" pitchFamily="50" charset="-128"/>
              </a:rPr>
              <a:t>を配置しないでください。</a:t>
            </a:r>
            <a:endParaRPr lang="en-US" altLang="ja-JP" sz="1100" dirty="0">
              <a:solidFill>
                <a:srgbClr val="FF0000"/>
              </a:solidFill>
              <a:latin typeface="ＭＳ Ｐゴシック" panose="020B0600070205080204" pitchFamily="50" charset="-128"/>
            </a:endParaRPr>
          </a:p>
          <a:p>
            <a:pPr marL="285750" indent="-285750">
              <a:buFont typeface="Wingdings" panose="05000000000000000000" pitchFamily="2" charset="2"/>
              <a:buChar char="l"/>
            </a:pPr>
            <a:r>
              <a:rPr lang="ja-JP" altLang="en-US" sz="1100" dirty="0" smtClean="0">
                <a:solidFill>
                  <a:srgbClr val="FF0000"/>
                </a:solidFill>
                <a:latin typeface="ＭＳ Ｐゴシック" panose="020B0600070205080204" pitchFamily="50" charset="-128"/>
              </a:rPr>
              <a:t>この構造</a:t>
            </a:r>
            <a:r>
              <a:rPr lang="ja-JP" altLang="en-US" sz="1100" dirty="0">
                <a:solidFill>
                  <a:srgbClr val="FF0000"/>
                </a:solidFill>
                <a:latin typeface="ＭＳ Ｐゴシック" panose="020B0600070205080204" pitchFamily="50" charset="-128"/>
              </a:rPr>
              <a:t>では、上段・下段の２段構成で記載していますが、３段以上の構成になってもかまいません</a:t>
            </a:r>
            <a:r>
              <a:rPr lang="ja-JP" altLang="en-US" sz="1100" dirty="0" smtClean="0">
                <a:solidFill>
                  <a:srgbClr val="FF0000"/>
                </a:solidFill>
                <a:latin typeface="ＭＳ Ｐゴシック" panose="020B0600070205080204" pitchFamily="50" charset="-128"/>
              </a:rPr>
              <a:t>。</a:t>
            </a:r>
            <a:endParaRPr lang="en-US" altLang="ja-JP" sz="1100" dirty="0" smtClean="0">
              <a:solidFill>
                <a:srgbClr val="FF0000"/>
              </a:solidFill>
              <a:latin typeface="ＭＳ Ｐゴシック" panose="020B0600070205080204" pitchFamily="50" charset="-128"/>
            </a:endParaRPr>
          </a:p>
          <a:p>
            <a:pPr marL="285750" indent="-285750">
              <a:buFont typeface="Wingdings" panose="05000000000000000000" pitchFamily="2" charset="2"/>
              <a:buChar char="l"/>
            </a:pPr>
            <a:r>
              <a:rPr lang="ja-JP" altLang="en-US" sz="1100" dirty="0" smtClean="0">
                <a:solidFill>
                  <a:srgbClr val="FF0000"/>
                </a:solidFill>
                <a:latin typeface="ＭＳ Ｐゴシック" panose="020B0600070205080204" pitchFamily="50" charset="-128"/>
              </a:rPr>
              <a:t>ボックスのサイズ・矢印の長さ、フォントのサイズは記載しやすいように作成時に調整してください。</a:t>
            </a:r>
            <a:endParaRPr lang="en-US" altLang="ja-JP" sz="1100" dirty="0">
              <a:solidFill>
                <a:srgbClr val="FF0000"/>
              </a:solidFill>
              <a:latin typeface="ＭＳ Ｐゴシック" panose="020B0600070205080204" pitchFamily="50" charset="-128"/>
            </a:endParaRPr>
          </a:p>
        </p:txBody>
      </p:sp>
      <p:sp>
        <p:nvSpPr>
          <p:cNvPr id="23" name="正方形/長方形 22"/>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endParaRPr kumimoji="1" lang="ja-JP" altLang="en-US" sz="1200" dirty="0">
              <a:solidFill>
                <a:schemeClr val="tx1"/>
              </a:solidFill>
            </a:endParaRPr>
          </a:p>
        </p:txBody>
      </p:sp>
      <p:sp>
        <p:nvSpPr>
          <p:cNvPr id="24" name="テキスト ボックス 23"/>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28" name="正方形/長方形 27"/>
          <p:cNvSpPr/>
          <p:nvPr/>
        </p:nvSpPr>
        <p:spPr>
          <a:xfrm>
            <a:off x="188419" y="65453"/>
            <a:ext cx="3123815" cy="3079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gn="ctr"/>
            <a:r>
              <a:rPr lang="ja-JP" altLang="en-US" sz="1200" dirty="0" smtClean="0">
                <a:solidFill>
                  <a:srgbClr val="FF0000"/>
                </a:solidFill>
                <a:latin typeface="+mj-ea"/>
                <a:ea typeface="+mj-ea"/>
              </a:rPr>
              <a:t>代表</a:t>
            </a:r>
            <a:r>
              <a:rPr lang="ja-JP" altLang="en-US" sz="1200" dirty="0">
                <a:solidFill>
                  <a:srgbClr val="FF0000"/>
                </a:solidFill>
                <a:latin typeface="+mj-ea"/>
                <a:ea typeface="+mj-ea"/>
              </a:rPr>
              <a:t>提案者一社のみ記載して</a:t>
            </a:r>
            <a:r>
              <a:rPr lang="ja-JP" altLang="en-US" sz="1200" dirty="0" smtClean="0">
                <a:solidFill>
                  <a:srgbClr val="FF0000"/>
                </a:solidFill>
                <a:latin typeface="+mj-ea"/>
                <a:ea typeface="+mj-ea"/>
              </a:rPr>
              <a:t>ください</a:t>
            </a:r>
            <a:endParaRPr lang="en-US" altLang="ja-JP" sz="1200" dirty="0">
              <a:solidFill>
                <a:srgbClr val="FF0000"/>
              </a:solidFill>
              <a:latin typeface="+mj-ea"/>
              <a:ea typeface="+mj-ea"/>
            </a:endParaRPr>
          </a:p>
        </p:txBody>
      </p:sp>
      <p:cxnSp>
        <p:nvCxnSpPr>
          <p:cNvPr id="29" name="直線矢印コネクタ 28"/>
          <p:cNvCxnSpPr/>
          <p:nvPr/>
        </p:nvCxnSpPr>
        <p:spPr bwMode="auto">
          <a:xfrm>
            <a:off x="640960" y="3234190"/>
            <a:ext cx="1631336" cy="0"/>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cxnSp>
        <p:nvCxnSpPr>
          <p:cNvPr id="30" name="直線矢印コネクタ 29"/>
          <p:cNvCxnSpPr/>
          <p:nvPr/>
        </p:nvCxnSpPr>
        <p:spPr bwMode="auto">
          <a:xfrm>
            <a:off x="640960" y="2912138"/>
            <a:ext cx="1631336" cy="0"/>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31" name="正方形/長方形 30"/>
          <p:cNvSpPr/>
          <p:nvPr/>
        </p:nvSpPr>
        <p:spPr>
          <a:xfrm>
            <a:off x="1166987" y="2601652"/>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データ</a:t>
            </a:r>
            <a:endParaRPr lang="en-US" altLang="ja-JP" sz="105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32" name="正方形/長方形 31"/>
          <p:cNvSpPr/>
          <p:nvPr/>
        </p:nvSpPr>
        <p:spPr>
          <a:xfrm>
            <a:off x="1042755" y="2924108"/>
            <a:ext cx="802354"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chemeClr val="accent1"/>
                </a:solidFill>
                <a:latin typeface="HGP創英角ｺﾞｼｯｸUB" panose="020B0900000000000000" pitchFamily="50" charset="-128"/>
                <a:ea typeface="HGP創英角ｺﾞｼｯｸUB" panose="020B0900000000000000" pitchFamily="50" charset="-128"/>
              </a:rPr>
              <a:t>サービス等</a:t>
            </a:r>
            <a:endParaRPr lang="en-US" altLang="ja-JP" sz="1050" dirty="0">
              <a:solidFill>
                <a:schemeClr val="accent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75539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15" name="正方形/長方形 14"/>
          <p:cNvSpPr/>
          <p:nvPr/>
        </p:nvSpPr>
        <p:spPr>
          <a:xfrm>
            <a:off x="-23724" y="728700"/>
            <a:ext cx="9926191" cy="72008"/>
          </a:xfrm>
          <a:prstGeom prst="rect">
            <a:avLst/>
          </a:prstGeom>
        </p:spPr>
        <p:style>
          <a:lnRef idx="0">
            <a:schemeClr val="accent6"/>
          </a:lnRef>
          <a:fillRef idx="3">
            <a:schemeClr val="accent6"/>
          </a:fillRef>
          <a:effectRef idx="3">
            <a:schemeClr val="accent6"/>
          </a:effectRef>
          <a:fontRef idx="minor">
            <a:schemeClr val="lt1"/>
          </a:fontRef>
        </p:style>
        <p:txBody>
          <a:bodyPr lIns="91025" tIns="45512" rIns="91025" bIns="45512" anchor="ctr"/>
          <a:lstStyle/>
          <a:p>
            <a:pPr algn="ctr" defTabSz="910287" fontAlgn="auto">
              <a:spcBef>
                <a:spcPts val="0"/>
              </a:spcBef>
              <a:spcAft>
                <a:spcPts val="0"/>
              </a:spcAft>
              <a:defRPr/>
            </a:pPr>
            <a:endParaRPr sz="1800" dirty="0">
              <a:solidFill>
                <a:prstClr val="white"/>
              </a:solidFill>
            </a:endParaRPr>
          </a:p>
        </p:txBody>
      </p:sp>
      <p:sp>
        <p:nvSpPr>
          <p:cNvPr id="9" name="正方形/長方形 8"/>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endParaRPr kumimoji="1" lang="ja-JP" altLang="en-US" sz="1200" dirty="0">
              <a:solidFill>
                <a:schemeClr val="tx1"/>
              </a:solidFill>
            </a:endParaRPr>
          </a:p>
        </p:txBody>
      </p:sp>
      <p:sp>
        <p:nvSpPr>
          <p:cNvPr id="10" name="テキスト ボックス 9"/>
          <p:cNvSpPr txBox="1"/>
          <p:nvPr/>
        </p:nvSpPr>
        <p:spPr>
          <a:xfrm>
            <a:off x="8247839" y="6624633"/>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2" name="テキスト ボックス 1"/>
          <p:cNvSpPr txBox="1"/>
          <p:nvPr/>
        </p:nvSpPr>
        <p:spPr>
          <a:xfrm>
            <a:off x="177128" y="826781"/>
            <a:ext cx="9587974" cy="338554"/>
          </a:xfrm>
          <a:prstGeom prst="rect">
            <a:avLst/>
          </a:prstGeom>
          <a:noFill/>
        </p:spPr>
        <p:txBody>
          <a:bodyPr wrap="square" rtlCol="0">
            <a:spAutoFit/>
          </a:bodyPr>
          <a:lstStyle/>
          <a:p>
            <a:r>
              <a:rPr lang="ja-JP" altLang="en-US" sz="1600" dirty="0"/>
              <a:t>地域課題解決に資する</a:t>
            </a:r>
            <a:r>
              <a:rPr lang="en-US" altLang="ja-JP" sz="1600" dirty="0" err="1"/>
              <a:t>IoT</a:t>
            </a:r>
            <a:r>
              <a:rPr lang="ja-JP" altLang="en-US" sz="1600" dirty="0"/>
              <a:t>サービス</a:t>
            </a:r>
            <a:endParaRPr kumimoji="1" lang="ja-JP" altLang="en-US" sz="1600" dirty="0"/>
          </a:p>
        </p:txBody>
      </p:sp>
      <p:graphicFrame>
        <p:nvGraphicFramePr>
          <p:cNvPr id="16" name="表 15"/>
          <p:cNvGraphicFramePr>
            <a:graphicFrameLocks noGrp="1"/>
          </p:cNvGraphicFramePr>
          <p:nvPr>
            <p:extLst>
              <p:ext uri="{D42A27DB-BD31-4B8C-83A1-F6EECF244321}">
                <p14:modId xmlns:p14="http://schemas.microsoft.com/office/powerpoint/2010/main" val="1636030649"/>
              </p:ext>
            </p:extLst>
          </p:nvPr>
        </p:nvGraphicFramePr>
        <p:xfrm>
          <a:off x="177128" y="1156708"/>
          <a:ext cx="9587974" cy="2527241"/>
        </p:xfrm>
        <a:graphic>
          <a:graphicData uri="http://schemas.openxmlformats.org/drawingml/2006/table">
            <a:tbl>
              <a:tblPr firstRow="1" bandRow="1">
                <a:tableStyleId>{1FECB4D8-DB02-4DC6-A0A2-4F2EBAE1DC90}</a:tableStyleId>
              </a:tblPr>
              <a:tblGrid>
                <a:gridCol w="1265933"/>
                <a:gridCol w="8322041"/>
              </a:tblGrid>
              <a:tr h="25272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err="1" smtClean="0">
                          <a:latin typeface="+mn-ea"/>
                          <a:ea typeface="+mn-ea"/>
                        </a:rPr>
                        <a:t>IoT</a:t>
                      </a:r>
                      <a:r>
                        <a:rPr lang="ja-JP" altLang="en-US" sz="1200" dirty="0" smtClean="0">
                          <a:latin typeface="+mn-ea"/>
                          <a:ea typeface="+mn-ea"/>
                        </a:rPr>
                        <a:t>サービス</a:t>
                      </a:r>
                      <a:r>
                        <a:rPr kumimoji="1" lang="ja-JP" altLang="en-US" sz="1200" b="1" dirty="0" smtClean="0">
                          <a:solidFill>
                            <a:schemeClr val="bg1"/>
                          </a:solidFill>
                          <a:latin typeface="+mn-ea"/>
                          <a:ea typeface="+mn-ea"/>
                        </a:rPr>
                        <a:t>の</a:t>
                      </a:r>
                      <a:endParaRPr kumimoji="1" lang="en-US" altLang="ja-JP" sz="1200" b="1"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n-ea"/>
                          <a:ea typeface="+mn-ea"/>
                        </a:rPr>
                        <a:t>概要</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7" name="テキスト ボックス 16"/>
          <p:cNvSpPr txBox="1"/>
          <p:nvPr/>
        </p:nvSpPr>
        <p:spPr>
          <a:xfrm>
            <a:off x="177127" y="3767465"/>
            <a:ext cx="9587975" cy="338554"/>
          </a:xfrm>
          <a:prstGeom prst="rect">
            <a:avLst/>
          </a:prstGeom>
          <a:noFill/>
        </p:spPr>
        <p:txBody>
          <a:bodyPr wrap="square" rtlCol="0">
            <a:spAutoFit/>
          </a:bodyPr>
          <a:lstStyle/>
          <a:p>
            <a:r>
              <a:rPr kumimoji="1" lang="ja-JP" altLang="en-US" sz="1600" dirty="0" smtClean="0"/>
              <a:t>その他特記すべきアピールポイント</a:t>
            </a:r>
            <a:endParaRPr kumimoji="1" lang="ja-JP" altLang="en-US" sz="1600" dirty="0"/>
          </a:p>
        </p:txBody>
      </p:sp>
      <p:sp>
        <p:nvSpPr>
          <p:cNvPr id="21" name="正方形/長方形 20"/>
          <p:cNvSpPr/>
          <p:nvPr/>
        </p:nvSpPr>
        <p:spPr>
          <a:xfrm>
            <a:off x="188419" y="65453"/>
            <a:ext cx="3123815" cy="3079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gn="ctr"/>
            <a:r>
              <a:rPr lang="ja-JP" altLang="en-US" sz="1200" dirty="0" smtClean="0">
                <a:solidFill>
                  <a:srgbClr val="FF0000"/>
                </a:solidFill>
                <a:latin typeface="+mj-ea"/>
                <a:ea typeface="+mj-ea"/>
              </a:rPr>
              <a:t>代表</a:t>
            </a:r>
            <a:r>
              <a:rPr lang="ja-JP" altLang="en-US" sz="1200" dirty="0">
                <a:solidFill>
                  <a:srgbClr val="FF0000"/>
                </a:solidFill>
                <a:latin typeface="+mj-ea"/>
                <a:ea typeface="+mj-ea"/>
              </a:rPr>
              <a:t>提案者一社のみ記載して</a:t>
            </a:r>
            <a:r>
              <a:rPr lang="ja-JP" altLang="en-US" sz="1200" dirty="0" smtClean="0">
                <a:solidFill>
                  <a:srgbClr val="FF0000"/>
                </a:solidFill>
                <a:latin typeface="+mj-ea"/>
                <a:ea typeface="+mj-ea"/>
              </a:rPr>
              <a:t>ください</a:t>
            </a:r>
            <a:endParaRPr lang="en-US" altLang="ja-JP" sz="1200" dirty="0">
              <a:solidFill>
                <a:srgbClr val="FF0000"/>
              </a:solidFill>
              <a:latin typeface="+mj-ea"/>
              <a:ea typeface="+mj-ea"/>
            </a:endParaRPr>
          </a:p>
        </p:txBody>
      </p:sp>
      <p:graphicFrame>
        <p:nvGraphicFramePr>
          <p:cNvPr id="23" name="表 22"/>
          <p:cNvGraphicFramePr>
            <a:graphicFrameLocks noGrp="1"/>
          </p:cNvGraphicFramePr>
          <p:nvPr>
            <p:extLst>
              <p:ext uri="{D42A27DB-BD31-4B8C-83A1-F6EECF244321}">
                <p14:modId xmlns:p14="http://schemas.microsoft.com/office/powerpoint/2010/main" val="215103459"/>
              </p:ext>
            </p:extLst>
          </p:nvPr>
        </p:nvGraphicFramePr>
        <p:xfrm>
          <a:off x="177075" y="4106019"/>
          <a:ext cx="9587974" cy="2528088"/>
        </p:xfrm>
        <a:graphic>
          <a:graphicData uri="http://schemas.openxmlformats.org/drawingml/2006/table">
            <a:tbl>
              <a:tblPr firstRow="1" bandRow="1">
                <a:tableStyleId>{1FECB4D8-DB02-4DC6-A0A2-4F2EBAE1DC90}</a:tableStyleId>
              </a:tblPr>
              <a:tblGrid>
                <a:gridCol w="1265933"/>
                <a:gridCol w="8322041"/>
              </a:tblGrid>
              <a:tr h="1264044">
                <a:tc>
                  <a:txBody>
                    <a:bodyPr/>
                    <a:lstStyle/>
                    <a:p>
                      <a:r>
                        <a:rPr kumimoji="1" lang="ja-JP" altLang="en-US" sz="1200" b="1" dirty="0" smtClean="0">
                          <a:solidFill>
                            <a:schemeClr val="bg1"/>
                          </a:solidFill>
                          <a:latin typeface="+mn-ea"/>
                          <a:ea typeface="+mn-ea"/>
                        </a:rPr>
                        <a:t>●●●●●●</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64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n-ea"/>
                          <a:ea typeface="+mn-ea"/>
                        </a:rPr>
                        <a:t>●●●●●●</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dirty="0" smtClean="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6" name="正方形/長方形 25"/>
          <p:cNvSpPr/>
          <p:nvPr/>
        </p:nvSpPr>
        <p:spPr>
          <a:xfrm>
            <a:off x="1820252" y="4794227"/>
            <a:ext cx="7643003" cy="115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200" dirty="0" smtClean="0">
                <a:solidFill>
                  <a:srgbClr val="FF0000"/>
                </a:solidFill>
              </a:rPr>
              <a:t>実施</a:t>
            </a:r>
            <a:r>
              <a:rPr lang="ja-JP" altLang="ja-JP" sz="1200" dirty="0">
                <a:solidFill>
                  <a:srgbClr val="FF0000"/>
                </a:solidFill>
              </a:rPr>
              <a:t>要領の「４　委託先候補の選定及び採択（２）選定の</a:t>
            </a:r>
            <a:r>
              <a:rPr lang="ja-JP" altLang="ja-JP" sz="1200" dirty="0" smtClean="0">
                <a:solidFill>
                  <a:srgbClr val="FF0000"/>
                </a:solidFill>
              </a:rPr>
              <a:t>ポイント</a:t>
            </a:r>
            <a:r>
              <a:rPr lang="ja-JP" altLang="en-US" sz="1200" dirty="0" smtClean="0">
                <a:solidFill>
                  <a:srgbClr val="FF0000"/>
                </a:solidFill>
              </a:rPr>
              <a:t>に基づき、</a:t>
            </a:r>
            <a:r>
              <a:rPr lang="ja-JP" altLang="en-US" sz="1200" dirty="0">
                <a:solidFill>
                  <a:srgbClr val="FF0000"/>
                </a:solidFill>
                <a:latin typeface="ＭＳ Ｐゴシック" panose="020B0600070205080204" pitchFamily="50" charset="-128"/>
              </a:rPr>
              <a:t>その他特記すべきアピールポイントが</a:t>
            </a:r>
            <a:r>
              <a:rPr lang="ja-JP" altLang="en-US" sz="1200" dirty="0" smtClean="0">
                <a:solidFill>
                  <a:srgbClr val="FF0000"/>
                </a:solidFill>
                <a:latin typeface="ＭＳ Ｐゴシック" panose="020B0600070205080204" pitchFamily="50" charset="-128"/>
              </a:rPr>
              <a:t>あれば</a:t>
            </a:r>
            <a:r>
              <a:rPr lang="ja-JP" altLang="en-US" sz="1200" dirty="0" smtClean="0">
                <a:solidFill>
                  <a:srgbClr val="FF0000"/>
                </a:solidFill>
              </a:rPr>
              <a:t>記載してください。</a:t>
            </a:r>
            <a:endParaRPr lang="en-US" altLang="ja-JP" sz="1200" dirty="0">
              <a:solidFill>
                <a:srgbClr val="FF0000"/>
              </a:solidFill>
              <a:latin typeface="ＭＳ Ｐゴシック" panose="020B0600070205080204" pitchFamily="50" charset="-128"/>
            </a:endParaRPr>
          </a:p>
        </p:txBody>
      </p:sp>
      <p:sp>
        <p:nvSpPr>
          <p:cNvPr id="27" name="正方形/長方形 26"/>
          <p:cNvSpPr/>
          <p:nvPr/>
        </p:nvSpPr>
        <p:spPr>
          <a:xfrm>
            <a:off x="1820252" y="1799754"/>
            <a:ext cx="7643003" cy="115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mn-ea"/>
              </a:rPr>
              <a:t>様式</a:t>
            </a:r>
            <a:r>
              <a:rPr lang="ja-JP" altLang="en-US" sz="1200" dirty="0" smtClean="0">
                <a:solidFill>
                  <a:srgbClr val="FF0000"/>
                </a:solidFill>
                <a:latin typeface="+mn-ea"/>
              </a:rPr>
              <a:t>１　</a:t>
            </a:r>
            <a:r>
              <a:rPr lang="ja-JP" altLang="ja-JP" sz="1200" dirty="0" smtClean="0">
                <a:solidFill>
                  <a:srgbClr val="FF0000"/>
                </a:solidFill>
                <a:latin typeface="+mn-ea"/>
              </a:rPr>
              <a:t>企画</a:t>
            </a:r>
            <a:r>
              <a:rPr lang="ja-JP" altLang="ja-JP" sz="1200" dirty="0">
                <a:solidFill>
                  <a:srgbClr val="FF0000"/>
                </a:solidFill>
                <a:latin typeface="+mn-ea"/>
              </a:rPr>
              <a:t>提案書（全体概要）</a:t>
            </a:r>
            <a:r>
              <a:rPr lang="ja-JP" altLang="en-US" sz="1200" dirty="0">
                <a:solidFill>
                  <a:srgbClr val="FF0000"/>
                </a:solidFill>
                <a:latin typeface="+mn-ea"/>
              </a:rPr>
              <a:t>の「地域課題解決に資する</a:t>
            </a:r>
            <a:r>
              <a:rPr lang="en-US" altLang="ja-JP" sz="1200" dirty="0" err="1">
                <a:solidFill>
                  <a:srgbClr val="FF0000"/>
                </a:solidFill>
                <a:latin typeface="+mn-ea"/>
              </a:rPr>
              <a:t>IoT</a:t>
            </a:r>
            <a:r>
              <a:rPr lang="ja-JP" altLang="en-US" sz="1200" dirty="0">
                <a:solidFill>
                  <a:srgbClr val="FF0000"/>
                </a:solidFill>
                <a:latin typeface="+mn-ea"/>
              </a:rPr>
              <a:t>サービス</a:t>
            </a:r>
            <a:r>
              <a:rPr lang="ja-JP" altLang="en-US" sz="1200" dirty="0" smtClean="0">
                <a:solidFill>
                  <a:srgbClr val="FF0000"/>
                </a:solidFill>
                <a:latin typeface="+mn-ea"/>
              </a:rPr>
              <a:t>」欄に記載の内容と同じものを、記載してください。</a:t>
            </a:r>
            <a:endParaRPr lang="en-US" altLang="ja-JP" sz="1200" dirty="0">
              <a:solidFill>
                <a:srgbClr val="FF0000"/>
              </a:solidFill>
              <a:latin typeface="ＭＳ Ｐゴシック" panose="020B0600070205080204" pitchFamily="50" charset="-128"/>
            </a:endParaRPr>
          </a:p>
        </p:txBody>
      </p:sp>
    </p:spTree>
    <p:extLst>
      <p:ext uri="{BB962C8B-B14F-4D97-AF65-F5344CB8AC3E}">
        <p14:creationId xmlns:p14="http://schemas.microsoft.com/office/powerpoint/2010/main" val="2601755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703</Words>
  <Application>Microsoft Office PowerPoint</Application>
  <PresentationFormat>A4 210 x 297 mm</PresentationFormat>
  <Paragraphs>72</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HGP創英角ｺﾞｼｯｸUB</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2018-03-16T04:03:07Z</dcterms:created>
  <dcterms:modified xsi:type="dcterms:W3CDTF">2018-03-16T04:03:13Z</dcterms:modified>
</cp:coreProperties>
</file>