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40" r:id="rId1"/>
    <p:sldMasterId id="2147483856" r:id="rId2"/>
  </p:sldMasterIdLst>
  <p:notesMasterIdLst>
    <p:notesMasterId r:id="rId5"/>
  </p:notesMasterIdLst>
  <p:handoutMasterIdLst>
    <p:handoutMasterId r:id="rId6"/>
  </p:handoutMasterIdLst>
  <p:sldIdLst>
    <p:sldId id="269" r:id="rId3"/>
    <p:sldId id="263" r:id="rId4"/>
  </p:sldIdLst>
  <p:sldSz cx="9906000" cy="6858000" type="A4"/>
  <p:notesSz cx="6807200" cy="9939338"/>
  <p:custDataLst>
    <p:tags r:id="rId7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5647" autoAdjust="0"/>
  </p:normalViewPr>
  <p:slideViewPr>
    <p:cSldViewPr>
      <p:cViewPr varScale="1">
        <p:scale>
          <a:sx n="89" d="100"/>
          <a:sy n="89" d="100"/>
        </p:scale>
        <p:origin x="859" y="77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575" cy="4984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4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CED41E46-19E9-46B8-A3C7-6B58485FF7BC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4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2AB89B21-F503-4AA7-BB31-CB36F99AC4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434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8"/>
            <a:ext cx="2949787" cy="496966"/>
          </a:xfrm>
          <a:prstGeom prst="rect">
            <a:avLst/>
          </a:prstGeom>
        </p:spPr>
        <p:txBody>
          <a:bodyPr vert="horz" lIns="91389" tIns="45694" rIns="91389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3640" y="161999"/>
            <a:ext cx="2949787" cy="496966"/>
          </a:xfrm>
          <a:prstGeom prst="rect">
            <a:avLst/>
          </a:prstGeom>
        </p:spPr>
        <p:txBody>
          <a:bodyPr vert="horz" lIns="91389" tIns="45694" rIns="91389" bIns="45694" rtlCol="0" anchor="b"/>
          <a:lstStyle>
            <a:lvl1pPr algn="r">
              <a:defRPr sz="1200"/>
            </a:lvl1pPr>
          </a:lstStyle>
          <a:p>
            <a:fld id="{44AF44A4-A139-4EA8-9D4D-99AC2E943A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323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814388" y="781050"/>
            <a:ext cx="5621337" cy="3890963"/>
          </a:xfrm>
          <a:prstGeom prst="rect">
            <a:avLst/>
          </a:prstGeo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725068" y="4933673"/>
            <a:ext cx="5800547" cy="4674005"/>
          </a:xfrm>
          <a:prstGeom prst="rect">
            <a:avLst/>
          </a:prstGeom>
        </p:spPr>
        <p:txBody>
          <a:bodyPr lIns="93038" tIns="46519" rIns="93038" bIns="46519"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1EB83-02FA-4BF6-832E-67A0E11A499E}" type="slidenum">
              <a:rPr kumimoji="1" lang="ja-JP" altLang="en-US" smtClean="0"/>
              <a:pPr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848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83095"/>
            <a:ext cx="5445760" cy="3914028"/>
          </a:xfrm>
          <a:prstGeom prst="rect">
            <a:avLst/>
          </a:prstGeom>
        </p:spPr>
        <p:txBody>
          <a:bodyPr lIns="93342" tIns="46672" rIns="93342" bIns="46672"/>
          <a:lstStyle/>
          <a:p>
            <a:pPr algn="l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F44A4-A139-4EA8-9D4D-99AC2E943A8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81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AE96B-C58A-4F67-81D6-EC26D6A902E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8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5661E-B3FF-4DDC-9654-B90A281830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0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CB91-5300-4C42-83EB-8E7A6CCFE24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6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D1D7-127D-47E4-8F33-AADC6FACB1C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4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9DD22-30F5-474A-B8FB-2B2805C847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0" y="402146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7" name="スライド番号プレースホルダ 2"/>
          <p:cNvSpPr txBox="1">
            <a:spLocks/>
          </p:cNvSpPr>
          <p:nvPr userDrawn="1"/>
        </p:nvSpPr>
        <p:spPr bwMode="auto">
          <a:xfrm>
            <a:off x="9402763" y="33548"/>
            <a:ext cx="436562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>
              <a:defRPr/>
            </a:pPr>
            <a:fld id="{CCA9FCA8-C93E-423A-B190-5510D9E07E3E}" type="slidenum">
              <a:rPr kumimoji="0" lang="en-US" altLang="ja-JP" sz="120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‹#›</a:t>
            </a:fld>
            <a:endParaRPr kumimoji="0" lang="en-US" altLang="ja-JP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7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2" y="507048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4" name="円/楕円 3"/>
          <p:cNvSpPr/>
          <p:nvPr userDrawn="1"/>
        </p:nvSpPr>
        <p:spPr>
          <a:xfrm>
            <a:off x="9173294" y="59784"/>
            <a:ext cx="629641" cy="344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17" tIns="45708" rIns="91417" bIns="45708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t>#</a:t>
            </a:r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6"/>
          <p:cNvCxnSpPr>
            <a:cxnSpLocks noChangeShapeType="1"/>
          </p:cNvCxnSpPr>
          <p:nvPr userDrawn="1"/>
        </p:nvCxnSpPr>
        <p:spPr bwMode="auto">
          <a:xfrm>
            <a:off x="2" y="619101"/>
            <a:ext cx="9906000" cy="1587"/>
          </a:xfrm>
          <a:prstGeom prst="line">
            <a:avLst/>
          </a:prstGeom>
          <a:noFill/>
          <a:ln w="63500" cmpd="thickThin" algn="ctr">
            <a:solidFill>
              <a:srgbClr val="FF9900"/>
            </a:solidFill>
            <a:round/>
            <a:headEnd/>
            <a:tailEnd/>
          </a:ln>
        </p:spPr>
      </p:cxnSp>
      <p:sp>
        <p:nvSpPr>
          <p:cNvPr id="4" name="円/楕円 3"/>
          <p:cNvSpPr/>
          <p:nvPr userDrawn="1"/>
        </p:nvSpPr>
        <p:spPr>
          <a:xfrm>
            <a:off x="9173294" y="59784"/>
            <a:ext cx="629641" cy="344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17" tIns="45708" rIns="91417" bIns="45708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600" dirty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t>#</a:t>
            </a:r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D5E2-36E1-46EF-98A0-BC7F8E610DF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21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10A6-A13B-4AD0-844A-D5FFB9B51B66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899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8FB45-F253-4DCF-925C-B7FBBC4327B7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68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561-B352-40E0-8D2E-6E3D9B03BE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AE834-55C9-4DC1-A165-4DE03CAB5FD7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2260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14EC-6E20-48AC-8200-17FEC9B09A16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32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747B-0C3B-4974-A4E6-4C084AE515B2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270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2653-7821-4DF1-B129-DE8416AF3118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9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858A-8B19-4A93-9FF9-39F509EB3991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3729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A9EA-CB1B-496A-88A1-FEA9C73482CF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296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8679-3583-4F70-BDB5-2CAF0911630A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286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E1DB-417A-4FEF-949B-8D1BB7AAAEF5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3316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259EE-E569-40CE-A85E-FD856FA7C546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56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96BC-3768-4686-8A51-27B1A973DA3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BB3E-AE35-4DD1-A312-5ED87384545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9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9F4B-E3EB-4D77-A164-820D6952CF5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6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846B-F7D8-47C9-9D2F-BF46DEA0266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0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001563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2D5-D058-4D54-A62C-606A67DBDC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6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2D5-D058-4D54-A62C-606A67DBDC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92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32D5-D058-4D54-A62C-606A67DBDC2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円/楕円 6"/>
          <p:cNvSpPr/>
          <p:nvPr userDrawn="1"/>
        </p:nvSpPr>
        <p:spPr>
          <a:xfrm>
            <a:off x="9173294" y="39464"/>
            <a:ext cx="629641" cy="344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17" tIns="45708" rIns="91417" bIns="45708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FEDD611C-3EEB-483D-890D-B318B7E48D4F}" type="slidenum">
              <a:rPr lang="ja-JP" altLang="en-US" sz="1600" smtClean="0">
                <a:solidFill>
                  <a:srgbClr val="F79646">
                    <a:lumMod val="75000"/>
                  </a:srgbClr>
                </a:solidFill>
                <a:latin typeface="Impact" pitchFamily="34" charset="0"/>
              </a:rPr>
              <a:t>‹#›</a:t>
            </a:fld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49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83727184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think-cell Slide" r:id="rId21" imgW="216" imgH="216" progId="TCLayout.ActiveDocument.1">
                  <p:embed/>
                </p:oleObj>
              </mc:Choice>
              <mc:Fallback>
                <p:oleObj name="think-cell Slide" r:id="rId21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C513-ED36-4ACE-9B7B-24B87944AF3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2018/3/16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CC77-7C3F-4F42-BE18-F028DB2765D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64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69" r:id="rId7"/>
    <p:sldLayoutId id="2147483847" r:id="rId8"/>
    <p:sldLayoutId id="2147483870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68" r:id="rId16"/>
    <p:sldLayoutId id="2147483855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36FF1-A677-45EF-9C91-EC1B802E7D34}" type="datetime1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F15B-D0F5-4E53-88A8-04EC4DCA26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334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-23724" y="728700"/>
            <a:ext cx="9926191" cy="720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025" tIns="45512" rIns="91025" bIns="45512" anchor="ctr"/>
          <a:lstStyle/>
          <a:p>
            <a:pPr algn="ctr" defTabSz="910287" fontAlgn="auto">
              <a:spcBef>
                <a:spcPts val="0"/>
              </a:spcBef>
              <a:spcAft>
                <a:spcPts val="0"/>
              </a:spcAft>
              <a:defRPr/>
            </a:pPr>
            <a:endParaRPr sz="1800" dirty="0">
              <a:solidFill>
                <a:prstClr val="white"/>
              </a:solidFill>
            </a:endParaRPr>
          </a:p>
        </p:txBody>
      </p:sp>
      <p:sp>
        <p:nvSpPr>
          <p:cNvPr id="11" name="正方形/長方形 54"/>
          <p:cNvSpPr>
            <a:spLocks noChangeArrowheads="1"/>
          </p:cNvSpPr>
          <p:nvPr/>
        </p:nvSpPr>
        <p:spPr bwMode="auto">
          <a:xfrm>
            <a:off x="1" y="11113"/>
            <a:ext cx="9906000" cy="7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50" rIns="95097" bIns="47550">
            <a:spAutoFit/>
          </a:bodyPr>
          <a:lstStyle/>
          <a:p>
            <a:pPr marL="182563" indent="-182563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●●●●●●●●●●</a:t>
            </a:r>
            <a:endParaRPr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82563" indent="-182563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●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●●●●●●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医療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75" name="グループ化 74"/>
          <p:cNvGrpSpPr/>
          <p:nvPr/>
        </p:nvGrpSpPr>
        <p:grpSpPr>
          <a:xfrm>
            <a:off x="69159" y="3323202"/>
            <a:ext cx="9773857" cy="3441193"/>
            <a:chOff x="69159" y="3323202"/>
            <a:chExt cx="9773857" cy="3441193"/>
          </a:xfrm>
        </p:grpSpPr>
        <p:sp>
          <p:nvSpPr>
            <p:cNvPr id="76" name="角丸四角形 75"/>
            <p:cNvSpPr/>
            <p:nvPr/>
          </p:nvSpPr>
          <p:spPr>
            <a:xfrm>
              <a:off x="76476" y="5865474"/>
              <a:ext cx="2055419" cy="87575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 smtClean="0">
                  <a:solidFill>
                    <a:schemeClr val="bg1"/>
                  </a:solidFill>
                </a:rPr>
                <a:t>実証地域では、</a:t>
              </a:r>
              <a:r>
                <a:rPr lang="ja-JP" altLang="ja-JP" sz="1100" dirty="0" smtClean="0">
                  <a:solidFill>
                    <a:schemeClr val="bg1"/>
                  </a:solidFill>
                </a:rPr>
                <a:t>健康</a:t>
              </a:r>
              <a:r>
                <a:rPr lang="ja-JP" altLang="ja-JP" sz="1100" dirty="0">
                  <a:solidFill>
                    <a:schemeClr val="bg1"/>
                  </a:solidFill>
                </a:rPr>
                <a:t>サービスに投資</a:t>
              </a:r>
              <a:r>
                <a:rPr lang="ja-JP" altLang="ja-JP" sz="1100" dirty="0" smtClean="0">
                  <a:solidFill>
                    <a:schemeClr val="bg1"/>
                  </a:solidFill>
                </a:rPr>
                <a:t>を</a:t>
              </a:r>
              <a:r>
                <a:rPr lang="ja-JP" altLang="en-US" sz="1100" dirty="0" smtClean="0">
                  <a:solidFill>
                    <a:schemeClr val="bg1"/>
                  </a:solidFill>
                </a:rPr>
                <a:t>しようと</a:t>
              </a:r>
              <a:r>
                <a:rPr lang="ja-JP" altLang="ja-JP" sz="1100" dirty="0" smtClean="0">
                  <a:solidFill>
                    <a:schemeClr val="bg1"/>
                  </a:solidFill>
                </a:rPr>
                <a:t>しない</a:t>
              </a:r>
              <a:r>
                <a:rPr lang="ja-JP" altLang="en-US" sz="1100" b="1" u="sng" dirty="0" smtClean="0">
                  <a:solidFill>
                    <a:schemeClr val="bg1"/>
                  </a:solidFill>
                </a:rPr>
                <a:t>「健康</a:t>
              </a:r>
              <a:r>
                <a:rPr lang="ja-JP" altLang="ja-JP" sz="1100" b="1" u="sng" dirty="0" smtClean="0">
                  <a:solidFill>
                    <a:schemeClr val="bg1"/>
                  </a:solidFill>
                </a:rPr>
                <a:t>無関心層</a:t>
              </a:r>
              <a:r>
                <a:rPr lang="ja-JP" altLang="en-US" sz="1100" b="1" u="sng" dirty="0" smtClean="0">
                  <a:solidFill>
                    <a:schemeClr val="bg1"/>
                  </a:solidFill>
                </a:rPr>
                <a:t>」</a:t>
              </a:r>
              <a:r>
                <a:rPr lang="ja-JP" altLang="ja-JP" sz="1100" b="1" u="sng" dirty="0" smtClean="0">
                  <a:solidFill>
                    <a:schemeClr val="bg1"/>
                  </a:solidFill>
                </a:rPr>
                <a:t>が約</a:t>
              </a:r>
              <a:r>
                <a:rPr lang="en-US" altLang="ja-JP" sz="1100" b="1" u="sng" dirty="0" smtClean="0">
                  <a:solidFill>
                    <a:schemeClr val="bg1"/>
                  </a:solidFill>
                </a:rPr>
                <a:t>70</a:t>
              </a:r>
              <a:r>
                <a:rPr lang="ja-JP" altLang="en-US" sz="1100" b="1" u="sng" dirty="0">
                  <a:solidFill>
                    <a:schemeClr val="bg1"/>
                  </a:solidFill>
                </a:rPr>
                <a:t>％</a:t>
              </a:r>
              <a:r>
                <a:rPr lang="ja-JP" altLang="en-US" sz="1100" b="1" u="sng" dirty="0" smtClean="0">
                  <a:solidFill>
                    <a:schemeClr val="bg1"/>
                  </a:solidFill>
                </a:rPr>
                <a:t>存在</a:t>
              </a:r>
              <a:r>
                <a:rPr lang="ja-JP" altLang="en-US" sz="1100" b="1" dirty="0" smtClean="0">
                  <a:solidFill>
                    <a:schemeClr val="bg1"/>
                  </a:solidFill>
                </a:rPr>
                <a:t>する。</a:t>
              </a:r>
              <a:endParaRPr lang="en-US" altLang="ja-JP" sz="11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7" name="角丸四角形 76"/>
            <p:cNvSpPr/>
            <p:nvPr/>
          </p:nvSpPr>
          <p:spPr>
            <a:xfrm>
              <a:off x="7690445" y="5865474"/>
              <a:ext cx="2152571" cy="875751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ポイントを活用し、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健康無関心層を約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70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％から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40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％以下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に引き下げる</a:t>
              </a:r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ことを目標と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する。</a:t>
              </a:r>
              <a:endParaRPr lang="en-US" altLang="ja-JP" sz="1100" dirty="0" smtClean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78" name="角丸四角形 77"/>
            <p:cNvSpPr/>
            <p:nvPr/>
          </p:nvSpPr>
          <p:spPr>
            <a:xfrm>
              <a:off x="7683015" y="3415441"/>
              <a:ext cx="2127457" cy="1010124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参加者</a:t>
              </a:r>
              <a:r>
                <a:rPr lang="en-US" altLang="ja-JP" sz="1100" dirty="0" smtClean="0">
                  <a:solidFill>
                    <a:schemeClr val="bg1"/>
                  </a:solidFill>
                  <a:latin typeface="+mj-ea"/>
                </a:rPr>
                <a:t>12,000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人に対して、</a:t>
              </a:r>
              <a:endParaRPr lang="en-US" altLang="ja-JP" sz="1100" dirty="0" smtClean="0">
                <a:solidFill>
                  <a:schemeClr val="bg1"/>
                </a:solidFill>
                <a:latin typeface="+mj-ea"/>
              </a:endParaRPr>
            </a:p>
            <a:p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１人</a:t>
              </a:r>
              <a:r>
                <a:rPr lang="ja-JP" altLang="en-US" sz="1100" b="1" u="sng" dirty="0">
                  <a:solidFill>
                    <a:schemeClr val="bg1"/>
                  </a:solidFill>
                  <a:latin typeface="+mj-ea"/>
                </a:rPr>
                <a:t>あたり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の年間</a:t>
              </a:r>
              <a:r>
                <a:rPr lang="ja-JP" altLang="en-US" sz="1100" b="1" u="sng" dirty="0">
                  <a:solidFill>
                    <a:schemeClr val="bg1"/>
                  </a:solidFill>
                  <a:latin typeface="+mj-ea"/>
                </a:rPr>
                <a:t>医療費抑制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額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5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万円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を目標とする。</a:t>
              </a:r>
              <a:endParaRPr lang="en-US" altLang="ja-JP" sz="1100" dirty="0" smtClean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79" name="角丸四角形 78"/>
            <p:cNvSpPr/>
            <p:nvPr/>
          </p:nvSpPr>
          <p:spPr>
            <a:xfrm>
              <a:off x="7669067" y="4580675"/>
              <a:ext cx="2152571" cy="1123586"/>
            </a:xfrm>
            <a:prstGeom prst="roundRect">
              <a:avLst/>
            </a:prstGeom>
            <a:solidFill>
              <a:schemeClr val="accent6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参加者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平均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BMI23</a:t>
              </a:r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を目標とする。</a:t>
              </a:r>
              <a:endParaRPr lang="en-US" altLang="ja-JP" sz="1100" dirty="0" smtClean="0">
                <a:solidFill>
                  <a:schemeClr val="bg1"/>
                </a:solidFill>
                <a:latin typeface="+mj-ea"/>
              </a:endParaRPr>
            </a:p>
            <a:p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参加者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平均</a:t>
              </a:r>
              <a:r>
                <a:rPr lang="en-US" altLang="ja-JP" sz="1100" b="1" u="sng" dirty="0">
                  <a:solidFill>
                    <a:schemeClr val="bg1"/>
                  </a:solidFill>
                  <a:latin typeface="+mj-ea"/>
                </a:rPr>
                <a:t>1</a:t>
              </a:r>
              <a:r>
                <a:rPr lang="ja-JP" altLang="en-US" sz="1100" b="1" u="sng" dirty="0">
                  <a:solidFill>
                    <a:schemeClr val="bg1"/>
                  </a:solidFill>
                  <a:latin typeface="+mj-ea"/>
                </a:rPr>
                <a:t>日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歩数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8,000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歩</a:t>
              </a:r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を目標とする。</a:t>
              </a:r>
              <a:endParaRPr lang="en-US" altLang="ja-JP" sz="1100" dirty="0" smtClean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80" name="角丸四角形 79"/>
            <p:cNvSpPr/>
            <p:nvPr/>
          </p:nvSpPr>
          <p:spPr>
            <a:xfrm>
              <a:off x="69159" y="4580675"/>
              <a:ext cx="2062736" cy="112358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全国の</a:t>
              </a:r>
              <a:r>
                <a:rPr lang="en-US" altLang="ja-JP" sz="1100" dirty="0" smtClean="0">
                  <a:solidFill>
                    <a:schemeClr val="bg1"/>
                  </a:solidFill>
                  <a:latin typeface="+mj-ea"/>
                </a:rPr>
                <a:t>BMI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平均値</a:t>
              </a:r>
              <a:r>
                <a:rPr lang="en-US" altLang="ja-JP" sz="1100" dirty="0" smtClean="0">
                  <a:solidFill>
                    <a:schemeClr val="bg1"/>
                  </a:solidFill>
                  <a:latin typeface="+mj-ea"/>
                </a:rPr>
                <a:t>23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に対して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BMI27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と高い水準。</a:t>
              </a:r>
              <a:endParaRPr lang="en-US" altLang="ja-JP" sz="1100" b="1" u="sng" dirty="0" smtClean="0">
                <a:solidFill>
                  <a:schemeClr val="bg1"/>
                </a:solidFill>
                <a:latin typeface="+mj-ea"/>
              </a:endParaRPr>
            </a:p>
            <a:p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また国推奨の平均</a:t>
              </a:r>
              <a:r>
                <a:rPr lang="en-US" altLang="ja-JP" sz="1100" dirty="0">
                  <a:solidFill>
                    <a:schemeClr val="bg1"/>
                  </a:solidFill>
                  <a:latin typeface="+mj-ea"/>
                </a:rPr>
                <a:t>1</a:t>
              </a:r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日歩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数</a:t>
              </a:r>
              <a:r>
                <a:rPr lang="en-US" altLang="ja-JP" sz="1100" dirty="0" smtClean="0">
                  <a:solidFill>
                    <a:schemeClr val="bg1"/>
                  </a:solidFill>
                  <a:latin typeface="+mj-ea"/>
                </a:rPr>
                <a:t>8,000</a:t>
              </a:r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歩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に対して</a:t>
              </a:r>
              <a:r>
                <a:rPr lang="en-US" altLang="ja-JP" sz="1100" b="1" u="sng" dirty="0" smtClean="0">
                  <a:solidFill>
                    <a:schemeClr val="bg1"/>
                  </a:solidFill>
                  <a:latin typeface="+mj-ea"/>
                </a:rPr>
                <a:t>6,400</a:t>
              </a:r>
              <a:r>
                <a:rPr lang="ja-JP" altLang="en-US" sz="1100" b="1" u="sng" dirty="0" smtClean="0">
                  <a:solidFill>
                    <a:schemeClr val="bg1"/>
                  </a:solidFill>
                  <a:latin typeface="+mj-ea"/>
                </a:rPr>
                <a:t>歩と運動量が低い。</a:t>
              </a:r>
              <a:endParaRPr lang="en-US" altLang="ja-JP" sz="1100" b="1" u="sng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273750" y="6110099"/>
              <a:ext cx="5300936" cy="654296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800"/>
            </a:p>
          </p:txBody>
        </p:sp>
        <p:sp>
          <p:nvSpPr>
            <p:cNvPr id="82" name="下矢印 81"/>
            <p:cNvSpPr/>
            <p:nvPr/>
          </p:nvSpPr>
          <p:spPr>
            <a:xfrm>
              <a:off x="4405468" y="4996625"/>
              <a:ext cx="420716" cy="388354"/>
            </a:xfrm>
            <a:prstGeom prst="downArrow">
              <a:avLst>
                <a:gd name="adj1" fmla="val 34036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83" name="上矢印 82"/>
            <p:cNvSpPr/>
            <p:nvPr/>
          </p:nvSpPr>
          <p:spPr>
            <a:xfrm>
              <a:off x="4924936" y="4982326"/>
              <a:ext cx="417679" cy="380722"/>
            </a:xfrm>
            <a:prstGeom prst="upArrow">
              <a:avLst>
                <a:gd name="adj1" fmla="val 33919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3304887" y="5961563"/>
              <a:ext cx="3361896" cy="785749"/>
              <a:chOff x="2537819" y="5778230"/>
              <a:chExt cx="4164413" cy="1064465"/>
            </a:xfrm>
          </p:grpSpPr>
          <p:pic>
            <p:nvPicPr>
              <p:cNvPr id="141" name="図 14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04494" y="5812495"/>
                <a:ext cx="1005052" cy="752242"/>
              </a:xfrm>
              <a:prstGeom prst="rect">
                <a:avLst/>
              </a:prstGeom>
            </p:spPr>
          </p:pic>
          <p:pic>
            <p:nvPicPr>
              <p:cNvPr id="142" name="図 1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19342" y="5923647"/>
                <a:ext cx="851608" cy="666442"/>
              </a:xfrm>
              <a:prstGeom prst="rect">
                <a:avLst/>
              </a:prstGeom>
            </p:spPr>
          </p:pic>
          <p:pic>
            <p:nvPicPr>
              <p:cNvPr id="143" name="図 14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7504" y="5778230"/>
                <a:ext cx="769921" cy="773515"/>
              </a:xfrm>
              <a:prstGeom prst="rect">
                <a:avLst/>
              </a:prstGeom>
            </p:spPr>
          </p:pic>
          <p:pic>
            <p:nvPicPr>
              <p:cNvPr id="144" name="図 14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46887" y="5948999"/>
                <a:ext cx="683901" cy="615738"/>
              </a:xfrm>
              <a:prstGeom prst="rect">
                <a:avLst/>
              </a:prstGeom>
            </p:spPr>
          </p:pic>
          <p:sp>
            <p:nvSpPr>
              <p:cNvPr id="145" name="テキスト ボックス 144"/>
              <p:cNvSpPr txBox="1"/>
              <p:nvPr/>
            </p:nvSpPr>
            <p:spPr bwMode="auto">
              <a:xfrm>
                <a:off x="4599163" y="6497151"/>
                <a:ext cx="906602" cy="34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845" tIns="45422" rIns="90845" bIns="45422" rtlCol="0">
                <a:spAutoFit/>
              </a:bodyPr>
              <a:lstStyle/>
              <a:p>
                <a:pPr marL="182563" indent="-182563" algn="ctr"/>
                <a:r>
                  <a:rPr kumimoji="1" lang="ja-JP" altLang="en-US" sz="1050" dirty="0" smtClean="0">
                    <a:latin typeface="HGP創英角ｺﾞｼｯｸUB" pitchFamily="50" charset="-128"/>
                    <a:ea typeface="HGP創英角ｺﾞｼｯｸUB" pitchFamily="50" charset="-128"/>
                  </a:rPr>
                  <a:t>行政機関</a:t>
                </a:r>
                <a:endParaRPr kumimoji="1" lang="ja-JP" altLang="en-US" sz="105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46" name="テキスト ボックス 145"/>
              <p:cNvSpPr txBox="1"/>
              <p:nvPr/>
            </p:nvSpPr>
            <p:spPr bwMode="auto">
              <a:xfrm>
                <a:off x="3637988" y="6489106"/>
                <a:ext cx="906602" cy="34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845" tIns="45422" rIns="90845" bIns="45422" rtlCol="0">
                <a:spAutoFit/>
              </a:bodyPr>
              <a:lstStyle/>
              <a:p>
                <a:pPr marL="182563" indent="-182563" algn="ctr"/>
                <a:r>
                  <a:rPr lang="ja-JP" altLang="en-US" sz="1050" dirty="0">
                    <a:latin typeface="HGP創英角ｺﾞｼｯｸUB" pitchFamily="50" charset="-128"/>
                    <a:ea typeface="HGP創英角ｺﾞｼｯｸUB" pitchFamily="50" charset="-128"/>
                  </a:rPr>
                  <a:t>医療</a:t>
                </a:r>
                <a:r>
                  <a:rPr kumimoji="1" lang="ja-JP" altLang="en-US" sz="1050" dirty="0" smtClean="0">
                    <a:latin typeface="HGP創英角ｺﾞｼｯｸUB" pitchFamily="50" charset="-128"/>
                    <a:ea typeface="HGP創英角ｺﾞｼｯｸUB" pitchFamily="50" charset="-128"/>
                  </a:rPr>
                  <a:t>機関</a:t>
                </a:r>
                <a:endParaRPr kumimoji="1" lang="ja-JP" altLang="en-US" sz="105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47" name="テキスト ボックス 146"/>
              <p:cNvSpPr txBox="1"/>
              <p:nvPr/>
            </p:nvSpPr>
            <p:spPr bwMode="auto">
              <a:xfrm>
                <a:off x="2537819" y="6497153"/>
                <a:ext cx="906602" cy="343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845" tIns="45422" rIns="90845" bIns="45422" rtlCol="0">
                <a:spAutoFit/>
              </a:bodyPr>
              <a:lstStyle/>
              <a:p>
                <a:pPr marL="182563" indent="-182563" algn="ctr"/>
                <a:r>
                  <a:rPr lang="ja-JP" altLang="en-US" sz="1050" dirty="0">
                    <a:latin typeface="HGP創英角ｺﾞｼｯｸUB" pitchFamily="50" charset="-128"/>
                    <a:ea typeface="HGP創英角ｺﾞｼｯｸUB" pitchFamily="50" charset="-128"/>
                  </a:rPr>
                  <a:t>介護施設</a:t>
                </a:r>
                <a:endParaRPr kumimoji="1" lang="ja-JP" altLang="en-US" sz="105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  <p:sp>
            <p:nvSpPr>
              <p:cNvPr id="148" name="テキスト ボックス 147"/>
              <p:cNvSpPr txBox="1"/>
              <p:nvPr/>
            </p:nvSpPr>
            <p:spPr bwMode="auto">
              <a:xfrm>
                <a:off x="5318879" y="6489104"/>
                <a:ext cx="1383353" cy="353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845" tIns="45422" rIns="90845" bIns="45422" rtlCol="0">
                <a:spAutoFit/>
              </a:bodyPr>
              <a:lstStyle/>
              <a:p>
                <a:pPr marL="182563" indent="-182563" algn="ctr"/>
                <a:r>
                  <a:rPr kumimoji="1" lang="ja-JP" altLang="en-US" sz="1050" dirty="0" smtClean="0">
                    <a:latin typeface="HGP創英角ｺﾞｼｯｸUB" pitchFamily="50" charset="-128"/>
                    <a:ea typeface="HGP創英角ｺﾞｼｯｸUB" pitchFamily="50" charset="-128"/>
                  </a:rPr>
                  <a:t>フィットネス</a:t>
                </a:r>
                <a:endParaRPr kumimoji="1" lang="ja-JP" altLang="en-US" sz="1050" dirty="0">
                  <a:latin typeface="HGP創英角ｺﾞｼｯｸUB" pitchFamily="50" charset="-128"/>
                  <a:ea typeface="HGP創英角ｺﾞｼｯｸUB" pitchFamily="50" charset="-128"/>
                </a:endParaRPr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 bwMode="auto">
            <a:xfrm>
              <a:off x="3384650" y="5756696"/>
              <a:ext cx="1379444" cy="26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845" tIns="45422" rIns="90845" bIns="45422" rtlCol="0">
              <a:spAutoFit/>
            </a:bodyPr>
            <a:lstStyle/>
            <a:p>
              <a:pPr marL="182563" indent="-182563" algn="ctr"/>
              <a:r>
                <a:rPr lang="ja-JP" altLang="en-US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個人の医療データ等</a:t>
              </a:r>
              <a:endParaRPr kumimoji="1" lang="ja-JP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grpSp>
          <p:nvGrpSpPr>
            <p:cNvPr id="86" name="グループ化 85"/>
            <p:cNvGrpSpPr/>
            <p:nvPr/>
          </p:nvGrpSpPr>
          <p:grpSpPr>
            <a:xfrm>
              <a:off x="2273750" y="3326902"/>
              <a:ext cx="5325789" cy="1693179"/>
              <a:chOff x="2246325" y="3318728"/>
              <a:chExt cx="5339266" cy="1605313"/>
            </a:xfrm>
          </p:grpSpPr>
          <p:sp>
            <p:nvSpPr>
              <p:cNvPr id="108" name="円/楕円 107"/>
              <p:cNvSpPr/>
              <p:nvPr/>
            </p:nvSpPr>
            <p:spPr>
              <a:xfrm>
                <a:off x="2246325" y="4159409"/>
                <a:ext cx="5339266" cy="624612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/>
              </a:p>
            </p:txBody>
          </p:sp>
          <p:pic>
            <p:nvPicPr>
              <p:cNvPr id="109" name="図 10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65314" y="3767408"/>
                <a:ext cx="562304" cy="787446"/>
              </a:xfrm>
              <a:prstGeom prst="rect">
                <a:avLst/>
              </a:prstGeom>
            </p:spPr>
          </p:pic>
          <p:pic>
            <p:nvPicPr>
              <p:cNvPr id="110" name="図 10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4088" y="3720582"/>
                <a:ext cx="656809" cy="804234"/>
              </a:xfrm>
              <a:prstGeom prst="rect">
                <a:avLst/>
              </a:prstGeom>
            </p:spPr>
          </p:pic>
          <p:pic>
            <p:nvPicPr>
              <p:cNvPr id="111" name="図 11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9967" y="3730043"/>
                <a:ext cx="522364" cy="788057"/>
              </a:xfrm>
              <a:prstGeom prst="rect">
                <a:avLst/>
              </a:prstGeom>
            </p:spPr>
          </p:pic>
          <p:pic>
            <p:nvPicPr>
              <p:cNvPr id="116" name="図 11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04754" y="3976968"/>
                <a:ext cx="473585" cy="534927"/>
              </a:xfrm>
              <a:prstGeom prst="rect">
                <a:avLst/>
              </a:prstGeom>
            </p:spPr>
          </p:pic>
          <p:pic>
            <p:nvPicPr>
              <p:cNvPr id="122" name="図 12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0186" y="3984628"/>
                <a:ext cx="265644" cy="501437"/>
              </a:xfrm>
              <a:prstGeom prst="rect">
                <a:avLst/>
              </a:prstGeom>
            </p:spPr>
          </p:pic>
          <p:pic>
            <p:nvPicPr>
              <p:cNvPr id="124" name="図 1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38040" y="3946400"/>
                <a:ext cx="349965" cy="545382"/>
              </a:xfrm>
              <a:prstGeom prst="rect">
                <a:avLst/>
              </a:prstGeom>
            </p:spPr>
          </p:pic>
          <p:grpSp>
            <p:nvGrpSpPr>
              <p:cNvPr id="125" name="グループ化 124"/>
              <p:cNvGrpSpPr/>
              <p:nvPr/>
            </p:nvGrpSpPr>
            <p:grpSpPr>
              <a:xfrm>
                <a:off x="5206342" y="3680462"/>
                <a:ext cx="966530" cy="689765"/>
                <a:chOff x="5425965" y="3389044"/>
                <a:chExt cx="911085" cy="644227"/>
              </a:xfrm>
            </p:grpSpPr>
            <p:pic>
              <p:nvPicPr>
                <p:cNvPr id="139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1376" y="3622027"/>
                  <a:ext cx="383828" cy="411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" name="テキスト ボックス 139"/>
                <p:cNvSpPr txBox="1"/>
                <p:nvPr/>
              </p:nvSpPr>
              <p:spPr bwMode="auto">
                <a:xfrm>
                  <a:off x="5425965" y="3389044"/>
                  <a:ext cx="911085" cy="217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845" tIns="45422" rIns="90845" bIns="45422" rtlCol="0">
                  <a:spAutoFit/>
                </a:bodyPr>
                <a:lstStyle/>
                <a:p>
                  <a:pPr marL="182563" indent="-182563" algn="ctr"/>
                  <a:r>
                    <a:rPr lang="ja-JP" altLang="en-US" sz="1000" dirty="0">
                      <a:solidFill>
                        <a:srgbClr val="FF0000"/>
                      </a:solidFill>
                      <a:latin typeface="HGP創英角ｺﾞｼｯｸUB" pitchFamily="50" charset="-128"/>
                      <a:ea typeface="HGP創英角ｺﾞｼｯｸUB" pitchFamily="50" charset="-128"/>
                    </a:rPr>
                    <a:t>○○</a:t>
                  </a:r>
                  <a:r>
                    <a:rPr kumimoji="1" lang="ja-JP" altLang="en-US" sz="1000" dirty="0" smtClean="0">
                      <a:solidFill>
                        <a:srgbClr val="FF0000"/>
                      </a:solidFill>
                      <a:latin typeface="HGP創英角ｺﾞｼｯｸUB" pitchFamily="50" charset="-128"/>
                      <a:ea typeface="HGP創英角ｺﾞｼｯｸUB" pitchFamily="50" charset="-128"/>
                    </a:rPr>
                    <a:t>ポイント</a:t>
                  </a:r>
                  <a:endParaRPr kumimoji="1" lang="ja-JP" altLang="en-US" sz="1000" dirty="0">
                    <a:solidFill>
                      <a:srgbClr val="FF0000"/>
                    </a:solidFill>
                    <a:latin typeface="HGP創英角ｺﾞｼｯｸUB" pitchFamily="50" charset="-128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26" name="グループ化 125"/>
              <p:cNvGrpSpPr/>
              <p:nvPr/>
            </p:nvGrpSpPr>
            <p:grpSpPr>
              <a:xfrm>
                <a:off x="6368242" y="3318728"/>
                <a:ext cx="716336" cy="526142"/>
                <a:chOff x="6768085" y="3247167"/>
                <a:chExt cx="675243" cy="491407"/>
              </a:xfrm>
            </p:grpSpPr>
            <p:pic>
              <p:nvPicPr>
                <p:cNvPr id="137" name="Picture 10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0390" y="3438536"/>
                  <a:ext cx="642938" cy="3000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" name="テキスト ボックス 137"/>
                <p:cNvSpPr txBox="1"/>
                <p:nvPr/>
              </p:nvSpPr>
              <p:spPr bwMode="auto">
                <a:xfrm>
                  <a:off x="6768085" y="3247167"/>
                  <a:ext cx="647291" cy="21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845" tIns="45422" rIns="90845" bIns="45422" rtlCol="0">
                  <a:spAutoFit/>
                </a:bodyPr>
                <a:lstStyle/>
                <a:p>
                  <a:pPr marL="182563" indent="-182563"/>
                  <a:r>
                    <a:rPr kumimoji="1" lang="ja-JP" altLang="en-US" sz="1000" dirty="0" smtClean="0">
                      <a:solidFill>
                        <a:srgbClr val="FF0000"/>
                      </a:solidFill>
                      <a:latin typeface="HGP創英角ｺﾞｼｯｸUB" pitchFamily="50" charset="-128"/>
                      <a:ea typeface="HGP創英角ｺﾞｼｯｸUB" pitchFamily="50" charset="-128"/>
                    </a:rPr>
                    <a:t>商品券</a:t>
                  </a:r>
                  <a:endParaRPr kumimoji="1" lang="ja-JP" altLang="en-US" sz="1000" dirty="0">
                    <a:solidFill>
                      <a:srgbClr val="FF0000"/>
                    </a:solidFill>
                    <a:latin typeface="HGP創英角ｺﾞｼｯｸUB" pitchFamily="50" charset="-128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27" name="グループ化 126"/>
              <p:cNvGrpSpPr/>
              <p:nvPr/>
            </p:nvGrpSpPr>
            <p:grpSpPr>
              <a:xfrm>
                <a:off x="6348341" y="3802123"/>
                <a:ext cx="1013100" cy="580211"/>
                <a:chOff x="6773828" y="3675889"/>
                <a:chExt cx="954983" cy="541906"/>
              </a:xfrm>
            </p:grpSpPr>
            <p:pic>
              <p:nvPicPr>
                <p:cNvPr id="135" name="Picture 1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00390" y="3824095"/>
                  <a:ext cx="660400" cy="39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" name="テキスト ボックス 135"/>
                <p:cNvSpPr txBox="1"/>
                <p:nvPr/>
              </p:nvSpPr>
              <p:spPr bwMode="auto">
                <a:xfrm>
                  <a:off x="6773828" y="3675889"/>
                  <a:ext cx="954983" cy="21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845" tIns="45422" rIns="90845" bIns="45422" rtlCol="0">
                  <a:spAutoFit/>
                </a:bodyPr>
                <a:lstStyle/>
                <a:p>
                  <a:pPr marL="182563" indent="-182563"/>
                  <a:r>
                    <a:rPr kumimoji="1" lang="ja-JP" altLang="en-US" sz="1000" dirty="0" smtClean="0">
                      <a:solidFill>
                        <a:srgbClr val="FF0000"/>
                      </a:solidFill>
                      <a:latin typeface="HGP創英角ｺﾞｼｯｸUB" pitchFamily="50" charset="-128"/>
                      <a:ea typeface="HGP創英角ｺﾞｼｯｸUB" pitchFamily="50" charset="-128"/>
                    </a:rPr>
                    <a:t>共有ポイント</a:t>
                  </a:r>
                  <a:endParaRPr kumimoji="1" lang="ja-JP" altLang="en-US" sz="1000" dirty="0">
                    <a:solidFill>
                      <a:srgbClr val="FF0000"/>
                    </a:solidFill>
                    <a:latin typeface="HGP創英角ｺﾞｼｯｸUB" pitchFamily="50" charset="-128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28" name="グループ化 127"/>
              <p:cNvGrpSpPr/>
              <p:nvPr/>
            </p:nvGrpSpPr>
            <p:grpSpPr>
              <a:xfrm>
                <a:off x="6348345" y="4301907"/>
                <a:ext cx="1013100" cy="622134"/>
                <a:chOff x="6739579" y="4213015"/>
                <a:chExt cx="954983" cy="581061"/>
              </a:xfrm>
            </p:grpSpPr>
            <p:pic>
              <p:nvPicPr>
                <p:cNvPr id="133" name="Picture 1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78469" y="4350517"/>
                  <a:ext cx="638835" cy="4435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" name="テキスト ボックス 133"/>
                <p:cNvSpPr txBox="1"/>
                <p:nvPr/>
              </p:nvSpPr>
              <p:spPr bwMode="auto">
                <a:xfrm>
                  <a:off x="6739579" y="4213015"/>
                  <a:ext cx="954983" cy="2155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845" tIns="45422" rIns="90845" bIns="45422" rtlCol="0">
                  <a:spAutoFit/>
                </a:bodyPr>
                <a:lstStyle/>
                <a:p>
                  <a:pPr marL="182563" indent="-182563"/>
                  <a:r>
                    <a:rPr kumimoji="1" lang="ja-JP" altLang="en-US" sz="1000" dirty="0" smtClean="0">
                      <a:solidFill>
                        <a:srgbClr val="FF0000"/>
                      </a:solidFill>
                      <a:latin typeface="HGP創英角ｺﾞｼｯｸUB" pitchFamily="50" charset="-128"/>
                      <a:ea typeface="HGP創英角ｺﾞｼｯｸUB" pitchFamily="50" charset="-128"/>
                    </a:rPr>
                    <a:t>寄付</a:t>
                  </a:r>
                  <a:endParaRPr kumimoji="1" lang="ja-JP" altLang="en-US" sz="1000" dirty="0">
                    <a:solidFill>
                      <a:srgbClr val="FF0000"/>
                    </a:solidFill>
                    <a:latin typeface="HGP創英角ｺﾞｼｯｸUB" pitchFamily="50" charset="-128"/>
                    <a:ea typeface="HGP創英角ｺﾞｼｯｸUB" pitchFamily="50" charset="-128"/>
                  </a:endParaRPr>
                </a:p>
              </p:txBody>
            </p:sp>
          </p:grpSp>
          <p:grpSp>
            <p:nvGrpSpPr>
              <p:cNvPr id="129" name="グループ化 128"/>
              <p:cNvGrpSpPr/>
              <p:nvPr/>
            </p:nvGrpSpPr>
            <p:grpSpPr>
              <a:xfrm>
                <a:off x="5893621" y="3678496"/>
                <a:ext cx="500379" cy="933941"/>
                <a:chOff x="10013826" y="1534701"/>
                <a:chExt cx="872372" cy="1550989"/>
              </a:xfrm>
            </p:grpSpPr>
            <p:sp>
              <p:nvSpPr>
                <p:cNvPr id="130" name="Freeform 82"/>
                <p:cNvSpPr>
                  <a:spLocks/>
                </p:cNvSpPr>
                <p:nvPr/>
              </p:nvSpPr>
              <p:spPr bwMode="auto">
                <a:xfrm>
                  <a:off x="10013826" y="2179226"/>
                  <a:ext cx="872372" cy="279843"/>
                </a:xfrm>
                <a:custGeom>
                  <a:avLst/>
                  <a:gdLst>
                    <a:gd name="T0" fmla="*/ 0 w 461"/>
                    <a:gd name="T1" fmla="*/ 60 h 166"/>
                    <a:gd name="T2" fmla="*/ 392 w 461"/>
                    <a:gd name="T3" fmla="*/ 60 h 166"/>
                    <a:gd name="T4" fmla="*/ 392 w 461"/>
                    <a:gd name="T5" fmla="*/ 0 h 166"/>
                    <a:gd name="T6" fmla="*/ 461 w 461"/>
                    <a:gd name="T7" fmla="*/ 83 h 166"/>
                    <a:gd name="T8" fmla="*/ 392 w 461"/>
                    <a:gd name="T9" fmla="*/ 166 h 166"/>
                    <a:gd name="T10" fmla="*/ 392 w 461"/>
                    <a:gd name="T11" fmla="*/ 105 h 166"/>
                    <a:gd name="T12" fmla="*/ 0 w 461"/>
                    <a:gd name="T13" fmla="*/ 105 h 166"/>
                    <a:gd name="T14" fmla="*/ 0 w 461"/>
                    <a:gd name="T15" fmla="*/ 6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61" h="166">
                      <a:moveTo>
                        <a:pt x="0" y="60"/>
                      </a:moveTo>
                      <a:lnTo>
                        <a:pt x="392" y="60"/>
                      </a:lnTo>
                      <a:lnTo>
                        <a:pt x="392" y="0"/>
                      </a:lnTo>
                      <a:lnTo>
                        <a:pt x="461" y="83"/>
                      </a:lnTo>
                      <a:lnTo>
                        <a:pt x="392" y="166"/>
                      </a:lnTo>
                      <a:lnTo>
                        <a:pt x="392" y="105"/>
                      </a:lnTo>
                      <a:lnTo>
                        <a:pt x="0" y="105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131" name="Freeform 83"/>
                <p:cNvSpPr>
                  <a:spLocks/>
                </p:cNvSpPr>
                <p:nvPr/>
              </p:nvSpPr>
              <p:spPr bwMode="auto">
                <a:xfrm>
                  <a:off x="10335335" y="1534701"/>
                  <a:ext cx="550863" cy="798514"/>
                </a:xfrm>
                <a:custGeom>
                  <a:avLst/>
                  <a:gdLst>
                    <a:gd name="T0" fmla="*/ 47 w 347"/>
                    <a:gd name="T1" fmla="*/ 503 h 503"/>
                    <a:gd name="T2" fmla="*/ 47 w 347"/>
                    <a:gd name="T3" fmla="*/ 102 h 503"/>
                    <a:gd name="T4" fmla="*/ 286 w 347"/>
                    <a:gd name="T5" fmla="*/ 102 h 503"/>
                    <a:gd name="T6" fmla="*/ 286 w 347"/>
                    <a:gd name="T7" fmla="*/ 157 h 503"/>
                    <a:gd name="T8" fmla="*/ 347 w 347"/>
                    <a:gd name="T9" fmla="*/ 79 h 503"/>
                    <a:gd name="T10" fmla="*/ 286 w 347"/>
                    <a:gd name="T11" fmla="*/ 0 h 503"/>
                    <a:gd name="T12" fmla="*/ 286 w 347"/>
                    <a:gd name="T13" fmla="*/ 55 h 503"/>
                    <a:gd name="T14" fmla="*/ 0 w 347"/>
                    <a:gd name="T15" fmla="*/ 55 h 503"/>
                    <a:gd name="T16" fmla="*/ 0 w 347"/>
                    <a:gd name="T17" fmla="*/ 503 h 503"/>
                    <a:gd name="T18" fmla="*/ 47 w 347"/>
                    <a:gd name="T19" fmla="*/ 503 h 5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7" h="503">
                      <a:moveTo>
                        <a:pt x="47" y="503"/>
                      </a:moveTo>
                      <a:lnTo>
                        <a:pt x="47" y="102"/>
                      </a:lnTo>
                      <a:lnTo>
                        <a:pt x="286" y="102"/>
                      </a:lnTo>
                      <a:lnTo>
                        <a:pt x="286" y="157"/>
                      </a:lnTo>
                      <a:lnTo>
                        <a:pt x="347" y="79"/>
                      </a:lnTo>
                      <a:lnTo>
                        <a:pt x="286" y="0"/>
                      </a:lnTo>
                      <a:lnTo>
                        <a:pt x="286" y="55"/>
                      </a:lnTo>
                      <a:lnTo>
                        <a:pt x="0" y="55"/>
                      </a:lnTo>
                      <a:lnTo>
                        <a:pt x="0" y="503"/>
                      </a:lnTo>
                      <a:lnTo>
                        <a:pt x="47" y="50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2000"/>
                </a:p>
              </p:txBody>
            </p:sp>
            <p:sp>
              <p:nvSpPr>
                <p:cNvPr id="132" name="Freeform 84"/>
                <p:cNvSpPr>
                  <a:spLocks/>
                </p:cNvSpPr>
                <p:nvPr/>
              </p:nvSpPr>
              <p:spPr bwMode="auto">
                <a:xfrm>
                  <a:off x="10335335" y="2285589"/>
                  <a:ext cx="550863" cy="800101"/>
                </a:xfrm>
                <a:custGeom>
                  <a:avLst/>
                  <a:gdLst>
                    <a:gd name="T0" fmla="*/ 47 w 347"/>
                    <a:gd name="T1" fmla="*/ 0 h 504"/>
                    <a:gd name="T2" fmla="*/ 47 w 347"/>
                    <a:gd name="T3" fmla="*/ 402 h 504"/>
                    <a:gd name="T4" fmla="*/ 286 w 347"/>
                    <a:gd name="T5" fmla="*/ 402 h 504"/>
                    <a:gd name="T6" fmla="*/ 286 w 347"/>
                    <a:gd name="T7" fmla="*/ 346 h 504"/>
                    <a:gd name="T8" fmla="*/ 347 w 347"/>
                    <a:gd name="T9" fmla="*/ 425 h 504"/>
                    <a:gd name="T10" fmla="*/ 286 w 347"/>
                    <a:gd name="T11" fmla="*/ 504 h 504"/>
                    <a:gd name="T12" fmla="*/ 286 w 347"/>
                    <a:gd name="T13" fmla="*/ 448 h 504"/>
                    <a:gd name="T14" fmla="*/ 0 w 347"/>
                    <a:gd name="T15" fmla="*/ 448 h 504"/>
                    <a:gd name="T16" fmla="*/ 0 w 347"/>
                    <a:gd name="T17" fmla="*/ 0 h 504"/>
                    <a:gd name="T18" fmla="*/ 47 w 347"/>
                    <a:gd name="T19" fmla="*/ 0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7" h="504">
                      <a:moveTo>
                        <a:pt x="47" y="0"/>
                      </a:moveTo>
                      <a:lnTo>
                        <a:pt x="47" y="402"/>
                      </a:lnTo>
                      <a:lnTo>
                        <a:pt x="286" y="402"/>
                      </a:lnTo>
                      <a:lnTo>
                        <a:pt x="286" y="346"/>
                      </a:lnTo>
                      <a:lnTo>
                        <a:pt x="347" y="425"/>
                      </a:lnTo>
                      <a:lnTo>
                        <a:pt x="286" y="504"/>
                      </a:lnTo>
                      <a:lnTo>
                        <a:pt x="286" y="448"/>
                      </a:lnTo>
                      <a:lnTo>
                        <a:pt x="0" y="448"/>
                      </a:lnTo>
                      <a:lnTo>
                        <a:pt x="0" y="0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2000"/>
                </a:p>
              </p:txBody>
            </p:sp>
          </p:grpSp>
        </p:grpSp>
        <p:sp>
          <p:nvSpPr>
            <p:cNvPr id="89" name="テキスト ボックス 88"/>
            <p:cNvSpPr txBox="1"/>
            <p:nvPr/>
          </p:nvSpPr>
          <p:spPr bwMode="auto">
            <a:xfrm>
              <a:off x="3074250" y="5094658"/>
              <a:ext cx="1379444" cy="26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845" tIns="45422" rIns="90845" bIns="45422" rtlCol="0">
              <a:spAutoFit/>
            </a:bodyPr>
            <a:lstStyle/>
            <a:p>
              <a:pPr marL="182563" indent="-182563" algn="ctr"/>
              <a:r>
                <a:rPr lang="ja-JP" altLang="en-US" sz="1100" dirty="0">
                  <a:solidFill>
                    <a:schemeClr val="bg1">
                      <a:lumMod val="50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参加費・健康データ</a:t>
              </a:r>
            </a:p>
          </p:txBody>
        </p:sp>
        <p:sp>
          <p:nvSpPr>
            <p:cNvPr id="90" name="テキスト ボックス 89"/>
            <p:cNvSpPr txBox="1"/>
            <p:nvPr/>
          </p:nvSpPr>
          <p:spPr bwMode="auto">
            <a:xfrm>
              <a:off x="5344550" y="4961402"/>
              <a:ext cx="1242462" cy="430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845" tIns="45422" rIns="90845" bIns="45422" rtlCol="0">
              <a:spAutoFit/>
            </a:bodyPr>
            <a:lstStyle/>
            <a:p>
              <a:pPr marL="182563" indent="-182563"/>
              <a:r>
                <a:rPr lang="ja-JP" altLang="en-US" sz="1100" u="sng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健康</a:t>
              </a:r>
              <a:r>
                <a:rPr lang="ja-JP" altLang="en-US" sz="1100" u="sng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サービス提供</a:t>
              </a:r>
              <a:endParaRPr lang="en-US" altLang="ja-JP" sz="1100" u="sng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pPr marL="182563" indent="-182563"/>
              <a:r>
                <a:rPr lang="ja-JP" altLang="en-US" sz="1100" u="sng" dirty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○○</a:t>
              </a:r>
              <a:r>
                <a:rPr lang="ja-JP" altLang="en-US" sz="1100" u="sng" dirty="0" smtClean="0">
                  <a:solidFill>
                    <a:srgbClr val="FF0000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ポイント提供</a:t>
              </a:r>
              <a:endParaRPr lang="en-US" altLang="ja-JP" sz="1100" u="sng" dirty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2538975" y="3581141"/>
              <a:ext cx="673495" cy="175295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kumimoji="1" lang="ja-JP" altLang="en-US" sz="1000" b="1" dirty="0" smtClean="0">
                  <a:solidFill>
                    <a:schemeClr val="bg1"/>
                  </a:solidFill>
                </a:rPr>
                <a:t>スマホ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3319254" y="3578654"/>
              <a:ext cx="761545" cy="197389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</a:rPr>
                <a:t>体組成計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4292679" y="3596715"/>
              <a:ext cx="673495" cy="175295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>
              <a:noAutofit/>
            </a:bodyPr>
            <a:lstStyle/>
            <a:p>
              <a:pPr algn="ctr"/>
              <a:r>
                <a:rPr lang="ja-JP" altLang="en-US" sz="1000" b="1" dirty="0">
                  <a:solidFill>
                    <a:schemeClr val="bg1"/>
                  </a:solidFill>
                </a:rPr>
                <a:t>歩数</a:t>
              </a:r>
              <a:r>
                <a:rPr kumimoji="1" lang="ja-JP" altLang="en-US" sz="1000" b="1" dirty="0" smtClean="0">
                  <a:solidFill>
                    <a:schemeClr val="bg1"/>
                  </a:solidFill>
                </a:rPr>
                <a:t>計</a:t>
              </a:r>
              <a:endParaRPr kumimoji="1" lang="ja-JP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 bwMode="auto">
            <a:xfrm>
              <a:off x="3661720" y="4557229"/>
              <a:ext cx="2437939" cy="307175"/>
            </a:xfrm>
            <a:prstGeom prst="rect">
              <a:avLst/>
            </a:prstGeom>
            <a:noFill/>
            <a:ln>
              <a:noFill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0845" tIns="45422" rIns="90845" bIns="45422" rtlCol="0">
              <a:spAutoFit/>
            </a:bodyPr>
            <a:lstStyle/>
            <a:p>
              <a:pPr marL="182563" indent="-182563" algn="ctr"/>
              <a:r>
                <a:rPr kumimoji="1" lang="ja-JP" altLang="en-US" sz="1400" dirty="0" smtClean="0">
                  <a:solidFill>
                    <a:schemeClr val="tx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サービス利用者</a:t>
              </a:r>
              <a:endParaRPr kumimoji="1" lang="ja-JP" altLang="en-US" sz="1400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 bwMode="auto">
            <a:xfrm>
              <a:off x="2264381" y="3323202"/>
              <a:ext cx="978874" cy="281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845" tIns="45422" rIns="90845" bIns="45422" rtlCol="0">
              <a:spAutoFit/>
            </a:bodyPr>
            <a:lstStyle/>
            <a:p>
              <a:pPr marL="182563" indent="-182563" algn="ctr"/>
              <a:r>
                <a:rPr kumimoji="1" lang="en-US" altLang="ja-JP" sz="1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IoT</a:t>
              </a:r>
              <a:r>
                <a:rPr kumimoji="1" lang="ja-JP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デバイス</a:t>
              </a:r>
              <a:endParaRPr kumimoji="1"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 bwMode="auto">
            <a:xfrm>
              <a:off x="2943230" y="5419138"/>
              <a:ext cx="3897484" cy="307175"/>
            </a:xfrm>
            <a:prstGeom prst="rect">
              <a:avLst/>
            </a:prstGeom>
            <a:ln/>
            <a:extLst/>
          </p:spPr>
          <p:style>
            <a:lnRef idx="0">
              <a:schemeClr val="accent2"/>
            </a:lnRef>
            <a:fillRef idx="1003">
              <a:schemeClr val="dk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90845" tIns="45422" rIns="90845" bIns="45422" rtlCol="0">
              <a:spAutoFit/>
            </a:bodyPr>
            <a:lstStyle/>
            <a:p>
              <a:pPr marL="182563" indent="-182563" algn="ctr"/>
              <a:r>
                <a:rPr kumimoji="1" lang="ja-JP" altLang="en-US" sz="1400" dirty="0" smtClean="0">
                  <a:solidFill>
                    <a:schemeClr val="bg1"/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パーソナル健康サービスプラットフォーム</a:t>
              </a:r>
              <a:endParaRPr kumimoji="1" lang="ja-JP" altLang="en-US" sz="1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97" name="角丸四角形 96"/>
            <p:cNvSpPr/>
            <p:nvPr/>
          </p:nvSpPr>
          <p:spPr>
            <a:xfrm>
              <a:off x="7204771" y="3415441"/>
              <a:ext cx="217979" cy="1456957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</a:rPr>
                <a:t>地域</a:t>
              </a:r>
              <a:r>
                <a:rPr lang="ja-JP" altLang="en-US" sz="1100" b="1" dirty="0" smtClean="0">
                  <a:solidFill>
                    <a:schemeClr val="bg1"/>
                  </a:solidFill>
                </a:rPr>
                <a:t>活性化</a:t>
              </a:r>
              <a:endParaRPr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98" name="上矢印 97"/>
            <p:cNvSpPr/>
            <p:nvPr/>
          </p:nvSpPr>
          <p:spPr>
            <a:xfrm>
              <a:off x="4674579" y="5762919"/>
              <a:ext cx="417679" cy="314604"/>
            </a:xfrm>
            <a:prstGeom prst="upArrow">
              <a:avLst>
                <a:gd name="adj1" fmla="val 33919"/>
                <a:gd name="adj2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99" name="テキスト ボックス 98"/>
            <p:cNvSpPr txBox="1"/>
            <p:nvPr/>
          </p:nvSpPr>
          <p:spPr bwMode="auto">
            <a:xfrm>
              <a:off x="5132293" y="3332716"/>
              <a:ext cx="978874" cy="276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845" tIns="45422" rIns="90845" bIns="45422" rtlCol="0">
              <a:spAutoFit/>
            </a:bodyPr>
            <a:lstStyle/>
            <a:p>
              <a:pPr marL="182563" indent="-182563" algn="ctr"/>
              <a:r>
                <a:rPr lang="ja-JP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○○</a:t>
              </a:r>
              <a:r>
                <a:rPr kumimoji="1" lang="ja-JP" alt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GP創英角ｺﾞｼｯｸUB" pitchFamily="50" charset="-128"/>
                  <a:ea typeface="HGP創英角ｺﾞｼｯｸUB" pitchFamily="50" charset="-128"/>
                </a:rPr>
                <a:t>ポイント</a:t>
              </a:r>
              <a:endParaRPr kumimoji="1" lang="ja-JP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0" name="角丸四角形 99"/>
            <p:cNvSpPr/>
            <p:nvPr/>
          </p:nvSpPr>
          <p:spPr>
            <a:xfrm>
              <a:off x="79149" y="3411436"/>
              <a:ext cx="2062736" cy="1014399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全国の一人</a:t>
              </a:r>
              <a:r>
                <a:rPr lang="ja-JP" altLang="en-US" sz="1100" dirty="0">
                  <a:solidFill>
                    <a:schemeClr val="bg1"/>
                  </a:solidFill>
                  <a:latin typeface="+mj-ea"/>
                </a:rPr>
                <a:t>あたり</a:t>
              </a:r>
              <a:r>
                <a:rPr lang="ja-JP" altLang="en-US" sz="1100" dirty="0" smtClean="0">
                  <a:solidFill>
                    <a:schemeClr val="bg1"/>
                  </a:solidFill>
                  <a:latin typeface="+mj-ea"/>
                </a:rPr>
                <a:t>の年間医療費額が</a:t>
              </a:r>
              <a:r>
                <a:rPr lang="ja-JP" altLang="en-US" sz="1100" dirty="0" smtClean="0"/>
                <a:t>約</a:t>
              </a:r>
              <a:r>
                <a:rPr lang="en-US" altLang="ja-JP" sz="1100" dirty="0" smtClean="0"/>
                <a:t>30</a:t>
              </a:r>
              <a:r>
                <a:rPr lang="ja-JP" altLang="ja-JP" sz="1100" dirty="0" smtClean="0"/>
                <a:t>万円</a:t>
              </a:r>
              <a:r>
                <a:rPr lang="ja-JP" altLang="en-US" sz="1100" dirty="0" smtClean="0"/>
                <a:t>に対して、実証地域では約</a:t>
              </a:r>
              <a:r>
                <a:rPr lang="en-US" altLang="ja-JP" sz="1100" dirty="0" smtClean="0"/>
                <a:t>33</a:t>
              </a:r>
              <a:r>
                <a:rPr lang="ja-JP" altLang="en-US" sz="1100" dirty="0" smtClean="0"/>
                <a:t>万円と</a:t>
              </a:r>
              <a:r>
                <a:rPr lang="ja-JP" altLang="en-US" sz="1100" b="1" u="sng" dirty="0" smtClean="0"/>
                <a:t>高額な状況</a:t>
              </a:r>
              <a:r>
                <a:rPr lang="ja-JP" altLang="en-US" sz="1100" b="1" dirty="0" smtClean="0"/>
                <a:t>。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01" name="角丸四角形 100"/>
            <p:cNvSpPr/>
            <p:nvPr/>
          </p:nvSpPr>
          <p:spPr>
            <a:xfrm>
              <a:off x="195745" y="3335891"/>
              <a:ext cx="947554" cy="22549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+mj-ea"/>
                </a:rPr>
                <a:t>医療費問題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02" name="角丸四角形 101"/>
            <p:cNvSpPr/>
            <p:nvPr/>
          </p:nvSpPr>
          <p:spPr>
            <a:xfrm>
              <a:off x="195744" y="4475936"/>
              <a:ext cx="1201141" cy="22549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+mj-ea"/>
                </a:rPr>
                <a:t>個人の健康</a:t>
              </a:r>
              <a:r>
                <a:rPr lang="ja-JP" altLang="en-US" sz="1100" b="1" dirty="0">
                  <a:solidFill>
                    <a:schemeClr val="bg1"/>
                  </a:solidFill>
                  <a:latin typeface="+mj-ea"/>
                </a:rPr>
                <a:t>指数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03" name="角丸四角形 102"/>
            <p:cNvSpPr/>
            <p:nvPr/>
          </p:nvSpPr>
          <p:spPr>
            <a:xfrm>
              <a:off x="188419" y="5806649"/>
              <a:ext cx="1092173" cy="225493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+mj-ea"/>
                </a:rPr>
                <a:t>健康無関心層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04" name="角丸四角形 103"/>
            <p:cNvSpPr/>
            <p:nvPr/>
          </p:nvSpPr>
          <p:spPr>
            <a:xfrm>
              <a:off x="7779147" y="3354577"/>
              <a:ext cx="947554" cy="22549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+mj-ea"/>
                </a:rPr>
                <a:t>医療費問題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05" name="角丸四角形 104"/>
            <p:cNvSpPr/>
            <p:nvPr/>
          </p:nvSpPr>
          <p:spPr>
            <a:xfrm>
              <a:off x="7779146" y="4494622"/>
              <a:ext cx="1201141" cy="22549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+mj-ea"/>
                </a:rPr>
                <a:t>個人の健康</a:t>
              </a:r>
              <a:r>
                <a:rPr lang="ja-JP" altLang="en-US" sz="1100" b="1" dirty="0">
                  <a:solidFill>
                    <a:schemeClr val="bg1"/>
                  </a:solidFill>
                  <a:latin typeface="+mj-ea"/>
                </a:rPr>
                <a:t>指数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106" name="角丸四角形 105"/>
            <p:cNvSpPr/>
            <p:nvPr/>
          </p:nvSpPr>
          <p:spPr>
            <a:xfrm>
              <a:off x="7779146" y="5779625"/>
              <a:ext cx="1092173" cy="225493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b="1" dirty="0" smtClean="0">
                  <a:solidFill>
                    <a:schemeClr val="bg1"/>
                  </a:solidFill>
                  <a:latin typeface="+mj-ea"/>
                </a:rPr>
                <a:t>健康無関心層</a:t>
              </a:r>
              <a:endParaRPr lang="en-US" altLang="ja-JP" sz="1100" b="1" dirty="0">
                <a:solidFill>
                  <a:schemeClr val="bg1"/>
                </a:solidFill>
                <a:latin typeface="+mj-ea"/>
              </a:endParaRPr>
            </a:p>
          </p:txBody>
        </p:sp>
      </p:grpSp>
      <p:sp>
        <p:nvSpPr>
          <p:cNvPr id="71" name="正方形/長方形 70"/>
          <p:cNvSpPr/>
          <p:nvPr/>
        </p:nvSpPr>
        <p:spPr>
          <a:xfrm>
            <a:off x="8735589" y="189090"/>
            <a:ext cx="1092480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様式８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87" name="正方形/長方形 86"/>
          <p:cNvSpPr/>
          <p:nvPr/>
        </p:nvSpPr>
        <p:spPr>
          <a:xfrm>
            <a:off x="92568" y="119323"/>
            <a:ext cx="1407492" cy="506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サンプル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07" name="表 1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10479"/>
              </p:ext>
            </p:extLst>
          </p:nvPr>
        </p:nvGraphicFramePr>
        <p:xfrm>
          <a:off x="208779" y="870139"/>
          <a:ext cx="9504088" cy="212681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240459"/>
                <a:gridCol w="8263629"/>
              </a:tblGrid>
              <a:tr h="261226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提案者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sng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●●●●●●</a:t>
                      </a:r>
                      <a:r>
                        <a:rPr lang="ja-JP" altLang="en-US" sz="1200" b="0" u="none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、●●●●●●、●●●●●●、●●●●●●、●●●●●●</a:t>
                      </a:r>
                      <a:endParaRPr kumimoji="1" lang="ja-JP" altLang="en-US" sz="1200" b="0" u="none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1226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対象分野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医療・福祉</a:t>
                      </a:r>
                      <a:endParaRPr kumimoji="1" lang="en-US" altLang="ja-JP" sz="1200" b="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1226">
                <a:tc>
                  <a:txBody>
                    <a:bodyPr/>
                    <a:lstStyle/>
                    <a:p>
                      <a:r>
                        <a:rPr kumimoji="1" lang="ja-JP" altLang="en-US" sz="1200" b="1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実施地域</a:t>
                      </a:r>
                      <a:endParaRPr kumimoji="1" lang="ja-JP" altLang="en-US" sz="12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●●県●</a:t>
                      </a: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  <a:r>
                        <a:rPr kumimoji="1" lang="zh-TW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市、</a:t>
                      </a: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●●県●●</a:t>
                      </a:r>
                      <a:r>
                        <a:rPr kumimoji="1" lang="zh-TW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市、</a:t>
                      </a: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●●県●●</a:t>
                      </a:r>
                      <a:r>
                        <a:rPr kumimoji="1" lang="zh-TW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市、</a:t>
                      </a: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●●県●●</a:t>
                      </a:r>
                      <a:r>
                        <a:rPr kumimoji="1" lang="zh-TW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市、</a:t>
                      </a: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●●県●●</a:t>
                      </a:r>
                      <a:r>
                        <a:rPr kumimoji="1" lang="zh-TW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市、</a:t>
                      </a:r>
                      <a:r>
                        <a:rPr kumimoji="1" lang="ja-JP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+mn-ea"/>
                        </a:rPr>
                        <a:t>●●県●●</a:t>
                      </a:r>
                      <a:r>
                        <a:rPr kumimoji="1" lang="zh-TW" altLang="en-US" sz="1200" b="0" spc="-100" baseline="0" dirty="0" smtClean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市</a:t>
                      </a:r>
                      <a:endParaRPr kumimoji="1" lang="en-US" altLang="ja-JP" sz="1200" b="0" spc="-100" baseline="0" dirty="0" smtClean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0158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事業概要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全国の一人あたりの年間医療費額が約</a:t>
                      </a:r>
                      <a:r>
                        <a:rPr lang="en-US" altLang="ja-JP" sz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30</a:t>
                      </a:r>
                      <a:r>
                        <a:rPr lang="ja-JP" altLang="ja-JP" sz="1200" dirty="0" smtClean="0">
                          <a:latin typeface="+mj-ea"/>
                          <a:ea typeface="+mj-ea"/>
                        </a:rPr>
                        <a:t>万円</a:t>
                      </a:r>
                      <a:r>
                        <a:rPr lang="ja-JP" altLang="en-US" sz="1200" dirty="0" smtClean="0">
                          <a:latin typeface="+mj-ea"/>
                          <a:ea typeface="+mj-ea"/>
                        </a:rPr>
                        <a:t>に対して、実証地域では約</a:t>
                      </a:r>
                      <a:r>
                        <a:rPr lang="en-US" altLang="ja-JP" sz="1200" dirty="0" smtClean="0">
                          <a:latin typeface="+mj-ea"/>
                          <a:ea typeface="+mj-ea"/>
                        </a:rPr>
                        <a:t>33</a:t>
                      </a:r>
                      <a:r>
                        <a:rPr lang="ja-JP" altLang="en-US" sz="1200" dirty="0" smtClean="0">
                          <a:latin typeface="+mj-ea"/>
                          <a:ea typeface="+mj-ea"/>
                        </a:rPr>
                        <a:t>万円と高額となって</a:t>
                      </a: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いる。また</a:t>
                      </a:r>
                      <a:r>
                        <a:rPr kumimoji="1" lang="ja-JP" altLang="en-US" sz="1200" b="0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全国と比較して、</a:t>
                      </a: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平均</a:t>
                      </a: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BMI</a:t>
                      </a: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は高く・運動量（歩数）は低い水準である上に、健康無関心層が全体の約</a:t>
                      </a:r>
                      <a:r>
                        <a:rPr lang="en-US" altLang="ja-JP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70</a:t>
                      </a: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％を占める。</a:t>
                      </a:r>
                      <a:endParaRPr lang="en-US" altLang="ja-JP" sz="1200" b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本事業では、ウェアラブルデバイス等から得られた個人の健康データや民間事業者や地方公共団体が保有する医療データを収集・分析し、</a:t>
                      </a:r>
                      <a:r>
                        <a:rPr lang="ja-JP" altLang="en-US" sz="1200" b="1" u="sng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利用者に適切な健康サービスを提供すると共に、</a:t>
                      </a:r>
                      <a:r>
                        <a:rPr kumimoji="1" lang="ja-JP" altLang="en-US" sz="1200" b="1" u="sng" spc="-100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健康づくり実践と健康改善の状況に応じて、商品券等と交換可能な「○○ポイント」をインセンティブとして付与することで、上記地域課題を解決する。</a:t>
                      </a:r>
                      <a:endParaRPr lang="en-US" altLang="ja-JP" sz="1200" b="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1" lang="ja-JP" altLang="en-US" sz="12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事業費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ja-JP" altLang="en-US" sz="1200" b="0" dirty="0" smtClean="0">
                          <a:solidFill>
                            <a:schemeClr val="tx1"/>
                          </a:solidFill>
                        </a:rPr>
                        <a:t>●●，●●●千円</a:t>
                      </a:r>
                      <a:endParaRPr lang="en-US" altLang="ja-JP" sz="12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" name="右矢印 111"/>
          <p:cNvSpPr/>
          <p:nvPr/>
        </p:nvSpPr>
        <p:spPr>
          <a:xfrm>
            <a:off x="67108" y="3054728"/>
            <a:ext cx="2164592" cy="238989"/>
          </a:xfrm>
          <a:prstGeom prst="rightArrow">
            <a:avLst>
              <a:gd name="adj1" fmla="val 100000"/>
              <a:gd name="adj2" fmla="val 6410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 smtClean="0">
                <a:solidFill>
                  <a:schemeClr val="tx1"/>
                </a:solidFill>
              </a:rPr>
              <a:t>地域課題（問題点）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13" name="右矢印 112"/>
          <p:cNvSpPr/>
          <p:nvPr/>
        </p:nvSpPr>
        <p:spPr>
          <a:xfrm>
            <a:off x="2231700" y="3043156"/>
            <a:ext cx="5438293" cy="243985"/>
          </a:xfrm>
          <a:prstGeom prst="rightArrow">
            <a:avLst>
              <a:gd name="adj1" fmla="val 100000"/>
              <a:gd name="adj2" fmla="val 6803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地域課題解決に資する</a:t>
            </a:r>
            <a:r>
              <a:rPr lang="en-US" altLang="ja-JP" sz="1400" b="1" dirty="0" err="1">
                <a:solidFill>
                  <a:schemeClr val="tx1"/>
                </a:solidFill>
              </a:rPr>
              <a:t>IoT</a:t>
            </a:r>
            <a:r>
              <a:rPr lang="ja-JP" altLang="en-US" sz="1400" b="1" dirty="0">
                <a:solidFill>
                  <a:schemeClr val="tx1"/>
                </a:solidFill>
              </a:rPr>
              <a:t>サービス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114" name="右矢印 113"/>
          <p:cNvSpPr/>
          <p:nvPr/>
        </p:nvSpPr>
        <p:spPr>
          <a:xfrm>
            <a:off x="7717484" y="3054728"/>
            <a:ext cx="2156837" cy="238989"/>
          </a:xfrm>
          <a:prstGeom prst="rightArrow">
            <a:avLst>
              <a:gd name="adj1" fmla="val 100000"/>
              <a:gd name="adj2" fmla="val 6410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</a:rPr>
              <a:t>実証成果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（</a:t>
            </a:r>
            <a:r>
              <a:rPr lang="en-US" altLang="ja-JP" sz="1400" b="1" dirty="0">
                <a:solidFill>
                  <a:schemeClr val="tx1"/>
                </a:solidFill>
              </a:rPr>
              <a:t>KPI</a:t>
            </a:r>
            <a:r>
              <a:rPr lang="ja-JP" altLang="en-US" sz="1400" b="1" dirty="0">
                <a:solidFill>
                  <a:schemeClr val="tx1"/>
                </a:solidFill>
              </a:rPr>
              <a:t>）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矢印コネクタ 46"/>
          <p:cNvCxnSpPr/>
          <p:nvPr/>
        </p:nvCxnSpPr>
        <p:spPr bwMode="auto">
          <a:xfrm flipV="1">
            <a:off x="4926189" y="3486114"/>
            <a:ext cx="0" cy="958647"/>
          </a:xfrm>
          <a:prstGeom prst="straightConnector1">
            <a:avLst/>
          </a:prstGeom>
          <a:solidFill>
            <a:srgbClr val="DDDDDD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正方形/長方形 9"/>
          <p:cNvSpPr/>
          <p:nvPr/>
        </p:nvSpPr>
        <p:spPr>
          <a:xfrm>
            <a:off x="-23724" y="728700"/>
            <a:ext cx="9926191" cy="7200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025" tIns="45512" rIns="91025" bIns="45512" anchor="ctr"/>
          <a:lstStyle/>
          <a:p>
            <a:pPr algn="ctr" defTabSz="910287">
              <a:defRPr/>
            </a:pPr>
            <a:endParaRPr dirty="0">
              <a:solidFill>
                <a:prstClr val="white"/>
              </a:solidFill>
            </a:endParaRPr>
          </a:p>
        </p:txBody>
      </p:sp>
      <p:sp>
        <p:nvSpPr>
          <p:cNvPr id="283" name="Rectangle 2"/>
          <p:cNvSpPr txBox="1">
            <a:spLocks noChangeArrowheads="1"/>
          </p:cNvSpPr>
          <p:nvPr/>
        </p:nvSpPr>
        <p:spPr bwMode="auto">
          <a:xfrm>
            <a:off x="228600" y="781397"/>
            <a:ext cx="94488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3196" numCol="1" anchor="b" anchorCtr="0" compatLnSpc="1">
            <a:prstTxWarp prst="textNoShape">
              <a:avLst/>
            </a:prstTxWarp>
          </a:bodyPr>
          <a:lstStyle>
            <a:lvl1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4572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9144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3716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1828800" algn="l" defTabSz="863600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marL="0" marR="0" lvl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kern="0" noProof="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スキーム概要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GP創英角ｺﾞｼｯｸUB"/>
              <a:ea typeface="HGP創英角ｺﾞｼｯｸUB"/>
              <a:cs typeface="+mj-cs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234950" y="1268760"/>
            <a:ext cx="94424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4" name="Rectangle 315"/>
          <p:cNvSpPr>
            <a:spLocks noChangeArrowheads="1"/>
          </p:cNvSpPr>
          <p:nvPr/>
        </p:nvSpPr>
        <p:spPr bwMode="auto">
          <a:xfrm>
            <a:off x="7397772" y="4413353"/>
            <a:ext cx="2160000" cy="1080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1050" kern="0" dirty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民間事業者</a:t>
            </a:r>
            <a:endParaRPr kumimoji="0" lang="en-US" altLang="ja-JP" sz="1050" kern="0" dirty="0">
              <a:solidFill>
                <a:srgbClr val="000000"/>
              </a:solidFill>
              <a:latin typeface="Arial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HGP創英角ｺﾞｼｯｸUB" panose="020B0900000000000000" pitchFamily="50" charset="-128"/>
              </a:rPr>
              <a:t>（市内商業施設・フィットネスセンター）</a:t>
            </a:r>
            <a:endParaRPr kumimoji="0" lang="en-US" altLang="ja-JP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HGP創英角ｺﾞｼｯｸUB" panose="020B0900000000000000" pitchFamily="50" charset="-128"/>
              </a:rPr>
              <a:t>ポイントに応じたサービスの提供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HGP創英角ｺﾞｼｯｸUB" panose="020B0900000000000000" pitchFamily="50" charset="-128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HGP創英角ｺﾞｼｯｸUB" panose="020B0900000000000000" pitchFamily="50" charset="-128"/>
              </a:rPr>
              <a:t>自治体への協賛金の提供</a:t>
            </a:r>
          </a:p>
        </p:txBody>
      </p:sp>
      <p:sp>
        <p:nvSpPr>
          <p:cNvPr id="314" name="テキスト ボックス 313"/>
          <p:cNvSpPr txBox="1"/>
          <p:nvPr/>
        </p:nvSpPr>
        <p:spPr>
          <a:xfrm>
            <a:off x="3677067" y="3728112"/>
            <a:ext cx="13875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健康</a:t>
            </a:r>
            <a:r>
              <a:rPr lang="ja-JP" altLang="en-US" sz="1050" dirty="0" smtClean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増進サービス</a:t>
            </a:r>
            <a:endParaRPr lang="en-US" altLang="ja-JP" sz="1050" dirty="0" smtClean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lang="ja-JP" altLang="en-US" sz="105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○○</a:t>
            </a:r>
            <a:r>
              <a:rPr lang="ja-JP" altLang="en-US" sz="1050" dirty="0" smtClean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</a:t>
            </a:r>
            <a:endParaRPr lang="en-US" altLang="ja-JP" sz="105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20" name="テキスト ボックス 319"/>
          <p:cNvSpPr txBox="1"/>
          <p:nvPr/>
        </p:nvSpPr>
        <p:spPr>
          <a:xfrm>
            <a:off x="6026098" y="5101734"/>
            <a:ext cx="13716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ポイントに応じた</a:t>
            </a:r>
            <a:endParaRPr lang="en-US" altLang="ja-JP" sz="105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サービスの提供</a:t>
            </a:r>
          </a:p>
        </p:txBody>
      </p:sp>
      <p:cxnSp>
        <p:nvCxnSpPr>
          <p:cNvPr id="48" name="直線矢印コネクタ 47"/>
          <p:cNvCxnSpPr/>
          <p:nvPr/>
        </p:nvCxnSpPr>
        <p:spPr bwMode="auto">
          <a:xfrm>
            <a:off x="6005278" y="4818545"/>
            <a:ext cx="1391254" cy="0"/>
          </a:xfrm>
          <a:prstGeom prst="straightConnector1">
            <a:avLst/>
          </a:prstGeom>
          <a:solidFill>
            <a:srgbClr val="DDDDDD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5948150" y="4389474"/>
            <a:ext cx="156553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商品券</a:t>
            </a:r>
            <a:endParaRPr lang="en-US" altLang="ja-JP" sz="105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共通ポイント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45453" y="4229060"/>
            <a:ext cx="156553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altLang="ja-JP" sz="1050" dirty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6105269" y="5101734"/>
            <a:ext cx="129126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15"/>
          <p:cNvSpPr>
            <a:spLocks noChangeArrowheads="1"/>
          </p:cNvSpPr>
          <p:nvPr/>
        </p:nvSpPr>
        <p:spPr bwMode="auto">
          <a:xfrm>
            <a:off x="3944888" y="2368286"/>
            <a:ext cx="2160000" cy="1080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kern="0" dirty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民間事業者</a:t>
            </a:r>
            <a:endParaRPr kumimoji="0" lang="en-US" altLang="ja-JP" sz="1050" kern="0" dirty="0">
              <a:solidFill>
                <a:srgbClr val="000000"/>
              </a:solidFill>
              <a:latin typeface="Arial" charset="0"/>
              <a:ea typeface="HGP創英角ｺﾞｼｯｸUB" panose="020B09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800" kern="0" dirty="0" smtClean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（●●</a:t>
            </a:r>
            <a:r>
              <a:rPr lang="ja-JP" altLang="en-US" sz="800" dirty="0" smtClean="0">
                <a:latin typeface="HGP創英角ｺﾞｼｯｸUB" pitchFamily="50" charset="-128"/>
                <a:ea typeface="HGP創英角ｺﾞｼｯｸUB" pitchFamily="50" charset="-128"/>
              </a:rPr>
              <a:t>コンソーシアム</a:t>
            </a:r>
            <a:r>
              <a:rPr lang="ja-JP" altLang="en-US" sz="80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HGP創英角ｺﾞｼｯｸUB" panose="020B0900000000000000" pitchFamily="50" charset="-128"/>
              </a:rPr>
              <a:t>運営事務局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HGP創英角ｺﾞｼｯｸUB" panose="020B09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健康増進サービスの提供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HGP創英角ｺﾞｼｯｸUB" panose="020B0900000000000000" pitchFamily="50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○○</a:t>
            </a:r>
            <a:r>
              <a:rPr kumimoji="0" lang="ja-JP" altLang="en-US" sz="1050" kern="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ポイント</a:t>
            </a: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の交換</a:t>
            </a:r>
            <a:endParaRPr kumimoji="0" lang="ja-JP" altLang="en-US" sz="105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charset="0"/>
              <a:ea typeface="HGP創英角ｺﾞｼｯｸUB" panose="020B0900000000000000" pitchFamily="50" charset="-128"/>
            </a:endParaRPr>
          </a:p>
        </p:txBody>
      </p:sp>
      <p:sp>
        <p:nvSpPr>
          <p:cNvPr id="28" name="Rectangle 315"/>
          <p:cNvSpPr>
            <a:spLocks noChangeArrowheads="1"/>
          </p:cNvSpPr>
          <p:nvPr/>
        </p:nvSpPr>
        <p:spPr bwMode="auto">
          <a:xfrm>
            <a:off x="3944888" y="4418413"/>
            <a:ext cx="216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ja-JP" altLang="en-US" sz="1050" kern="0" dirty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サービス利用者</a:t>
            </a:r>
            <a:endParaRPr kumimoji="0" lang="en-US" altLang="ja-JP" sz="1050" kern="0" dirty="0">
              <a:solidFill>
                <a:srgbClr val="000000"/>
              </a:solidFill>
              <a:latin typeface="Arial" charset="0"/>
              <a:ea typeface="HGP創英角ｺﾞｼｯｸUB" panose="020B0900000000000000" pitchFamily="50" charset="-128"/>
            </a:endParaRPr>
          </a:p>
          <a:p>
            <a:pPr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ja-JP" altLang="en-US" sz="800" kern="0" dirty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（地域住民</a:t>
            </a:r>
            <a:r>
              <a:rPr lang="ja-JP" altLang="en-US" sz="800" dirty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kumimoji="0" lang="en-US" altLang="ja-JP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HGP創英角ｺﾞｼｯｸUB" panose="020B0900000000000000" pitchFamily="50" charset="-128"/>
            </a:endParaRPr>
          </a:p>
          <a:p>
            <a:pPr lvl="0"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健康プログラムへの参加</a:t>
            </a:r>
          </a:p>
          <a:p>
            <a:pPr lvl="0"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地域内</a:t>
            </a:r>
            <a:r>
              <a:rPr kumimoji="0" lang="ja-JP" altLang="en-US" sz="1050" kern="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で</a:t>
            </a: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○○</a:t>
            </a:r>
            <a:r>
              <a:rPr kumimoji="0" lang="ja-JP" altLang="en-US" sz="1050" kern="0" dirty="0" smtClean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ポイント</a:t>
            </a: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Arial" charset="0"/>
                <a:ea typeface="HGP創英角ｺﾞｼｯｸUB" panose="020B0900000000000000" pitchFamily="50" charset="-128"/>
              </a:rPr>
              <a:t>の使用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732461" y="2225053"/>
            <a:ext cx="846489" cy="286466"/>
          </a:xfrm>
          <a:prstGeom prst="roundRect">
            <a:avLst>
              <a:gd name="adj" fmla="val 6394"/>
            </a:avLst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defTabSz="873125" eaLnBrk="0" hangingPunct="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defTabSz="873125" eaLnBrk="0" hangingPunct="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defTabSz="873125" eaLnBrk="0" hangingPunct="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defTabSz="873125" eaLnBrk="0" hangingPunct="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defTabSz="873125" eaLnBrk="0" hangingPunct="0"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marL="0" marR="0" lvl="0" indent="0" algn="ctr" defTabSz="873125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r>
              <a:rPr lang="ja-JP" altLang="en-US" sz="1050" kern="0" dirty="0">
                <a:solidFill>
                  <a:schemeClr val="accent2"/>
                </a:solidFill>
                <a:latin typeface="Arial" charset="0"/>
              </a:rPr>
              <a:t>事業主体</a:t>
            </a:r>
            <a:endParaRPr lang="en-US" altLang="ja-JP" sz="1050" kern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735589" y="189090"/>
            <a:ext cx="1092480" cy="317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</a:rPr>
              <a:t>様式</a:t>
            </a:r>
            <a:r>
              <a:rPr lang="ja-JP" altLang="en-US" sz="1200" dirty="0">
                <a:solidFill>
                  <a:schemeClr val="tx1"/>
                </a:solidFill>
              </a:rPr>
              <a:t>８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92568" y="119323"/>
            <a:ext cx="1407492" cy="50603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</a:rPr>
              <a:t>サンプル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097016" y="3807114"/>
            <a:ext cx="13875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バイタルデータ等</a:t>
            </a:r>
            <a:endParaRPr lang="en-US" altLang="ja-JP" sz="105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5" name="Rectangle 315"/>
          <p:cNvSpPr>
            <a:spLocks noChangeArrowheads="1"/>
          </p:cNvSpPr>
          <p:nvPr/>
        </p:nvSpPr>
        <p:spPr bwMode="auto">
          <a:xfrm>
            <a:off x="697961" y="4413353"/>
            <a:ext cx="2160000" cy="1080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ja-JP" altLang="en-US" sz="1050" kern="0" dirty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行政機関</a:t>
            </a:r>
            <a:endParaRPr kumimoji="0" lang="en-US" altLang="ja-JP" sz="1050" kern="0" dirty="0">
              <a:solidFill>
                <a:srgbClr val="000000"/>
              </a:solidFill>
              <a:latin typeface="Arial" charset="0"/>
              <a:ea typeface="HGP創英角ｺﾞｼｯｸUB" panose="020B0900000000000000" pitchFamily="50" charset="-128"/>
            </a:endParaRPr>
          </a:p>
          <a:p>
            <a:pPr lvl="0" algn="ctr">
              <a:defRPr/>
            </a:pPr>
            <a:r>
              <a:rPr kumimoji="0" lang="ja-JP" altLang="en-US" sz="800" kern="0" dirty="0" smtClean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（</a:t>
            </a:r>
            <a:r>
              <a:rPr lang="ja-JP" altLang="en-US" sz="800" spc="-100" dirty="0">
                <a:latin typeface="ＭＳ Ｐゴシック" panose="020B0600070205080204" pitchFamily="50" charset="-128"/>
              </a:rPr>
              <a:t>●●県●●</a:t>
            </a:r>
            <a:r>
              <a:rPr lang="zh-TW" altLang="en-US" sz="80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市、</a:t>
            </a:r>
            <a:r>
              <a:rPr lang="ja-JP" altLang="en-US" sz="800" spc="-100" dirty="0">
                <a:latin typeface="ＭＳ Ｐゴシック" panose="020B0600070205080204" pitchFamily="50" charset="-128"/>
              </a:rPr>
              <a:t>●●県●●</a:t>
            </a:r>
            <a:r>
              <a:rPr lang="zh-TW" altLang="en-US" sz="80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市、</a:t>
            </a:r>
            <a:r>
              <a:rPr lang="ja-JP" altLang="en-US" sz="800" spc="-100" dirty="0">
                <a:latin typeface="ＭＳ Ｐゴシック" panose="020B0600070205080204" pitchFamily="50" charset="-128"/>
              </a:rPr>
              <a:t>●●県●●</a:t>
            </a:r>
            <a:r>
              <a:rPr lang="zh-TW" altLang="en-US" sz="80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</a:t>
            </a:r>
            <a:r>
              <a:rPr lang="zh-TW" altLang="en-US" sz="800" spc="-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endParaRPr lang="en-US" altLang="zh-TW" sz="800" spc="-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0" algn="ctr">
              <a:defRPr/>
            </a:pPr>
            <a:r>
              <a:rPr lang="ja-JP" altLang="en-US" sz="800" spc="-100" dirty="0" smtClean="0">
                <a:latin typeface="ＭＳ Ｐゴシック" panose="020B0600070205080204" pitchFamily="50" charset="-128"/>
              </a:rPr>
              <a:t>●</a:t>
            </a:r>
            <a:r>
              <a:rPr lang="ja-JP" altLang="en-US" sz="800" spc="-100" dirty="0">
                <a:latin typeface="ＭＳ Ｐゴシック" panose="020B0600070205080204" pitchFamily="50" charset="-128"/>
              </a:rPr>
              <a:t>●県●●</a:t>
            </a:r>
            <a:r>
              <a:rPr lang="zh-TW" altLang="en-US" sz="80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市、</a:t>
            </a:r>
            <a:r>
              <a:rPr lang="ja-JP" altLang="en-US" sz="800" spc="-100" dirty="0">
                <a:latin typeface="ＭＳ Ｐゴシック" panose="020B0600070205080204" pitchFamily="50" charset="-128"/>
              </a:rPr>
              <a:t>●●県●●</a:t>
            </a:r>
            <a:r>
              <a:rPr lang="zh-TW" altLang="en-US" sz="800" spc="-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市、</a:t>
            </a:r>
            <a:r>
              <a:rPr lang="ja-JP" altLang="en-US" sz="800" spc="-100" dirty="0">
                <a:latin typeface="ＭＳ Ｐゴシック" panose="020B0600070205080204" pitchFamily="50" charset="-128"/>
              </a:rPr>
              <a:t>●●県●●</a:t>
            </a:r>
            <a:r>
              <a:rPr lang="zh-TW" altLang="en-US" sz="800" spc="-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市</a:t>
            </a:r>
            <a:r>
              <a:rPr kumimoji="0" lang="ja-JP" altLang="en-US" sz="800" kern="0" dirty="0" smtClean="0">
                <a:solidFill>
                  <a:srgbClr val="000000"/>
                </a:solidFill>
                <a:latin typeface="Arial" charset="0"/>
                <a:ea typeface="HGP創英角ｺﾞｼｯｸUB" panose="020B0900000000000000" pitchFamily="50" charset="-128"/>
              </a:rPr>
              <a:t>）</a:t>
            </a:r>
            <a:endParaRPr kumimoji="0" lang="en-US" altLang="ja-JP" sz="800" kern="0" dirty="0">
              <a:solidFill>
                <a:srgbClr val="000000"/>
              </a:solidFill>
              <a:latin typeface="Arial" charset="0"/>
              <a:ea typeface="HGP創英角ｺﾞｼｯｸUB" panose="020B0900000000000000" pitchFamily="50" charset="-128"/>
            </a:endParaRPr>
          </a:p>
          <a:p>
            <a:pPr lvl="0"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医療費削減を目的とした</a:t>
            </a:r>
            <a:endParaRPr kumimoji="0" lang="en-US" altLang="ja-JP" sz="1050" kern="0" dirty="0">
              <a:solidFill>
                <a:srgbClr val="FFFFFF">
                  <a:lumMod val="50000"/>
                </a:srgb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kumimoji="0" lang="ja-JP" altLang="en-US" sz="1050" kern="0" dirty="0">
                <a:solidFill>
                  <a:srgbClr val="FFFFFF">
                    <a:lumMod val="50000"/>
                  </a:srgb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事業費の提供</a:t>
            </a: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46177" y="3943336"/>
            <a:ext cx="138755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ja-JP" altLang="en-US" sz="1050" dirty="0" smtClean="0">
                <a:solidFill>
                  <a:schemeClr val="accent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業務委託</a:t>
            </a:r>
            <a:endParaRPr lang="en-US" altLang="ja-JP" sz="1050" dirty="0" smtClean="0">
              <a:solidFill>
                <a:schemeClr val="accent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正方形/長方形 54"/>
          <p:cNvSpPr>
            <a:spLocks noChangeArrowheads="1"/>
          </p:cNvSpPr>
          <p:nvPr/>
        </p:nvSpPr>
        <p:spPr bwMode="auto">
          <a:xfrm>
            <a:off x="1" y="11113"/>
            <a:ext cx="9906000" cy="71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5097" tIns="47550" rIns="95097" bIns="47550">
            <a:spAutoFit/>
          </a:bodyPr>
          <a:lstStyle/>
          <a:p>
            <a:pPr marL="182563" indent="-182563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●●●●●●●●●●</a:t>
            </a:r>
            <a:endParaRPr lang="en-US" altLang="ja-JP" sz="20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182563" indent="-182563" algn="ctr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●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●●●●●●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●</a:t>
            </a:r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事業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lang="ja-JP" altLang="en-US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医療</a:t>
            </a:r>
            <a:r>
              <a:rPr lang="en-US" altLang="ja-JP" sz="2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  <a:endParaRPr lang="ja-JP" altLang="en-US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cxnSp>
        <p:nvCxnSpPr>
          <p:cNvPr id="24" name="直線矢印コネクタ 23"/>
          <p:cNvCxnSpPr/>
          <p:nvPr/>
        </p:nvCxnSpPr>
        <p:spPr bwMode="auto">
          <a:xfrm>
            <a:off x="5241032" y="3486114"/>
            <a:ext cx="0" cy="927258"/>
          </a:xfrm>
          <a:prstGeom prst="straightConnector1">
            <a:avLst/>
          </a:prstGeom>
          <a:solidFill>
            <a:srgbClr val="DDDDDD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カギ線コネクタ 10"/>
          <p:cNvCxnSpPr>
            <a:stCxn id="45" idx="0"/>
            <a:endCxn id="26" idx="1"/>
          </p:cNvCxnSpPr>
          <p:nvPr/>
        </p:nvCxnSpPr>
        <p:spPr>
          <a:xfrm rot="5400000" flipH="1" flipV="1">
            <a:off x="2108891" y="2577357"/>
            <a:ext cx="1505067" cy="216692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90845" tIns="45422" rIns="90845" bIns="45422">
        <a:spAutoFit/>
      </a:bodyPr>
      <a:lstStyle>
        <a:defPPr marL="182563" indent="-182563" algn="ctr">
          <a:defRPr sz="2000" dirty="0">
            <a:latin typeface="HGP創英角ｺﾞｼｯｸUB" pitchFamily="50" charset="-128"/>
            <a:ea typeface="HGP創英角ｺﾞｼｯｸUB" pitchFamily="50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620</Words>
  <Application>Microsoft Office PowerPoint</Application>
  <PresentationFormat>A4 210 x 297 mm</PresentationFormat>
  <Paragraphs>87</Paragraphs>
  <Slides>2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ＭＳ Ｐゴシック</vt:lpstr>
      <vt:lpstr>Arial</vt:lpstr>
      <vt:lpstr>Calibri</vt:lpstr>
      <vt:lpstr>Calibri Light</vt:lpstr>
      <vt:lpstr>Impact</vt:lpstr>
      <vt:lpstr>Wingdings</vt:lpstr>
      <vt:lpstr>3_Office テーマ</vt:lpstr>
      <vt:lpstr>デザインの設定</vt:lpstr>
      <vt:lpstr>think-cell Slide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2018-03-16T04:02:17Z</dcterms:created>
  <dcterms:modified xsi:type="dcterms:W3CDTF">2018-03-16T04:02:46Z</dcterms:modified>
</cp:coreProperties>
</file>