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3"/>
  </p:notesMasterIdLst>
  <p:sldIdLst>
    <p:sldId id="461" r:id="rId2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86C8"/>
    <a:srgbClr val="7E1083"/>
    <a:srgbClr val="5FB955"/>
    <a:srgbClr val="8CCC84"/>
    <a:srgbClr val="B2CB7F"/>
    <a:srgbClr val="CCFF99"/>
    <a:srgbClr val="66FF33"/>
    <a:srgbClr val="00CC99"/>
    <a:srgbClr val="00FF00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5873" autoAdjust="0"/>
  </p:normalViewPr>
  <p:slideViewPr>
    <p:cSldViewPr snapToGrid="0">
      <p:cViewPr varScale="1">
        <p:scale>
          <a:sx n="113" d="100"/>
          <a:sy n="113" d="100"/>
        </p:scale>
        <p:origin x="1812" y="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83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50375" cy="497367"/>
          </a:xfrm>
          <a:prstGeom prst="rect">
            <a:avLst/>
          </a:prstGeom>
        </p:spPr>
        <p:txBody>
          <a:bodyPr vert="horz" lIns="92229" tIns="46115" rIns="92229" bIns="46115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221" y="2"/>
            <a:ext cx="2950374" cy="497367"/>
          </a:xfrm>
          <a:prstGeom prst="rect">
            <a:avLst/>
          </a:prstGeom>
        </p:spPr>
        <p:txBody>
          <a:bodyPr vert="horz" lIns="92229" tIns="46115" rIns="92229" bIns="46115" rtlCol="0"/>
          <a:lstStyle>
            <a:lvl1pPr algn="r">
              <a:defRPr sz="1200"/>
            </a:lvl1pPr>
          </a:lstStyle>
          <a:p>
            <a:fld id="{90F73343-A501-40EC-96EE-808513613A66}" type="datetimeFigureOut">
              <a:rPr kumimoji="1" lang="ja-JP" altLang="en-US" smtClean="0"/>
              <a:t>2018/4/1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87975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29" tIns="46115" rIns="92229" bIns="46115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39" y="4720985"/>
            <a:ext cx="5446723" cy="4473102"/>
          </a:xfrm>
          <a:prstGeom prst="rect">
            <a:avLst/>
          </a:prstGeom>
        </p:spPr>
        <p:txBody>
          <a:bodyPr vert="horz" lIns="92229" tIns="46115" rIns="92229" bIns="461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372"/>
            <a:ext cx="2950375" cy="497366"/>
          </a:xfrm>
          <a:prstGeom prst="rect">
            <a:avLst/>
          </a:prstGeom>
        </p:spPr>
        <p:txBody>
          <a:bodyPr vert="horz" lIns="92229" tIns="46115" rIns="92229" bIns="46115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221" y="9440372"/>
            <a:ext cx="2950374" cy="497366"/>
          </a:xfrm>
          <a:prstGeom prst="rect">
            <a:avLst/>
          </a:prstGeom>
        </p:spPr>
        <p:txBody>
          <a:bodyPr vert="horz" lIns="92229" tIns="46115" rIns="92229" bIns="46115" rtlCol="0" anchor="b"/>
          <a:lstStyle>
            <a:lvl1pPr algn="r">
              <a:defRPr sz="1200"/>
            </a:lvl1pPr>
          </a:lstStyle>
          <a:p>
            <a:fld id="{3781EB83-02FA-4BF6-832E-67A0E11A499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77996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73707-36B0-408B-9F0E-A9650B96256A}" type="datetime1">
              <a:rPr kumimoji="1" lang="ja-JP" altLang="en-US" smtClean="0"/>
              <a:t>2018/4/1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F7AC-18DB-45DD-9943-11411C34958D}" type="datetime1">
              <a:rPr kumimoji="1" lang="ja-JP" altLang="en-US" smtClean="0"/>
              <a:t>2018/4/1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9D67E-5D9F-4DD8-B7AA-47D8070366BA}" type="datetime1">
              <a:rPr kumimoji="1" lang="ja-JP" altLang="en-US" smtClean="0"/>
              <a:t>2018/4/1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1F036-B167-4397-9AFC-F22130D85DD0}" type="datetime1">
              <a:rPr kumimoji="1" lang="ja-JP" altLang="en-US" smtClean="0"/>
              <a:t>2018/4/1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37CB5-6866-436B-94E3-84B61437B84B}" type="datetime1">
              <a:rPr kumimoji="1" lang="ja-JP" altLang="en-US" smtClean="0"/>
              <a:t>2018/4/1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7457B-92F5-40DB-9C23-352EFB33E7CF}" type="datetime1">
              <a:rPr kumimoji="1" lang="ja-JP" altLang="en-US" smtClean="0"/>
              <a:t>2018/4/1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2354D-6AAB-4D22-B1C2-3AA01FCF9408}" type="datetime1">
              <a:rPr kumimoji="1" lang="ja-JP" altLang="en-US" smtClean="0"/>
              <a:t>2018/4/1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F179-7FC5-4C60-B30A-0AD7E50990FA}" type="datetime1">
              <a:rPr kumimoji="1" lang="ja-JP" altLang="en-US" smtClean="0"/>
              <a:t>2018/4/1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30866-5901-4B3C-84EE-28A09939EFCC}" type="datetime1">
              <a:rPr kumimoji="1" lang="ja-JP" altLang="en-US" smtClean="0"/>
              <a:t>2018/4/1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DA22-05DC-4C1E-ABCF-F52B390AE2CB}" type="datetime1">
              <a:rPr kumimoji="1" lang="ja-JP" altLang="en-US" smtClean="0"/>
              <a:t>2018/4/1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7087-76C3-41EF-987C-9FD4E9BC396A}" type="datetime1">
              <a:rPr kumimoji="1" lang="ja-JP" altLang="en-US" smtClean="0"/>
              <a:t>2018/4/1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B9C0C-1DE3-44DB-A8F6-BBB5047B0E90}" type="datetime1">
              <a:rPr kumimoji="1" lang="ja-JP" altLang="en-US" smtClean="0"/>
              <a:t>2018/4/1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8CC77-7C3F-4F42-BE18-F028DB2765DB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吹き出し 13"/>
          <p:cNvSpPr/>
          <p:nvPr/>
        </p:nvSpPr>
        <p:spPr>
          <a:xfrm>
            <a:off x="-2417512" y="555166"/>
            <a:ext cx="1985420" cy="1632864"/>
          </a:xfrm>
          <a:prstGeom prst="wedgeRoundRectCallout">
            <a:avLst>
              <a:gd name="adj1" fmla="val 67635"/>
              <a:gd name="adj2" fmla="val 340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角丸四角形吹き出し 2"/>
          <p:cNvSpPr/>
          <p:nvPr/>
        </p:nvSpPr>
        <p:spPr>
          <a:xfrm>
            <a:off x="-2417512" y="2367477"/>
            <a:ext cx="2073729" cy="645573"/>
          </a:xfrm>
          <a:prstGeom prst="wedgeRoundRectCallout">
            <a:avLst>
              <a:gd name="adj1" fmla="val 62632"/>
              <a:gd name="adj2" fmla="val -7359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72535" y="3602627"/>
            <a:ext cx="9410952" cy="3187830"/>
          </a:xfrm>
          <a:prstGeom prst="rect">
            <a:avLst/>
          </a:prstGeom>
          <a:solidFill>
            <a:schemeClr val="bg1"/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prstClr val="black"/>
                </a:solidFill>
              </a:rPr>
              <a:t>事業概要を表す図・イラスト等を記載すること。</a:t>
            </a:r>
            <a:endParaRPr lang="en-US" altLang="ja-JP" dirty="0" smtClean="0">
              <a:solidFill>
                <a:prstClr val="black"/>
              </a:solidFill>
            </a:endParaRPr>
          </a:p>
          <a:p>
            <a:pPr algn="ctr"/>
            <a:r>
              <a:rPr lang="ja-JP" altLang="en-US" dirty="0" smtClean="0">
                <a:solidFill>
                  <a:prstClr val="black"/>
                </a:solidFill>
              </a:rPr>
              <a:t>その際、整備</a:t>
            </a:r>
            <a:r>
              <a:rPr lang="ja-JP" altLang="en-US" dirty="0">
                <a:solidFill>
                  <a:prstClr val="black"/>
                </a:solidFill>
              </a:rPr>
              <a:t>する</a:t>
            </a:r>
            <a:r>
              <a:rPr lang="ja-JP" altLang="en-US" dirty="0" smtClean="0">
                <a:solidFill>
                  <a:prstClr val="black"/>
                </a:solidFill>
              </a:rPr>
              <a:t>拠点</a:t>
            </a:r>
            <a:r>
              <a:rPr lang="ja-JP" altLang="en-US" dirty="0">
                <a:solidFill>
                  <a:prstClr val="black"/>
                </a:solidFill>
              </a:rPr>
              <a:t>の</a:t>
            </a:r>
            <a:r>
              <a:rPr lang="ja-JP" altLang="en-US" dirty="0" smtClean="0">
                <a:solidFill>
                  <a:prstClr val="black"/>
                </a:solidFill>
              </a:rPr>
              <a:t>写真等を用いて分かりやすく記載すること。</a:t>
            </a:r>
            <a:endParaRPr lang="ja-JP" altLang="en-US" dirty="0">
              <a:solidFill>
                <a:prstClr val="black"/>
              </a:solidFill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4991783"/>
              </p:ext>
            </p:extLst>
          </p:nvPr>
        </p:nvGraphicFramePr>
        <p:xfrm>
          <a:off x="200957" y="870254"/>
          <a:ext cx="9554110" cy="2663308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333929"/>
                <a:gridCol w="1714500"/>
                <a:gridCol w="1714500"/>
                <a:gridCol w="1423125"/>
                <a:gridCol w="1684028"/>
                <a:gridCol w="1684028"/>
              </a:tblGrid>
              <a:tr h="11762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コンソーシアム名</a:t>
                      </a:r>
                      <a:endParaRPr kumimoji="1" lang="en-US" altLang="ja-JP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86C8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1200" b="0" i="0" dirty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903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コンソーシアム</a:t>
                      </a:r>
                      <a:endParaRPr kumimoji="1" lang="en-US" altLang="ja-JP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参加機関名</a:t>
                      </a:r>
                      <a:endParaRPr kumimoji="1" lang="en-US" altLang="ja-JP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（下線は代表機関）</a:t>
                      </a:r>
                      <a:endParaRPr kumimoji="1" lang="ja-JP" altLang="en-US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ＭＳ ゴシック" pitchFamily="49" charset="-128"/>
                        <a:ea typeface="ＭＳ ゴシック" pitchFamily="49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86C8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kumimoji="1" lang="ja-JP" altLang="en-US" sz="1200" b="0" i="0" dirty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903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ＭＳ ゴシック" pitchFamily="49" charset="-128"/>
                          <a:ea typeface="ＭＳ ゴシック" pitchFamily="49" charset="-128"/>
                          <a:cs typeface="+mn-cs"/>
                        </a:rPr>
                        <a:t>進出企業名</a:t>
                      </a:r>
                      <a:endParaRPr kumimoji="1" lang="en-US" altLang="ja-JP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ＭＳ ゴシック" pitchFamily="49" charset="-128"/>
                        <a:ea typeface="ＭＳ ゴシック" pitchFamily="49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86C8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kumimoji="1" lang="en-US" altLang="ja-JP" sz="1200" b="0" i="0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</a:rPr>
                        <a:t>地方移動者数</a:t>
                      </a:r>
                      <a:endParaRPr kumimoji="1" lang="en-US" altLang="ja-JP" sz="1200" b="1" dirty="0" smtClean="0">
                        <a:solidFill>
                          <a:schemeClr val="bg1"/>
                        </a:solidFill>
                        <a:latin typeface="+mn-lt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86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従業員：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個人：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 smtClean="0">
                          <a:solidFill>
                            <a:schemeClr val="bg1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地元ワーカー数</a:t>
                      </a:r>
                      <a:endParaRPr kumimoji="1" lang="en-US" altLang="ja-JP" sz="1200" b="0" dirty="0" smtClean="0">
                        <a:solidFill>
                          <a:schemeClr val="bg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86C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従業員：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個人：</a:t>
                      </a:r>
                      <a:endParaRPr kumimoji="1" lang="en-US" altLang="ja-JP" sz="1200" b="0" dirty="0" smtClean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solidFill>
                            <a:schemeClr val="bg1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総事業費</a:t>
                      </a:r>
                      <a:endParaRPr kumimoji="1" lang="ja-JP" altLang="en-US" sz="1200" b="1" dirty="0">
                        <a:solidFill>
                          <a:schemeClr val="bg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86C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kumimoji="1" lang="ja-JP" altLang="en-US" sz="1200" b="0" dirty="0" smtClean="0">
                          <a:solidFill>
                            <a:srgbClr val="FF0000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○○○，○○○</a:t>
                      </a: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千円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1200" b="0" dirty="0" smtClean="0">
                          <a:solidFill>
                            <a:schemeClr val="bg1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補助申請予定額</a:t>
                      </a:r>
                      <a:endParaRPr kumimoji="1" lang="en-US" altLang="ja-JP" sz="1200" b="0" dirty="0" smtClean="0">
                        <a:solidFill>
                          <a:schemeClr val="bg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86C8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ja-JP" altLang="en-US" sz="1200" b="0" dirty="0" smtClean="0">
                          <a:solidFill>
                            <a:srgbClr val="FF0000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○○，○○○</a:t>
                      </a:r>
                      <a:r>
                        <a:rPr kumimoji="1" lang="ja-JP" altLang="en-US" sz="1200" b="0" dirty="0" smtClean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千円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82519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 smtClean="0">
                          <a:solidFill>
                            <a:schemeClr val="bg1"/>
                          </a:solidFill>
                        </a:rPr>
                        <a:t>事業概要</a:t>
                      </a:r>
                      <a:endParaRPr kumimoji="1" lang="ja-JP" altLang="en-US" sz="1200" b="1" dirty="0">
                        <a:solidFill>
                          <a:schemeClr val="bg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86C8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>
                          <a:solidFill>
                            <a:srgbClr val="FF0000"/>
                          </a:solidFill>
                        </a:rPr>
                        <a:t>（事業概要を記載、フォントの大きさは１２ポイントとすること。）</a:t>
                      </a:r>
                      <a:endParaRPr kumimoji="1" lang="ja-JP" altLang="en-US" sz="1200" b="0" dirty="0" smtClean="0">
                        <a:solidFill>
                          <a:srgbClr val="FF0000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  <a:p>
                      <a:endParaRPr kumimoji="1" lang="en-US" altLang="ja-JP" sz="1200" b="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en-US" altLang="ja-JP" sz="1200" b="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ja-JP" altLang="en-US" sz="1200" b="0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19936" y="41728"/>
            <a:ext cx="9916151" cy="7239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5053" tIns="42526" rIns="85053" bIns="42526" rtlCol="0" anchor="ctr"/>
          <a:lstStyle/>
          <a:p>
            <a:pPr algn="ctr"/>
            <a:r>
              <a:rPr lang="ja-JP" altLang="en-US" sz="12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平成</a:t>
            </a:r>
            <a:r>
              <a:rPr lang="en-US" altLang="ja-JP" sz="12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lang="ja-JP" altLang="en-US" sz="1200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年度予算ふるさとテレワーク推進事業</a:t>
            </a:r>
            <a:endParaRPr lang="ja-JP" altLang="en-US" sz="1200" dirty="0" smtClean="0">
              <a:ln w="1905">
                <a:noFill/>
              </a:ln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事業名</a:t>
            </a:r>
            <a:endParaRPr lang="en-US" altLang="ja-JP" b="1" dirty="0" smtClean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4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提案者</a:t>
            </a:r>
            <a:r>
              <a:rPr lang="ja-JP" altLang="en-US" sz="14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名（実施地域名）</a:t>
            </a:r>
            <a:endParaRPr lang="ja-JP" altLang="en-US" sz="1400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251404" y="6562302"/>
            <a:ext cx="16546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i="1" dirty="0" smtClean="0">
                <a:solidFill>
                  <a:srgbClr val="FF0000"/>
                </a:solidFill>
              </a:rPr>
              <a:t>※</a:t>
            </a:r>
            <a:r>
              <a:rPr lang="ja-JP" altLang="en-US" sz="1200" i="1" dirty="0" smtClean="0">
                <a:solidFill>
                  <a:srgbClr val="FF0000"/>
                </a:solidFill>
              </a:rPr>
              <a:t>一枚に収めること。</a:t>
            </a:r>
            <a:endParaRPr lang="ja-JP" altLang="en-US" sz="1200" i="1" dirty="0">
              <a:solidFill>
                <a:srgbClr val="FF0000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-2305018" y="603015"/>
            <a:ext cx="193193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地方移動者数、地元</a:t>
            </a:r>
            <a:endParaRPr lang="en-US" altLang="ja-JP" sz="1200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ワーカーについては平成</a:t>
            </a:r>
            <a:r>
              <a:rPr lang="en-US" altLang="ja-JP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endParaRPr lang="en-US" altLang="ja-JP" sz="1200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度の実施人数を記載して</a:t>
            </a:r>
            <a:endParaRPr lang="en-US" altLang="ja-JP" sz="1200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ください。</a:t>
            </a:r>
            <a:endParaRPr lang="en-US" altLang="ja-JP" sz="1200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延べ人数は記載しないで</a:t>
            </a:r>
            <a:endParaRPr lang="en-US" altLang="ja-JP" sz="1200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ください。</a:t>
            </a:r>
            <a:endParaRPr lang="en-US" altLang="ja-JP" sz="1200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</a:t>
            </a: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使用しない欄</a:t>
            </a: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は削除</a:t>
            </a:r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して</a:t>
            </a:r>
            <a:endParaRPr lang="en-US" altLang="ja-JP" sz="1200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2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ください</a:t>
            </a:r>
            <a:r>
              <a:rPr lang="ja-JP" altLang="en-US" sz="12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。</a:t>
            </a:r>
            <a:endParaRPr lang="ja-JP" altLang="en-US" sz="1200" dirty="0">
              <a:solidFill>
                <a:prstClr val="black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-2433982" y="2459430"/>
            <a:ext cx="2106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 smtClean="0">
                <a:solidFill>
                  <a:srgbClr val="FF0000"/>
                </a:solidFill>
              </a:rPr>
              <a:t>※</a:t>
            </a:r>
            <a:r>
              <a:rPr lang="ja-JP" altLang="en-US" sz="1200" b="1" dirty="0" smtClean="0">
                <a:solidFill>
                  <a:srgbClr val="FF0000"/>
                </a:solidFill>
              </a:rPr>
              <a:t>総事業費・補助申請予定額は千円未満切捨てで記載</a:t>
            </a:r>
            <a:endParaRPr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9100490" y="41728"/>
            <a:ext cx="725682" cy="3175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 smtClean="0">
                <a:solidFill>
                  <a:prstClr val="black"/>
                </a:solidFill>
              </a:rPr>
              <a:t>様式</a:t>
            </a:r>
            <a:r>
              <a:rPr lang="ja-JP" altLang="en-US" sz="1200" dirty="0">
                <a:solidFill>
                  <a:prstClr val="black"/>
                </a:solidFill>
              </a:rPr>
              <a:t>５</a:t>
            </a:r>
          </a:p>
        </p:txBody>
      </p:sp>
      <p:cxnSp>
        <p:nvCxnSpPr>
          <p:cNvPr id="9" name="直線コネクタ 8"/>
          <p:cNvCxnSpPr/>
          <p:nvPr/>
        </p:nvCxnSpPr>
        <p:spPr>
          <a:xfrm>
            <a:off x="0" y="792480"/>
            <a:ext cx="9906032" cy="8709"/>
          </a:xfrm>
          <a:prstGeom prst="line">
            <a:avLst/>
          </a:prstGeom>
          <a:ln w="317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52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15380</TotalTime>
  <Words>158</Words>
  <Application>Microsoft Office PowerPoint</Application>
  <PresentationFormat>A4 210 x 297 mm</PresentationFormat>
  <Paragraphs>34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user</cp:lastModifiedBy>
  <cp:revision>192</cp:revision>
  <cp:lastPrinted>2017-03-10T13:15:25Z</cp:lastPrinted>
  <dcterms:created xsi:type="dcterms:W3CDTF">2010-10-01T01:45:35Z</dcterms:created>
  <dcterms:modified xsi:type="dcterms:W3CDTF">2018-04-01T07:55:17Z</dcterms:modified>
</cp:coreProperties>
</file>