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9" r:id="rId3"/>
    <p:sldId id="263" r:id="rId4"/>
    <p:sldId id="261" r:id="rId5"/>
  </p:sldIdLst>
  <p:sldSz cx="9361488" cy="72009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29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52" autoAdjust="0"/>
  </p:normalViewPr>
  <p:slideViewPr>
    <p:cSldViewPr>
      <p:cViewPr varScale="1">
        <p:scale>
          <a:sx n="92" d="100"/>
          <a:sy n="92" d="100"/>
        </p:scale>
        <p:origin x="1123" y="77"/>
      </p:cViewPr>
      <p:guideLst>
        <p:guide orient="horz" pos="2268"/>
        <p:guide pos="29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73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1"/>
            <a:ext cx="2950374" cy="497367"/>
          </a:xfrm>
          <a:prstGeom prst="rect">
            <a:avLst/>
          </a:prstGeom>
        </p:spPr>
        <p:txBody>
          <a:bodyPr vert="horz" lIns="92236" tIns="46118" rIns="92236" bIns="46118" rtlCol="0"/>
          <a:lstStyle>
            <a:lvl1pPr algn="r">
              <a:defRPr sz="1200"/>
            </a:lvl1pPr>
          </a:lstStyle>
          <a:p>
            <a:fld id="{0336B76B-A51C-46F1-83D7-C076F05A50E7}" type="datetimeFigureOut">
              <a:rPr kumimoji="1" lang="ja-JP" altLang="en-US" smtClean="0"/>
              <a:t>2018/4/10</a:t>
            </a:fld>
            <a:endParaRPr kumimoji="1" lang="ja-JP" altLang="en-US"/>
          </a:p>
        </p:txBody>
      </p:sp>
      <p:sp>
        <p:nvSpPr>
          <p:cNvPr id="4" name="スライド イメージ プレースホルダー 3"/>
          <p:cNvSpPr>
            <a:spLocks noGrp="1" noRot="1" noChangeAspect="1"/>
          </p:cNvSpPr>
          <p:nvPr>
            <p:ph type="sldImg" idx="2"/>
          </p:nvPr>
        </p:nvSpPr>
        <p:spPr>
          <a:xfrm>
            <a:off x="979488" y="744538"/>
            <a:ext cx="484822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73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36" tIns="46118" rIns="92236" bIns="46118" rtlCol="0" anchor="b"/>
          <a:lstStyle>
            <a:lvl1pPr algn="r">
              <a:defRPr sz="1200"/>
            </a:lvl1pPr>
          </a:lstStyle>
          <a:p>
            <a:fld id="{F81D120C-4B41-4CEE-95A2-909DBD2D561A}" type="slidenum">
              <a:rPr kumimoji="1" lang="ja-JP" altLang="en-US" smtClean="0"/>
              <a:t>‹#›</a:t>
            </a:fld>
            <a:endParaRPr kumimoji="1" lang="ja-JP" altLang="en-US"/>
          </a:p>
        </p:txBody>
      </p:sp>
    </p:spTree>
    <p:extLst>
      <p:ext uri="{BB962C8B-B14F-4D97-AF65-F5344CB8AC3E}">
        <p14:creationId xmlns:p14="http://schemas.microsoft.com/office/powerpoint/2010/main" val="3072661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112" y="2236949"/>
            <a:ext cx="7957265" cy="154352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04223" y="4080510"/>
            <a:ext cx="6553042" cy="18402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96803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979152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7079" y="288374"/>
            <a:ext cx="2106335" cy="614410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68074" y="288374"/>
            <a:ext cx="6162980" cy="614410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407267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40688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39493" y="4627249"/>
            <a:ext cx="7957265" cy="1430179"/>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39493" y="3052049"/>
            <a:ext cx="7957265" cy="15751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63194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68075" y="1680214"/>
            <a:ext cx="4134657"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758757" y="1680214"/>
            <a:ext cx="4134657"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390539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074" y="1611869"/>
            <a:ext cx="4136283"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68074" y="2283619"/>
            <a:ext cx="4136283"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755508" y="1611869"/>
            <a:ext cx="4137908"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755508" y="2283619"/>
            <a:ext cx="4137908"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75436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626956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24424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8076" y="286703"/>
            <a:ext cx="3079865" cy="1220153"/>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660083" y="286706"/>
            <a:ext cx="5233332" cy="61457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68076" y="1506858"/>
            <a:ext cx="3079865" cy="49256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67676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34917" y="5040631"/>
            <a:ext cx="5616893" cy="595075"/>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34917" y="643414"/>
            <a:ext cx="5616893" cy="4320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834917" y="5635706"/>
            <a:ext cx="5616893" cy="845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3C7E61-ED5E-4D06-BBAE-DCE80A002C0C}" type="datetimeFigureOut">
              <a:rPr kumimoji="1" lang="ja-JP" altLang="en-US" smtClean="0"/>
              <a:t>2018/4/10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373605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8075" y="288370"/>
            <a:ext cx="8425339" cy="12001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075" y="1680214"/>
            <a:ext cx="8425339" cy="4752261"/>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68075" y="6674171"/>
            <a:ext cx="2184347" cy="383381"/>
          </a:xfrm>
          <a:prstGeom prst="rect">
            <a:avLst/>
          </a:prstGeom>
        </p:spPr>
        <p:txBody>
          <a:bodyPr vert="horz" lIns="91440" tIns="45720" rIns="91440" bIns="45720" rtlCol="0" anchor="ctr"/>
          <a:lstStyle>
            <a:lvl1pPr algn="l">
              <a:defRPr sz="1200">
                <a:solidFill>
                  <a:schemeClr val="tx1">
                    <a:tint val="75000"/>
                  </a:schemeClr>
                </a:solidFill>
              </a:defRPr>
            </a:lvl1pPr>
          </a:lstStyle>
          <a:p>
            <a:fld id="{AF3C7E61-ED5E-4D06-BBAE-DCE80A002C0C}" type="datetimeFigureOut">
              <a:rPr kumimoji="1" lang="ja-JP" altLang="en-US" smtClean="0"/>
              <a:t>2018/4/10</a:t>
            </a:fld>
            <a:endParaRPr kumimoji="1" lang="ja-JP" altLang="en-US"/>
          </a:p>
        </p:txBody>
      </p:sp>
      <p:sp>
        <p:nvSpPr>
          <p:cNvPr id="5" name="フッター プレースホルダー 4"/>
          <p:cNvSpPr>
            <a:spLocks noGrp="1"/>
          </p:cNvSpPr>
          <p:nvPr>
            <p:ph type="ftr" sz="quarter" idx="3"/>
          </p:nvPr>
        </p:nvSpPr>
        <p:spPr>
          <a:xfrm>
            <a:off x="3198509" y="6674171"/>
            <a:ext cx="2964471" cy="38338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709067" y="6674171"/>
            <a:ext cx="2184347" cy="383381"/>
          </a:xfrm>
          <a:prstGeom prst="rect">
            <a:avLst/>
          </a:prstGeom>
        </p:spPr>
        <p:txBody>
          <a:bodyPr vert="horz" lIns="91440" tIns="45720" rIns="91440" bIns="45720" rtlCol="0" anchor="ctr"/>
          <a:lstStyle>
            <a:lvl1pPr algn="r">
              <a:defRPr sz="1200">
                <a:solidFill>
                  <a:schemeClr val="tx1">
                    <a:tint val="75000"/>
                  </a:schemeClr>
                </a:solidFill>
              </a:defRPr>
            </a:lvl1p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36207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○○圏域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1692963847"/>
              </p:ext>
            </p:extLst>
          </p:nvPr>
        </p:nvGraphicFramePr>
        <p:xfrm>
          <a:off x="142785" y="1003545"/>
          <a:ext cx="7114696" cy="1084737"/>
        </p:xfrm>
        <a:graphic>
          <a:graphicData uri="http://schemas.openxmlformats.org/drawingml/2006/table">
            <a:tbl>
              <a:tblPr firstRow="1" bandRow="1">
                <a:tableStyleId>{7DF18680-E054-41AD-8BC1-D1AEF772440D}</a:tableStyleId>
              </a:tblPr>
              <a:tblGrid>
                <a:gridCol w="2537163"/>
                <a:gridCol w="2295529"/>
                <a:gridCol w="2282004"/>
              </a:tblGrid>
              <a:tr h="276990">
                <a:tc>
                  <a:txBody>
                    <a:bodyPr/>
                    <a:lstStyle/>
                    <a:p>
                      <a:pPr algn="ctr"/>
                      <a:r>
                        <a:rPr kumimoji="1" lang="ja-JP" altLang="en-US" sz="1300" dirty="0" smtClean="0">
                          <a:latin typeface="ＭＳ ゴシック" pitchFamily="49" charset="-128"/>
                          <a:ea typeface="ＭＳ ゴシック" pitchFamily="49" charset="-128"/>
                        </a:rPr>
                        <a:t>圏域市町村</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ＭＳ ゴシック" pitchFamily="49" charset="-128"/>
                          <a:ea typeface="ＭＳ ゴシック" pitchFamily="49" charset="-128"/>
                        </a:rPr>
                        <a:t>圏域人口</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solidFill>
                            <a:schemeClr val="bg1"/>
                          </a:solidFill>
                          <a:latin typeface="ＭＳ ゴシック" pitchFamily="49" charset="-128"/>
                          <a:ea typeface="ＭＳ ゴシック" pitchFamily="49" charset="-128"/>
                        </a:rPr>
                        <a:t>主要産業</a:t>
                      </a:r>
                      <a:endParaRPr kumimoji="1" lang="ja-JP" altLang="en-US" sz="1300" dirty="0">
                        <a:solidFill>
                          <a:schemeClr val="bg1"/>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551">
                <a:tc rowSpan="3">
                  <a:txBody>
                    <a:bodyPr/>
                    <a:lstStyle/>
                    <a:p>
                      <a:pPr algn="l"/>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altLang="ja-JP" sz="1100" b="0" i="0" u="none" strike="noStrike" dirty="0" smtClean="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06">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prstClr val="white"/>
                          </a:solidFill>
                          <a:effectLst/>
                          <a:uLnTx/>
                          <a:uFillTx/>
                          <a:latin typeface="ＭＳ ゴシック" pitchFamily="49" charset="-128"/>
                          <a:ea typeface="ＭＳ ゴシック" pitchFamily="49" charset="-128"/>
                        </a:rPr>
                        <a:t>圏域面積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BACC6"/>
                    </a:solidFill>
                  </a:tcPr>
                </a:tc>
                <a:tc vMerge="1">
                  <a:txBody>
                    <a:bodyPr/>
                    <a:lstStyle/>
                    <a:p>
                      <a:endParaRPr kumimoji="1" lang="ja-JP" altLang="en-US"/>
                    </a:p>
                  </a:txBody>
                  <a:tcPr/>
                </a:tc>
              </a:tr>
              <a:tr h="325486">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300" dirty="0" smtClean="0">
                        <a:solidFill>
                          <a:srgbClr val="000000"/>
                        </a:solidFill>
                        <a:latin typeface="ＭＳ Ｐゴシック"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37912510"/>
              </p:ext>
            </p:extLst>
          </p:nvPr>
        </p:nvGraphicFramePr>
        <p:xfrm>
          <a:off x="142785" y="2088282"/>
          <a:ext cx="7105961" cy="447156"/>
        </p:xfrm>
        <a:graphic>
          <a:graphicData uri="http://schemas.openxmlformats.org/drawingml/2006/table">
            <a:tbl>
              <a:tblPr firstRow="1" bandRow="1">
                <a:tableStyleId>{7DF18680-E054-41AD-8BC1-D1AEF772440D}</a:tableStyleId>
              </a:tblPr>
              <a:tblGrid>
                <a:gridCol w="1039347"/>
                <a:gridCol w="6066614"/>
              </a:tblGrid>
              <a:tr h="447156">
                <a:tc>
                  <a:txBody>
                    <a:bodyPr/>
                    <a:lstStyle/>
                    <a:p>
                      <a:pPr algn="ctr"/>
                      <a:r>
                        <a:rPr kumimoji="1" lang="ja-JP" altLang="en-US" sz="1300" dirty="0" smtClean="0">
                          <a:latin typeface="ＭＳ ゴシック" pitchFamily="49" charset="-128"/>
                          <a:ea typeface="ＭＳ ゴシック" pitchFamily="49" charset="-128"/>
                        </a:rPr>
                        <a:t>圏域の特長</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00" dirty="0" smtClean="0">
                <a:solidFill>
                  <a:schemeClr val="tx1"/>
                </a:solidFill>
              </a:rPr>
              <a:t>※</a:t>
            </a:r>
            <a:r>
              <a:rPr lang="ja-JP" altLang="en-US" sz="1300" dirty="0" smtClean="0">
                <a:solidFill>
                  <a:schemeClr val="tx1"/>
                </a:solidFill>
              </a:rPr>
              <a:t>連携する市町村を黄色で着色した</a:t>
            </a:r>
            <a:r>
              <a:rPr kumimoji="1" lang="ja-JP" altLang="en-US" sz="1300" dirty="0" smtClean="0">
                <a:solidFill>
                  <a:schemeClr val="tx1"/>
                </a:solidFill>
              </a:rPr>
              <a:t>地図を</a:t>
            </a:r>
            <a:endParaRPr kumimoji="1" lang="en-US" altLang="ja-JP" sz="1300" dirty="0" smtClean="0">
              <a:solidFill>
                <a:schemeClr val="tx1"/>
              </a:solidFill>
            </a:endParaRPr>
          </a:p>
          <a:p>
            <a:pPr algn="ctr"/>
            <a:r>
              <a:rPr kumimoji="1" lang="ja-JP" altLang="en-US" sz="1300" dirty="0" smtClean="0">
                <a:solidFill>
                  <a:schemeClr val="tx1"/>
                </a:solidFill>
              </a:rPr>
              <a:t>添付</a:t>
            </a:r>
            <a:endParaRPr kumimoji="1" lang="ja-JP" altLang="en-US" sz="1300" dirty="0">
              <a:solidFill>
                <a:schemeClr val="tx1"/>
              </a:solidFill>
            </a:endParaRPr>
          </a:p>
        </p:txBody>
      </p:sp>
      <p:graphicFrame>
        <p:nvGraphicFramePr>
          <p:cNvPr id="43" name="表 42"/>
          <p:cNvGraphicFramePr>
            <a:graphicFrameLocks noGrp="1"/>
          </p:cNvGraphicFramePr>
          <p:nvPr>
            <p:extLst>
              <p:ext uri="{D42A27DB-BD31-4B8C-83A1-F6EECF244321}">
                <p14:modId xmlns:p14="http://schemas.microsoft.com/office/powerpoint/2010/main" val="1869496247"/>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3497221835"/>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正方形/長方形 7"/>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11" name="正方形/長方形 10"/>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（１）連携</a:t>
            </a:r>
            <a:r>
              <a:rPr lang="ja-JP" altLang="en-US" sz="1200">
                <a:solidFill>
                  <a:schemeClr val="tx1"/>
                </a:solidFill>
              </a:rPr>
              <a:t>中枢</a:t>
            </a:r>
            <a:r>
              <a:rPr lang="ja-JP" altLang="en-US" sz="1200" smtClean="0">
                <a:solidFill>
                  <a:schemeClr val="tx1"/>
                </a:solidFill>
              </a:rPr>
              <a:t>都市圏の形成等に向けた取組</a:t>
            </a:r>
            <a:endParaRPr lang="en-US" altLang="ja-JP" sz="1200" dirty="0" smtClean="0">
              <a:solidFill>
                <a:schemeClr val="tx1"/>
              </a:solidFill>
            </a:endParaRPr>
          </a:p>
        </p:txBody>
      </p:sp>
    </p:spTree>
    <p:extLst>
      <p:ext uri="{BB962C8B-B14F-4D97-AF65-F5344CB8AC3E}">
        <p14:creationId xmlns:p14="http://schemas.microsoft.com/office/powerpoint/2010/main" val="736470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○○県・○○市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2900760384"/>
              </p:ext>
            </p:extLst>
          </p:nvPr>
        </p:nvGraphicFramePr>
        <p:xfrm>
          <a:off x="142785" y="1003545"/>
          <a:ext cx="7120318" cy="948693"/>
        </p:xfrm>
        <a:graphic>
          <a:graphicData uri="http://schemas.openxmlformats.org/drawingml/2006/table">
            <a:tbl>
              <a:tblPr firstRow="1" bandRow="1">
                <a:tableStyleId>{7DF18680-E054-41AD-8BC1-D1AEF772440D}</a:tableStyleId>
              </a:tblPr>
              <a:tblGrid>
                <a:gridCol w="7120318"/>
              </a:tblGrid>
              <a:tr h="276990">
                <a:tc>
                  <a:txBody>
                    <a:bodyPr/>
                    <a:lstStyle/>
                    <a:p>
                      <a:pPr algn="ctr"/>
                      <a:r>
                        <a:rPr kumimoji="1" lang="zh-TW" altLang="en-US" sz="1300" smtClean="0">
                          <a:latin typeface="ＭＳ ゴシック" pitchFamily="49" charset="-128"/>
                          <a:ea typeface="ＭＳ ゴシック" pitchFamily="49" charset="-128"/>
                        </a:rPr>
                        <a:t>関係地方公共団体</a:t>
                      </a:r>
                      <a:endParaRPr kumimoji="1" lang="zh-TW" altLang="en-US" sz="1300" dirty="0" smtClean="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113">
                <a:tc>
                  <a:txBody>
                    <a:bodyPr/>
                    <a:lstStyle/>
                    <a:p>
                      <a:pPr algn="l"/>
                      <a:r>
                        <a:rPr kumimoji="1" lang="ja-JP" altLang="en-US" sz="1300" smtClean="0">
                          <a:latin typeface="ＭＳ ゴシック" pitchFamily="49" charset="-128"/>
                          <a:ea typeface="ＭＳ ゴシック" pitchFamily="49" charset="-128"/>
                        </a:rPr>
                        <a:t>提案都道府県：○○県、○○人、○○㎢</a:t>
                      </a:r>
                      <a:endParaRPr kumimoji="1" lang="en-US" altLang="ja-JP" sz="1300" smtClean="0">
                        <a:latin typeface="ＭＳ ゴシック" pitchFamily="49" charset="-128"/>
                        <a:ea typeface="ＭＳ ゴシック" pitchFamily="49" charset="-128"/>
                      </a:endParaRPr>
                    </a:p>
                    <a:p>
                      <a:pPr algn="l"/>
                      <a:r>
                        <a:rPr kumimoji="1" lang="ja-JP" altLang="en-US" sz="1300" smtClean="0">
                          <a:latin typeface="ＭＳ ゴシック" pitchFamily="49" charset="-128"/>
                          <a:ea typeface="ＭＳ ゴシック" pitchFamily="49" charset="-128"/>
                        </a:rPr>
                        <a:t>連携する市区町村：○○市、○○人、○○㎢</a:t>
                      </a:r>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325297229"/>
              </p:ext>
            </p:extLst>
          </p:nvPr>
        </p:nvGraphicFramePr>
        <p:xfrm>
          <a:off x="142785" y="2016274"/>
          <a:ext cx="7105961" cy="519164"/>
        </p:xfrm>
        <a:graphic>
          <a:graphicData uri="http://schemas.openxmlformats.org/drawingml/2006/table">
            <a:tbl>
              <a:tblPr firstRow="1" bandRow="1">
                <a:tableStyleId>{7DF18680-E054-41AD-8BC1-D1AEF772440D}</a:tableStyleId>
              </a:tblPr>
              <a:tblGrid>
                <a:gridCol w="1513623"/>
                <a:gridCol w="5592338"/>
              </a:tblGrid>
              <a:tr h="519164">
                <a:tc>
                  <a:txBody>
                    <a:bodyPr/>
                    <a:lstStyle/>
                    <a:p>
                      <a:pPr algn="ctr"/>
                      <a:r>
                        <a:rPr kumimoji="1" lang="ja-JP" altLang="en-US" sz="1300" smtClean="0">
                          <a:latin typeface="ＭＳ ゴシック" pitchFamily="49" charset="-128"/>
                          <a:ea typeface="ＭＳ ゴシック" pitchFamily="49" charset="-128"/>
                        </a:rPr>
                        <a:t>連携する市区町村</a:t>
                      </a:r>
                      <a:endParaRPr kumimoji="1" lang="en-US" altLang="ja-JP" sz="1300" smtClean="0">
                        <a:latin typeface="ＭＳ ゴシック" pitchFamily="49" charset="-128"/>
                        <a:ea typeface="ＭＳ ゴシック" pitchFamily="49" charset="-128"/>
                      </a:endParaRPr>
                    </a:p>
                    <a:p>
                      <a:pPr algn="ctr"/>
                      <a:r>
                        <a:rPr kumimoji="1" lang="ja-JP" altLang="en-US" sz="1300" smtClean="0">
                          <a:latin typeface="ＭＳ ゴシック" pitchFamily="49" charset="-128"/>
                          <a:ea typeface="ＭＳ ゴシック" pitchFamily="49" charset="-128"/>
                        </a:rPr>
                        <a:t>の特長</a:t>
                      </a:r>
                      <a:endParaRPr kumimoji="1" lang="ja-JP" altLang="en-US" sz="1300" dirty="0" smtClean="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a:solidFill>
                  <a:schemeClr val="tx1"/>
                </a:solidFill>
              </a:rPr>
              <a:t>※</a:t>
            </a:r>
            <a:r>
              <a:rPr lang="ja-JP" altLang="en-US" sz="1300" dirty="0">
                <a:solidFill>
                  <a:schemeClr val="tx1"/>
                </a:solidFill>
              </a:rPr>
              <a:t>連携する市町村を黄色で着色した地図を</a:t>
            </a:r>
            <a:endParaRPr lang="en-US" altLang="ja-JP" sz="1300" dirty="0">
              <a:solidFill>
                <a:schemeClr val="tx1"/>
              </a:solidFill>
            </a:endParaRPr>
          </a:p>
          <a:p>
            <a:pPr algn="ctr"/>
            <a:r>
              <a:rPr lang="ja-JP" altLang="en-US" sz="1300" dirty="0">
                <a:solidFill>
                  <a:schemeClr val="tx1"/>
                </a:solidFill>
              </a:rPr>
              <a:t>添付</a:t>
            </a:r>
          </a:p>
        </p:txBody>
      </p:sp>
      <p:graphicFrame>
        <p:nvGraphicFramePr>
          <p:cNvPr id="43" name="表 42"/>
          <p:cNvGraphicFramePr>
            <a:graphicFrameLocks noGrp="1"/>
          </p:cNvGraphicFramePr>
          <p:nvPr>
            <p:extLst>
              <p:ext uri="{D42A27DB-BD31-4B8C-83A1-F6EECF244321}">
                <p14:modId xmlns:p14="http://schemas.microsoft.com/office/powerpoint/2010/main" val="4101593002"/>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2838646777"/>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正方形/長方形 1"/>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9" name="正方形/長方形 8"/>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（２）都道府県</a:t>
            </a:r>
            <a:r>
              <a:rPr lang="ja-JP" altLang="en-US" sz="1200" dirty="0">
                <a:solidFill>
                  <a:schemeClr val="tx1"/>
                </a:solidFill>
              </a:rPr>
              <a:t>と</a:t>
            </a:r>
            <a:r>
              <a:rPr lang="ja-JP" altLang="en-US" sz="1200" dirty="0" smtClean="0">
                <a:solidFill>
                  <a:schemeClr val="tx1"/>
                </a:solidFill>
              </a:rPr>
              <a:t>市区町村</a:t>
            </a:r>
            <a:r>
              <a:rPr lang="ja-JP" altLang="en-US" sz="1200" dirty="0">
                <a:solidFill>
                  <a:schemeClr val="tx1"/>
                </a:solidFill>
              </a:rPr>
              <a:t>との連携に向けた</a:t>
            </a:r>
            <a:r>
              <a:rPr lang="ja-JP" altLang="en-US" sz="1200" dirty="0" smtClean="0">
                <a:solidFill>
                  <a:schemeClr val="tx1"/>
                </a:solidFill>
              </a:rPr>
              <a:t>取組</a:t>
            </a:r>
            <a:endParaRPr lang="en-US" altLang="ja-JP" sz="1200" dirty="0" smtClean="0">
              <a:solidFill>
                <a:schemeClr val="tx1"/>
              </a:solidFill>
            </a:endParaRPr>
          </a:p>
        </p:txBody>
      </p:sp>
    </p:spTree>
    <p:extLst>
      <p:ext uri="{BB962C8B-B14F-4D97-AF65-F5344CB8AC3E}">
        <p14:creationId xmlns:p14="http://schemas.microsoft.com/office/powerpoint/2010/main" val="3018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○○市・○○市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915542903"/>
              </p:ext>
            </p:extLst>
          </p:nvPr>
        </p:nvGraphicFramePr>
        <p:xfrm>
          <a:off x="142785" y="1003545"/>
          <a:ext cx="7120318" cy="975400"/>
        </p:xfrm>
        <a:graphic>
          <a:graphicData uri="http://schemas.openxmlformats.org/drawingml/2006/table">
            <a:tbl>
              <a:tblPr firstRow="1" bandRow="1">
                <a:tableStyleId>{7DF18680-E054-41AD-8BC1-D1AEF772440D}</a:tableStyleId>
              </a:tblPr>
              <a:tblGrid>
                <a:gridCol w="7120318"/>
              </a:tblGrid>
              <a:tr h="276990">
                <a:tc>
                  <a:txBody>
                    <a:bodyPr/>
                    <a:lstStyle/>
                    <a:p>
                      <a:pPr algn="ctr"/>
                      <a:r>
                        <a:rPr kumimoji="1" lang="zh-TW" altLang="en-US" sz="1300" smtClean="0">
                          <a:latin typeface="ＭＳ ゴシック" pitchFamily="49" charset="-128"/>
                          <a:ea typeface="ＭＳ ゴシック" pitchFamily="49" charset="-128"/>
                        </a:rPr>
                        <a:t>関係地方公共団体</a:t>
                      </a:r>
                      <a:endParaRPr kumimoji="1" lang="zh-TW" altLang="en-US" sz="1300" dirty="0" smtClean="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113">
                <a:tc>
                  <a:txBody>
                    <a:bodyPr/>
                    <a:lstStyle/>
                    <a:p>
                      <a:pPr algn="l"/>
                      <a:r>
                        <a:rPr kumimoji="1" lang="ja-JP" altLang="en-US" sz="1300" smtClean="0">
                          <a:latin typeface="ＭＳ ゴシック" pitchFamily="49" charset="-128"/>
                          <a:ea typeface="ＭＳ ゴシック" pitchFamily="49" charset="-128"/>
                        </a:rPr>
                        <a:t>提案市区町村：○○市、○○人、○○㎢</a:t>
                      </a:r>
                    </a:p>
                    <a:p>
                      <a:pPr algn="l"/>
                      <a:r>
                        <a:rPr kumimoji="1" lang="ja-JP" altLang="en-US" sz="1300" smtClean="0">
                          <a:latin typeface="ＭＳ ゴシック" pitchFamily="49" charset="-128"/>
                          <a:ea typeface="ＭＳ ゴシック" pitchFamily="49" charset="-128"/>
                        </a:rPr>
                        <a:t>連携市区町村：○○市、○○人、○○㎢</a:t>
                      </a:r>
                    </a:p>
                    <a:p>
                      <a:pPr algn="l"/>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863682357"/>
              </p:ext>
            </p:extLst>
          </p:nvPr>
        </p:nvGraphicFramePr>
        <p:xfrm>
          <a:off x="142785" y="2088282"/>
          <a:ext cx="7105961" cy="487700"/>
        </p:xfrm>
        <a:graphic>
          <a:graphicData uri="http://schemas.openxmlformats.org/drawingml/2006/table">
            <a:tbl>
              <a:tblPr firstRow="1" bandRow="1">
                <a:tableStyleId>{7DF18680-E054-41AD-8BC1-D1AEF772440D}</a:tableStyleId>
              </a:tblPr>
              <a:tblGrid>
                <a:gridCol w="1585631"/>
                <a:gridCol w="5520330"/>
              </a:tblGrid>
              <a:tr h="432048">
                <a:tc>
                  <a:txBody>
                    <a:bodyPr/>
                    <a:lstStyle/>
                    <a:p>
                      <a:pPr algn="ctr"/>
                      <a:r>
                        <a:rPr kumimoji="1" lang="ja-JP" altLang="en-US" sz="1300" smtClean="0">
                          <a:latin typeface="ＭＳ ゴシック" pitchFamily="49" charset="-128"/>
                          <a:ea typeface="ＭＳ ゴシック" pitchFamily="49" charset="-128"/>
                        </a:rPr>
                        <a:t>関係地方公共団体</a:t>
                      </a:r>
                    </a:p>
                    <a:p>
                      <a:pPr algn="ctr"/>
                      <a:r>
                        <a:rPr kumimoji="1" lang="ja-JP" altLang="en-US" sz="1300" smtClean="0">
                          <a:latin typeface="ＭＳ ゴシック" pitchFamily="49" charset="-128"/>
                          <a:ea typeface="ＭＳ ゴシック" pitchFamily="49" charset="-128"/>
                        </a:rPr>
                        <a:t>の特長</a:t>
                      </a:r>
                      <a:endParaRPr kumimoji="1" lang="ja-JP" altLang="en-US" sz="1300" dirty="0" smtClean="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a:solidFill>
                  <a:schemeClr val="tx1"/>
                </a:solidFill>
              </a:rPr>
              <a:t>※</a:t>
            </a:r>
            <a:r>
              <a:rPr lang="ja-JP" altLang="en-US" sz="1300" dirty="0">
                <a:solidFill>
                  <a:schemeClr val="tx1"/>
                </a:solidFill>
              </a:rPr>
              <a:t>連携する市町村を黄色で着色した地図を</a:t>
            </a:r>
            <a:endParaRPr lang="en-US" altLang="ja-JP" sz="1300" dirty="0">
              <a:solidFill>
                <a:schemeClr val="tx1"/>
              </a:solidFill>
            </a:endParaRPr>
          </a:p>
          <a:p>
            <a:pPr algn="ctr"/>
            <a:r>
              <a:rPr lang="ja-JP" altLang="en-US" sz="1300" dirty="0">
                <a:solidFill>
                  <a:schemeClr val="tx1"/>
                </a:solidFill>
              </a:rPr>
              <a:t>添付</a:t>
            </a:r>
          </a:p>
        </p:txBody>
      </p:sp>
      <p:graphicFrame>
        <p:nvGraphicFramePr>
          <p:cNvPr id="43" name="表 42"/>
          <p:cNvGraphicFramePr>
            <a:graphicFrameLocks noGrp="1"/>
          </p:cNvGraphicFramePr>
          <p:nvPr>
            <p:extLst>
              <p:ext uri="{D42A27DB-BD31-4B8C-83A1-F6EECF244321}">
                <p14:modId xmlns:p14="http://schemas.microsoft.com/office/powerpoint/2010/main" val="3024623503"/>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2615206969"/>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正方形/長方形 1"/>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9" name="正方形/長方形 8"/>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（３）三</a:t>
            </a:r>
            <a:r>
              <a:rPr lang="ja-JP" altLang="en-US" sz="1200" dirty="0">
                <a:solidFill>
                  <a:schemeClr val="tx1"/>
                </a:solidFill>
              </a:rPr>
              <a:t>大都市圏における水平的・相互補完的、双務的な役割分担の取組</a:t>
            </a:r>
            <a:endParaRPr lang="en-US" altLang="ja-JP" sz="1200" dirty="0" smtClean="0">
              <a:solidFill>
                <a:schemeClr val="tx1"/>
              </a:solidFill>
            </a:endParaRPr>
          </a:p>
        </p:txBody>
      </p:sp>
    </p:spTree>
    <p:extLst>
      <p:ext uri="{BB962C8B-B14F-4D97-AF65-F5344CB8AC3E}">
        <p14:creationId xmlns:p14="http://schemas.microsoft.com/office/powerpoint/2010/main" val="1408552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544462"/>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盛岡</a:t>
            </a:r>
            <a:r>
              <a:rPr lang="ja-JP" altLang="en-US" sz="24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市・盛岡広域圏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新たな広域連携モデル構築事業概要</a:t>
            </a:r>
          </a:p>
        </p:txBody>
      </p:sp>
      <p:graphicFrame>
        <p:nvGraphicFramePr>
          <p:cNvPr id="10" name="表 9"/>
          <p:cNvGraphicFramePr>
            <a:graphicFrameLocks noGrp="1"/>
          </p:cNvGraphicFramePr>
          <p:nvPr>
            <p:extLst>
              <p:ext uri="{D42A27DB-BD31-4B8C-83A1-F6EECF244321}">
                <p14:modId xmlns:p14="http://schemas.microsoft.com/office/powerpoint/2010/main" val="1523745252"/>
              </p:ext>
            </p:extLst>
          </p:nvPr>
        </p:nvGraphicFramePr>
        <p:xfrm>
          <a:off x="142785" y="1129179"/>
          <a:ext cx="7114696" cy="1051580"/>
        </p:xfrm>
        <a:graphic>
          <a:graphicData uri="http://schemas.openxmlformats.org/drawingml/2006/table">
            <a:tbl>
              <a:tblPr firstRow="1" bandRow="1">
                <a:tableStyleId>{7DF18680-E054-41AD-8BC1-D1AEF772440D}</a:tableStyleId>
              </a:tblPr>
              <a:tblGrid>
                <a:gridCol w="2537163"/>
                <a:gridCol w="2295529"/>
                <a:gridCol w="2282004"/>
              </a:tblGrid>
              <a:tr h="276990">
                <a:tc>
                  <a:txBody>
                    <a:bodyPr/>
                    <a:lstStyle/>
                    <a:p>
                      <a:pPr algn="ctr"/>
                      <a:r>
                        <a:rPr kumimoji="1" lang="ja-JP" altLang="en-US" sz="1300" dirty="0" smtClean="0">
                          <a:latin typeface="ＭＳ ゴシック" pitchFamily="49" charset="-128"/>
                          <a:ea typeface="ＭＳ ゴシック" pitchFamily="49" charset="-128"/>
                        </a:rPr>
                        <a:t>圏域市町村</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ＭＳ ゴシック" pitchFamily="49" charset="-128"/>
                          <a:ea typeface="ＭＳ ゴシック" pitchFamily="49" charset="-128"/>
                        </a:rPr>
                        <a:t>圏域人口</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solidFill>
                            <a:schemeClr val="bg1"/>
                          </a:solidFill>
                          <a:latin typeface="ＭＳ ゴシック" pitchFamily="49" charset="-128"/>
                          <a:ea typeface="ＭＳ ゴシック" pitchFamily="49" charset="-128"/>
                        </a:rPr>
                        <a:t>主要産業</a:t>
                      </a:r>
                      <a:endParaRPr kumimoji="1" lang="ja-JP" altLang="en-US" sz="1300" dirty="0">
                        <a:solidFill>
                          <a:schemeClr val="bg1"/>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551">
                <a:tc rowSpan="3">
                  <a:txBody>
                    <a:bodyPr/>
                    <a:lstStyle/>
                    <a:p>
                      <a:pPr algn="l"/>
                      <a:r>
                        <a:rPr kumimoji="1" lang="ja-JP" altLang="en-US" sz="1300" dirty="0" smtClean="0">
                          <a:latin typeface="ＭＳ ゴシック" pitchFamily="49" charset="-128"/>
                          <a:ea typeface="ＭＳ ゴシック" pitchFamily="49" charset="-128"/>
                        </a:rPr>
                        <a:t>盛岡市、八幡平市、滝沢市、</a:t>
                      </a:r>
                      <a:endParaRPr kumimoji="1" lang="en-US" altLang="ja-JP" sz="1300" dirty="0" smtClean="0">
                        <a:latin typeface="ＭＳ ゴシック" pitchFamily="49" charset="-128"/>
                        <a:ea typeface="ＭＳ ゴシック" pitchFamily="49" charset="-128"/>
                      </a:endParaRPr>
                    </a:p>
                    <a:p>
                      <a:pPr algn="l"/>
                      <a:r>
                        <a:rPr kumimoji="1" lang="ja-JP" altLang="en-US" sz="1300" dirty="0" smtClean="0">
                          <a:latin typeface="ＭＳ ゴシック" pitchFamily="49" charset="-128"/>
                          <a:ea typeface="ＭＳ ゴシック" pitchFamily="49" charset="-128"/>
                        </a:rPr>
                        <a:t>雫石町、葛巻町、岩手町、</a:t>
                      </a:r>
                      <a:endParaRPr kumimoji="1" lang="en-US" altLang="ja-JP" sz="1300" smtClean="0">
                        <a:latin typeface="ＭＳ ゴシック" pitchFamily="49" charset="-128"/>
                        <a:ea typeface="ＭＳ ゴシック" pitchFamily="49" charset="-128"/>
                      </a:endParaRPr>
                    </a:p>
                    <a:p>
                      <a:pPr algn="l"/>
                      <a:r>
                        <a:rPr kumimoji="1" lang="ja-JP" altLang="en-US" sz="1300" smtClean="0">
                          <a:latin typeface="ＭＳ ゴシック" pitchFamily="49" charset="-128"/>
                          <a:ea typeface="ＭＳ ゴシック" pitchFamily="49" charset="-128"/>
                        </a:rPr>
                        <a:t>紫波町</a:t>
                      </a:r>
                      <a:r>
                        <a:rPr kumimoji="1" lang="ja-JP" altLang="en-US" sz="1300" dirty="0" smtClean="0">
                          <a:latin typeface="ＭＳ ゴシック" pitchFamily="49" charset="-128"/>
                          <a:ea typeface="ＭＳ ゴシック" pitchFamily="49" charset="-128"/>
                        </a:rPr>
                        <a:t>、矢巾町</a:t>
                      </a:r>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300" b="0" i="0" u="none" strike="noStrike" dirty="0" smtClean="0">
                          <a:latin typeface="+mn-ea"/>
                          <a:ea typeface="+mn-ea"/>
                        </a:rPr>
                        <a:t>４８１，６９９人</a:t>
                      </a:r>
                      <a:endParaRPr lang="en-US" altLang="ja-JP" sz="1300" b="0" i="0" u="none" strike="noStrike" dirty="0" smtClean="0">
                        <a:latin typeface="+mn-ea"/>
                        <a:ea typeface="+mn-ea"/>
                      </a:endParaRPr>
                    </a:p>
                    <a:p>
                      <a:pPr algn="ctr" fontAlgn="ctr"/>
                      <a:r>
                        <a:rPr lang="ja-JP" altLang="en-US" sz="1100" b="0" i="0" u="none" strike="noStrike" dirty="0" smtClean="0">
                          <a:latin typeface="+mn-ea"/>
                          <a:ea typeface="+mn-ea"/>
                        </a:rPr>
                        <a:t>（うち盛岡市 </a:t>
                      </a:r>
                      <a:r>
                        <a:rPr lang="en-US" altLang="ja-JP" sz="1100" b="0" i="0" u="none" strike="noStrike" dirty="0" smtClean="0">
                          <a:latin typeface="+mn-ea"/>
                          <a:ea typeface="+mn-ea"/>
                        </a:rPr>
                        <a:t>298,348</a:t>
                      </a:r>
                      <a:r>
                        <a:rPr lang="ja-JP" altLang="en-US" sz="1100" b="0" i="0" u="none" strike="noStrike" dirty="0" smtClean="0">
                          <a:latin typeface="+mn-ea"/>
                          <a:ea typeface="+mn-ea"/>
                        </a:rPr>
                        <a:t>人）</a:t>
                      </a:r>
                      <a:endParaRPr lang="en-US" altLang="ja-JP" sz="1100" b="0" i="0" u="none" strike="noStrike" dirty="0" smtClean="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r>
                        <a:rPr kumimoji="1" lang="ja-JP" altLang="en-US" sz="1300" dirty="0" smtClean="0">
                          <a:latin typeface="ＭＳ ゴシック" pitchFamily="49" charset="-128"/>
                          <a:ea typeface="ＭＳ ゴシック" pitchFamily="49" charset="-128"/>
                        </a:rPr>
                        <a:t>ＩＴ･システム関連産業</a:t>
                      </a:r>
                      <a:endParaRPr kumimoji="1" lang="en-US" altLang="ja-JP" sz="1300" dirty="0" smtClean="0">
                        <a:latin typeface="ＭＳ ゴシック" pitchFamily="49" charset="-128"/>
                        <a:ea typeface="ＭＳ ゴシック" pitchFamily="49" charset="-128"/>
                      </a:endParaRPr>
                    </a:p>
                    <a:p>
                      <a:pPr algn="l"/>
                      <a:r>
                        <a:rPr kumimoji="1" lang="ja-JP" altLang="en-US" sz="1300" dirty="0" smtClean="0">
                          <a:latin typeface="ＭＳ ゴシック" pitchFamily="49" charset="-128"/>
                          <a:ea typeface="ＭＳ ゴシック" pitchFamily="49" charset="-128"/>
                        </a:rPr>
                        <a:t>観光関連産業</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06">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prstClr val="white"/>
                          </a:solidFill>
                          <a:effectLst/>
                          <a:uLnTx/>
                          <a:uFillTx/>
                          <a:latin typeface="ＭＳ ゴシック" pitchFamily="49" charset="-128"/>
                          <a:ea typeface="ＭＳ ゴシック" pitchFamily="49" charset="-128"/>
                        </a:rPr>
                        <a:t>圏域面積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BACC6"/>
                    </a:solidFill>
                  </a:tcPr>
                </a:tc>
                <a:tc vMerge="1">
                  <a:txBody>
                    <a:bodyPr/>
                    <a:lstStyle/>
                    <a:p>
                      <a:endParaRPr kumimoji="1" lang="ja-JP" altLang="en-US"/>
                    </a:p>
                  </a:txBody>
                  <a:tcPr/>
                </a:tc>
              </a:tr>
              <a:tr h="198056">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dirty="0" smtClean="0">
                          <a:solidFill>
                            <a:srgbClr val="000000"/>
                          </a:solidFill>
                          <a:latin typeface="ＭＳ Ｐゴシック" charset="-128"/>
                        </a:rPr>
                        <a:t>３，６４２</a:t>
                      </a:r>
                      <a:r>
                        <a:rPr lang="en-US" altLang="ja-JP" sz="1300" dirty="0" smtClean="0">
                          <a:solidFill>
                            <a:srgbClr val="000000"/>
                          </a:solidFill>
                          <a:latin typeface="ＭＳ Ｐゴシック" charset="-128"/>
                        </a:rPr>
                        <a:t>k</a:t>
                      </a:r>
                      <a:r>
                        <a:rPr lang="ja-JP" altLang="en-US" sz="1300" dirty="0" smtClean="0">
                          <a:solidFill>
                            <a:srgbClr val="000000"/>
                          </a:solidFill>
                          <a:latin typeface="ＭＳ Ｐゴシック" charset="-128"/>
                        </a:rPr>
                        <a:t>㎡</a:t>
                      </a:r>
                      <a:endParaRPr lang="en-US" altLang="ja-JP" sz="1300" dirty="0" smtClean="0">
                        <a:solidFill>
                          <a:srgbClr val="000000"/>
                        </a:solidFill>
                        <a:latin typeface="ＭＳ Ｐゴシック"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607255708"/>
              </p:ext>
            </p:extLst>
          </p:nvPr>
        </p:nvGraphicFramePr>
        <p:xfrm>
          <a:off x="142785" y="2229024"/>
          <a:ext cx="7105961" cy="432048"/>
        </p:xfrm>
        <a:graphic>
          <a:graphicData uri="http://schemas.openxmlformats.org/drawingml/2006/table">
            <a:tbl>
              <a:tblPr firstRow="1" bandRow="1">
                <a:tableStyleId>{7DF18680-E054-41AD-8BC1-D1AEF772440D}</a:tableStyleId>
              </a:tblPr>
              <a:tblGrid>
                <a:gridCol w="1039347"/>
                <a:gridCol w="6066614"/>
              </a:tblGrid>
              <a:tr h="432048">
                <a:tc>
                  <a:txBody>
                    <a:bodyPr/>
                    <a:lstStyle/>
                    <a:p>
                      <a:pPr algn="ctr"/>
                      <a:r>
                        <a:rPr kumimoji="1" lang="ja-JP" altLang="en-US" sz="1300" dirty="0" smtClean="0">
                          <a:latin typeface="ＭＳ ゴシック" pitchFamily="49" charset="-128"/>
                          <a:ea typeface="ＭＳ ゴシック" pitchFamily="49" charset="-128"/>
                        </a:rPr>
                        <a:t>圏域の特長</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r>
                        <a:rPr lang="ja-JP" altLang="en-US" sz="1200" b="1" i="0" u="none" strike="noStrike" dirty="0" smtClean="0">
                          <a:solidFill>
                            <a:srgbClr val="000000"/>
                          </a:solidFill>
                          <a:latin typeface="ＭＳ Ｐゴシック" charset="-128"/>
                          <a:ea typeface="+mn-ea"/>
                        </a:rPr>
                        <a:t>○企業、金融機関、大学・研究機関等が県内で最も集積。</a:t>
                      </a:r>
                      <a:endParaRPr lang="en-US" altLang="ja-JP" sz="1200" b="1" i="0" u="none" strike="noStrike" dirty="0" smtClean="0">
                        <a:solidFill>
                          <a:srgbClr val="000000"/>
                        </a:solidFill>
                        <a:latin typeface="ＭＳ Ｐゴシック" charset="-128"/>
                        <a:ea typeface="+mn-ea"/>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smtClean="0">
                          <a:solidFill>
                            <a:srgbClr val="000000"/>
                          </a:solidFill>
                          <a:latin typeface="ＭＳ Ｐゴシック" charset="-128"/>
                          <a:ea typeface="+mn-ea"/>
                        </a:rPr>
                        <a:t> ○各施策分野で連携の実績が豊富（例：「もりおか起業ファンド」の設立など）。</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0" name="フローチャート : 代替処理 49"/>
          <p:cNvSpPr/>
          <p:nvPr/>
        </p:nvSpPr>
        <p:spPr>
          <a:xfrm>
            <a:off x="216248" y="4446164"/>
            <a:ext cx="2520000" cy="143351"/>
          </a:xfrm>
          <a:prstGeom prst="flowChartAlternateProcess">
            <a:avLst/>
          </a:prstGeom>
          <a:gradFill>
            <a:gsLst>
              <a:gs pos="0">
                <a:srgbClr val="FFC000"/>
              </a:gs>
              <a:gs pos="50000">
                <a:schemeClr val="bg1"/>
              </a:gs>
              <a:gs pos="100000">
                <a:srgbClr val="FFC000"/>
              </a:gs>
            </a:gsLst>
            <a:lin ang="5400000" scaled="1"/>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圏域全体の経済成長のけん引</a:t>
            </a:r>
            <a:endParaRPr kumimoji="1" lang="ja-JP" altLang="en-US" sz="1200" dirty="0">
              <a:solidFill>
                <a:schemeClr val="tx1"/>
              </a:solidFill>
            </a:endParaRPr>
          </a:p>
        </p:txBody>
      </p:sp>
      <p:pic>
        <p:nvPicPr>
          <p:cNvPr id="1030" name="Picture 6" descr="D:\user\908877\Desktop\モデル事業関係資料作成\写真\盛岡市\医科大移転図.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6297" y="4496392"/>
            <a:ext cx="1397715" cy="95339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609628" y="4625754"/>
            <a:ext cx="2779197" cy="784830"/>
          </a:xfrm>
          <a:prstGeom prst="rect">
            <a:avLst/>
          </a:prstGeom>
          <a:noFill/>
        </p:spPr>
        <p:txBody>
          <a:bodyPr wrap="square" rtlCol="0">
            <a:spAutoFit/>
          </a:bodyPr>
          <a:lstStyle/>
          <a:p>
            <a:r>
              <a:rPr kumimoji="1" lang="ja-JP" altLang="en-US" sz="1200" dirty="0" smtClean="0"/>
              <a:t>　</a:t>
            </a:r>
            <a:r>
              <a:rPr kumimoji="1" lang="ja-JP" altLang="en-US" sz="1100" dirty="0" smtClean="0"/>
              <a:t>岩手県高度救命救急センター及び岩手医科大学附属病院が盛岡市から矢巾町に移転する予定であるため、圏域内の</a:t>
            </a:r>
            <a:r>
              <a:rPr kumimoji="1" lang="ja-JP" altLang="en-US" sz="1100" b="1" dirty="0" smtClean="0">
                <a:solidFill>
                  <a:srgbClr val="FF0000"/>
                </a:solidFill>
              </a:rPr>
              <a:t>救急医療体制の再構築</a:t>
            </a:r>
            <a:r>
              <a:rPr kumimoji="1" lang="ja-JP" altLang="en-US" sz="1100" dirty="0" smtClean="0"/>
              <a:t>に向けた調査検討を進める。</a:t>
            </a:r>
            <a:endParaRPr kumimoji="1" lang="ja-JP" altLang="en-US" sz="1100" dirty="0"/>
          </a:p>
        </p:txBody>
      </p:sp>
      <p:sp>
        <p:nvSpPr>
          <p:cNvPr id="8" name="テキスト ボックス 7"/>
          <p:cNvSpPr txBox="1"/>
          <p:nvPr/>
        </p:nvSpPr>
        <p:spPr>
          <a:xfrm>
            <a:off x="4669251" y="5711925"/>
            <a:ext cx="2689801" cy="769441"/>
          </a:xfrm>
          <a:prstGeom prst="rect">
            <a:avLst/>
          </a:prstGeom>
          <a:noFill/>
        </p:spPr>
        <p:txBody>
          <a:bodyPr wrap="square" rtlCol="0">
            <a:spAutoFit/>
          </a:bodyPr>
          <a:lstStyle/>
          <a:p>
            <a:r>
              <a:rPr lang="ja-JP" altLang="en-US" sz="1100" dirty="0"/>
              <a:t>・</a:t>
            </a:r>
            <a:r>
              <a:rPr lang="ja-JP" altLang="en-US" sz="1100" dirty="0" smtClean="0"/>
              <a:t>圏域の</a:t>
            </a:r>
            <a:r>
              <a:rPr lang="ja-JP" altLang="en-US" sz="1100" dirty="0"/>
              <a:t>住民が</a:t>
            </a:r>
            <a:r>
              <a:rPr lang="ja-JP" altLang="en-US" sz="1100" b="1" dirty="0">
                <a:solidFill>
                  <a:srgbClr val="FF0000"/>
                </a:solidFill>
              </a:rPr>
              <a:t>スポーツ施設を共有する</a:t>
            </a:r>
            <a:r>
              <a:rPr lang="ja-JP" altLang="en-US" sz="1100" b="1" dirty="0" smtClean="0">
                <a:solidFill>
                  <a:srgbClr val="FF0000"/>
                </a:solidFill>
              </a:rPr>
              <a:t>仕　</a:t>
            </a:r>
            <a:endParaRPr lang="en-US" altLang="ja-JP" sz="1100" b="1" dirty="0" smtClean="0">
              <a:solidFill>
                <a:srgbClr val="FF0000"/>
              </a:solidFill>
            </a:endParaRPr>
          </a:p>
          <a:p>
            <a:r>
              <a:rPr lang="ja-JP" altLang="en-US" sz="1100" b="1" dirty="0" smtClean="0">
                <a:solidFill>
                  <a:srgbClr val="FF0000"/>
                </a:solidFill>
              </a:rPr>
              <a:t>組み</a:t>
            </a:r>
            <a:r>
              <a:rPr lang="ja-JP" altLang="en-US" sz="1100" b="1" dirty="0">
                <a:solidFill>
                  <a:srgbClr val="FF0000"/>
                </a:solidFill>
              </a:rPr>
              <a:t>をつくる</a:t>
            </a:r>
            <a:r>
              <a:rPr lang="ja-JP" altLang="en-US" sz="1100" dirty="0"/>
              <a:t>ことに</a:t>
            </a:r>
            <a:r>
              <a:rPr lang="ja-JP" altLang="en-US" sz="1100" dirty="0" smtClean="0"/>
              <a:t>より、効率的</a:t>
            </a:r>
            <a:r>
              <a:rPr lang="ja-JP" altLang="en-US" sz="1100" dirty="0"/>
              <a:t>かつ効果的なスポーツ施設の配置を図るための検討を行う。</a:t>
            </a:r>
            <a:endParaRPr kumimoji="1" lang="ja-JP" altLang="en-US" sz="1100" dirty="0"/>
          </a:p>
        </p:txBody>
      </p:sp>
      <p:sp>
        <p:nvSpPr>
          <p:cNvPr id="11" name="テキスト ボックス 10"/>
          <p:cNvSpPr txBox="1"/>
          <p:nvPr/>
        </p:nvSpPr>
        <p:spPr>
          <a:xfrm>
            <a:off x="2793440" y="6644658"/>
            <a:ext cx="872337" cy="246221"/>
          </a:xfrm>
          <a:prstGeom prst="rect">
            <a:avLst/>
          </a:prstGeom>
          <a:noFill/>
        </p:spPr>
        <p:txBody>
          <a:bodyPr wrap="square" rtlCol="0">
            <a:spAutoFit/>
          </a:bodyPr>
          <a:lstStyle/>
          <a:p>
            <a:pPr algn="ctr"/>
            <a:r>
              <a:rPr kumimoji="1" lang="ja-JP" altLang="en-US" sz="1000" dirty="0" smtClean="0"/>
              <a:t>コラボ</a:t>
            </a:r>
            <a:r>
              <a:rPr kumimoji="1" lang="en-US" altLang="ja-JP" sz="1000" dirty="0" smtClean="0"/>
              <a:t>MIU</a:t>
            </a:r>
            <a:endParaRPr kumimoji="1" lang="ja-JP" altLang="en-US" sz="1000" dirty="0"/>
          </a:p>
        </p:txBody>
      </p:sp>
      <p:sp>
        <p:nvSpPr>
          <p:cNvPr id="36" name="テキスト ボックス 35"/>
          <p:cNvSpPr txBox="1"/>
          <p:nvPr/>
        </p:nvSpPr>
        <p:spPr>
          <a:xfrm>
            <a:off x="691377" y="6587605"/>
            <a:ext cx="1547377" cy="297517"/>
          </a:xfrm>
          <a:prstGeom prst="rect">
            <a:avLst/>
          </a:prstGeom>
          <a:noFill/>
        </p:spPr>
        <p:txBody>
          <a:bodyPr wrap="square" rtlCol="0">
            <a:spAutoFit/>
          </a:bodyPr>
          <a:lstStyle/>
          <a:p>
            <a:pPr algn="ctr">
              <a:lnSpc>
                <a:spcPts val="800"/>
              </a:lnSpc>
            </a:pPr>
            <a:r>
              <a:rPr lang="ja-JP" altLang="en-US" sz="1000" dirty="0" smtClean="0"/>
              <a:t>岩手山と一本桜</a:t>
            </a:r>
            <a:endParaRPr lang="en-US" altLang="ja-JP" sz="1000" dirty="0" smtClean="0"/>
          </a:p>
          <a:p>
            <a:pPr algn="ctr">
              <a:lnSpc>
                <a:spcPts val="800"/>
              </a:lnSpc>
            </a:pPr>
            <a:r>
              <a:rPr lang="ja-JP" altLang="en-US" sz="1000" dirty="0" smtClean="0"/>
              <a:t>（撮影地：小岩井農場）</a:t>
            </a:r>
            <a:endParaRPr kumimoji="1" lang="ja-JP" altLang="en-US" sz="1000" dirty="0"/>
          </a:p>
        </p:txBody>
      </p:sp>
      <p:sp>
        <p:nvSpPr>
          <p:cNvPr id="37" name="テキスト ボックス 36"/>
          <p:cNvSpPr txBox="1"/>
          <p:nvPr/>
        </p:nvSpPr>
        <p:spPr>
          <a:xfrm>
            <a:off x="7495163" y="5346745"/>
            <a:ext cx="1666843" cy="200055"/>
          </a:xfrm>
          <a:prstGeom prst="rect">
            <a:avLst/>
          </a:prstGeom>
          <a:solidFill>
            <a:schemeClr val="bg1"/>
          </a:solidFill>
        </p:spPr>
        <p:txBody>
          <a:bodyPr wrap="square" lIns="72000" tIns="0" rIns="72000" rtlCol="0">
            <a:spAutoFit/>
          </a:bodyPr>
          <a:lstStyle/>
          <a:p>
            <a:pPr algn="ctr"/>
            <a:r>
              <a:rPr lang="ja-JP" altLang="en-US" sz="1000" dirty="0"/>
              <a:t>岩手医科</a:t>
            </a:r>
            <a:r>
              <a:rPr lang="ja-JP" altLang="en-US" sz="1000" dirty="0" smtClean="0"/>
              <a:t>大学移転計画図</a:t>
            </a:r>
            <a:endParaRPr kumimoji="1" lang="ja-JP" altLang="en-US" sz="1000" dirty="0"/>
          </a:p>
        </p:txBody>
      </p:sp>
      <p:sp>
        <p:nvSpPr>
          <p:cNvPr id="52" name="フローチャート : 代替処理 51"/>
          <p:cNvSpPr/>
          <p:nvPr/>
        </p:nvSpPr>
        <p:spPr>
          <a:xfrm>
            <a:off x="4631151" y="4468518"/>
            <a:ext cx="2520000" cy="167677"/>
          </a:xfrm>
          <a:prstGeom prst="flowChartAlternateProcess">
            <a:avLst/>
          </a:prstGeom>
          <a:gradFill>
            <a:gsLst>
              <a:gs pos="0">
                <a:srgbClr val="FFC000"/>
              </a:gs>
              <a:gs pos="50000">
                <a:schemeClr val="bg1"/>
              </a:gs>
              <a:gs pos="100000">
                <a:srgbClr val="FFC000"/>
              </a:gs>
            </a:gsLst>
            <a:lin ang="5400000" scaled="1"/>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高次な都市機能の集積</a:t>
            </a:r>
            <a:endParaRPr kumimoji="1" lang="ja-JP" altLang="en-US" sz="1200" dirty="0">
              <a:solidFill>
                <a:schemeClr val="tx1"/>
              </a:solidFill>
            </a:endParaRPr>
          </a:p>
        </p:txBody>
      </p:sp>
      <p:pic>
        <p:nvPicPr>
          <p:cNvPr id="1026" name="Picture 2" descr="D:\user\908877\Desktop\モデル事業関係資料作成\写真\盛岡市\盛岡市地図縮小版.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327" y="544462"/>
            <a:ext cx="1786081" cy="2051519"/>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8101596" y="2047860"/>
            <a:ext cx="153380" cy="215444"/>
          </a:xfrm>
          <a:prstGeom prst="rect">
            <a:avLst/>
          </a:prstGeom>
          <a:noFill/>
        </p:spPr>
        <p:txBody>
          <a:bodyPr wrap="square" rtlCol="0">
            <a:spAutoFit/>
          </a:bodyPr>
          <a:lstStyle/>
          <a:p>
            <a:r>
              <a:rPr kumimoji="1" lang="ja-JP" altLang="en-US" sz="800" b="1" dirty="0" smtClean="0">
                <a:solidFill>
                  <a:schemeClr val="tx1">
                    <a:lumMod val="75000"/>
                    <a:lumOff val="25000"/>
                  </a:schemeClr>
                </a:solidFill>
                <a:latin typeface="HGPｺﾞｼｯｸM" panose="020B0600000000000000" pitchFamily="50" charset="-128"/>
                <a:ea typeface="HGPｺﾞｼｯｸM" panose="020B0600000000000000" pitchFamily="50" charset="-128"/>
              </a:rPr>
              <a:t>市</a:t>
            </a:r>
            <a:endParaRPr kumimoji="1" lang="ja-JP" altLang="en-US" sz="800" b="1" dirty="0">
              <a:solidFill>
                <a:schemeClr val="tx1">
                  <a:lumMod val="75000"/>
                  <a:lumOff val="25000"/>
                </a:schemeClr>
              </a:solidFill>
              <a:latin typeface="HGPｺﾞｼｯｸM" panose="020B0600000000000000" pitchFamily="50" charset="-128"/>
              <a:ea typeface="HGPｺﾞｼｯｸM" panose="020B0600000000000000" pitchFamily="50" charset="-128"/>
            </a:endParaRPr>
          </a:p>
        </p:txBody>
      </p:sp>
      <p:sp>
        <p:nvSpPr>
          <p:cNvPr id="88" name="テキスト ボックス 87"/>
          <p:cNvSpPr txBox="1"/>
          <p:nvPr/>
        </p:nvSpPr>
        <p:spPr>
          <a:xfrm>
            <a:off x="225289" y="4611437"/>
            <a:ext cx="4101698" cy="1107996"/>
          </a:xfrm>
          <a:prstGeom prst="rect">
            <a:avLst/>
          </a:prstGeom>
          <a:noFill/>
        </p:spPr>
        <p:txBody>
          <a:bodyPr wrap="square" rtlCol="0">
            <a:spAutoFit/>
          </a:bodyPr>
          <a:lstStyle/>
          <a:p>
            <a:r>
              <a:rPr lang="ja-JP" altLang="en-US" sz="1100" dirty="0" smtClean="0"/>
              <a:t>　産学金官の連携の下でとりまとめた</a:t>
            </a:r>
            <a:r>
              <a:rPr lang="ja-JP" altLang="en-US" sz="1100" b="1" dirty="0" smtClean="0">
                <a:solidFill>
                  <a:srgbClr val="FF0000"/>
                </a:solidFill>
              </a:rPr>
              <a:t>「盛岡広域圏経済戦略」</a:t>
            </a:r>
            <a:r>
              <a:rPr lang="ja-JP" altLang="en-US" sz="1100" dirty="0" smtClean="0"/>
              <a:t>を踏まえながら、盛岡市</a:t>
            </a:r>
            <a:r>
              <a:rPr lang="ja-JP" altLang="en-US" sz="1100" dirty="0"/>
              <a:t>産学官連携研究センター（コラボ</a:t>
            </a:r>
            <a:r>
              <a:rPr lang="en-US" altLang="ja-JP" sz="1100" dirty="0"/>
              <a:t>MIU</a:t>
            </a:r>
            <a:r>
              <a:rPr lang="ja-JP" altLang="en-US" sz="1100" dirty="0"/>
              <a:t>）等の支援の下で</a:t>
            </a:r>
            <a:r>
              <a:rPr lang="en-US" altLang="ja-JP" sz="1100" b="1" dirty="0">
                <a:solidFill>
                  <a:srgbClr val="FF0000"/>
                </a:solidFill>
              </a:rPr>
              <a:t>IT</a:t>
            </a:r>
            <a:r>
              <a:rPr lang="ja-JP" altLang="en-US" sz="1100" b="1" dirty="0">
                <a:solidFill>
                  <a:srgbClr val="FF0000"/>
                </a:solidFill>
              </a:rPr>
              <a:t>人材を育成</a:t>
            </a:r>
            <a:r>
              <a:rPr lang="ja-JP" altLang="en-US" sz="1100" dirty="0"/>
              <a:t>するとともに、ＩＬＣの誘致と連動</a:t>
            </a:r>
            <a:r>
              <a:rPr lang="ja-JP" altLang="en-US" sz="1100" dirty="0" smtClean="0"/>
              <a:t>した産業</a:t>
            </a:r>
            <a:r>
              <a:rPr lang="ja-JP" altLang="en-US" sz="1100" dirty="0"/>
              <a:t>振興や地域の食文化と密接に関連した</a:t>
            </a:r>
            <a:r>
              <a:rPr lang="ja-JP" altLang="en-US" sz="1100" b="1" dirty="0">
                <a:solidFill>
                  <a:srgbClr val="FF0000"/>
                </a:solidFill>
              </a:rPr>
              <a:t>食品関連産業の振興</a:t>
            </a:r>
            <a:r>
              <a:rPr lang="ja-JP" altLang="en-US" sz="1100" dirty="0"/>
              <a:t>、回遊型観光の推進、</a:t>
            </a:r>
            <a:r>
              <a:rPr lang="ja-JP" altLang="en-US" sz="1100" b="1" dirty="0">
                <a:solidFill>
                  <a:srgbClr val="FF0000"/>
                </a:solidFill>
              </a:rPr>
              <a:t>ＭＩＣＥ誘致</a:t>
            </a:r>
            <a:r>
              <a:rPr lang="ja-JP" altLang="en-US" sz="1100" dirty="0"/>
              <a:t>などに取り組む。</a:t>
            </a:r>
          </a:p>
          <a:p>
            <a:endParaRPr kumimoji="1" lang="ja-JP" altLang="en-US" sz="1100" dirty="0"/>
          </a:p>
        </p:txBody>
      </p:sp>
      <p:pic>
        <p:nvPicPr>
          <p:cNvPr id="14" name="Picture 2" descr="D:\user\908877\Desktop\モデル事業関係資料作成\写真\盛岡市\02岩手山と一本桜.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911" y="5732767"/>
            <a:ext cx="1480843" cy="8551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D:\user\908877\Desktop\モデル事業関係資料作成\写真\盛岡市\コラボＭＩＵ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83099" y="5743108"/>
            <a:ext cx="1311840" cy="875011"/>
          </a:xfrm>
          <a:prstGeom prst="rect">
            <a:avLst/>
          </a:prstGeom>
          <a:noFill/>
          <a:extLst>
            <a:ext uri="{909E8E84-426E-40DD-AFC4-6F175D3DCCD1}">
              <a14:hiddenFill xmlns:a14="http://schemas.microsoft.com/office/drawing/2010/main">
                <a:solidFill>
                  <a:srgbClr val="FFFFFF"/>
                </a:solidFill>
              </a14:hiddenFill>
            </a:ext>
          </a:extLst>
        </p:spPr>
      </p:pic>
      <p:sp>
        <p:nvSpPr>
          <p:cNvPr id="90" name="フローチャート : 代替処理 89"/>
          <p:cNvSpPr/>
          <p:nvPr/>
        </p:nvSpPr>
        <p:spPr>
          <a:xfrm>
            <a:off x="4615155" y="5482090"/>
            <a:ext cx="2520000" cy="167677"/>
          </a:xfrm>
          <a:prstGeom prst="flowChartAlternateProcess">
            <a:avLst/>
          </a:prstGeom>
          <a:gradFill>
            <a:gsLst>
              <a:gs pos="0">
                <a:srgbClr val="FFC000"/>
              </a:gs>
              <a:gs pos="50000">
                <a:schemeClr val="bg1"/>
              </a:gs>
              <a:gs pos="100000">
                <a:srgbClr val="FFC000"/>
              </a:gs>
            </a:gsLst>
            <a:lin ang="5400000" scaled="1"/>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生活</a:t>
            </a:r>
            <a:r>
              <a:rPr lang="ja-JP" altLang="en-US" sz="1200" dirty="0" smtClean="0">
                <a:solidFill>
                  <a:schemeClr val="tx1"/>
                </a:solidFill>
              </a:rPr>
              <a:t>関連機能サービスの向上</a:t>
            </a:r>
            <a:endParaRPr kumimoji="1" lang="ja-JP" altLang="en-US" sz="1200" dirty="0">
              <a:solidFill>
                <a:schemeClr val="tx1"/>
              </a:solidFill>
            </a:endParaRPr>
          </a:p>
        </p:txBody>
      </p:sp>
      <p:pic>
        <p:nvPicPr>
          <p:cNvPr id="2" name="Picture 2" descr="\\SV-USRFS08\HomeFolder\m00003743\デスクトップ\icerink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33182" y="5741525"/>
            <a:ext cx="1390805" cy="973564"/>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4641356" y="6430293"/>
            <a:ext cx="2717696" cy="430887"/>
          </a:xfrm>
          <a:prstGeom prst="rect">
            <a:avLst/>
          </a:prstGeom>
        </p:spPr>
        <p:txBody>
          <a:bodyPr wrap="square">
            <a:spAutoFit/>
          </a:bodyPr>
          <a:lstStyle/>
          <a:p>
            <a:r>
              <a:rPr lang="ja-JP" altLang="en-US" sz="1100" dirty="0">
                <a:latin typeface="ＭＳ ゴシック" pitchFamily="49" charset="-128"/>
                <a:ea typeface="ＭＳ ゴシック" pitchFamily="49" charset="-128"/>
              </a:rPr>
              <a:t>・盛岡市消費生活</a:t>
            </a:r>
            <a:r>
              <a:rPr lang="ja-JP" altLang="en-US" sz="1100" dirty="0" smtClean="0">
                <a:latin typeface="ＭＳ ゴシック" pitchFamily="49" charset="-128"/>
                <a:ea typeface="ＭＳ ゴシック" pitchFamily="49" charset="-128"/>
              </a:rPr>
              <a:t>センターにおいて</a:t>
            </a:r>
            <a:r>
              <a:rPr lang="ja-JP" altLang="en-US" sz="1100" b="1" dirty="0" smtClean="0">
                <a:solidFill>
                  <a:srgbClr val="FF0000"/>
                </a:solidFill>
                <a:latin typeface="ＭＳ ゴシック" pitchFamily="49" charset="-128"/>
                <a:ea typeface="ＭＳ ゴシック" pitchFamily="49" charset="-128"/>
              </a:rPr>
              <a:t>広域的</a:t>
            </a:r>
            <a:r>
              <a:rPr lang="ja-JP" altLang="en-US" sz="1100" b="1" dirty="0">
                <a:solidFill>
                  <a:srgbClr val="FF0000"/>
                </a:solidFill>
                <a:latin typeface="ＭＳ ゴシック" pitchFamily="49" charset="-128"/>
                <a:ea typeface="ＭＳ ゴシック" pitchFamily="49" charset="-128"/>
              </a:rPr>
              <a:t>な相談</a:t>
            </a:r>
            <a:r>
              <a:rPr lang="ja-JP" altLang="en-US" sz="1100" b="1" dirty="0" smtClean="0">
                <a:solidFill>
                  <a:srgbClr val="FF0000"/>
                </a:solidFill>
                <a:latin typeface="ＭＳ ゴシック" pitchFamily="49" charset="-128"/>
                <a:ea typeface="ＭＳ ゴシック" pitchFamily="49" charset="-128"/>
              </a:rPr>
              <a:t>対応</a:t>
            </a:r>
            <a:r>
              <a:rPr lang="ja-JP" altLang="en-US" sz="1100" dirty="0" smtClean="0">
                <a:latin typeface="ＭＳ ゴシック" pitchFamily="49" charset="-128"/>
                <a:ea typeface="ＭＳ ゴシック" pitchFamily="49" charset="-128"/>
              </a:rPr>
              <a:t>を行う。</a:t>
            </a:r>
            <a:endParaRPr lang="ja-JP" altLang="en-US" sz="1100" dirty="0">
              <a:latin typeface="ＭＳ ゴシック" pitchFamily="49" charset="-128"/>
              <a:ea typeface="ＭＳ ゴシック" pitchFamily="49" charset="-128"/>
            </a:endParaRPr>
          </a:p>
        </p:txBody>
      </p:sp>
      <p:sp>
        <p:nvSpPr>
          <p:cNvPr id="77" name="テキスト ボックス 76"/>
          <p:cNvSpPr txBox="1"/>
          <p:nvPr/>
        </p:nvSpPr>
        <p:spPr>
          <a:xfrm>
            <a:off x="7441977" y="6681986"/>
            <a:ext cx="1785173" cy="230832"/>
          </a:xfrm>
          <a:prstGeom prst="rect">
            <a:avLst/>
          </a:prstGeom>
          <a:noFill/>
        </p:spPr>
        <p:txBody>
          <a:bodyPr wrap="square" rtlCol="0">
            <a:spAutoFit/>
          </a:bodyPr>
          <a:lstStyle/>
          <a:p>
            <a:pPr algn="ctr"/>
            <a:r>
              <a:rPr kumimoji="1" lang="ja-JP" altLang="en-US" sz="900" dirty="0" smtClean="0"/>
              <a:t>盛岡市アイスリンク完成予想図</a:t>
            </a:r>
            <a:endParaRPr kumimoji="1" lang="ja-JP" altLang="en-US" sz="900" dirty="0"/>
          </a:p>
        </p:txBody>
      </p:sp>
      <p:graphicFrame>
        <p:nvGraphicFramePr>
          <p:cNvPr id="93" name="表 92"/>
          <p:cNvGraphicFramePr>
            <a:graphicFrameLocks noGrp="1"/>
          </p:cNvGraphicFramePr>
          <p:nvPr>
            <p:extLst>
              <p:ext uri="{D42A27DB-BD31-4B8C-83A1-F6EECF244321}">
                <p14:modId xmlns:p14="http://schemas.microsoft.com/office/powerpoint/2010/main" val="195711247"/>
              </p:ext>
            </p:extLst>
          </p:nvPr>
        </p:nvGraphicFramePr>
        <p:xfrm>
          <a:off x="116456" y="2808362"/>
          <a:ext cx="9100792" cy="1026016"/>
        </p:xfrm>
        <a:graphic>
          <a:graphicData uri="http://schemas.openxmlformats.org/drawingml/2006/table">
            <a:tbl>
              <a:tblPr firstRow="1" bandRow="1">
                <a:tableStyleId>{93296810-A885-4BE3-A3E7-6D5BEEA58F35}</a:tableStyleId>
              </a:tblPr>
              <a:tblGrid>
                <a:gridCol w="7143750"/>
                <a:gridCol w="1957042"/>
              </a:tblGrid>
              <a:tr h="216024">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r>
                        <a:rPr kumimoji="1" lang="ja-JP" altLang="en-US" sz="1300" dirty="0" smtClean="0">
                          <a:latin typeface="+mj-ea"/>
                          <a:ea typeface="+mj-ea"/>
                        </a:rPr>
                        <a:t>　盛岡広域圏の８市町がこれまで「盛岡広域首長懇談会」を組織し、取り組んできた成果を踏まえながら、更なる発展に向けて広域圏の経済戦略を策定するとともに、併せて事後のフォローアップ体制を整える。</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dirty="0" smtClean="0">
                          <a:latin typeface="+mj-ea"/>
                          <a:ea typeface="+mj-ea"/>
                        </a:rPr>
                        <a:t>９，３８４</a:t>
                      </a: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4" name="表 93"/>
          <p:cNvGraphicFramePr>
            <a:graphicFrameLocks noGrp="1"/>
          </p:cNvGraphicFramePr>
          <p:nvPr>
            <p:extLst>
              <p:ext uri="{D42A27DB-BD31-4B8C-83A1-F6EECF244321}">
                <p14:modId xmlns:p14="http://schemas.microsoft.com/office/powerpoint/2010/main" val="2436748638"/>
              </p:ext>
            </p:extLst>
          </p:nvPr>
        </p:nvGraphicFramePr>
        <p:xfrm>
          <a:off x="114224" y="3960490"/>
          <a:ext cx="9112926" cy="3168352"/>
        </p:xfrm>
        <a:graphic>
          <a:graphicData uri="http://schemas.openxmlformats.org/drawingml/2006/table">
            <a:tbl>
              <a:tblPr firstRow="1" bandRow="1">
                <a:tableStyleId>{93296810-A885-4BE3-A3E7-6D5BEEA58F35}</a:tableStyleId>
              </a:tblPr>
              <a:tblGrid>
                <a:gridCol w="9112926"/>
              </a:tblGrid>
              <a:tr h="25834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87878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4" name="正方形/長方形 23"/>
          <p:cNvSpPr/>
          <p:nvPr/>
        </p:nvSpPr>
        <p:spPr>
          <a:xfrm>
            <a:off x="6764820" y="27549"/>
            <a:ext cx="1802954" cy="544462"/>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smtClean="0">
                <a:solidFill>
                  <a:schemeClr val="tx1"/>
                </a:solidFill>
              </a:rPr>
              <a:t>〈</a:t>
            </a:r>
            <a:r>
              <a:rPr lang="ja-JP" altLang="en-US" sz="3200" b="1" smtClean="0">
                <a:solidFill>
                  <a:schemeClr val="tx1"/>
                </a:solidFill>
              </a:rPr>
              <a:t>参考</a:t>
            </a:r>
            <a:r>
              <a:rPr lang="en-US" altLang="ja-JP" sz="3200" b="1" smtClean="0">
                <a:solidFill>
                  <a:schemeClr val="tx1"/>
                </a:solidFill>
              </a:rPr>
              <a:t>〉</a:t>
            </a:r>
            <a:endParaRPr kumimoji="1" lang="ja-JP" altLang="en-US" sz="3200" b="1">
              <a:solidFill>
                <a:schemeClr val="tx1"/>
              </a:solidFill>
            </a:endParaRPr>
          </a:p>
        </p:txBody>
      </p:sp>
      <p:sp>
        <p:nvSpPr>
          <p:cNvPr id="25" name="正方形/長方形 24"/>
          <p:cNvSpPr/>
          <p:nvPr/>
        </p:nvSpPr>
        <p:spPr>
          <a:xfrm>
            <a:off x="81368" y="228179"/>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rPr>
              <a:t>①連携中枢都市圏形成を目指す圏域における</a:t>
            </a:r>
            <a:r>
              <a:rPr lang="ja-JP" altLang="en-US" sz="1200" smtClean="0">
                <a:solidFill>
                  <a:schemeClr val="tx1"/>
                </a:solidFill>
              </a:rPr>
              <a:t>取組</a:t>
            </a:r>
            <a:endParaRPr lang="en-US" altLang="ja-JP" sz="1200" smtClean="0">
              <a:solidFill>
                <a:schemeClr val="tx1"/>
              </a:solidFill>
            </a:endParaRPr>
          </a:p>
        </p:txBody>
      </p:sp>
      <p:sp>
        <p:nvSpPr>
          <p:cNvPr id="26" name="正方形/長方形 25"/>
          <p:cNvSpPr/>
          <p:nvPr/>
        </p:nvSpPr>
        <p:spPr>
          <a:xfrm>
            <a:off x="8137128" y="146974"/>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Tree>
    <p:extLst>
      <p:ext uri="{BB962C8B-B14F-4D97-AF65-F5344CB8AC3E}">
        <p14:creationId xmlns:p14="http://schemas.microsoft.com/office/powerpoint/2010/main" val="1657188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1932</TotalTime>
  <Words>409</Words>
  <Application>Microsoft Office PowerPoint</Application>
  <PresentationFormat>ユーザー設定</PresentationFormat>
  <Paragraphs>80</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HGPｺﾞｼｯｸM</vt:lpstr>
      <vt:lpstr>ＭＳ Ｐゴシック</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総務省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総務省</dc:creator>
  <cp:lastModifiedBy>Administrator</cp:lastModifiedBy>
  <cp:revision>114</cp:revision>
  <cp:lastPrinted>2016-04-06T02:37:00Z</cp:lastPrinted>
  <dcterms:created xsi:type="dcterms:W3CDTF">2014-05-23T05:39:41Z</dcterms:created>
  <dcterms:modified xsi:type="dcterms:W3CDTF">2018-04-10T00:56:13Z</dcterms:modified>
</cp:coreProperties>
</file>