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2"/>
  </p:notesMasterIdLst>
  <p:handoutMasterIdLst>
    <p:handoutMasterId r:id="rId23"/>
  </p:handoutMasterIdLst>
  <p:sldIdLst>
    <p:sldId id="297" r:id="rId2"/>
    <p:sldId id="309" r:id="rId3"/>
    <p:sldId id="301" r:id="rId4"/>
    <p:sldId id="275" r:id="rId5"/>
    <p:sldId id="284" r:id="rId6"/>
    <p:sldId id="269" r:id="rId7"/>
    <p:sldId id="256" r:id="rId8"/>
    <p:sldId id="294" r:id="rId9"/>
    <p:sldId id="295" r:id="rId10"/>
    <p:sldId id="270" r:id="rId11"/>
    <p:sldId id="279" r:id="rId12"/>
    <p:sldId id="280" r:id="rId13"/>
    <p:sldId id="281" r:id="rId14"/>
    <p:sldId id="308" r:id="rId15"/>
    <p:sldId id="271" r:id="rId16"/>
    <p:sldId id="307" r:id="rId17"/>
    <p:sldId id="276" r:id="rId18"/>
    <p:sldId id="277" r:id="rId19"/>
    <p:sldId id="282" r:id="rId20"/>
    <p:sldId id="267" r:id="rId21"/>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C5EB"/>
    <a:srgbClr val="EDE797"/>
    <a:srgbClr val="C4D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3" autoAdjust="0"/>
    <p:restoredTop sz="88376" autoAdjust="0"/>
  </p:normalViewPr>
  <p:slideViewPr>
    <p:cSldViewPr snapToGrid="0">
      <p:cViewPr varScale="1">
        <p:scale>
          <a:sx n="64" d="100"/>
          <a:sy n="64" d="100"/>
        </p:scale>
        <p:origin x="144" y="66"/>
      </p:cViewPr>
      <p:guideLst>
        <p:guide orient="horz" pos="2160"/>
        <p:guide pos="3840"/>
      </p:guideLst>
    </p:cSldViewPr>
  </p:slideViewPr>
  <p:outlineViewPr>
    <p:cViewPr>
      <p:scale>
        <a:sx n="33" d="100"/>
        <a:sy n="33" d="100"/>
      </p:scale>
      <p:origin x="0" y="190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32578650493188699"/>
          <c:y val="1.94621963437633E-2"/>
        </c:manualLayout>
      </c:layout>
      <c:overlay val="0"/>
    </c:title>
    <c:autoTitleDeleted val="0"/>
    <c:plotArea>
      <c:layout>
        <c:manualLayout>
          <c:layoutTarget val="inner"/>
          <c:xMode val="edge"/>
          <c:yMode val="edge"/>
          <c:x val="4.6078525627873202E-3"/>
          <c:y val="0.12308740927006701"/>
          <c:w val="0.74359948013820798"/>
          <c:h val="0.86393779316742403"/>
        </c:manualLayout>
      </c:layout>
      <c:pieChart>
        <c:varyColors val="1"/>
        <c:ser>
          <c:idx val="0"/>
          <c:order val="0"/>
          <c:tx>
            <c:strRef>
              <c:f>Sheet1!$B$1</c:f>
              <c:strCache>
                <c:ptCount val="1"/>
                <c:pt idx="0">
                  <c:v>人口</c:v>
                </c:pt>
              </c:strCache>
            </c:strRef>
          </c:tx>
          <c:dPt>
            <c:idx val="0"/>
            <c:bubble3D val="0"/>
            <c:spPr>
              <a:solidFill>
                <a:srgbClr val="FF0000"/>
              </a:solidFill>
            </c:spPr>
            <c:extLst>
              <c:ext xmlns:c16="http://schemas.microsoft.com/office/drawing/2014/chart" uri="{C3380CC4-5D6E-409C-BE32-E72D297353CC}">
                <c16:uniqueId val="{00000001-E518-44EB-90B6-0C9313E8DB3A}"/>
              </c:ext>
            </c:extLst>
          </c:dPt>
          <c:dPt>
            <c:idx val="1"/>
            <c:bubble3D val="0"/>
            <c:spPr>
              <a:solidFill>
                <a:schemeClr val="accent1">
                  <a:lumMod val="20000"/>
                  <a:lumOff val="80000"/>
                </a:schemeClr>
              </a:solidFill>
            </c:spPr>
            <c:extLst>
              <c:ext xmlns:c16="http://schemas.microsoft.com/office/drawing/2014/chart" uri="{C3380CC4-5D6E-409C-BE32-E72D297353CC}">
                <c16:uniqueId val="{00000003-E518-44EB-90B6-0C9313E8DB3A}"/>
              </c:ext>
            </c:extLst>
          </c:dPt>
          <c:cat>
            <c:strRef>
              <c:f>Sheet1!$A$2:$A$3</c:f>
              <c:strCache>
                <c:ptCount val="2"/>
                <c:pt idx="0">
                  <c:v>太地町</c:v>
                </c:pt>
                <c:pt idx="1">
                  <c:v>和歌山県</c:v>
                </c:pt>
              </c:strCache>
            </c:strRef>
          </c:cat>
          <c:val>
            <c:numRef>
              <c:f>Sheet1!$B$2:$B$3</c:f>
              <c:numCache>
                <c:formatCode>General</c:formatCode>
                <c:ptCount val="2"/>
                <c:pt idx="0">
                  <c:v>3387</c:v>
                </c:pt>
                <c:pt idx="1">
                  <c:v>1020000</c:v>
                </c:pt>
              </c:numCache>
            </c:numRef>
          </c:val>
          <c:extLst>
            <c:ext xmlns:c16="http://schemas.microsoft.com/office/drawing/2014/chart" uri="{C3380CC4-5D6E-409C-BE32-E72D297353CC}">
              <c16:uniqueId val="{00000004-E518-44EB-90B6-0C9313E8DB3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5281503870824795"/>
          <c:y val="0.44328685336299301"/>
          <c:w val="0.23229491897823801"/>
          <c:h val="0.158664746896095"/>
        </c:manualLayout>
      </c:layout>
      <c:overlay val="0"/>
      <c:txPr>
        <a:bodyPr/>
        <a:lstStyle/>
        <a:p>
          <a:pPr>
            <a:defRPr sz="2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05CB3CB-3CDA-4347-8432-D46B48CCCD6B}"/>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B1B88101-9036-4778-AEE3-6DE0C2C8EB7D}"/>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3CA8C060-56D9-42EA-9CB7-55A2E82D7737}" type="datetimeFigureOut">
              <a:rPr kumimoji="1" lang="ja-JP" altLang="en-US" smtClean="0"/>
              <a:t>2018/4/27</a:t>
            </a:fld>
            <a:endParaRPr kumimoji="1" lang="ja-JP" altLang="en-US"/>
          </a:p>
        </p:txBody>
      </p:sp>
      <p:sp>
        <p:nvSpPr>
          <p:cNvPr id="4" name="フッター プレースホルダー 3">
            <a:extLst>
              <a:ext uri="{FF2B5EF4-FFF2-40B4-BE49-F238E27FC236}">
                <a16:creationId xmlns:a16="http://schemas.microsoft.com/office/drawing/2014/main" id="{97A98F75-69C7-4F84-8B6B-3ECC82ECA6FF}"/>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F7EDD0DE-9C2A-4B84-BFB4-A64B6921165F}"/>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9C6ABAC2-46B3-46CD-99A3-49D0186A8681}" type="slidenum">
              <a:rPr kumimoji="1" lang="ja-JP" altLang="en-US" smtClean="0"/>
              <a:t>‹#›</a:t>
            </a:fld>
            <a:endParaRPr kumimoji="1" lang="ja-JP" altLang="en-US"/>
          </a:p>
        </p:txBody>
      </p:sp>
    </p:spTree>
    <p:extLst>
      <p:ext uri="{BB962C8B-B14F-4D97-AF65-F5344CB8AC3E}">
        <p14:creationId xmlns:p14="http://schemas.microsoft.com/office/powerpoint/2010/main" val="426287161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5:54.177"/>
    </inkml:context>
    <inkml:brush xml:id="br0">
      <inkml:brushProperty name="width" value="0.025" units="cm"/>
      <inkml:brushProperty name="height" value="0.025" units="cm"/>
    </inkml:brush>
  </inkml:definitions>
  <inkml:trace contextRef="#ctx0" brushRef="#br0">5080 11115 3072,'0'0'1216,"0"15"-640,0-15-192,0 0 416,0 0 64,0 0 32,0 0-576,0 0-160,0 0-128,0 0-192,0 0 32,0 0 64,0 0 32,0 0 448,0 0 256,0 0-32,0 0-64,0 0-320,0 0-96,0 0-256,0 0-64,0 0 64,0 0 32,0 0-32,15 0 64,1 0 32,-1 0 64,1 0-32,-1 0-32,0 0-64,16 0 32,-15-15 32,14 15 0,-14 0 0,15 0 64,-16 0 32,16 0 32,-16 0-160,16 0 32,-16 0 0,16 0 64,-16-16-32,16 16-32,0 0 32,0 0-32,0 0-96,-16 0 64,0 0 96,16 0 32,-31 0-32,16 0 32,-1 0-224,-15 0 32,15 0 32,-15 0 32,0 0 32,0 0 64,0 0-32,0 0-32,0 0 32,0 0 32,0 0-384,0 0-96,0 0-2432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6:00.428"/>
    </inkml:context>
    <inkml:brush xml:id="br0">
      <inkml:brushProperty name="width" value="0.025" units="cm"/>
      <inkml:brushProperty name="height" value="0.025" units="cm"/>
    </inkml:brush>
  </inkml:definitions>
  <inkml:trace contextRef="#ctx0" brushRef="#br0">18258 11191 6784,'-16'0'2528,"16"0"-1344,0 0-1536,0 0 416,0 0-192,16 0 64,-1 0 96,1 0 128,-1 0-64,0-15 96,1 15 96,14 0 32,-14 0 64,15 0-128,-1 15-96,17-15-64,14 0-96,1 0-64,15 0 32,-16 0 96,16-15 32,0 15-192,-15 0 0,-1 0 96,1 0 64,-31 0 0,15 0-64,0 0 32,-15 15-32,-16-15 0,1 0 0,-1 0-352,1 0-160,-16 0-1856,15 0-1632,-15-15 1248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6:01.087"/>
    </inkml:context>
    <inkml:brush xml:id="br0">
      <inkml:brushProperty name="width" value="0.025" units="cm"/>
      <inkml:brushProperty name="height" value="0.025" units="cm"/>
    </inkml:brush>
  </inkml:definitions>
  <inkml:trace contextRef="#ctx0" brushRef="#br0">20166 11207 7552,'0'0'2880,"0"0"-1536,0 0-1920,0 0 288,15 0-64,-15 0 192,0 0 128,0 0 96,16 0-32,-16 0-32,15 0 96,-15 0 0,16 0 96,-1 16-96,0-16 0,16 0-96,0 15-32,15-15 32,-15 0 64,0 0-32,0 15 64,15 1-64,0-16-32,0 0 32,0 0-32,0 0 0,-15 0 64,0 0-32,-16 0 64,16 0-64,-15 0-32,-16 0 32,15 0-32,-15 0-352,15 0-96,-15 0-640,0 0-160,0 0-768,16-16-896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6:01.599"/>
    </inkml:context>
    <inkml:brush xml:id="br0">
      <inkml:brushProperty name="width" value="0.025" units="cm"/>
      <inkml:brushProperty name="height" value="0.025" units="cm"/>
    </inkml:brush>
  </inkml:definitions>
  <inkml:trace contextRef="#ctx0" brushRef="#br0">21444 11191 7168,'0'-15'2720,"0"30"-1472,0-15-1824,0 0 288,16 0 96,-1 15 160,0-15 256,1 0 192,15 16-224,-16-16-32,31 0-32,-15 15 0,15-15 64,0 0-32,-15 0 0,15 0-192,-15 0 32,15 0 0,0 0 64,1 0 32,-17 0 32,1 0-160,0 0 32,-16 0-160,1 0 32,-1 0-96,1 0 0,-16 0-736,15 0-320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6:02.184"/>
    </inkml:context>
    <inkml:brush xml:id="br0">
      <inkml:brushProperty name="width" value="0.025" units="cm"/>
      <inkml:brushProperty name="height" value="0.025" units="cm"/>
    </inkml:brush>
  </inkml:definitions>
  <inkml:trace contextRef="#ctx0" brushRef="#br0">22875 11268 5888,'0'0'2176,"0"0"-1152,0 0-768,0 0 512,0 0-384,0 0-128,0 0 96,16 0 160,-16 0-256,15 16 64,1-16 96,-1 15-160,0-15-64,16 16-96,0-1-96,0 1 32,0-16 32,-1 15-96,1-15 0,0 0 96,0 0 96,-16 16-64,16-16 0,0 0-32,-1 0 32,1 0 0,0 0 96,-16 0-96,1 0-64,-1 0 0,1 0 32,-16 0-96,15 0 0,-15 0-256,15 0-128,-15 0-992,0 0-352,16-16-1568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6:02.798"/>
    </inkml:context>
    <inkml:brush xml:id="br0">
      <inkml:brushProperty name="width" value="0.025" units="cm"/>
      <inkml:brushProperty name="height" value="0.025" units="cm"/>
    </inkml:brush>
  </inkml:definitions>
  <inkml:trace contextRef="#ctx0" brushRef="#br0">24215 11453 9472,'-16'0'3584,"32"0"-1920,-16 0-1952,15 0-1536,0 16 704,16-16 480,0 0 480,0 0 192,0 15-96,-16-15 32,16 0 160,-16 0 64,31 16 128,-15-16 128,15 0 32,16 0 0,-1 0-32,-14 0-32,-1 0-224,0-16-64,0 16 64,-15 0 32,0 0 160,-16 0 288,1 0-64,-16 0-320,15 0-160,-15 0-608,0 0-160,0 0-960,0 0-320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6:03.604"/>
    </inkml:context>
    <inkml:brush xml:id="br0">
      <inkml:brushProperty name="width" value="0.025" units="cm"/>
      <inkml:brushProperty name="height" value="0.025" units="cm"/>
    </inkml:brush>
  </inkml:definitions>
  <inkml:trace contextRef="#ctx0" brushRef="#br0">25462 11407 7552,'0'0'2816,"15"0"-1536,-15 16-1568,0-16 384,16 0-64,-1 0 32,1 0 256,14 0 128,-14 0-224,15 15 288,-1-15 128,1 0-256,0 0-64,0 0-128,0 16-32,-1-16-96,1 0 32,-15 15-128,14-15 0,1 0 32,-15 15 64,-1-15-32,0 16-32,1-16 32,-1 0 32,-15 0-32,0 0 64,15 0-224,-15 0-32,0 0-928,0 0-416,-15 0-2240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5:55.154"/>
    </inkml:context>
    <inkml:brush xml:id="br0">
      <inkml:brushProperty name="width" value="0.025" units="cm"/>
      <inkml:brushProperty name="height" value="0.025" units="cm"/>
    </inkml:brush>
  </inkml:definitions>
  <inkml:trace contextRef="#ctx0" brushRef="#br0">6312 11053 4608,'0'0'1760,"0"-31"-960,0 47-1152,0-16 256,15 15-320,-15-15-64,0 15 64,16 1 64,-16-16 224,15 15 128,-15-15 512,0 0 224,0 0 896,0 0 480,0 0-480,0 0-160,0 0-864,0 0-160,0 0-64,0 0-320,0 0-64,0 0-192,0 0 32,0 16 96,0-16 32,16 0-64,-1 15 0,-15-15 128,15 0 32,1 0 0,-1 0 32,1 0-128,-1 0-64,0 0 128,1 0 32,30 0-160,-31 0 0,32 0 32,-32 0 96,16 0-64,0 0 0,-16 0 96,16 0-32,0 0-32,0 0 96,-16 0 0,16 0-128,-16 0-32,1 0 160,14 0-128,1 0-32,-15 0-128,-1 0-32,-15 0-384,15 0-96,-15 0-480,16 0-192,-16 0-832,15 0-1184,1 0 1024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5:55.899"/>
    </inkml:context>
    <inkml:brush xml:id="br0">
      <inkml:brushProperty name="width" value="0.025" units="cm"/>
      <inkml:brushProperty name="height" value="0.025" units="cm"/>
    </inkml:brush>
  </inkml:definitions>
  <inkml:trace contextRef="#ctx0" brushRef="#br0">7728 11130 4736,'0'0'1824,"0"0"-960,0 0-1024,0 0 320,0 0-384,0 0 0,0 0 224,0 0 224,0 0-96,0 0 512,0 0 192,0 0-352,0 0-96,0 0-256,16 16-32,-1-16 96,0 0 32,1 16-96,-1-16-96,16 0 0,15 0 32,1 0-96,-17 0 0,1 0-32,0 0-64,0 0 160,0 0 96,-1 0 32,-14 0 64,15 0-128,-1-16-64,1 16 0,0 0-32,-15 0-96,-1 0 64,0-16 96,1 16 32,-16 0-608,0 0-224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5:56.626"/>
    </inkml:context>
    <inkml:brush xml:id="br0">
      <inkml:brushProperty name="width" value="0.025" units="cm"/>
      <inkml:brushProperty name="height" value="0.025" units="cm"/>
    </inkml:brush>
  </inkml:definitions>
  <inkml:trace contextRef="#ctx0" brushRef="#br0">9129 11177 3840,'0'-16'1472,"0"32"-768,0-32-832,0 16 256,0 0 288,0 0 192,0 0 256,0 0 128,0 0-480,0 16-224,16-16-160,-16 0 160,15 0 192,0 15-224,16-15-128,0 15-96,0-15 32,15 0-96,-15 16 0,15-16 32,0 0 0,-15 0 0,15 0 0,0 0 0,-15 0 64,0 0-32,0 0-32,0 0 32,-16 0 32,16 0-32,-16 0-32,1 0 32,-1 0-32,-15 0 64,16 0 32,-16 0-896,0 0-320,0 0-1792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5:57.293"/>
    </inkml:context>
    <inkml:brush xml:id="br0">
      <inkml:brushProperty name="width" value="0.025" units="cm"/>
      <inkml:brushProperty name="height" value="0.025" units="cm"/>
    </inkml:brush>
  </inkml:definitions>
  <inkml:trace contextRef="#ctx0" brushRef="#br0">10560 11222 5248,'0'0'2016,"0"16"-1088,0-32-1152,0 16 320,0 0-160,0 0 0,0 0 416,0 0 160,0 0-256,0 16 64,16-16 224,14 0 0,1 15-128,0-15-256,0 0-32,0 0-64,15 0-64,15 0 32,-14-15-32,-1 15 0,0-16 0,0 16 64,0 0 32,-15-15-32,15 15 32,0 0-128,-15 0 0,0 0 32,0-16 0,0 16 0,-16 0 64,0 0-96,-15 0 0,16 0-1312,-16 0-608,0 0-864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5:57.869"/>
    </inkml:context>
    <inkml:brush xml:id="br0">
      <inkml:brushProperty name="width" value="0.025" units="cm"/>
      <inkml:brushProperty name="height" value="0.025" units="cm"/>
    </inkml:brush>
  </inkml:definitions>
  <inkml:trace contextRef="#ctx0" brushRef="#br0">12161 11315 2304,'0'0'960,"16"0"-512,-16 0 256,0 0 544,15 0-160,-15 0-64,15 0-320,1 0-32,15 0-384,-16 0-96,16 0 0,0 0 32,-16 0 96,16 0-32,0 0 64,15 0-128,0 0 32,0 0-160,0 0 0,0 0-32,-15 0-64,15-15 96,1 15 0,-1-16-128,-15 16 32,15 0 64,-15 16 32,-16-32-32,0 16 32,1-15-64,-1 15-32,0 0-768,-15 0-288,16-16-2080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5:58.474"/>
    </inkml:context>
    <inkml:brush xml:id="br0">
      <inkml:brushProperty name="width" value="0.025" units="cm"/>
      <inkml:brushProperty name="height" value="0.025" units="cm"/>
    </inkml:brush>
  </inkml:definitions>
  <inkml:trace contextRef="#ctx0" brushRef="#br0">13793 11238 6400,'0'0'2464,"0"0"-1344,0 0-1248,0 0 416,0 0-320,16 0 32,-16 0 64,15 0 96,1 0-64,-1 16 0,0-16 32,1 0 0,15 0 0,-1 0 64,1 0 32,15 15-32,-15-15-32,0 0-96,15 16-64,0-32 32,1 16 32,-1 16-96,-16-32-64,-14 32 64,15-32 0,-16 32-320,0-32-160,-15 16-896,16 0-352,-16-15-768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5:59.142"/>
    </inkml:context>
    <inkml:brush xml:id="br0">
      <inkml:brushProperty name="width" value="0.025" units="cm"/>
      <inkml:brushProperty name="height" value="0.025" units="cm"/>
    </inkml:brush>
  </inkml:definitions>
  <inkml:trace contextRef="#ctx0" brushRef="#br0">15132 11099 5376,'0'0'2112,"0"0"-1152,0 0-1344,0 0 224,0 0-64,16 15 128,-16-15 352,15 0 192,0 16-192,-15-16 128,16 0 128,15 0-64,-1 15 64,17-15-288,-17 0-128,17 16 0,-17-16 64,32 0-128,-16-16-32,16 16 0,-16 0 64,0 0-32,-15-15-32,0 15 32,-1 0 32,-14 0 32,-1 0 32,1 0-160,-1 0-32,-15 0-4896,0 0 1472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0T07:05:59.751"/>
    </inkml:context>
    <inkml:brush xml:id="br0">
      <inkml:brushProperty name="width" value="0.025" units="cm"/>
      <inkml:brushProperty name="height" value="0.025" units="cm"/>
    </inkml:brush>
  </inkml:definitions>
  <inkml:trace contextRef="#ctx0" brushRef="#br0">16795 11145 2048,'0'0'864,"0"0"-448,16 0-224,-1 0 288,-15 0-64,15 0 64,1 0 160,-1 0 64,1 0-160,-16 0-64,30 0-32,1 16 64,0-16-288,-16 0 224,32 0 160,-17 0-320,1 0-64,0 15-160,15-15 32,0 0-64,1 0 64,-17 0-128,1 0 0,0 0 32,0 0 64,-16 0-32,0 0-32,1 0 96,-1 0 0,-15 0-128,16 0 32,-16 0-1824,0 0-1856,0-15 864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16A7CBF-D36F-46C8-9A5C-09CDC49BCCE4}" type="datetimeFigureOut">
              <a:rPr kumimoji="1" lang="ja-JP" altLang="en-US" smtClean="0"/>
              <a:t>2018/4/27</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512A6E5-0FF8-447C-A76E-9A7E9E571C81}" type="slidenum">
              <a:rPr kumimoji="1" lang="ja-JP" altLang="en-US" smtClean="0"/>
              <a:t>‹#›</a:t>
            </a:fld>
            <a:endParaRPr kumimoji="1" lang="ja-JP" altLang="en-US"/>
          </a:p>
        </p:txBody>
      </p:sp>
    </p:spTree>
    <p:extLst>
      <p:ext uri="{BB962C8B-B14F-4D97-AF65-F5344CB8AC3E}">
        <p14:creationId xmlns:p14="http://schemas.microsoft.com/office/powerpoint/2010/main" val="39630435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r>
              <a:rPr kumimoji="1" lang="ja-JP" altLang="en-US" dirty="0"/>
              <a:t>所属団体名・学校名を変更。写真を入れるのもよい</a:t>
            </a:r>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1</a:t>
            </a:fld>
            <a:endParaRPr kumimoji="1" lang="ja-JP" altLang="en-US"/>
          </a:p>
        </p:txBody>
      </p:sp>
    </p:spTree>
    <p:extLst>
      <p:ext uri="{BB962C8B-B14F-4D97-AF65-F5344CB8AC3E}">
        <p14:creationId xmlns:p14="http://schemas.microsoft.com/office/powerpoint/2010/main" val="39734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取り扱う題材の説明。必要に応じて、スライドを作成する。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10</a:t>
            </a:fld>
            <a:endParaRPr kumimoji="1" lang="ja-JP" altLang="en-US"/>
          </a:p>
        </p:txBody>
      </p:sp>
    </p:spTree>
    <p:extLst>
      <p:ext uri="{BB962C8B-B14F-4D97-AF65-F5344CB8AC3E}">
        <p14:creationId xmlns:p14="http://schemas.microsoft.com/office/powerpoint/2010/main" val="753074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取り扱う題材の説明。必要に応じて、スライドを作成する。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11</a:t>
            </a:fld>
            <a:endParaRPr kumimoji="1" lang="ja-JP" altLang="en-US"/>
          </a:p>
        </p:txBody>
      </p:sp>
    </p:spTree>
    <p:extLst>
      <p:ext uri="{BB962C8B-B14F-4D97-AF65-F5344CB8AC3E}">
        <p14:creationId xmlns:p14="http://schemas.microsoft.com/office/powerpoint/2010/main" val="102243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取り扱う題材の説明。必要に応じて、スライドを作成する。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12</a:t>
            </a:fld>
            <a:endParaRPr kumimoji="1" lang="ja-JP" altLang="en-US"/>
          </a:p>
        </p:txBody>
      </p:sp>
    </p:spTree>
    <p:extLst>
      <p:ext uri="{BB962C8B-B14F-4D97-AF65-F5344CB8AC3E}">
        <p14:creationId xmlns:p14="http://schemas.microsoft.com/office/powerpoint/2010/main" val="2636428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取り扱う題材の説明。必要に応じて、スライドを作成する。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13</a:t>
            </a:fld>
            <a:endParaRPr kumimoji="1" lang="ja-JP" altLang="en-US"/>
          </a:p>
        </p:txBody>
      </p:sp>
    </p:spTree>
    <p:extLst>
      <p:ext uri="{BB962C8B-B14F-4D97-AF65-F5344CB8AC3E}">
        <p14:creationId xmlns:p14="http://schemas.microsoft.com/office/powerpoint/2010/main" val="2744451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r>
              <a:rPr kumimoji="1" lang="ja-JP" altLang="en-US" dirty="0"/>
              <a:t>取り扱う題材の説明。必要に応じて、スライドを作成する。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14</a:t>
            </a:fld>
            <a:endParaRPr kumimoji="1" lang="ja-JP" altLang="en-US"/>
          </a:p>
        </p:txBody>
      </p:sp>
    </p:spTree>
    <p:extLst>
      <p:ext uri="{BB962C8B-B14F-4D97-AF65-F5344CB8AC3E}">
        <p14:creationId xmlns:p14="http://schemas.microsoft.com/office/powerpoint/2010/main" val="35974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pPr defTabSz="990478">
              <a:defRPr/>
            </a:pPr>
            <a:r>
              <a:rPr kumimoji="1" lang="ja-JP" altLang="en-US" dirty="0"/>
              <a:t>ワークの進め方。</a:t>
            </a:r>
            <a:endParaRPr kumimoji="1" lang="en-US" altLang="ja-JP" dirty="0"/>
          </a:p>
          <a:p>
            <a:pPr defTabSz="990478">
              <a:defRPr/>
            </a:pPr>
            <a:r>
              <a:rPr kumimoji="1" lang="ja-JP" altLang="en-US" dirty="0"/>
              <a:t>題材に応じて変更する。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15</a:t>
            </a:fld>
            <a:endParaRPr kumimoji="1" lang="ja-JP" altLang="en-US"/>
          </a:p>
        </p:txBody>
      </p:sp>
    </p:spTree>
    <p:extLst>
      <p:ext uri="{BB962C8B-B14F-4D97-AF65-F5344CB8AC3E}">
        <p14:creationId xmlns:p14="http://schemas.microsoft.com/office/powerpoint/2010/main" val="1552829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記事比較のワークの進め方。</a:t>
            </a:r>
            <a:endParaRPr kumimoji="1" lang="en-US" altLang="ja-JP" dirty="0"/>
          </a:p>
          <a:p>
            <a:r>
              <a:rPr kumimoji="1" lang="ja-JP" altLang="en-US" dirty="0"/>
              <a:t>題材に応じて変更する。</a:t>
            </a:r>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16</a:t>
            </a:fld>
            <a:endParaRPr kumimoji="1" lang="ja-JP" altLang="en-US"/>
          </a:p>
        </p:txBody>
      </p:sp>
    </p:spTree>
    <p:extLst>
      <p:ext uri="{BB962C8B-B14F-4D97-AF65-F5344CB8AC3E}">
        <p14:creationId xmlns:p14="http://schemas.microsoft.com/office/powerpoint/2010/main" val="2124096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r>
              <a:rPr kumimoji="1" lang="ja-JP" altLang="en-US" dirty="0"/>
              <a:t>必要に応じて、政治との関わりを伝えられるスライドを追加。</a:t>
            </a:r>
            <a:endParaRPr kumimoji="1" lang="en-US" altLang="ja-JP" dirty="0"/>
          </a:p>
          <a:p>
            <a:r>
              <a:rPr kumimoji="1" lang="ja-JP" altLang="en-US" dirty="0"/>
              <a:t>また、他のメディアでの報道についてスライド追加しても良い。</a:t>
            </a:r>
          </a:p>
          <a:p>
            <a:endParaRPr kumimoji="1" lang="en-US" altLang="ja-JP" dirty="0"/>
          </a:p>
          <a:p>
            <a:r>
              <a:rPr lang="ja-JP" altLang="ja-JP" sz="1300" dirty="0"/>
              <a:t>メディアリテラシーのまとめ</a:t>
            </a:r>
            <a:r>
              <a:rPr lang="ja-JP" altLang="en-US" sz="1300" dirty="0"/>
              <a:t>セリフ例）</a:t>
            </a:r>
            <a:endParaRPr lang="ja-JP" altLang="ja-JP" sz="1300" dirty="0"/>
          </a:p>
          <a:p>
            <a:r>
              <a:rPr lang="ja-JP" altLang="ja-JP" sz="1300" dirty="0"/>
              <a:t>・私たちが日頃から利用している</a:t>
            </a:r>
            <a:r>
              <a:rPr lang="en-US" altLang="ja-JP" sz="1300" dirty="0"/>
              <a:t>SNS</a:t>
            </a:r>
            <a:r>
              <a:rPr lang="ja-JP" altLang="ja-JP" sz="1300" dirty="0"/>
              <a:t>は人々に与える影響がとても大きい。</a:t>
            </a:r>
          </a:p>
          <a:p>
            <a:r>
              <a:rPr lang="ja-JP" altLang="ja-JP" sz="1300" dirty="0"/>
              <a:t>・イルカという一見政治に関係なさそうなものも政治と繋がっている。</a:t>
            </a:r>
            <a:endParaRPr lang="en-US" altLang="ja-JP" sz="1300" dirty="0"/>
          </a:p>
          <a:p>
            <a:r>
              <a:rPr lang="ja-JP" altLang="en-US" sz="1300" dirty="0"/>
              <a:t>・今回は新聞を使って考えたけど、他の新聞社の記事や他のメディアの情報と比較するとさらに色々な情報を得ることができるよ。</a:t>
            </a:r>
            <a:endParaRPr lang="ja-JP" altLang="ja-JP" sz="13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17</a:t>
            </a:fld>
            <a:endParaRPr kumimoji="1" lang="ja-JP" altLang="en-US"/>
          </a:p>
        </p:txBody>
      </p:sp>
    </p:spTree>
    <p:extLst>
      <p:ext uri="{BB962C8B-B14F-4D97-AF65-F5344CB8AC3E}">
        <p14:creationId xmlns:p14="http://schemas.microsoft.com/office/powerpoint/2010/main" val="4203052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r>
              <a:rPr lang="ja-JP" altLang="ja-JP" sz="1300" dirty="0"/>
              <a:t>最初に行った時と違いはあるか。</a:t>
            </a:r>
            <a:r>
              <a:rPr lang="ja-JP" altLang="ja-JP" dirty="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18</a:t>
            </a:fld>
            <a:endParaRPr kumimoji="1" lang="ja-JP" altLang="en-US"/>
          </a:p>
        </p:txBody>
      </p:sp>
    </p:spTree>
    <p:extLst>
      <p:ext uri="{BB962C8B-B14F-4D97-AF65-F5344CB8AC3E}">
        <p14:creationId xmlns:p14="http://schemas.microsoft.com/office/powerpoint/2010/main" val="1890899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pPr defTabSz="990478">
              <a:defRPr/>
            </a:pPr>
            <a:r>
              <a:rPr kumimoji="1" lang="ja-JP" altLang="en-US" dirty="0"/>
              <a:t>必要に応じて変更すること。</a:t>
            </a:r>
            <a:endParaRPr kumimoji="1" lang="en-US" altLang="ja-JP" dirty="0"/>
          </a:p>
          <a:p>
            <a:pPr defTabSz="990478">
              <a:defRPr/>
            </a:pPr>
            <a:r>
              <a:rPr kumimoji="1" lang="ja-JP" altLang="en-US" dirty="0"/>
              <a:t>まとめのスライド作成。</a:t>
            </a:r>
            <a:endParaRPr lang="en-US" altLang="ja-JP" sz="1300" dirty="0"/>
          </a:p>
          <a:p>
            <a:endParaRPr lang="en-US" altLang="ja-JP" sz="1300" dirty="0"/>
          </a:p>
          <a:p>
            <a:pPr defTabSz="990478">
              <a:defRPr/>
            </a:pPr>
            <a:r>
              <a:rPr kumimoji="1" lang="ja-JP" altLang="en-US" dirty="0"/>
              <a:t>セリフ例</a:t>
            </a:r>
            <a:endParaRPr lang="en-US" altLang="ja-JP" sz="1300" dirty="0"/>
          </a:p>
          <a:p>
            <a:r>
              <a:rPr lang="ja-JP" altLang="ja-JP" sz="1300" dirty="0"/>
              <a:t>本時のまとめを行う。</a:t>
            </a:r>
          </a:p>
          <a:p>
            <a:r>
              <a:rPr lang="ja-JP" altLang="ja-JP" sz="1300" dirty="0"/>
              <a:t>・新聞社ごと、記事ごとに内容や表現は異なる。全ての内容が正しいわけではないから批判的に分析していく必要がある。政治や選挙も同じように党ごとに政策や考え方が異なる。その為、様々な情報を集めその政党や候補者の考えを理解しようとすることが大切である。</a:t>
            </a:r>
          </a:p>
          <a:p>
            <a:r>
              <a:rPr lang="ja-JP" altLang="ja-JP" sz="1300" dirty="0"/>
              <a:t>・私たちの身の回りには、政治と繋がるものが多くあり、身近な存在である。</a:t>
            </a:r>
            <a:endParaRPr lang="en-US" altLang="ja-JP" sz="1300" dirty="0"/>
          </a:p>
          <a:p>
            <a:endParaRPr lang="ja-JP" altLang="ja-JP" sz="1300" dirty="0"/>
          </a:p>
          <a:p>
            <a:r>
              <a:rPr lang="ja-JP" altLang="ja-JP" sz="1300" dirty="0"/>
              <a:t>本時の授業の感想をワーク④に記入する</a:t>
            </a:r>
            <a:r>
              <a:rPr lang="ja-JP" altLang="en-US" sz="1300"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19</a:t>
            </a:fld>
            <a:endParaRPr kumimoji="1" lang="ja-JP" altLang="en-US"/>
          </a:p>
        </p:txBody>
      </p:sp>
    </p:spTree>
    <p:extLst>
      <p:ext uri="{BB962C8B-B14F-4D97-AF65-F5344CB8AC3E}">
        <p14:creationId xmlns:p14="http://schemas.microsoft.com/office/powerpoint/2010/main" val="87437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所属団体の紹介</a:t>
            </a:r>
          </a:p>
          <a:p>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2</a:t>
            </a:fld>
            <a:endParaRPr kumimoji="1" lang="ja-JP" altLang="en-US"/>
          </a:p>
        </p:txBody>
      </p:sp>
    </p:spTree>
    <p:extLst>
      <p:ext uri="{BB962C8B-B14F-4D97-AF65-F5344CB8AC3E}">
        <p14:creationId xmlns:p14="http://schemas.microsoft.com/office/powerpoint/2010/main" val="3175579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pPr defTabSz="990478">
              <a:defRPr/>
            </a:pPr>
            <a:r>
              <a:rPr kumimoji="1" lang="ja-JP" altLang="en-US" dirty="0"/>
              <a:t>セリフ例</a:t>
            </a:r>
            <a:endParaRPr kumimoji="1" lang="en-US" altLang="ja-JP" dirty="0"/>
          </a:p>
          <a:p>
            <a:r>
              <a:rPr lang="ja-JP" altLang="en-US" sz="1300" dirty="0"/>
              <a:t>今日の授業をきっかけに少しでも選挙や政治、メディアとの付き合い方に興味を持ってもらえたら嬉しいなと思います。</a:t>
            </a:r>
            <a:endParaRPr lang="en-US" altLang="ja-JP" sz="1300" dirty="0"/>
          </a:p>
          <a:p>
            <a:r>
              <a:rPr lang="ja-JP" altLang="en-US" sz="1300" dirty="0"/>
              <a:t>ありがとうございました。</a:t>
            </a:r>
            <a:endParaRPr lang="ja-JP" altLang="ja-JP" sz="13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20</a:t>
            </a:fld>
            <a:endParaRPr kumimoji="1" lang="ja-JP" altLang="en-US"/>
          </a:p>
        </p:txBody>
      </p:sp>
    </p:spTree>
    <p:extLst>
      <p:ext uri="{BB962C8B-B14F-4D97-AF65-F5344CB8AC3E}">
        <p14:creationId xmlns:p14="http://schemas.microsoft.com/office/powerpoint/2010/main" val="141402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r>
              <a:rPr kumimoji="1" lang="ja-JP" altLang="en-US" dirty="0"/>
              <a:t>授業をするメンバーの紹介（サポートメンバーも紹介する）</a:t>
            </a:r>
            <a:endParaRPr kumimoji="1" lang="en-US" altLang="ja-JP" dirty="0"/>
          </a:p>
          <a:p>
            <a:r>
              <a:rPr kumimoji="1" lang="ja-JP" altLang="en-US" dirty="0"/>
              <a:t>写真を入れるなどして親しみやすさを意識すること</a:t>
            </a:r>
          </a:p>
          <a:p>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3</a:t>
            </a:fld>
            <a:endParaRPr kumimoji="1" lang="ja-JP" altLang="en-US"/>
          </a:p>
        </p:txBody>
      </p:sp>
    </p:spTree>
    <p:extLst>
      <p:ext uri="{BB962C8B-B14F-4D97-AF65-F5344CB8AC3E}">
        <p14:creationId xmlns:p14="http://schemas.microsoft.com/office/powerpoint/2010/main" val="274820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r>
              <a:rPr kumimoji="1" lang="ja-JP" altLang="en-US" dirty="0"/>
              <a:t>セリフ例</a:t>
            </a:r>
            <a:endParaRPr kumimoji="1" lang="en-US" altLang="ja-JP" dirty="0"/>
          </a:p>
          <a:p>
            <a:r>
              <a:rPr kumimoji="1" lang="ja-JP" altLang="en-US" dirty="0"/>
              <a:t>みんなは選挙権を得るまでもう少し時間があるよね。</a:t>
            </a:r>
            <a:endParaRPr kumimoji="1" lang="en-US" altLang="ja-JP" dirty="0"/>
          </a:p>
          <a:p>
            <a:r>
              <a:rPr kumimoji="1" lang="ja-JP" altLang="en-US" dirty="0"/>
              <a:t>なので今日はみんなと、政治などの社会の情報を獲方について学んでいこうと思います！</a:t>
            </a:r>
            <a:endParaRPr kumimoji="1" lang="en-US" altLang="ja-JP" dirty="0"/>
          </a:p>
          <a:p>
            <a:endParaRPr kumimoji="1" lang="en-US" altLang="ja-JP" dirty="0"/>
          </a:p>
          <a:p>
            <a:r>
              <a:rPr kumimoji="1" lang="ja-JP" altLang="en-US" dirty="0"/>
              <a:t>スライド注意点</a:t>
            </a:r>
            <a:endParaRPr kumimoji="1" lang="en-US" altLang="ja-JP" dirty="0"/>
          </a:p>
          <a:p>
            <a:r>
              <a:rPr kumimoji="1" lang="ja-JP" altLang="en-US" dirty="0"/>
              <a:t>投票率は最新のものに変更。</a:t>
            </a:r>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4</a:t>
            </a:fld>
            <a:endParaRPr kumimoji="1" lang="ja-JP" altLang="en-US"/>
          </a:p>
        </p:txBody>
      </p:sp>
    </p:spTree>
    <p:extLst>
      <p:ext uri="{BB962C8B-B14F-4D97-AF65-F5344CB8AC3E}">
        <p14:creationId xmlns:p14="http://schemas.microsoft.com/office/powerpoint/2010/main" val="49159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pPr defTabSz="990478">
              <a:defRPr/>
            </a:pPr>
            <a:r>
              <a:rPr kumimoji="1" lang="ja-JP" altLang="en-US" dirty="0"/>
              <a:t>セリフ例</a:t>
            </a:r>
            <a:endParaRPr kumimoji="1" lang="en-US" altLang="ja-JP" dirty="0"/>
          </a:p>
          <a:p>
            <a:r>
              <a:rPr kumimoji="1" lang="ja-JP" altLang="en-US" dirty="0"/>
              <a:t>はじめにやってもらいたいのが、このワークです。</a:t>
            </a:r>
            <a:endParaRPr kumimoji="1" lang="en-US" altLang="ja-JP" dirty="0"/>
          </a:p>
          <a:p>
            <a:r>
              <a:rPr kumimoji="1" lang="ja-JP" altLang="en-US" dirty="0"/>
              <a:t>直感で丸をつけよう</a:t>
            </a:r>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5</a:t>
            </a:fld>
            <a:endParaRPr kumimoji="1" lang="ja-JP" altLang="en-US"/>
          </a:p>
        </p:txBody>
      </p:sp>
    </p:spTree>
    <p:extLst>
      <p:ext uri="{BB962C8B-B14F-4D97-AF65-F5344CB8AC3E}">
        <p14:creationId xmlns:p14="http://schemas.microsoft.com/office/powerpoint/2010/main" val="221400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6</a:t>
            </a:fld>
            <a:endParaRPr kumimoji="1" lang="ja-JP" altLang="en-US"/>
          </a:p>
        </p:txBody>
      </p:sp>
    </p:spTree>
    <p:extLst>
      <p:ext uri="{BB962C8B-B14F-4D97-AF65-F5344CB8AC3E}">
        <p14:creationId xmlns:p14="http://schemas.microsoft.com/office/powerpoint/2010/main" val="406187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r>
              <a:rPr kumimoji="1" lang="ja-JP" altLang="en-US" dirty="0"/>
              <a:t>題材に合わせて変更すること</a:t>
            </a:r>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7</a:t>
            </a:fld>
            <a:endParaRPr kumimoji="1" lang="ja-JP" altLang="en-US"/>
          </a:p>
        </p:txBody>
      </p:sp>
    </p:spTree>
    <p:extLst>
      <p:ext uri="{BB962C8B-B14F-4D97-AF65-F5344CB8AC3E}">
        <p14:creationId xmlns:p14="http://schemas.microsoft.com/office/powerpoint/2010/main" val="352757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r>
              <a:rPr kumimoji="1" lang="ja-JP" altLang="en-US" dirty="0"/>
              <a:t>取り扱う題材の説明。必要に応じて、スライドを作成する。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8</a:t>
            </a:fld>
            <a:endParaRPr kumimoji="1" lang="ja-JP" altLang="en-US"/>
          </a:p>
        </p:txBody>
      </p:sp>
    </p:spTree>
    <p:extLst>
      <p:ext uri="{BB962C8B-B14F-4D97-AF65-F5344CB8AC3E}">
        <p14:creationId xmlns:p14="http://schemas.microsoft.com/office/powerpoint/2010/main" val="114641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取り扱う題材の説明。必要に応じて、スライドを作成する。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4512A6E5-0FF8-447C-A76E-9A7E9E571C81}" type="slidenum">
              <a:rPr kumimoji="1" lang="ja-JP" altLang="en-US" smtClean="0"/>
              <a:t>9</a:t>
            </a:fld>
            <a:endParaRPr kumimoji="1" lang="ja-JP" altLang="en-US"/>
          </a:p>
        </p:txBody>
      </p:sp>
    </p:spTree>
    <p:extLst>
      <p:ext uri="{BB962C8B-B14F-4D97-AF65-F5344CB8AC3E}">
        <p14:creationId xmlns:p14="http://schemas.microsoft.com/office/powerpoint/2010/main" val="258136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Tree>
    <p:extLst>
      <p:ext uri="{BB962C8B-B14F-4D97-AF65-F5344CB8AC3E}">
        <p14:creationId xmlns:p14="http://schemas.microsoft.com/office/powerpoint/2010/main" val="271231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Tree>
    <p:extLst>
      <p:ext uri="{BB962C8B-B14F-4D97-AF65-F5344CB8AC3E}">
        <p14:creationId xmlns:p14="http://schemas.microsoft.com/office/powerpoint/2010/main" val="378868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3079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Tree>
    <p:extLst>
      <p:ext uri="{BB962C8B-B14F-4D97-AF65-F5344CB8AC3E}">
        <p14:creationId xmlns:p14="http://schemas.microsoft.com/office/powerpoint/2010/main" val="3741180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54395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Tree>
    <p:extLst>
      <p:ext uri="{BB962C8B-B14F-4D97-AF65-F5344CB8AC3E}">
        <p14:creationId xmlns:p14="http://schemas.microsoft.com/office/powerpoint/2010/main" val="279332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Tree>
    <p:extLst>
      <p:ext uri="{BB962C8B-B14F-4D97-AF65-F5344CB8AC3E}">
        <p14:creationId xmlns:p14="http://schemas.microsoft.com/office/powerpoint/2010/main" val="4163632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Tree>
    <p:extLst>
      <p:ext uri="{BB962C8B-B14F-4D97-AF65-F5344CB8AC3E}">
        <p14:creationId xmlns:p14="http://schemas.microsoft.com/office/powerpoint/2010/main" val="3828143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Tree>
    <p:extLst>
      <p:ext uri="{BB962C8B-B14F-4D97-AF65-F5344CB8AC3E}">
        <p14:creationId xmlns:p14="http://schemas.microsoft.com/office/powerpoint/2010/main" val="327706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Tree>
    <p:extLst>
      <p:ext uri="{BB962C8B-B14F-4D97-AF65-F5344CB8AC3E}">
        <p14:creationId xmlns:p14="http://schemas.microsoft.com/office/powerpoint/2010/main" val="95174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Tree>
    <p:extLst>
      <p:ext uri="{BB962C8B-B14F-4D97-AF65-F5344CB8AC3E}">
        <p14:creationId xmlns:p14="http://schemas.microsoft.com/office/powerpoint/2010/main" val="39541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Tree>
    <p:extLst>
      <p:ext uri="{BB962C8B-B14F-4D97-AF65-F5344CB8AC3E}">
        <p14:creationId xmlns:p14="http://schemas.microsoft.com/office/powerpoint/2010/main" val="197494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Tree>
    <p:extLst>
      <p:ext uri="{BB962C8B-B14F-4D97-AF65-F5344CB8AC3E}">
        <p14:creationId xmlns:p14="http://schemas.microsoft.com/office/powerpoint/2010/main" val="40684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Tree>
    <p:extLst>
      <p:ext uri="{BB962C8B-B14F-4D97-AF65-F5344CB8AC3E}">
        <p14:creationId xmlns:p14="http://schemas.microsoft.com/office/powerpoint/2010/main" val="143161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Tree>
    <p:extLst>
      <p:ext uri="{BB962C8B-B14F-4D97-AF65-F5344CB8AC3E}">
        <p14:creationId xmlns:p14="http://schemas.microsoft.com/office/powerpoint/2010/main" val="243722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110B8B-C710-4C48-AEAC-325DCC441178}"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B013EDFB-C78A-483F-8FCF-ABBA36849428}" type="datetimeFigureOut">
              <a:rPr kumimoji="1" lang="ja-JP" altLang="en-US" smtClean="0"/>
              <a:t>2018/4/27</a:t>
            </a:fld>
            <a:endParaRPr kumimoji="1" lang="ja-JP" altLang="en-US"/>
          </a:p>
        </p:txBody>
      </p:sp>
    </p:spTree>
    <p:extLst>
      <p:ext uri="{BB962C8B-B14F-4D97-AF65-F5344CB8AC3E}">
        <p14:creationId xmlns:p14="http://schemas.microsoft.com/office/powerpoint/2010/main" val="272767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13EDFB-C78A-483F-8FCF-ABBA36849428}" type="datetimeFigureOut">
              <a:rPr kumimoji="1" lang="ja-JP" altLang="en-US" smtClean="0"/>
              <a:t>2018/4/27</a:t>
            </a:fld>
            <a:endParaRPr kumimoji="1" lang="ja-JP" altLang="en-US"/>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71110B8B-C710-4C48-AEAC-325DCC441178}" type="slidenum">
              <a:rPr kumimoji="1" lang="ja-JP" altLang="en-US" smtClean="0"/>
              <a:t>‹#›</a:t>
            </a:fld>
            <a:endParaRPr kumimoji="1" lang="ja-JP" altLang="en-US"/>
          </a:p>
        </p:txBody>
      </p:sp>
    </p:spTree>
    <p:extLst>
      <p:ext uri="{BB962C8B-B14F-4D97-AF65-F5344CB8AC3E}">
        <p14:creationId xmlns:p14="http://schemas.microsoft.com/office/powerpoint/2010/main" val="1610907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customXml" Target="../ink/ink6.xml"/><Relationship Id="rId18" Type="http://schemas.openxmlformats.org/officeDocument/2006/relationships/image" Target="../media/image17.emf"/><Relationship Id="rId26" Type="http://schemas.openxmlformats.org/officeDocument/2006/relationships/image" Target="../media/image21.emf"/><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4.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image" Target="../media/image10.gif"/><Relationship Id="rId2" Type="http://schemas.openxmlformats.org/officeDocument/2006/relationships/notesSlide" Target="../notesSlides/notesSlide15.xml"/><Relationship Id="rId16" Type="http://schemas.openxmlformats.org/officeDocument/2006/relationships/image" Target="../media/image16.emf"/><Relationship Id="rId20" Type="http://schemas.openxmlformats.org/officeDocument/2006/relationships/image" Target="../media/image18.emf"/><Relationship Id="rId29"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customXml" Target="../ink/ink5.xml"/><Relationship Id="rId24" Type="http://schemas.openxmlformats.org/officeDocument/2006/relationships/image" Target="../media/image20.emf"/><Relationship Id="rId32" Type="http://schemas.openxmlformats.org/officeDocument/2006/relationships/image" Target="../media/image24.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2.emf"/><Relationship Id="rId10" Type="http://schemas.openxmlformats.org/officeDocument/2006/relationships/image" Target="../media/image13.emf"/><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10.emf"/><Relationship Id="rId9" Type="http://schemas.openxmlformats.org/officeDocument/2006/relationships/customXml" Target="../ink/ink4.xml"/><Relationship Id="rId14" Type="http://schemas.openxmlformats.org/officeDocument/2006/relationships/image" Target="../media/image15.emf"/><Relationship Id="rId22" Type="http://schemas.openxmlformats.org/officeDocument/2006/relationships/image" Target="../media/image19.emf"/><Relationship Id="rId27" Type="http://schemas.openxmlformats.org/officeDocument/2006/relationships/customXml" Target="../ink/ink13.xml"/><Relationship Id="rId30"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01.gatag.net/tag/%e5%90%b9%e3%81%8d%e5%87%ba%e3%81%9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01.gatag.net/tag/%e5%90%b9%e3%81%8d%e5%87%ba%e3%81%97/"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75AFC8F-DE41-426B-AB3A-059AFB744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787" y="3033255"/>
            <a:ext cx="8276626" cy="3226526"/>
          </a:xfrm>
          <a:prstGeom prst="rect">
            <a:avLst/>
          </a:prstGeom>
        </p:spPr>
      </p:pic>
      <p:sp>
        <p:nvSpPr>
          <p:cNvPr id="2" name="タイトル 1"/>
          <p:cNvSpPr>
            <a:spLocks noGrp="1"/>
          </p:cNvSpPr>
          <p:nvPr>
            <p:ph type="ctrTitle"/>
          </p:nvPr>
        </p:nvSpPr>
        <p:spPr>
          <a:xfrm>
            <a:off x="525834" y="695805"/>
            <a:ext cx="10098232" cy="1091175"/>
          </a:xfrm>
        </p:spPr>
        <p:txBody>
          <a:bodyPr/>
          <a:lstStyle/>
          <a:p>
            <a:pPr algn="ctr"/>
            <a:r>
              <a:rPr kumimoji="1" lang="en-US" altLang="ja-JP" b="1" dirty="0">
                <a:solidFill>
                  <a:schemeClr val="tx1"/>
                </a:solidFill>
              </a:rPr>
              <a:t>【</a:t>
            </a:r>
            <a:r>
              <a:rPr kumimoji="1" lang="ja-JP" altLang="en-US" b="1" dirty="0">
                <a:solidFill>
                  <a:schemeClr val="tx1"/>
                </a:solidFill>
              </a:rPr>
              <a:t>所属団体名</a:t>
            </a:r>
            <a:r>
              <a:rPr kumimoji="1" lang="en-US" altLang="ja-JP" b="1" dirty="0">
                <a:solidFill>
                  <a:schemeClr val="tx1"/>
                </a:solidFill>
              </a:rPr>
              <a:t>】</a:t>
            </a:r>
            <a:r>
              <a:rPr kumimoji="1" lang="ja-JP" altLang="en-US" b="1" dirty="0">
                <a:solidFill>
                  <a:schemeClr val="tx1"/>
                </a:solidFill>
              </a:rPr>
              <a:t>による出前授業</a:t>
            </a:r>
          </a:p>
        </p:txBody>
      </p:sp>
      <p:sp>
        <p:nvSpPr>
          <p:cNvPr id="3" name="サブタイトル 2"/>
          <p:cNvSpPr>
            <a:spLocks noGrp="1"/>
          </p:cNvSpPr>
          <p:nvPr>
            <p:ph type="subTitle" idx="1"/>
          </p:nvPr>
        </p:nvSpPr>
        <p:spPr>
          <a:xfrm>
            <a:off x="4340410" y="2230882"/>
            <a:ext cx="6544663" cy="802375"/>
          </a:xfrm>
        </p:spPr>
        <p:txBody>
          <a:bodyPr>
            <a:normAutofit/>
          </a:bodyPr>
          <a:lstStyle/>
          <a:p>
            <a:r>
              <a:rPr lang="ja-JP" altLang="en-US" sz="3200" dirty="0">
                <a:solidFill>
                  <a:srgbClr val="000000"/>
                </a:solidFill>
              </a:rPr>
              <a:t>＠〇〇中学校　３年〇組</a:t>
            </a:r>
          </a:p>
        </p:txBody>
      </p:sp>
      <p:sp>
        <p:nvSpPr>
          <p:cNvPr id="7" name="テキスト ボックス 6"/>
          <p:cNvSpPr txBox="1"/>
          <p:nvPr/>
        </p:nvSpPr>
        <p:spPr>
          <a:xfrm>
            <a:off x="341168" y="872061"/>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416980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2A70A07-A2B4-4ABB-9B99-9D6A4A7BC1A9}"/>
              </a:ext>
            </a:extLst>
          </p:cNvPr>
          <p:cNvSpPr>
            <a:spLocks noGrp="1"/>
          </p:cNvSpPr>
          <p:nvPr>
            <p:ph idx="1"/>
          </p:nvPr>
        </p:nvSpPr>
        <p:spPr>
          <a:xfrm>
            <a:off x="6336287" y="2160591"/>
            <a:ext cx="2934714" cy="3880773"/>
          </a:xfrm>
        </p:spPr>
        <p:txBody>
          <a:bodyPr>
            <a:normAutofit/>
          </a:bodyPr>
          <a:lstStyle/>
          <a:p>
            <a:pPr marL="0" indent="0">
              <a:buNone/>
            </a:pPr>
            <a:endParaRPr kumimoji="1" lang="en-US" altLang="ja-JP"/>
          </a:p>
          <a:p>
            <a:endParaRPr kumimoji="1" lang="ja-JP" altLang="en-US" dirty="0"/>
          </a:p>
        </p:txBody>
      </p:sp>
      <p:pic>
        <p:nvPicPr>
          <p:cNvPr id="7" name="図 6" descr="屋外, 水, 水陸生哺乳動物, 人 が含まれている画像&#10;&#10;非常に高い精度で生成された説明">
            <a:extLst>
              <a:ext uri="{FF2B5EF4-FFF2-40B4-BE49-F238E27FC236}">
                <a16:creationId xmlns:a16="http://schemas.microsoft.com/office/drawing/2014/main" id="{F2AE0235-DAF2-41D6-B87D-7C423FA9D5BE}"/>
              </a:ext>
            </a:extLst>
          </p:cNvPr>
          <p:cNvPicPr>
            <a:picLocks noChangeAspect="1"/>
          </p:cNvPicPr>
          <p:nvPr/>
        </p:nvPicPr>
        <p:blipFill rotWithShape="1">
          <a:blip r:embed="rId3">
            <a:extLst>
              <a:ext uri="{28A0092B-C50C-407E-A947-70E740481C1C}">
                <a14:useLocalDpi xmlns:a14="http://schemas.microsoft.com/office/drawing/2010/main" val="0"/>
              </a:ext>
            </a:extLst>
          </a:blip>
          <a:srcRect t="8366" b="8132"/>
          <a:stretch/>
        </p:blipFill>
        <p:spPr>
          <a:xfrm>
            <a:off x="663382" y="232543"/>
            <a:ext cx="7385768" cy="4625420"/>
          </a:xfrm>
          <a:prstGeom prst="rect">
            <a:avLst/>
          </a:prstGeom>
        </p:spPr>
      </p:pic>
      <p:sp>
        <p:nvSpPr>
          <p:cNvPr id="10" name="テキスト ボックス 9">
            <a:extLst>
              <a:ext uri="{FF2B5EF4-FFF2-40B4-BE49-F238E27FC236}">
                <a16:creationId xmlns:a16="http://schemas.microsoft.com/office/drawing/2014/main" id="{DE634758-A2A2-49D5-9910-91A3343C732F}"/>
              </a:ext>
            </a:extLst>
          </p:cNvPr>
          <p:cNvSpPr txBox="1"/>
          <p:nvPr/>
        </p:nvSpPr>
        <p:spPr>
          <a:xfrm>
            <a:off x="6135280" y="5061744"/>
            <a:ext cx="3929163" cy="1631216"/>
          </a:xfrm>
          <a:prstGeom prst="rect">
            <a:avLst/>
          </a:prstGeom>
          <a:noFill/>
          <a:ln w="19050">
            <a:solidFill>
              <a:schemeClr val="tx1"/>
            </a:solidFill>
          </a:ln>
        </p:spPr>
        <p:txBody>
          <a:bodyPr wrap="square" rtlCol="0">
            <a:spAutoFit/>
          </a:bodyPr>
          <a:lstStyle/>
          <a:p>
            <a:r>
              <a:rPr kumimoji="1" lang="ja-JP" altLang="en-US" sz="2800" dirty="0"/>
              <a:t>用途</a:t>
            </a:r>
            <a:endParaRPr kumimoji="1" lang="en-US" altLang="ja-JP" sz="2800" dirty="0"/>
          </a:p>
          <a:p>
            <a:r>
              <a:rPr kumimoji="1" lang="ja-JP" altLang="en-US" sz="3600" dirty="0"/>
              <a:t>・食用</a:t>
            </a:r>
            <a:endParaRPr kumimoji="1" lang="en-US" altLang="ja-JP" sz="3600" dirty="0"/>
          </a:p>
          <a:p>
            <a:r>
              <a:rPr kumimoji="1" lang="ja-JP" altLang="en-US" sz="3600" dirty="0"/>
              <a:t>・水族館用</a:t>
            </a:r>
          </a:p>
        </p:txBody>
      </p:sp>
    </p:spTree>
    <p:extLst>
      <p:ext uri="{BB962C8B-B14F-4D97-AF65-F5344CB8AC3E}">
        <p14:creationId xmlns:p14="http://schemas.microsoft.com/office/powerpoint/2010/main" val="192147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0C7112D8-746A-4616-A133-805629D4F4D7}"/>
              </a:ext>
            </a:extLst>
          </p:cNvPr>
          <p:cNvSpPr>
            <a:spLocks noGrp="1"/>
          </p:cNvSpPr>
          <p:nvPr>
            <p:ph idx="1"/>
          </p:nvPr>
        </p:nvSpPr>
        <p:spPr>
          <a:xfrm>
            <a:off x="595045" y="1576602"/>
            <a:ext cx="5813439" cy="3265101"/>
          </a:xfrm>
        </p:spPr>
        <p:txBody>
          <a:bodyPr>
            <a:normAutofit/>
          </a:bodyPr>
          <a:lstStyle/>
          <a:p>
            <a:r>
              <a:rPr lang="ja-JP" altLang="en-US" sz="3200" dirty="0"/>
              <a:t>イルカを食べるのは可哀そう</a:t>
            </a:r>
            <a:endParaRPr lang="en-US" altLang="ja-JP" sz="3200" dirty="0"/>
          </a:p>
          <a:p>
            <a:pPr marL="0" indent="0">
              <a:buNone/>
            </a:pPr>
            <a:endParaRPr lang="en-US" altLang="ja-JP" sz="3200" dirty="0"/>
          </a:p>
          <a:p>
            <a:r>
              <a:rPr lang="ja-JP" altLang="en-US" sz="3200" dirty="0"/>
              <a:t>イルカ漁は非人道的だ</a:t>
            </a:r>
            <a:endParaRPr lang="en-US" altLang="ja-JP" sz="3200" dirty="0"/>
          </a:p>
          <a:p>
            <a:pPr marL="0" indent="0">
              <a:buNone/>
            </a:pPr>
            <a:endParaRPr lang="en-US" altLang="ja-JP" sz="3200" i="1" dirty="0"/>
          </a:p>
        </p:txBody>
      </p:sp>
      <p:pic>
        <p:nvPicPr>
          <p:cNvPr id="8" name="コンテンツ プレースホルダー 4" descr="動物, 水陸生哺乳動物, 哺乳動物 が含まれている画像&#10;&#10;非常に高い精度で生成された説明">
            <a:extLst>
              <a:ext uri="{FF2B5EF4-FFF2-40B4-BE49-F238E27FC236}">
                <a16:creationId xmlns:a16="http://schemas.microsoft.com/office/drawing/2014/main" id="{239C7905-D5D2-4A9A-BB7D-432D591EA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564" y="829208"/>
            <a:ext cx="3994350" cy="5592090"/>
          </a:xfrm>
          <a:prstGeom prst="rect">
            <a:avLst/>
          </a:prstGeom>
        </p:spPr>
      </p:pic>
      <p:sp>
        <p:nvSpPr>
          <p:cNvPr id="9" name="矢印: 右 8">
            <a:extLst>
              <a:ext uri="{FF2B5EF4-FFF2-40B4-BE49-F238E27FC236}">
                <a16:creationId xmlns:a16="http://schemas.microsoft.com/office/drawing/2014/main" id="{950A92FE-4B21-4A69-A731-91A1FA4C3759}"/>
              </a:ext>
            </a:extLst>
          </p:cNvPr>
          <p:cNvSpPr/>
          <p:nvPr/>
        </p:nvSpPr>
        <p:spPr>
          <a:xfrm rot="5400000">
            <a:off x="2457984" y="3836553"/>
            <a:ext cx="1320801" cy="1320800"/>
          </a:xfrm>
          <a:prstGeom prst="rightArrow">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5E8C26E-C25B-4029-B078-82569ED2539C}"/>
              </a:ext>
            </a:extLst>
          </p:cNvPr>
          <p:cNvSpPr txBox="1"/>
          <p:nvPr/>
        </p:nvSpPr>
        <p:spPr>
          <a:xfrm>
            <a:off x="1183341" y="5473005"/>
            <a:ext cx="4364531" cy="830997"/>
          </a:xfrm>
          <a:prstGeom prst="rect">
            <a:avLst/>
          </a:prstGeom>
          <a:noFill/>
        </p:spPr>
        <p:txBody>
          <a:bodyPr wrap="square" rtlCol="0">
            <a:spAutoFit/>
          </a:bodyPr>
          <a:lstStyle/>
          <a:p>
            <a:r>
              <a:rPr kumimoji="1" lang="ja-JP" altLang="en-US" sz="4800" b="1" dirty="0">
                <a:solidFill>
                  <a:srgbClr val="FF0000"/>
                </a:solidFill>
              </a:rPr>
              <a:t>批判</a:t>
            </a:r>
            <a:r>
              <a:rPr kumimoji="1" lang="ja-JP" altLang="en-US" sz="3600" dirty="0"/>
              <a:t>を受けている</a:t>
            </a:r>
          </a:p>
        </p:txBody>
      </p:sp>
    </p:spTree>
    <p:extLst>
      <p:ext uri="{BB962C8B-B14F-4D97-AF65-F5344CB8AC3E}">
        <p14:creationId xmlns:p14="http://schemas.microsoft.com/office/powerpoint/2010/main" val="365012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66BB0E9-7480-441B-812A-E32E801D0F88}"/>
              </a:ext>
            </a:extLst>
          </p:cNvPr>
          <p:cNvSpPr>
            <a:spLocks noGrp="1"/>
          </p:cNvSpPr>
          <p:nvPr>
            <p:ph idx="1"/>
          </p:nvPr>
        </p:nvSpPr>
        <p:spPr>
          <a:xfrm>
            <a:off x="204599" y="1942699"/>
            <a:ext cx="5059791" cy="1962582"/>
          </a:xfrm>
        </p:spPr>
        <p:txBody>
          <a:bodyPr>
            <a:noAutofit/>
          </a:bodyPr>
          <a:lstStyle/>
          <a:p>
            <a:pPr marL="0" indent="0">
              <a:buNone/>
            </a:pPr>
            <a:r>
              <a:rPr lang="ja-JP" altLang="en-US" sz="3600" dirty="0"/>
              <a:t>日本は、</a:t>
            </a:r>
            <a:endParaRPr lang="en-US" altLang="ja-JP" sz="3600" dirty="0"/>
          </a:p>
          <a:p>
            <a:pPr marL="0" indent="0">
              <a:buNone/>
            </a:pPr>
            <a:r>
              <a:rPr lang="ja-JP" altLang="en-US" sz="3600" dirty="0"/>
              <a:t>世界水族館協会</a:t>
            </a:r>
            <a:endParaRPr lang="en-US" altLang="ja-JP" sz="3600" dirty="0"/>
          </a:p>
          <a:p>
            <a:pPr marL="0" indent="0">
              <a:buNone/>
            </a:pPr>
            <a:r>
              <a:rPr lang="ja-JP" altLang="en-US" sz="3600" dirty="0"/>
              <a:t>（</a:t>
            </a:r>
            <a:r>
              <a:rPr lang="en-US" altLang="ja-JP" sz="3600" dirty="0"/>
              <a:t>WAZA</a:t>
            </a:r>
            <a:r>
              <a:rPr lang="ja-JP" altLang="en-US" sz="3600" dirty="0"/>
              <a:t>）</a:t>
            </a:r>
            <a:endParaRPr lang="en-US" altLang="ja-JP" sz="3600" dirty="0"/>
          </a:p>
          <a:p>
            <a:pPr marL="0" indent="0">
              <a:buNone/>
            </a:pPr>
            <a:r>
              <a:rPr lang="ja-JP" altLang="en-US" sz="3600" dirty="0"/>
              <a:t>から</a:t>
            </a:r>
            <a:r>
              <a:rPr lang="ja-JP" altLang="en-US" sz="3600" b="1" dirty="0">
                <a:solidFill>
                  <a:srgbClr val="FF0000"/>
                </a:solidFill>
              </a:rPr>
              <a:t>脱退勧告</a:t>
            </a:r>
            <a:r>
              <a:rPr lang="ja-JP" altLang="en-US" sz="3600" dirty="0"/>
              <a:t>を受ける</a:t>
            </a:r>
          </a:p>
        </p:txBody>
      </p:sp>
      <p:pic>
        <p:nvPicPr>
          <p:cNvPr id="5" name="図 4" descr="動物, 哺乳動物 が含まれている画像&#10;&#10;非常に高い精度で生成された説明">
            <a:extLst>
              <a:ext uri="{FF2B5EF4-FFF2-40B4-BE49-F238E27FC236}">
                <a16:creationId xmlns:a16="http://schemas.microsoft.com/office/drawing/2014/main" id="{7D50E5E9-216B-455B-A7CA-464D6C465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791" y="1438911"/>
            <a:ext cx="6776372" cy="4675198"/>
          </a:xfrm>
          <a:prstGeom prst="rect">
            <a:avLst/>
          </a:prstGeom>
        </p:spPr>
      </p:pic>
    </p:spTree>
    <p:extLst>
      <p:ext uri="{BB962C8B-B14F-4D97-AF65-F5344CB8AC3E}">
        <p14:creationId xmlns:p14="http://schemas.microsoft.com/office/powerpoint/2010/main" val="267430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E8E461A-1226-4B52-A896-7D8619CA2E96}"/>
              </a:ext>
            </a:extLst>
          </p:cNvPr>
          <p:cNvSpPr>
            <a:spLocks noGrp="1"/>
          </p:cNvSpPr>
          <p:nvPr>
            <p:ph idx="1"/>
          </p:nvPr>
        </p:nvSpPr>
        <p:spPr>
          <a:xfrm>
            <a:off x="181922" y="2007290"/>
            <a:ext cx="5022745" cy="3572100"/>
          </a:xfrm>
        </p:spPr>
        <p:txBody>
          <a:bodyPr>
            <a:noAutofit/>
          </a:bodyPr>
          <a:lstStyle/>
          <a:p>
            <a:pPr marL="0" indent="0">
              <a:buNone/>
            </a:pPr>
            <a:r>
              <a:rPr lang="ja-JP" altLang="en-US" sz="3600" dirty="0"/>
              <a:t>日本動物園水族館協会</a:t>
            </a:r>
            <a:r>
              <a:rPr lang="ja-JP" altLang="en-US" sz="4000" dirty="0"/>
              <a:t>（</a:t>
            </a:r>
            <a:r>
              <a:rPr lang="en-US" altLang="ja-JP" sz="4000" dirty="0"/>
              <a:t>JAZA</a:t>
            </a:r>
            <a:r>
              <a:rPr lang="ja-JP" altLang="en-US" sz="4000" dirty="0"/>
              <a:t>）</a:t>
            </a:r>
            <a:endParaRPr lang="en-US" altLang="ja-JP" sz="4000" dirty="0"/>
          </a:p>
          <a:p>
            <a:pPr marL="0" indent="0">
              <a:buNone/>
            </a:pPr>
            <a:endParaRPr lang="en-US" altLang="ja-JP" sz="1050" dirty="0"/>
          </a:p>
          <a:p>
            <a:pPr marL="0" indent="0">
              <a:buNone/>
            </a:pPr>
            <a:r>
              <a:rPr lang="ja-JP" altLang="en-US" sz="3200" dirty="0"/>
              <a:t>　</a:t>
            </a:r>
            <a:r>
              <a:rPr lang="en-US" altLang="ja-JP" sz="2800" dirty="0"/>
              <a:t>WAZA</a:t>
            </a:r>
            <a:r>
              <a:rPr lang="ja-JP" altLang="en-US" sz="2800" dirty="0"/>
              <a:t>脱退？　</a:t>
            </a:r>
            <a:r>
              <a:rPr lang="ja-JP" altLang="ja-JP" sz="2800" dirty="0"/>
              <a:t>o</a:t>
            </a:r>
            <a:r>
              <a:rPr lang="en-US" altLang="ja-JP" sz="2800" dirty="0"/>
              <a:t>r</a:t>
            </a:r>
            <a:r>
              <a:rPr lang="ja-JP" altLang="en-US" sz="2800" dirty="0"/>
              <a:t>　残留？</a:t>
            </a:r>
            <a:endParaRPr lang="en-US" altLang="ja-JP" sz="2800" dirty="0"/>
          </a:p>
          <a:p>
            <a:pPr marL="0" indent="0">
              <a:buNone/>
            </a:pPr>
            <a:endParaRPr lang="en-US" altLang="ja-JP" sz="1400" dirty="0"/>
          </a:p>
          <a:p>
            <a:pPr marL="0" indent="0">
              <a:buNone/>
            </a:pPr>
            <a:r>
              <a:rPr lang="en-US" altLang="ja-JP" sz="3200" b="1" dirty="0">
                <a:solidFill>
                  <a:srgbClr val="FF0000"/>
                </a:solidFill>
              </a:rPr>
              <a:t>   </a:t>
            </a:r>
            <a:r>
              <a:rPr lang="ja-JP" altLang="en-US" sz="3200" dirty="0">
                <a:solidFill>
                  <a:schemeClr val="tx1"/>
                </a:solidFill>
              </a:rPr>
              <a:t>投票</a:t>
            </a:r>
            <a:r>
              <a:rPr lang="ja-JP" altLang="en-US" sz="3200" dirty="0"/>
              <a:t>の結果、</a:t>
            </a:r>
            <a:r>
              <a:rPr lang="ja-JP" altLang="en-US" sz="3200" b="1" dirty="0">
                <a:solidFill>
                  <a:srgbClr val="FF0000"/>
                </a:solidFill>
              </a:rPr>
              <a:t>残留</a:t>
            </a:r>
            <a:r>
              <a:rPr lang="ja-JP" altLang="en-US" sz="3200" dirty="0"/>
              <a:t>決定</a:t>
            </a:r>
            <a:endParaRPr lang="en-US" altLang="ja-JP" sz="3200" dirty="0"/>
          </a:p>
        </p:txBody>
      </p:sp>
      <p:pic>
        <p:nvPicPr>
          <p:cNvPr id="5" name="図 4" descr="動物 が含まれている画像&#10;&#10;非常に高い精度で生成された説明">
            <a:extLst>
              <a:ext uri="{FF2B5EF4-FFF2-40B4-BE49-F238E27FC236}">
                <a16:creationId xmlns:a16="http://schemas.microsoft.com/office/drawing/2014/main" id="{61A4B7E9-CCB9-4E65-8F3C-310A0D084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987" y="1042682"/>
            <a:ext cx="6563179" cy="5114461"/>
          </a:xfrm>
          <a:prstGeom prst="rect">
            <a:avLst/>
          </a:prstGeom>
        </p:spPr>
      </p:pic>
    </p:spTree>
    <p:extLst>
      <p:ext uri="{BB962C8B-B14F-4D97-AF65-F5344CB8AC3E}">
        <p14:creationId xmlns:p14="http://schemas.microsoft.com/office/powerpoint/2010/main" val="3254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382" y="439496"/>
            <a:ext cx="8596668" cy="1320800"/>
          </a:xfrm>
        </p:spPr>
        <p:txBody>
          <a:bodyPr/>
          <a:lstStyle/>
          <a:p>
            <a:r>
              <a:rPr kumimoji="1" lang="ja-JP" altLang="en-US" dirty="0">
                <a:solidFill>
                  <a:srgbClr val="3366FF"/>
                </a:solidFill>
              </a:rPr>
              <a:t>結果</a:t>
            </a:r>
            <a:r>
              <a:rPr lang="ja-JP" altLang="en-US" dirty="0">
                <a:solidFill>
                  <a:srgbClr val="3366FF"/>
                </a:solidFill>
              </a:rPr>
              <a:t>を</a:t>
            </a:r>
            <a:r>
              <a:rPr kumimoji="1" lang="ja-JP" altLang="en-US" dirty="0">
                <a:solidFill>
                  <a:srgbClr val="3366FF"/>
                </a:solidFill>
              </a:rPr>
              <a:t>受けて</a:t>
            </a:r>
            <a:br>
              <a:rPr kumimoji="1" lang="en-US" altLang="ja-JP" dirty="0">
                <a:solidFill>
                  <a:srgbClr val="3366FF"/>
                </a:solidFill>
              </a:rPr>
            </a:br>
            <a:r>
              <a:rPr kumimoji="1" lang="ja-JP" altLang="en-US" dirty="0">
                <a:solidFill>
                  <a:srgbClr val="3366FF"/>
                </a:solidFill>
              </a:rPr>
              <a:t>太地町の漁協は、会見を開きました</a:t>
            </a:r>
          </a:p>
        </p:txBody>
      </p:sp>
      <p:sp>
        <p:nvSpPr>
          <p:cNvPr id="3" name="タイトル 1"/>
          <p:cNvSpPr txBox="1">
            <a:spLocks/>
          </p:cNvSpPr>
          <p:nvPr/>
        </p:nvSpPr>
        <p:spPr>
          <a:xfrm>
            <a:off x="1045171" y="3358911"/>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dirty="0">
              <a:solidFill>
                <a:schemeClr val="tx1"/>
              </a:solidFill>
            </a:endParaRPr>
          </a:p>
        </p:txBody>
      </p:sp>
      <p:sp>
        <p:nvSpPr>
          <p:cNvPr id="6" name="タイトル 1"/>
          <p:cNvSpPr txBox="1">
            <a:spLocks/>
          </p:cNvSpPr>
          <p:nvPr/>
        </p:nvSpPr>
        <p:spPr>
          <a:xfrm>
            <a:off x="612293" y="2735198"/>
            <a:ext cx="9029544"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rgbClr val="000000"/>
                </a:solidFill>
              </a:rPr>
              <a:t>これから会見について書かれた</a:t>
            </a:r>
            <a:endParaRPr lang="en-US" altLang="ja-JP" dirty="0">
              <a:solidFill>
                <a:srgbClr val="000000"/>
              </a:solidFill>
            </a:endParaRPr>
          </a:p>
          <a:p>
            <a:r>
              <a:rPr lang="ja-JP" altLang="en-US" dirty="0">
                <a:solidFill>
                  <a:srgbClr val="000000"/>
                </a:solidFill>
              </a:rPr>
              <a:t>新聞記事を２社分読み、比較してみよう！</a:t>
            </a:r>
            <a:endParaRPr lang="en-US" altLang="ja-JP" dirty="0">
              <a:solidFill>
                <a:srgbClr val="000000"/>
              </a:solidFill>
            </a:endParaRPr>
          </a:p>
          <a:p>
            <a:endParaRPr lang="en-US" altLang="ja-JP" dirty="0">
              <a:solidFill>
                <a:srgbClr val="3366FF"/>
              </a:solidFill>
            </a:endParaRPr>
          </a:p>
        </p:txBody>
      </p:sp>
    </p:spTree>
    <p:extLst>
      <p:ext uri="{BB962C8B-B14F-4D97-AF65-F5344CB8AC3E}">
        <p14:creationId xmlns:p14="http://schemas.microsoft.com/office/powerpoint/2010/main" val="28789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9AAB88-A939-45D9-9996-2A60C8B70E36}"/>
              </a:ext>
            </a:extLst>
          </p:cNvPr>
          <p:cNvSpPr>
            <a:spLocks noGrp="1"/>
          </p:cNvSpPr>
          <p:nvPr>
            <p:ph type="title"/>
          </p:nvPr>
        </p:nvSpPr>
        <p:spPr>
          <a:xfrm>
            <a:off x="259960" y="323482"/>
            <a:ext cx="8820132" cy="1757082"/>
          </a:xfrm>
        </p:spPr>
        <p:txBody>
          <a:bodyPr>
            <a:normAutofit/>
          </a:bodyPr>
          <a:lstStyle/>
          <a:p>
            <a:r>
              <a:rPr lang="en-US" altLang="ja-JP" sz="4400" b="1" dirty="0">
                <a:latin typeface="+mn-ea"/>
                <a:ea typeface="+mn-ea"/>
              </a:rPr>
              <a:t>Step</a:t>
            </a:r>
            <a:r>
              <a:rPr lang="ja-JP" altLang="en-US" sz="4400" b="1" dirty="0">
                <a:latin typeface="+mn-ea"/>
                <a:ea typeface="+mn-ea"/>
              </a:rPr>
              <a:t>④</a:t>
            </a:r>
            <a:br>
              <a:rPr lang="en-US" altLang="ja-JP" sz="4400" b="1" dirty="0"/>
            </a:br>
            <a:r>
              <a:rPr lang="ja-JP" altLang="ja-JP" sz="4400" b="1" dirty="0"/>
              <a:t>「記事比較をしよう」</a:t>
            </a:r>
            <a:endParaRPr lang="ja-JP" altLang="en-US" sz="4400" b="1" dirty="0"/>
          </a:p>
        </p:txBody>
      </p:sp>
      <p:graphicFrame>
        <p:nvGraphicFramePr>
          <p:cNvPr id="9" name="コンテンツ プレースホルダー 8">
            <a:extLst>
              <a:ext uri="{FF2B5EF4-FFF2-40B4-BE49-F238E27FC236}">
                <a16:creationId xmlns:a16="http://schemas.microsoft.com/office/drawing/2014/main" id="{3BDEA084-2A4F-4AC0-80FF-4B73FDA3E59B}"/>
              </a:ext>
            </a:extLst>
          </p:cNvPr>
          <p:cNvGraphicFramePr>
            <a:graphicFrameLocks noGrp="1"/>
          </p:cNvGraphicFramePr>
          <p:nvPr>
            <p:ph idx="1"/>
            <p:extLst>
              <p:ext uri="{D42A27DB-BD31-4B8C-83A1-F6EECF244321}">
                <p14:modId xmlns:p14="http://schemas.microsoft.com/office/powerpoint/2010/main" val="1381989635"/>
              </p:ext>
            </p:extLst>
          </p:nvPr>
        </p:nvGraphicFramePr>
        <p:xfrm>
          <a:off x="1075892" y="2027883"/>
          <a:ext cx="8596311" cy="3009928"/>
        </p:xfrm>
        <a:graphic>
          <a:graphicData uri="http://schemas.openxmlformats.org/drawingml/2006/table">
            <a:tbl>
              <a:tblPr firstRow="1" bandRow="1">
                <a:tableStyleId>{5940675A-B579-460E-94D1-54222C63F5DA}</a:tableStyleId>
              </a:tblPr>
              <a:tblGrid>
                <a:gridCol w="934806">
                  <a:extLst>
                    <a:ext uri="{9D8B030D-6E8A-4147-A177-3AD203B41FA5}">
                      <a16:colId xmlns:a16="http://schemas.microsoft.com/office/drawing/2014/main" val="281128224"/>
                    </a:ext>
                  </a:extLst>
                </a:gridCol>
                <a:gridCol w="3489529">
                  <a:extLst>
                    <a:ext uri="{9D8B030D-6E8A-4147-A177-3AD203B41FA5}">
                      <a16:colId xmlns:a16="http://schemas.microsoft.com/office/drawing/2014/main" val="1973209594"/>
                    </a:ext>
                  </a:extLst>
                </a:gridCol>
                <a:gridCol w="4171976">
                  <a:extLst>
                    <a:ext uri="{9D8B030D-6E8A-4147-A177-3AD203B41FA5}">
                      <a16:colId xmlns:a16="http://schemas.microsoft.com/office/drawing/2014/main" val="2584656938"/>
                    </a:ext>
                  </a:extLst>
                </a:gridCol>
              </a:tblGrid>
              <a:tr h="633531">
                <a:tc>
                  <a:txBody>
                    <a:bodyPr/>
                    <a:lstStyle/>
                    <a:p>
                      <a:pPr algn="ctr"/>
                      <a:endParaRPr kumimoji="1" lang="ja-JP" altLang="en-US" dirty="0"/>
                    </a:p>
                  </a:txBody>
                  <a:tcPr/>
                </a:tc>
                <a:tc>
                  <a:txBody>
                    <a:bodyPr/>
                    <a:lstStyle/>
                    <a:p>
                      <a:pPr algn="ctr"/>
                      <a:r>
                        <a:rPr kumimoji="1" lang="en-US" altLang="ja-JP" dirty="0"/>
                        <a:t>A</a:t>
                      </a:r>
                      <a:r>
                        <a:rPr kumimoji="1" lang="ja-JP" altLang="en-US" dirty="0"/>
                        <a:t>社</a:t>
                      </a:r>
                    </a:p>
                  </a:txBody>
                  <a:tcPr/>
                </a:tc>
                <a:tc>
                  <a:txBody>
                    <a:bodyPr/>
                    <a:lstStyle/>
                    <a:p>
                      <a:pPr algn="ctr"/>
                      <a:r>
                        <a:rPr kumimoji="1" lang="en-US" altLang="ja-JP" dirty="0"/>
                        <a:t>B</a:t>
                      </a:r>
                      <a:r>
                        <a:rPr kumimoji="1" lang="ja-JP" altLang="en-US" dirty="0"/>
                        <a:t>社</a:t>
                      </a:r>
                    </a:p>
                  </a:txBody>
                  <a:tcPr/>
                </a:tc>
                <a:extLst>
                  <a:ext uri="{0D108BD9-81ED-4DB2-BD59-A6C34878D82A}">
                    <a16:rowId xmlns:a16="http://schemas.microsoft.com/office/drawing/2014/main" val="2331275885"/>
                  </a:ext>
                </a:extLst>
              </a:tr>
              <a:tr h="2376397">
                <a:tc>
                  <a:txBody>
                    <a:bodyPr/>
                    <a:lstStyle/>
                    <a:p>
                      <a:pPr algn="ctr"/>
                      <a:endParaRPr kumimoji="1" lang="en-US" altLang="ja-JP" dirty="0"/>
                    </a:p>
                    <a:p>
                      <a:pPr algn="ctr"/>
                      <a:endParaRPr kumimoji="1" lang="en-US" altLang="ja-JP" dirty="0"/>
                    </a:p>
                    <a:p>
                      <a:pPr algn="ctr"/>
                      <a:endParaRPr kumimoji="1" lang="en-US" altLang="ja-JP" dirty="0"/>
                    </a:p>
                    <a:p>
                      <a:pPr algn="ctr"/>
                      <a:r>
                        <a:rPr kumimoji="1" lang="ja-JP" altLang="en-US" dirty="0"/>
                        <a:t>１</a:t>
                      </a:r>
                      <a:endParaRPr kumimoji="1" lang="en-US" altLang="ja-JP" dirty="0"/>
                    </a:p>
                  </a:txBody>
                  <a:tcPr/>
                </a:tc>
                <a:tc>
                  <a:txBody>
                    <a:bodyPr/>
                    <a:lstStyle/>
                    <a:p>
                      <a:pPr algn="l"/>
                      <a:r>
                        <a:rPr kumimoji="1" lang="ja-JP" altLang="en-US" sz="1800" b="0" dirty="0">
                          <a:highlight>
                            <a:srgbClr val="00FF00"/>
                          </a:highlight>
                        </a:rPr>
                        <a:t>本文からの抜き出し</a:t>
                      </a:r>
                      <a:endParaRPr kumimoji="1" lang="en-US" altLang="ja-JP" sz="1800" b="0" dirty="0">
                        <a:highlight>
                          <a:srgbClr val="00FF00"/>
                        </a:highlight>
                      </a:endParaRPr>
                    </a:p>
                    <a:p>
                      <a:pPr algn="l"/>
                      <a:r>
                        <a:rPr kumimoji="1" lang="ja-JP" altLang="en-US" sz="3200" b="0" dirty="0"/>
                        <a:t>和歌山の漁師</a:t>
                      </a:r>
                      <a:endParaRPr kumimoji="1" lang="en-US" altLang="ja-JP" sz="3200" b="0" dirty="0"/>
                    </a:p>
                    <a:p>
                      <a:pPr algn="l"/>
                      <a:endParaRPr kumimoji="1" lang="en-US" altLang="ja-JP" sz="1800" b="0"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highlight>
                            <a:srgbClr val="00FF00"/>
                          </a:highlight>
                        </a:rPr>
                        <a:t>どう感じたか・印象など</a:t>
                      </a:r>
                      <a:endParaRPr kumimoji="1" lang="en-US" altLang="ja-JP" sz="1800" b="0" dirty="0">
                        <a:highlight>
                          <a:srgbClr val="00FF00"/>
                        </a:highlight>
                      </a:endParaRPr>
                    </a:p>
                    <a:p>
                      <a:pPr algn="l"/>
                      <a:r>
                        <a:rPr kumimoji="1" lang="ja-JP" altLang="en-US" sz="3200" b="0" dirty="0"/>
                        <a:t>和歌山県内の話</a:t>
                      </a:r>
                    </a:p>
                  </a:txBody>
                  <a:tcPr/>
                </a:tc>
                <a:tc>
                  <a:txBody>
                    <a:bodyPr/>
                    <a:lstStyle/>
                    <a:p>
                      <a:pPr algn="l"/>
                      <a:r>
                        <a:rPr kumimoji="1" lang="ja-JP" altLang="en-US" sz="1800" b="0" dirty="0">
                          <a:highlight>
                            <a:srgbClr val="00FF00"/>
                          </a:highlight>
                        </a:rPr>
                        <a:t>本文からの抜き出し</a:t>
                      </a:r>
                      <a:endParaRPr kumimoji="1" lang="en-US" altLang="ja-JP" sz="1800" b="0" dirty="0">
                        <a:highlight>
                          <a:srgbClr val="00FF00"/>
                        </a:highlight>
                      </a:endParaRPr>
                    </a:p>
                    <a:p>
                      <a:pPr algn="l"/>
                      <a:r>
                        <a:rPr kumimoji="1" lang="ja-JP" altLang="en-US" sz="3200" b="0" dirty="0"/>
                        <a:t>太地町漁協</a:t>
                      </a:r>
                      <a:endParaRPr kumimoji="1" lang="en-US" altLang="ja-JP" sz="3200" b="0" dirty="0"/>
                    </a:p>
                    <a:p>
                      <a:pPr algn="l"/>
                      <a:endParaRPr kumimoji="1" lang="en-US" altLang="ja-JP" sz="1800" b="0"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highlight>
                            <a:srgbClr val="00FF00"/>
                          </a:highlight>
                        </a:rPr>
                        <a:t>どう感じたか・印象など</a:t>
                      </a:r>
                      <a:endParaRPr kumimoji="1" lang="en-US" altLang="ja-JP" sz="1800" b="0" dirty="0">
                        <a:highlight>
                          <a:srgbClr val="00FF00"/>
                        </a:highlight>
                      </a:endParaRPr>
                    </a:p>
                    <a:p>
                      <a:pPr algn="l"/>
                      <a:r>
                        <a:rPr kumimoji="1" lang="ja-JP" altLang="en-US" sz="3200" b="0" dirty="0"/>
                        <a:t>太地町の話</a:t>
                      </a:r>
                      <a:endParaRPr kumimoji="1" lang="en-US" altLang="ja-JP" sz="3200" b="0" dirty="0"/>
                    </a:p>
                  </a:txBody>
                  <a:tcPr/>
                </a:tc>
                <a:extLst>
                  <a:ext uri="{0D108BD9-81ED-4DB2-BD59-A6C34878D82A}">
                    <a16:rowId xmlns:a16="http://schemas.microsoft.com/office/drawing/2014/main" val="1653085931"/>
                  </a:ext>
                </a:extLst>
              </a:tr>
            </a:tbl>
          </a:graphicData>
        </a:graphic>
      </p:graphicFrame>
      <mc:AlternateContent xmlns:mc="http://schemas.openxmlformats.org/markup-compatibility/2006" xmlns:p14="http://schemas.microsoft.com/office/powerpoint/2010/main">
        <mc:Choice Requires="p14">
          <p:contentPart p14:bwMode="auto" r:id="rId3">
            <p14:nvContentPartPr>
              <p14:cNvPr id="30" name="インク 29">
                <a:extLst>
                  <a:ext uri="{FF2B5EF4-FFF2-40B4-BE49-F238E27FC236}">
                    <a16:creationId xmlns:a16="http://schemas.microsoft.com/office/drawing/2014/main" id="{95E5FBC6-4DC3-4976-9353-9FE47385E596}"/>
                  </a:ext>
                </a:extLst>
              </p14:cNvPr>
              <p14:cNvContentPartPr/>
              <p14:nvPr/>
            </p14:nvContentPartPr>
            <p14:xfrm>
              <a:off x="1740131" y="3713007"/>
              <a:ext cx="216360" cy="11340"/>
            </p14:xfrm>
          </p:contentPart>
        </mc:Choice>
        <mc:Fallback xmlns="">
          <p:pic>
            <p:nvPicPr>
              <p:cNvPr id="30" name="インク 29">
                <a:extLst>
                  <a:ext uri="{FF2B5EF4-FFF2-40B4-BE49-F238E27FC236}">
                    <a16:creationId xmlns:a16="http://schemas.microsoft.com/office/drawing/2014/main" id="{95E5FBC6-4DC3-4976-9353-9FE47385E596}"/>
                  </a:ext>
                </a:extLst>
              </p:cNvPr>
              <p:cNvPicPr/>
              <p:nvPr/>
            </p:nvPicPr>
            <p:blipFill>
              <a:blip r:embed="rId4"/>
              <a:stretch>
                <a:fillRect/>
              </a:stretch>
            </p:blipFill>
            <p:spPr>
              <a:xfrm>
                <a:off x="1735811" y="3708754"/>
                <a:ext cx="225000" cy="1984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インク 30">
                <a:extLst>
                  <a:ext uri="{FF2B5EF4-FFF2-40B4-BE49-F238E27FC236}">
                    <a16:creationId xmlns:a16="http://schemas.microsoft.com/office/drawing/2014/main" id="{81F15C4C-9722-4FF1-8390-669609592C65}"/>
                  </a:ext>
                </a:extLst>
              </p14:cNvPr>
              <p14:cNvContentPartPr/>
              <p14:nvPr/>
            </p14:nvContentPartPr>
            <p14:xfrm>
              <a:off x="2183471" y="3685287"/>
              <a:ext cx="255060" cy="39060"/>
            </p14:xfrm>
          </p:contentPart>
        </mc:Choice>
        <mc:Fallback xmlns="">
          <p:pic>
            <p:nvPicPr>
              <p:cNvPr id="31" name="インク 30">
                <a:extLst>
                  <a:ext uri="{FF2B5EF4-FFF2-40B4-BE49-F238E27FC236}">
                    <a16:creationId xmlns:a16="http://schemas.microsoft.com/office/drawing/2014/main" id="{81F15C4C-9722-4FF1-8390-669609592C65}"/>
                  </a:ext>
                </a:extLst>
              </p:cNvPr>
              <p:cNvPicPr/>
              <p:nvPr/>
            </p:nvPicPr>
            <p:blipFill>
              <a:blip r:embed="rId6"/>
              <a:stretch>
                <a:fillRect/>
              </a:stretch>
            </p:blipFill>
            <p:spPr>
              <a:xfrm>
                <a:off x="2179160" y="3680987"/>
                <a:ext cx="263682" cy="476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インク 31">
                <a:extLst>
                  <a:ext uri="{FF2B5EF4-FFF2-40B4-BE49-F238E27FC236}">
                    <a16:creationId xmlns:a16="http://schemas.microsoft.com/office/drawing/2014/main" id="{D963A177-9503-46D8-855A-95D129150E07}"/>
                  </a:ext>
                </a:extLst>
              </p14:cNvPr>
              <p14:cNvContentPartPr/>
              <p14:nvPr/>
            </p14:nvContentPartPr>
            <p14:xfrm>
              <a:off x="2693231" y="3723987"/>
              <a:ext cx="210780" cy="11340"/>
            </p14:xfrm>
          </p:contentPart>
        </mc:Choice>
        <mc:Fallback xmlns="">
          <p:pic>
            <p:nvPicPr>
              <p:cNvPr id="32" name="インク 31">
                <a:extLst>
                  <a:ext uri="{FF2B5EF4-FFF2-40B4-BE49-F238E27FC236}">
                    <a16:creationId xmlns:a16="http://schemas.microsoft.com/office/drawing/2014/main" id="{D963A177-9503-46D8-855A-95D129150E07}"/>
                  </a:ext>
                </a:extLst>
              </p:cNvPr>
              <p:cNvPicPr/>
              <p:nvPr/>
            </p:nvPicPr>
            <p:blipFill>
              <a:blip r:embed="rId8"/>
              <a:stretch>
                <a:fillRect/>
              </a:stretch>
            </p:blipFill>
            <p:spPr>
              <a:xfrm>
                <a:off x="2688922" y="3719863"/>
                <a:ext cx="219398" cy="1958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3" name="インク 32">
                <a:extLst>
                  <a:ext uri="{FF2B5EF4-FFF2-40B4-BE49-F238E27FC236}">
                    <a16:creationId xmlns:a16="http://schemas.microsoft.com/office/drawing/2014/main" id="{3490FFA7-CEC5-4C15-9BD3-0A50FB449688}"/>
                  </a:ext>
                </a:extLst>
              </p14:cNvPr>
              <p14:cNvContentPartPr/>
              <p14:nvPr/>
            </p14:nvContentPartPr>
            <p14:xfrm>
              <a:off x="3197591" y="3735147"/>
              <a:ext cx="238500" cy="22320"/>
            </p14:xfrm>
          </p:contentPart>
        </mc:Choice>
        <mc:Fallback xmlns="">
          <p:pic>
            <p:nvPicPr>
              <p:cNvPr id="33" name="インク 32">
                <a:extLst>
                  <a:ext uri="{FF2B5EF4-FFF2-40B4-BE49-F238E27FC236}">
                    <a16:creationId xmlns:a16="http://schemas.microsoft.com/office/drawing/2014/main" id="{3490FFA7-CEC5-4C15-9BD3-0A50FB449688}"/>
                  </a:ext>
                </a:extLst>
              </p:cNvPr>
              <p:cNvPicPr/>
              <p:nvPr/>
            </p:nvPicPr>
            <p:blipFill>
              <a:blip r:embed="rId10"/>
              <a:stretch>
                <a:fillRect/>
              </a:stretch>
            </p:blipFill>
            <p:spPr>
              <a:xfrm>
                <a:off x="3193281" y="3730896"/>
                <a:ext cx="247120" cy="3082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インク 33">
                <a:extLst>
                  <a:ext uri="{FF2B5EF4-FFF2-40B4-BE49-F238E27FC236}">
                    <a16:creationId xmlns:a16="http://schemas.microsoft.com/office/drawing/2014/main" id="{1F1B173A-65F3-49D4-8D86-B20D4B6B7923}"/>
                  </a:ext>
                </a:extLst>
              </p14:cNvPr>
              <p14:cNvContentPartPr/>
              <p14:nvPr/>
            </p14:nvContentPartPr>
            <p14:xfrm>
              <a:off x="3712931" y="3746127"/>
              <a:ext cx="288360" cy="22320"/>
            </p14:xfrm>
          </p:contentPart>
        </mc:Choice>
        <mc:Fallback xmlns="">
          <p:pic>
            <p:nvPicPr>
              <p:cNvPr id="34" name="インク 33">
                <a:extLst>
                  <a:ext uri="{FF2B5EF4-FFF2-40B4-BE49-F238E27FC236}">
                    <a16:creationId xmlns:a16="http://schemas.microsoft.com/office/drawing/2014/main" id="{1F1B173A-65F3-49D4-8D86-B20D4B6B7923}"/>
                  </a:ext>
                </a:extLst>
              </p:cNvPr>
              <p:cNvPicPr/>
              <p:nvPr/>
            </p:nvPicPr>
            <p:blipFill>
              <a:blip r:embed="rId12"/>
              <a:stretch>
                <a:fillRect/>
              </a:stretch>
            </p:blipFill>
            <p:spPr>
              <a:xfrm>
                <a:off x="3708616" y="3741876"/>
                <a:ext cx="296989" cy="3082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インク 34">
                <a:extLst>
                  <a:ext uri="{FF2B5EF4-FFF2-40B4-BE49-F238E27FC236}">
                    <a16:creationId xmlns:a16="http://schemas.microsoft.com/office/drawing/2014/main" id="{057E4544-1C19-4EA7-A4E3-1063F82B9739}"/>
                  </a:ext>
                </a:extLst>
              </p14:cNvPr>
              <p14:cNvContentPartPr/>
              <p14:nvPr/>
            </p14:nvContentPartPr>
            <p14:xfrm>
              <a:off x="4289291" y="3768267"/>
              <a:ext cx="304920" cy="22320"/>
            </p14:xfrm>
          </p:contentPart>
        </mc:Choice>
        <mc:Fallback xmlns="">
          <p:pic>
            <p:nvPicPr>
              <p:cNvPr id="35" name="インク 34">
                <a:extLst>
                  <a:ext uri="{FF2B5EF4-FFF2-40B4-BE49-F238E27FC236}">
                    <a16:creationId xmlns:a16="http://schemas.microsoft.com/office/drawing/2014/main" id="{057E4544-1C19-4EA7-A4E3-1063F82B9739}"/>
                  </a:ext>
                </a:extLst>
              </p:cNvPr>
              <p:cNvPicPr/>
              <p:nvPr/>
            </p:nvPicPr>
            <p:blipFill>
              <a:blip r:embed="rId14"/>
              <a:stretch>
                <a:fillRect/>
              </a:stretch>
            </p:blipFill>
            <p:spPr>
              <a:xfrm>
                <a:off x="4284976" y="3764016"/>
                <a:ext cx="313550" cy="3082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インク 35">
                <a:extLst>
                  <a:ext uri="{FF2B5EF4-FFF2-40B4-BE49-F238E27FC236}">
                    <a16:creationId xmlns:a16="http://schemas.microsoft.com/office/drawing/2014/main" id="{102740CC-358C-4209-B0DC-A53A5CD9F12E}"/>
                  </a:ext>
                </a:extLst>
              </p14:cNvPr>
              <p14:cNvContentPartPr/>
              <p14:nvPr/>
            </p14:nvContentPartPr>
            <p14:xfrm>
              <a:off x="4876631" y="3762867"/>
              <a:ext cx="216360" cy="16740"/>
            </p14:xfrm>
          </p:contentPart>
        </mc:Choice>
        <mc:Fallback xmlns="">
          <p:pic>
            <p:nvPicPr>
              <p:cNvPr id="36" name="インク 35">
                <a:extLst>
                  <a:ext uri="{FF2B5EF4-FFF2-40B4-BE49-F238E27FC236}">
                    <a16:creationId xmlns:a16="http://schemas.microsoft.com/office/drawing/2014/main" id="{102740CC-358C-4209-B0DC-A53A5CD9F12E}"/>
                  </a:ext>
                </a:extLst>
              </p:cNvPr>
              <p:cNvPicPr/>
              <p:nvPr/>
            </p:nvPicPr>
            <p:blipFill>
              <a:blip r:embed="rId16"/>
              <a:stretch>
                <a:fillRect/>
              </a:stretch>
            </p:blipFill>
            <p:spPr>
              <a:xfrm>
                <a:off x="4872318" y="3758682"/>
                <a:ext cx="224986" cy="2511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インク 36">
                <a:extLst>
                  <a:ext uri="{FF2B5EF4-FFF2-40B4-BE49-F238E27FC236}">
                    <a16:creationId xmlns:a16="http://schemas.microsoft.com/office/drawing/2014/main" id="{7750BDC3-5FDF-46E6-818B-2DAA800018C3}"/>
                  </a:ext>
                </a:extLst>
              </p14:cNvPr>
              <p14:cNvContentPartPr/>
              <p14:nvPr/>
            </p14:nvContentPartPr>
            <p14:xfrm>
              <a:off x="5358851" y="3713007"/>
              <a:ext cx="249480" cy="22320"/>
            </p14:xfrm>
          </p:contentPart>
        </mc:Choice>
        <mc:Fallback xmlns="">
          <p:pic>
            <p:nvPicPr>
              <p:cNvPr id="37" name="インク 36">
                <a:extLst>
                  <a:ext uri="{FF2B5EF4-FFF2-40B4-BE49-F238E27FC236}">
                    <a16:creationId xmlns:a16="http://schemas.microsoft.com/office/drawing/2014/main" id="{7750BDC3-5FDF-46E6-818B-2DAA800018C3}"/>
                  </a:ext>
                </a:extLst>
              </p:cNvPr>
              <p:cNvPicPr/>
              <p:nvPr/>
            </p:nvPicPr>
            <p:blipFill>
              <a:blip r:embed="rId18"/>
              <a:stretch>
                <a:fillRect/>
              </a:stretch>
            </p:blipFill>
            <p:spPr>
              <a:xfrm>
                <a:off x="5354537" y="3708756"/>
                <a:ext cx="258108" cy="3082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 name="インク 37">
                <a:extLst>
                  <a:ext uri="{FF2B5EF4-FFF2-40B4-BE49-F238E27FC236}">
                    <a16:creationId xmlns:a16="http://schemas.microsoft.com/office/drawing/2014/main" id="{68FD8BA4-183D-46CA-9786-F3B44B266DA2}"/>
                  </a:ext>
                </a:extLst>
              </p14:cNvPr>
              <p14:cNvContentPartPr/>
              <p14:nvPr/>
            </p14:nvContentPartPr>
            <p14:xfrm>
              <a:off x="5957351" y="3729567"/>
              <a:ext cx="244080" cy="11340"/>
            </p14:xfrm>
          </p:contentPart>
        </mc:Choice>
        <mc:Fallback xmlns="">
          <p:pic>
            <p:nvPicPr>
              <p:cNvPr id="38" name="インク 37">
                <a:extLst>
                  <a:ext uri="{FF2B5EF4-FFF2-40B4-BE49-F238E27FC236}">
                    <a16:creationId xmlns:a16="http://schemas.microsoft.com/office/drawing/2014/main" id="{68FD8BA4-183D-46CA-9786-F3B44B266DA2}"/>
                  </a:ext>
                </a:extLst>
              </p:cNvPr>
              <p:cNvPicPr/>
              <p:nvPr/>
            </p:nvPicPr>
            <p:blipFill>
              <a:blip r:embed="rId20"/>
              <a:stretch>
                <a:fillRect/>
              </a:stretch>
            </p:blipFill>
            <p:spPr>
              <a:xfrm>
                <a:off x="5953037" y="3725314"/>
                <a:ext cx="252707" cy="1984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9" name="インク 38">
                <a:extLst>
                  <a:ext uri="{FF2B5EF4-FFF2-40B4-BE49-F238E27FC236}">
                    <a16:creationId xmlns:a16="http://schemas.microsoft.com/office/drawing/2014/main" id="{05E1DDF8-E5A7-4A8D-936A-172ADFF8AB96}"/>
                  </a:ext>
                </a:extLst>
              </p14:cNvPr>
              <p14:cNvContentPartPr/>
              <p14:nvPr/>
            </p14:nvContentPartPr>
            <p14:xfrm>
              <a:off x="6478271" y="3740727"/>
              <a:ext cx="388080" cy="5760"/>
            </p14:xfrm>
          </p:contentPart>
        </mc:Choice>
        <mc:Fallback xmlns="">
          <p:pic>
            <p:nvPicPr>
              <p:cNvPr id="39" name="インク 38">
                <a:extLst>
                  <a:ext uri="{FF2B5EF4-FFF2-40B4-BE49-F238E27FC236}">
                    <a16:creationId xmlns:a16="http://schemas.microsoft.com/office/drawing/2014/main" id="{05E1DDF8-E5A7-4A8D-936A-172ADFF8AB96}"/>
                  </a:ext>
                </a:extLst>
              </p:cNvPr>
              <p:cNvPicPr/>
              <p:nvPr/>
            </p:nvPicPr>
            <p:blipFill>
              <a:blip r:embed="rId22"/>
              <a:stretch>
                <a:fillRect/>
              </a:stretch>
            </p:blipFill>
            <p:spPr>
              <a:xfrm>
                <a:off x="6473955" y="3736407"/>
                <a:ext cx="396712"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0" name="インク 39">
                <a:extLst>
                  <a:ext uri="{FF2B5EF4-FFF2-40B4-BE49-F238E27FC236}">
                    <a16:creationId xmlns:a16="http://schemas.microsoft.com/office/drawing/2014/main" id="{9DC30037-58B2-47E1-9E3F-6FAF7557C4A3}"/>
                  </a:ext>
                </a:extLst>
              </p14:cNvPr>
              <p14:cNvContentPartPr/>
              <p14:nvPr/>
            </p14:nvContentPartPr>
            <p14:xfrm>
              <a:off x="7171091" y="3751707"/>
              <a:ext cx="249480" cy="22320"/>
            </p14:xfrm>
          </p:contentPart>
        </mc:Choice>
        <mc:Fallback xmlns="">
          <p:pic>
            <p:nvPicPr>
              <p:cNvPr id="40" name="インク 39">
                <a:extLst>
                  <a:ext uri="{FF2B5EF4-FFF2-40B4-BE49-F238E27FC236}">
                    <a16:creationId xmlns:a16="http://schemas.microsoft.com/office/drawing/2014/main" id="{9DC30037-58B2-47E1-9E3F-6FAF7557C4A3}"/>
                  </a:ext>
                </a:extLst>
              </p:cNvPr>
              <p:cNvPicPr/>
              <p:nvPr/>
            </p:nvPicPr>
            <p:blipFill>
              <a:blip r:embed="rId24"/>
              <a:stretch>
                <a:fillRect/>
              </a:stretch>
            </p:blipFill>
            <p:spPr>
              <a:xfrm>
                <a:off x="7166777" y="3747456"/>
                <a:ext cx="258108" cy="3082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 name="インク 40">
                <a:extLst>
                  <a:ext uri="{FF2B5EF4-FFF2-40B4-BE49-F238E27FC236}">
                    <a16:creationId xmlns:a16="http://schemas.microsoft.com/office/drawing/2014/main" id="{8ED634D1-0F0F-4A3C-995C-04CCCD3587F6}"/>
                  </a:ext>
                </a:extLst>
              </p14:cNvPr>
              <p14:cNvContentPartPr/>
              <p14:nvPr/>
            </p14:nvContentPartPr>
            <p14:xfrm>
              <a:off x="7630991" y="3740727"/>
              <a:ext cx="249480" cy="22320"/>
            </p14:xfrm>
          </p:contentPart>
        </mc:Choice>
        <mc:Fallback xmlns="">
          <p:pic>
            <p:nvPicPr>
              <p:cNvPr id="41" name="インク 40">
                <a:extLst>
                  <a:ext uri="{FF2B5EF4-FFF2-40B4-BE49-F238E27FC236}">
                    <a16:creationId xmlns:a16="http://schemas.microsoft.com/office/drawing/2014/main" id="{8ED634D1-0F0F-4A3C-995C-04CCCD3587F6}"/>
                  </a:ext>
                </a:extLst>
              </p:cNvPr>
              <p:cNvPicPr/>
              <p:nvPr/>
            </p:nvPicPr>
            <p:blipFill>
              <a:blip r:embed="rId26"/>
              <a:stretch>
                <a:fillRect/>
              </a:stretch>
            </p:blipFill>
            <p:spPr>
              <a:xfrm>
                <a:off x="7626677" y="3736407"/>
                <a:ext cx="258108"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2" name="インク 41">
                <a:extLst>
                  <a:ext uri="{FF2B5EF4-FFF2-40B4-BE49-F238E27FC236}">
                    <a16:creationId xmlns:a16="http://schemas.microsoft.com/office/drawing/2014/main" id="{E932CF57-B888-4A53-927A-ACE11400B958}"/>
                  </a:ext>
                </a:extLst>
              </p14:cNvPr>
              <p14:cNvContentPartPr/>
              <p14:nvPr/>
            </p14:nvContentPartPr>
            <p14:xfrm>
              <a:off x="8146331" y="3773847"/>
              <a:ext cx="216360" cy="39060"/>
            </p14:xfrm>
          </p:contentPart>
        </mc:Choice>
        <mc:Fallback xmlns="">
          <p:pic>
            <p:nvPicPr>
              <p:cNvPr id="42" name="インク 41">
                <a:extLst>
                  <a:ext uri="{FF2B5EF4-FFF2-40B4-BE49-F238E27FC236}">
                    <a16:creationId xmlns:a16="http://schemas.microsoft.com/office/drawing/2014/main" id="{E932CF57-B888-4A53-927A-ACE11400B958}"/>
                  </a:ext>
                </a:extLst>
              </p:cNvPr>
              <p:cNvPicPr/>
              <p:nvPr/>
            </p:nvPicPr>
            <p:blipFill>
              <a:blip r:embed="rId28"/>
              <a:stretch>
                <a:fillRect/>
              </a:stretch>
            </p:blipFill>
            <p:spPr>
              <a:xfrm>
                <a:off x="8142018" y="3769586"/>
                <a:ext cx="224986" cy="47582"/>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インク 42">
                <a:extLst>
                  <a:ext uri="{FF2B5EF4-FFF2-40B4-BE49-F238E27FC236}">
                    <a16:creationId xmlns:a16="http://schemas.microsoft.com/office/drawing/2014/main" id="{E1D7BEF9-8866-45D7-8CD9-4F8BDD8D95F5}"/>
                  </a:ext>
                </a:extLst>
              </p14:cNvPr>
              <p14:cNvContentPartPr/>
              <p14:nvPr/>
            </p14:nvContentPartPr>
            <p14:xfrm>
              <a:off x="8622971" y="3840447"/>
              <a:ext cx="277200" cy="16740"/>
            </p14:xfrm>
          </p:contentPart>
        </mc:Choice>
        <mc:Fallback xmlns="">
          <p:pic>
            <p:nvPicPr>
              <p:cNvPr id="43" name="インク 42">
                <a:extLst>
                  <a:ext uri="{FF2B5EF4-FFF2-40B4-BE49-F238E27FC236}">
                    <a16:creationId xmlns:a16="http://schemas.microsoft.com/office/drawing/2014/main" id="{E1D7BEF9-8866-45D7-8CD9-4F8BDD8D95F5}"/>
                  </a:ext>
                </a:extLst>
              </p:cNvPr>
              <p:cNvPicPr/>
              <p:nvPr/>
            </p:nvPicPr>
            <p:blipFill>
              <a:blip r:embed="rId30"/>
              <a:stretch>
                <a:fillRect/>
              </a:stretch>
            </p:blipFill>
            <p:spPr>
              <a:xfrm>
                <a:off x="8618657" y="3836262"/>
                <a:ext cx="285829" cy="2511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 name="インク 43">
                <a:extLst>
                  <a:ext uri="{FF2B5EF4-FFF2-40B4-BE49-F238E27FC236}">
                    <a16:creationId xmlns:a16="http://schemas.microsoft.com/office/drawing/2014/main" id="{1922BF3F-3B0F-4563-9E7D-EF809B112AFE}"/>
                  </a:ext>
                </a:extLst>
              </p14:cNvPr>
              <p14:cNvContentPartPr/>
              <p14:nvPr/>
            </p14:nvContentPartPr>
            <p14:xfrm>
              <a:off x="9077471" y="3823707"/>
              <a:ext cx="188640" cy="33480"/>
            </p14:xfrm>
          </p:contentPart>
        </mc:Choice>
        <mc:Fallback xmlns="">
          <p:pic>
            <p:nvPicPr>
              <p:cNvPr id="44" name="インク 43">
                <a:extLst>
                  <a:ext uri="{FF2B5EF4-FFF2-40B4-BE49-F238E27FC236}">
                    <a16:creationId xmlns:a16="http://schemas.microsoft.com/office/drawing/2014/main" id="{1922BF3F-3B0F-4563-9E7D-EF809B112AFE}"/>
                  </a:ext>
                </a:extLst>
              </p:cNvPr>
              <p:cNvPicPr/>
              <p:nvPr/>
            </p:nvPicPr>
            <p:blipFill>
              <a:blip r:embed="rId32"/>
              <a:stretch>
                <a:fillRect/>
              </a:stretch>
            </p:blipFill>
            <p:spPr>
              <a:xfrm>
                <a:off x="9073151" y="3819433"/>
                <a:ext cx="197280" cy="42028"/>
              </a:xfrm>
              <a:prstGeom prst="rect">
                <a:avLst/>
              </a:prstGeom>
            </p:spPr>
          </p:pic>
        </mc:Fallback>
      </mc:AlternateContent>
      <p:sp>
        <p:nvSpPr>
          <p:cNvPr id="19" name="タイトル 1">
            <a:extLst>
              <a:ext uri="{FF2B5EF4-FFF2-40B4-BE49-F238E27FC236}">
                <a16:creationId xmlns:a16="http://schemas.microsoft.com/office/drawing/2014/main" id="{9CE3A7DC-ACA8-4339-A07D-1BECDCFBA392}"/>
              </a:ext>
            </a:extLst>
          </p:cNvPr>
          <p:cNvSpPr txBox="1">
            <a:spLocks/>
          </p:cNvSpPr>
          <p:nvPr/>
        </p:nvSpPr>
        <p:spPr>
          <a:xfrm>
            <a:off x="1994384" y="5307737"/>
            <a:ext cx="7766296" cy="1462921"/>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900" b="1" dirty="0"/>
              <a:t>ワークにそって、</a:t>
            </a:r>
            <a:br>
              <a:rPr lang="en-US" altLang="ja-JP" sz="4900" b="1" dirty="0"/>
            </a:br>
            <a:r>
              <a:rPr lang="ja-JP" altLang="en-US" sz="4900" b="1" dirty="0"/>
              <a:t>続きをやってみよう</a:t>
            </a:r>
            <a:r>
              <a:rPr lang="ja-JP" altLang="en-US" sz="4400" b="1" dirty="0"/>
              <a:t>！</a:t>
            </a:r>
            <a:br>
              <a:rPr lang="en-US" altLang="ja-JP" sz="4400" b="1" dirty="0"/>
            </a:br>
            <a:r>
              <a:rPr lang="ja-JP" altLang="en-US" sz="4400" b="1" dirty="0"/>
              <a:t>　　　　　　　　　　</a:t>
            </a:r>
            <a:endParaRPr lang="ja-JP" altLang="en-US" sz="3100" b="1" dirty="0">
              <a:solidFill>
                <a:schemeClr val="tx1"/>
              </a:solidFill>
            </a:endParaRPr>
          </a:p>
        </p:txBody>
      </p:sp>
      <p:pic>
        <p:nvPicPr>
          <p:cNvPr id="20" name="図 19">
            <a:extLst>
              <a:ext uri="{FF2B5EF4-FFF2-40B4-BE49-F238E27FC236}">
                <a16:creationId xmlns:a16="http://schemas.microsoft.com/office/drawing/2014/main" id="{9331E39F-4356-4C30-B274-5884330A3798}"/>
              </a:ext>
            </a:extLst>
          </p:cNvPr>
          <p:cNvPicPr/>
          <p:nvPr/>
        </p:nvPicPr>
        <p:blipFill>
          <a:blip r:embed="rId33">
            <a:extLst>
              <a:ext uri="{28A0092B-C50C-407E-A947-70E740481C1C}">
                <a14:useLocalDpi xmlns:a14="http://schemas.microsoft.com/office/drawing/2010/main" val="0"/>
              </a:ext>
            </a:extLst>
          </a:blip>
          <a:stretch>
            <a:fillRect/>
          </a:stretch>
        </p:blipFill>
        <p:spPr>
          <a:xfrm>
            <a:off x="7593158" y="4579406"/>
            <a:ext cx="2228851" cy="2126933"/>
          </a:xfrm>
          <a:prstGeom prst="rect">
            <a:avLst/>
          </a:prstGeom>
        </p:spPr>
      </p:pic>
    </p:spTree>
    <p:extLst>
      <p:ext uri="{BB962C8B-B14F-4D97-AF65-F5344CB8AC3E}">
        <p14:creationId xmlns:p14="http://schemas.microsoft.com/office/powerpoint/2010/main" val="422124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2018-01-22 6.03.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442" y="0"/>
            <a:ext cx="8039242" cy="6858000"/>
          </a:xfrm>
          <a:prstGeom prst="rect">
            <a:avLst/>
          </a:prstGeom>
        </p:spPr>
      </p:pic>
      <p:sp>
        <p:nvSpPr>
          <p:cNvPr id="4" name="テキスト ボックス 3"/>
          <p:cNvSpPr txBox="1"/>
          <p:nvPr/>
        </p:nvSpPr>
        <p:spPr>
          <a:xfrm>
            <a:off x="3242885" y="3492788"/>
            <a:ext cx="415498" cy="369332"/>
          </a:xfrm>
          <a:prstGeom prst="rect">
            <a:avLst/>
          </a:prstGeom>
          <a:noFill/>
        </p:spPr>
        <p:txBody>
          <a:bodyPr wrap="none" rtlCol="0">
            <a:spAutoFit/>
          </a:bodyPr>
          <a:lstStyle/>
          <a:p>
            <a:r>
              <a:rPr kumimoji="1" lang="ja-JP" altLang="en-US" dirty="0"/>
              <a:t>３</a:t>
            </a:r>
          </a:p>
        </p:txBody>
      </p:sp>
      <p:sp>
        <p:nvSpPr>
          <p:cNvPr id="5" name="テキスト ボックス 4"/>
          <p:cNvSpPr txBox="1"/>
          <p:nvPr/>
        </p:nvSpPr>
        <p:spPr>
          <a:xfrm>
            <a:off x="3276901" y="4808254"/>
            <a:ext cx="415498" cy="369332"/>
          </a:xfrm>
          <a:prstGeom prst="rect">
            <a:avLst/>
          </a:prstGeom>
          <a:noFill/>
        </p:spPr>
        <p:txBody>
          <a:bodyPr wrap="none" rtlCol="0">
            <a:spAutoFit/>
          </a:bodyPr>
          <a:lstStyle/>
          <a:p>
            <a:r>
              <a:rPr kumimoji="1" lang="ja-JP" altLang="en-US" dirty="0"/>
              <a:t>４</a:t>
            </a:r>
          </a:p>
        </p:txBody>
      </p:sp>
      <p:sp>
        <p:nvSpPr>
          <p:cNvPr id="6" name="テキスト ボックス 5"/>
          <p:cNvSpPr txBox="1"/>
          <p:nvPr/>
        </p:nvSpPr>
        <p:spPr>
          <a:xfrm>
            <a:off x="3242885" y="6021659"/>
            <a:ext cx="415498" cy="369332"/>
          </a:xfrm>
          <a:prstGeom prst="rect">
            <a:avLst/>
          </a:prstGeom>
          <a:noFill/>
        </p:spPr>
        <p:txBody>
          <a:bodyPr wrap="none" rtlCol="0">
            <a:spAutoFit/>
          </a:bodyPr>
          <a:lstStyle/>
          <a:p>
            <a:r>
              <a:rPr kumimoji="1" lang="ja-JP" altLang="en-US" dirty="0"/>
              <a:t>５</a:t>
            </a:r>
          </a:p>
        </p:txBody>
      </p:sp>
      <p:sp>
        <p:nvSpPr>
          <p:cNvPr id="7" name="円形吹き出し 6"/>
          <p:cNvSpPr/>
          <p:nvPr/>
        </p:nvSpPr>
        <p:spPr>
          <a:xfrm>
            <a:off x="589615" y="3322685"/>
            <a:ext cx="2494527" cy="771135"/>
          </a:xfrm>
          <a:prstGeom prst="wedgeEllipseCallout">
            <a:avLst>
              <a:gd name="adj1" fmla="val 57262"/>
              <a:gd name="adj2" fmla="val -558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円形吹き出し 7"/>
          <p:cNvSpPr/>
          <p:nvPr/>
        </p:nvSpPr>
        <p:spPr>
          <a:xfrm>
            <a:off x="453551" y="4513409"/>
            <a:ext cx="2522200" cy="895878"/>
          </a:xfrm>
          <a:prstGeom prst="wedgeEllipseCallout">
            <a:avLst>
              <a:gd name="adj1" fmla="val 57262"/>
              <a:gd name="adj2" fmla="val -558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円形吹き出し 8"/>
          <p:cNvSpPr/>
          <p:nvPr/>
        </p:nvSpPr>
        <p:spPr>
          <a:xfrm>
            <a:off x="782374" y="5862896"/>
            <a:ext cx="2243728" cy="961084"/>
          </a:xfrm>
          <a:prstGeom prst="wedgeEllipseCallout">
            <a:avLst>
              <a:gd name="adj1" fmla="val 57262"/>
              <a:gd name="adj2" fmla="val -558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71036" y="3538149"/>
            <a:ext cx="2031325" cy="369332"/>
          </a:xfrm>
          <a:prstGeom prst="rect">
            <a:avLst/>
          </a:prstGeom>
          <a:noFill/>
        </p:spPr>
        <p:txBody>
          <a:bodyPr wrap="none" rtlCol="0">
            <a:spAutoFit/>
          </a:bodyPr>
          <a:lstStyle/>
          <a:p>
            <a:r>
              <a:rPr kumimoji="1" lang="ja-JP" altLang="en-US" dirty="0"/>
              <a:t>映像に関する内容</a:t>
            </a:r>
          </a:p>
        </p:txBody>
      </p:sp>
      <p:sp>
        <p:nvSpPr>
          <p:cNvPr id="12" name="テキスト ボックス 11"/>
          <p:cNvSpPr txBox="1"/>
          <p:nvPr/>
        </p:nvSpPr>
        <p:spPr>
          <a:xfrm>
            <a:off x="703003" y="4649492"/>
            <a:ext cx="2031325" cy="646331"/>
          </a:xfrm>
          <a:prstGeom prst="rect">
            <a:avLst/>
          </a:prstGeom>
          <a:noFill/>
        </p:spPr>
        <p:txBody>
          <a:bodyPr wrap="none" rtlCol="0">
            <a:spAutoFit/>
          </a:bodyPr>
          <a:lstStyle/>
          <a:p>
            <a:r>
              <a:rPr kumimoji="1" lang="ja-JP" altLang="en-US" dirty="0"/>
              <a:t>それぞれにしか</a:t>
            </a:r>
            <a:endParaRPr kumimoji="1" lang="en-US" altLang="ja-JP" dirty="0"/>
          </a:p>
          <a:p>
            <a:r>
              <a:rPr kumimoji="1" lang="ja-JP" altLang="en-US" dirty="0"/>
              <a:t>書いていない内容</a:t>
            </a:r>
          </a:p>
        </p:txBody>
      </p:sp>
      <p:sp>
        <p:nvSpPr>
          <p:cNvPr id="13" name="テキスト ボックス 12"/>
          <p:cNvSpPr txBox="1"/>
          <p:nvPr/>
        </p:nvSpPr>
        <p:spPr>
          <a:xfrm>
            <a:off x="1122537" y="6032999"/>
            <a:ext cx="1569660" cy="646331"/>
          </a:xfrm>
          <a:prstGeom prst="rect">
            <a:avLst/>
          </a:prstGeom>
          <a:noFill/>
        </p:spPr>
        <p:txBody>
          <a:bodyPr wrap="none" rtlCol="0">
            <a:spAutoFit/>
          </a:bodyPr>
          <a:lstStyle/>
          <a:p>
            <a:r>
              <a:rPr kumimoji="1" lang="ja-JP" altLang="en-US" dirty="0"/>
              <a:t>全体を通して</a:t>
            </a:r>
            <a:endParaRPr kumimoji="1" lang="en-US" altLang="ja-JP" dirty="0"/>
          </a:p>
          <a:p>
            <a:r>
              <a:rPr kumimoji="1" lang="ja-JP" altLang="en-US" dirty="0"/>
              <a:t>伝えたいこと</a:t>
            </a:r>
          </a:p>
        </p:txBody>
      </p:sp>
      <p:sp>
        <p:nvSpPr>
          <p:cNvPr id="14" name="円形吹き出し 13"/>
          <p:cNvSpPr/>
          <p:nvPr/>
        </p:nvSpPr>
        <p:spPr>
          <a:xfrm>
            <a:off x="510244" y="2188662"/>
            <a:ext cx="2465507" cy="844153"/>
          </a:xfrm>
          <a:prstGeom prst="wedgeEllipseCallout">
            <a:avLst>
              <a:gd name="adj1" fmla="val 57262"/>
              <a:gd name="adj2" fmla="val -558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円形吹き出し 14"/>
          <p:cNvSpPr/>
          <p:nvPr/>
        </p:nvSpPr>
        <p:spPr>
          <a:xfrm>
            <a:off x="374180" y="827837"/>
            <a:ext cx="2527196" cy="871810"/>
          </a:xfrm>
          <a:prstGeom prst="wedgeEllipseCallout">
            <a:avLst>
              <a:gd name="adj1" fmla="val 57262"/>
              <a:gd name="adj2" fmla="val -558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55599" y="1100002"/>
            <a:ext cx="2262158" cy="369332"/>
          </a:xfrm>
          <a:prstGeom prst="rect">
            <a:avLst/>
          </a:prstGeom>
          <a:noFill/>
        </p:spPr>
        <p:txBody>
          <a:bodyPr wrap="none" rtlCol="0">
            <a:spAutoFit/>
          </a:bodyPr>
          <a:lstStyle/>
          <a:p>
            <a:r>
              <a:rPr kumimoji="1" lang="ja-JP" altLang="en-US" dirty="0"/>
              <a:t>小見出しを比べよう</a:t>
            </a:r>
          </a:p>
        </p:txBody>
      </p:sp>
      <p:sp>
        <p:nvSpPr>
          <p:cNvPr id="17" name="テキスト ボックス 16"/>
          <p:cNvSpPr txBox="1"/>
          <p:nvPr/>
        </p:nvSpPr>
        <p:spPr>
          <a:xfrm>
            <a:off x="668987" y="2438148"/>
            <a:ext cx="2262158" cy="369332"/>
          </a:xfrm>
          <a:prstGeom prst="rect">
            <a:avLst/>
          </a:prstGeom>
          <a:noFill/>
        </p:spPr>
        <p:txBody>
          <a:bodyPr wrap="none" rtlCol="0">
            <a:spAutoFit/>
          </a:bodyPr>
          <a:lstStyle/>
          <a:p>
            <a:r>
              <a:rPr kumimoji="1" lang="ja-JP" altLang="en-US" dirty="0"/>
              <a:t>タイトルを比べよう</a:t>
            </a:r>
          </a:p>
        </p:txBody>
      </p:sp>
      <p:cxnSp>
        <p:nvCxnSpPr>
          <p:cNvPr id="19" name="直線コネクタ 18"/>
          <p:cNvCxnSpPr/>
          <p:nvPr/>
        </p:nvCxnSpPr>
        <p:spPr>
          <a:xfrm flipV="1">
            <a:off x="3163514" y="5488668"/>
            <a:ext cx="7925792" cy="22680"/>
          </a:xfrm>
          <a:prstGeom prst="line">
            <a:avLst/>
          </a:prstGeom>
        </p:spPr>
        <p:style>
          <a:lnRef idx="3">
            <a:schemeClr val="accent5"/>
          </a:lnRef>
          <a:fillRef idx="0">
            <a:schemeClr val="accent5"/>
          </a:fillRef>
          <a:effectRef idx="2">
            <a:schemeClr val="accent5"/>
          </a:effectRef>
          <a:fontRef idx="minor">
            <a:schemeClr val="tx1"/>
          </a:fontRef>
        </p:style>
      </p:cxnSp>
      <p:sp>
        <p:nvSpPr>
          <p:cNvPr id="21" name="テキスト ボックス 20"/>
          <p:cNvSpPr txBox="1"/>
          <p:nvPr/>
        </p:nvSpPr>
        <p:spPr>
          <a:xfrm>
            <a:off x="6202303" y="6350525"/>
            <a:ext cx="2723823" cy="369332"/>
          </a:xfrm>
          <a:prstGeom prst="rect">
            <a:avLst/>
          </a:prstGeom>
          <a:noFill/>
        </p:spPr>
        <p:txBody>
          <a:bodyPr wrap="none" rtlCol="0">
            <a:spAutoFit/>
          </a:bodyPr>
          <a:lstStyle/>
          <a:p>
            <a:r>
              <a:rPr kumimoji="1" lang="en-US" altLang="ja-JP" dirty="0"/>
              <a:t>①</a:t>
            </a:r>
            <a:r>
              <a:rPr kumimoji="1" lang="ja-JP" altLang="en-US" dirty="0"/>
              <a:t>どんな記事に感じた？</a:t>
            </a:r>
          </a:p>
        </p:txBody>
      </p:sp>
      <p:sp>
        <p:nvSpPr>
          <p:cNvPr id="22" name="テキスト ボックス 21"/>
          <p:cNvSpPr txBox="1"/>
          <p:nvPr/>
        </p:nvSpPr>
        <p:spPr>
          <a:xfrm>
            <a:off x="4648892" y="5681451"/>
            <a:ext cx="5724644" cy="369332"/>
          </a:xfrm>
          <a:prstGeom prst="rect">
            <a:avLst/>
          </a:prstGeom>
          <a:noFill/>
        </p:spPr>
        <p:txBody>
          <a:bodyPr wrap="none" rtlCol="0">
            <a:spAutoFit/>
          </a:bodyPr>
          <a:lstStyle/>
          <a:p>
            <a:r>
              <a:rPr kumimoji="1" lang="en-US" altLang="ja-JP" dirty="0"/>
              <a:t>②</a:t>
            </a:r>
            <a:r>
              <a:rPr kumimoji="1" lang="ja-JP" altLang="en-US" dirty="0"/>
              <a:t>そう感じたきっかけのキーワードを記事から拾おう</a:t>
            </a:r>
          </a:p>
        </p:txBody>
      </p:sp>
      <p:sp>
        <p:nvSpPr>
          <p:cNvPr id="2" name="テキスト ボックス 1"/>
          <p:cNvSpPr txBox="1"/>
          <p:nvPr/>
        </p:nvSpPr>
        <p:spPr>
          <a:xfrm>
            <a:off x="6270337" y="1882480"/>
            <a:ext cx="2664607" cy="646331"/>
          </a:xfrm>
          <a:prstGeom prst="rect">
            <a:avLst/>
          </a:prstGeom>
          <a:noFill/>
        </p:spPr>
        <p:txBody>
          <a:bodyPr wrap="square" rtlCol="0">
            <a:spAutoFit/>
          </a:bodyPr>
          <a:lstStyle/>
          <a:p>
            <a:r>
              <a:rPr kumimoji="1" lang="ja-JP" altLang="en-US" dirty="0">
                <a:highlight>
                  <a:srgbClr val="00FF00"/>
                </a:highlight>
              </a:rPr>
              <a:t>本文からの抜き出し</a:t>
            </a:r>
            <a:endParaRPr kumimoji="1" lang="en-US" altLang="ja-JP" dirty="0">
              <a:highlight>
                <a:srgbClr val="00FF00"/>
              </a:highlight>
            </a:endParaRPr>
          </a:p>
          <a:p>
            <a:endParaRPr kumimoji="1" lang="ja-JP" altLang="en-US" dirty="0"/>
          </a:p>
        </p:txBody>
      </p:sp>
      <p:sp>
        <p:nvSpPr>
          <p:cNvPr id="10" name="テキスト ボックス 9"/>
          <p:cNvSpPr txBox="1"/>
          <p:nvPr/>
        </p:nvSpPr>
        <p:spPr>
          <a:xfrm>
            <a:off x="5918832" y="2528872"/>
            <a:ext cx="2925400" cy="646331"/>
          </a:xfrm>
          <a:prstGeom prst="rect">
            <a:avLst/>
          </a:prstGeom>
          <a:noFill/>
        </p:spPr>
        <p:txBody>
          <a:bodyPr wrap="square" rtlCol="0">
            <a:spAutoFit/>
          </a:bodyPr>
          <a:lstStyle/>
          <a:p>
            <a:r>
              <a:rPr kumimoji="1" lang="ja-JP" altLang="en-US" dirty="0">
                <a:highlight>
                  <a:srgbClr val="00FF00"/>
                </a:highlight>
              </a:rPr>
              <a:t>どう感じたか・印象など</a:t>
            </a:r>
            <a:endParaRPr kumimoji="1" lang="en-US" altLang="ja-JP" dirty="0">
              <a:highlight>
                <a:srgbClr val="00FF00"/>
              </a:highlight>
            </a:endParaRPr>
          </a:p>
          <a:p>
            <a:endParaRPr kumimoji="1" lang="ja-JP" altLang="en-US" dirty="0"/>
          </a:p>
        </p:txBody>
      </p:sp>
    </p:spTree>
    <p:extLst>
      <p:ext uri="{BB962C8B-B14F-4D97-AF65-F5344CB8AC3E}">
        <p14:creationId xmlns:p14="http://schemas.microsoft.com/office/powerpoint/2010/main" val="819830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C866EC-A62A-4647-B5E6-1668A9C1C559}"/>
              </a:ext>
            </a:extLst>
          </p:cNvPr>
          <p:cNvSpPr>
            <a:spLocks noGrp="1"/>
          </p:cNvSpPr>
          <p:nvPr>
            <p:ph type="title"/>
          </p:nvPr>
        </p:nvSpPr>
        <p:spPr>
          <a:xfrm>
            <a:off x="193239" y="325289"/>
            <a:ext cx="8766343" cy="1449721"/>
          </a:xfrm>
        </p:spPr>
        <p:txBody>
          <a:bodyPr>
            <a:normAutofit/>
          </a:bodyPr>
          <a:lstStyle/>
          <a:p>
            <a:r>
              <a:rPr lang="ja-JP" altLang="en-US" sz="4400" b="1" dirty="0"/>
              <a:t>「（米）</a:t>
            </a:r>
            <a:r>
              <a:rPr lang="ja-JP" altLang="ja-JP" sz="4400" b="1" dirty="0"/>
              <a:t>ケネディ大使の</a:t>
            </a:r>
            <a:r>
              <a:rPr lang="en-US" altLang="ja-JP" sz="4400" b="1" dirty="0"/>
              <a:t>tweet</a:t>
            </a:r>
            <a:r>
              <a:rPr lang="ja-JP" altLang="en-US" sz="4400" b="1" dirty="0"/>
              <a:t>」</a:t>
            </a:r>
          </a:p>
        </p:txBody>
      </p:sp>
      <p:pic>
        <p:nvPicPr>
          <p:cNvPr id="5" name="コンテンツ プレースホルダー 4" descr="人, ネクタイ, 衣類, 女性 が含まれている画像&#10;&#10;非常に高い精度で生成された説明">
            <a:extLst>
              <a:ext uri="{FF2B5EF4-FFF2-40B4-BE49-F238E27FC236}">
                <a16:creationId xmlns:a16="http://schemas.microsoft.com/office/drawing/2014/main" id="{D55CA6EA-628F-40CE-B142-3BB9FC88AF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5613" y="1484567"/>
            <a:ext cx="3956898" cy="2640317"/>
          </a:xfrm>
        </p:spPr>
      </p:pic>
      <p:sp>
        <p:nvSpPr>
          <p:cNvPr id="6" name="テキスト ボックス 5">
            <a:extLst>
              <a:ext uri="{FF2B5EF4-FFF2-40B4-BE49-F238E27FC236}">
                <a16:creationId xmlns:a16="http://schemas.microsoft.com/office/drawing/2014/main" id="{39BE8DF9-9CF9-4B2D-9E80-2EAA6C1DEE4F}"/>
              </a:ext>
            </a:extLst>
          </p:cNvPr>
          <p:cNvSpPr txBox="1"/>
          <p:nvPr/>
        </p:nvSpPr>
        <p:spPr>
          <a:xfrm>
            <a:off x="603719" y="4813816"/>
            <a:ext cx="4471282" cy="1200329"/>
          </a:xfrm>
          <a:prstGeom prst="rect">
            <a:avLst/>
          </a:prstGeom>
          <a:noFill/>
        </p:spPr>
        <p:txBody>
          <a:bodyPr wrap="square" rtlCol="0">
            <a:spAutoFit/>
          </a:bodyPr>
          <a:lstStyle/>
          <a:p>
            <a:r>
              <a:rPr kumimoji="1" lang="ja-JP" altLang="en-US" sz="2400" dirty="0"/>
              <a:t>キャロライン・ケネディ大使</a:t>
            </a:r>
            <a:endParaRPr kumimoji="1" lang="en-US" altLang="ja-JP" sz="2400" dirty="0"/>
          </a:p>
          <a:p>
            <a:r>
              <a:rPr kumimoji="1" lang="en-US" altLang="ja-JP" sz="2400" b="1" dirty="0">
                <a:solidFill>
                  <a:srgbClr val="FF0000"/>
                </a:solidFill>
              </a:rPr>
              <a:t>Twitter</a:t>
            </a:r>
            <a:r>
              <a:rPr kumimoji="1" lang="ja-JP" altLang="en-US" sz="2400" dirty="0"/>
              <a:t>で「イルカ漁反対」</a:t>
            </a:r>
            <a:endParaRPr kumimoji="1" lang="en-US" altLang="ja-JP" sz="2400" dirty="0"/>
          </a:p>
          <a:p>
            <a:r>
              <a:rPr kumimoji="1" lang="ja-JP" altLang="en-US" sz="2400" dirty="0"/>
              <a:t>と投稿。</a:t>
            </a:r>
          </a:p>
        </p:txBody>
      </p:sp>
      <p:sp>
        <p:nvSpPr>
          <p:cNvPr id="8" name="吹き出し: 角を丸めた四角形 7">
            <a:extLst>
              <a:ext uri="{FF2B5EF4-FFF2-40B4-BE49-F238E27FC236}">
                <a16:creationId xmlns:a16="http://schemas.microsoft.com/office/drawing/2014/main" id="{80186D5B-DC51-4C52-976F-0620ADC7CA63}"/>
              </a:ext>
            </a:extLst>
          </p:cNvPr>
          <p:cNvSpPr/>
          <p:nvPr/>
        </p:nvSpPr>
        <p:spPr>
          <a:xfrm>
            <a:off x="488412" y="4500390"/>
            <a:ext cx="4701897" cy="1795907"/>
          </a:xfrm>
          <a:prstGeom prst="wedgeRoundRectCallout">
            <a:avLst>
              <a:gd name="adj1" fmla="val -6427"/>
              <a:gd name="adj2" fmla="val -61204"/>
              <a:gd name="adj3" fmla="val 16667"/>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コネクタ: カギ線 11">
            <a:extLst>
              <a:ext uri="{FF2B5EF4-FFF2-40B4-BE49-F238E27FC236}">
                <a16:creationId xmlns:a16="http://schemas.microsoft.com/office/drawing/2014/main" id="{CCA8F865-0F40-404F-9995-6D4353355A86}"/>
              </a:ext>
            </a:extLst>
          </p:cNvPr>
          <p:cNvCxnSpPr>
            <a:cxnSpLocks/>
          </p:cNvCxnSpPr>
          <p:nvPr/>
        </p:nvCxnSpPr>
        <p:spPr>
          <a:xfrm>
            <a:off x="4503126" y="3429002"/>
            <a:ext cx="1836484" cy="1513755"/>
          </a:xfrm>
          <a:prstGeom prst="bentConnector3">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図 14" descr="人, スーツ, 壁, 男性 が含まれている画像&#10;&#10;非常に高い精度で生成された説明">
            <a:extLst>
              <a:ext uri="{FF2B5EF4-FFF2-40B4-BE49-F238E27FC236}">
                <a16:creationId xmlns:a16="http://schemas.microsoft.com/office/drawing/2014/main" id="{04187591-3654-4BA0-B239-E5E421CBA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227" y="3579787"/>
            <a:ext cx="3264647" cy="3166707"/>
          </a:xfrm>
          <a:prstGeom prst="rect">
            <a:avLst/>
          </a:prstGeom>
        </p:spPr>
      </p:pic>
      <p:sp>
        <p:nvSpPr>
          <p:cNvPr id="16" name="テキスト ボックス 15">
            <a:extLst>
              <a:ext uri="{FF2B5EF4-FFF2-40B4-BE49-F238E27FC236}">
                <a16:creationId xmlns:a16="http://schemas.microsoft.com/office/drawing/2014/main" id="{CDA27E53-8E05-45E4-8C00-C0C9B76BB12E}"/>
              </a:ext>
            </a:extLst>
          </p:cNvPr>
          <p:cNvSpPr txBox="1"/>
          <p:nvPr/>
        </p:nvSpPr>
        <p:spPr>
          <a:xfrm>
            <a:off x="5823553" y="1268880"/>
            <a:ext cx="4277444" cy="1938992"/>
          </a:xfrm>
          <a:prstGeom prst="rect">
            <a:avLst/>
          </a:prstGeom>
          <a:noFill/>
        </p:spPr>
        <p:txBody>
          <a:bodyPr wrap="square" rtlCol="0">
            <a:spAutoFit/>
          </a:bodyPr>
          <a:lstStyle/>
          <a:p>
            <a:r>
              <a:rPr lang="zh-TW" altLang="en-US" sz="2400" dirty="0"/>
              <a:t>菅義偉官房長官</a:t>
            </a:r>
            <a:r>
              <a:rPr lang="ja-JP" altLang="en-US" sz="2400" dirty="0"/>
              <a:t>は、</a:t>
            </a:r>
            <a:endParaRPr lang="en-US" altLang="ja-JP" sz="2400" dirty="0"/>
          </a:p>
          <a:p>
            <a:r>
              <a:rPr lang="ja-JP" altLang="en-US" sz="2400" dirty="0"/>
              <a:t>「イルカ漁は、わが国の伝統的な漁業の一つである。米側に日本の立場を説明していきたい。」と</a:t>
            </a:r>
            <a:r>
              <a:rPr lang="ja-JP" altLang="en-US" sz="2400" b="1" dirty="0">
                <a:solidFill>
                  <a:srgbClr val="FF0000"/>
                </a:solidFill>
              </a:rPr>
              <a:t>会見</a:t>
            </a:r>
            <a:r>
              <a:rPr lang="ja-JP" altLang="en-US" sz="2400" dirty="0"/>
              <a:t>を行った。</a:t>
            </a:r>
            <a:endParaRPr kumimoji="1" lang="ja-JP" altLang="en-US" sz="2400" dirty="0"/>
          </a:p>
        </p:txBody>
      </p:sp>
      <p:sp>
        <p:nvSpPr>
          <p:cNvPr id="17" name="吹き出し: 角を丸めた四角形 16">
            <a:extLst>
              <a:ext uri="{FF2B5EF4-FFF2-40B4-BE49-F238E27FC236}">
                <a16:creationId xmlns:a16="http://schemas.microsoft.com/office/drawing/2014/main" id="{3462BD6A-07B5-407B-94F4-333E37B2E3BF}"/>
              </a:ext>
            </a:extLst>
          </p:cNvPr>
          <p:cNvSpPr/>
          <p:nvPr/>
        </p:nvSpPr>
        <p:spPr>
          <a:xfrm>
            <a:off x="5694637" y="1153630"/>
            <a:ext cx="4519749" cy="2051938"/>
          </a:xfrm>
          <a:prstGeom prst="wedgeRoundRectCallout">
            <a:avLst>
              <a:gd name="adj1" fmla="val 502"/>
              <a:gd name="adj2" fmla="val 65171"/>
              <a:gd name="adj3" fmla="val 16667"/>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065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0FC277-CFCC-4731-A455-010F507EB623}"/>
              </a:ext>
            </a:extLst>
          </p:cNvPr>
          <p:cNvSpPr>
            <a:spLocks noGrp="1"/>
          </p:cNvSpPr>
          <p:nvPr>
            <p:ph type="title"/>
          </p:nvPr>
        </p:nvSpPr>
        <p:spPr>
          <a:xfrm>
            <a:off x="254562" y="456933"/>
            <a:ext cx="8596668" cy="1320800"/>
          </a:xfrm>
        </p:spPr>
        <p:txBody>
          <a:bodyPr>
            <a:normAutofit fontScale="90000"/>
          </a:bodyPr>
          <a:lstStyle/>
          <a:p>
            <a:r>
              <a:rPr lang="en-US" altLang="ja-JP" sz="4900" b="1" dirty="0">
                <a:latin typeface="+mn-ea"/>
                <a:ea typeface="+mn-ea"/>
              </a:rPr>
              <a:t>Step</a:t>
            </a:r>
            <a:r>
              <a:rPr lang="ja-JP" altLang="en-US" sz="4900" b="1" dirty="0">
                <a:latin typeface="+mn-ea"/>
                <a:ea typeface="+mn-ea"/>
              </a:rPr>
              <a:t>⑤</a:t>
            </a:r>
            <a:br>
              <a:rPr lang="en-US" altLang="ja-JP" sz="5400" b="1" dirty="0">
                <a:solidFill>
                  <a:srgbClr val="5FCBEF"/>
                </a:solidFill>
              </a:rPr>
            </a:br>
            <a:r>
              <a:rPr lang="en-US" altLang="ja-JP" sz="4900" b="1" dirty="0">
                <a:solidFill>
                  <a:srgbClr val="5FCBEF"/>
                </a:solidFill>
                <a:latin typeface="+mn-ea"/>
                <a:ea typeface="+mn-ea"/>
              </a:rPr>
              <a:t>Was </a:t>
            </a:r>
            <a:r>
              <a:rPr lang="en-US" altLang="ja-JP" sz="4900" b="1" dirty="0" err="1">
                <a:solidFill>
                  <a:srgbClr val="5FCBEF"/>
                </a:solidFill>
                <a:latin typeface="+mn-ea"/>
                <a:ea typeface="+mn-ea"/>
              </a:rPr>
              <a:t>ist</a:t>
            </a:r>
            <a:r>
              <a:rPr lang="en-US" altLang="ja-JP" sz="4900" b="1" dirty="0">
                <a:solidFill>
                  <a:srgbClr val="5FCBEF"/>
                </a:solidFill>
                <a:latin typeface="+mn-ea"/>
                <a:ea typeface="+mn-ea"/>
              </a:rPr>
              <a:t> </a:t>
            </a:r>
            <a:r>
              <a:rPr lang="en-US" altLang="ja-JP" sz="4900" b="1" dirty="0" err="1">
                <a:solidFill>
                  <a:srgbClr val="5FCBEF"/>
                </a:solidFill>
                <a:latin typeface="+mn-ea"/>
                <a:ea typeface="+mn-ea"/>
              </a:rPr>
              <a:t>politik</a:t>
            </a:r>
            <a:r>
              <a:rPr lang="en-US" altLang="ja-JP" sz="4900" b="1" dirty="0">
                <a:solidFill>
                  <a:srgbClr val="5FCBEF"/>
                </a:solidFill>
                <a:latin typeface="+mn-ea"/>
                <a:ea typeface="+mn-ea"/>
              </a:rPr>
              <a:t>?</a:t>
            </a:r>
            <a:endParaRPr lang="ja-JP" altLang="en-US" sz="4900" dirty="0">
              <a:latin typeface="+mn-ea"/>
              <a:ea typeface="+mn-ea"/>
            </a:endParaRPr>
          </a:p>
        </p:txBody>
      </p:sp>
      <p:pic>
        <p:nvPicPr>
          <p:cNvPr id="4" name="コンテンツ プレースホルダー 4">
            <a:extLst>
              <a:ext uri="{FF2B5EF4-FFF2-40B4-BE49-F238E27FC236}">
                <a16:creationId xmlns:a16="http://schemas.microsoft.com/office/drawing/2014/main" id="{AB633D59-3377-450E-B078-56A6C974C66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633370">
            <a:off x="7015339" y="1179826"/>
            <a:ext cx="2331680" cy="5016053"/>
          </a:xfrm>
          <a:prstGeom prst="rect">
            <a:avLst/>
          </a:prstGeom>
        </p:spPr>
      </p:pic>
      <p:sp>
        <p:nvSpPr>
          <p:cNvPr id="6" name="コンテンツ プレースホルダー 2">
            <a:extLst>
              <a:ext uri="{FF2B5EF4-FFF2-40B4-BE49-F238E27FC236}">
                <a16:creationId xmlns:a16="http://schemas.microsoft.com/office/drawing/2014/main" id="{5164F4E5-6578-4153-9D57-96657B8607A1}"/>
              </a:ext>
            </a:extLst>
          </p:cNvPr>
          <p:cNvSpPr txBox="1">
            <a:spLocks/>
          </p:cNvSpPr>
          <p:nvPr/>
        </p:nvSpPr>
        <p:spPr>
          <a:xfrm>
            <a:off x="132677" y="1914742"/>
            <a:ext cx="7050794" cy="42275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endParaRPr lang="en-US" altLang="ja-JP" sz="3600" dirty="0"/>
          </a:p>
          <a:p>
            <a:r>
              <a:rPr lang="ja-JP" altLang="ja-JP" sz="3600" dirty="0"/>
              <a:t>政治に関係あると思うワード</a:t>
            </a:r>
            <a:r>
              <a:rPr lang="ja-JP" altLang="en-US" sz="3600" dirty="0"/>
              <a:t>を</a:t>
            </a:r>
            <a:r>
              <a:rPr lang="ja-JP" altLang="en-US" sz="7200" b="1" dirty="0">
                <a:solidFill>
                  <a:srgbClr val="FF6600"/>
                </a:solidFill>
              </a:rPr>
              <a:t>色ペン</a:t>
            </a:r>
            <a:r>
              <a:rPr lang="ja-JP" altLang="en-US" sz="3600" dirty="0"/>
              <a:t>で丸をつけよう！</a:t>
            </a:r>
            <a:endParaRPr lang="en-US" altLang="ja-JP" sz="3600" dirty="0"/>
          </a:p>
          <a:p>
            <a:endParaRPr lang="en-US" altLang="ja-JP" sz="3600" dirty="0"/>
          </a:p>
          <a:p>
            <a:r>
              <a:rPr lang="ja-JP" altLang="en-US" sz="3600" dirty="0"/>
              <a:t>１回目との違いはあるかな？</a:t>
            </a:r>
            <a:endParaRPr lang="ja-JP" altLang="ja-JP" sz="3600" dirty="0"/>
          </a:p>
          <a:p>
            <a:pPr marL="0" indent="0">
              <a:buNone/>
            </a:pPr>
            <a:endParaRPr lang="ja-JP" altLang="en-US" dirty="0"/>
          </a:p>
        </p:txBody>
      </p:sp>
    </p:spTree>
    <p:extLst>
      <p:ext uri="{BB962C8B-B14F-4D97-AF65-F5344CB8AC3E}">
        <p14:creationId xmlns:p14="http://schemas.microsoft.com/office/powerpoint/2010/main" val="54649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5551B1-A29B-4A31-9D1D-054433895755}"/>
              </a:ext>
            </a:extLst>
          </p:cNvPr>
          <p:cNvSpPr>
            <a:spLocks noGrp="1"/>
          </p:cNvSpPr>
          <p:nvPr>
            <p:ph type="title"/>
          </p:nvPr>
        </p:nvSpPr>
        <p:spPr>
          <a:xfrm>
            <a:off x="469865" y="578863"/>
            <a:ext cx="8596668" cy="858051"/>
          </a:xfrm>
        </p:spPr>
        <p:txBody>
          <a:bodyPr>
            <a:normAutofit/>
          </a:bodyPr>
          <a:lstStyle/>
          <a:p>
            <a:r>
              <a:rPr lang="ja-JP" altLang="en-US" sz="4400" b="1" dirty="0"/>
              <a:t>今日のまとめ</a:t>
            </a:r>
          </a:p>
        </p:txBody>
      </p:sp>
      <p:sp>
        <p:nvSpPr>
          <p:cNvPr id="3" name="コンテンツ プレースホルダー 2">
            <a:extLst>
              <a:ext uri="{FF2B5EF4-FFF2-40B4-BE49-F238E27FC236}">
                <a16:creationId xmlns:a16="http://schemas.microsoft.com/office/drawing/2014/main" id="{5A3EE029-B79F-4D44-8E4E-D7E36F3AF97A}"/>
              </a:ext>
            </a:extLst>
          </p:cNvPr>
          <p:cNvSpPr>
            <a:spLocks noGrp="1"/>
          </p:cNvSpPr>
          <p:nvPr>
            <p:ph idx="1"/>
          </p:nvPr>
        </p:nvSpPr>
        <p:spPr>
          <a:xfrm>
            <a:off x="585125" y="1807124"/>
            <a:ext cx="9449676" cy="3880773"/>
          </a:xfrm>
        </p:spPr>
        <p:txBody>
          <a:bodyPr>
            <a:normAutofit fontScale="92500"/>
          </a:bodyPr>
          <a:lstStyle/>
          <a:p>
            <a:r>
              <a:rPr lang="ja-JP" altLang="en-US" sz="3200" dirty="0"/>
              <a:t>メディアが発信している情報を鵜呑みにしない。</a:t>
            </a:r>
            <a:endParaRPr lang="en-US" altLang="ja-JP" sz="3200" dirty="0"/>
          </a:p>
          <a:p>
            <a:pPr marL="0" indent="0">
              <a:buNone/>
            </a:pPr>
            <a:endParaRPr lang="en-US" altLang="ja-JP" sz="3200" dirty="0"/>
          </a:p>
          <a:p>
            <a:r>
              <a:rPr lang="ja-JP" altLang="en-US" sz="3200" dirty="0"/>
              <a:t>様々な情報を集め、判断する。</a:t>
            </a:r>
            <a:endParaRPr lang="en-US" altLang="ja-JP" sz="3200" dirty="0"/>
          </a:p>
          <a:p>
            <a:pPr marL="0" indent="0">
              <a:buNone/>
            </a:pPr>
            <a:endParaRPr lang="en-US" altLang="ja-JP" sz="3200" dirty="0"/>
          </a:p>
          <a:p>
            <a:r>
              <a:rPr lang="ja-JP" altLang="en-US" sz="3200" dirty="0"/>
              <a:t>「政治」は、身の回りの生活に繋がる。</a:t>
            </a:r>
            <a:endParaRPr lang="en-US" altLang="ja-JP" sz="3200" dirty="0"/>
          </a:p>
          <a:p>
            <a:pPr marL="0" indent="0">
              <a:buNone/>
            </a:pPr>
            <a:r>
              <a:rPr lang="ja-JP" altLang="en-US" sz="3200" dirty="0"/>
              <a:t>　　　　　</a:t>
            </a:r>
            <a:r>
              <a:rPr lang="ja-JP" altLang="en-US" sz="4000" b="1" dirty="0">
                <a:solidFill>
                  <a:srgbClr val="92D050"/>
                </a:solidFill>
              </a:rPr>
              <a:t>身近な存在</a:t>
            </a:r>
            <a:endParaRPr lang="ja-JP" altLang="en-US" sz="3200" b="1" dirty="0"/>
          </a:p>
        </p:txBody>
      </p:sp>
    </p:spTree>
    <p:extLst>
      <p:ext uri="{BB962C8B-B14F-4D97-AF65-F5344CB8AC3E}">
        <p14:creationId xmlns:p14="http://schemas.microsoft.com/office/powerpoint/2010/main" val="2727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anim calcmode="lin" valueType="num">
                                      <p:cBhvr>
                                        <p:cTn id="2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4B7D25-7E65-47F5-83B4-47401FF5155D}"/>
              </a:ext>
            </a:extLst>
          </p:cNvPr>
          <p:cNvSpPr>
            <a:spLocks noGrp="1"/>
          </p:cNvSpPr>
          <p:nvPr>
            <p:ph type="title"/>
          </p:nvPr>
        </p:nvSpPr>
        <p:spPr>
          <a:xfrm>
            <a:off x="677334" y="609600"/>
            <a:ext cx="9299786" cy="1320800"/>
          </a:xfrm>
        </p:spPr>
        <p:txBody>
          <a:bodyPr>
            <a:normAutofit/>
          </a:bodyPr>
          <a:lstStyle/>
          <a:p>
            <a:r>
              <a:rPr lang="en-US" altLang="ja-JP" sz="4400" dirty="0">
                <a:solidFill>
                  <a:schemeClr val="tx1"/>
                </a:solidFill>
              </a:rPr>
              <a:t>【</a:t>
            </a:r>
            <a:r>
              <a:rPr lang="ja-JP" altLang="en-US" sz="4400" dirty="0">
                <a:solidFill>
                  <a:schemeClr val="tx1"/>
                </a:solidFill>
              </a:rPr>
              <a:t>　所属団体名　</a:t>
            </a:r>
            <a:r>
              <a:rPr lang="en-US" altLang="ja-JP" sz="4400" dirty="0">
                <a:solidFill>
                  <a:schemeClr val="tx1"/>
                </a:solidFill>
              </a:rPr>
              <a:t>】</a:t>
            </a:r>
            <a:r>
              <a:rPr lang="ja-JP" altLang="en-US" sz="4400" dirty="0">
                <a:solidFill>
                  <a:schemeClr val="tx1"/>
                </a:solidFill>
              </a:rPr>
              <a:t>とは？</a:t>
            </a:r>
          </a:p>
        </p:txBody>
      </p:sp>
      <p:sp>
        <p:nvSpPr>
          <p:cNvPr id="3" name="コンテンツ プレースホルダー 2">
            <a:extLst>
              <a:ext uri="{FF2B5EF4-FFF2-40B4-BE49-F238E27FC236}">
                <a16:creationId xmlns:a16="http://schemas.microsoft.com/office/drawing/2014/main" id="{130BE344-F645-4884-B3DD-E39C784D5F57}"/>
              </a:ext>
            </a:extLst>
          </p:cNvPr>
          <p:cNvSpPr>
            <a:spLocks noGrp="1"/>
          </p:cNvSpPr>
          <p:nvPr>
            <p:ph idx="1"/>
          </p:nvPr>
        </p:nvSpPr>
        <p:spPr>
          <a:xfrm>
            <a:off x="677334" y="1930401"/>
            <a:ext cx="10051626" cy="4110962"/>
          </a:xfrm>
        </p:spPr>
        <p:txBody>
          <a:bodyPr>
            <a:normAutofit/>
          </a:bodyPr>
          <a:lstStyle/>
          <a:p>
            <a:r>
              <a:rPr lang="ja-JP" altLang="en-US" sz="3600" dirty="0"/>
              <a:t>〇〇にある選挙啓発を行う学生グループです</a:t>
            </a:r>
          </a:p>
          <a:p>
            <a:r>
              <a:rPr lang="ja-JP" altLang="en-US" sz="3600" dirty="0"/>
              <a:t>こんな活動をやってます</a:t>
            </a:r>
          </a:p>
          <a:p>
            <a:pPr marL="0" indent="0">
              <a:buNone/>
            </a:pPr>
            <a:r>
              <a:rPr lang="ja-JP" altLang="en-US" sz="3600" dirty="0"/>
              <a:t>　・○○○○　</a:t>
            </a:r>
          </a:p>
          <a:p>
            <a:pPr marL="0" indent="0">
              <a:buNone/>
            </a:pPr>
            <a:r>
              <a:rPr lang="ja-JP" altLang="en-US" sz="3600" dirty="0"/>
              <a:t>　・○○○○</a:t>
            </a:r>
          </a:p>
          <a:p>
            <a:pPr marL="0" indent="0">
              <a:buNone/>
            </a:pPr>
            <a:r>
              <a:rPr lang="ja-JP" altLang="en-US" sz="3600" dirty="0"/>
              <a:t>　・○○○○</a:t>
            </a:r>
          </a:p>
        </p:txBody>
      </p:sp>
    </p:spTree>
    <p:extLst>
      <p:ext uri="{BB962C8B-B14F-4D97-AF65-F5344CB8AC3E}">
        <p14:creationId xmlns:p14="http://schemas.microsoft.com/office/powerpoint/2010/main" val="3012711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6E4DD4A-9149-437C-AA0B-7C1580A2E693}"/>
              </a:ext>
            </a:extLst>
          </p:cNvPr>
          <p:cNvSpPr/>
          <p:nvPr/>
        </p:nvSpPr>
        <p:spPr>
          <a:xfrm>
            <a:off x="882754" y="1376833"/>
            <a:ext cx="7802136" cy="1754326"/>
          </a:xfrm>
          <a:prstGeom prst="rect">
            <a:avLst/>
          </a:prstGeom>
          <a:noFill/>
        </p:spPr>
        <p:txBody>
          <a:bodyPr wrap="none" lIns="91440" tIns="45720" rIns="91440" bIns="45720">
            <a:spAutoFit/>
          </a:bodyPr>
          <a:lstStyle/>
          <a:p>
            <a:pPr algn="ctr"/>
            <a:r>
              <a:rPr lang="ja-JP" alt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ありがとうございました</a:t>
            </a:r>
            <a:endParaRPr lang="en-US" altLang="ja-JP"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ja-JP" alt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8" name="図 7">
            <a:extLst>
              <a:ext uri="{FF2B5EF4-FFF2-40B4-BE49-F238E27FC236}">
                <a16:creationId xmlns:a16="http://schemas.microsoft.com/office/drawing/2014/main" id="{E63EAF2A-E408-4D6D-8FC5-FB9655FE6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53" y="2910900"/>
            <a:ext cx="8158185" cy="3180354"/>
          </a:xfrm>
          <a:prstGeom prst="rect">
            <a:avLst/>
          </a:prstGeom>
        </p:spPr>
      </p:pic>
    </p:spTree>
    <p:extLst>
      <p:ext uri="{BB962C8B-B14F-4D97-AF65-F5344CB8AC3E}">
        <p14:creationId xmlns:p14="http://schemas.microsoft.com/office/powerpoint/2010/main" val="420610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0706" y="290944"/>
            <a:ext cx="7220912" cy="1320471"/>
          </a:xfrm>
        </p:spPr>
        <p:txBody>
          <a:bodyPr>
            <a:normAutofit/>
          </a:bodyPr>
          <a:lstStyle/>
          <a:p>
            <a:r>
              <a:rPr lang="ja-JP" altLang="en-US" sz="6600" b="1" dirty="0">
                <a:solidFill>
                  <a:srgbClr val="3366FF"/>
                </a:solidFill>
              </a:rPr>
              <a:t>自己紹介タイム</a:t>
            </a:r>
          </a:p>
        </p:txBody>
      </p:sp>
      <p:sp>
        <p:nvSpPr>
          <p:cNvPr id="3" name="コンテンツ プレースホルダー 2"/>
          <p:cNvSpPr>
            <a:spLocks noGrp="1"/>
          </p:cNvSpPr>
          <p:nvPr>
            <p:ph idx="1"/>
          </p:nvPr>
        </p:nvSpPr>
        <p:spPr>
          <a:xfrm>
            <a:off x="1151176" y="1611416"/>
            <a:ext cx="9443969" cy="4752230"/>
          </a:xfrm>
        </p:spPr>
        <p:txBody>
          <a:bodyPr>
            <a:normAutofit/>
          </a:bodyPr>
          <a:lstStyle/>
          <a:p>
            <a:r>
              <a:rPr lang="zh-CN" altLang="en-US" sz="4800" dirty="0">
                <a:latin typeface="Meiryo UI" panose="020B0604030504040204" pitchFamily="50" charset="-128"/>
                <a:ea typeface="Meiryo UI" panose="020B0604030504040204" pitchFamily="50" charset="-128"/>
              </a:rPr>
              <a:t>○○ ○○（○○大学）</a:t>
            </a:r>
          </a:p>
          <a:p>
            <a:r>
              <a:rPr lang="zh-CN" altLang="en-US" sz="4800" dirty="0">
                <a:latin typeface="Meiryo UI" panose="020B0604030504040204" pitchFamily="50" charset="-128"/>
                <a:ea typeface="Meiryo UI" panose="020B0604030504040204" pitchFamily="50" charset="-128"/>
              </a:rPr>
              <a:t>○○ ○○（○○大学）</a:t>
            </a:r>
          </a:p>
          <a:p>
            <a:r>
              <a:rPr lang="zh-CN" altLang="en-US" sz="4800" dirty="0">
                <a:latin typeface="Meiryo UI" panose="020B0604030504040204" pitchFamily="50" charset="-128"/>
                <a:ea typeface="Meiryo UI" panose="020B0604030504040204" pitchFamily="50" charset="-128"/>
              </a:rPr>
              <a:t>○○ ○○（○○大学）</a:t>
            </a:r>
          </a:p>
          <a:p>
            <a:r>
              <a:rPr lang="zh-CN" altLang="en-US" sz="4800" dirty="0">
                <a:latin typeface="Meiryo UI" panose="020B0604030504040204" pitchFamily="50" charset="-128"/>
                <a:ea typeface="Meiryo UI" panose="020B0604030504040204" pitchFamily="50" charset="-128"/>
              </a:rPr>
              <a:t>○○ ○○（○○大学）</a:t>
            </a:r>
          </a:p>
          <a:p>
            <a:r>
              <a:rPr lang="zh-CN" altLang="en-US" sz="4800" dirty="0">
                <a:latin typeface="Meiryo UI" panose="020B0604030504040204" pitchFamily="50" charset="-128"/>
                <a:ea typeface="Meiryo UI" panose="020B0604030504040204" pitchFamily="50" charset="-128"/>
              </a:rPr>
              <a:t>○○ ○○（○○大学）</a:t>
            </a:r>
          </a:p>
        </p:txBody>
      </p:sp>
    </p:spTree>
    <p:extLst>
      <p:ext uri="{BB962C8B-B14F-4D97-AF65-F5344CB8AC3E}">
        <p14:creationId xmlns:p14="http://schemas.microsoft.com/office/powerpoint/2010/main" val="297900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48653" y="1521322"/>
            <a:ext cx="8543761" cy="4950052"/>
          </a:xfrm>
        </p:spPr>
        <p:txBody>
          <a:bodyPr>
            <a:normAutofit/>
          </a:bodyPr>
          <a:lstStyle/>
          <a:p>
            <a:pPr marL="0" indent="0">
              <a:buNone/>
            </a:pPr>
            <a:endParaRPr lang="en-US" altLang="ja-JP" sz="2400" dirty="0">
              <a:solidFill>
                <a:srgbClr val="000000"/>
              </a:solidFill>
              <a:latin typeface="HG丸ｺﾞｼｯｸM-PRO"/>
              <a:ea typeface="HG丸ｺﾞｼｯｸM-PRO"/>
              <a:cs typeface="HG丸ｺﾞｼｯｸM-PRO"/>
            </a:endParaRPr>
          </a:p>
          <a:p>
            <a:pPr marL="0" indent="0">
              <a:buNone/>
            </a:pPr>
            <a:r>
              <a:rPr lang="ja-JP" altLang="en-US" sz="2400" dirty="0">
                <a:solidFill>
                  <a:srgbClr val="000000"/>
                </a:solidFill>
                <a:latin typeface="HG丸ｺﾞｼｯｸM-PRO"/>
                <a:ea typeface="HG丸ｺﾞｼｯｸM-PRO"/>
                <a:cs typeface="HG丸ｺﾞｼｯｸM-PRO"/>
              </a:rPr>
              <a:t>全体：</a:t>
            </a:r>
            <a:r>
              <a:rPr lang="en-US" altLang="ja-JP" sz="2400" dirty="0">
                <a:solidFill>
                  <a:srgbClr val="000000"/>
                </a:solidFill>
                <a:latin typeface="HG丸ｺﾞｼｯｸM-PRO"/>
                <a:ea typeface="HG丸ｺﾞｼｯｸM-PRO"/>
                <a:cs typeface="HG丸ｺﾞｼｯｸM-PRO"/>
              </a:rPr>
              <a:t>54.70%</a:t>
            </a:r>
          </a:p>
          <a:p>
            <a:pPr marL="0" indent="0">
              <a:buNone/>
            </a:pPr>
            <a:r>
              <a:rPr lang="ja-JP" altLang="en-US" sz="2400" dirty="0">
                <a:solidFill>
                  <a:srgbClr val="000000"/>
                </a:solidFill>
                <a:latin typeface="HG丸ｺﾞｼｯｸM-PRO"/>
                <a:ea typeface="HG丸ｺﾞｼｯｸM-PRO"/>
                <a:cs typeface="HG丸ｺﾞｼｯｸM-PRO"/>
              </a:rPr>
              <a:t>一番高い</a:t>
            </a:r>
            <a:r>
              <a:rPr lang="en-US" altLang="ja-JP" sz="2400" dirty="0">
                <a:solidFill>
                  <a:srgbClr val="000000"/>
                </a:solidFill>
                <a:latin typeface="HG丸ｺﾞｼｯｸM-PRO"/>
                <a:ea typeface="HG丸ｺﾞｼｯｸM-PRO"/>
                <a:cs typeface="HG丸ｺﾞｼｯｸM-PRO"/>
              </a:rPr>
              <a:t>60</a:t>
            </a:r>
            <a:r>
              <a:rPr lang="ja-JP" altLang="en-US" sz="2400" dirty="0">
                <a:solidFill>
                  <a:srgbClr val="000000"/>
                </a:solidFill>
                <a:latin typeface="HG丸ｺﾞｼｯｸM-PRO"/>
                <a:ea typeface="HG丸ｺﾞｼｯｸM-PRO"/>
                <a:cs typeface="HG丸ｺﾞｼｯｸM-PRO"/>
              </a:rPr>
              <a:t>代と一番低い</a:t>
            </a:r>
            <a:r>
              <a:rPr lang="en-US" altLang="ja-JP" sz="2400" dirty="0">
                <a:solidFill>
                  <a:srgbClr val="000000"/>
                </a:solidFill>
                <a:latin typeface="HG丸ｺﾞｼｯｸM-PRO"/>
                <a:ea typeface="HG丸ｺﾞｼｯｸM-PRO"/>
                <a:cs typeface="HG丸ｺﾞｼｯｸM-PRO"/>
              </a:rPr>
              <a:t>20</a:t>
            </a:r>
            <a:r>
              <a:rPr lang="ja-JP" altLang="en-US" sz="2400" dirty="0">
                <a:solidFill>
                  <a:srgbClr val="000000"/>
                </a:solidFill>
                <a:latin typeface="HG丸ｺﾞｼｯｸM-PRO"/>
                <a:ea typeface="HG丸ｺﾞｼｯｸM-PRO"/>
                <a:cs typeface="HG丸ｺﾞｼｯｸM-PRO"/>
              </a:rPr>
              <a:t>代の</a:t>
            </a:r>
            <a:endParaRPr lang="en-US" altLang="ja-JP" sz="2400" dirty="0">
              <a:solidFill>
                <a:srgbClr val="000000"/>
              </a:solidFill>
              <a:latin typeface="HG丸ｺﾞｼｯｸM-PRO"/>
              <a:ea typeface="HG丸ｺﾞｼｯｸM-PRO"/>
              <a:cs typeface="HG丸ｺﾞｼｯｸM-PRO"/>
            </a:endParaRPr>
          </a:p>
          <a:p>
            <a:pPr marL="0" indent="0">
              <a:buNone/>
            </a:pPr>
            <a:r>
              <a:rPr lang="ja-JP" altLang="en-US" sz="2400" dirty="0">
                <a:solidFill>
                  <a:srgbClr val="000000"/>
                </a:solidFill>
                <a:latin typeface="HG丸ｺﾞｼｯｸM-PRO"/>
                <a:ea typeface="HG丸ｺﾞｼｯｸM-PRO"/>
                <a:cs typeface="HG丸ｺﾞｼｯｸM-PRO"/>
              </a:rPr>
              <a:t>投票率の差は、</a:t>
            </a:r>
            <a:r>
              <a:rPr lang="ja-JP" altLang="en-US" sz="3200" b="1" dirty="0">
                <a:solidFill>
                  <a:srgbClr val="FF0000"/>
                </a:solidFill>
                <a:latin typeface="HG丸ｺﾞｼｯｸM-PRO"/>
                <a:ea typeface="HG丸ｺﾞｼｯｸM-PRO"/>
                <a:cs typeface="HG丸ｺﾞｼｯｸM-PRO"/>
              </a:rPr>
              <a:t>なんと</a:t>
            </a:r>
            <a:r>
              <a:rPr lang="en-US" altLang="ja-JP" sz="3200" b="1" dirty="0">
                <a:solidFill>
                  <a:srgbClr val="FF0000"/>
                </a:solidFill>
                <a:latin typeface="HG丸ｺﾞｼｯｸM-PRO"/>
                <a:ea typeface="HG丸ｺﾞｼｯｸM-PRO"/>
                <a:cs typeface="HG丸ｺﾞｼｯｸM-PRO"/>
              </a:rPr>
              <a:t>34.47%</a:t>
            </a:r>
          </a:p>
          <a:p>
            <a:pPr marL="0" indent="0">
              <a:buNone/>
            </a:pPr>
            <a:endParaRPr lang="en-US" altLang="ja-JP" sz="2400" dirty="0">
              <a:solidFill>
                <a:srgbClr val="000000"/>
              </a:solidFill>
              <a:latin typeface="HG丸ｺﾞｼｯｸM-PRO"/>
              <a:ea typeface="HG丸ｺﾞｼｯｸM-PRO"/>
              <a:cs typeface="HG丸ｺﾞｼｯｸM-PRO"/>
            </a:endParaRPr>
          </a:p>
          <a:p>
            <a:pPr marL="0" indent="0">
              <a:buNone/>
            </a:pPr>
            <a:endParaRPr lang="en-US" altLang="ja-JP" sz="2800" dirty="0">
              <a:latin typeface="HG丸ｺﾞｼｯｸM-PRO"/>
              <a:ea typeface="HG丸ｺﾞｼｯｸM-PRO"/>
              <a:cs typeface="HG丸ｺﾞｼｯｸM-PRO"/>
            </a:endParaRPr>
          </a:p>
          <a:p>
            <a:pPr marL="0" indent="0">
              <a:buNone/>
            </a:pPr>
            <a:endParaRPr lang="en-US" altLang="ja-JP" sz="2800" dirty="0">
              <a:latin typeface="HG丸ｺﾞｼｯｸM-PRO"/>
              <a:ea typeface="HG丸ｺﾞｼｯｸM-PRO"/>
              <a:cs typeface="HG丸ｺﾞｼｯｸM-PRO"/>
            </a:endParaRPr>
          </a:p>
          <a:p>
            <a:pPr marL="0" indent="0">
              <a:buNone/>
            </a:pPr>
            <a:endParaRPr lang="en-US" altLang="ja-JP" sz="2800" dirty="0">
              <a:latin typeface="HG丸ｺﾞｼｯｸM-PRO"/>
              <a:ea typeface="HG丸ｺﾞｼｯｸM-PRO"/>
              <a:cs typeface="HG丸ｺﾞｼｯｸM-PRO"/>
            </a:endParaRPr>
          </a:p>
        </p:txBody>
      </p:sp>
      <p:pic>
        <p:nvPicPr>
          <p:cNvPr id="6" name="図 5" descr="スクリーンショット 2018-01-17 11.23.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081" y="394739"/>
            <a:ext cx="6500921" cy="5914847"/>
          </a:xfrm>
          <a:prstGeom prst="rect">
            <a:avLst/>
          </a:prstGeom>
        </p:spPr>
      </p:pic>
      <p:sp>
        <p:nvSpPr>
          <p:cNvPr id="8" name="テキスト ボックス 7"/>
          <p:cNvSpPr txBox="1"/>
          <p:nvPr/>
        </p:nvSpPr>
        <p:spPr>
          <a:xfrm>
            <a:off x="8718725" y="6488668"/>
            <a:ext cx="3230234" cy="369332"/>
          </a:xfrm>
          <a:prstGeom prst="rect">
            <a:avLst/>
          </a:prstGeom>
          <a:noFill/>
        </p:spPr>
        <p:txBody>
          <a:bodyPr wrap="none" rtlCol="0">
            <a:spAutoFit/>
          </a:bodyPr>
          <a:lstStyle/>
          <a:p>
            <a:r>
              <a:rPr kumimoji="1" lang="ja-JP" altLang="en-US" dirty="0"/>
              <a:t>出典：明るい選挙推進協会</a:t>
            </a:r>
            <a:r>
              <a:rPr kumimoji="1" lang="en-US" altLang="ja-JP" dirty="0"/>
              <a:t>HP</a:t>
            </a:r>
          </a:p>
        </p:txBody>
      </p:sp>
    </p:spTree>
    <p:extLst>
      <p:ext uri="{BB962C8B-B14F-4D97-AF65-F5344CB8AC3E}">
        <p14:creationId xmlns:p14="http://schemas.microsoft.com/office/powerpoint/2010/main" val="226939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0FC277-CFCC-4731-A455-010F507EB623}"/>
              </a:ext>
            </a:extLst>
          </p:cNvPr>
          <p:cNvSpPr>
            <a:spLocks noGrp="1"/>
          </p:cNvSpPr>
          <p:nvPr>
            <p:ph type="title"/>
          </p:nvPr>
        </p:nvSpPr>
        <p:spPr>
          <a:xfrm>
            <a:off x="414919" y="591531"/>
            <a:ext cx="8596668" cy="1320800"/>
          </a:xfrm>
        </p:spPr>
        <p:txBody>
          <a:bodyPr>
            <a:normAutofit fontScale="90000"/>
          </a:bodyPr>
          <a:lstStyle/>
          <a:p>
            <a:r>
              <a:rPr lang="en-US" altLang="ja-JP" sz="4400" b="1" dirty="0">
                <a:latin typeface="+mn-ea"/>
              </a:rPr>
              <a:t>Step</a:t>
            </a:r>
            <a:r>
              <a:rPr lang="ja-JP" altLang="en-US" sz="4400" b="1" dirty="0">
                <a:latin typeface="+mn-ea"/>
              </a:rPr>
              <a:t>①</a:t>
            </a:r>
            <a:br>
              <a:rPr lang="en-US" altLang="ja-JP" sz="4400" b="1" dirty="0">
                <a:solidFill>
                  <a:srgbClr val="5FCBEF"/>
                </a:solidFill>
                <a:latin typeface="+mn-ea"/>
                <a:ea typeface="+mn-ea"/>
              </a:rPr>
            </a:br>
            <a:r>
              <a:rPr lang="en-US" altLang="ja-JP" sz="4400" b="1" dirty="0">
                <a:solidFill>
                  <a:srgbClr val="5FCBEF"/>
                </a:solidFill>
                <a:latin typeface="+mn-ea"/>
                <a:ea typeface="+mn-ea"/>
              </a:rPr>
              <a:t>Was </a:t>
            </a:r>
            <a:r>
              <a:rPr lang="en-US" altLang="ja-JP" sz="4400" b="1" dirty="0" err="1">
                <a:solidFill>
                  <a:srgbClr val="5FCBEF"/>
                </a:solidFill>
                <a:latin typeface="+mn-ea"/>
                <a:ea typeface="+mn-ea"/>
              </a:rPr>
              <a:t>ist</a:t>
            </a:r>
            <a:r>
              <a:rPr lang="en-US" altLang="ja-JP" sz="4400" b="1" dirty="0">
                <a:solidFill>
                  <a:srgbClr val="5FCBEF"/>
                </a:solidFill>
                <a:latin typeface="+mn-ea"/>
                <a:ea typeface="+mn-ea"/>
              </a:rPr>
              <a:t> </a:t>
            </a:r>
            <a:r>
              <a:rPr lang="en-US" altLang="ja-JP" sz="4400" b="1" dirty="0" err="1">
                <a:solidFill>
                  <a:srgbClr val="5FCBEF"/>
                </a:solidFill>
                <a:latin typeface="+mn-ea"/>
                <a:ea typeface="+mn-ea"/>
              </a:rPr>
              <a:t>politik</a:t>
            </a:r>
            <a:r>
              <a:rPr lang="en-US" altLang="ja-JP" sz="4400" b="1" dirty="0">
                <a:solidFill>
                  <a:srgbClr val="5FCBEF"/>
                </a:solidFill>
                <a:latin typeface="+mn-ea"/>
                <a:ea typeface="+mn-ea"/>
              </a:rPr>
              <a:t>?</a:t>
            </a:r>
            <a:endParaRPr lang="ja-JP" altLang="en-US" sz="4400" dirty="0">
              <a:latin typeface="+mn-ea"/>
              <a:ea typeface="+mn-ea"/>
            </a:endParaRPr>
          </a:p>
        </p:txBody>
      </p:sp>
      <p:sp>
        <p:nvSpPr>
          <p:cNvPr id="3" name="コンテンツ プレースホルダー 2">
            <a:extLst>
              <a:ext uri="{FF2B5EF4-FFF2-40B4-BE49-F238E27FC236}">
                <a16:creationId xmlns:a16="http://schemas.microsoft.com/office/drawing/2014/main" id="{5164F4E5-6578-4153-9D57-96657B8607A1}"/>
              </a:ext>
            </a:extLst>
          </p:cNvPr>
          <p:cNvSpPr>
            <a:spLocks noGrp="1"/>
          </p:cNvSpPr>
          <p:nvPr>
            <p:ph idx="1"/>
          </p:nvPr>
        </p:nvSpPr>
        <p:spPr>
          <a:xfrm>
            <a:off x="320149" y="1772980"/>
            <a:ext cx="6863321" cy="3880773"/>
          </a:xfrm>
        </p:spPr>
        <p:txBody>
          <a:bodyPr/>
          <a:lstStyle/>
          <a:p>
            <a:endParaRPr lang="en-US" altLang="ja-JP" sz="3600" dirty="0"/>
          </a:p>
          <a:p>
            <a:endParaRPr lang="en-US" altLang="ja-JP" sz="3600" dirty="0"/>
          </a:p>
          <a:p>
            <a:r>
              <a:rPr lang="ja-JP" altLang="ja-JP" sz="3600" dirty="0"/>
              <a:t>政治に関係あると思うワード</a:t>
            </a:r>
            <a:r>
              <a:rPr lang="ja-JP" altLang="en-US" sz="3600" dirty="0"/>
              <a:t>を</a:t>
            </a:r>
            <a:r>
              <a:rPr lang="ja-JP" altLang="en-US" sz="7200" b="1" dirty="0"/>
              <a:t>黒色</a:t>
            </a:r>
            <a:r>
              <a:rPr lang="ja-JP" altLang="en-US" sz="3600" dirty="0"/>
              <a:t>で丸をつけよう！</a:t>
            </a:r>
            <a:endParaRPr lang="ja-JP" altLang="ja-JP" sz="3600" dirty="0"/>
          </a:p>
          <a:p>
            <a:pPr marL="0" indent="0">
              <a:buNone/>
            </a:pPr>
            <a:endParaRPr kumimoji="1" lang="ja-JP" altLang="en-US" dirty="0"/>
          </a:p>
        </p:txBody>
      </p:sp>
      <p:pic>
        <p:nvPicPr>
          <p:cNvPr id="4" name="コンテンツ プレースホルダー 4">
            <a:extLst>
              <a:ext uri="{FF2B5EF4-FFF2-40B4-BE49-F238E27FC236}">
                <a16:creationId xmlns:a16="http://schemas.microsoft.com/office/drawing/2014/main" id="{AB633D59-3377-450E-B078-56A6C974C66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633370">
            <a:off x="6952891" y="1110554"/>
            <a:ext cx="2331680" cy="5016053"/>
          </a:xfrm>
          <a:prstGeom prst="rect">
            <a:avLst/>
          </a:prstGeom>
        </p:spPr>
      </p:pic>
    </p:spTree>
    <p:extLst>
      <p:ext uri="{BB962C8B-B14F-4D97-AF65-F5344CB8AC3E}">
        <p14:creationId xmlns:p14="http://schemas.microsoft.com/office/powerpoint/2010/main" val="2380359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48D74E-DCD5-43A5-AD38-287233B254DE}"/>
              </a:ext>
            </a:extLst>
          </p:cNvPr>
          <p:cNvSpPr>
            <a:spLocks noGrp="1"/>
          </p:cNvSpPr>
          <p:nvPr>
            <p:ph type="title"/>
          </p:nvPr>
        </p:nvSpPr>
        <p:spPr>
          <a:xfrm>
            <a:off x="207981" y="170156"/>
            <a:ext cx="8866236" cy="1550989"/>
          </a:xfrm>
        </p:spPr>
        <p:txBody>
          <a:bodyPr>
            <a:normAutofit/>
          </a:bodyPr>
          <a:lstStyle/>
          <a:p>
            <a:r>
              <a:rPr lang="en-US" altLang="ja-JP" sz="4400" b="1" dirty="0">
                <a:latin typeface="+mn-ea"/>
                <a:ea typeface="+mn-ea"/>
              </a:rPr>
              <a:t>Step</a:t>
            </a:r>
            <a:r>
              <a:rPr lang="ja-JP" altLang="en-US" sz="4400" b="1" dirty="0">
                <a:latin typeface="+mn-ea"/>
                <a:ea typeface="+mn-ea"/>
              </a:rPr>
              <a:t>②</a:t>
            </a:r>
            <a:br>
              <a:rPr lang="en-US" altLang="ja-JP" sz="4400" b="1" dirty="0">
                <a:latin typeface="+mn-ea"/>
                <a:ea typeface="+mn-ea"/>
              </a:rPr>
            </a:br>
            <a:r>
              <a:rPr lang="ja-JP" altLang="ja-JP" sz="4400" b="1" dirty="0">
                <a:latin typeface="+mn-ea"/>
                <a:ea typeface="+mn-ea"/>
              </a:rPr>
              <a:t>「メディアの種類を考えよう」</a:t>
            </a:r>
            <a:endParaRPr lang="ja-JP" altLang="en-US" sz="4400" b="1" dirty="0">
              <a:latin typeface="+mn-ea"/>
              <a:ea typeface="+mn-ea"/>
            </a:endParaRPr>
          </a:p>
        </p:txBody>
      </p:sp>
      <p:graphicFrame>
        <p:nvGraphicFramePr>
          <p:cNvPr id="4" name="コンテンツ プレースホルダー 3">
            <a:extLst>
              <a:ext uri="{FF2B5EF4-FFF2-40B4-BE49-F238E27FC236}">
                <a16:creationId xmlns:a16="http://schemas.microsoft.com/office/drawing/2014/main" id="{6D765860-CC44-4B6E-8024-D0AE60FCBAC5}"/>
              </a:ext>
            </a:extLst>
          </p:cNvPr>
          <p:cNvGraphicFramePr>
            <a:graphicFrameLocks noGrp="1"/>
          </p:cNvGraphicFramePr>
          <p:nvPr>
            <p:ph idx="1"/>
            <p:extLst>
              <p:ext uri="{D42A27DB-BD31-4B8C-83A1-F6EECF244321}">
                <p14:modId xmlns:p14="http://schemas.microsoft.com/office/powerpoint/2010/main" val="3220457631"/>
              </p:ext>
            </p:extLst>
          </p:nvPr>
        </p:nvGraphicFramePr>
        <p:xfrm>
          <a:off x="710717" y="1633149"/>
          <a:ext cx="8260334" cy="5054695"/>
        </p:xfrm>
        <a:graphic>
          <a:graphicData uri="http://schemas.openxmlformats.org/drawingml/2006/table">
            <a:tbl>
              <a:tblPr firstRow="1" firstCol="1" bandRow="1"/>
              <a:tblGrid>
                <a:gridCol w="2253114">
                  <a:extLst>
                    <a:ext uri="{9D8B030D-6E8A-4147-A177-3AD203B41FA5}">
                      <a16:colId xmlns:a16="http://schemas.microsoft.com/office/drawing/2014/main" val="1126088017"/>
                    </a:ext>
                  </a:extLst>
                </a:gridCol>
                <a:gridCol w="2989017">
                  <a:extLst>
                    <a:ext uri="{9D8B030D-6E8A-4147-A177-3AD203B41FA5}">
                      <a16:colId xmlns:a16="http://schemas.microsoft.com/office/drawing/2014/main" val="125278746"/>
                    </a:ext>
                  </a:extLst>
                </a:gridCol>
                <a:gridCol w="3018203">
                  <a:extLst>
                    <a:ext uri="{9D8B030D-6E8A-4147-A177-3AD203B41FA5}">
                      <a16:colId xmlns:a16="http://schemas.microsoft.com/office/drawing/2014/main" val="2957117977"/>
                    </a:ext>
                  </a:extLst>
                </a:gridCol>
              </a:tblGrid>
              <a:tr h="744323">
                <a:tc>
                  <a:txBody>
                    <a:bodyPr/>
                    <a:lstStyle/>
                    <a:p>
                      <a:pPr algn="ctr">
                        <a:spcAft>
                          <a:spcPts val="0"/>
                        </a:spcAft>
                      </a:pPr>
                      <a:r>
                        <a:rPr lang="ja-JP" sz="2800" b="1" kern="100" dirty="0">
                          <a:effectLst/>
                          <a:latin typeface="Century" panose="02040604050505020304" pitchFamily="18" charset="0"/>
                          <a:ea typeface="HGP創英角ﾎﾟｯﾌﾟ体" panose="040B0A00000000000000" pitchFamily="50" charset="-128"/>
                          <a:cs typeface="Times New Roman" panose="02020603050405020304" pitchFamily="18" charset="0"/>
                        </a:rPr>
                        <a:t>メディア名</a:t>
                      </a:r>
                      <a:endParaRPr lang="ja-JP" sz="36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800" b="1" kern="100" dirty="0">
                          <a:effectLst/>
                          <a:latin typeface="Century" panose="02040604050505020304" pitchFamily="18" charset="0"/>
                          <a:ea typeface="HGP創英角ﾎﾟｯﾌﾟ体" panose="040B0A00000000000000" pitchFamily="50" charset="-128"/>
                          <a:cs typeface="Times New Roman" panose="02020603050405020304" pitchFamily="18" charset="0"/>
                        </a:rPr>
                        <a:t>メリット</a:t>
                      </a:r>
                      <a:endParaRPr lang="ja-JP" sz="36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800" b="1" kern="100" dirty="0">
                          <a:effectLst/>
                          <a:latin typeface="Century" panose="02040604050505020304" pitchFamily="18" charset="0"/>
                          <a:ea typeface="HGP創英角ﾎﾟｯﾌﾟ体" panose="040B0A00000000000000" pitchFamily="50" charset="-128"/>
                          <a:cs typeface="Times New Roman" panose="02020603050405020304" pitchFamily="18" charset="0"/>
                        </a:rPr>
                        <a:t>デメリット</a:t>
                      </a:r>
                      <a:endParaRPr lang="ja-JP" sz="36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622583"/>
                  </a:ext>
                </a:extLst>
              </a:tr>
              <a:tr h="4310372">
                <a:tc>
                  <a:txBody>
                    <a:bodyPr/>
                    <a:lstStyle/>
                    <a:p>
                      <a:pPr algn="just">
                        <a:spcAft>
                          <a:spcPts val="0"/>
                        </a:spcAft>
                      </a:pPr>
                      <a:r>
                        <a:rPr lang="en-US" sz="1050" kern="100" dirty="0">
                          <a:effectLst/>
                          <a:latin typeface="HGP創英角ﾎﾟｯﾌﾟ体" panose="040B0A00000000000000" pitchFamily="50" charset="-128"/>
                          <a:ea typeface="ＭＳ 明朝" panose="02020609040205080304" pitchFamily="17" charset="-128"/>
                          <a:cs typeface="Times New Roman" panose="02020603050405020304" pitchFamily="18" charset="0"/>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a:effectLst/>
                          <a:latin typeface="HGP創英角ﾎﾟｯﾌﾟ体" panose="040B0A00000000000000" pitchFamily="50" charset="-128"/>
                          <a:ea typeface="ＭＳ 明朝" panose="02020609040205080304" pitchFamily="17" charset="-128"/>
                          <a:cs typeface="Times New Roman" panose="02020603050405020304" pitchFamily="18" charset="0"/>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095257"/>
                  </a:ext>
                </a:extLst>
              </a:tr>
            </a:tbl>
          </a:graphicData>
        </a:graphic>
      </p:graphicFrame>
      <p:sp>
        <p:nvSpPr>
          <p:cNvPr id="3" name="テキスト ボックス 2">
            <a:extLst>
              <a:ext uri="{FF2B5EF4-FFF2-40B4-BE49-F238E27FC236}">
                <a16:creationId xmlns:a16="http://schemas.microsoft.com/office/drawing/2014/main" id="{0D5AE4EE-D367-48FF-B4C6-A6D68B3D1269}"/>
              </a:ext>
            </a:extLst>
          </p:cNvPr>
          <p:cNvSpPr txBox="1"/>
          <p:nvPr/>
        </p:nvSpPr>
        <p:spPr>
          <a:xfrm>
            <a:off x="807258" y="2493819"/>
            <a:ext cx="2128059" cy="3962623"/>
          </a:xfrm>
          <a:prstGeom prst="rect">
            <a:avLst/>
          </a:prstGeom>
          <a:noFill/>
        </p:spPr>
        <p:txBody>
          <a:bodyPr wrap="square" rtlCol="0">
            <a:spAutoFit/>
          </a:bodyPr>
          <a:lstStyle/>
          <a:p>
            <a:r>
              <a:rPr kumimoji="1" lang="ja-JP" altLang="en-US" sz="2000" dirty="0"/>
              <a:t>書籍</a:t>
            </a:r>
            <a:endParaRPr kumimoji="1" lang="en-US" altLang="ja-JP" sz="2000" dirty="0"/>
          </a:p>
          <a:p>
            <a:endParaRPr kumimoji="1" lang="en-US" altLang="ja-JP" sz="2000" dirty="0"/>
          </a:p>
          <a:p>
            <a:endParaRPr kumimoji="1" lang="en-US" altLang="ja-JP" sz="2000" dirty="0"/>
          </a:p>
          <a:p>
            <a:r>
              <a:rPr kumimoji="1" lang="ja-JP" altLang="en-US" sz="2000" dirty="0"/>
              <a:t>新聞</a:t>
            </a:r>
            <a:endParaRPr kumimoji="1" lang="en-US" altLang="ja-JP" sz="2000" dirty="0"/>
          </a:p>
          <a:p>
            <a:endParaRPr kumimoji="1" lang="en-US" altLang="ja-JP" sz="2000" dirty="0"/>
          </a:p>
          <a:p>
            <a:endParaRPr kumimoji="1" lang="en-US" altLang="ja-JP" sz="2000" dirty="0"/>
          </a:p>
          <a:p>
            <a:r>
              <a:rPr kumimoji="1" lang="ja-JP" altLang="en-US" sz="2000" dirty="0"/>
              <a:t>テレビ</a:t>
            </a:r>
            <a:endParaRPr kumimoji="1" lang="en-US" altLang="ja-JP" sz="2000" dirty="0"/>
          </a:p>
          <a:p>
            <a:endParaRPr kumimoji="1" lang="en-US" altLang="ja-JP" sz="2000" dirty="0"/>
          </a:p>
          <a:p>
            <a:r>
              <a:rPr kumimoji="1" lang="en-US" altLang="ja-JP" sz="2000" dirty="0"/>
              <a:t>SNS</a:t>
            </a:r>
          </a:p>
          <a:p>
            <a:endParaRPr kumimoji="1" lang="en-US" altLang="ja-JP" sz="1050" dirty="0"/>
          </a:p>
          <a:p>
            <a:endParaRPr kumimoji="1" lang="en-US" altLang="ja-JP" sz="1050" dirty="0"/>
          </a:p>
          <a:p>
            <a:endParaRPr kumimoji="1" lang="en-US" altLang="ja-JP" sz="1050" dirty="0"/>
          </a:p>
          <a:p>
            <a:r>
              <a:rPr kumimoji="1" lang="ja-JP" altLang="en-US" sz="2000" dirty="0"/>
              <a:t>インターネット</a:t>
            </a:r>
            <a:endParaRPr kumimoji="1" lang="en-US" altLang="ja-JP" sz="2000" dirty="0"/>
          </a:p>
          <a:p>
            <a:r>
              <a:rPr kumimoji="1" lang="ja-JP" altLang="en-US" sz="2000" dirty="0"/>
              <a:t>（</a:t>
            </a:r>
            <a:r>
              <a:rPr kumimoji="1" lang="en-US" altLang="ja-JP" sz="2000" dirty="0"/>
              <a:t>PC,</a:t>
            </a:r>
            <a:r>
              <a:rPr kumimoji="1" lang="ja-JP" altLang="en-US" sz="2000" dirty="0"/>
              <a:t>スマホ）</a:t>
            </a:r>
            <a:endParaRPr kumimoji="1" lang="en-US" altLang="ja-JP" dirty="0"/>
          </a:p>
        </p:txBody>
      </p:sp>
      <p:sp>
        <p:nvSpPr>
          <p:cNvPr id="6" name="テキスト ボックス 5">
            <a:extLst>
              <a:ext uri="{FF2B5EF4-FFF2-40B4-BE49-F238E27FC236}">
                <a16:creationId xmlns:a16="http://schemas.microsoft.com/office/drawing/2014/main" id="{D660EBE6-9140-4236-98DA-0DB9D972FB9A}"/>
              </a:ext>
            </a:extLst>
          </p:cNvPr>
          <p:cNvSpPr txBox="1"/>
          <p:nvPr/>
        </p:nvSpPr>
        <p:spPr>
          <a:xfrm>
            <a:off x="5928126" y="2495269"/>
            <a:ext cx="3009207" cy="4470455"/>
          </a:xfrm>
          <a:prstGeom prst="rect">
            <a:avLst/>
          </a:prstGeom>
          <a:noFill/>
        </p:spPr>
        <p:txBody>
          <a:bodyPr wrap="square" rtlCol="0">
            <a:spAutoFit/>
          </a:bodyPr>
          <a:lstStyle/>
          <a:p>
            <a:r>
              <a:rPr kumimoji="1" lang="ja-JP" altLang="en-US" sz="2000" dirty="0"/>
              <a:t>情報が古い、</a:t>
            </a:r>
            <a:endParaRPr kumimoji="1" lang="en-US" altLang="ja-JP" sz="2000" dirty="0"/>
          </a:p>
          <a:p>
            <a:r>
              <a:rPr kumimoji="1" lang="ja-JP" altLang="en-US" sz="2000" dirty="0"/>
              <a:t>入手しにくい</a:t>
            </a:r>
            <a:endParaRPr kumimoji="1" lang="en-US" altLang="ja-JP" sz="2000" dirty="0"/>
          </a:p>
          <a:p>
            <a:endParaRPr kumimoji="1" lang="en-US" altLang="ja-JP" sz="2000" dirty="0"/>
          </a:p>
          <a:p>
            <a:r>
              <a:rPr kumimoji="1" lang="ja-JP" altLang="en-US" sz="2000" dirty="0"/>
              <a:t>お金かかる、読みにくい</a:t>
            </a:r>
            <a:endParaRPr kumimoji="1" lang="en-US" altLang="ja-JP" sz="2000" dirty="0"/>
          </a:p>
          <a:p>
            <a:endParaRPr kumimoji="1" lang="en-US" altLang="ja-JP" sz="2000" dirty="0"/>
          </a:p>
          <a:p>
            <a:endParaRPr kumimoji="1" lang="en-US" altLang="ja-JP" sz="800" dirty="0"/>
          </a:p>
          <a:p>
            <a:endParaRPr kumimoji="1" lang="en-US" altLang="ja-JP" sz="800" dirty="0"/>
          </a:p>
          <a:p>
            <a:r>
              <a:rPr kumimoji="1" lang="ja-JP" altLang="en-US" sz="2000" dirty="0"/>
              <a:t>本質が分からない</a:t>
            </a:r>
            <a:endParaRPr kumimoji="1" lang="en-US" altLang="ja-JP" sz="2000" dirty="0"/>
          </a:p>
          <a:p>
            <a:endParaRPr kumimoji="1" lang="en-US" altLang="ja-JP" sz="2000" dirty="0"/>
          </a:p>
          <a:p>
            <a:r>
              <a:rPr kumimoji="1" lang="ja-JP" altLang="en-US" sz="2000" dirty="0"/>
              <a:t>過激な主張がある</a:t>
            </a:r>
            <a:endParaRPr kumimoji="1" lang="en-US" altLang="ja-JP" sz="2000" dirty="0"/>
          </a:p>
          <a:p>
            <a:r>
              <a:rPr kumimoji="1" lang="ja-JP" altLang="en-US" sz="2000" dirty="0"/>
              <a:t>信憑性がない</a:t>
            </a:r>
            <a:endParaRPr kumimoji="1" lang="en-US" altLang="ja-JP" sz="2000" dirty="0"/>
          </a:p>
          <a:p>
            <a:endParaRPr kumimoji="1" lang="en-US" altLang="ja-JP" sz="2000" dirty="0"/>
          </a:p>
          <a:p>
            <a:r>
              <a:rPr kumimoji="1" lang="ja-JP" altLang="en-US" sz="2000" dirty="0"/>
              <a:t>選出が大事、</a:t>
            </a:r>
            <a:endParaRPr kumimoji="1" lang="en-US" altLang="ja-JP" sz="2000" dirty="0"/>
          </a:p>
          <a:p>
            <a:r>
              <a:rPr kumimoji="1" lang="ja-JP" altLang="en-US" sz="2000" dirty="0"/>
              <a:t>信憑性がない</a:t>
            </a:r>
            <a:endParaRPr kumimoji="1" lang="en-US" altLang="ja-JP" sz="2000" dirty="0"/>
          </a:p>
          <a:p>
            <a:endParaRPr kumimoji="1" lang="en-US" altLang="ja-JP" dirty="0"/>
          </a:p>
        </p:txBody>
      </p:sp>
      <p:sp>
        <p:nvSpPr>
          <p:cNvPr id="7" name="テキスト ボックス 6">
            <a:extLst>
              <a:ext uri="{FF2B5EF4-FFF2-40B4-BE49-F238E27FC236}">
                <a16:creationId xmlns:a16="http://schemas.microsoft.com/office/drawing/2014/main" id="{B1AAC401-CA46-40E3-94DF-7161B48BE714}"/>
              </a:ext>
            </a:extLst>
          </p:cNvPr>
          <p:cNvSpPr txBox="1"/>
          <p:nvPr/>
        </p:nvSpPr>
        <p:spPr>
          <a:xfrm>
            <a:off x="3133606" y="2411741"/>
            <a:ext cx="2532611" cy="4085734"/>
          </a:xfrm>
          <a:prstGeom prst="rect">
            <a:avLst/>
          </a:prstGeom>
          <a:noFill/>
        </p:spPr>
        <p:txBody>
          <a:bodyPr wrap="square" rtlCol="0">
            <a:spAutoFit/>
          </a:bodyPr>
          <a:lstStyle/>
          <a:p>
            <a:r>
              <a:rPr kumimoji="1" lang="ja-JP" altLang="en-US" sz="2000" dirty="0"/>
              <a:t>信頼性が、</a:t>
            </a:r>
            <a:endParaRPr kumimoji="1" lang="en-US" altLang="ja-JP" sz="2000" dirty="0"/>
          </a:p>
          <a:p>
            <a:r>
              <a:rPr kumimoji="1" lang="ja-JP" altLang="en-US" sz="2000" dirty="0"/>
              <a:t>知識が身に付く</a:t>
            </a:r>
            <a:endParaRPr kumimoji="1" lang="en-US" altLang="ja-JP" sz="2000" dirty="0"/>
          </a:p>
          <a:p>
            <a:endParaRPr kumimoji="1" lang="en-US" altLang="ja-JP" sz="2000" dirty="0"/>
          </a:p>
          <a:p>
            <a:r>
              <a:rPr kumimoji="1" lang="ja-JP" altLang="en-US" sz="2000" dirty="0"/>
              <a:t>内容は濃い、</a:t>
            </a:r>
            <a:endParaRPr kumimoji="1" lang="en-US" altLang="ja-JP" sz="2000" dirty="0"/>
          </a:p>
          <a:p>
            <a:r>
              <a:rPr kumimoji="1" lang="ja-JP" altLang="en-US" sz="2000" dirty="0"/>
              <a:t>論調が掴める</a:t>
            </a:r>
            <a:endParaRPr kumimoji="1" lang="en-US" altLang="ja-JP" sz="2000" dirty="0"/>
          </a:p>
          <a:p>
            <a:endParaRPr kumimoji="1" lang="en-US" altLang="ja-JP" sz="2000" dirty="0"/>
          </a:p>
          <a:p>
            <a:r>
              <a:rPr kumimoji="1" lang="ja-JP" altLang="en-US" sz="2000" dirty="0"/>
              <a:t>色んな事やっている</a:t>
            </a:r>
            <a:endParaRPr kumimoji="1" lang="en-US" altLang="ja-JP" sz="2000" dirty="0"/>
          </a:p>
          <a:p>
            <a:endParaRPr kumimoji="1" lang="en-US" altLang="ja-JP" sz="2000" dirty="0"/>
          </a:p>
          <a:p>
            <a:r>
              <a:rPr kumimoji="1" lang="ja-JP" altLang="en-US" sz="2000" dirty="0"/>
              <a:t>受け身、気軽</a:t>
            </a:r>
            <a:endParaRPr kumimoji="1" lang="en-US" altLang="ja-JP" sz="2000" dirty="0"/>
          </a:p>
          <a:p>
            <a:endParaRPr kumimoji="1" lang="en-US" altLang="ja-JP" sz="1050" dirty="0"/>
          </a:p>
          <a:p>
            <a:endParaRPr kumimoji="1" lang="en-US" altLang="ja-JP" sz="1050" dirty="0"/>
          </a:p>
          <a:p>
            <a:endParaRPr kumimoji="1" lang="en-US" altLang="ja-JP" sz="1050" dirty="0"/>
          </a:p>
          <a:p>
            <a:endParaRPr kumimoji="1" lang="en-US" altLang="ja-JP" sz="800" dirty="0"/>
          </a:p>
          <a:p>
            <a:r>
              <a:rPr kumimoji="1" lang="ja-JP" altLang="en-US" sz="2000" dirty="0"/>
              <a:t>情報量が多く、早い</a:t>
            </a:r>
            <a:endParaRPr kumimoji="1" lang="en-US" altLang="ja-JP" sz="2000" dirty="0"/>
          </a:p>
          <a:p>
            <a:r>
              <a:rPr kumimoji="1" lang="ja-JP" altLang="en-US" sz="2000" dirty="0"/>
              <a:t>広めやすい</a:t>
            </a:r>
            <a:endParaRPr kumimoji="1" lang="ja-JP" altLang="en-US" dirty="0"/>
          </a:p>
        </p:txBody>
      </p:sp>
    </p:spTree>
    <p:extLst>
      <p:ext uri="{BB962C8B-B14F-4D97-AF65-F5344CB8AC3E}">
        <p14:creationId xmlns:p14="http://schemas.microsoft.com/office/powerpoint/2010/main" val="309696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fade">
                                      <p:cBhvr>
                                        <p:cTn id="40" dur="500"/>
                                        <p:tgtEl>
                                          <p:spTgt spid="3">
                                            <p:txEl>
                                              <p:pRg st="13" end="1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fade">
                                      <p:cBhvr>
                                        <p:cTn id="45" dur="500"/>
                                        <p:tgtEl>
                                          <p:spTgt spid="7">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500"/>
                                        <p:tgtEl>
                                          <p:spTgt spid="7">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animEffect transition="in" filter="fade">
                                      <p:cBhvr>
                                        <p:cTn id="51" dur="500"/>
                                        <p:tgtEl>
                                          <p:spTgt spid="7">
                                            <p:txEl>
                                              <p:pRg st="6" end="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7">
                                            <p:txEl>
                                              <p:pRg st="8" end="8"/>
                                            </p:txEl>
                                          </p:spTgt>
                                        </p:tgtEl>
                                        <p:attrNameLst>
                                          <p:attrName>style.visibility</p:attrName>
                                        </p:attrNameLst>
                                      </p:cBhvr>
                                      <p:to>
                                        <p:strVal val="visible"/>
                                      </p:to>
                                    </p:set>
                                    <p:animEffect transition="in" filter="fade">
                                      <p:cBhvr>
                                        <p:cTn id="54" dur="500"/>
                                        <p:tgtEl>
                                          <p:spTgt spid="7">
                                            <p:txEl>
                                              <p:pRg st="8" end="8"/>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7">
                                            <p:txEl>
                                              <p:pRg st="13" end="13"/>
                                            </p:txEl>
                                          </p:spTgt>
                                        </p:tgtEl>
                                        <p:attrNameLst>
                                          <p:attrName>style.visibility</p:attrName>
                                        </p:attrNameLst>
                                      </p:cBhvr>
                                      <p:to>
                                        <p:strVal val="visible"/>
                                      </p:to>
                                    </p:set>
                                    <p:animEffect transition="in" filter="fade">
                                      <p:cBhvr>
                                        <p:cTn id="57" dur="500"/>
                                        <p:tgtEl>
                                          <p:spTgt spid="7">
                                            <p:txEl>
                                              <p:pRg st="13" end="13"/>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7">
                                            <p:txEl>
                                              <p:pRg st="14" end="14"/>
                                            </p:txEl>
                                          </p:spTgt>
                                        </p:tgtEl>
                                        <p:attrNameLst>
                                          <p:attrName>style.visibility</p:attrName>
                                        </p:attrNameLst>
                                      </p:cBhvr>
                                      <p:to>
                                        <p:strVal val="visible"/>
                                      </p:to>
                                    </p:set>
                                    <p:animEffect transition="in" filter="fade">
                                      <p:cBhvr>
                                        <p:cTn id="60" dur="500"/>
                                        <p:tgtEl>
                                          <p:spTgt spid="7">
                                            <p:txEl>
                                              <p:pRg st="14" end="1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animEffect transition="in" filter="fade">
                                      <p:cBhvr>
                                        <p:cTn id="65" dur="500"/>
                                        <p:tgtEl>
                                          <p:spTgt spid="6">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6">
                                            <p:txEl>
                                              <p:pRg st="7" end="7"/>
                                            </p:txEl>
                                          </p:spTgt>
                                        </p:tgtEl>
                                        <p:attrNameLst>
                                          <p:attrName>style.visibility</p:attrName>
                                        </p:attrNameLst>
                                      </p:cBhvr>
                                      <p:to>
                                        <p:strVal val="visible"/>
                                      </p:to>
                                    </p:set>
                                    <p:animEffect transition="in" filter="fade">
                                      <p:cBhvr>
                                        <p:cTn id="68" dur="500"/>
                                        <p:tgtEl>
                                          <p:spTgt spid="6">
                                            <p:txEl>
                                              <p:pRg st="7" end="7"/>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6">
                                            <p:txEl>
                                              <p:pRg st="9" end="9"/>
                                            </p:txEl>
                                          </p:spTgt>
                                        </p:tgtEl>
                                        <p:attrNameLst>
                                          <p:attrName>style.visibility</p:attrName>
                                        </p:attrNameLst>
                                      </p:cBhvr>
                                      <p:to>
                                        <p:strVal val="visible"/>
                                      </p:to>
                                    </p:set>
                                    <p:animEffect transition="in" filter="fade">
                                      <p:cBhvr>
                                        <p:cTn id="71" dur="500"/>
                                        <p:tgtEl>
                                          <p:spTgt spid="6">
                                            <p:txEl>
                                              <p:pRg st="9" end="9"/>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6">
                                            <p:txEl>
                                              <p:pRg st="10" end="10"/>
                                            </p:txEl>
                                          </p:spTgt>
                                        </p:tgtEl>
                                        <p:attrNameLst>
                                          <p:attrName>style.visibility</p:attrName>
                                        </p:attrNameLst>
                                      </p:cBhvr>
                                      <p:to>
                                        <p:strVal val="visible"/>
                                      </p:to>
                                    </p:set>
                                    <p:animEffect transition="in" filter="fade">
                                      <p:cBhvr>
                                        <p:cTn id="74" dur="500"/>
                                        <p:tgtEl>
                                          <p:spTgt spid="6">
                                            <p:txEl>
                                              <p:pRg st="10" end="10"/>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6">
                                            <p:txEl>
                                              <p:pRg st="12" end="12"/>
                                            </p:txEl>
                                          </p:spTgt>
                                        </p:tgtEl>
                                        <p:attrNameLst>
                                          <p:attrName>style.visibility</p:attrName>
                                        </p:attrNameLst>
                                      </p:cBhvr>
                                      <p:to>
                                        <p:strVal val="visible"/>
                                      </p:to>
                                    </p:set>
                                    <p:animEffect transition="in" filter="fade">
                                      <p:cBhvr>
                                        <p:cTn id="77" dur="500"/>
                                        <p:tgtEl>
                                          <p:spTgt spid="6">
                                            <p:txEl>
                                              <p:pRg st="12" end="12"/>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6">
                                            <p:txEl>
                                              <p:pRg st="13" end="13"/>
                                            </p:txEl>
                                          </p:spTgt>
                                        </p:tgtEl>
                                        <p:attrNameLst>
                                          <p:attrName>style.visibility</p:attrName>
                                        </p:attrNameLst>
                                      </p:cBhvr>
                                      <p:to>
                                        <p:strVal val="visible"/>
                                      </p:to>
                                    </p:set>
                                    <p:animEffect transition="in" filter="fade">
                                      <p:cBhvr>
                                        <p:cTn id="80"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テキスト ボックス 5"/>
          <p:cNvSpPr txBox="1"/>
          <p:nvPr/>
        </p:nvSpPr>
        <p:spPr>
          <a:xfrm>
            <a:off x="582502" y="4003098"/>
            <a:ext cx="5716697" cy="2308324"/>
          </a:xfrm>
          <a:prstGeom prst="rect">
            <a:avLst/>
          </a:prstGeom>
          <a:noFill/>
        </p:spPr>
        <p:txBody>
          <a:bodyPr wrap="square" rtlCol="0">
            <a:spAutoFit/>
          </a:bodyPr>
          <a:lstStyle/>
          <a:p>
            <a:r>
              <a:rPr kumimoji="1" lang="ja-JP" altLang="en-US" sz="4800" b="1" dirty="0">
                <a:solidFill>
                  <a:schemeClr val="bg1"/>
                </a:solidFill>
                <a:effectLst>
                  <a:outerShdw blurRad="63500" dist="38100" dir="2700000" algn="tl" rotWithShape="0">
                    <a:prstClr val="black"/>
                  </a:outerShdw>
                </a:effectLst>
                <a:latin typeface="+mj-ea"/>
                <a:ea typeface="+mj-ea"/>
              </a:rPr>
              <a:t>新聞を使って</a:t>
            </a:r>
            <a:endParaRPr kumimoji="1" lang="en-US" altLang="ja-JP" sz="4800" b="1" dirty="0">
              <a:solidFill>
                <a:schemeClr val="bg1"/>
              </a:solidFill>
              <a:effectLst>
                <a:outerShdw blurRad="63500" dist="38100" dir="2700000" algn="tl" rotWithShape="0">
                  <a:prstClr val="black"/>
                </a:outerShdw>
              </a:effectLst>
              <a:latin typeface="+mj-ea"/>
              <a:ea typeface="+mj-ea"/>
            </a:endParaRPr>
          </a:p>
          <a:p>
            <a:r>
              <a:rPr kumimoji="1" lang="ja-JP" altLang="en-US" sz="4800" b="1" dirty="0">
                <a:solidFill>
                  <a:schemeClr val="bg1"/>
                </a:solidFill>
                <a:effectLst>
                  <a:outerShdw blurRad="63500" dist="38100" dir="2700000" algn="tl" rotWithShape="0">
                    <a:prstClr val="black"/>
                  </a:outerShdw>
                </a:effectLst>
                <a:latin typeface="+mj-ea"/>
                <a:ea typeface="+mj-ea"/>
              </a:rPr>
              <a:t>イルカ問題について</a:t>
            </a:r>
            <a:endParaRPr kumimoji="1" lang="en-US" altLang="ja-JP" sz="4800" b="1" dirty="0">
              <a:solidFill>
                <a:schemeClr val="bg1"/>
              </a:solidFill>
              <a:effectLst>
                <a:outerShdw blurRad="63500" dist="38100" dir="2700000" algn="tl" rotWithShape="0">
                  <a:prstClr val="black"/>
                </a:outerShdw>
              </a:effectLst>
              <a:latin typeface="+mj-ea"/>
              <a:ea typeface="+mj-ea"/>
            </a:endParaRPr>
          </a:p>
          <a:p>
            <a:r>
              <a:rPr kumimoji="1" lang="ja-JP" altLang="en-US" sz="4800" b="1" dirty="0">
                <a:solidFill>
                  <a:schemeClr val="bg1"/>
                </a:solidFill>
                <a:effectLst>
                  <a:outerShdw blurRad="63500" dist="38100" dir="2700000" algn="tl" rotWithShape="0">
                    <a:prstClr val="black"/>
                  </a:outerShdw>
                </a:effectLst>
                <a:latin typeface="+mj-ea"/>
                <a:ea typeface="+mj-ea"/>
              </a:rPr>
              <a:t>考えてみよう！</a:t>
            </a:r>
          </a:p>
        </p:txBody>
      </p:sp>
    </p:spTree>
    <p:extLst>
      <p:ext uri="{BB962C8B-B14F-4D97-AF65-F5344CB8AC3E}">
        <p14:creationId xmlns:p14="http://schemas.microsoft.com/office/powerpoint/2010/main" val="371837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0C750F1-B96C-4FC8-9EA6-C397EB307BFA}"/>
              </a:ext>
            </a:extLst>
          </p:cNvPr>
          <p:cNvSpPr>
            <a:spLocks noGrp="1"/>
          </p:cNvSpPr>
          <p:nvPr>
            <p:ph type="title"/>
          </p:nvPr>
        </p:nvSpPr>
        <p:spPr>
          <a:xfrm>
            <a:off x="241398" y="86742"/>
            <a:ext cx="8596668" cy="1324100"/>
          </a:xfrm>
        </p:spPr>
        <p:txBody>
          <a:bodyPr anchor="t">
            <a:normAutofit fontScale="90000"/>
          </a:bodyPr>
          <a:lstStyle/>
          <a:p>
            <a:r>
              <a:rPr lang="en-US" altLang="ja-JP" sz="4900" b="1" dirty="0">
                <a:latin typeface="+mn-ea"/>
                <a:ea typeface="+mn-ea"/>
              </a:rPr>
              <a:t>Step</a:t>
            </a:r>
            <a:r>
              <a:rPr lang="ja-JP" altLang="en-US" sz="4900" b="1" dirty="0">
                <a:latin typeface="+mn-ea"/>
                <a:ea typeface="+mn-ea"/>
              </a:rPr>
              <a:t>③</a:t>
            </a:r>
            <a:br>
              <a:rPr lang="en-US" altLang="ja-JP" sz="4000" b="1" dirty="0"/>
            </a:br>
            <a:r>
              <a:rPr lang="ja-JP" altLang="ja-JP" sz="4900" b="1" dirty="0">
                <a:latin typeface="+mn-ea"/>
                <a:ea typeface="+mn-ea"/>
              </a:rPr>
              <a:t>「</a:t>
            </a:r>
            <a:r>
              <a:rPr lang="ja-JP" altLang="ja-JP" sz="4900" dirty="0">
                <a:latin typeface="+mn-ea"/>
                <a:ea typeface="+mn-ea"/>
              </a:rPr>
              <a:t>イルカ問題を知ろう</a:t>
            </a:r>
            <a:r>
              <a:rPr lang="ja-JP" altLang="ja-JP" sz="4900" b="1" dirty="0">
                <a:latin typeface="+mn-ea"/>
                <a:ea typeface="+mn-ea"/>
              </a:rPr>
              <a:t>」</a:t>
            </a:r>
            <a:endParaRPr lang="ja-JP" altLang="en-US" sz="4900" b="1" dirty="0">
              <a:latin typeface="+mn-ea"/>
              <a:ea typeface="+mn-ea"/>
            </a:endParaRPr>
          </a:p>
        </p:txBody>
      </p:sp>
      <p:pic>
        <p:nvPicPr>
          <p:cNvPr id="2" name="図 1" descr="スクリーンショット 2018-01-22 2.31.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392" y="1508249"/>
            <a:ext cx="6436389" cy="5033300"/>
          </a:xfrm>
          <a:prstGeom prst="rect">
            <a:avLst/>
          </a:prstGeom>
        </p:spPr>
      </p:pic>
    </p:spTree>
    <p:extLst>
      <p:ext uri="{BB962C8B-B14F-4D97-AF65-F5344CB8AC3E}">
        <p14:creationId xmlns:p14="http://schemas.microsoft.com/office/powerpoint/2010/main" val="110633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34195" y="568131"/>
            <a:ext cx="5918571" cy="5593168"/>
          </a:xfrm>
        </p:spPr>
        <p:txBody>
          <a:bodyPr>
            <a:normAutofit/>
          </a:bodyPr>
          <a:lstStyle/>
          <a:p>
            <a:pPr marL="0" indent="0">
              <a:buNone/>
            </a:pPr>
            <a:endParaRPr lang="en-US" altLang="ja-JP" sz="3200" dirty="0"/>
          </a:p>
          <a:p>
            <a:pPr marL="0" indent="0">
              <a:buNone/>
            </a:pPr>
            <a:endParaRPr lang="en-US" altLang="ja-JP" sz="3200" dirty="0"/>
          </a:p>
          <a:p>
            <a:r>
              <a:rPr lang="ja-JP" altLang="en-US" sz="3200" dirty="0"/>
              <a:t>太地町の人口</a:t>
            </a:r>
            <a:endParaRPr lang="en-US" altLang="ja-JP" sz="3200" dirty="0"/>
          </a:p>
          <a:p>
            <a:pPr marL="0" indent="0">
              <a:buNone/>
            </a:pPr>
            <a:r>
              <a:rPr lang="ja-JP" altLang="en-US" sz="3200" dirty="0"/>
              <a:t>　約３４００人</a:t>
            </a:r>
            <a:endParaRPr lang="en-US" altLang="ja-JP" sz="3200" dirty="0"/>
          </a:p>
          <a:p>
            <a:pPr marL="0" indent="0">
              <a:buNone/>
            </a:pPr>
            <a:endParaRPr lang="en-US" altLang="ja-JP" sz="3200" dirty="0"/>
          </a:p>
          <a:p>
            <a:r>
              <a:rPr lang="ja-JP" altLang="en-US" sz="3200" dirty="0"/>
              <a:t>和歌山県の人口</a:t>
            </a:r>
            <a:endParaRPr lang="en-US" altLang="ja-JP" sz="3200" dirty="0"/>
          </a:p>
          <a:p>
            <a:pPr marL="0" indent="0">
              <a:buNone/>
            </a:pPr>
            <a:r>
              <a:rPr lang="ja-JP" altLang="en-US" sz="3200" dirty="0"/>
              <a:t>　約１０２万人</a:t>
            </a:r>
            <a:endParaRPr lang="en-US" altLang="ja-JP" sz="3200" dirty="0"/>
          </a:p>
        </p:txBody>
      </p:sp>
      <p:graphicFrame>
        <p:nvGraphicFramePr>
          <p:cNvPr id="4" name="グラフ 3"/>
          <p:cNvGraphicFramePr/>
          <p:nvPr>
            <p:extLst>
              <p:ext uri="{D42A27DB-BD31-4B8C-83A1-F6EECF244321}">
                <p14:modId xmlns:p14="http://schemas.microsoft.com/office/powerpoint/2010/main" val="1263840556"/>
              </p:ext>
            </p:extLst>
          </p:nvPr>
        </p:nvGraphicFramePr>
        <p:xfrm>
          <a:off x="4624714" y="681750"/>
          <a:ext cx="6823352" cy="5872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639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3577</TotalTime>
  <Words>998</Words>
  <Application>Microsoft Office PowerPoint</Application>
  <PresentationFormat>ワイド画面</PresentationFormat>
  <Paragraphs>221</Paragraphs>
  <Slides>20</Slides>
  <Notes>20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20</vt:i4>
      </vt:variant>
    </vt:vector>
  </HeadingPairs>
  <TitlesOfParts>
    <vt:vector size="33" baseType="lpstr">
      <vt:lpstr>HGP創英角ﾎﾟｯﾌﾟ体</vt:lpstr>
      <vt:lpstr>HG丸ｺﾞｼｯｸM-PRO</vt:lpstr>
      <vt:lpstr>Meiryo UI</vt:lpstr>
      <vt:lpstr>微軟正黑體</vt:lpstr>
      <vt:lpstr>ＭＳ 明朝</vt:lpstr>
      <vt:lpstr>メイリオ</vt:lpstr>
      <vt:lpstr>游ゴシック</vt:lpstr>
      <vt:lpstr>Arial</vt:lpstr>
      <vt:lpstr>Century</vt:lpstr>
      <vt:lpstr>Times New Roman</vt:lpstr>
      <vt:lpstr>Trebuchet MS</vt:lpstr>
      <vt:lpstr>Wingdings 3</vt:lpstr>
      <vt:lpstr>ファセット</vt:lpstr>
      <vt:lpstr>【所属団体名】による出前授業</vt:lpstr>
      <vt:lpstr>【　所属団体名　】とは？</vt:lpstr>
      <vt:lpstr>自己紹介タイム</vt:lpstr>
      <vt:lpstr>PowerPoint プレゼンテーション</vt:lpstr>
      <vt:lpstr>Step① Was ist politik?</vt:lpstr>
      <vt:lpstr>Step② 「メディアの種類を考えよう」</vt:lpstr>
      <vt:lpstr>PowerPoint プレゼンテーション</vt:lpstr>
      <vt:lpstr>Step③ 「イルカ問題を知ろう」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結果を受けて 太地町の漁協は、会見を開きました</vt:lpstr>
      <vt:lpstr>Step④ 「記事比較をしよう」</vt:lpstr>
      <vt:lpstr>PowerPoint プレゼンテーション</vt:lpstr>
      <vt:lpstr>「（米）ケネディ大使のtweet」</vt:lpstr>
      <vt:lpstr>Step⑤ Was ist politik?</vt:lpstr>
      <vt:lpstr>今日のまとめ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イルカはいるか</dc:title>
  <dc:creator>山田真珠</dc:creator>
  <cp:lastModifiedBy>WATANABE</cp:lastModifiedBy>
  <cp:revision>219</cp:revision>
  <cp:lastPrinted>2018-04-13T01:25:17Z</cp:lastPrinted>
  <dcterms:created xsi:type="dcterms:W3CDTF">2017-12-15T15:52:51Z</dcterms:created>
  <dcterms:modified xsi:type="dcterms:W3CDTF">2018-04-27T01:50:47Z</dcterms:modified>
</cp:coreProperties>
</file>