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sldIdLst>
    <p:sldId id="257" r:id="rId2"/>
    <p:sldId id="277" r:id="rId3"/>
    <p:sldId id="258" r:id="rId4"/>
    <p:sldId id="259" r:id="rId5"/>
    <p:sldId id="260" r:id="rId6"/>
    <p:sldId id="278" r:id="rId7"/>
    <p:sldId id="279" r:id="rId8"/>
    <p:sldId id="269" r:id="rId9"/>
    <p:sldId id="263" r:id="rId10"/>
    <p:sldId id="280" r:id="rId11"/>
    <p:sldId id="264" r:id="rId12"/>
    <p:sldId id="266" r:id="rId13"/>
    <p:sldId id="275" r:id="rId14"/>
    <p:sldId id="276" r:id="rId15"/>
    <p:sldId id="281" r:id="rId16"/>
    <p:sldId id="268" r:id="rId17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ユーザー" initials="Office" lastIdx="1" clrIdx="0">
    <p:extLst/>
  </p:cmAuthor>
  <p:cmAuthor id="2" name="Microsoft Office ユーザー" initials="Office [2]" lastIdx="1" clrIdx="1">
    <p:extLst/>
  </p:cmAuthor>
  <p:cmAuthor id="3" name="Microsoft Office ユーザー" initials="Office [3]" lastIdx="1" clrIdx="2">
    <p:extLst/>
  </p:cmAuthor>
  <p:cmAuthor id="4" name="Microsoft Office ユーザー" initials="Office [4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50" autoAdjust="0"/>
    <p:restoredTop sz="78044" autoAdjust="0"/>
  </p:normalViewPr>
  <p:slideViewPr>
    <p:cSldViewPr snapToGrid="0" snapToObjects="1">
      <p:cViewPr varScale="1">
        <p:scale>
          <a:sx n="54" d="100"/>
          <a:sy n="54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3DD7A7C-DCA8-F144-A909-22AEF864097E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50D3B52-A63C-B24F-933B-36BCC66E04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76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所属団体名・学校名を変更。写真を入れるのもよい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3B52-A63C-B24F-933B-36BCC66E04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61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所属団体の紹介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3B52-A63C-B24F-933B-36BCC66E04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1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授業をするメンバーの紹介</a:t>
            </a:r>
            <a:endParaRPr kumimoji="1" lang="en-US" altLang="ja-JP" dirty="0"/>
          </a:p>
          <a:p>
            <a:r>
              <a:rPr kumimoji="1" lang="ja-JP" altLang="en-US" dirty="0"/>
              <a:t>写真を入れるなどして親しみやすさを意識すること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3B52-A63C-B24F-933B-36BCC66E04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82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Ｐ４Ｃのやり方の動画をいれる。</a:t>
            </a:r>
            <a:endParaRPr kumimoji="1" lang="en-US" altLang="ja-JP" dirty="0"/>
          </a:p>
          <a:p>
            <a:r>
              <a:rPr kumimoji="1" lang="ja-JP" altLang="en-US" dirty="0"/>
              <a:t>インターネットの接続など状況に応じて対応すること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00FD4-E637-AB49-B3DD-98E0282B3AB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33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学校に合わせてレイアウトは変更する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3B52-A63C-B24F-933B-36BCC66E04F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72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授業時間にあわせてふりかえりの時間を変更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3B52-A63C-B24F-933B-36BCC66E04F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150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所属団体名を記入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D3B52-A63C-B24F-933B-36BCC66E04F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15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7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67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80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81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95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15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47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1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22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80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18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78C3-D0B0-914E-87C1-6F1AEA635928}" type="datetimeFigureOut">
              <a:rPr kumimoji="1" lang="ja-JP" altLang="en-US" smtClean="0"/>
              <a:t>2018/4/27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EC9D-37D8-4442-9B32-BF7065FCA9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90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16664" y="562388"/>
            <a:ext cx="11650472" cy="1661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授業を始めます！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-【</a:t>
            </a:r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　所属団体名　</a:t>
            </a:r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】</a:t>
            </a:r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による出前授業</a:t>
            </a:r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-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2BE660B-3A78-46C9-8912-A84BE62915F3}"/>
              </a:ext>
            </a:extLst>
          </p:cNvPr>
          <p:cNvSpPr txBox="1">
            <a:spLocks/>
          </p:cNvSpPr>
          <p:nvPr/>
        </p:nvSpPr>
        <p:spPr>
          <a:xfrm>
            <a:off x="7053814" y="2461603"/>
            <a:ext cx="4821521" cy="80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＠〇〇中学校　３年〇組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8907A3B-37A4-4D1D-9468-DE7E835F8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52" y="3526312"/>
            <a:ext cx="6847895" cy="266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845629" y="474345"/>
            <a:ext cx="6096000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　ワークシートにある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「資料」の中で気になる資料の番号を右上に書こう。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また気になる理由を書いてみよう。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9CC92FC-BE82-475F-89BE-3D9B84A5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8" y="0"/>
            <a:ext cx="4922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6520543" y="411608"/>
            <a:ext cx="5671457" cy="5847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3400" dirty="0">
                <a:latin typeface="HGPSoeiKakugothicUB" charset="-128"/>
                <a:ea typeface="HGPSoeiKakugothicUB" charset="-128"/>
                <a:cs typeface="HGPSoeiKakugothicUB" charset="-128"/>
              </a:rPr>
              <a:t>１</a:t>
            </a:r>
            <a:r>
              <a:rPr lang="en-US" altLang="ja-JP" sz="3400" dirty="0">
                <a:latin typeface="HGPSoeiKakugothicUB" charset="-128"/>
                <a:ea typeface="HGPSoeiKakugothicUB" charset="-128"/>
                <a:cs typeface="HGPSoeiKakugothicUB" charset="-128"/>
              </a:rPr>
              <a:t>.</a:t>
            </a:r>
            <a:r>
              <a:rPr lang="ja-JP" altLang="en-US" sz="3400" dirty="0">
                <a:latin typeface="HGPSoeiKakugothicUB" charset="-128"/>
                <a:ea typeface="HGPSoeiKakugothicUB" charset="-128"/>
                <a:cs typeface="HGPSoeiKakugothicUB" charset="-128"/>
              </a:rPr>
              <a:t>各班机一つ残して、全て後ろへ移動しよう（イスは残す）</a:t>
            </a:r>
            <a:endParaRPr lang="en-US" altLang="ja-JP" sz="3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endParaRPr lang="en-US" altLang="ja-JP" sz="3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3400" dirty="0">
                <a:latin typeface="HGPSoeiKakugothicUB" charset="-128"/>
                <a:ea typeface="HGPSoeiKakugothicUB" charset="-128"/>
                <a:cs typeface="HGPSoeiKakugothicUB" charset="-128"/>
              </a:rPr>
              <a:t>２</a:t>
            </a:r>
            <a:r>
              <a:rPr lang="en-US" altLang="ja-JP" sz="3400" dirty="0">
                <a:latin typeface="HGPSoeiKakugothicUB" charset="-128"/>
                <a:ea typeface="HGPSoeiKakugothicUB" charset="-128"/>
                <a:cs typeface="HGPSoeiKakugothicUB" charset="-128"/>
              </a:rPr>
              <a:t>.</a:t>
            </a:r>
            <a:r>
              <a:rPr lang="ja-JP" altLang="en-US" sz="3400" dirty="0">
                <a:latin typeface="HGPSoeiKakugothicUB" charset="-128"/>
                <a:ea typeface="HGPSoeiKakugothicUB" charset="-128"/>
                <a:cs typeface="HGPSoeiKakugothicUB" charset="-128"/>
              </a:rPr>
              <a:t>プリントの右上に青字で、班分けがされています。その班のところへ椅子を持って移動しよう！</a:t>
            </a:r>
            <a:endParaRPr lang="en-US" altLang="ja-JP" sz="3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endParaRPr lang="en-US" altLang="ja-JP" sz="3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3400" dirty="0">
                <a:latin typeface="HGPSoeiKakugothicUB" charset="-128"/>
                <a:ea typeface="HGPSoeiKakugothicUB" charset="-128"/>
                <a:cs typeface="HGPSoeiKakugothicUB" charset="-128"/>
              </a:rPr>
              <a:t>３</a:t>
            </a:r>
            <a:r>
              <a:rPr lang="en-US" altLang="ja-JP" sz="3400" dirty="0">
                <a:latin typeface="HGPSoeiKakugothicUB" charset="-128"/>
                <a:ea typeface="HGPSoeiKakugothicUB" charset="-128"/>
                <a:cs typeface="HGPSoeiKakugothicUB" charset="-128"/>
              </a:rPr>
              <a:t>.</a:t>
            </a:r>
            <a:r>
              <a:rPr lang="ja-JP" altLang="en-US" sz="3400" dirty="0">
                <a:latin typeface="HGPSoeiKakugothicUB" charset="-128"/>
                <a:ea typeface="HGPSoeiKakugothicUB" charset="-128"/>
                <a:cs typeface="HGPSoeiKakugothicUB" charset="-128"/>
              </a:rPr>
              <a:t>書いたプリントは持って移動しよう！筆記用具は置いていこう！</a:t>
            </a:r>
            <a:endParaRPr lang="en-US" altLang="ja-JP" sz="3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1920" y="548640"/>
            <a:ext cx="1182624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①</a:t>
            </a:r>
            <a:r>
              <a:rPr kumimoji="1" lang="ja-JP" altLang="en-US" sz="3200" dirty="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班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200" y="2746248"/>
            <a:ext cx="1182624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②</a:t>
            </a:r>
            <a:r>
              <a:rPr kumimoji="1" lang="ja-JP" altLang="en-US" sz="320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班</a:t>
            </a:r>
            <a:endParaRPr kumimoji="1" lang="ja-JP" altLang="en-US" sz="3200" dirty="0">
              <a:solidFill>
                <a:schemeClr val="bg2">
                  <a:lumMod val="10000"/>
                </a:schemeClr>
              </a:solidFill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92624" y="548640"/>
            <a:ext cx="1182624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③</a:t>
            </a:r>
            <a:r>
              <a:rPr kumimoji="1" lang="ja-JP" altLang="en-US" sz="320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班</a:t>
            </a:r>
            <a:endParaRPr kumimoji="1" lang="ja-JP" altLang="en-US" sz="3200" dirty="0">
              <a:solidFill>
                <a:schemeClr val="bg2">
                  <a:lumMod val="10000"/>
                </a:schemeClr>
              </a:solidFill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92624" y="2746248"/>
            <a:ext cx="1182624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④</a:t>
            </a:r>
            <a:r>
              <a:rPr kumimoji="1" lang="ja-JP" altLang="en-US" sz="3200" dirty="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班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2609088" y="3335485"/>
            <a:ext cx="1182624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⑤</a:t>
            </a:r>
            <a:r>
              <a:rPr kumimoji="1" lang="ja-JP" altLang="en-US" sz="3200">
                <a:solidFill>
                  <a:schemeClr val="bg2">
                    <a:lumMod val="10000"/>
                  </a:schemeClr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班</a:t>
            </a:r>
            <a:endParaRPr kumimoji="1" lang="ja-JP" altLang="en-US" sz="3200" dirty="0">
              <a:solidFill>
                <a:schemeClr val="bg2">
                  <a:lumMod val="10000"/>
                </a:schemeClr>
              </a:solidFill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8D80176-DAF9-4453-9A3C-4694F4C503B8}"/>
              </a:ext>
            </a:extLst>
          </p:cNvPr>
          <p:cNvSpPr/>
          <p:nvPr/>
        </p:nvSpPr>
        <p:spPr>
          <a:xfrm>
            <a:off x="1106597" y="1470212"/>
            <a:ext cx="395894" cy="3585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BF6F9E-5B42-45FA-B898-3601D1291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990" y="3614944"/>
            <a:ext cx="402371" cy="3718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866A96E-776B-41AE-B073-E213CCD8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55" y="2374360"/>
            <a:ext cx="402371" cy="37188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BEC8B5B-C861-4897-8D29-4E13B4A3C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438" y="1291292"/>
            <a:ext cx="402371" cy="3718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0FCDF0D-1B67-4B6B-9940-4987FAC05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070" y="3614944"/>
            <a:ext cx="402371" cy="371888"/>
          </a:xfrm>
          <a:prstGeom prst="rect">
            <a:avLst/>
          </a:prstGeom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D9A2D45-A5E8-49C8-BE54-4FC54DE21E8E}"/>
              </a:ext>
            </a:extLst>
          </p:cNvPr>
          <p:cNvCxnSpPr>
            <a:cxnSpLocks/>
          </p:cNvCxnSpPr>
          <p:nvPr/>
        </p:nvCxnSpPr>
        <p:spPr>
          <a:xfrm flipV="1">
            <a:off x="1408175" y="1054250"/>
            <a:ext cx="779213" cy="5952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3E703A-8022-4045-AEF3-02C4706A2F5A}"/>
              </a:ext>
            </a:extLst>
          </p:cNvPr>
          <p:cNvSpPr txBox="1"/>
          <p:nvPr/>
        </p:nvSpPr>
        <p:spPr>
          <a:xfrm>
            <a:off x="2169271" y="8849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机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497453A-BFAC-4ED3-95D2-24E4D7F43869}"/>
              </a:ext>
            </a:extLst>
          </p:cNvPr>
          <p:cNvCxnSpPr>
            <a:cxnSpLocks/>
          </p:cNvCxnSpPr>
          <p:nvPr/>
        </p:nvCxnSpPr>
        <p:spPr>
          <a:xfrm flipV="1">
            <a:off x="1779664" y="1818784"/>
            <a:ext cx="389607" cy="1283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EF336C6-3AF2-49A3-9573-91A611EF20A5}"/>
              </a:ext>
            </a:extLst>
          </p:cNvPr>
          <p:cNvSpPr txBox="1"/>
          <p:nvPr/>
        </p:nvSpPr>
        <p:spPr>
          <a:xfrm>
            <a:off x="2108286" y="16296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イス</a:t>
            </a:r>
          </a:p>
        </p:txBody>
      </p:sp>
    </p:spTree>
    <p:extLst>
      <p:ext uri="{BB962C8B-B14F-4D97-AF65-F5344CB8AC3E}">
        <p14:creationId xmlns:p14="http://schemas.microsoft.com/office/powerpoint/2010/main" val="133912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14450" y="2525529"/>
            <a:ext cx="961548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それでは、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対話（Ｐ４Ｃ）を</a:t>
            </a:r>
            <a:r>
              <a:rPr kumimoji="1"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やってみよう！</a:t>
            </a:r>
            <a:endParaRPr kumimoji="1"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9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9339072" y="4645152"/>
            <a:ext cx="1194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>
                <a:latin typeface="HGPSoeiKakugothicUB" charset="-128"/>
                <a:ea typeface="HGPSoeiKakugothicUB" charset="-128"/>
                <a:cs typeface="HGPSoeiKakugothicUB" charset="-128"/>
              </a:rPr>
              <a:t>分</a:t>
            </a:r>
            <a:endParaRPr kumimoji="1" lang="ja-JP" altLang="en-US" sz="66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25168" y="1054608"/>
            <a:ext cx="2048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latin typeface="HGPSoeiKakugothicUB" charset="-128"/>
                <a:ea typeface="HGPSoeiKakugothicUB" charset="-128"/>
                <a:cs typeface="HGPSoeiKakugothicUB" charset="-128"/>
              </a:rPr>
              <a:t>残り</a:t>
            </a:r>
          </a:p>
        </p:txBody>
      </p:sp>
      <p:sp>
        <p:nvSpPr>
          <p:cNvPr id="9" name="円/楕円 8"/>
          <p:cNvSpPr/>
          <p:nvPr/>
        </p:nvSpPr>
        <p:spPr>
          <a:xfrm>
            <a:off x="3584448" y="877824"/>
            <a:ext cx="5510784" cy="48753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0" dirty="0">
                <a:solidFill>
                  <a:schemeClr val="bg1"/>
                </a:solidFill>
                <a:latin typeface="HGPSoeiKakugothicUB" charset="-128"/>
                <a:ea typeface="HGPSoeiKakugothicUB" charset="-128"/>
                <a:cs typeface="HGPSoeiKakugothicUB" charset="-128"/>
              </a:rPr>
              <a:t>１</a:t>
            </a:r>
            <a:endParaRPr kumimoji="1" lang="ja-JP" altLang="en-US" sz="20000" dirty="0">
              <a:solidFill>
                <a:schemeClr val="bg1"/>
              </a:solidFill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017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14450" y="2525529"/>
            <a:ext cx="961548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それでは、机を最初の位置に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戻しましょう。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2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489521" y="474345"/>
            <a:ext cx="5222240" cy="59093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「選挙」について話してみて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いかがでしたか。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endParaRPr kumimoji="1"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〇分間で振り返りのワークシートを書いてみよう。</a:t>
            </a:r>
            <a:endParaRPr kumimoji="1" lang="ja-JP" altLang="en-US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63" y="474345"/>
            <a:ext cx="6095267" cy="62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70764" y="2242610"/>
            <a:ext cx="11650472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ありがとうございました！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【</a:t>
            </a:r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所属団体名</a:t>
            </a:r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】</a:t>
            </a:r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による出前授業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を終わります。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31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314074"/>
            <a:ext cx="121920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〇〇にある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選挙啓発を行うボランティア団体です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12192000" cy="1027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【</a:t>
            </a:r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　所属団体名　</a:t>
            </a:r>
            <a:r>
              <a:rPr lang="en-US" altLang="ja-JP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】</a:t>
            </a:r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とは？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9E9ED0D-E522-45E6-8661-92524DD01320}"/>
              </a:ext>
            </a:extLst>
          </p:cNvPr>
          <p:cNvSpPr txBox="1"/>
          <p:nvPr/>
        </p:nvSpPr>
        <p:spPr>
          <a:xfrm>
            <a:off x="-1" y="3399205"/>
            <a:ext cx="12191999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こんなこともやってます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　　　　　　　　・○○○○　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　　　　　　　　・○○○○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　　　　　　　　・○○○○</a:t>
            </a:r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endParaRPr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09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00112" y="272840"/>
            <a:ext cx="10072688" cy="6555641"/>
          </a:xfrm>
          <a:prstGeom prst="rect">
            <a:avLst/>
          </a:prstGeom>
          <a:solidFill>
            <a:schemeClr val="bg1"/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latin typeface="HGPSoeiKakugothicUB" charset="-128"/>
                <a:ea typeface="HGPSoeiKakugothicUB" charset="-128"/>
                <a:cs typeface="HGPSoeiKakugothicUB" charset="-128"/>
              </a:rPr>
              <a:t>-</a:t>
            </a:r>
            <a:r>
              <a:rPr kumimoji="1"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本日授業を共に行うメンバー</a:t>
            </a:r>
            <a:r>
              <a:rPr kumimoji="1" lang="en-US" altLang="ja-JP" sz="5400" dirty="0">
                <a:latin typeface="HGPSoeiKakugothicUB" charset="-128"/>
                <a:ea typeface="HGPSoeiKakugothicUB" charset="-128"/>
                <a:cs typeface="HGPSoeiKakugothicUB" charset="-128"/>
              </a:rPr>
              <a:t>-</a:t>
            </a:r>
          </a:p>
          <a:p>
            <a:pPr algn="ctr"/>
            <a:r>
              <a:rPr lang="ja-JP" altLang="en-US" sz="4800" dirty="0">
                <a:latin typeface="HGPSoeiKakugothicUB" charset="-128"/>
                <a:ea typeface="HGPSoeiKakugothicUB" charset="-128"/>
                <a:cs typeface="HGPSoeiKakugothicUB" charset="-128"/>
              </a:rPr>
              <a:t>（　所属団体名　）</a:t>
            </a:r>
            <a:endParaRPr kumimoji="1" lang="en-US" altLang="ja-JP" sz="48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endParaRPr lang="en-US" altLang="ja-JP" sz="20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  <a:cs typeface="HGPSoeiKakugothicUB" charset="-128"/>
              </a:rPr>
              <a:t>○○ ○○（○○大学）</a:t>
            </a:r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  <a:cs typeface="HGPSoeiKakugothicUB" charset="-128"/>
            </a:endParaRPr>
          </a:p>
          <a:p>
            <a:pPr algn="ctr"/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  <a:cs typeface="HGPSoeiKakugothicUB" charset="-128"/>
              </a:rPr>
              <a:t>○○ ○○（○○大学）</a:t>
            </a:r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  <a:cs typeface="HGPSoeiKakugothicUB" charset="-128"/>
            </a:endParaRPr>
          </a:p>
          <a:p>
            <a:pPr algn="ctr"/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  <a:cs typeface="HGPSoeiKakugothicUB" charset="-128"/>
              </a:rPr>
              <a:t>○○ ○○（○○大学）</a:t>
            </a:r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  <a:cs typeface="HGPSoeiKakugothicUB" charset="-128"/>
            </a:endParaRPr>
          </a:p>
          <a:p>
            <a:pPr algn="ctr"/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  <a:cs typeface="HGPSoeiKakugothicUB" charset="-128"/>
              </a:rPr>
              <a:t>○○ ○○（○○大学）</a:t>
            </a:r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  <a:cs typeface="HGPSoeiKakugothicUB" charset="-128"/>
            </a:endParaRPr>
          </a:p>
          <a:p>
            <a:pPr algn="ctr"/>
            <a:r>
              <a:rPr kumimoji="1" lang="ja-JP" altLang="en-US" sz="5400" dirty="0">
                <a:latin typeface="Meiryo UI" panose="020B0604030504040204" pitchFamily="50" charset="-128"/>
                <a:ea typeface="Meiryo UI" panose="020B0604030504040204" pitchFamily="50" charset="-128"/>
                <a:cs typeface="HGPSoeiKakugothicUB" charset="-128"/>
              </a:rPr>
              <a:t>○○ ○○（○○大学）</a:t>
            </a:r>
            <a:endParaRPr kumimoji="1" lang="en-US" altLang="ja-JP" sz="5400" dirty="0">
              <a:latin typeface="Meiryo UI" panose="020B0604030504040204" pitchFamily="50" charset="-128"/>
              <a:ea typeface="Meiryo UI" panose="020B0604030504040204" pitchFamily="50" charset="-128"/>
              <a:cs typeface="HGPSoeiKakugothicUB" charset="-128"/>
            </a:endParaRPr>
          </a:p>
          <a:p>
            <a:pPr algn="ctr"/>
            <a:endParaRPr kumimoji="1" lang="en-US" altLang="ja-JP" sz="2800" dirty="0">
              <a:latin typeface="Meiryo UI" panose="020B0604030504040204" pitchFamily="50" charset="-128"/>
              <a:ea typeface="Meiryo UI" panose="020B0604030504040204" pitchFamily="50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79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97523" y="2088436"/>
            <a:ext cx="1117600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dirty="0">
                <a:latin typeface="HGPSoeiKakugothicUB" charset="-128"/>
                <a:ea typeface="HGPSoeiKakugothicUB" charset="-128"/>
                <a:cs typeface="HGPSoeiKakugothicUB" charset="-128"/>
              </a:rPr>
              <a:t>　Ｐ４Ｃ</a:t>
            </a:r>
            <a:r>
              <a:rPr lang="en-US" altLang="ja-JP" sz="8800" dirty="0">
                <a:latin typeface="HGPSoeiKakugothicUB" charset="-128"/>
                <a:ea typeface="HGPSoeiKakugothicUB" charset="-128"/>
                <a:cs typeface="HGPSoeiKakugothicUB" charset="-128"/>
              </a:rPr>
              <a:t> !?</a:t>
            </a:r>
          </a:p>
          <a:p>
            <a:pPr algn="ctr"/>
            <a:r>
              <a:rPr kumimoji="1" lang="ja-JP" altLang="en-US" sz="4400" dirty="0">
                <a:latin typeface="HGPSoeiKakugothicUB" charset="-128"/>
                <a:ea typeface="HGPSoeiKakugothicUB" charset="-128"/>
                <a:cs typeface="HGPSoeiKakugothicUB" charset="-128"/>
              </a:rPr>
              <a:t>を使って</a:t>
            </a:r>
            <a:endParaRPr kumimoji="1" lang="en-US" altLang="ja-JP" sz="4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kumimoji="1" lang="ja-JP" altLang="en-US" sz="4400" dirty="0">
                <a:latin typeface="HGPSoeiKakugothicUB" charset="-128"/>
                <a:ea typeface="HGPSoeiKakugothicUB" charset="-128"/>
                <a:cs typeface="HGPSoeiKakugothicUB" charset="-128"/>
              </a:rPr>
              <a:t>「</a:t>
            </a:r>
            <a:r>
              <a:rPr lang="ja-JP" altLang="en-US" sz="4400" dirty="0">
                <a:latin typeface="HGPSoeiKakugothicUB" charset="-128"/>
                <a:ea typeface="HGPSoeiKakugothicUB" charset="-128"/>
                <a:cs typeface="HGPSoeiKakugothicUB" charset="-128"/>
              </a:rPr>
              <a:t>問い</a:t>
            </a:r>
            <a:r>
              <a:rPr kumimoji="1" lang="ja-JP" altLang="en-US" sz="4400" dirty="0">
                <a:latin typeface="HGPSoeiKakugothicUB" charset="-128"/>
                <a:ea typeface="HGPSoeiKakugothicUB" charset="-128"/>
                <a:cs typeface="HGPSoeiKakugothicUB" charset="-128"/>
              </a:rPr>
              <a:t>、話し、考えよう！」</a:t>
            </a:r>
            <a:endParaRPr kumimoji="1" lang="en-US" altLang="ja-JP" sz="4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24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EE9A47C8-EC7E-4FCC-BA06-D6212B41C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0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0"/>
            <a:ext cx="6335313" cy="7540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latin typeface="HGPSoeiKakugothicUB" charset="-128"/>
                <a:ea typeface="HGPSoeiKakugothicUB" charset="-128"/>
                <a:cs typeface="HGPSoeiKakugothicUB" charset="-128"/>
              </a:rPr>
              <a:t>Ｐ４Ｃ＝子どものための哲学とは</a:t>
            </a:r>
            <a:r>
              <a:rPr lang="en-US" altLang="ja-JP" sz="1100" dirty="0">
                <a:latin typeface="HGPSoeiKakugothicUB" charset="-128"/>
                <a:ea typeface="HGPSoeiKakugothicUB" charset="-128"/>
                <a:cs typeface="HGPSoeiKakugothicUB" charset="-128"/>
              </a:rPr>
              <a:t>(https://www.youtube.com/watch?v=0b222t_8P34)</a:t>
            </a:r>
          </a:p>
        </p:txBody>
      </p:sp>
    </p:spTree>
    <p:extLst>
      <p:ext uri="{BB962C8B-B14F-4D97-AF65-F5344CB8AC3E}">
        <p14:creationId xmlns:p14="http://schemas.microsoft.com/office/powerpoint/2010/main" val="72815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0038" y="788273"/>
            <a:ext cx="1175861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ルール１　コミュニティーボールを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　　　　　　　　　持っている人が話そう！</a:t>
            </a:r>
            <a:endParaRPr kumimoji="1" lang="ja-JP" altLang="en-US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pic>
        <p:nvPicPr>
          <p:cNvPr id="5" name="図 4" descr="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93571"/>
            <a:ext cx="4905252" cy="34954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495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5763" y="788273"/>
            <a:ext cx="116586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ルール２　みんなが話せるように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　　　　　　コミュニティーボールを回そう！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pic>
        <p:nvPicPr>
          <p:cNvPr id="6" name="図 5" descr="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93571"/>
            <a:ext cx="4905252" cy="34954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515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4" y="1425426"/>
            <a:ext cx="2095811" cy="209581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26573" y="427634"/>
            <a:ext cx="1159328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5400">
                <a:latin typeface="HGPSoeiKakugothicUB" charset="-128"/>
                <a:ea typeface="HGPSoeiKakugothicUB" charset="-128"/>
                <a:cs typeface="HGPSoeiKakugothicUB" charset="-128"/>
              </a:rPr>
              <a:t>ルール３　人の意見は完全否定しない！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6" name="三角形 5"/>
          <p:cNvSpPr/>
          <p:nvPr/>
        </p:nvSpPr>
        <p:spPr>
          <a:xfrm>
            <a:off x="1895707" y="3831064"/>
            <a:ext cx="2302933" cy="2137730"/>
          </a:xfrm>
          <a:prstGeom prst="triangle">
            <a:avLst>
              <a:gd name="adj" fmla="val 522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三角形 7"/>
          <p:cNvSpPr/>
          <p:nvPr/>
        </p:nvSpPr>
        <p:spPr>
          <a:xfrm>
            <a:off x="7694341" y="3757549"/>
            <a:ext cx="2302933" cy="2137730"/>
          </a:xfrm>
          <a:prstGeom prst="triangle">
            <a:avLst>
              <a:gd name="adj" fmla="val 522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365173" y="2458311"/>
            <a:ext cx="1828800" cy="15727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4436533" y="1896533"/>
            <a:ext cx="711200" cy="3617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4674426" y="2413762"/>
            <a:ext cx="751880" cy="180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741333" y="2930992"/>
            <a:ext cx="684973" cy="113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右矢印 21"/>
          <p:cNvSpPr/>
          <p:nvPr/>
        </p:nvSpPr>
        <p:spPr>
          <a:xfrm>
            <a:off x="4198641" y="4192859"/>
            <a:ext cx="3495700" cy="5963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乗算記号 22"/>
          <p:cNvSpPr/>
          <p:nvPr/>
        </p:nvSpPr>
        <p:spPr>
          <a:xfrm>
            <a:off x="4474530" y="2563001"/>
            <a:ext cx="2690747" cy="373723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83" y="1740439"/>
            <a:ext cx="1531850" cy="1531850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2369840" y="2258329"/>
            <a:ext cx="1828800" cy="15727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95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7163" y="788273"/>
            <a:ext cx="11887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アドバイス　グループに１つある対話を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r>
              <a:rPr lang="ja-JP" altLang="en-US" sz="5400" dirty="0">
                <a:latin typeface="HGPSoeiKakugothicUB" charset="-128"/>
                <a:ea typeface="HGPSoeiKakugothicUB" charset="-128"/>
                <a:cs typeface="HGPSoeiKakugothicUB" charset="-128"/>
              </a:rPr>
              <a:t>　　　　　　　深めるためのカードを使おう！</a:t>
            </a:r>
            <a:endParaRPr lang="en-US" altLang="ja-JP" sz="5400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20027059">
            <a:off x="3165708" y="4264354"/>
            <a:ext cx="5857566" cy="126188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kumimoji="1" lang="ja-JP" altLang="en-US" sz="4000" dirty="0">
                <a:latin typeface="HGSSoeiKakugothicUB" charset="-128"/>
                <a:ea typeface="HGSSoeiKakugothicUB" charset="-128"/>
                <a:cs typeface="HGSSoeiKakugothicUB" charset="-128"/>
              </a:rPr>
              <a:t>もう</a:t>
            </a:r>
            <a:r>
              <a:rPr lang="ja-JP" altLang="en-US" sz="4000" dirty="0">
                <a:latin typeface="HGSSoeiKakugothicUB" charset="-128"/>
                <a:ea typeface="HGSSoeiKakugothicUB" charset="-128"/>
                <a:cs typeface="HGSSoeiKakugothicUB" charset="-128"/>
              </a:rPr>
              <a:t>一度お願いします。</a:t>
            </a:r>
            <a:endParaRPr kumimoji="1" lang="en-US" altLang="ja-JP" sz="4000" dirty="0">
              <a:latin typeface="HGSSoeiKakugothicUB" charset="-128"/>
              <a:ea typeface="HGSSoeiKakugothicUB" charset="-128"/>
              <a:cs typeface="HGSSoeiKakugothicUB" charset="-128"/>
            </a:endParaRPr>
          </a:p>
          <a:p>
            <a:pPr algn="ctr"/>
            <a:endParaRPr kumimoji="1" lang="ja-JP" altLang="en-US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20027059">
            <a:off x="161888" y="3913382"/>
            <a:ext cx="5268768" cy="126188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4000" dirty="0">
                <a:latin typeface="HGSSoeiKakugothicUB" charset="-128"/>
                <a:ea typeface="HGSSoeiKakugothicUB" charset="-128"/>
                <a:cs typeface="HGSSoeiKakugothicUB" charset="-128"/>
              </a:rPr>
              <a:t>なぜ？</a:t>
            </a:r>
            <a:endParaRPr kumimoji="1" lang="en-US" altLang="ja-JP" sz="4000" dirty="0">
              <a:latin typeface="HGSSoeiKakugothicUB" charset="-128"/>
              <a:ea typeface="HGSSoeiKakugothicUB" charset="-128"/>
              <a:cs typeface="HGSSoeiKakugothicUB" charset="-128"/>
            </a:endParaRPr>
          </a:p>
          <a:p>
            <a:endParaRPr kumimoji="1" lang="ja-JP" altLang="en-US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20027059">
            <a:off x="6768359" y="4396744"/>
            <a:ext cx="5258189" cy="126188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>
              <a:latin typeface="HGPSoeiKakugothicUB" charset="-128"/>
              <a:ea typeface="HGPSoeiKakugothicUB" charset="-128"/>
              <a:cs typeface="HGPSoeiKakugothicUB" charset="-128"/>
            </a:endParaRPr>
          </a:p>
          <a:p>
            <a:pPr algn="ctr"/>
            <a:r>
              <a:rPr lang="ja-JP" altLang="en-US" sz="4000" dirty="0">
                <a:latin typeface="HGSSoeiKakugothicUB" charset="-128"/>
                <a:ea typeface="HGSSoeiKakugothicUB" charset="-128"/>
                <a:cs typeface="HGSSoeiKakugothicUB" charset="-128"/>
              </a:rPr>
              <a:t>なるほど！だけどね</a:t>
            </a:r>
            <a:endParaRPr kumimoji="1" lang="en-US" altLang="ja-JP" sz="4000" dirty="0">
              <a:latin typeface="HGSSoeiKakugothicUB" charset="-128"/>
              <a:ea typeface="HGSSoeiKakugothicUB" charset="-128"/>
              <a:cs typeface="HGSSoeiKakugothicUB" charset="-128"/>
            </a:endParaRPr>
          </a:p>
          <a:p>
            <a:endParaRPr kumimoji="1" lang="ja-JP" altLang="en-US" dirty="0">
              <a:latin typeface="HGPSoeiKakugothicUB" charset="-128"/>
              <a:ea typeface="HGPSoeiKakugothicUB" charset="-128"/>
              <a:cs typeface="HGPSoeiKakugothicUB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92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</TotalTime>
  <Words>284</Words>
  <Application>Microsoft Office PowerPoint</Application>
  <PresentationFormat>ワイド画面</PresentationFormat>
  <Paragraphs>81</Paragraphs>
  <Slides>16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7" baseType="lpstr">
      <vt:lpstr>HGPSoeiKakugothicUB</vt:lpstr>
      <vt:lpstr>HGPSoeiKakugothicUB</vt:lpstr>
      <vt:lpstr>HGSSoeiKakugothicUB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WATANABE</cp:lastModifiedBy>
  <cp:revision>35</cp:revision>
  <cp:lastPrinted>2018-04-12T06:03:18Z</cp:lastPrinted>
  <dcterms:created xsi:type="dcterms:W3CDTF">2018-01-09T21:51:54Z</dcterms:created>
  <dcterms:modified xsi:type="dcterms:W3CDTF">2018-04-27T01:50:58Z</dcterms:modified>
</cp:coreProperties>
</file>